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25" r:id="rId4"/>
    <p:sldId id="282" r:id="rId5"/>
    <p:sldId id="296" r:id="rId6"/>
    <p:sldId id="308" r:id="rId7"/>
    <p:sldId id="314" r:id="rId8"/>
    <p:sldId id="346" r:id="rId9"/>
    <p:sldId id="317" r:id="rId10"/>
    <p:sldId id="321" r:id="rId11"/>
    <p:sldId id="322" r:id="rId12"/>
    <p:sldId id="323" r:id="rId13"/>
    <p:sldId id="330" r:id="rId14"/>
    <p:sldId id="333" r:id="rId15"/>
    <p:sldId id="334" r:id="rId16"/>
    <p:sldId id="335" r:id="rId17"/>
    <p:sldId id="336" r:id="rId18"/>
    <p:sldId id="339" r:id="rId19"/>
    <p:sldId id="342" r:id="rId20"/>
    <p:sldId id="343" r:id="rId21"/>
    <p:sldId id="344" r:id="rId22"/>
    <p:sldId id="345" r:id="rId23"/>
    <p:sldId id="347" r:id="rId24"/>
    <p:sldId id="348" r:id="rId25"/>
    <p:sldId id="350" r:id="rId26"/>
    <p:sldId id="351" r:id="rId27"/>
    <p:sldId id="352" r:id="rId28"/>
    <p:sldId id="353" r:id="rId29"/>
    <p:sldId id="354" r:id="rId30"/>
    <p:sldId id="359" r:id="rId31"/>
    <p:sldId id="358" r:id="rId32"/>
    <p:sldId id="360" r:id="rId33"/>
    <p:sldId id="361" r:id="rId34"/>
    <p:sldId id="362" r:id="rId35"/>
    <p:sldId id="363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441" autoAdjust="0"/>
  </p:normalViewPr>
  <p:slideViewPr>
    <p:cSldViewPr>
      <p:cViewPr varScale="1">
        <p:scale>
          <a:sx n="70" d="100"/>
          <a:sy n="70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2090" y="1628800"/>
            <a:ext cx="8748464" cy="3384376"/>
          </a:xfrm>
        </p:spPr>
        <p:txBody>
          <a:bodyPr>
            <a:normAutofit fontScale="92500" lnSpcReduction="10000"/>
          </a:bodyPr>
          <a:lstStyle/>
          <a:p>
            <a:r>
              <a:rPr lang="ru-RU" sz="5400" b="1" dirty="0"/>
              <a:t>Безопасность сетевого программного обеспечения и оборудования</a:t>
            </a:r>
            <a:endParaRPr lang="en-US" sz="2700" b="1" dirty="0" smtClean="0"/>
          </a:p>
          <a:p>
            <a:pPr algn="r"/>
            <a:r>
              <a:rPr lang="ru-RU" sz="2700" b="1" dirty="0" smtClean="0"/>
              <a:t>Лекция 29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69" y="156973"/>
            <a:ext cx="8496944" cy="65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56612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несанкционированного </a:t>
            </a:r>
            <a:r>
              <a:rPr lang="ru-RU" sz="3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выборе методов и средств защиты данных нужно учитывать, что существует несколько принципов защиты от несанкционированного доступа. </a:t>
            </a:r>
            <a:endParaRPr lang="en-US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них основана работа средств программно-аппаратной защиты:</a:t>
            </a: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доступ к данным предоставляется только тем пользователям, которые уполномочены его получить на уровне внутренних документов компании;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каждый уполномоченный пользователь имеет доступ только к своему уровню информации, его прав недостаточно для работы с данными, находящимися в сфере ответственности других пользователей;</a:t>
            </a: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8" y="1052736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перечень операций, которые допустимо выполнять с данными, строго регламентирован, и зависит от изначально заданных прав пользователей.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такой защиты в аппаратно-программных средствах должен быть механизм распознавания уполномоченного пользователя и его авторизации (идентификации и аутентификации)</a:t>
            </a:r>
          </a:p>
        </p:txBody>
      </p:sp>
    </p:spTree>
    <p:extLst>
      <p:ext uri="{BB962C8B-B14F-4D97-AF65-F5344CB8AC3E}">
        <p14:creationId xmlns:p14="http://schemas.microsoft.com/office/powerpoint/2010/main" val="6114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76672"/>
            <a:ext cx="9144000" cy="6381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авторизации состоит из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трех этапов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должен передать системе свой идентифицирующий признак, например, логин и пароль.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 аппаратных средств становится возможной и более глубокая степень идентификации по отпечатку пальца, сетчатке глаза, иным биометрическим признакам или на основании владения определенным устройством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магнитная карточка, электронный ключ)</a:t>
            </a:r>
          </a:p>
        </p:txBody>
      </p:sp>
    </p:spTree>
    <p:extLst>
      <p:ext uri="{BB962C8B-B14F-4D97-AF65-F5344CB8AC3E}">
        <p14:creationId xmlns:p14="http://schemas.microsoft.com/office/powerpoint/2010/main" val="13617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Аутентификация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Этот процесс в работе программно-аппаратных средств нацелен на сравнение заявленного пользователем идентифицирующего признака с теми, которые хранятся в памяти устройства.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ходе аутентификации устанавливается подлинность пользователя. Она может реализовываться на основе простой или усложненной PIN-идентификации.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обоих случаях персональный идентификационный номер пользователя сравнивается с эталоном. При простом механизме идентификации система проводит обычное сравнение и в случае совпадения выдает разрешение на дальнейшую работу. При сложном, защищенном, система посылает запрос ключу, тот «отвечает» отправкой 64-разрядного ключа</a:t>
            </a:r>
          </a:p>
        </p:txBody>
      </p:sp>
    </p:spTree>
    <p:extLst>
      <p:ext uri="{BB962C8B-B14F-4D97-AF65-F5344CB8AC3E}">
        <p14:creationId xmlns:p14="http://schemas.microsoft.com/office/powerpoint/2010/main" val="21121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544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складывает число с введенным пользователем PIN-кодом, направляя полученный результат ключу, тот проводит итоговую идентификацию, при положительном результате которой выдает разрешение на работу;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После того как подлинность пользователя установлена, аппаратно-программным средством определяется объем предоставленных ему прав</a:t>
            </a:r>
          </a:p>
        </p:txBody>
      </p:sp>
    </p:spTree>
    <p:extLst>
      <p:ext uri="{BB962C8B-B14F-4D97-AF65-F5344CB8AC3E}">
        <p14:creationId xmlns:p14="http://schemas.microsoft.com/office/powerpoint/2010/main" val="9064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Электронные ключи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программно-аппаратных средств защиты информации становится невозможной, если их архитектурой не предусмотрено наличие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электронных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ключей.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собой явление предметного мира, физическое устройство, снабженное электронной начинкой и содержащее уникальную информацию, позволяющую идентифицировать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7700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Ключи бывают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трех видов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Специализированный электронный чип.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Микросхема перепрограммируемой памяти, имеющая собственные источники электропитания.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Ключ на базе микропроцессора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11936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980728"/>
            <a:ext cx="91440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работает электронный ключ? Устройство, содержащее код пользователя, опознается программной частью системы, в результате осуществляется допуск к работе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данных, идентифицирующих пользователя, в ключе могут содержаться сведения о программе, используемой аппаратной частью: номер, данные о выпуске, дата оформления лицензии</a:t>
            </a:r>
          </a:p>
        </p:txBody>
      </p:sp>
    </p:spTree>
    <p:extLst>
      <p:ext uri="{BB962C8B-B14F-4D97-AF65-F5344CB8AC3E}">
        <p14:creationId xmlns:p14="http://schemas.microsoft.com/office/powerpoint/2010/main" val="2949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1445" y="188640"/>
            <a:ext cx="85689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безопасность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сетевой безопасности — это комплекс мер, направленных на поддержание удобства использования и защиту целостности сети и данных.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Она использует аппаратные и программные технологии;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Она борется с различными угрозами;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Она блокирует их проникновение и распространение в сети;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Эффективная система сетевой безопасности управляет доступом к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04664"/>
            <a:ext cx="91440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Данные, содержащиеся в памяти ключа, могут перепрограммироваться в дистанционном режиме, что усиливает безопасность.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Электронные ключи применяются и для защиты авторских прав разработчика программы: считают число лицензий и не допускают их использование в большем количестве, чем оговорено в соглашении</a:t>
            </a:r>
          </a:p>
        </p:txBody>
      </p:sp>
    </p:spTree>
    <p:extLst>
      <p:ext uri="{BB962C8B-B14F-4D97-AF65-F5344CB8AC3E}">
        <p14:creationId xmlns:p14="http://schemas.microsoft.com/office/powerpoint/2010/main" val="23274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052736"/>
            <a:ext cx="91440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несанкционированного проникновения (взлома) в систему обычно используется один из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двух методов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поиск и использование уязвимостей в программной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эмулирование (подмена) данных, содержащихся в электронном ключе</a:t>
            </a:r>
          </a:p>
        </p:txBody>
      </p:sp>
    </p:spTree>
    <p:extLst>
      <p:ext uri="{BB962C8B-B14F-4D97-AF65-F5344CB8AC3E}">
        <p14:creationId xmlns:p14="http://schemas.microsoft.com/office/powerpoint/2010/main" val="17048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124744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первом случае из программы (приложения) удаляются части, в которых содержится код, обеспечивающий работу механизмов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защиты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могут быть команды опроса электронного ключа (направление запроса в отдельном токе данных)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или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сравнения введенных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данных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эталоном</a:t>
            </a:r>
          </a:p>
        </p:txBody>
      </p:sp>
    </p:spTree>
    <p:extLst>
      <p:ext uri="{BB962C8B-B14F-4D97-AF65-F5344CB8AC3E}">
        <p14:creationId xmlns:p14="http://schemas.microsoft.com/office/powerpoint/2010/main" val="15608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124744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путь взлома, эмулирование электронного ключа, связан с использованием специальных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программных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 – эмуляторов. Программа отправляет приложению обращения, содержащие,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правильные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ответы</a:t>
            </a:r>
          </a:p>
        </p:txBody>
      </p:sp>
    </p:spTree>
    <p:extLst>
      <p:ext uri="{BB962C8B-B14F-4D97-AF65-F5344CB8AC3E}">
        <p14:creationId xmlns:p14="http://schemas.microsoft.com/office/powerpoint/2010/main" val="13352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69" y="836712"/>
            <a:ext cx="91440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учитывать, что реализация схемы эмуляции ключа крайне сложна и доступна немногим специалистам.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эмулятора ключа с программой осуществляется одним из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ru-RU" sz="36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двух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способов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путем подмены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через точку входа API вызова ключа</a:t>
            </a:r>
          </a:p>
        </p:txBody>
      </p:sp>
    </p:spTree>
    <p:extLst>
      <p:ext uri="{BB962C8B-B14F-4D97-AF65-F5344CB8AC3E}">
        <p14:creationId xmlns:p14="http://schemas.microsoft.com/office/powerpoint/2010/main" val="23303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первом случае решением станет регулярный аудит системных файлов, проверяющих их изменения.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втором – шифрование той части программы, которая отвечает за взаимодействие с ключом, или реализация опции постоянного контроля его целостности</a:t>
            </a:r>
          </a:p>
        </p:txBody>
      </p:sp>
    </p:spTree>
    <p:extLst>
      <p:ext uri="{BB962C8B-B14F-4D97-AF65-F5344CB8AC3E}">
        <p14:creationId xmlns:p14="http://schemas.microsoft.com/office/powerpoint/2010/main" val="31532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693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 средства защиты информации в сети Интернет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типовым угрозам безопасности информации при использовании глобальных компьютерных сетей относятся: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анализ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сетевого трафика («перехват»);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подмена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субъекта или объекта сети («маскарад»);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внедрение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ложного объекта сети («человек посередине», «Мап-in-Middle» — MiM);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отказ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обслуживании (Deny of Service — DoS) или «распределенный» отказ в обслуживании (Distributed Deny of Service — DDoS)</a:t>
            </a:r>
          </a:p>
        </p:txBody>
      </p:sp>
    </p:spTree>
    <p:extLst>
      <p:ext uri="{BB962C8B-B14F-4D97-AF65-F5344CB8AC3E}">
        <p14:creationId xmlns:p14="http://schemas.microsoft.com/office/powerpoint/2010/main" val="10034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548680"/>
            <a:ext cx="9144000" cy="61653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Другими угрозами безопасности информации при работе в сети Интернет, вытекающими из перечисленных выше типовых угроз, являются: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выполнение на компьютере пользователя небезопасного (потенциально вредоносного) программного кода;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утечка конфиденциальной информации пользователя (персональных данных, коммерческой тайны);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блокирование работы сетевой службы (Web-сервера, почтового сервера, сервера доступа Интернет-провайдера и т. п.)</a:t>
            </a:r>
          </a:p>
        </p:txBody>
      </p:sp>
    </p:spTree>
    <p:extLst>
      <p:ext uri="{BB962C8B-B14F-4D97-AF65-F5344CB8AC3E}">
        <p14:creationId xmlns:p14="http://schemas.microsoft.com/office/powerpoint/2010/main" val="17528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373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причины, облегчающие нарушителю реализацию угроз безопасности информации в распределенных компьютерных системах: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отсутствие выделенного канала связи между объектами распределенной КС (наличие широковещательной среды передачи данных)</a:t>
            </a:r>
          </a:p>
        </p:txBody>
      </p:sp>
    </p:spTree>
    <p:extLst>
      <p:ext uri="{BB962C8B-B14F-4D97-AF65-F5344CB8AC3E}">
        <p14:creationId xmlns:p14="http://schemas.microsoft.com/office/powerpoint/2010/main" val="5425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268760"/>
            <a:ext cx="9144000" cy="5445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 надежных протоколов аутентификации объектов распределенной компьютерной сети перед установлением виртуального канала между ними, что позволяет нарушителю при перехвате передаваемых сообщений выдать себя за одну из сторон соединения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1627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96752"/>
            <a:ext cx="870298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безопасность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термин достаточно общего плана.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Он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подразумевает как ограничение нежелательного доступа в сеть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и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сохранность данных,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так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эффективное функционирование компьютерной сети в целом</a:t>
            </a: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196752"/>
            <a:ext cx="91440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контроля маршрута получаемых сообщений, что не позволяет подтвердить адрес отправителя данных и определить инициатора удаленной атаки на компьютерную сеть;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отсутствие полной информации об объектах компьютерной сети, с которыми требуется создать соединение</a:t>
            </a:r>
          </a:p>
        </p:txBody>
      </p:sp>
    </p:spTree>
    <p:extLst>
      <p:ext uri="{BB962C8B-B14F-4D97-AF65-F5344CB8AC3E}">
        <p14:creationId xmlns:p14="http://schemas.microsoft.com/office/powerpoint/2010/main" val="6609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700808"/>
            <a:ext cx="9144000" cy="5013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шифрования передаваемых сообщений, что позволяет нарушителю получить несанкционированный доступ к информации в распределенной компьютерной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36962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04664"/>
            <a:ext cx="9144000" cy="630932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основным методам создания безопасных распределенных компьютерных сетей относятся: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использование выделенных каналов связи путем физического соединения каждой пары объектов распределенной компьютерной сети или применения топологии «звезда» и сетевого коммутатора, через который осуществляется связь между объектами;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контроль маршрута поступающих сообщений;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разработка распределенной компьютерной сети с полной информацией об ее объектах</a:t>
            </a:r>
          </a:p>
        </p:txBody>
      </p:sp>
    </p:spTree>
    <p:extLst>
      <p:ext uri="{BB962C8B-B14F-4D97-AF65-F5344CB8AC3E}">
        <p14:creationId xmlns:p14="http://schemas.microsoft.com/office/powerpoint/2010/main" val="24337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052736"/>
            <a:ext cx="9144000" cy="56612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методов защиты от перечисленных выше угроз является технология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виртуальных частных сетей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(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Private Network — VPN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Подобно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созданию выделенного канала связи VPN позволяют установить защищенное цифровое соединение между двумя участниками (или сетями) и создать глобальную сеть из существующих локальных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28140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836712"/>
            <a:ext cx="91440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Трафик VPN передается поверх IP-трафика и использует в качестве протокола транспортного уровня датаграммы, что позволяет ему спокойно проходить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через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скрытия передаваемых данных в VPN осуществляется их шифрование. Существуют аппаратные решения VPN, обеспечивающие максимальную защиту, а также программные или основанные на протоколах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40468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1507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2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686800" cy="597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</a:rPr>
              <a:t>Основные принципы сетевой безопасности: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•	защита внутренних сетей от несанкционированного доступа;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•	обеспечение безопасного подключения к сети Интернет и безопасного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                             удаленного доступа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;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•	контроль за работой различных онлайн-приложений, через которые также возможен доступ к персональным компьютерам.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•	предоставление возможности осуществления коммерческих операций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                     через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4533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и аппаратная безопасность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защиты информации достаточно очевидна.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Частые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утечки конфиденциальных данных, например, сведений о клиентах банков с номерами их карт или персональных данных, угрожают личной безопасности.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Программно-аппаратная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с использованием современных технических средств призвана снизить риск утечек, ограничив внутренний доступ к информационным системам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19268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Для чего нужна программно-аппаратная защита информации?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Аппаратные средства защиты в большинстве случаев охраняют информацию, доступ к которой ограничен на основании требований закона, например, государственную или банковскую тайну, персональные данные. Поэтому правила их использования полностью или частично регламентируются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                     на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уровне государства. </a:t>
            </a: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Статус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охраняемой информации определяется законами, нормативными актами и различными рекомендациями</a:t>
            </a: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72816"/>
            <a:ext cx="8686800" cy="49685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аппаратно-программной защиты состоит из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двух частей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аппаратное устройство;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программный модуль</a:t>
            </a: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686800" cy="616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системы состоит в том, что при попытке получения доступа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данным программа отправляет запрос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устройству, обеспечивающему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работу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токену, ридеру, электронному идентификатору, после подключения которого к компьютеру, тот дает разрешение на работу), и функционирует только при его положительной реакции</a:t>
            </a:r>
          </a:p>
        </p:txBody>
      </p:sp>
    </p:spTree>
    <p:extLst>
      <p:ext uri="{BB962C8B-B14F-4D97-AF65-F5344CB8AC3E}">
        <p14:creationId xmlns:p14="http://schemas.microsoft.com/office/powerpoint/2010/main" val="19370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237312"/>
          </a:xfrm>
        </p:spPr>
        <p:txBody>
          <a:bodyPr>
            <a:normAutofit fontScale="92500"/>
          </a:bodyPr>
          <a:lstStyle/>
          <a:p>
            <a:pPr marL="0" lvl="0" indent="0" algn="ctr">
              <a:buNone/>
            </a:pP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Токен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компактное устройство, предназначенное для обеспечения информационной безопасности пользователя, также используется для идентификации его владельца, безопасного удалённого доступа к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информационным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ресурсам и т. д.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точки зрения надежности эта методика выглядит предпочтительнее, чем просто программная защита, но стоимость аппаратной части делает ее доступной только для крупных и средних компаний или государственных организаций</a:t>
            </a: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1407</TotalTime>
  <Words>1174</Words>
  <Application>Microsoft Office PowerPoint</Application>
  <PresentationFormat>Экран (4:3)</PresentationFormat>
  <Paragraphs>87</Paragraphs>
  <Slides>35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145</cp:revision>
  <dcterms:created xsi:type="dcterms:W3CDTF">2020-09-02T08:49:22Z</dcterms:created>
  <dcterms:modified xsi:type="dcterms:W3CDTF">2022-01-27T09:31:02Z</dcterms:modified>
</cp:coreProperties>
</file>