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325" r:id="rId4"/>
    <p:sldId id="326" r:id="rId5"/>
    <p:sldId id="259" r:id="rId6"/>
    <p:sldId id="282" r:id="rId7"/>
    <p:sldId id="288" r:id="rId8"/>
    <p:sldId id="296" r:id="rId9"/>
    <p:sldId id="304" r:id="rId10"/>
    <p:sldId id="306" r:id="rId11"/>
    <p:sldId id="308" r:id="rId12"/>
    <p:sldId id="314" r:id="rId13"/>
    <p:sldId id="328" r:id="rId14"/>
    <p:sldId id="317" r:id="rId15"/>
    <p:sldId id="320" r:id="rId16"/>
    <p:sldId id="321" r:id="rId17"/>
    <p:sldId id="322" r:id="rId18"/>
    <p:sldId id="323" r:id="rId19"/>
    <p:sldId id="329" r:id="rId20"/>
    <p:sldId id="330" r:id="rId21"/>
    <p:sldId id="331" r:id="rId22"/>
    <p:sldId id="332" r:id="rId23"/>
    <p:sldId id="333" r:id="rId24"/>
    <p:sldId id="334" r:id="rId25"/>
    <p:sldId id="335" r:id="rId26"/>
    <p:sldId id="336" r:id="rId27"/>
    <p:sldId id="337" r:id="rId28"/>
    <p:sldId id="339" r:id="rId29"/>
    <p:sldId id="340" r:id="rId30"/>
    <p:sldId id="341" r:id="rId31"/>
    <p:sldId id="342" r:id="rId32"/>
    <p:sldId id="343" r:id="rId33"/>
    <p:sldId id="344" r:id="rId34"/>
    <p:sldId id="345" r:id="rId35"/>
    <p:sldId id="346" r:id="rId36"/>
    <p:sldId id="347" r:id="rId37"/>
    <p:sldId id="348" r:id="rId3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441" autoAdjust="0"/>
  </p:normalViewPr>
  <p:slideViewPr>
    <p:cSldViewPr>
      <p:cViewPr varScale="1">
        <p:scale>
          <a:sx n="71" d="100"/>
          <a:sy n="71" d="100"/>
        </p:scale>
        <p:origin x="-135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DB35BB-B95B-4EF0-ACDA-7795EDDA6291}" type="datetimeFigureOut">
              <a:rPr lang="ru-RU" smtClean="0"/>
              <a:t>01.12.2021</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48DA98-F1B8-488E-8491-2E48FD535D74}" type="slidenum">
              <a:rPr lang="ru-RU" smtClean="0"/>
              <a:t>‹#›</a:t>
            </a:fld>
            <a:endParaRPr lang="ru-RU"/>
          </a:p>
        </p:txBody>
      </p:sp>
    </p:spTree>
    <p:extLst>
      <p:ext uri="{BB962C8B-B14F-4D97-AF65-F5344CB8AC3E}">
        <p14:creationId xmlns:p14="http://schemas.microsoft.com/office/powerpoint/2010/main" val="3081365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F48DA98-F1B8-488E-8491-2E48FD535D74}" type="slidenum">
              <a:rPr lang="ru-RU" smtClean="0"/>
              <a:t>2</a:t>
            </a:fld>
            <a:endParaRPr lang="ru-RU"/>
          </a:p>
        </p:txBody>
      </p:sp>
    </p:spTree>
    <p:extLst>
      <p:ext uri="{BB962C8B-B14F-4D97-AF65-F5344CB8AC3E}">
        <p14:creationId xmlns:p14="http://schemas.microsoft.com/office/powerpoint/2010/main" val="3419058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F48DA98-F1B8-488E-8491-2E48FD535D74}" type="slidenum">
              <a:rPr lang="ru-RU" smtClean="0"/>
              <a:t>3</a:t>
            </a:fld>
            <a:endParaRPr lang="ru-RU"/>
          </a:p>
        </p:txBody>
      </p:sp>
    </p:spTree>
    <p:extLst>
      <p:ext uri="{BB962C8B-B14F-4D97-AF65-F5344CB8AC3E}">
        <p14:creationId xmlns:p14="http://schemas.microsoft.com/office/powerpoint/2010/main" val="3419058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F48DA98-F1B8-488E-8491-2E48FD535D74}" type="slidenum">
              <a:rPr lang="ru-RU" smtClean="0"/>
              <a:t>4</a:t>
            </a:fld>
            <a:endParaRPr lang="ru-RU"/>
          </a:p>
        </p:txBody>
      </p:sp>
    </p:spTree>
    <p:extLst>
      <p:ext uri="{BB962C8B-B14F-4D97-AF65-F5344CB8AC3E}">
        <p14:creationId xmlns:p14="http://schemas.microsoft.com/office/powerpoint/2010/main" val="3419058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Заголовок 28"/>
          <p:cNvSpPr>
            <a:spLocks noGrp="1"/>
          </p:cNvSpPr>
          <p:nvPr>
            <p:ph type="ctrTitle"/>
          </p:nvPr>
        </p:nvSpPr>
        <p:spPr>
          <a:xfrm>
            <a:off x="381000" y="4853411"/>
            <a:ext cx="8458200" cy="1222375"/>
          </a:xfrm>
        </p:spPr>
        <p:txBody>
          <a:bodyPr anchor="t"/>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16" name="Дата 15"/>
          <p:cNvSpPr>
            <a:spLocks noGrp="1"/>
          </p:cNvSpPr>
          <p:nvPr>
            <p:ph type="dt" sz="half" idx="10"/>
          </p:nvPr>
        </p:nvSpPr>
        <p:spPr/>
        <p:txBody>
          <a:bodyPr/>
          <a:lstStyle/>
          <a:p>
            <a:fld id="{2C80CEED-4EC1-4610-9722-EC2D1152B194}" type="datetimeFigureOut">
              <a:rPr lang="ru-RU" smtClean="0"/>
              <a:t>01.12.2021</a:t>
            </a:fld>
            <a:endParaRPr lang="ru-RU"/>
          </a:p>
        </p:txBody>
      </p:sp>
      <p:sp>
        <p:nvSpPr>
          <p:cNvPr id="2" name="Нижний колонтитул 1"/>
          <p:cNvSpPr>
            <a:spLocks noGrp="1"/>
          </p:cNvSpPr>
          <p:nvPr>
            <p:ph type="ftr" sz="quarter" idx="11"/>
          </p:nvPr>
        </p:nvSpPr>
        <p:spPr/>
        <p:txBody>
          <a:bodyPr/>
          <a:lstStyle/>
          <a:p>
            <a:endParaRPr lang="ru-RU"/>
          </a:p>
        </p:txBody>
      </p:sp>
      <p:sp>
        <p:nvSpPr>
          <p:cNvPr id="15" name="Номер слайда 14"/>
          <p:cNvSpPr>
            <a:spLocks noGrp="1"/>
          </p:cNvSpPr>
          <p:nvPr>
            <p:ph type="sldNum" sz="quarter" idx="12"/>
          </p:nvPr>
        </p:nvSpPr>
        <p:spPr>
          <a:xfrm>
            <a:off x="8229600" y="6473952"/>
            <a:ext cx="758952" cy="246888"/>
          </a:xfrm>
        </p:spPr>
        <p:txBody>
          <a:bodyPr/>
          <a:lstStyle/>
          <a:p>
            <a:fld id="{8A2DE2AC-B9D3-4D5B-8240-1828C8E51CD7}"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2C80CEED-4EC1-4610-9722-EC2D1152B194}" type="datetimeFigureOut">
              <a:rPr lang="ru-RU" smtClean="0"/>
              <a:t>01.12.2021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A2DE2AC-B9D3-4D5B-8240-1828C8E51CD7}"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58000" y="549276"/>
            <a:ext cx="18288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549276"/>
            <a:ext cx="62484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2C80CEED-4EC1-4610-9722-EC2D1152B194}" type="datetimeFigureOut">
              <a:rPr lang="ru-RU" smtClean="0"/>
              <a:t>01.12.2021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A2DE2AC-B9D3-4D5B-8240-1828C8E51CD7}"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2" name="Заголовок 21"/>
          <p:cNvSpPr>
            <a:spLocks noGrp="1"/>
          </p:cNvSpPr>
          <p:nvPr>
            <p:ph type="title"/>
          </p:nvPr>
        </p:nvSpPr>
        <p:spPr/>
        <p:txBody>
          <a:bodyPr/>
          <a:lstStyle/>
          <a:p>
            <a:r>
              <a:rPr kumimoji="0" lang="ru-RU" smtClean="0"/>
              <a:t>Образец заголовка</a:t>
            </a:r>
            <a:endParaRPr kumimoji="0" lang="en-US"/>
          </a:p>
        </p:txBody>
      </p:sp>
      <p:sp>
        <p:nvSpPr>
          <p:cNvPr id="27" name="Объект 26"/>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5" name="Дата 24"/>
          <p:cNvSpPr>
            <a:spLocks noGrp="1"/>
          </p:cNvSpPr>
          <p:nvPr>
            <p:ph type="dt" sz="half" idx="10"/>
          </p:nvPr>
        </p:nvSpPr>
        <p:spPr/>
        <p:txBody>
          <a:bodyPr/>
          <a:lstStyle/>
          <a:p>
            <a:fld id="{2C80CEED-4EC1-4610-9722-EC2D1152B194}" type="datetimeFigureOut">
              <a:rPr lang="ru-RU" smtClean="0"/>
              <a:t>01.12.2021</a:t>
            </a:fld>
            <a:endParaRPr lang="ru-RU"/>
          </a:p>
        </p:txBody>
      </p:sp>
      <p:sp>
        <p:nvSpPr>
          <p:cNvPr id="19" name="Нижний колонтитул 18"/>
          <p:cNvSpPr>
            <a:spLocks noGrp="1"/>
          </p:cNvSpPr>
          <p:nvPr>
            <p:ph type="ftr" sz="quarter" idx="11"/>
          </p:nvPr>
        </p:nvSpPr>
        <p:spPr>
          <a:xfrm>
            <a:off x="3581400" y="76200"/>
            <a:ext cx="2895600" cy="288925"/>
          </a:xfrm>
        </p:spPr>
        <p:txBody>
          <a:bodyPr/>
          <a:lstStyle/>
          <a:p>
            <a:endParaRPr lang="ru-RU"/>
          </a:p>
        </p:txBody>
      </p:sp>
      <p:sp>
        <p:nvSpPr>
          <p:cNvPr id="16" name="Номер слайда 15"/>
          <p:cNvSpPr>
            <a:spLocks noGrp="1"/>
          </p:cNvSpPr>
          <p:nvPr>
            <p:ph type="sldNum" sz="quarter" idx="12"/>
          </p:nvPr>
        </p:nvSpPr>
        <p:spPr>
          <a:xfrm>
            <a:off x="8229600" y="6473952"/>
            <a:ext cx="758952" cy="246888"/>
          </a:xfrm>
        </p:spPr>
        <p:txBody>
          <a:bodyPr/>
          <a:lstStyle/>
          <a:p>
            <a:fld id="{8A2DE2AC-B9D3-4D5B-8240-1828C8E51CD7}"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3">
        <a:schemeClr val="bg2"/>
      </p:bgRef>
    </p:bg>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Текст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19" name="Дата 18"/>
          <p:cNvSpPr>
            <a:spLocks noGrp="1"/>
          </p:cNvSpPr>
          <p:nvPr>
            <p:ph type="dt" sz="half" idx="10"/>
          </p:nvPr>
        </p:nvSpPr>
        <p:spPr/>
        <p:txBody>
          <a:bodyPr/>
          <a:lstStyle/>
          <a:p>
            <a:fld id="{2C80CEED-4EC1-4610-9722-EC2D1152B194}" type="datetimeFigureOut">
              <a:rPr lang="ru-RU" smtClean="0"/>
              <a:t>01.12.2021</a:t>
            </a:fld>
            <a:endParaRPr lang="ru-RU"/>
          </a:p>
        </p:txBody>
      </p:sp>
      <p:sp>
        <p:nvSpPr>
          <p:cNvPr id="11" name="Нижний колонтитул 10"/>
          <p:cNvSpPr>
            <a:spLocks noGrp="1"/>
          </p:cNvSpPr>
          <p:nvPr>
            <p:ph type="ftr" sz="quarter" idx="11"/>
          </p:nvPr>
        </p:nvSpPr>
        <p:spPr/>
        <p:txBody>
          <a:bodyPr/>
          <a:lstStyle/>
          <a:p>
            <a:endParaRPr lang="ru-RU"/>
          </a:p>
        </p:txBody>
      </p:sp>
      <p:sp>
        <p:nvSpPr>
          <p:cNvPr id="16" name="Номер слайда 15"/>
          <p:cNvSpPr>
            <a:spLocks noGrp="1"/>
          </p:cNvSpPr>
          <p:nvPr>
            <p:ph type="sldNum" sz="quarter" idx="12"/>
          </p:nvPr>
        </p:nvSpPr>
        <p:spPr/>
        <p:txBody>
          <a:bodyPr/>
          <a:lstStyle/>
          <a:p>
            <a:fld id="{8A2DE2AC-B9D3-4D5B-8240-1828C8E51CD7}" type="slidenum">
              <a:rPr lang="ru-RU" smtClean="0"/>
              <a:t>‹#›</a:t>
            </a:fld>
            <a:endParaRPr lang="ru-RU"/>
          </a:p>
        </p:txBody>
      </p:sp>
      <p:sp>
        <p:nvSpPr>
          <p:cNvPr id="8" name="Заголовок 7"/>
          <p:cNvSpPr>
            <a:spLocks noGrp="1"/>
          </p:cNvSpPr>
          <p:nvPr>
            <p:ph type="title"/>
          </p:nvPr>
        </p:nvSpPr>
        <p:spPr>
          <a:xfrm>
            <a:off x="180475" y="2947085"/>
            <a:ext cx="8686800" cy="1184825"/>
          </a:xfrm>
        </p:spPr>
        <p:txBody>
          <a:bodyPr rtlCol="0" anchor="t"/>
          <a:lstStyle>
            <a:lvl1pPr algn="r">
              <a:defRPr/>
            </a:lvl1pPr>
          </a:lstStyle>
          <a:p>
            <a:r>
              <a:rPr kumimoji="0" lang="ru-RU" smtClean="0"/>
              <a:t>Образец заголовка</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0" name="Заголовок 19"/>
          <p:cNvSpPr>
            <a:spLocks noGrp="1"/>
          </p:cNvSpPr>
          <p:nvPr>
            <p:ph type="title"/>
          </p:nvPr>
        </p:nvSpPr>
        <p:spPr>
          <a:xfrm>
            <a:off x="301752" y="457200"/>
            <a:ext cx="8686800" cy="841248"/>
          </a:xfrm>
        </p:spPr>
        <p:txBody>
          <a:bodyPr/>
          <a:lstStyle/>
          <a:p>
            <a:r>
              <a:rPr kumimoji="0" lang="ru-RU" smtClean="0"/>
              <a:t>Образец заголовка</a:t>
            </a:r>
            <a:endParaRPr kumimoji="0" lang="en-US"/>
          </a:p>
        </p:txBody>
      </p:sp>
      <p:sp>
        <p:nvSpPr>
          <p:cNvPr id="14" name="Объект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Объект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1" name="Дата 20"/>
          <p:cNvSpPr>
            <a:spLocks noGrp="1"/>
          </p:cNvSpPr>
          <p:nvPr>
            <p:ph type="dt" sz="half" idx="10"/>
          </p:nvPr>
        </p:nvSpPr>
        <p:spPr/>
        <p:txBody>
          <a:bodyPr/>
          <a:lstStyle/>
          <a:p>
            <a:fld id="{2C80CEED-4EC1-4610-9722-EC2D1152B194}" type="datetimeFigureOut">
              <a:rPr lang="ru-RU" smtClean="0"/>
              <a:t>01.12.2021</a:t>
            </a:fld>
            <a:endParaRPr lang="ru-RU"/>
          </a:p>
        </p:txBody>
      </p:sp>
      <p:sp>
        <p:nvSpPr>
          <p:cNvPr id="10" name="Нижний колонтитул 9"/>
          <p:cNvSpPr>
            <a:spLocks noGrp="1"/>
          </p:cNvSpPr>
          <p:nvPr>
            <p:ph type="ftr" sz="quarter" idx="11"/>
          </p:nvPr>
        </p:nvSpPr>
        <p:spPr/>
        <p:txBody>
          <a:bodyPr/>
          <a:lstStyle/>
          <a:p>
            <a:endParaRPr lang="ru-RU"/>
          </a:p>
        </p:txBody>
      </p:sp>
      <p:sp>
        <p:nvSpPr>
          <p:cNvPr id="31" name="Номер слайда 30"/>
          <p:cNvSpPr>
            <a:spLocks noGrp="1"/>
          </p:cNvSpPr>
          <p:nvPr>
            <p:ph type="sldNum" sz="quarter" idx="12"/>
          </p:nvPr>
        </p:nvSpPr>
        <p:spPr/>
        <p:txBody>
          <a:bodyPr/>
          <a:lstStyle/>
          <a:p>
            <a:fld id="{8A2DE2AC-B9D3-4D5B-8240-1828C8E51CD7}"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9" name="Заголовок 28"/>
          <p:cNvSpPr>
            <a:spLocks noGrp="1"/>
          </p:cNvSpPr>
          <p:nvPr>
            <p:ph type="title"/>
          </p:nvPr>
        </p:nvSpPr>
        <p:spPr>
          <a:xfrm>
            <a:off x="304800" y="5410200"/>
            <a:ext cx="8610600" cy="882650"/>
          </a:xfrm>
        </p:spPr>
        <p:txBody>
          <a:bodyPr anchor="ctr"/>
          <a:lstStyle>
            <a:lvl1pPr>
              <a:defRPr/>
            </a:lvl1pPr>
          </a:lstStyle>
          <a:p>
            <a:r>
              <a:rPr kumimoji="0" lang="ru-RU" smtClean="0"/>
              <a:t>Образец заголовка</a:t>
            </a:r>
            <a:endParaRPr kumimoji="0" lang="en-US"/>
          </a:p>
        </p:txBody>
      </p:sp>
      <p:sp>
        <p:nvSpPr>
          <p:cNvPr id="13" name="Текст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25" name="Текст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Объект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8" name="Объект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0" name="Дата 9"/>
          <p:cNvSpPr>
            <a:spLocks noGrp="1"/>
          </p:cNvSpPr>
          <p:nvPr>
            <p:ph type="dt" sz="half" idx="10"/>
          </p:nvPr>
        </p:nvSpPr>
        <p:spPr/>
        <p:txBody>
          <a:bodyPr/>
          <a:lstStyle/>
          <a:p>
            <a:fld id="{2C80CEED-4EC1-4610-9722-EC2D1152B194}" type="datetimeFigureOut">
              <a:rPr lang="ru-RU" smtClean="0"/>
              <a:t>01.12.2021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a:xfrm>
            <a:off x="8229600" y="6477000"/>
            <a:ext cx="762000" cy="246888"/>
          </a:xfrm>
        </p:spPr>
        <p:txBody>
          <a:bodyPr/>
          <a:lstStyle/>
          <a:p>
            <a:fld id="{8A2DE2AC-B9D3-4D5B-8240-1828C8E51CD7}" type="slidenum">
              <a:rPr lang="ru-RU" smtClean="0"/>
              <a:t>‹#›</a:t>
            </a:fld>
            <a:endParaRPr lang="ru-RU"/>
          </a:p>
        </p:txBody>
      </p:sp>
      <p:sp>
        <p:nvSpPr>
          <p:cNvPr id="11" name="Прямая соединительная линия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0" name="Заголовок 29"/>
          <p:cNvSpPr>
            <a:spLocks noGrp="1"/>
          </p:cNvSpPr>
          <p:nvPr>
            <p:ph type="title"/>
          </p:nvPr>
        </p:nvSpPr>
        <p:spPr>
          <a:xfrm>
            <a:off x="301752" y="457200"/>
            <a:ext cx="8686800" cy="841248"/>
          </a:xfrm>
        </p:spPr>
        <p:txBody>
          <a:bodyPr/>
          <a:lstStyle/>
          <a:p>
            <a:r>
              <a:rPr kumimoji="0" lang="ru-RU" smtClean="0"/>
              <a:t>Образец заголовка</a:t>
            </a:r>
            <a:endParaRPr kumimoji="0" lang="en-US"/>
          </a:p>
        </p:txBody>
      </p:sp>
      <p:sp>
        <p:nvSpPr>
          <p:cNvPr id="12" name="Дата 11"/>
          <p:cNvSpPr>
            <a:spLocks noGrp="1"/>
          </p:cNvSpPr>
          <p:nvPr>
            <p:ph type="dt" sz="half" idx="10"/>
          </p:nvPr>
        </p:nvSpPr>
        <p:spPr/>
        <p:txBody>
          <a:bodyPr/>
          <a:lstStyle/>
          <a:p>
            <a:fld id="{2C80CEED-4EC1-4610-9722-EC2D1152B194}" type="datetimeFigureOut">
              <a:rPr lang="ru-RU" smtClean="0"/>
              <a:t>01.12.2021</a:t>
            </a:fld>
            <a:endParaRPr lang="ru-RU"/>
          </a:p>
        </p:txBody>
      </p:sp>
      <p:sp>
        <p:nvSpPr>
          <p:cNvPr id="21" name="Нижний колонтитул 20"/>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A2DE2AC-B9D3-4D5B-8240-1828C8E51CD7}"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p>
            <a:fld id="{2C80CEED-4EC1-4610-9722-EC2D1152B194}" type="datetimeFigureOut">
              <a:rPr lang="ru-RU" smtClean="0"/>
              <a:t>01.12.2021</a:t>
            </a:fld>
            <a:endParaRPr lang="ru-RU"/>
          </a:p>
        </p:txBody>
      </p:sp>
      <p:sp>
        <p:nvSpPr>
          <p:cNvPr id="24" name="Нижний колонтитул 23"/>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A2DE2AC-B9D3-4D5B-8240-1828C8E51CD7}"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Прямая соединительная линия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Заголовок 11"/>
          <p:cNvSpPr>
            <a:spLocks noGrp="1"/>
          </p:cNvSpPr>
          <p:nvPr>
            <p:ph type="title"/>
          </p:nvPr>
        </p:nvSpPr>
        <p:spPr>
          <a:xfrm>
            <a:off x="457200" y="5486400"/>
            <a:ext cx="8458200" cy="520700"/>
          </a:xfrm>
        </p:spPr>
        <p:txBody>
          <a:bodyPr anchor="ctr"/>
          <a:lstStyle>
            <a:lvl1pPr algn="l">
              <a:buNone/>
              <a:defRPr sz="2000" b="1"/>
            </a:lvl1pPr>
          </a:lstStyle>
          <a:p>
            <a:r>
              <a:rPr kumimoji="0" lang="ru-RU" smtClean="0"/>
              <a:t>Образец заголовка</a:t>
            </a:r>
            <a:endParaRPr kumimoji="0" lang="en-US"/>
          </a:p>
        </p:txBody>
      </p:sp>
      <p:sp>
        <p:nvSpPr>
          <p:cNvPr id="26" name="Текст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14" name="Объект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5" name="Дата 24"/>
          <p:cNvSpPr>
            <a:spLocks noGrp="1"/>
          </p:cNvSpPr>
          <p:nvPr>
            <p:ph type="dt" sz="half" idx="10"/>
          </p:nvPr>
        </p:nvSpPr>
        <p:spPr/>
        <p:txBody>
          <a:bodyPr/>
          <a:lstStyle/>
          <a:p>
            <a:fld id="{2C80CEED-4EC1-4610-9722-EC2D1152B194}" type="datetimeFigureOut">
              <a:rPr lang="ru-RU" smtClean="0"/>
              <a:t>01.12.2021</a:t>
            </a:fld>
            <a:endParaRPr lang="ru-RU"/>
          </a:p>
        </p:txBody>
      </p:sp>
      <p:sp>
        <p:nvSpPr>
          <p:cNvPr id="29" name="Нижний колонтитул 28"/>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A2DE2AC-B9D3-4D5B-8240-1828C8E51CD7}"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3" name="Рисунок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ru-RU" smtClean="0"/>
              <a:t>Вставка рисунка</a:t>
            </a:r>
            <a:endParaRPr kumimoji="0" lang="en-US" dirty="0"/>
          </a:p>
        </p:txBody>
      </p:sp>
      <p:sp>
        <p:nvSpPr>
          <p:cNvPr id="7" name="Дата 6"/>
          <p:cNvSpPr>
            <a:spLocks noGrp="1"/>
          </p:cNvSpPr>
          <p:nvPr>
            <p:ph type="dt" sz="half" idx="10"/>
          </p:nvPr>
        </p:nvSpPr>
        <p:spPr/>
        <p:txBody>
          <a:bodyPr/>
          <a:lstStyle/>
          <a:p>
            <a:fld id="{2C80CEED-4EC1-4610-9722-EC2D1152B194}" type="datetimeFigureOut">
              <a:rPr lang="ru-RU" smtClean="0"/>
              <a:t>01.12.2021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31" name="Номер слайда 30"/>
          <p:cNvSpPr>
            <a:spLocks noGrp="1"/>
          </p:cNvSpPr>
          <p:nvPr>
            <p:ph type="sldNum" sz="quarter" idx="12"/>
          </p:nvPr>
        </p:nvSpPr>
        <p:spPr/>
        <p:txBody>
          <a:bodyPr/>
          <a:lstStyle/>
          <a:p>
            <a:fld id="{8A2DE2AC-B9D3-4D5B-8240-1828C8E51CD7}" type="slidenum">
              <a:rPr lang="ru-RU" smtClean="0"/>
              <a:t>‹#›</a:t>
            </a:fld>
            <a:endParaRPr lang="ru-RU"/>
          </a:p>
        </p:txBody>
      </p:sp>
      <p:sp>
        <p:nvSpPr>
          <p:cNvPr id="17" name="Заголовок 16"/>
          <p:cNvSpPr>
            <a:spLocks noGrp="1"/>
          </p:cNvSpPr>
          <p:nvPr>
            <p:ph type="title"/>
          </p:nvPr>
        </p:nvSpPr>
        <p:spPr>
          <a:xfrm>
            <a:off x="381000" y="4993760"/>
            <a:ext cx="5867400" cy="522288"/>
          </a:xfrm>
        </p:spPr>
        <p:txBody>
          <a:bodyPr anchor="ctr"/>
          <a:lstStyle>
            <a:lvl1pPr algn="l">
              <a:buNone/>
              <a:defRPr sz="2000" b="1"/>
            </a:lvl1pPr>
          </a:lstStyle>
          <a:p>
            <a:r>
              <a:rPr kumimoji="0" lang="ru-RU" smtClean="0"/>
              <a:t>Образец заголовка</a:t>
            </a:r>
            <a:endParaRPr kumimoji="0" lang="en-US"/>
          </a:p>
        </p:txBody>
      </p:sp>
      <p:sp>
        <p:nvSpPr>
          <p:cNvPr id="26" name="Текст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Текст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1" name="Дата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2C80CEED-4EC1-4610-9722-EC2D1152B194}" type="datetimeFigureOut">
              <a:rPr lang="ru-RU" smtClean="0"/>
              <a:t>01.12.2021</a:t>
            </a:fld>
            <a:endParaRPr lang="ru-RU"/>
          </a:p>
        </p:txBody>
      </p:sp>
      <p:sp>
        <p:nvSpPr>
          <p:cNvPr id="28" name="Нижний колонтитул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ru-RU"/>
          </a:p>
        </p:txBody>
      </p:sp>
      <p:sp>
        <p:nvSpPr>
          <p:cNvPr id="5" name="Номер слайда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8A2DE2AC-B9D3-4D5B-8240-1828C8E51CD7}" type="slidenum">
              <a:rPr lang="ru-RU" smtClean="0"/>
              <a:t>‹#›</a:t>
            </a:fld>
            <a:endParaRPr lang="ru-RU"/>
          </a:p>
        </p:txBody>
      </p:sp>
      <p:sp>
        <p:nvSpPr>
          <p:cNvPr id="10" name="Заголовок 9"/>
          <p:cNvSpPr>
            <a:spLocks noGrp="1"/>
          </p:cNvSpPr>
          <p:nvPr>
            <p:ph type="title"/>
          </p:nvPr>
        </p:nvSpPr>
        <p:spPr>
          <a:xfrm>
            <a:off x="304800" y="457200"/>
            <a:ext cx="8686800" cy="838200"/>
          </a:xfrm>
          <a:prstGeom prst="rect">
            <a:avLst/>
          </a:prstGeom>
        </p:spPr>
        <p:txBody>
          <a:bodyPr vert="horz" anchor="ctr">
            <a:normAutofit/>
          </a:bodyPr>
          <a:lstStyle/>
          <a:p>
            <a:r>
              <a:rPr kumimoji="0" lang="ru-RU" smtClean="0"/>
              <a:t>Образец заголовка</a:t>
            </a:r>
            <a:endParaRPr kumimoji="0" lang="en-US"/>
          </a:p>
        </p:txBody>
      </p:sp>
      <p:sp>
        <p:nvSpPr>
          <p:cNvPr id="9" name="Прямая соединительная линия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Прямая соединительная линия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79512" y="1412776"/>
            <a:ext cx="8748464" cy="3888432"/>
          </a:xfrm>
        </p:spPr>
        <p:txBody>
          <a:bodyPr>
            <a:normAutofit fontScale="92500"/>
          </a:bodyPr>
          <a:lstStyle/>
          <a:p>
            <a:r>
              <a:rPr lang="ru-RU" sz="5400" b="1" dirty="0"/>
              <a:t>Методы и средства защиты сетей и межсетевой информации</a:t>
            </a:r>
          </a:p>
          <a:p>
            <a:pPr algn="r"/>
            <a:endParaRPr lang="ru-RU" sz="2700" b="1" dirty="0" smtClean="0"/>
          </a:p>
          <a:p>
            <a:pPr algn="r"/>
            <a:r>
              <a:rPr lang="ru-RU" sz="2700" b="1" dirty="0" smtClean="0"/>
              <a:t>Лекция 30</a:t>
            </a:r>
            <a:endParaRPr lang="ru-RU" sz="2700" b="1" i="1" dirty="0">
              <a:solidFill>
                <a:schemeClr val="tx1"/>
              </a:solidFill>
            </a:endParaRPr>
          </a:p>
        </p:txBody>
      </p:sp>
    </p:spTree>
    <p:extLst>
      <p:ext uri="{BB962C8B-B14F-4D97-AF65-F5344CB8AC3E}">
        <p14:creationId xmlns:p14="http://schemas.microsoft.com/office/powerpoint/2010/main" val="912886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23528" y="404664"/>
            <a:ext cx="8686800" cy="6336704"/>
          </a:xfrm>
        </p:spPr>
        <p:txBody>
          <a:bodyPr>
            <a:normAutofit fontScale="92500" lnSpcReduction="20000"/>
          </a:bodyPr>
          <a:lstStyle/>
          <a:p>
            <a:pPr marL="0" indent="0" algn="ctr">
              <a:buNone/>
            </a:pPr>
            <a:r>
              <a:rPr lang="ru-RU" sz="3600" dirty="0">
                <a:solidFill>
                  <a:schemeClr val="tx1"/>
                </a:solidFill>
                <a:latin typeface="Times New Roman"/>
                <a:ea typeface="Times New Roman"/>
              </a:rPr>
              <a:t>2. </a:t>
            </a:r>
            <a:r>
              <a:rPr lang="ru-RU" sz="3600" i="1" dirty="0">
                <a:solidFill>
                  <a:schemeClr val="tx1"/>
                </a:solidFill>
                <a:latin typeface="Times New Roman"/>
                <a:ea typeface="Times New Roman"/>
              </a:rPr>
              <a:t>аппаратные средства </a:t>
            </a:r>
            <a:r>
              <a:rPr lang="ru-RU" sz="3600" dirty="0">
                <a:solidFill>
                  <a:schemeClr val="tx1"/>
                </a:solidFill>
                <a:latin typeface="Times New Roman"/>
                <a:ea typeface="Times New Roman"/>
              </a:rPr>
              <a:t>– приборы, устройства, приспособления и другие технические решения, используемые в интересах защиты информации. В практике деятельности предприятия находит широкое применение самая различная аппаратура, начиная с телефонного аппарата до совершенных автоматизированных систем, обеспечивающих производственную деятельность. </a:t>
            </a:r>
            <a:endParaRPr lang="ru-RU" sz="3600" dirty="0" smtClean="0">
              <a:solidFill>
                <a:schemeClr val="tx1"/>
              </a:solidFill>
              <a:latin typeface="Times New Roman"/>
              <a:ea typeface="Times New Roman"/>
            </a:endParaRPr>
          </a:p>
          <a:p>
            <a:pPr marL="0" indent="0" algn="ctr">
              <a:buNone/>
            </a:pPr>
            <a:r>
              <a:rPr lang="ru-RU" sz="3600" dirty="0" smtClean="0">
                <a:solidFill>
                  <a:schemeClr val="tx1"/>
                </a:solidFill>
                <a:latin typeface="Times New Roman"/>
                <a:ea typeface="Times New Roman"/>
              </a:rPr>
              <a:t>Основная </a:t>
            </a:r>
            <a:r>
              <a:rPr lang="ru-RU" sz="3600" dirty="0">
                <a:solidFill>
                  <a:schemeClr val="tx1"/>
                </a:solidFill>
                <a:latin typeface="Times New Roman"/>
                <a:ea typeface="Times New Roman"/>
              </a:rPr>
              <a:t>задача аппаратных средств – обеспечение стойкой защиты информации от разглашения, утечки и несанкционированного доступа через технические средства обеспечения производственной деятельности;</a:t>
            </a:r>
            <a:endParaRPr lang="ru-RU" sz="3600" dirty="0">
              <a:solidFill>
                <a:schemeClr val="tx1"/>
              </a:solidFill>
              <a:latin typeface="Times New Roman"/>
              <a:ea typeface="Times New Roman"/>
            </a:endParaRPr>
          </a:p>
        </p:txBody>
      </p:sp>
    </p:spTree>
    <p:extLst>
      <p:ext uri="{BB962C8B-B14F-4D97-AF65-F5344CB8AC3E}">
        <p14:creationId xmlns:p14="http://schemas.microsoft.com/office/powerpoint/2010/main" val="8442839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1196752"/>
            <a:ext cx="8686800" cy="5112568"/>
          </a:xfrm>
        </p:spPr>
        <p:txBody>
          <a:bodyPr>
            <a:normAutofit/>
          </a:bodyPr>
          <a:lstStyle/>
          <a:p>
            <a:pPr marL="0" indent="0" algn="ctr">
              <a:buNone/>
            </a:pPr>
            <a:r>
              <a:rPr lang="ru-RU" sz="3600" dirty="0">
                <a:solidFill>
                  <a:schemeClr val="tx1"/>
                </a:solidFill>
                <a:latin typeface="Times New Roman"/>
                <a:ea typeface="Times New Roman"/>
              </a:rPr>
              <a:t>3. </a:t>
            </a:r>
            <a:r>
              <a:rPr lang="ru-RU" sz="3600" i="1" dirty="0">
                <a:solidFill>
                  <a:schemeClr val="tx1"/>
                </a:solidFill>
                <a:latin typeface="Times New Roman"/>
                <a:ea typeface="Times New Roman"/>
              </a:rPr>
              <a:t>программные средства</a:t>
            </a:r>
            <a:r>
              <a:rPr lang="ru-RU" sz="3600" dirty="0">
                <a:solidFill>
                  <a:schemeClr val="tx1"/>
                </a:solidFill>
                <a:latin typeface="Times New Roman"/>
                <a:ea typeface="Times New Roman"/>
              </a:rPr>
              <a:t>, охватывающие специальные программы, программные комплексы и системы защиты информации в информационных системах различного назначения и средствах обработки </a:t>
            </a:r>
            <a:r>
              <a:rPr lang="ru-RU" sz="3600" dirty="0" smtClean="0">
                <a:solidFill>
                  <a:schemeClr val="tx1"/>
                </a:solidFill>
                <a:latin typeface="Times New Roman"/>
                <a:ea typeface="Times New Roman"/>
              </a:rPr>
              <a:t>                      (</a:t>
            </a:r>
            <a:r>
              <a:rPr lang="ru-RU" sz="3600" dirty="0">
                <a:solidFill>
                  <a:schemeClr val="tx1"/>
                </a:solidFill>
                <a:latin typeface="Times New Roman"/>
                <a:ea typeface="Times New Roman"/>
              </a:rPr>
              <a:t>сбор, накопление, хранение, обработка </a:t>
            </a:r>
            <a:r>
              <a:rPr lang="ru-RU" sz="3600" dirty="0" smtClean="0">
                <a:solidFill>
                  <a:schemeClr val="tx1"/>
                </a:solidFill>
                <a:latin typeface="Times New Roman"/>
                <a:ea typeface="Times New Roman"/>
              </a:rPr>
              <a:t>                       и </a:t>
            </a:r>
            <a:r>
              <a:rPr lang="ru-RU" sz="3600" dirty="0">
                <a:solidFill>
                  <a:schemeClr val="tx1"/>
                </a:solidFill>
                <a:latin typeface="Times New Roman"/>
                <a:ea typeface="Times New Roman"/>
              </a:rPr>
              <a:t>передача) данных;</a:t>
            </a:r>
            <a:endParaRPr lang="ru-RU" sz="3600" dirty="0">
              <a:solidFill>
                <a:schemeClr val="tx1"/>
              </a:solidFill>
              <a:latin typeface="Times New Roman"/>
              <a:ea typeface="Times New Roman"/>
            </a:endParaRPr>
          </a:p>
        </p:txBody>
      </p:sp>
    </p:spTree>
    <p:extLst>
      <p:ext uri="{BB962C8B-B14F-4D97-AF65-F5344CB8AC3E}">
        <p14:creationId xmlns:p14="http://schemas.microsoft.com/office/powerpoint/2010/main" val="18871040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1169368"/>
            <a:ext cx="8686800" cy="5688632"/>
          </a:xfrm>
        </p:spPr>
        <p:txBody>
          <a:bodyPr>
            <a:normAutofit/>
          </a:bodyPr>
          <a:lstStyle/>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4. </a:t>
            </a:r>
            <a:r>
              <a:rPr lang="ru-RU" sz="3600" i="1" dirty="0">
                <a:solidFill>
                  <a:schemeClr val="tx1"/>
                </a:solidFill>
                <a:latin typeface="Times New Roman" panose="02020603050405020304" pitchFamily="18" charset="0"/>
                <a:cs typeface="Times New Roman" panose="02020603050405020304" pitchFamily="18" charset="0"/>
              </a:rPr>
              <a:t>криптографические средства </a:t>
            </a:r>
            <a:r>
              <a:rPr lang="ru-RU" sz="3600" dirty="0">
                <a:solidFill>
                  <a:schemeClr val="tx1"/>
                </a:solidFill>
                <a:latin typeface="Times New Roman" panose="02020603050405020304" pitchFamily="18" charset="0"/>
                <a:cs typeface="Times New Roman" panose="02020603050405020304" pitchFamily="18" charset="0"/>
              </a:rPr>
              <a:t>– это специальные математические и алгоритмические средства защиты информации, передаваемой по системам и сетям связи, хранимой и обрабатываемой на компьютере с использованием разнообразных методов шифрования</a:t>
            </a:r>
            <a:endParaRPr lang="ru-RU"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42833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9512" y="260648"/>
            <a:ext cx="8686800" cy="6597352"/>
          </a:xfrm>
        </p:spPr>
        <p:txBody>
          <a:bodyPr>
            <a:noAutofit/>
          </a:bodyPr>
          <a:lstStyle/>
          <a:p>
            <a:pPr indent="0" algn="ctr">
              <a:lnSpc>
                <a:spcPct val="115000"/>
              </a:lnSpc>
              <a:spcAft>
                <a:spcPts val="1000"/>
              </a:spcAft>
              <a:buNone/>
            </a:pPr>
            <a:r>
              <a:rPr lang="ru-RU" sz="3600" b="1" i="1" dirty="0">
                <a:solidFill>
                  <a:schemeClr val="tx1"/>
                </a:solidFill>
                <a:latin typeface="Times New Roman"/>
                <a:ea typeface="Calibri"/>
                <a:cs typeface="Times New Roman"/>
              </a:rPr>
              <a:t>Средства защиты информации в сети Интернет</a:t>
            </a:r>
          </a:p>
          <a:p>
            <a:pPr indent="0" algn="ctr">
              <a:spcAft>
                <a:spcPts val="1000"/>
              </a:spcAft>
              <a:buNone/>
            </a:pPr>
            <a:r>
              <a:rPr lang="ru-RU" sz="3400" dirty="0">
                <a:solidFill>
                  <a:schemeClr val="tx1"/>
                </a:solidFill>
                <a:latin typeface="Times New Roman"/>
                <a:ea typeface="Calibri"/>
                <a:cs typeface="Times New Roman"/>
              </a:rPr>
              <a:t>Средства защиты информации в Интернете бывают:</a:t>
            </a:r>
          </a:p>
          <a:p>
            <a:pPr indent="0" algn="ctr">
              <a:spcAft>
                <a:spcPts val="1000"/>
              </a:spcAft>
              <a:buNone/>
            </a:pPr>
            <a:r>
              <a:rPr lang="ru-RU" sz="3400" i="1" dirty="0" smtClean="0">
                <a:solidFill>
                  <a:schemeClr val="tx1"/>
                </a:solidFill>
                <a:latin typeface="Times New Roman"/>
                <a:ea typeface="Calibri"/>
                <a:cs typeface="Times New Roman"/>
              </a:rPr>
              <a:t>техническими </a:t>
            </a:r>
            <a:r>
              <a:rPr lang="ru-RU" sz="3400" i="1" dirty="0">
                <a:solidFill>
                  <a:schemeClr val="tx1"/>
                </a:solidFill>
                <a:latin typeface="Times New Roman"/>
                <a:ea typeface="Calibri"/>
                <a:cs typeface="Times New Roman"/>
              </a:rPr>
              <a:t>и технологическими</a:t>
            </a:r>
            <a:r>
              <a:rPr lang="ru-RU" sz="3400" dirty="0">
                <a:solidFill>
                  <a:schemeClr val="tx1"/>
                </a:solidFill>
                <a:latin typeface="Times New Roman"/>
                <a:ea typeface="Calibri"/>
                <a:cs typeface="Times New Roman"/>
              </a:rPr>
              <a:t>:</a:t>
            </a:r>
          </a:p>
          <a:p>
            <a:pPr indent="0" algn="ctr">
              <a:spcAft>
                <a:spcPts val="1000"/>
              </a:spcAft>
              <a:buNone/>
            </a:pPr>
            <a:r>
              <a:rPr lang="ru-RU" sz="3400" u="sng" dirty="0" smtClean="0">
                <a:solidFill>
                  <a:schemeClr val="tx1"/>
                </a:solidFill>
                <a:latin typeface="Times New Roman"/>
                <a:ea typeface="Calibri"/>
                <a:cs typeface="Times New Roman"/>
              </a:rPr>
              <a:t>физическими</a:t>
            </a:r>
            <a:r>
              <a:rPr lang="ru-RU" sz="3400" dirty="0" smtClean="0">
                <a:solidFill>
                  <a:schemeClr val="tx1"/>
                </a:solidFill>
                <a:latin typeface="Times New Roman"/>
                <a:ea typeface="Calibri"/>
                <a:cs typeface="Times New Roman"/>
              </a:rPr>
              <a:t> </a:t>
            </a:r>
            <a:r>
              <a:rPr lang="ru-RU" sz="3400" dirty="0">
                <a:solidFill>
                  <a:schemeClr val="tx1"/>
                </a:solidFill>
                <a:latin typeface="Times New Roman"/>
                <a:ea typeface="Calibri"/>
                <a:cs typeface="Times New Roman"/>
              </a:rPr>
              <a:t>– устройствами и системами, создающими препятствия на пути злоумышленников или дестабилизирующих факторов, сюда относятся и двери, </a:t>
            </a:r>
            <a:r>
              <a:rPr lang="ru-RU" sz="3400" dirty="0" smtClean="0">
                <a:solidFill>
                  <a:schemeClr val="tx1"/>
                </a:solidFill>
                <a:latin typeface="Times New Roman"/>
                <a:ea typeface="Calibri"/>
                <a:cs typeface="Times New Roman"/>
              </a:rPr>
              <a:t>                      замки </a:t>
            </a:r>
            <a:r>
              <a:rPr lang="ru-RU" sz="3400" dirty="0">
                <a:solidFill>
                  <a:schemeClr val="tx1"/>
                </a:solidFill>
                <a:latin typeface="Times New Roman"/>
                <a:ea typeface="Calibri"/>
                <a:cs typeface="Times New Roman"/>
              </a:rPr>
              <a:t>и т.д.;</a:t>
            </a:r>
          </a:p>
        </p:txBody>
      </p:sp>
    </p:spTree>
    <p:extLst>
      <p:ext uri="{BB962C8B-B14F-4D97-AF65-F5344CB8AC3E}">
        <p14:creationId xmlns:p14="http://schemas.microsoft.com/office/powerpoint/2010/main" val="5811012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23528" y="908720"/>
            <a:ext cx="8686800" cy="5832648"/>
          </a:xfrm>
        </p:spPr>
        <p:txBody>
          <a:bodyPr>
            <a:normAutofit fontScale="92500"/>
          </a:bodyPr>
          <a:lstStyle/>
          <a:p>
            <a:pPr indent="0" algn="ctr">
              <a:lnSpc>
                <a:spcPct val="115000"/>
              </a:lnSpc>
              <a:spcBef>
                <a:spcPts val="1200"/>
              </a:spcBef>
              <a:spcAft>
                <a:spcPts val="1000"/>
              </a:spcAft>
              <a:buNone/>
            </a:pPr>
            <a:r>
              <a:rPr lang="ru-RU" sz="3600" u="sng" dirty="0" smtClean="0">
                <a:solidFill>
                  <a:schemeClr val="tx1"/>
                </a:solidFill>
                <a:latin typeface="Times New Roman"/>
                <a:ea typeface="Calibri"/>
                <a:cs typeface="Times New Roman"/>
              </a:rPr>
              <a:t>аппаратными</a:t>
            </a:r>
            <a:r>
              <a:rPr lang="ru-RU" sz="3600" dirty="0" smtClean="0">
                <a:solidFill>
                  <a:schemeClr val="tx1"/>
                </a:solidFill>
                <a:latin typeface="Times New Roman"/>
                <a:ea typeface="Calibri"/>
                <a:cs typeface="Times New Roman"/>
              </a:rPr>
              <a:t> </a:t>
            </a:r>
            <a:r>
              <a:rPr lang="ru-RU" sz="3600" dirty="0">
                <a:solidFill>
                  <a:schemeClr val="tx1"/>
                </a:solidFill>
                <a:latin typeface="Times New Roman"/>
                <a:ea typeface="Calibri"/>
                <a:cs typeface="Times New Roman"/>
              </a:rPr>
              <a:t>– устройствами, встраиваемыми в ИС специально для защиты информации (могут создавать препятствия или шифровать данные);</a:t>
            </a:r>
          </a:p>
          <a:p>
            <a:pPr indent="0" algn="ctr">
              <a:lnSpc>
                <a:spcPct val="115000"/>
              </a:lnSpc>
              <a:spcBef>
                <a:spcPts val="1200"/>
              </a:spcBef>
              <a:spcAft>
                <a:spcPts val="1000"/>
              </a:spcAft>
              <a:buNone/>
            </a:pPr>
            <a:r>
              <a:rPr lang="ru-RU" sz="3600" u="sng" dirty="0" smtClean="0">
                <a:solidFill>
                  <a:schemeClr val="tx1"/>
                </a:solidFill>
                <a:latin typeface="Times New Roman"/>
                <a:ea typeface="Calibri"/>
                <a:cs typeface="Times New Roman"/>
              </a:rPr>
              <a:t>программными</a:t>
            </a:r>
            <a:r>
              <a:rPr lang="ru-RU" sz="3600" dirty="0" smtClean="0">
                <a:solidFill>
                  <a:schemeClr val="tx1"/>
                </a:solidFill>
                <a:latin typeface="Times New Roman"/>
                <a:ea typeface="Calibri"/>
                <a:cs typeface="Times New Roman"/>
              </a:rPr>
              <a:t> </a:t>
            </a:r>
            <a:r>
              <a:rPr lang="ru-RU" sz="3600" dirty="0">
                <a:solidFill>
                  <a:schemeClr val="tx1"/>
                </a:solidFill>
                <a:latin typeface="Times New Roman"/>
                <a:ea typeface="Calibri"/>
                <a:cs typeface="Times New Roman"/>
              </a:rPr>
              <a:t>– специализированным программным обеспечением, реализующим функции создания препятствий действиям злоумышленников, шифрующими данные или распределяющим уровни доступа;</a:t>
            </a:r>
          </a:p>
        </p:txBody>
      </p:sp>
    </p:spTree>
    <p:extLst>
      <p:ext uri="{BB962C8B-B14F-4D97-AF65-F5344CB8AC3E}">
        <p14:creationId xmlns:p14="http://schemas.microsoft.com/office/powerpoint/2010/main" val="35667896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1340768"/>
            <a:ext cx="8686800" cy="5400600"/>
          </a:xfrm>
        </p:spPr>
        <p:txBody>
          <a:bodyPr>
            <a:normAutofit/>
          </a:bodyPr>
          <a:lstStyle/>
          <a:p>
            <a:pPr marL="0" indent="0" algn="ctr">
              <a:buNone/>
            </a:pPr>
            <a:r>
              <a:rPr lang="ru-RU" sz="3600" i="1" dirty="0" smtClean="0">
                <a:solidFill>
                  <a:schemeClr val="tx1"/>
                </a:solidFill>
                <a:latin typeface="Times New Roman" panose="02020603050405020304" pitchFamily="18" charset="0"/>
                <a:cs typeface="Times New Roman" panose="02020603050405020304" pitchFamily="18" charset="0"/>
              </a:rPr>
              <a:t>законодательными</a:t>
            </a:r>
            <a:r>
              <a:rPr lang="ru-RU" sz="3600" dirty="0" smtClean="0">
                <a:solidFill>
                  <a:schemeClr val="tx1"/>
                </a:solidFill>
                <a:latin typeface="Times New Roman" panose="02020603050405020304" pitchFamily="18" charset="0"/>
                <a:cs typeface="Times New Roman" panose="02020603050405020304" pitchFamily="18" charset="0"/>
              </a:rPr>
              <a:t> </a:t>
            </a:r>
            <a:r>
              <a:rPr lang="ru-RU" sz="3600" dirty="0">
                <a:solidFill>
                  <a:schemeClr val="tx1"/>
                </a:solidFill>
                <a:latin typeface="Times New Roman" panose="02020603050405020304" pitchFamily="18" charset="0"/>
                <a:cs typeface="Times New Roman" panose="02020603050405020304" pitchFamily="18" charset="0"/>
              </a:rPr>
              <a:t>– правовыми инструментами, стандартами (на уровне предприятия это могут быть нормативы, права доступа и т.д</a:t>
            </a:r>
            <a:r>
              <a:rPr lang="ru-RU" sz="3600" dirty="0" smtClean="0">
                <a:solidFill>
                  <a:schemeClr val="tx1"/>
                </a:solidFill>
                <a:latin typeface="Times New Roman" panose="02020603050405020304" pitchFamily="18" charset="0"/>
                <a:cs typeface="Times New Roman" panose="02020603050405020304" pitchFamily="18" charset="0"/>
              </a:rPr>
              <a:t>.;</a:t>
            </a:r>
          </a:p>
          <a:p>
            <a:pPr marL="0" indent="0" algn="ctr">
              <a:buNone/>
            </a:pPr>
            <a:endParaRPr lang="ru-RU" sz="1000" dirty="0">
              <a:solidFill>
                <a:schemeClr val="tx1"/>
              </a:solidFill>
              <a:latin typeface="Times New Roman" panose="02020603050405020304" pitchFamily="18" charset="0"/>
              <a:cs typeface="Times New Roman" panose="02020603050405020304" pitchFamily="18" charset="0"/>
            </a:endParaRPr>
          </a:p>
          <a:p>
            <a:pPr marL="0" indent="0" algn="ctr">
              <a:buNone/>
            </a:pPr>
            <a:r>
              <a:rPr lang="ru-RU" sz="3600" i="1" dirty="0" smtClean="0">
                <a:solidFill>
                  <a:schemeClr val="tx1"/>
                </a:solidFill>
                <a:latin typeface="Times New Roman" panose="02020603050405020304" pitchFamily="18" charset="0"/>
                <a:cs typeface="Times New Roman" panose="02020603050405020304" pitchFamily="18" charset="0"/>
              </a:rPr>
              <a:t>организационными</a:t>
            </a:r>
            <a:r>
              <a:rPr lang="ru-RU" sz="3600" dirty="0">
                <a:solidFill>
                  <a:schemeClr val="tx1"/>
                </a:solidFill>
                <a:latin typeface="Times New Roman" panose="02020603050405020304" pitchFamily="18" charset="0"/>
                <a:cs typeface="Times New Roman" panose="02020603050405020304" pitchFamily="18" charset="0"/>
              </a:rPr>
              <a:t>, в том числе сложившаяся практика обработки информации</a:t>
            </a:r>
          </a:p>
        </p:txBody>
      </p:sp>
    </p:spTree>
    <p:extLst>
      <p:ext uri="{BB962C8B-B14F-4D97-AF65-F5344CB8AC3E}">
        <p14:creationId xmlns:p14="http://schemas.microsoft.com/office/powerpoint/2010/main" val="22582173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476672"/>
            <a:ext cx="8686800" cy="6597352"/>
          </a:xfrm>
        </p:spPr>
        <p:txBody>
          <a:bodyPr>
            <a:normAutofit lnSpcReduction="10000"/>
          </a:bodyPr>
          <a:lstStyle/>
          <a:p>
            <a:pPr marL="0" indent="0" algn="ctr">
              <a:buNone/>
            </a:pPr>
            <a:r>
              <a:rPr lang="ru-RU" sz="3700" dirty="0">
                <a:solidFill>
                  <a:schemeClr val="tx1"/>
                </a:solidFill>
                <a:latin typeface="Times New Roman" panose="02020603050405020304" pitchFamily="18" charset="0"/>
                <a:cs typeface="Times New Roman" panose="02020603050405020304" pitchFamily="18" charset="0"/>
              </a:rPr>
              <a:t>К организационным методам защиты информации от ее последующего распространения в сети можно назвать:</a:t>
            </a:r>
          </a:p>
          <a:p>
            <a:pPr marL="0" indent="0" algn="ctr">
              <a:buNone/>
            </a:pPr>
            <a:r>
              <a:rPr lang="ru-RU" sz="3700" dirty="0">
                <a:solidFill>
                  <a:schemeClr val="tx1"/>
                </a:solidFill>
                <a:latin typeface="Times New Roman" panose="02020603050405020304" pitchFamily="18" charset="0"/>
                <a:cs typeface="Times New Roman" panose="02020603050405020304" pitchFamily="18" charset="0"/>
              </a:rPr>
              <a:t>•	ограничение публикуемого контента в социальных сетях (путешествия, обстановку своего жилья, ФИО друзей, даты дней рождения, номера телефонов и другую контактную информацию);</a:t>
            </a:r>
          </a:p>
          <a:p>
            <a:pPr marL="0" indent="0" algn="ctr">
              <a:buNone/>
            </a:pPr>
            <a:r>
              <a:rPr lang="ru-RU" sz="3700" dirty="0">
                <a:solidFill>
                  <a:schemeClr val="tx1"/>
                </a:solidFill>
                <a:latin typeface="Times New Roman" panose="02020603050405020304" pitchFamily="18" charset="0"/>
                <a:cs typeface="Times New Roman" panose="02020603050405020304" pitchFamily="18" charset="0"/>
              </a:rPr>
              <a:t>•	использование сотрудниками специально созданных и не связанных с корпоративными аккаунтами </a:t>
            </a:r>
            <a:r>
              <a:rPr lang="ru-RU" sz="3700" dirty="0" smtClean="0">
                <a:solidFill>
                  <a:schemeClr val="tx1"/>
                </a:solidFill>
                <a:latin typeface="Times New Roman" panose="02020603050405020304" pitchFamily="18" charset="0"/>
                <a:cs typeface="Times New Roman" panose="02020603050405020304" pitchFamily="18" charset="0"/>
              </a:rPr>
              <a:t>                        личных </a:t>
            </a:r>
            <a:r>
              <a:rPr lang="ru-RU" sz="3700" dirty="0">
                <a:solidFill>
                  <a:schemeClr val="tx1"/>
                </a:solidFill>
                <a:latin typeface="Times New Roman" panose="02020603050405020304" pitchFamily="18" charset="0"/>
                <a:cs typeface="Times New Roman" panose="02020603050405020304" pitchFamily="18" charset="0"/>
              </a:rPr>
              <a:t>аккаунтов</a:t>
            </a:r>
          </a:p>
        </p:txBody>
      </p:sp>
    </p:spTree>
    <p:extLst>
      <p:ext uri="{BB962C8B-B14F-4D97-AF65-F5344CB8AC3E}">
        <p14:creationId xmlns:p14="http://schemas.microsoft.com/office/powerpoint/2010/main" val="32463293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548680"/>
            <a:ext cx="8686800" cy="5976664"/>
          </a:xfrm>
        </p:spPr>
        <p:txBody>
          <a:bodyPr>
            <a:normAutofit/>
          </a:bodyPr>
          <a:lstStyle/>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	контроль предоставления персональной информации в банках, налоговых органах, на вокзалах, в авиа/железнодорожных кассах;</a:t>
            </a:r>
          </a:p>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	контроль публикуемой на бейджах линейного персонала информации о работниках – достаточно должности и имени (зная ФИО сотрудника несложно найти его профиль в социальных сетях, т.е. однозначно идентифицировать личность)</a:t>
            </a:r>
          </a:p>
        </p:txBody>
      </p:sp>
    </p:spTree>
    <p:extLst>
      <p:ext uri="{BB962C8B-B14F-4D97-AF65-F5344CB8AC3E}">
        <p14:creationId xmlns:p14="http://schemas.microsoft.com/office/powerpoint/2010/main" val="29972393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404664"/>
            <a:ext cx="9144000" cy="6453336"/>
          </a:xfrm>
        </p:spPr>
        <p:txBody>
          <a:bodyPr>
            <a:normAutofit lnSpcReduction="10000"/>
          </a:bodyPr>
          <a:lstStyle/>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	уничтожение бумажных носителей информации (бланков, отчетов), содержащих конфиденциальные данные;</a:t>
            </a:r>
          </a:p>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	ограничение использования корпоративных аккаунтов, email для прохождения регистрации и авторизации в социальных сетях, на сайтах, в мобильных приложениях;</a:t>
            </a:r>
          </a:p>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	предоставление взвешенной информации о сотрудниках, организации на сайте, в социальных сетях (официальных страницах, группах)</a:t>
            </a:r>
          </a:p>
        </p:txBody>
      </p:sp>
    </p:spTree>
    <p:extLst>
      <p:ext uri="{BB962C8B-B14F-4D97-AF65-F5344CB8AC3E}">
        <p14:creationId xmlns:p14="http://schemas.microsoft.com/office/powerpoint/2010/main" val="26521939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404664"/>
            <a:ext cx="9144000" cy="6453336"/>
          </a:xfrm>
        </p:spPr>
        <p:txBody>
          <a:bodyPr>
            <a:normAutofit/>
          </a:bodyPr>
          <a:lstStyle/>
          <a:p>
            <a:pPr marL="0" indent="0" algn="ctr">
              <a:buNone/>
            </a:pPr>
            <a:r>
              <a:rPr lang="ru-RU" sz="3600" i="1" dirty="0">
                <a:solidFill>
                  <a:schemeClr val="tx1"/>
                </a:solidFill>
                <a:latin typeface="Times New Roman" panose="02020603050405020304" pitchFamily="18" charset="0"/>
                <a:cs typeface="Times New Roman" panose="02020603050405020304" pitchFamily="18" charset="0"/>
              </a:rPr>
              <a:t>Технологии защиты информации в сетях</a:t>
            </a:r>
          </a:p>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Основным способом защиты передаваемых данных является их </a:t>
            </a:r>
            <a:r>
              <a:rPr lang="ru-RU" sz="3600" u="sng" dirty="0">
                <a:solidFill>
                  <a:schemeClr val="tx1"/>
                </a:solidFill>
                <a:latin typeface="Times New Roman" panose="02020603050405020304" pitchFamily="18" charset="0"/>
                <a:cs typeface="Times New Roman" panose="02020603050405020304" pitchFamily="18" charset="0"/>
              </a:rPr>
              <a:t>шифрование</a:t>
            </a:r>
            <a:r>
              <a:rPr lang="ru-RU" sz="3600" dirty="0">
                <a:solidFill>
                  <a:schemeClr val="tx1"/>
                </a:solidFill>
                <a:latin typeface="Times New Roman" panose="02020603050405020304" pitchFamily="18" charset="0"/>
                <a:cs typeface="Times New Roman" panose="02020603050405020304" pitchFamily="18" charset="0"/>
              </a:rPr>
              <a:t>. </a:t>
            </a:r>
          </a:p>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Стойкость шифра зависит от сложности используемого алгоритма. Криптографические (математические) методы шифрования защищены от любых типов угроз, кроме физического доступа к носителям </a:t>
            </a:r>
            <a:r>
              <a:rPr lang="ru-RU" sz="3600" dirty="0" smtClean="0">
                <a:solidFill>
                  <a:schemeClr val="tx1"/>
                </a:solidFill>
                <a:latin typeface="Times New Roman" panose="02020603050405020304" pitchFamily="18" charset="0"/>
                <a:cs typeface="Times New Roman" panose="02020603050405020304" pitchFamily="18" charset="0"/>
              </a:rPr>
              <a:t>информации                                                    </a:t>
            </a:r>
            <a:r>
              <a:rPr lang="ru-RU" sz="3600" dirty="0">
                <a:solidFill>
                  <a:schemeClr val="tx1"/>
                </a:solidFill>
                <a:latin typeface="Times New Roman" panose="02020603050405020304" pitchFamily="18" charset="0"/>
                <a:cs typeface="Times New Roman" panose="02020603050405020304" pitchFamily="18" charset="0"/>
              </a:rPr>
              <a:t>(с ключом шифрования)</a:t>
            </a:r>
          </a:p>
        </p:txBody>
      </p:sp>
    </p:spTree>
    <p:extLst>
      <p:ext uri="{BB962C8B-B14F-4D97-AF65-F5344CB8AC3E}">
        <p14:creationId xmlns:p14="http://schemas.microsoft.com/office/powerpoint/2010/main" val="26656342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95536" y="620688"/>
            <a:ext cx="8568952" cy="5555367"/>
          </a:xfrm>
          <a:prstGeom prst="rect">
            <a:avLst/>
          </a:prstGeom>
        </p:spPr>
        <p:txBody>
          <a:bodyPr wrap="square">
            <a:spAutoFit/>
          </a:bodyPr>
          <a:lstStyle/>
          <a:p>
            <a:pPr algn="ctr"/>
            <a:r>
              <a:rPr lang="ru-RU" sz="3500" b="1" i="1" dirty="0">
                <a:latin typeface="Times New Roman" panose="02020603050405020304" pitchFamily="18" charset="0"/>
                <a:cs typeface="Times New Roman" panose="02020603050405020304" pitchFamily="18" charset="0"/>
              </a:rPr>
              <a:t>Методы и средства защиты </a:t>
            </a:r>
            <a:r>
              <a:rPr lang="ru-RU" sz="3500" b="1" i="1" dirty="0" smtClean="0">
                <a:latin typeface="Times New Roman" panose="02020603050405020304" pitchFamily="18" charset="0"/>
                <a:cs typeface="Times New Roman" panose="02020603050405020304" pitchFamily="18" charset="0"/>
              </a:rPr>
              <a:t>информации</a:t>
            </a:r>
          </a:p>
          <a:p>
            <a:pPr algn="ctr"/>
            <a:r>
              <a:rPr lang="ru-RU" sz="3200" dirty="0">
                <a:latin typeface="Times New Roman" panose="02020603050405020304" pitchFamily="18" charset="0"/>
                <a:cs typeface="Times New Roman" panose="02020603050405020304" pitchFamily="18" charset="0"/>
              </a:rPr>
              <a:t>Компьютерные преступления чрезвычайно многогранные и сложные явления. </a:t>
            </a:r>
          </a:p>
          <a:p>
            <a:pPr algn="ctr"/>
            <a:r>
              <a:rPr lang="ru-RU" sz="3200" dirty="0">
                <a:latin typeface="Times New Roman" panose="02020603050405020304" pitchFamily="18" charset="0"/>
                <a:cs typeface="Times New Roman" panose="02020603050405020304" pitchFamily="18" charset="0"/>
              </a:rPr>
              <a:t>Объектами таких преступных посягательств могут быть сами технические средства (компьютеры и периферия) как материальные объекты или программное обеспечение и базы данных, для которых технические средства являются окружением; компьютер может выступать как предмет посягательств </a:t>
            </a:r>
            <a:r>
              <a:rPr lang="ru-RU" sz="3200" dirty="0" smtClean="0">
                <a:latin typeface="Times New Roman" panose="02020603050405020304" pitchFamily="18" charset="0"/>
                <a:cs typeface="Times New Roman" panose="02020603050405020304" pitchFamily="18" charset="0"/>
              </a:rPr>
              <a:t>                           или </a:t>
            </a:r>
            <a:r>
              <a:rPr lang="ru-RU" sz="3200" dirty="0">
                <a:latin typeface="Times New Roman" panose="02020603050405020304" pitchFamily="18" charset="0"/>
                <a:cs typeface="Times New Roman" panose="02020603050405020304" pitchFamily="18" charset="0"/>
              </a:rPr>
              <a:t>как инструмент</a:t>
            </a:r>
          </a:p>
        </p:txBody>
      </p:sp>
    </p:spTree>
    <p:extLst>
      <p:ext uri="{BB962C8B-B14F-4D97-AF65-F5344CB8AC3E}">
        <p14:creationId xmlns:p14="http://schemas.microsoft.com/office/powerpoint/2010/main" val="35404449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902" y="980728"/>
            <a:ext cx="9144000" cy="5589240"/>
          </a:xfrm>
        </p:spPr>
        <p:txBody>
          <a:bodyPr>
            <a:normAutofit/>
          </a:bodyPr>
          <a:lstStyle/>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Если передаваемые данные не являются секретными, а требуется лишь подтверждение их подлинности (подлинности подписей), то используется электронная цифровая подпись (ЭЦП). Подписанный ЭЦП электронный документ не защищен от несанкционированного доступа, однако не может быть изменен без сигнализации об этом</a:t>
            </a:r>
            <a:endParaRPr lang="ru-RU"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14904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260648"/>
            <a:ext cx="9144000" cy="6597352"/>
          </a:xfrm>
        </p:spPr>
        <p:txBody>
          <a:bodyPr>
            <a:normAutofit/>
          </a:bodyPr>
          <a:lstStyle/>
          <a:p>
            <a:pPr marL="0" indent="0" algn="ctr">
              <a:buNone/>
            </a:pPr>
            <a:r>
              <a:rPr lang="ru-RU" sz="3600" b="1" i="1" dirty="0" smtClean="0">
                <a:solidFill>
                  <a:schemeClr val="tx1"/>
                </a:solidFill>
                <a:latin typeface="Times New Roman" panose="02020603050405020304" pitchFamily="18" charset="0"/>
                <a:cs typeface="Times New Roman" panose="02020603050405020304" pitchFamily="18" charset="0"/>
              </a:rPr>
              <a:t>Защита </a:t>
            </a:r>
            <a:r>
              <a:rPr lang="ru-RU" sz="3600" b="1" i="1" dirty="0">
                <a:solidFill>
                  <a:schemeClr val="tx1"/>
                </a:solidFill>
                <a:latin typeface="Times New Roman" panose="02020603050405020304" pitchFamily="18" charset="0"/>
                <a:cs typeface="Times New Roman" panose="02020603050405020304" pitchFamily="18" charset="0"/>
              </a:rPr>
              <a:t>межсетевой информации</a:t>
            </a:r>
          </a:p>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Одним из методов защиты межсетевой информации является технология виртуальных частных сетей </a:t>
            </a:r>
            <a:r>
              <a:rPr lang="ru-RU" sz="3600" dirty="0" smtClean="0">
                <a:solidFill>
                  <a:schemeClr val="tx1"/>
                </a:solidFill>
                <a:latin typeface="Times New Roman" panose="02020603050405020304" pitchFamily="18" charset="0"/>
                <a:cs typeface="Times New Roman" panose="02020603050405020304" pitchFamily="18" charset="0"/>
              </a:rPr>
              <a:t>                                (</a:t>
            </a:r>
            <a:r>
              <a:rPr lang="ru-RU" sz="3600" i="1" dirty="0">
                <a:solidFill>
                  <a:schemeClr val="tx1"/>
                </a:solidFill>
                <a:latin typeface="Times New Roman" panose="02020603050405020304" pitchFamily="18" charset="0"/>
                <a:cs typeface="Times New Roman" panose="02020603050405020304" pitchFamily="18" charset="0"/>
              </a:rPr>
              <a:t>Virtual Private Network — VPN</a:t>
            </a:r>
            <a:r>
              <a:rPr lang="ru-RU" sz="3600" dirty="0">
                <a:solidFill>
                  <a:schemeClr val="tx1"/>
                </a:solidFill>
                <a:latin typeface="Times New Roman" panose="02020603050405020304" pitchFamily="18" charset="0"/>
                <a:cs typeface="Times New Roman" panose="02020603050405020304" pitchFamily="18" charset="0"/>
              </a:rPr>
              <a:t>).</a:t>
            </a:r>
          </a:p>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Программные средства построения VPN могут обеспечивать защищенную связь между двумя объектами сети на различных уровнях модели взаимодействия открытых систем OSI:</a:t>
            </a:r>
          </a:p>
        </p:txBody>
      </p:sp>
    </p:spTree>
    <p:extLst>
      <p:ext uri="{BB962C8B-B14F-4D97-AF65-F5344CB8AC3E}">
        <p14:creationId xmlns:p14="http://schemas.microsoft.com/office/powerpoint/2010/main" val="20606111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1052736"/>
            <a:ext cx="9144000" cy="5805264"/>
          </a:xfrm>
        </p:spPr>
        <p:txBody>
          <a:bodyPr>
            <a:normAutofit/>
          </a:bodyPr>
          <a:lstStyle/>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	</a:t>
            </a:r>
            <a:r>
              <a:rPr lang="ru-RU" sz="3600" i="1" dirty="0">
                <a:solidFill>
                  <a:schemeClr val="tx1"/>
                </a:solidFill>
                <a:latin typeface="Times New Roman" panose="02020603050405020304" pitchFamily="18" charset="0"/>
                <a:cs typeface="Times New Roman" panose="02020603050405020304" pitchFamily="18" charset="0"/>
              </a:rPr>
              <a:t>канальном</a:t>
            </a:r>
            <a:r>
              <a:rPr lang="ru-RU" sz="3600" dirty="0">
                <a:solidFill>
                  <a:schemeClr val="tx1"/>
                </a:solidFill>
                <a:latin typeface="Times New Roman" panose="02020603050405020304" pitchFamily="18" charset="0"/>
                <a:cs typeface="Times New Roman" panose="02020603050405020304" pitchFamily="18" charset="0"/>
              </a:rPr>
              <a:t> </a:t>
            </a:r>
          </a:p>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 с использованием протоколов РРТР </a:t>
            </a:r>
            <a:r>
              <a:rPr lang="ru-RU" sz="3600" dirty="0" smtClean="0">
                <a:solidFill>
                  <a:schemeClr val="tx1"/>
                </a:solidFill>
                <a:latin typeface="Times New Roman" panose="02020603050405020304" pitchFamily="18" charset="0"/>
                <a:cs typeface="Times New Roman" panose="02020603050405020304" pitchFamily="18" charset="0"/>
              </a:rPr>
              <a:t>                   (</a:t>
            </a:r>
            <a:r>
              <a:rPr lang="ru-RU" sz="3600" dirty="0">
                <a:solidFill>
                  <a:schemeClr val="tx1"/>
                </a:solidFill>
                <a:latin typeface="Times New Roman" panose="02020603050405020304" pitchFamily="18" charset="0"/>
                <a:cs typeface="Times New Roman" panose="02020603050405020304" pitchFamily="18" charset="0"/>
              </a:rPr>
              <a:t>Point to Point Tunnel Protocol), L2TP (Layer 2 Tunnel Protocol), L2F (Layer 2 Forwarding</a:t>
            </a:r>
            <a:r>
              <a:rPr lang="ru-RU" sz="3600" dirty="0" smtClean="0">
                <a:solidFill>
                  <a:schemeClr val="tx1"/>
                </a:solidFill>
                <a:latin typeface="Times New Roman" panose="02020603050405020304" pitchFamily="18" charset="0"/>
                <a:cs typeface="Times New Roman" panose="02020603050405020304" pitchFamily="18" charset="0"/>
              </a:rPr>
              <a:t>);</a:t>
            </a:r>
          </a:p>
          <a:p>
            <a:pPr marL="0" indent="0" algn="ctr">
              <a:buNone/>
            </a:pPr>
            <a:r>
              <a:rPr lang="ru-RU" sz="3600" dirty="0" smtClean="0">
                <a:solidFill>
                  <a:schemeClr val="tx1"/>
                </a:solidFill>
                <a:latin typeface="Times New Roman" panose="02020603050405020304" pitchFamily="18" charset="0"/>
                <a:cs typeface="Times New Roman" panose="02020603050405020304" pitchFamily="18" charset="0"/>
              </a:rPr>
              <a:t> </a:t>
            </a:r>
            <a:r>
              <a:rPr lang="ru-RU" sz="3600" dirty="0">
                <a:solidFill>
                  <a:schemeClr val="tx1"/>
                </a:solidFill>
                <a:latin typeface="Times New Roman" panose="02020603050405020304" pitchFamily="18" charset="0"/>
                <a:cs typeface="Times New Roman" panose="02020603050405020304" pitchFamily="18" charset="0"/>
              </a:rPr>
              <a:t>VPN на канальном уровне обычно используется для соединения удаленного компьютера с одним из серверов ЛВС</a:t>
            </a:r>
          </a:p>
          <a:p>
            <a:pPr marL="0" indent="0" algn="ctr">
              <a:buNone/>
            </a:pPr>
            <a:endParaRPr lang="ru-RU"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64710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061" y="1052736"/>
            <a:ext cx="9144000" cy="5256584"/>
          </a:xfrm>
        </p:spPr>
        <p:txBody>
          <a:bodyPr>
            <a:normAutofit/>
          </a:bodyPr>
          <a:lstStyle/>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	</a:t>
            </a:r>
            <a:r>
              <a:rPr lang="ru-RU" sz="3600" i="1" dirty="0">
                <a:solidFill>
                  <a:schemeClr val="tx1"/>
                </a:solidFill>
                <a:latin typeface="Times New Roman" panose="02020603050405020304" pitchFamily="18" charset="0"/>
                <a:cs typeface="Times New Roman" panose="02020603050405020304" pitchFamily="18" charset="0"/>
              </a:rPr>
              <a:t>сетевом</a:t>
            </a:r>
            <a:r>
              <a:rPr lang="ru-RU" sz="3600" dirty="0">
                <a:solidFill>
                  <a:schemeClr val="tx1"/>
                </a:solidFill>
                <a:latin typeface="Times New Roman" panose="02020603050405020304" pitchFamily="18" charset="0"/>
                <a:cs typeface="Times New Roman" panose="02020603050405020304" pitchFamily="18" charset="0"/>
              </a:rPr>
              <a:t> </a:t>
            </a:r>
          </a:p>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 с использованием протоколов </a:t>
            </a:r>
            <a:r>
              <a:rPr lang="en-US" sz="3600" dirty="0">
                <a:solidFill>
                  <a:schemeClr val="tx1"/>
                </a:solidFill>
                <a:latin typeface="Times New Roman" panose="02020603050405020304" pitchFamily="18" charset="0"/>
                <a:cs typeface="Times New Roman" panose="02020603050405020304" pitchFamily="18" charset="0"/>
              </a:rPr>
              <a:t>SKIP (Simple Key management for Internet Protocol), IPSec (Internetwork Protocol Security); </a:t>
            </a:r>
            <a:r>
              <a:rPr lang="ru-RU" sz="3600" dirty="0" smtClean="0">
                <a:solidFill>
                  <a:schemeClr val="tx1"/>
                </a:solidFill>
                <a:latin typeface="Times New Roman" panose="02020603050405020304" pitchFamily="18" charset="0"/>
                <a:cs typeface="Times New Roman" panose="02020603050405020304" pitchFamily="18" charset="0"/>
              </a:rPr>
              <a:t>                    </a:t>
            </a:r>
            <a:r>
              <a:rPr lang="en-US" sz="3600" dirty="0" smtClean="0">
                <a:solidFill>
                  <a:schemeClr val="tx1"/>
                </a:solidFill>
                <a:latin typeface="Times New Roman" panose="02020603050405020304" pitchFamily="18" charset="0"/>
                <a:cs typeface="Times New Roman" panose="02020603050405020304" pitchFamily="18" charset="0"/>
              </a:rPr>
              <a:t>VPN </a:t>
            </a:r>
            <a:r>
              <a:rPr lang="ru-RU" sz="3600" dirty="0">
                <a:solidFill>
                  <a:schemeClr val="tx1"/>
                </a:solidFill>
                <a:latin typeface="Times New Roman" panose="02020603050405020304" pitchFamily="18" charset="0"/>
                <a:cs typeface="Times New Roman" panose="02020603050405020304" pitchFamily="18" charset="0"/>
              </a:rPr>
              <a:t>на сетевом уровне могут </a:t>
            </a:r>
            <a:r>
              <a:rPr lang="ru-RU" sz="3600" dirty="0" smtClean="0">
                <a:solidFill>
                  <a:schemeClr val="tx1"/>
                </a:solidFill>
                <a:latin typeface="Times New Roman" panose="02020603050405020304" pitchFamily="18" charset="0"/>
                <a:cs typeface="Times New Roman" panose="02020603050405020304" pitchFamily="18" charset="0"/>
              </a:rPr>
              <a:t>          использоваться </a:t>
            </a:r>
            <a:r>
              <a:rPr lang="ru-RU" sz="3600" dirty="0">
                <a:solidFill>
                  <a:schemeClr val="tx1"/>
                </a:solidFill>
                <a:latin typeface="Times New Roman" panose="02020603050405020304" pitchFamily="18" charset="0"/>
                <a:cs typeface="Times New Roman" panose="02020603050405020304" pitchFamily="18" charset="0"/>
              </a:rPr>
              <a:t>как для соединения удаленного компьютера и сервера, </a:t>
            </a:r>
            <a:r>
              <a:rPr lang="ru-RU" sz="3600" dirty="0" smtClean="0">
                <a:solidFill>
                  <a:schemeClr val="tx1"/>
                </a:solidFill>
                <a:latin typeface="Times New Roman" panose="02020603050405020304" pitchFamily="18" charset="0"/>
                <a:cs typeface="Times New Roman" panose="02020603050405020304" pitchFamily="18" charset="0"/>
              </a:rPr>
              <a:t>                                так </a:t>
            </a:r>
            <a:r>
              <a:rPr lang="ru-RU" sz="3600" dirty="0">
                <a:solidFill>
                  <a:schemeClr val="tx1"/>
                </a:solidFill>
                <a:latin typeface="Times New Roman" panose="02020603050405020304" pitchFamily="18" charset="0"/>
                <a:cs typeface="Times New Roman" panose="02020603050405020304" pitchFamily="18" charset="0"/>
              </a:rPr>
              <a:t>и для соединения двух ЛВС</a:t>
            </a:r>
          </a:p>
        </p:txBody>
      </p:sp>
    </p:spTree>
    <p:extLst>
      <p:ext uri="{BB962C8B-B14F-4D97-AF65-F5344CB8AC3E}">
        <p14:creationId xmlns:p14="http://schemas.microsoft.com/office/powerpoint/2010/main" val="13617646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1340768"/>
            <a:ext cx="9144000" cy="5184576"/>
          </a:xfrm>
        </p:spPr>
        <p:txBody>
          <a:bodyPr>
            <a:normAutofit/>
          </a:bodyPr>
          <a:lstStyle/>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	</a:t>
            </a:r>
            <a:r>
              <a:rPr lang="ru-RU" sz="3600" i="1" dirty="0">
                <a:solidFill>
                  <a:schemeClr val="tx1"/>
                </a:solidFill>
                <a:latin typeface="Times New Roman" panose="02020603050405020304" pitchFamily="18" charset="0"/>
                <a:cs typeface="Times New Roman" panose="02020603050405020304" pitchFamily="18" charset="0"/>
              </a:rPr>
              <a:t>сеансовом</a:t>
            </a:r>
          </a:p>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 — протоколы SSL, TLS (Transport Layer Security), SOCKS; </a:t>
            </a:r>
            <a:r>
              <a:rPr lang="ru-RU" sz="3600" dirty="0" smtClean="0">
                <a:solidFill>
                  <a:schemeClr val="tx1"/>
                </a:solidFill>
                <a:latin typeface="Times New Roman" panose="02020603050405020304" pitchFamily="18" charset="0"/>
                <a:cs typeface="Times New Roman" panose="02020603050405020304" pitchFamily="18" charset="0"/>
              </a:rPr>
              <a:t>                                                           VPN </a:t>
            </a:r>
            <a:r>
              <a:rPr lang="ru-RU" sz="3600" dirty="0">
                <a:solidFill>
                  <a:schemeClr val="tx1"/>
                </a:solidFill>
                <a:latin typeface="Times New Roman" panose="02020603050405020304" pitchFamily="18" charset="0"/>
                <a:cs typeface="Times New Roman" panose="02020603050405020304" pitchFamily="18" charset="0"/>
              </a:rPr>
              <a:t>на сеансовом уровне может </a:t>
            </a:r>
            <a:r>
              <a:rPr lang="ru-RU" sz="3600" dirty="0" smtClean="0">
                <a:solidFill>
                  <a:schemeClr val="tx1"/>
                </a:solidFill>
                <a:latin typeface="Times New Roman" panose="02020603050405020304" pitchFamily="18" charset="0"/>
                <a:cs typeface="Times New Roman" panose="02020603050405020304" pitchFamily="18" charset="0"/>
              </a:rPr>
              <a:t>                     создаваться </a:t>
            </a:r>
            <a:r>
              <a:rPr lang="ru-RU" sz="3600" dirty="0">
                <a:solidFill>
                  <a:schemeClr val="tx1"/>
                </a:solidFill>
                <a:latin typeface="Times New Roman" panose="02020603050405020304" pitchFamily="18" charset="0"/>
                <a:cs typeface="Times New Roman" panose="02020603050405020304" pitchFamily="18" charset="0"/>
              </a:rPr>
              <a:t>поверх VPN на канальном </a:t>
            </a:r>
            <a:r>
              <a:rPr lang="ru-RU" sz="3600" dirty="0" smtClean="0">
                <a:solidFill>
                  <a:schemeClr val="tx1"/>
                </a:solidFill>
                <a:latin typeface="Times New Roman" panose="02020603050405020304" pitchFamily="18" charset="0"/>
                <a:cs typeface="Times New Roman" panose="02020603050405020304" pitchFamily="18" charset="0"/>
              </a:rPr>
              <a:t>                             и </a:t>
            </a:r>
            <a:r>
              <a:rPr lang="ru-RU" sz="3600" dirty="0">
                <a:solidFill>
                  <a:schemeClr val="tx1"/>
                </a:solidFill>
                <a:latin typeface="Times New Roman" panose="02020603050405020304" pitchFamily="18" charset="0"/>
                <a:cs typeface="Times New Roman" panose="02020603050405020304" pitchFamily="18" charset="0"/>
              </a:rPr>
              <a:t>сетевом уровнях</a:t>
            </a:r>
          </a:p>
        </p:txBody>
      </p:sp>
    </p:spTree>
    <p:extLst>
      <p:ext uri="{BB962C8B-B14F-4D97-AF65-F5344CB8AC3E}">
        <p14:creationId xmlns:p14="http://schemas.microsoft.com/office/powerpoint/2010/main" val="21121647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2122" y="908720"/>
            <a:ext cx="9144000" cy="4320480"/>
          </a:xfrm>
        </p:spPr>
        <p:txBody>
          <a:bodyPr>
            <a:normAutofit/>
          </a:bodyPr>
          <a:lstStyle/>
          <a:p>
            <a:pPr marL="0" indent="0" algn="ctr">
              <a:buNone/>
            </a:pPr>
            <a:endParaRPr lang="ru-RU" sz="3600" dirty="0" smtClean="0">
              <a:solidFill>
                <a:schemeClr val="tx1"/>
              </a:solidFill>
              <a:latin typeface="Times New Roman" panose="02020603050405020304" pitchFamily="18" charset="0"/>
              <a:cs typeface="Times New Roman" panose="02020603050405020304" pitchFamily="18" charset="0"/>
            </a:endParaRPr>
          </a:p>
          <a:p>
            <a:pPr marL="0" indent="0" algn="ctr">
              <a:buNone/>
            </a:pPr>
            <a:r>
              <a:rPr lang="ru-RU" sz="3600" dirty="0" smtClean="0">
                <a:solidFill>
                  <a:schemeClr val="tx1"/>
                </a:solidFill>
                <a:latin typeface="Times New Roman" panose="02020603050405020304" pitchFamily="18" charset="0"/>
                <a:cs typeface="Times New Roman" panose="02020603050405020304" pitchFamily="18" charset="0"/>
              </a:rPr>
              <a:t>Программные </a:t>
            </a:r>
            <a:r>
              <a:rPr lang="ru-RU" sz="3600" dirty="0">
                <a:solidFill>
                  <a:schemeClr val="tx1"/>
                </a:solidFill>
                <a:latin typeface="Times New Roman" panose="02020603050405020304" pitchFamily="18" charset="0"/>
                <a:cs typeface="Times New Roman" panose="02020603050405020304" pitchFamily="18" charset="0"/>
              </a:rPr>
              <a:t>средства построения VPN создают так называемый туннель, по которому передаются </a:t>
            </a:r>
            <a:r>
              <a:rPr lang="ru-RU" sz="3600" dirty="0" smtClean="0">
                <a:solidFill>
                  <a:schemeClr val="tx1"/>
                </a:solidFill>
                <a:latin typeface="Times New Roman" panose="02020603050405020304" pitchFamily="18" charset="0"/>
                <a:cs typeface="Times New Roman" panose="02020603050405020304" pitchFamily="18" charset="0"/>
              </a:rPr>
              <a:t>                               зашифрованные </a:t>
            </a:r>
            <a:r>
              <a:rPr lang="ru-RU" sz="3600" dirty="0">
                <a:solidFill>
                  <a:schemeClr val="tx1"/>
                </a:solidFill>
                <a:latin typeface="Times New Roman" panose="02020603050405020304" pitchFamily="18" charset="0"/>
                <a:cs typeface="Times New Roman" panose="02020603050405020304" pitchFamily="18" charset="0"/>
              </a:rPr>
              <a:t>данные. </a:t>
            </a:r>
            <a:endParaRPr lang="ru-RU" sz="3600" dirty="0" smtClean="0">
              <a:solidFill>
                <a:schemeClr val="tx1"/>
              </a:solidFill>
              <a:latin typeface="Times New Roman" panose="02020603050405020304" pitchFamily="18" charset="0"/>
              <a:cs typeface="Times New Roman" panose="02020603050405020304" pitchFamily="18" charset="0"/>
            </a:endParaRPr>
          </a:p>
          <a:p>
            <a:pPr marL="0" indent="0" algn="ctr">
              <a:buNone/>
            </a:pPr>
            <a:r>
              <a:rPr lang="ru-RU" sz="3600" dirty="0" smtClean="0">
                <a:solidFill>
                  <a:schemeClr val="tx1"/>
                </a:solidFill>
                <a:latin typeface="Times New Roman" panose="02020603050405020304" pitchFamily="18" charset="0"/>
                <a:cs typeface="Times New Roman" panose="02020603050405020304" pitchFamily="18" charset="0"/>
              </a:rPr>
              <a:t>Построение </a:t>
            </a:r>
            <a:r>
              <a:rPr lang="ru-RU" sz="3600" dirty="0">
                <a:solidFill>
                  <a:schemeClr val="tx1"/>
                </a:solidFill>
                <a:latin typeface="Times New Roman" panose="02020603050405020304" pitchFamily="18" charset="0"/>
                <a:cs typeface="Times New Roman" panose="02020603050405020304" pitchFamily="18" charset="0"/>
              </a:rPr>
              <a:t>VPN происходит на основе протокола </a:t>
            </a:r>
            <a:r>
              <a:rPr lang="ru-RU" sz="3600" i="1" dirty="0">
                <a:solidFill>
                  <a:schemeClr val="tx1"/>
                </a:solidFill>
                <a:latin typeface="Times New Roman" panose="02020603050405020304" pitchFamily="18" charset="0"/>
                <a:cs typeface="Times New Roman" panose="02020603050405020304" pitchFamily="18" charset="0"/>
              </a:rPr>
              <a:t>SKIP</a:t>
            </a:r>
            <a:endParaRPr lang="ru-RU" sz="36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64755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908720"/>
            <a:ext cx="9144000" cy="5949280"/>
          </a:xfrm>
        </p:spPr>
        <p:txBody>
          <a:bodyPr>
            <a:normAutofit lnSpcReduction="10000"/>
          </a:bodyPr>
          <a:lstStyle/>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Заголовок SKIP-пакета является стандартным IP-заголовком, и поэтому защищенный с помощью протокола SKIP пакет будет распространяться и маршрутизироваться стандартными устройствами </a:t>
            </a:r>
            <a:r>
              <a:rPr lang="ru-RU" sz="3600" dirty="0" smtClean="0">
                <a:solidFill>
                  <a:schemeClr val="tx1"/>
                </a:solidFill>
                <a:latin typeface="Times New Roman" panose="02020603050405020304" pitchFamily="18" charset="0"/>
                <a:cs typeface="Times New Roman" panose="02020603050405020304" pitchFamily="18" charset="0"/>
              </a:rPr>
              <a:t>                             любой </a:t>
            </a:r>
            <a:r>
              <a:rPr lang="ru-RU" sz="3600" dirty="0">
                <a:solidFill>
                  <a:schemeClr val="tx1"/>
                </a:solidFill>
                <a:latin typeface="Times New Roman" panose="02020603050405020304" pitchFamily="18" charset="0"/>
                <a:cs typeface="Times New Roman" panose="02020603050405020304" pitchFamily="18" charset="0"/>
              </a:rPr>
              <a:t>ТСР/1Р-сети.</a:t>
            </a:r>
          </a:p>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SKIP шифрует IP-пакеты, ничего не зная о приложениях, пользователях или процессах, их формирующих; он обрабатывает весь трафик, не накладывая никаких ограничений на вышележащее программное обеспечение</a:t>
            </a:r>
          </a:p>
        </p:txBody>
      </p:sp>
    </p:spTree>
    <p:extLst>
      <p:ext uri="{BB962C8B-B14F-4D97-AF65-F5344CB8AC3E}">
        <p14:creationId xmlns:p14="http://schemas.microsoft.com/office/powerpoint/2010/main" val="7700398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9963" y="1340768"/>
            <a:ext cx="9144000" cy="5229200"/>
          </a:xfrm>
        </p:spPr>
        <p:txBody>
          <a:bodyPr>
            <a:normAutofit/>
          </a:bodyPr>
          <a:lstStyle/>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SKIP независим от сеанса: </a:t>
            </a:r>
            <a:r>
              <a:rPr lang="ru-RU" sz="3600" dirty="0" smtClean="0">
                <a:solidFill>
                  <a:schemeClr val="tx1"/>
                </a:solidFill>
                <a:latin typeface="Times New Roman" panose="02020603050405020304" pitchFamily="18" charset="0"/>
                <a:cs typeface="Times New Roman" panose="02020603050405020304" pitchFamily="18" charset="0"/>
              </a:rPr>
              <a:t>                                        для </a:t>
            </a:r>
            <a:r>
              <a:rPr lang="ru-RU" sz="3600" dirty="0">
                <a:solidFill>
                  <a:schemeClr val="tx1"/>
                </a:solidFill>
                <a:latin typeface="Times New Roman" panose="02020603050405020304" pitchFamily="18" charset="0"/>
                <a:cs typeface="Times New Roman" panose="02020603050405020304" pitchFamily="18" charset="0"/>
              </a:rPr>
              <a:t>организации защищенного взаимодействия между парой абонентов </a:t>
            </a:r>
            <a:r>
              <a:rPr lang="ru-RU" sz="3600" dirty="0" smtClean="0">
                <a:solidFill>
                  <a:schemeClr val="tx1"/>
                </a:solidFill>
                <a:latin typeface="Times New Roman" panose="02020603050405020304" pitchFamily="18" charset="0"/>
                <a:cs typeface="Times New Roman" panose="02020603050405020304" pitchFamily="18" charset="0"/>
              </a:rPr>
              <a:t>              не </a:t>
            </a:r>
            <a:r>
              <a:rPr lang="ru-RU" sz="3600" dirty="0">
                <a:solidFill>
                  <a:schemeClr val="tx1"/>
                </a:solidFill>
                <a:latin typeface="Times New Roman" panose="02020603050405020304" pitchFamily="18" charset="0"/>
                <a:cs typeface="Times New Roman" panose="02020603050405020304" pitchFamily="18" charset="0"/>
              </a:rPr>
              <a:t>требуется никакого дополнительного информационного обмена и передачи по каналам связи какой-либо </a:t>
            </a:r>
            <a:r>
              <a:rPr lang="ru-RU" sz="3600" dirty="0" smtClean="0">
                <a:solidFill>
                  <a:schemeClr val="tx1"/>
                </a:solidFill>
                <a:latin typeface="Times New Roman" panose="02020603050405020304" pitchFamily="18" charset="0"/>
                <a:cs typeface="Times New Roman" panose="02020603050405020304" pitchFamily="18" charset="0"/>
              </a:rPr>
              <a:t>                                открытой </a:t>
            </a:r>
            <a:r>
              <a:rPr lang="ru-RU" sz="3600" dirty="0">
                <a:solidFill>
                  <a:schemeClr val="tx1"/>
                </a:solidFill>
                <a:latin typeface="Times New Roman" panose="02020603050405020304" pitchFamily="18" charset="0"/>
                <a:cs typeface="Times New Roman" panose="02020603050405020304" pitchFamily="18" charset="0"/>
              </a:rPr>
              <a:t>информации</a:t>
            </a:r>
            <a:endParaRPr lang="ru-RU"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82823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736" y="1052736"/>
            <a:ext cx="9144000" cy="5661248"/>
          </a:xfrm>
        </p:spPr>
        <p:txBody>
          <a:bodyPr>
            <a:normAutofit/>
          </a:bodyPr>
          <a:lstStyle/>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В основе SKIP лежит криптография открытых ключей Диффи — Хеллмана, которой пока в рамках такой сети, как Интернет, нет альтернативы. </a:t>
            </a:r>
          </a:p>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Протокол SKIP базируется на открытых ключах, поэтому для подтверждения их подлинности можно использовать цифровые сертификаты, описанные в рекомендации ITU Х.509</a:t>
            </a:r>
          </a:p>
        </p:txBody>
      </p:sp>
    </p:spTree>
    <p:extLst>
      <p:ext uri="{BB962C8B-B14F-4D97-AF65-F5344CB8AC3E}">
        <p14:creationId xmlns:p14="http://schemas.microsoft.com/office/powerpoint/2010/main" val="11936106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736" y="908720"/>
            <a:ext cx="9144000" cy="5805264"/>
          </a:xfrm>
        </p:spPr>
        <p:txBody>
          <a:bodyPr>
            <a:normAutofit/>
          </a:bodyPr>
          <a:lstStyle/>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Архитектура протокола </a:t>
            </a:r>
            <a:r>
              <a:rPr lang="en-US" sz="3600" dirty="0">
                <a:solidFill>
                  <a:schemeClr val="tx1"/>
                </a:solidFill>
                <a:latin typeface="Times New Roman" panose="02020603050405020304" pitchFamily="18" charset="0"/>
                <a:cs typeface="Times New Roman" panose="02020603050405020304" pitchFamily="18" charset="0"/>
              </a:rPr>
              <a:t>IPSec </a:t>
            </a:r>
            <a:endParaRPr lang="ru-RU" sz="3600" dirty="0">
              <a:solidFill>
                <a:schemeClr val="tx1"/>
              </a:solidFill>
              <a:latin typeface="Times New Roman" panose="02020603050405020304" pitchFamily="18" charset="0"/>
              <a:cs typeface="Times New Roman" panose="02020603050405020304" pitchFamily="18" charset="0"/>
            </a:endParaRPr>
          </a:p>
        </p:txBody>
      </p:sp>
      <p:pic>
        <p:nvPicPr>
          <p:cNvPr id="4" name="Рисунок 3" descr="Архитектура протокола IPSec"/>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628800"/>
            <a:ext cx="7272808" cy="4896544"/>
          </a:xfrm>
          <a:prstGeom prst="rect">
            <a:avLst/>
          </a:prstGeom>
          <a:noFill/>
          <a:ln>
            <a:noFill/>
          </a:ln>
        </p:spPr>
      </p:pic>
    </p:spTree>
    <p:extLst>
      <p:ext uri="{BB962C8B-B14F-4D97-AF65-F5344CB8AC3E}">
        <p14:creationId xmlns:p14="http://schemas.microsoft.com/office/powerpoint/2010/main" val="3385267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274558"/>
            <a:ext cx="8702980" cy="6017032"/>
          </a:xfrm>
          <a:prstGeom prst="rect">
            <a:avLst/>
          </a:prstGeom>
        </p:spPr>
        <p:txBody>
          <a:bodyPr wrap="square">
            <a:spAutoFit/>
          </a:bodyPr>
          <a:lstStyle/>
          <a:p>
            <a:pPr algn="ctr"/>
            <a:r>
              <a:rPr lang="ru-RU" sz="3500" dirty="0">
                <a:latin typeface="Times New Roman" panose="02020603050405020304" pitchFamily="18" charset="0"/>
                <a:cs typeface="Times New Roman" panose="02020603050405020304" pitchFamily="18" charset="0"/>
              </a:rPr>
              <a:t>Виды компьютерных преступлений чрезвычайно многообразны. Это и несанкционированный доступ к информации, хранящейся в компьютере, и ввод в программное обеспечение «логических бомб», которые срабатывают при выполнении определенных условий и частично или полностью выводят из строя компьютерную систему, и разработка и распространение компьютерных вирусов, и хищение компьютерной информации</a:t>
            </a:r>
            <a:endParaRPr lang="ru-RU" sz="3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78567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736" y="836712"/>
            <a:ext cx="9144000" cy="5877272"/>
          </a:xfrm>
        </p:spPr>
        <p:txBody>
          <a:bodyPr>
            <a:normAutofit/>
          </a:bodyPr>
          <a:lstStyle/>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Протокол заголовка аутентификации (</a:t>
            </a:r>
            <a:r>
              <a:rPr lang="ru-RU" sz="3600" i="1" dirty="0">
                <a:solidFill>
                  <a:schemeClr val="tx1"/>
                </a:solidFill>
                <a:latin typeface="Times New Roman" panose="02020603050405020304" pitchFamily="18" charset="0"/>
                <a:cs typeface="Times New Roman" panose="02020603050405020304" pitchFamily="18" charset="0"/>
              </a:rPr>
              <a:t>Authentication Header — АН</a:t>
            </a:r>
            <a:r>
              <a:rPr lang="ru-RU" sz="3600" dirty="0">
                <a:solidFill>
                  <a:schemeClr val="tx1"/>
                </a:solidFill>
                <a:latin typeface="Times New Roman" panose="02020603050405020304" pitchFamily="18" charset="0"/>
                <a:cs typeface="Times New Roman" panose="02020603050405020304" pitchFamily="18" charset="0"/>
              </a:rPr>
              <a:t>) предназначен для защиты от атак, связанных с несанкционированным изменением содержимого пакета, в том числе от подмены адреса отправителя сетевого уровня. </a:t>
            </a:r>
          </a:p>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Протокол инкапсуляции зашифрованных данных (</a:t>
            </a:r>
            <a:r>
              <a:rPr lang="ru-RU" sz="3600" i="1" dirty="0">
                <a:solidFill>
                  <a:schemeClr val="tx1"/>
                </a:solidFill>
                <a:latin typeface="Times New Roman" panose="02020603050405020304" pitchFamily="18" charset="0"/>
                <a:cs typeface="Times New Roman" panose="02020603050405020304" pitchFamily="18" charset="0"/>
              </a:rPr>
              <a:t>Encapsulated Security Payload — ESP</a:t>
            </a:r>
            <a:r>
              <a:rPr lang="ru-RU" sz="3600" dirty="0">
                <a:solidFill>
                  <a:schemeClr val="tx1"/>
                </a:solidFill>
                <a:latin typeface="Times New Roman" panose="02020603050405020304" pitchFamily="18" charset="0"/>
                <a:cs typeface="Times New Roman" panose="02020603050405020304" pitchFamily="18" charset="0"/>
              </a:rPr>
              <a:t>) предназначен для обеспечения конфиденциальности данных</a:t>
            </a:r>
          </a:p>
        </p:txBody>
      </p:sp>
    </p:spTree>
    <p:extLst>
      <p:ext uri="{BB962C8B-B14F-4D97-AF65-F5344CB8AC3E}">
        <p14:creationId xmlns:p14="http://schemas.microsoft.com/office/powerpoint/2010/main" val="32713842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736" y="260648"/>
            <a:ext cx="9144000" cy="6453336"/>
          </a:xfrm>
        </p:spPr>
        <p:txBody>
          <a:bodyPr>
            <a:normAutofit fontScale="92500" lnSpcReduction="20000"/>
          </a:bodyPr>
          <a:lstStyle/>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Различают два режима применения ESP и АН (а также их комбинации) — транспортный и туннельный:</a:t>
            </a:r>
          </a:p>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	</a:t>
            </a:r>
            <a:r>
              <a:rPr lang="ru-RU" sz="3600" i="1" dirty="0">
                <a:solidFill>
                  <a:schemeClr val="tx1"/>
                </a:solidFill>
                <a:latin typeface="Times New Roman" panose="02020603050405020304" pitchFamily="18" charset="0"/>
                <a:cs typeface="Times New Roman" panose="02020603050405020304" pitchFamily="18" charset="0"/>
              </a:rPr>
              <a:t>транспортный режим </a:t>
            </a:r>
            <a:r>
              <a:rPr lang="ru-RU" sz="3600" dirty="0">
                <a:solidFill>
                  <a:schemeClr val="tx1"/>
                </a:solidFill>
                <a:latin typeface="Times New Roman" panose="02020603050405020304" pitchFamily="18" charset="0"/>
                <a:cs typeface="Times New Roman" panose="02020603050405020304" pitchFamily="18" charset="0"/>
              </a:rPr>
              <a:t>используется для защиты поля данных IP-пакета, содержащего протоколы транспортного уровня (TCP, UDP, ICMP), которое, в свою очередь, содержит информацию прикладных служб. </a:t>
            </a:r>
            <a:r>
              <a:rPr lang="ru-RU" sz="3600" dirty="0" smtClean="0">
                <a:solidFill>
                  <a:schemeClr val="tx1"/>
                </a:solidFill>
                <a:latin typeface="Times New Roman" panose="02020603050405020304" pitchFamily="18" charset="0"/>
                <a:cs typeface="Times New Roman" panose="02020603050405020304" pitchFamily="18" charset="0"/>
              </a:rPr>
              <a:t>                             Примером </a:t>
            </a:r>
            <a:r>
              <a:rPr lang="ru-RU" sz="3600" dirty="0">
                <a:solidFill>
                  <a:schemeClr val="tx1"/>
                </a:solidFill>
                <a:latin typeface="Times New Roman" panose="02020603050405020304" pitchFamily="18" charset="0"/>
                <a:cs typeface="Times New Roman" panose="02020603050405020304" pitchFamily="18" charset="0"/>
              </a:rPr>
              <a:t>применения транспортного режима является передача электронной почты. </a:t>
            </a:r>
            <a:r>
              <a:rPr lang="ru-RU" sz="3600" dirty="0" smtClean="0">
                <a:solidFill>
                  <a:schemeClr val="tx1"/>
                </a:solidFill>
                <a:latin typeface="Times New Roman" panose="02020603050405020304" pitchFamily="18" charset="0"/>
                <a:cs typeface="Times New Roman" panose="02020603050405020304" pitchFamily="18" charset="0"/>
              </a:rPr>
              <a:t>                             Все </a:t>
            </a:r>
            <a:r>
              <a:rPr lang="ru-RU" sz="3600" dirty="0">
                <a:solidFill>
                  <a:schemeClr val="tx1"/>
                </a:solidFill>
                <a:latin typeface="Times New Roman" panose="02020603050405020304" pitchFamily="18" charset="0"/>
                <a:cs typeface="Times New Roman" panose="02020603050405020304" pitchFamily="18" charset="0"/>
              </a:rPr>
              <a:t>промежуточные узлы на маршруте пакета </a:t>
            </a:r>
            <a:r>
              <a:rPr lang="ru-RU" sz="3600" dirty="0" smtClean="0">
                <a:solidFill>
                  <a:schemeClr val="tx1"/>
                </a:solidFill>
                <a:latin typeface="Times New Roman" panose="02020603050405020304" pitchFamily="18" charset="0"/>
                <a:cs typeface="Times New Roman" panose="02020603050405020304" pitchFamily="18" charset="0"/>
              </a:rPr>
              <a:t>                      от </a:t>
            </a:r>
            <a:r>
              <a:rPr lang="ru-RU" sz="3600" dirty="0">
                <a:solidFill>
                  <a:schemeClr val="tx1"/>
                </a:solidFill>
                <a:latin typeface="Times New Roman" panose="02020603050405020304" pitchFamily="18" charset="0"/>
                <a:cs typeface="Times New Roman" panose="02020603050405020304" pitchFamily="18" charset="0"/>
              </a:rPr>
              <a:t>отправителя к получателю используют только открытую информацию сетевого уровня и, возможно, некоторые опциональные </a:t>
            </a:r>
            <a:r>
              <a:rPr lang="ru-RU" sz="3600" dirty="0" smtClean="0">
                <a:solidFill>
                  <a:schemeClr val="tx1"/>
                </a:solidFill>
                <a:latin typeface="Times New Roman" panose="02020603050405020304" pitchFamily="18" charset="0"/>
                <a:cs typeface="Times New Roman" panose="02020603050405020304" pitchFamily="18" charset="0"/>
              </a:rPr>
              <a:t>                        заголовки </a:t>
            </a:r>
            <a:r>
              <a:rPr lang="ru-RU" sz="3600" dirty="0">
                <a:solidFill>
                  <a:schemeClr val="tx1"/>
                </a:solidFill>
                <a:latin typeface="Times New Roman" panose="02020603050405020304" pitchFamily="18" charset="0"/>
                <a:cs typeface="Times New Roman" panose="02020603050405020304" pitchFamily="18" charset="0"/>
              </a:rPr>
              <a:t>пакета</a:t>
            </a:r>
          </a:p>
        </p:txBody>
      </p:sp>
    </p:spTree>
    <p:extLst>
      <p:ext uri="{BB962C8B-B14F-4D97-AF65-F5344CB8AC3E}">
        <p14:creationId xmlns:p14="http://schemas.microsoft.com/office/powerpoint/2010/main" val="242909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1052736"/>
            <a:ext cx="9144000" cy="6453336"/>
          </a:xfrm>
        </p:spPr>
        <p:txBody>
          <a:bodyPr>
            <a:normAutofit/>
          </a:bodyPr>
          <a:lstStyle/>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Недостатком транспортного режима является отсутствие механизмов скрытия конкретных отправителя и получателя пакета, а также возможность проведения анализа трафика. Результатом такого анализа может стать информация об объемах и направлениях передачи информации, области интересов абонентов, сведения о руководителях</a:t>
            </a:r>
          </a:p>
        </p:txBody>
      </p:sp>
    </p:spTree>
    <p:extLst>
      <p:ext uri="{BB962C8B-B14F-4D97-AF65-F5344CB8AC3E}">
        <p14:creationId xmlns:p14="http://schemas.microsoft.com/office/powerpoint/2010/main" val="12192429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332656"/>
            <a:ext cx="9144000" cy="6885384"/>
          </a:xfrm>
        </p:spPr>
        <p:txBody>
          <a:bodyPr>
            <a:normAutofit/>
          </a:bodyPr>
          <a:lstStyle/>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	</a:t>
            </a:r>
            <a:r>
              <a:rPr lang="ru-RU" sz="3400" i="1" dirty="0">
                <a:solidFill>
                  <a:schemeClr val="tx1"/>
                </a:solidFill>
                <a:latin typeface="Times New Roman" panose="02020603050405020304" pitchFamily="18" charset="0"/>
                <a:cs typeface="Times New Roman" panose="02020603050405020304" pitchFamily="18" charset="0"/>
              </a:rPr>
              <a:t>туннельный режим </a:t>
            </a:r>
            <a:r>
              <a:rPr lang="ru-RU" sz="3400" dirty="0">
                <a:solidFill>
                  <a:schemeClr val="tx1"/>
                </a:solidFill>
                <a:latin typeface="Times New Roman" panose="02020603050405020304" pitchFamily="18" charset="0"/>
                <a:cs typeface="Times New Roman" panose="02020603050405020304" pitchFamily="18" charset="0"/>
              </a:rPr>
              <a:t>предполагает защиту всего пакета, включая заголовок сетевого уровня. </a:t>
            </a:r>
            <a:r>
              <a:rPr lang="ru-RU" sz="3400" dirty="0" smtClean="0">
                <a:solidFill>
                  <a:schemeClr val="tx1"/>
                </a:solidFill>
                <a:latin typeface="Times New Roman" panose="02020603050405020304" pitchFamily="18" charset="0"/>
                <a:cs typeface="Times New Roman" panose="02020603050405020304" pitchFamily="18" charset="0"/>
              </a:rPr>
              <a:t>                                                                  Туннельный </a:t>
            </a:r>
            <a:r>
              <a:rPr lang="ru-RU" sz="3400" dirty="0">
                <a:solidFill>
                  <a:schemeClr val="tx1"/>
                </a:solidFill>
                <a:latin typeface="Times New Roman" panose="02020603050405020304" pitchFamily="18" charset="0"/>
                <a:cs typeface="Times New Roman" panose="02020603050405020304" pitchFamily="18" charset="0"/>
              </a:rPr>
              <a:t>режим применяется в случае необходимости скрытия информационного обмена организации с внешним миром. </a:t>
            </a:r>
            <a:r>
              <a:rPr lang="ru-RU" sz="3400" dirty="0" smtClean="0">
                <a:solidFill>
                  <a:schemeClr val="tx1"/>
                </a:solidFill>
                <a:latin typeface="Times New Roman" panose="02020603050405020304" pitchFamily="18" charset="0"/>
                <a:cs typeface="Times New Roman" panose="02020603050405020304" pitchFamily="18" charset="0"/>
              </a:rPr>
              <a:t>                         При </a:t>
            </a:r>
            <a:r>
              <a:rPr lang="ru-RU" sz="3400" dirty="0">
                <a:solidFill>
                  <a:schemeClr val="tx1"/>
                </a:solidFill>
                <a:latin typeface="Times New Roman" panose="02020603050405020304" pitchFamily="18" charset="0"/>
                <a:cs typeface="Times New Roman" panose="02020603050405020304" pitchFamily="18" charset="0"/>
              </a:rPr>
              <a:t>этом, адресные поля заголовка сетевого уровня пакета, использующего туннельный режим, заполняются VPN-сервером (например, межсетевым экраном организации) и </a:t>
            </a:r>
            <a:r>
              <a:rPr lang="ru-RU" sz="3400" dirty="0" smtClean="0">
                <a:solidFill>
                  <a:schemeClr val="tx1"/>
                </a:solidFill>
                <a:latin typeface="Times New Roman" panose="02020603050405020304" pitchFamily="18" charset="0"/>
                <a:cs typeface="Times New Roman" panose="02020603050405020304" pitchFamily="18" charset="0"/>
              </a:rPr>
              <a:t>                                      не </a:t>
            </a:r>
            <a:r>
              <a:rPr lang="ru-RU" sz="3400" dirty="0">
                <a:solidFill>
                  <a:schemeClr val="tx1"/>
                </a:solidFill>
                <a:latin typeface="Times New Roman" panose="02020603050405020304" pitchFamily="18" charset="0"/>
                <a:cs typeface="Times New Roman" panose="02020603050405020304" pitchFamily="18" charset="0"/>
              </a:rPr>
              <a:t>содержат информации о конкретном отправителе </a:t>
            </a:r>
            <a:r>
              <a:rPr lang="ru-RU" sz="3400" dirty="0" smtClean="0">
                <a:solidFill>
                  <a:schemeClr val="tx1"/>
                </a:solidFill>
                <a:latin typeface="Times New Roman" panose="02020603050405020304" pitchFamily="18" charset="0"/>
                <a:cs typeface="Times New Roman" panose="02020603050405020304" pitchFamily="18" charset="0"/>
              </a:rPr>
              <a:t>пакета</a:t>
            </a:r>
            <a:endParaRPr lang="ru-RU" sz="3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21582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1340768"/>
            <a:ext cx="9144000" cy="5373216"/>
          </a:xfrm>
        </p:spPr>
        <p:txBody>
          <a:bodyPr>
            <a:normAutofit/>
          </a:bodyPr>
          <a:lstStyle/>
          <a:p>
            <a:pPr marL="0" indent="0" algn="ctr">
              <a:buNone/>
            </a:pPr>
            <a:r>
              <a:rPr lang="ru-RU" sz="3400" dirty="0">
                <a:solidFill>
                  <a:schemeClr val="tx1"/>
                </a:solidFill>
                <a:latin typeface="Times New Roman" panose="02020603050405020304" pitchFamily="18" charset="0"/>
                <a:cs typeface="Times New Roman" panose="02020603050405020304" pitchFamily="18" charset="0"/>
              </a:rPr>
              <a:t>Среди программно-аппаратных и программных средств обеспечения информационной безопасности при работе в сети Интернет можно выделить межсетевые экраны, </a:t>
            </a:r>
            <a:r>
              <a:rPr lang="ru-RU" sz="3400" dirty="0" smtClean="0">
                <a:solidFill>
                  <a:schemeClr val="tx1"/>
                </a:solidFill>
                <a:latin typeface="Times New Roman" panose="02020603050405020304" pitchFamily="18" charset="0"/>
                <a:cs typeface="Times New Roman" panose="02020603050405020304" pitchFamily="18" charset="0"/>
              </a:rPr>
              <a:t>                   средства </a:t>
            </a:r>
            <a:r>
              <a:rPr lang="ru-RU" sz="3400" dirty="0">
                <a:solidFill>
                  <a:schemeClr val="tx1"/>
                </a:solidFill>
                <a:latin typeface="Times New Roman" panose="02020603050405020304" pitchFamily="18" charset="0"/>
                <a:cs typeface="Times New Roman" panose="02020603050405020304" pitchFamily="18" charset="0"/>
              </a:rPr>
              <a:t>анализа защищенности (сканеры уязвимостей), системы обнаружения атак и системы контроля содержимого </a:t>
            </a:r>
            <a:r>
              <a:rPr lang="ru-RU" sz="3400" dirty="0" smtClean="0">
                <a:solidFill>
                  <a:schemeClr val="tx1"/>
                </a:solidFill>
                <a:latin typeface="Times New Roman" panose="02020603050405020304" pitchFamily="18" charset="0"/>
                <a:cs typeface="Times New Roman" panose="02020603050405020304" pitchFamily="18" charset="0"/>
              </a:rPr>
              <a:t>                              (</a:t>
            </a:r>
            <a:r>
              <a:rPr lang="ru-RU" sz="3400" dirty="0">
                <a:solidFill>
                  <a:schemeClr val="tx1"/>
                </a:solidFill>
                <a:latin typeface="Times New Roman" panose="02020603050405020304" pitchFamily="18" charset="0"/>
                <a:cs typeface="Times New Roman" panose="02020603050405020304" pitchFamily="18" charset="0"/>
              </a:rPr>
              <a:t>контент-анализа, content filtering)</a:t>
            </a:r>
          </a:p>
        </p:txBody>
      </p:sp>
    </p:spTree>
    <p:extLst>
      <p:ext uri="{BB962C8B-B14F-4D97-AF65-F5344CB8AC3E}">
        <p14:creationId xmlns:p14="http://schemas.microsoft.com/office/powerpoint/2010/main" val="9368320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1484784"/>
            <a:ext cx="9144000" cy="4464496"/>
          </a:xfrm>
        </p:spPr>
        <p:txBody>
          <a:bodyPr>
            <a:normAutofit/>
          </a:bodyPr>
          <a:lstStyle/>
          <a:p>
            <a:pPr marL="0" indent="0" algn="ctr">
              <a:buNone/>
            </a:pPr>
            <a:r>
              <a:rPr lang="ru-RU" sz="3400" dirty="0">
                <a:solidFill>
                  <a:schemeClr val="tx1"/>
                </a:solidFill>
                <a:latin typeface="Times New Roman" panose="02020603050405020304" pitchFamily="18" charset="0"/>
                <a:cs typeface="Times New Roman" panose="02020603050405020304" pitchFamily="18" charset="0"/>
              </a:rPr>
              <a:t>Межсетевые экраны (брандмауэры, firewall) реализуют набор правил, которые </a:t>
            </a:r>
            <a:r>
              <a:rPr lang="ru-RU" sz="3400" dirty="0" smtClean="0">
                <a:solidFill>
                  <a:schemeClr val="tx1"/>
                </a:solidFill>
                <a:latin typeface="Times New Roman" panose="02020603050405020304" pitchFamily="18" charset="0"/>
                <a:cs typeface="Times New Roman" panose="02020603050405020304" pitchFamily="18" charset="0"/>
              </a:rPr>
              <a:t>                  определяют </a:t>
            </a:r>
            <a:r>
              <a:rPr lang="ru-RU" sz="3400" dirty="0">
                <a:solidFill>
                  <a:schemeClr val="tx1"/>
                </a:solidFill>
                <a:latin typeface="Times New Roman" panose="02020603050405020304" pitchFamily="18" charset="0"/>
                <a:cs typeface="Times New Roman" panose="02020603050405020304" pitchFamily="18" charset="0"/>
              </a:rPr>
              <a:t>условия прохождения пакетов данных из одной части распределенной компьютерной сети (открытой) </a:t>
            </a:r>
            <a:r>
              <a:rPr lang="ru-RU" sz="3400" dirty="0" smtClean="0">
                <a:solidFill>
                  <a:schemeClr val="tx1"/>
                </a:solidFill>
                <a:latin typeface="Times New Roman" panose="02020603050405020304" pitchFamily="18" charset="0"/>
                <a:cs typeface="Times New Roman" panose="02020603050405020304" pitchFamily="18" charset="0"/>
              </a:rPr>
              <a:t>                                          в </a:t>
            </a:r>
            <a:r>
              <a:rPr lang="ru-RU" sz="3400" dirty="0">
                <a:solidFill>
                  <a:schemeClr val="tx1"/>
                </a:solidFill>
                <a:latin typeface="Times New Roman" panose="02020603050405020304" pitchFamily="18" charset="0"/>
                <a:cs typeface="Times New Roman" panose="02020603050405020304" pitchFamily="18" charset="0"/>
              </a:rPr>
              <a:t>другую (защищенную)</a:t>
            </a:r>
          </a:p>
        </p:txBody>
      </p:sp>
    </p:spTree>
    <p:extLst>
      <p:ext uri="{BB962C8B-B14F-4D97-AF65-F5344CB8AC3E}">
        <p14:creationId xmlns:p14="http://schemas.microsoft.com/office/powerpoint/2010/main" val="15653739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548680"/>
            <a:ext cx="9144000" cy="5976664"/>
          </a:xfrm>
        </p:spPr>
        <p:txBody>
          <a:bodyPr>
            <a:normAutofit/>
          </a:bodyPr>
          <a:lstStyle/>
          <a:p>
            <a:pPr marL="0" indent="0" algn="ctr">
              <a:buNone/>
            </a:pPr>
            <a:r>
              <a:rPr lang="ru-RU" sz="3400" dirty="0">
                <a:solidFill>
                  <a:schemeClr val="tx1"/>
                </a:solidFill>
                <a:latin typeface="Times New Roman" panose="02020603050405020304" pitchFamily="18" charset="0"/>
                <a:cs typeface="Times New Roman" panose="02020603050405020304" pitchFamily="18" charset="0"/>
              </a:rPr>
              <a:t>Обычно межсетевые экраны устанавливаются между сетью Интернет и локальной вычислительной сетью организации, хотя могут размещаться и внутри корпоративной сети (в том числе на каждом компьютере — персональные). </a:t>
            </a:r>
          </a:p>
          <a:p>
            <a:pPr marL="0" indent="0" algn="ctr">
              <a:buNone/>
            </a:pPr>
            <a:r>
              <a:rPr lang="ru-RU" sz="3400" dirty="0" smtClean="0">
                <a:solidFill>
                  <a:schemeClr val="tx1"/>
                </a:solidFill>
                <a:latin typeface="Times New Roman" panose="02020603050405020304" pitchFamily="18" charset="0"/>
                <a:cs typeface="Times New Roman" panose="02020603050405020304" pitchFamily="18" charset="0"/>
              </a:rPr>
              <a:t>В </a:t>
            </a:r>
            <a:r>
              <a:rPr lang="ru-RU" sz="3400" dirty="0">
                <a:solidFill>
                  <a:schemeClr val="tx1"/>
                </a:solidFill>
                <a:latin typeface="Times New Roman" panose="02020603050405020304" pitchFamily="18" charset="0"/>
                <a:cs typeface="Times New Roman" panose="02020603050405020304" pitchFamily="18" charset="0"/>
              </a:rPr>
              <a:t>зависимости от уровня взаимодействия объектов сети основными разновидностями межсетевых экранов являются фильтрующие маршрутизаторы, шлюзы сеансового уровня и шлюзы прикладного уровня</a:t>
            </a:r>
          </a:p>
        </p:txBody>
      </p:sp>
    </p:spTree>
    <p:extLst>
      <p:ext uri="{BB962C8B-B14F-4D97-AF65-F5344CB8AC3E}">
        <p14:creationId xmlns:p14="http://schemas.microsoft.com/office/powerpoint/2010/main" val="37704029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descr="Межсетевой экран на границе между внешней и внутренней сетями"/>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548680"/>
            <a:ext cx="8136904" cy="5760640"/>
          </a:xfrm>
          <a:prstGeom prst="rect">
            <a:avLst/>
          </a:prstGeom>
          <a:noFill/>
          <a:ln>
            <a:noFill/>
          </a:ln>
        </p:spPr>
      </p:pic>
    </p:spTree>
    <p:extLst>
      <p:ext uri="{BB962C8B-B14F-4D97-AF65-F5344CB8AC3E}">
        <p14:creationId xmlns:p14="http://schemas.microsoft.com/office/powerpoint/2010/main" val="3938777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980728"/>
            <a:ext cx="8568952" cy="4939814"/>
          </a:xfrm>
          <a:prstGeom prst="rect">
            <a:avLst/>
          </a:prstGeom>
        </p:spPr>
        <p:txBody>
          <a:bodyPr wrap="square">
            <a:spAutoFit/>
          </a:bodyPr>
          <a:lstStyle/>
          <a:p>
            <a:pPr algn="ctr"/>
            <a:r>
              <a:rPr lang="ru-RU" sz="3500" dirty="0">
                <a:latin typeface="Times New Roman" panose="02020603050405020304" pitchFamily="18" charset="0"/>
                <a:cs typeface="Times New Roman" panose="02020603050405020304" pitchFamily="18" charset="0"/>
              </a:rPr>
              <a:t>Компьютерное преступление может произойти также из-за небрежности в разработке, изготовлении и эксплуатации программно-вычислительных комплексов или из-за подделки компьютерной информации</a:t>
            </a:r>
            <a:r>
              <a:rPr lang="ru-RU" sz="3500" dirty="0" smtClean="0">
                <a:latin typeface="Times New Roman" panose="02020603050405020304" pitchFamily="18" charset="0"/>
                <a:cs typeface="Times New Roman" panose="02020603050405020304" pitchFamily="18" charset="0"/>
              </a:rPr>
              <a:t>.</a:t>
            </a:r>
          </a:p>
          <a:p>
            <a:pPr algn="ctr"/>
            <a:endParaRPr lang="ru-RU" sz="3500" dirty="0">
              <a:latin typeface="Times New Roman" panose="02020603050405020304" pitchFamily="18" charset="0"/>
              <a:cs typeface="Times New Roman" panose="02020603050405020304" pitchFamily="18" charset="0"/>
            </a:endParaRPr>
          </a:p>
          <a:p>
            <a:pPr algn="ctr"/>
            <a:r>
              <a:rPr lang="ru-RU" sz="3500" dirty="0">
                <a:latin typeface="Times New Roman" panose="02020603050405020304" pitchFamily="18" charset="0"/>
                <a:cs typeface="Times New Roman" panose="02020603050405020304" pitchFamily="18" charset="0"/>
              </a:rPr>
              <a:t>Среди всего набора методов защиты информации выделяют следующие:</a:t>
            </a:r>
          </a:p>
        </p:txBody>
      </p:sp>
    </p:spTree>
    <p:extLst>
      <p:ext uri="{BB962C8B-B14F-4D97-AF65-F5344CB8AC3E}">
        <p14:creationId xmlns:p14="http://schemas.microsoft.com/office/powerpoint/2010/main" val="10593682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404664"/>
            <a:ext cx="8686800" cy="6453336"/>
          </a:xfrm>
        </p:spPr>
        <p:txBody>
          <a:bodyPr>
            <a:normAutofit fontScale="92500" lnSpcReduction="20000"/>
          </a:bodyPr>
          <a:lstStyle/>
          <a:p>
            <a:pPr marL="0" indent="0" algn="ctr">
              <a:buNone/>
            </a:pPr>
            <a:endParaRPr lang="ru-RU" sz="3500" dirty="0" smtClean="0">
              <a:solidFill>
                <a:schemeClr val="tx1"/>
              </a:solidFill>
              <a:latin typeface="Times New Roman" panose="02020603050405020304" pitchFamily="18" charset="0"/>
              <a:cs typeface="Times New Roman" panose="02020603050405020304" pitchFamily="18" charset="0"/>
            </a:endParaRPr>
          </a:p>
          <a:p>
            <a:pPr marL="0" indent="0" algn="ctr">
              <a:buNone/>
            </a:pPr>
            <a:endParaRPr lang="ru-RU" sz="3500" dirty="0">
              <a:solidFill>
                <a:schemeClr val="tx1"/>
              </a:solidFill>
              <a:latin typeface="Times New Roman" panose="02020603050405020304" pitchFamily="18" charset="0"/>
              <a:cs typeface="Times New Roman" panose="02020603050405020304" pitchFamily="18" charset="0"/>
            </a:endParaRPr>
          </a:p>
          <a:p>
            <a:pPr marL="0" indent="0" algn="ctr">
              <a:buNone/>
            </a:pPr>
            <a:endParaRPr lang="ru-RU" sz="3500" dirty="0" smtClean="0">
              <a:solidFill>
                <a:schemeClr val="tx1"/>
              </a:solidFill>
              <a:latin typeface="Times New Roman" panose="02020603050405020304" pitchFamily="18" charset="0"/>
              <a:cs typeface="Times New Roman" panose="02020603050405020304" pitchFamily="18" charset="0"/>
            </a:endParaRPr>
          </a:p>
          <a:p>
            <a:pPr marL="0" indent="0" algn="ctr">
              <a:buNone/>
            </a:pPr>
            <a:endParaRPr lang="ru-RU" sz="3500" dirty="0">
              <a:solidFill>
                <a:schemeClr val="tx1"/>
              </a:solidFill>
              <a:latin typeface="Times New Roman" panose="02020603050405020304" pitchFamily="18" charset="0"/>
              <a:cs typeface="Times New Roman" panose="02020603050405020304" pitchFamily="18" charset="0"/>
            </a:endParaRPr>
          </a:p>
          <a:p>
            <a:pPr marL="0" indent="0" algn="ctr">
              <a:buNone/>
            </a:pPr>
            <a:endParaRPr lang="ru-RU" sz="3500" dirty="0" smtClean="0">
              <a:solidFill>
                <a:schemeClr val="tx1"/>
              </a:solidFill>
              <a:latin typeface="Times New Roman" panose="02020603050405020304" pitchFamily="18" charset="0"/>
              <a:cs typeface="Times New Roman" panose="02020603050405020304" pitchFamily="18" charset="0"/>
            </a:endParaRPr>
          </a:p>
          <a:p>
            <a:pPr marL="0" indent="0" algn="ctr">
              <a:buNone/>
            </a:pPr>
            <a:endParaRPr lang="ru-RU" sz="3500" dirty="0">
              <a:solidFill>
                <a:schemeClr val="tx1"/>
              </a:solidFill>
              <a:latin typeface="Times New Roman" panose="02020603050405020304" pitchFamily="18" charset="0"/>
              <a:cs typeface="Times New Roman" panose="02020603050405020304" pitchFamily="18" charset="0"/>
            </a:endParaRPr>
          </a:p>
          <a:p>
            <a:pPr marL="0" indent="0" algn="ctr">
              <a:buNone/>
            </a:pPr>
            <a:endParaRPr lang="ru-RU" sz="3500" dirty="0" smtClean="0">
              <a:solidFill>
                <a:schemeClr val="tx1"/>
              </a:solidFill>
              <a:latin typeface="Times New Roman" panose="02020603050405020304" pitchFamily="18" charset="0"/>
              <a:cs typeface="Times New Roman" panose="02020603050405020304" pitchFamily="18" charset="0"/>
            </a:endParaRPr>
          </a:p>
          <a:p>
            <a:pPr marL="0" indent="0" algn="ctr">
              <a:buNone/>
            </a:pPr>
            <a:endParaRPr lang="ru-RU" sz="3500" dirty="0">
              <a:solidFill>
                <a:schemeClr val="tx1"/>
              </a:solidFill>
              <a:latin typeface="Times New Roman" panose="02020603050405020304" pitchFamily="18" charset="0"/>
              <a:cs typeface="Times New Roman" panose="02020603050405020304" pitchFamily="18" charset="0"/>
            </a:endParaRPr>
          </a:p>
          <a:p>
            <a:pPr marL="0" indent="0" algn="ctr">
              <a:buNone/>
            </a:pPr>
            <a:endParaRPr lang="ru-RU" sz="3500" dirty="0" smtClean="0">
              <a:solidFill>
                <a:schemeClr val="tx1"/>
              </a:solidFill>
              <a:latin typeface="Times New Roman" panose="02020603050405020304" pitchFamily="18" charset="0"/>
              <a:cs typeface="Times New Roman" panose="02020603050405020304" pitchFamily="18" charset="0"/>
            </a:endParaRPr>
          </a:p>
          <a:p>
            <a:pPr marL="0" indent="0" algn="ctr">
              <a:buNone/>
            </a:pPr>
            <a:endParaRPr lang="ru-RU" sz="3500" dirty="0" smtClean="0">
              <a:solidFill>
                <a:schemeClr val="tx1"/>
              </a:solidFill>
              <a:latin typeface="Times New Roman" panose="02020603050405020304" pitchFamily="18" charset="0"/>
              <a:cs typeface="Times New Roman" panose="02020603050405020304" pitchFamily="18" charset="0"/>
            </a:endParaRPr>
          </a:p>
          <a:p>
            <a:pPr marL="0" indent="0" algn="ctr">
              <a:buNone/>
            </a:pPr>
            <a:endParaRPr lang="ru-RU" sz="3500" dirty="0">
              <a:solidFill>
                <a:schemeClr val="tx1"/>
              </a:solidFill>
              <a:latin typeface="Times New Roman" panose="02020603050405020304" pitchFamily="18" charset="0"/>
              <a:cs typeface="Times New Roman" panose="02020603050405020304" pitchFamily="18" charset="0"/>
            </a:endParaRPr>
          </a:p>
          <a:p>
            <a:pPr marL="0" indent="0" algn="ctr">
              <a:buNone/>
            </a:pPr>
            <a:r>
              <a:rPr lang="ru-RU" sz="3500" dirty="0" smtClean="0">
                <a:solidFill>
                  <a:schemeClr val="tx1"/>
                </a:solidFill>
                <a:latin typeface="Times New Roman" panose="02020603050405020304" pitchFamily="18" charset="0"/>
                <a:cs typeface="Times New Roman" panose="02020603050405020304" pitchFamily="18" charset="0"/>
              </a:rPr>
              <a:t>Классификация </a:t>
            </a:r>
            <a:r>
              <a:rPr lang="ru-RU" sz="3500" dirty="0">
                <a:solidFill>
                  <a:schemeClr val="tx1"/>
                </a:solidFill>
                <a:latin typeface="Times New Roman" panose="02020603050405020304" pitchFamily="18" charset="0"/>
                <a:cs typeface="Times New Roman" panose="02020603050405020304" pitchFamily="18" charset="0"/>
              </a:rPr>
              <a:t>методов защиты информации в компьютерных системах</a:t>
            </a:r>
            <a:endParaRPr lang="ru-RU" sz="3500" dirty="0">
              <a:solidFill>
                <a:schemeClr val="tx1"/>
              </a:solidFill>
              <a:latin typeface="Times New Roman" panose="02020603050405020304" pitchFamily="18" charset="0"/>
              <a:cs typeface="Times New Roman" panose="02020603050405020304" pitchFamily="18" charset="0"/>
            </a:endParaRPr>
          </a:p>
        </p:txBody>
      </p:sp>
      <p:pic>
        <p:nvPicPr>
          <p:cNvPr id="4" name="Рисунок 3" descr="https://storage.yandexcloud.net/wr4img/241354_88_i_239.png"/>
          <p:cNvPicPr/>
          <p:nvPr/>
        </p:nvPicPr>
        <p:blipFill>
          <a:blip r:embed="rId2">
            <a:extLst>
              <a:ext uri="{28A0092B-C50C-407E-A947-70E740481C1C}">
                <a14:useLocalDpi xmlns:a14="http://schemas.microsoft.com/office/drawing/2010/main" val="0"/>
              </a:ext>
            </a:extLst>
          </a:blip>
          <a:srcRect/>
          <a:stretch>
            <a:fillRect/>
          </a:stretch>
        </p:blipFill>
        <p:spPr bwMode="auto">
          <a:xfrm>
            <a:off x="395536" y="332656"/>
            <a:ext cx="8568952" cy="5184576"/>
          </a:xfrm>
          <a:prstGeom prst="rect">
            <a:avLst/>
          </a:prstGeom>
          <a:noFill/>
          <a:ln>
            <a:noFill/>
          </a:ln>
        </p:spPr>
      </p:pic>
    </p:spTree>
    <p:extLst>
      <p:ext uri="{BB962C8B-B14F-4D97-AF65-F5344CB8AC3E}">
        <p14:creationId xmlns:p14="http://schemas.microsoft.com/office/powerpoint/2010/main" val="24312344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1673424"/>
            <a:ext cx="8686800" cy="5184576"/>
          </a:xfrm>
        </p:spPr>
        <p:txBody>
          <a:bodyPr>
            <a:normAutofit/>
          </a:bodyPr>
          <a:lstStyle/>
          <a:p>
            <a:pPr marL="0" indent="0" algn="ctr">
              <a:buNone/>
            </a:pPr>
            <a:r>
              <a:rPr lang="ru-RU" dirty="0">
                <a:solidFill>
                  <a:schemeClr val="tx1"/>
                </a:solidFill>
                <a:latin typeface="Times New Roman"/>
                <a:ea typeface="Calibri"/>
              </a:rPr>
              <a:t>К методам и средствам организационной защиты информации относятся </a:t>
            </a:r>
            <a:r>
              <a:rPr lang="ru-RU" dirty="0" smtClean="0">
                <a:solidFill>
                  <a:schemeClr val="tx1"/>
                </a:solidFill>
                <a:latin typeface="Times New Roman"/>
                <a:ea typeface="Calibri"/>
              </a:rPr>
              <a:t>             организационно-технические </a:t>
            </a:r>
            <a:r>
              <a:rPr lang="ru-RU" dirty="0">
                <a:solidFill>
                  <a:schemeClr val="tx1"/>
                </a:solidFill>
                <a:latin typeface="Times New Roman"/>
                <a:ea typeface="Calibri"/>
              </a:rPr>
              <a:t>и </a:t>
            </a:r>
            <a:r>
              <a:rPr lang="ru-RU" dirty="0" smtClean="0">
                <a:solidFill>
                  <a:schemeClr val="tx1"/>
                </a:solidFill>
                <a:latin typeface="Times New Roman"/>
                <a:ea typeface="Calibri"/>
              </a:rPr>
              <a:t>     организационно-правовые </a:t>
            </a:r>
            <a:r>
              <a:rPr lang="ru-RU" dirty="0">
                <a:solidFill>
                  <a:schemeClr val="tx1"/>
                </a:solidFill>
                <a:latin typeface="Times New Roman"/>
                <a:ea typeface="Calibri"/>
              </a:rPr>
              <a:t>мероприятия, проводимые в процессе создания и эксплуатации компьютерных сетей для обеспечения защиты информации</a:t>
            </a:r>
            <a:endParaRPr lang="ru-RU"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87047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476672"/>
            <a:ext cx="8686800" cy="6165304"/>
          </a:xfrm>
        </p:spPr>
        <p:txBody>
          <a:bodyPr>
            <a:normAutofit/>
          </a:bodyPr>
          <a:lstStyle/>
          <a:p>
            <a:pPr marL="0" indent="0" algn="ctr">
              <a:buNone/>
            </a:pPr>
            <a:r>
              <a:rPr lang="ru-RU" sz="3600" i="1" dirty="0">
                <a:solidFill>
                  <a:schemeClr val="tx1"/>
                </a:solidFill>
                <a:latin typeface="Times New Roman"/>
                <a:ea typeface="Calibri"/>
              </a:rPr>
              <a:t>Инженерно-техническая защита </a:t>
            </a:r>
            <a:r>
              <a:rPr lang="ru-RU" sz="3600" dirty="0">
                <a:solidFill>
                  <a:schemeClr val="tx1"/>
                </a:solidFill>
                <a:latin typeface="Times New Roman"/>
                <a:ea typeface="Calibri"/>
              </a:rPr>
              <a:t>– это совокупность специальных органов, технических средств и мероприятий по их использованию в интересах защиты конфиденциальной информации.</a:t>
            </a:r>
          </a:p>
          <a:p>
            <a:pPr marL="0" indent="0" algn="ctr">
              <a:buNone/>
            </a:pPr>
            <a:r>
              <a:rPr lang="ru-RU" sz="3600" dirty="0">
                <a:solidFill>
                  <a:schemeClr val="tx1"/>
                </a:solidFill>
                <a:latin typeface="Times New Roman"/>
                <a:ea typeface="Calibri"/>
              </a:rPr>
              <a:t>Многообразие целей, задач, объектов защиты и проводимых мероприятий предполагает рассмотрение некоторой системы классификации средств по виду, ориентации и другим характеристикам</a:t>
            </a:r>
          </a:p>
        </p:txBody>
      </p:sp>
    </p:spTree>
    <p:extLst>
      <p:ext uri="{BB962C8B-B14F-4D97-AF65-F5344CB8AC3E}">
        <p14:creationId xmlns:p14="http://schemas.microsoft.com/office/powerpoint/2010/main" val="18481081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23528" y="908720"/>
            <a:ext cx="8686800" cy="5832648"/>
          </a:xfrm>
        </p:spPr>
        <p:txBody>
          <a:bodyPr>
            <a:normAutofit/>
          </a:bodyPr>
          <a:lstStyle/>
          <a:p>
            <a:pPr marL="0" indent="0" algn="ctr">
              <a:buNone/>
            </a:pPr>
            <a:r>
              <a:rPr lang="ru-RU" sz="3600" dirty="0">
                <a:solidFill>
                  <a:schemeClr val="tx1"/>
                </a:solidFill>
                <a:latin typeface="Times New Roman" panose="02020603050405020304" pitchFamily="18" charset="0"/>
                <a:cs typeface="Times New Roman" panose="02020603050405020304" pitchFamily="18" charset="0"/>
              </a:rPr>
              <a:t>Многообразие классификационных характеристик позволяет рассматривать инженерно-технические средства по объектам воздействия, характеру мероприятий, способам реализации, масштабу охвата, классу средств злоумышленников, которым оказывается противодействие со стороны </a:t>
            </a:r>
            <a:r>
              <a:rPr lang="ru-RU" sz="3600" dirty="0" smtClean="0">
                <a:solidFill>
                  <a:schemeClr val="tx1"/>
                </a:solidFill>
                <a:latin typeface="Times New Roman" panose="02020603050405020304" pitchFamily="18" charset="0"/>
                <a:cs typeface="Times New Roman" panose="02020603050405020304" pitchFamily="18" charset="0"/>
              </a:rPr>
              <a:t>                        службы </a:t>
            </a:r>
            <a:r>
              <a:rPr lang="ru-RU" sz="3600" dirty="0">
                <a:solidFill>
                  <a:schemeClr val="tx1"/>
                </a:solidFill>
                <a:latin typeface="Times New Roman" panose="02020603050405020304" pitchFamily="18" charset="0"/>
                <a:cs typeface="Times New Roman" panose="02020603050405020304" pitchFamily="18" charset="0"/>
              </a:rPr>
              <a:t>безопасности</a:t>
            </a:r>
            <a:endParaRPr lang="ru-RU"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2623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332656"/>
            <a:ext cx="9144000" cy="6525344"/>
          </a:xfrm>
        </p:spPr>
        <p:txBody>
          <a:bodyPr>
            <a:normAutofit lnSpcReduction="10000"/>
          </a:bodyPr>
          <a:lstStyle/>
          <a:p>
            <a:pPr marL="0" indent="0" algn="ctr">
              <a:buNone/>
            </a:pPr>
            <a:r>
              <a:rPr lang="ru-RU" sz="3500" dirty="0">
                <a:solidFill>
                  <a:schemeClr val="tx1"/>
                </a:solidFill>
                <a:latin typeface="Times New Roman" panose="02020603050405020304" pitchFamily="18" charset="0"/>
                <a:cs typeface="Times New Roman" panose="02020603050405020304" pitchFamily="18" charset="0"/>
              </a:rPr>
              <a:t>По функциональному назначению средства инженерно-технической защиты делятся на следующие группы:</a:t>
            </a:r>
          </a:p>
          <a:p>
            <a:pPr marL="0" indent="0" algn="ctr">
              <a:buNone/>
            </a:pPr>
            <a:r>
              <a:rPr lang="ru-RU" sz="3500" dirty="0">
                <a:solidFill>
                  <a:schemeClr val="tx1"/>
                </a:solidFill>
                <a:latin typeface="Times New Roman" panose="02020603050405020304" pitchFamily="18" charset="0"/>
                <a:cs typeface="Times New Roman" panose="02020603050405020304" pitchFamily="18" charset="0"/>
              </a:rPr>
              <a:t>1. </a:t>
            </a:r>
            <a:r>
              <a:rPr lang="ru-RU" sz="3500" i="1" dirty="0">
                <a:solidFill>
                  <a:schemeClr val="tx1"/>
                </a:solidFill>
                <a:latin typeface="Times New Roman" panose="02020603050405020304" pitchFamily="18" charset="0"/>
                <a:cs typeface="Times New Roman" panose="02020603050405020304" pitchFamily="18" charset="0"/>
              </a:rPr>
              <a:t>физические средства</a:t>
            </a:r>
            <a:r>
              <a:rPr lang="ru-RU" sz="3500" dirty="0">
                <a:solidFill>
                  <a:schemeClr val="tx1"/>
                </a:solidFill>
                <a:latin typeface="Times New Roman" panose="02020603050405020304" pitchFamily="18" charset="0"/>
                <a:cs typeface="Times New Roman" panose="02020603050405020304" pitchFamily="18" charset="0"/>
              </a:rPr>
              <a:t>, включающие различные средства и сооружения, препятствующие физическому проникновению (или доступу) злоумышленников на объекты защиты и к материальным носителям конфиденциальной информации и осуществляющие защиту персонала, материальных средств, финансов и информации от противоправных воздействий;</a:t>
            </a:r>
          </a:p>
        </p:txBody>
      </p:sp>
    </p:spTree>
    <p:extLst>
      <p:ext uri="{BB962C8B-B14F-4D97-AF65-F5344CB8AC3E}">
        <p14:creationId xmlns:p14="http://schemas.microsoft.com/office/powerpoint/2010/main" val="7130330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Трек">
  <a:themeElements>
    <a:clrScheme name="Трек">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Трек">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Трек">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1134</TotalTime>
  <Words>1084</Words>
  <Application>Microsoft Office PowerPoint</Application>
  <PresentationFormat>Экран (4:3)</PresentationFormat>
  <Paragraphs>85</Paragraphs>
  <Slides>37</Slides>
  <Notes>3</Notes>
  <HiddenSlides>0</HiddenSlides>
  <MMClips>0</MMClips>
  <ScaleCrop>false</ScaleCrop>
  <HeadingPairs>
    <vt:vector size="4" baseType="variant">
      <vt:variant>
        <vt:lpstr>Тема</vt:lpstr>
      </vt:variant>
      <vt:variant>
        <vt:i4>1</vt:i4>
      </vt:variant>
      <vt:variant>
        <vt:lpstr>Заголовки слайдов</vt:lpstr>
      </vt:variant>
      <vt:variant>
        <vt:i4>37</vt:i4>
      </vt:variant>
    </vt:vector>
  </HeadingPairs>
  <TitlesOfParts>
    <vt:vector size="38" baseType="lpstr">
      <vt:lpstr>Трек</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Эволюция компьютерных сетей</dc:title>
  <dc:creator>Marina</dc:creator>
  <cp:lastModifiedBy>Marina</cp:lastModifiedBy>
  <cp:revision>105</cp:revision>
  <dcterms:created xsi:type="dcterms:W3CDTF">2020-09-02T08:49:22Z</dcterms:created>
  <dcterms:modified xsi:type="dcterms:W3CDTF">2021-12-01T06:52:00Z</dcterms:modified>
</cp:coreProperties>
</file>