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9" r:id="rId5"/>
    <p:sldId id="264" r:id="rId6"/>
    <p:sldId id="286" r:id="rId7"/>
    <p:sldId id="269" r:id="rId8"/>
    <p:sldId id="281" r:id="rId9"/>
    <p:sldId id="282" r:id="rId10"/>
    <p:sldId id="261" r:id="rId11"/>
    <p:sldId id="265" r:id="rId12"/>
    <p:sldId id="283" r:id="rId13"/>
    <p:sldId id="270" r:id="rId14"/>
    <p:sldId id="267" r:id="rId15"/>
    <p:sldId id="285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6" r:id="rId26"/>
    <p:sldId id="29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6192688"/>
          </a:xfrm>
        </p:spPr>
        <p:txBody>
          <a:bodyPr>
            <a:normAutofit lnSpcReduction="10000"/>
          </a:bodyPr>
          <a:lstStyle/>
          <a:p>
            <a:r>
              <a:rPr lang="ru-RU" sz="5400" b="1" dirty="0"/>
              <a:t>Модель OSI, уровни. Архитектура, используемая при построении сети, цели и задачи иерархической </a:t>
            </a:r>
            <a:r>
              <a:rPr lang="ru-RU" sz="5400" b="1" dirty="0" smtClean="0"/>
              <a:t>архитектуры</a:t>
            </a:r>
          </a:p>
          <a:p>
            <a:pPr algn="r"/>
            <a:r>
              <a:rPr lang="ru-RU" sz="2700" b="1" dirty="0" smtClean="0"/>
              <a:t>Лекция 5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77280"/>
            <a:ext cx="8892480" cy="6480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(physical layer) </a:t>
            </a:r>
            <a:endParaRPr lang="ru-RU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передачи сигналов, скорость передачи, спецификации каналов связи. Уровень реализуется аппаратными средствами (сетевой адаптер, порт концентратора, сетевой кабель).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уровень занимается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реальной передачей необработанных битов по каналу связи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разработке сети необходимо убедиться, что когда одна сторона передает единицу, то принимающая сторона получает также единицу, а не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ноль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653" y="116632"/>
            <a:ext cx="8839200" cy="64533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Принципиальными вопросами здесь являются следующие: </a:t>
            </a:r>
            <a:endParaRPr lang="ru-RU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должно использоваться для отображения единицы, а какое — для нуля; сколько микросекунд длится бит; может ли передача производиться одновременно в двух направлениях;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устанавливается начальная связь и как она прекращается, когда обе стороны закончили свои задачи;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 количества проводов должен состоять кабель и какова функция каждого провода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97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</a:t>
            </a:r>
            <a:r>
              <a:rPr lang="ru-RU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link layer) </a:t>
            </a:r>
            <a:r>
              <a:rPr lang="ru-RU" sz="4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две основные задачи –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среды передачи (среда передачи чаще всего оказывается разделена между несколькими сетевыми узлами), а также обнаруживает и исправляет ошибки, возникающие в процессе передачи.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является программно-аппаратной (например, сетевой адаптер и его драйвер)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1206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уровня — </a:t>
            </a:r>
            <a:endParaRPr lang="ru-RU" sz="35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способным передавать «сырые» данные физического уровня по надежной линии связи, свободной от необнаруженных ошибок с точки зрения вышестоящего сетевого уровня.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эту задачу при помощи разбиения входных данных на кадры, обычный размер которых колеблется от нескольких сотен до нескольких тысяч байт.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Кадры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передаются последовательно с обработкой кадров подтверждения, отсылаемых обратно получателем</a:t>
            </a: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166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одна проблема, возникающая на уровне (а также и на большей части более высоких уровней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допустить ситуации, когда быстрый передатчик заваливает приемник данными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быть предусмотрен некий механизм регуляции, который информировал бы передатчик о наличии свободного места в буфере приемника на текущий момент.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подобное управление объединяется с механизмом обработки ошибок</a:t>
            </a:r>
            <a:endParaRPr lang="ru-RU" sz="3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1926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(network layer)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сетей, работающих по разным протоколам канального и физического уровней, в составную сеть.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каждая из сетей, входящих в единую сеть, называется подсетью (subnet).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сетевом уровне приходится решать две основные задачи – маршрутизации (routing, выбор оптимального пути передачи сообщения) и адресации (addressing, каждый узел в составной сети должен иметь уникальное имя).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сетевого уровня реализует специальное устройство – маршрутизатор (router) и его 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занимается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операциями подсети.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моментом здесь является определение маршрутов пересылки пакетов от источника к пункту назначения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Маршруты могут быть жестко заданы в виде таблиц и редко меняться.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они могут задаваться в начале каждого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подсети одновременно присутствует слишком большое количество пакетов, то они могут закрыть дорогу друг другу, образуя заторы в узких местах.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Недопущение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подобной закупорки также является задачей сетевого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(transport layer)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задачу надежной передачи сообщений в составной сети с помощью подтверждения доставки и повторной отправки пакетов.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и все следующие реализуются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функция транспортного уровня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принять данные от сеансового уровня, разбить их при необходимости на небольшие части, передать их сетевому уровню и гарантировать, что эти части в правильном виде прибудут по назначению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также определяет тип сервиса, предоставляемого сеансовому уровню и, в конечном счете, пользователям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6672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взаимодействия открытых систем (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– Open Systems Interconnection)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Международной организацией по стандартизации (ISO – International Organization for Standardization) для единообразного подхода к построению и объединению сетей.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OSI началась в 1977 году и закончилась в 1984 году утверждением стандарта.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пор модель является эталонной для разработки, описания и сравнения различных стеков протоколов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уровень (session layer)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запоминать информацию о текущем состоянии сеанса связи и в случае разрыва соединения возобновлять сеанс с этого состояния.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уровень позволяет пользователям различных компьютеров устанавливать сеансы связи друг с другом. При этом предоставляются различные типы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408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237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(presentation layer)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передаваемой информации из одной кодировки в другую (например, из ASCII в EBCDIC).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более низких уровней, задача которых — достоверная передача битов и байтов, уровень представления занимается по большей части синтаксисом и семантикой передаваемой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458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(application layer)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интерфейс между остальными уровнями модели и пользовательскими приложениями.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уровень содержит набор популярных протоколов, необходимых пользователям.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наиболее распространенных является протокол передачи гипертекста HTTP (HyperText Transfer Protocol), который составляет основу технологии Всемирной Паутины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браузер запрашивает веб-страницу, он передает ее имя (адрес) и рассчитывает на то, что сервер будет использовать 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в ответ отсылает страницу.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протоколы используются для передачи файлов, электронной почты, сетевых рассылок</a:t>
            </a: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16633"/>
            <a:ext cx="6768752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Некоторое время назад, многим экспертам в данной области казалось, что модель OSI и ее протоколы завоюют весь мир и вытеснят все остальное.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случилось. Основных причин неудачи модели OSI было четыре: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несвоевременность;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неудачная технология;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неудачная реализация;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неудачная политика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все недостатки, модель OSI (кроме сеансового уровня и уровня представления) показала себя исключительно полезной для теоретических дискуссий о компьютерных сетях.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OSI, напротив, не получили широкого распространения.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верно обратное: модель практически не существует, тогда как протоколы чрезвычайно популярны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908720"/>
            <a:ext cx="856895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началу 1990-х проект практически заглох, столкнувшись с дешёвой и гибкой, хоть и менее полной, альтернативой: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состоявшим из Transmission Control Protocol и Internet Protocol.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позиции OSI ослабли, один из ведущих сторонников Интернета, Эйнар Стефруд (Einar Stefferud), с удовлетворением произнёс: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это красивая мечта, а TCP/IP — уже реальность!»</a:t>
            </a:r>
          </a:p>
        </p:txBody>
      </p:sp>
    </p:spTree>
    <p:extLst>
      <p:ext uri="{BB962C8B-B14F-4D97-AF65-F5344CB8AC3E}">
        <p14:creationId xmlns:p14="http://schemas.microsoft.com/office/powerpoint/2010/main" val="24179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все еще имеет 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 важное назначение: </a:t>
            </a:r>
            <a:endParaRPr lang="ru-RU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момент она представляет собой одно из лучших инструментальных средств описания и классификации сложных последовательностей действий, которые происходят в сетях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изучения модели OSI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том, чтобы можно было понять, какие функции выполняются тем или иным устройством, просто узнав, к какому уровню относится </a:t>
            </a: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данное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Модели OSI - пособие для начинающих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6192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OSI включает </a:t>
            </a:r>
            <a:r>
              <a:rPr lang="ru-RU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семь уровней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физический, канальный, сетевой, транспортный, сеансовый, представления и прикладной.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такой структуры было обусловлено следующими </a:t>
            </a: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соображениями: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Уровень должен создаваться по мере необходимости отдельного уровня абстракции.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Каждый уровень должен выполнять строго определенную функцию.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Выбор функций для каждого уровня должен осуществляться с учетом создания стандартизированных международных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243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между уровнями должны выбираться так, чтобы поток данных между интерфейсами был минимальным.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Количество уровней должно быть достаточно большим, чтобы различные функции не объединялись в одном уровне без необходимости, но не слишком высоким, чтобы архитектура не становилась громоздкой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257</TotalTime>
  <Words>1164</Words>
  <Application>Microsoft Office PowerPoint</Application>
  <PresentationFormat>Экран (4:3)</PresentationFormat>
  <Paragraphs>75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27</cp:revision>
  <dcterms:created xsi:type="dcterms:W3CDTF">2020-09-02T08:49:22Z</dcterms:created>
  <dcterms:modified xsi:type="dcterms:W3CDTF">2022-09-24T14:13:27Z</dcterms:modified>
</cp:coreProperties>
</file>