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31a0c63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31a0c63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31a0c63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31a0c63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1a0c638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31a0c63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35861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35861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3499da72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3499da72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3499da72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3499da72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trello.com/b/QJolFhpS/ipiranga-tech-gama-gurpo-04" TargetMode="External"/><Relationship Id="rId6" Type="http://schemas.openxmlformats.org/officeDocument/2006/relationships/hyperlink" Target="https://forms.office.com/e/njc2aDC5M3" TargetMode="External"/><Relationship Id="rId7" Type="http://schemas.openxmlformats.org/officeDocument/2006/relationships/hyperlink" Target="https://github.com/Ipiranga-tech/Ipiranga-Tec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slide" Target="/ppt/slides/slide7.xm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slide" Target="/ppt/slides/slide5.xm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30150" y="1393100"/>
            <a:ext cx="471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Inclusão Tech </a:t>
            </a: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Inteligência</a:t>
            </a: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Dados 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330150" y="2571750"/>
            <a:ext cx="471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Projeto </a:t>
            </a: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Integrador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IV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900" y="4648550"/>
            <a:ext cx="15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Maio 2023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49525" y="538550"/>
            <a:ext cx="471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Equipe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361100" y="1632900"/>
            <a:ext cx="4718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Edson de Vasconcelos Gonzaga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Felipe de Oliveira Rodrigues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Osvaldo Barros Horta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Sansão Cunha Santos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1900" y="4648550"/>
            <a:ext cx="15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Maio 2023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850087"/>
            <a:ext cx="1926973" cy="192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5800" y="402175"/>
            <a:ext cx="90324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Objetivos deste trabalho </a:t>
            </a:r>
            <a:endParaRPr b="1"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Estruturação de uma  pesquisa com base do Scrum.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Montagem de um  Questionário, para realização da Pesquisa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Montagem da Base de Dados em Planilha com filtros para sua Análise.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Criação de um Kanban, com base nos dados processados que se tornaram em informações.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Construção de um DashBoard para compor uma ferramenta de BI, na tomada de decisão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850087"/>
            <a:ext cx="1926973" cy="192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5800" y="494500"/>
            <a:ext cx="9032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Ferramentas Utilizadas</a:t>
            </a:r>
            <a:endParaRPr b="1"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Trello </a:t>
            </a: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Na criação do Kanbam para Gerenciamento e Controle das tarefas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Form.Office </a:t>
            </a: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Montagem do Questionário, para realização da Pesquisa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Git-Hub</a:t>
            </a: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Para armazenamento, versionamento e compartilhamento dos arquivos utilizados no projeto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MS.Excel - Montagem da Base de Dados e filtros para Análise a construção do DashBoard.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8499" y="3898623"/>
            <a:ext cx="1810698" cy="182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600725" y="315225"/>
            <a:ext cx="620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Estruturação de uma  pesquisa com base no Scrum.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31841" y="1921307"/>
            <a:ext cx="1086000" cy="10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rotWithShape="0" algn="bl" dist="3810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</a:rPr>
              <a:t>Criação de Questões p/ pesquisa</a:t>
            </a:r>
            <a:endParaRPr b="1" sz="100">
              <a:solidFill>
                <a:schemeClr val="accent1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1722207" y="1921307"/>
            <a:ext cx="1086000" cy="10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rotWithShape="0" algn="bl" dist="3810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</a:rPr>
              <a:t>Definição das questões a serem efetivamente utilizadas na pesquisa</a:t>
            </a:r>
            <a:endParaRPr b="1" sz="800">
              <a:solidFill>
                <a:schemeClr val="accent1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208394" y="1118900"/>
            <a:ext cx="1086000" cy="10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rotWithShape="0" algn="bl" dist="3810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</a:rPr>
              <a:t>Criação de formulário (Form.Office) com as </a:t>
            </a:r>
            <a:r>
              <a:rPr b="1" lang="pt-BR" sz="800">
                <a:solidFill>
                  <a:schemeClr val="accent1"/>
                </a:solidFill>
              </a:rPr>
              <a:t>questões</a:t>
            </a:r>
            <a:r>
              <a:rPr b="1" lang="pt-BR" sz="800">
                <a:solidFill>
                  <a:schemeClr val="accent1"/>
                </a:solidFill>
              </a:rPr>
              <a:t> selecionadas</a:t>
            </a:r>
            <a:endParaRPr b="1" sz="800">
              <a:solidFill>
                <a:schemeClr val="accent1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208394" y="2788581"/>
            <a:ext cx="1086000" cy="10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rotWithShape="0" algn="bl" dist="3810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</a:rPr>
              <a:t>Criação de tabela (base de dados) p/ testes de </a:t>
            </a:r>
            <a:r>
              <a:rPr b="1" lang="pt-BR" sz="800">
                <a:solidFill>
                  <a:schemeClr val="accent1"/>
                </a:solidFill>
              </a:rPr>
              <a:t>fórmulas</a:t>
            </a:r>
            <a:r>
              <a:rPr b="1" lang="pt-BR" sz="800">
                <a:solidFill>
                  <a:schemeClr val="accent1"/>
                </a:solidFill>
              </a:rPr>
              <a:t> e filtros</a:t>
            </a:r>
            <a:endParaRPr b="1" sz="800">
              <a:solidFill>
                <a:schemeClr val="accent1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694581" y="1118900"/>
            <a:ext cx="1086000" cy="10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rotWithShape="0" algn="bl" dist="3810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</a:rPr>
              <a:t>Aplicação da pesquisa</a:t>
            </a:r>
            <a:endParaRPr b="1" sz="800"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694581" y="2788581"/>
            <a:ext cx="1086000" cy="10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rotWithShape="0" algn="bl" dist="3810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</a:rPr>
              <a:t>Construção e teste unitário das </a:t>
            </a:r>
            <a:r>
              <a:rPr b="1" lang="pt-BR" sz="800">
                <a:solidFill>
                  <a:schemeClr val="accent1"/>
                </a:solidFill>
              </a:rPr>
              <a:t>tabelas</a:t>
            </a:r>
            <a:r>
              <a:rPr b="1" lang="pt-BR" sz="700">
                <a:solidFill>
                  <a:schemeClr val="accent1"/>
                </a:solidFill>
              </a:rPr>
              <a:t> </a:t>
            </a:r>
            <a:r>
              <a:rPr b="1" lang="pt-BR" sz="800">
                <a:solidFill>
                  <a:schemeClr val="accent1"/>
                </a:solidFill>
              </a:rPr>
              <a:t>dinâmicas,</a:t>
            </a:r>
            <a:r>
              <a:rPr b="1" lang="pt-BR" sz="800">
                <a:solidFill>
                  <a:schemeClr val="accent1"/>
                </a:solidFill>
              </a:rPr>
              <a:t> </a:t>
            </a:r>
            <a:r>
              <a:rPr b="1" lang="pt-BR" sz="800">
                <a:solidFill>
                  <a:schemeClr val="accent1"/>
                </a:solidFill>
              </a:rPr>
              <a:t>fórmulas</a:t>
            </a:r>
            <a:r>
              <a:rPr b="1" lang="pt-BR" sz="800">
                <a:solidFill>
                  <a:schemeClr val="accent1"/>
                </a:solidFill>
              </a:rPr>
              <a:t> e filtros</a:t>
            </a:r>
            <a:endParaRPr b="1" sz="800">
              <a:solidFill>
                <a:schemeClr val="accent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084956" y="1877406"/>
            <a:ext cx="1086000" cy="10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rotWithShape="0" algn="bl" dist="3810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</a:rPr>
              <a:t>Construção do </a:t>
            </a:r>
            <a:endParaRPr b="1" sz="8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</a:rPr>
              <a:t>DashBoard</a:t>
            </a:r>
            <a:endParaRPr b="1" sz="800">
              <a:solidFill>
                <a:schemeClr val="accent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475331" y="1877406"/>
            <a:ext cx="1086000" cy="10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rotWithShape="0" algn="bl" dist="3810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</a:rPr>
              <a:t>Teste integrado</a:t>
            </a:r>
            <a:endParaRPr b="1" sz="8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accent1"/>
              </a:solidFill>
            </a:endParaRPr>
          </a:p>
        </p:txBody>
      </p:sp>
      <p:cxnSp>
        <p:nvCxnSpPr>
          <p:cNvPr id="97" name="Google Shape;97;p17"/>
          <p:cNvCxnSpPr>
            <a:stCxn id="89" idx="3"/>
            <a:endCxn id="90" idx="1"/>
          </p:cNvCxnSpPr>
          <p:nvPr/>
        </p:nvCxnSpPr>
        <p:spPr>
          <a:xfrm>
            <a:off x="1417841" y="2463257"/>
            <a:ext cx="30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0" idx="0"/>
            <a:endCxn id="91" idx="1"/>
          </p:cNvCxnSpPr>
          <p:nvPr/>
        </p:nvCxnSpPr>
        <p:spPr>
          <a:xfrm rot="-5400000">
            <a:off x="2606607" y="1319507"/>
            <a:ext cx="260400" cy="9432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0" idx="2"/>
            <a:endCxn id="92" idx="1"/>
          </p:cNvCxnSpPr>
          <p:nvPr/>
        </p:nvCxnSpPr>
        <p:spPr>
          <a:xfrm flipH="1" rot="-5400000">
            <a:off x="2574207" y="2696207"/>
            <a:ext cx="325200" cy="9432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91" idx="3"/>
            <a:endCxn id="93" idx="1"/>
          </p:cNvCxnSpPr>
          <p:nvPr/>
        </p:nvCxnSpPr>
        <p:spPr>
          <a:xfrm>
            <a:off x="4294394" y="1660850"/>
            <a:ext cx="40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2" idx="3"/>
            <a:endCxn id="94" idx="1"/>
          </p:cNvCxnSpPr>
          <p:nvPr/>
        </p:nvCxnSpPr>
        <p:spPr>
          <a:xfrm>
            <a:off x="4294394" y="3330531"/>
            <a:ext cx="40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3" idx="3"/>
            <a:endCxn id="95" idx="0"/>
          </p:cNvCxnSpPr>
          <p:nvPr/>
        </p:nvCxnSpPr>
        <p:spPr>
          <a:xfrm>
            <a:off x="5780581" y="1660850"/>
            <a:ext cx="847500" cy="2166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4" idx="3"/>
            <a:endCxn id="95" idx="2"/>
          </p:cNvCxnSpPr>
          <p:nvPr/>
        </p:nvCxnSpPr>
        <p:spPr>
          <a:xfrm flipH="1" rot="10800000">
            <a:off x="5780581" y="2961231"/>
            <a:ext cx="847500" cy="3693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95" idx="3"/>
            <a:endCxn id="96" idx="1"/>
          </p:cNvCxnSpPr>
          <p:nvPr/>
        </p:nvCxnSpPr>
        <p:spPr>
          <a:xfrm>
            <a:off x="7170956" y="2419356"/>
            <a:ext cx="304500" cy="600"/>
          </a:xfrm>
          <a:prstGeom prst="bentConnector3">
            <a:avLst>
              <a:gd fmla="val 49979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2052500" y="1195200"/>
            <a:ext cx="115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Frente Funcional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052500" y="3392600"/>
            <a:ext cx="115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Frente Técnica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330150" y="1393100"/>
            <a:ext cx="471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FIM </a:t>
            </a:r>
            <a:endParaRPr b="1" sz="4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330150" y="2571750"/>
            <a:ext cx="471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Projeto Integrador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IV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900" y="4648550"/>
            <a:ext cx="15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Maio 2023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850087"/>
            <a:ext cx="1926973" cy="192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55800" y="613550"/>
            <a:ext cx="9032400" cy="20163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21540000" dist="952500">
              <a:srgbClr val="9FC5E8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 u="sng">
                <a:solidFill>
                  <a:schemeClr val="lt1"/>
                </a:solidFill>
              </a:rPr>
              <a:t>Criação e Definição das questões utilizadas na pesquisa</a:t>
            </a:r>
            <a:endParaRPr b="1" sz="17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</a:rPr>
              <a:t>Com o objetivo de fornecer dados estruturais para uma análise de tendências e comportamentos do público entrevistado foram selecionadas 13 questões quantitativas e ainda 4 questões qualitativas, estas últimas tendo como finalidade aprofundar e validar os resultados quantitativos.</a:t>
            </a:r>
            <a:endParaRPr b="1" sz="29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5400" y="2844363"/>
            <a:ext cx="9032400" cy="14931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21540000" dist="952500">
              <a:srgbClr val="9FC5E8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 u="sng">
                <a:solidFill>
                  <a:schemeClr val="lt1"/>
                </a:solidFill>
              </a:rPr>
              <a:t>Aplicação da Pesquisa</a:t>
            </a:r>
            <a:endParaRPr b="1" sz="17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</a:rPr>
              <a:t>A </a:t>
            </a:r>
            <a:r>
              <a:rPr b="1" lang="pt-BR" sz="1700">
                <a:solidFill>
                  <a:schemeClr val="lt1"/>
                </a:solidFill>
              </a:rPr>
              <a:t>pesquisa</a:t>
            </a:r>
            <a:r>
              <a:rPr b="1" lang="pt-BR" sz="1700">
                <a:solidFill>
                  <a:schemeClr val="lt1"/>
                </a:solidFill>
              </a:rPr>
              <a:t> foi realizada em grupos de Whatsapp com </a:t>
            </a:r>
            <a:r>
              <a:rPr b="1" lang="pt-BR" sz="1700">
                <a:solidFill>
                  <a:schemeClr val="lt1"/>
                </a:solidFill>
              </a:rPr>
              <a:t>públicos</a:t>
            </a:r>
            <a:r>
              <a:rPr b="1" lang="pt-BR" sz="1700">
                <a:solidFill>
                  <a:schemeClr val="lt1"/>
                </a:solidFill>
              </a:rPr>
              <a:t> diversos, não sendo </a:t>
            </a:r>
            <a:r>
              <a:rPr b="1" lang="pt-BR" sz="1700">
                <a:solidFill>
                  <a:schemeClr val="lt1"/>
                </a:solidFill>
              </a:rPr>
              <a:t>exclusivamente </a:t>
            </a:r>
            <a:r>
              <a:rPr b="1" lang="pt-BR" sz="1700">
                <a:solidFill>
                  <a:schemeClr val="lt1"/>
                </a:solidFill>
              </a:rPr>
              <a:t>direcionada apenas para aqueles que </a:t>
            </a:r>
            <a:r>
              <a:rPr b="1" lang="pt-BR" sz="1700">
                <a:solidFill>
                  <a:schemeClr val="lt1"/>
                </a:solidFill>
              </a:rPr>
              <a:t>possuíam</a:t>
            </a:r>
            <a:r>
              <a:rPr b="1" lang="pt-BR" sz="1700">
                <a:solidFill>
                  <a:schemeClr val="lt1"/>
                </a:solidFill>
              </a:rPr>
              <a:t> meio de transporte </a:t>
            </a:r>
            <a:r>
              <a:rPr b="1" lang="pt-BR" sz="1700">
                <a:solidFill>
                  <a:schemeClr val="lt1"/>
                </a:solidFill>
              </a:rPr>
              <a:t>próprio (Automóvel, moto, etc).</a:t>
            </a:r>
            <a:endParaRPr b="1" sz="29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