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sldIdLst>
    <p:sldId id="268" r:id="rId2"/>
    <p:sldId id="263" r:id="rId3"/>
    <p:sldId id="257" r:id="rId4"/>
    <p:sldId id="264" r:id="rId5"/>
    <p:sldId id="259" r:id="rId6"/>
    <p:sldId id="265" r:id="rId7"/>
    <p:sldId id="261" r:id="rId8"/>
    <p:sldId id="266" r:id="rId9"/>
    <p:sldId id="267" r:id="rId10"/>
    <p:sldId id="262" r:id="rId11"/>
    <p:sldId id="260" r:id="rId12"/>
  </p:sldIdLst>
  <p:sldSz cx="17881600" cy="100584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 varScale="1">
        <p:scale>
          <a:sx n="71" d="100"/>
          <a:sy n="71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81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1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1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1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0100">
          <a:solidFill>
            <a:schemeClr val="tx1"/>
          </a:solidFill>
          <a:latin typeface="Calibri" panose="020F0502020204030204" pitchFamily="34" charset="0"/>
        </a:defRPr>
      </a:lvl5pPr>
      <a:lvl6pPr marL="1051880" algn="l" rtl="0" fontAlgn="base">
        <a:lnSpc>
          <a:spcPct val="90000"/>
        </a:lnSpc>
        <a:spcBef>
          <a:spcPct val="0"/>
        </a:spcBef>
        <a:spcAft>
          <a:spcPct val="0"/>
        </a:spcAft>
        <a:defRPr sz="10123">
          <a:solidFill>
            <a:schemeClr val="tx1"/>
          </a:solidFill>
          <a:latin typeface="Calibri" panose="020F0502020204030204" pitchFamily="34" charset="0"/>
        </a:defRPr>
      </a:lvl6pPr>
      <a:lvl7pPr marL="2103760" algn="l" rtl="0" fontAlgn="base">
        <a:lnSpc>
          <a:spcPct val="90000"/>
        </a:lnSpc>
        <a:spcBef>
          <a:spcPct val="0"/>
        </a:spcBef>
        <a:spcAft>
          <a:spcPct val="0"/>
        </a:spcAft>
        <a:defRPr sz="10123">
          <a:solidFill>
            <a:schemeClr val="tx1"/>
          </a:solidFill>
          <a:latin typeface="Calibri" panose="020F0502020204030204" pitchFamily="34" charset="0"/>
        </a:defRPr>
      </a:lvl7pPr>
      <a:lvl8pPr marL="3155640" algn="l" rtl="0" fontAlgn="base">
        <a:lnSpc>
          <a:spcPct val="90000"/>
        </a:lnSpc>
        <a:spcBef>
          <a:spcPct val="0"/>
        </a:spcBef>
        <a:spcAft>
          <a:spcPct val="0"/>
        </a:spcAft>
        <a:defRPr sz="10123">
          <a:solidFill>
            <a:schemeClr val="tx1"/>
          </a:solidFill>
          <a:latin typeface="Calibri" panose="020F0502020204030204" pitchFamily="34" charset="0"/>
        </a:defRPr>
      </a:lvl8pPr>
      <a:lvl9pPr marL="4207520" algn="l" rtl="0" fontAlgn="base">
        <a:lnSpc>
          <a:spcPct val="90000"/>
        </a:lnSpc>
        <a:spcBef>
          <a:spcPct val="0"/>
        </a:spcBef>
        <a:spcAft>
          <a:spcPct val="0"/>
        </a:spcAft>
        <a:defRPr sz="10123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525463" indent="-525463" algn="l" rtl="0" eaLnBrk="0" fontAlgn="base" hangingPunct="0">
        <a:lnSpc>
          <a:spcPct val="90000"/>
        </a:lnSpc>
        <a:spcBef>
          <a:spcPts val="2300"/>
        </a:spcBef>
        <a:spcAft>
          <a:spcPct val="0"/>
        </a:spcAft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576388" indent="-525463" algn="l" rtl="0" eaLnBrk="0" fontAlgn="base" hangingPunct="0">
        <a:lnSpc>
          <a:spcPct val="90000"/>
        </a:lnSpc>
        <a:spcBef>
          <a:spcPts val="1150"/>
        </a:spcBef>
        <a:spcAft>
          <a:spcPct val="0"/>
        </a:spcAft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628900" indent="-525463" algn="l" rtl="0" eaLnBrk="0" fontAlgn="base" hangingPunct="0">
        <a:lnSpc>
          <a:spcPct val="90000"/>
        </a:lnSpc>
        <a:spcBef>
          <a:spcPts val="1150"/>
        </a:spcBef>
        <a:spcAft>
          <a:spcPct val="0"/>
        </a:spcAft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681413" indent="-525463" algn="l" rtl="0" eaLnBrk="0" fontAlgn="base" hangingPunct="0">
        <a:lnSpc>
          <a:spcPct val="90000"/>
        </a:lnSpc>
        <a:spcBef>
          <a:spcPts val="11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4732338" indent="-525463" algn="l" rtl="0" eaLnBrk="0" fontAlgn="base" hangingPunct="0">
        <a:lnSpc>
          <a:spcPct val="90000"/>
        </a:lnSpc>
        <a:spcBef>
          <a:spcPts val="11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5785340" indent="-525940" algn="l" defTabSz="210376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1" kern="1200">
          <a:solidFill>
            <a:schemeClr val="tx1"/>
          </a:solidFill>
          <a:latin typeface="+mn-lt"/>
          <a:ea typeface="+mn-ea"/>
          <a:cs typeface="+mn-cs"/>
        </a:defRPr>
      </a:lvl6pPr>
      <a:lvl7pPr marL="6837220" indent="-525940" algn="l" defTabSz="210376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1" kern="1200">
          <a:solidFill>
            <a:schemeClr val="tx1"/>
          </a:solidFill>
          <a:latin typeface="+mn-lt"/>
          <a:ea typeface="+mn-ea"/>
          <a:cs typeface="+mn-cs"/>
        </a:defRPr>
      </a:lvl7pPr>
      <a:lvl8pPr marL="7889100" indent="-525940" algn="l" defTabSz="210376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1" kern="1200">
          <a:solidFill>
            <a:schemeClr val="tx1"/>
          </a:solidFill>
          <a:latin typeface="+mn-lt"/>
          <a:ea typeface="+mn-ea"/>
          <a:cs typeface="+mn-cs"/>
        </a:defRPr>
      </a:lvl8pPr>
      <a:lvl9pPr marL="8940980" indent="-525940" algn="l" defTabSz="210376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3760" rtl="0" eaLnBrk="1" latinLnBrk="0" hangingPunct="1">
        <a:defRPr sz="4141" kern="1200">
          <a:solidFill>
            <a:schemeClr val="tx1"/>
          </a:solidFill>
          <a:latin typeface="+mn-lt"/>
          <a:ea typeface="+mn-ea"/>
          <a:cs typeface="+mn-cs"/>
        </a:defRPr>
      </a:lvl1pPr>
      <a:lvl2pPr marL="1051880" algn="l" defTabSz="2103760" rtl="0" eaLnBrk="1" latinLnBrk="0" hangingPunct="1">
        <a:defRPr sz="4141" kern="1200">
          <a:solidFill>
            <a:schemeClr val="tx1"/>
          </a:solidFill>
          <a:latin typeface="+mn-lt"/>
          <a:ea typeface="+mn-ea"/>
          <a:cs typeface="+mn-cs"/>
        </a:defRPr>
      </a:lvl2pPr>
      <a:lvl3pPr marL="2103760" algn="l" defTabSz="2103760" rtl="0" eaLnBrk="1" latinLnBrk="0" hangingPunct="1">
        <a:defRPr sz="4141" kern="1200">
          <a:solidFill>
            <a:schemeClr val="tx1"/>
          </a:solidFill>
          <a:latin typeface="+mn-lt"/>
          <a:ea typeface="+mn-ea"/>
          <a:cs typeface="+mn-cs"/>
        </a:defRPr>
      </a:lvl3pPr>
      <a:lvl4pPr marL="3155640" algn="l" defTabSz="2103760" rtl="0" eaLnBrk="1" latinLnBrk="0" hangingPunct="1">
        <a:defRPr sz="4141" kern="1200">
          <a:solidFill>
            <a:schemeClr val="tx1"/>
          </a:solidFill>
          <a:latin typeface="+mn-lt"/>
          <a:ea typeface="+mn-ea"/>
          <a:cs typeface="+mn-cs"/>
        </a:defRPr>
      </a:lvl4pPr>
      <a:lvl5pPr marL="4207520" algn="l" defTabSz="2103760" rtl="0" eaLnBrk="1" latinLnBrk="0" hangingPunct="1">
        <a:defRPr sz="4141" kern="1200">
          <a:solidFill>
            <a:schemeClr val="tx1"/>
          </a:solidFill>
          <a:latin typeface="+mn-lt"/>
          <a:ea typeface="+mn-ea"/>
          <a:cs typeface="+mn-cs"/>
        </a:defRPr>
      </a:lvl5pPr>
      <a:lvl6pPr marL="5259400" algn="l" defTabSz="2103760" rtl="0" eaLnBrk="1" latinLnBrk="0" hangingPunct="1">
        <a:defRPr sz="4141" kern="1200">
          <a:solidFill>
            <a:schemeClr val="tx1"/>
          </a:solidFill>
          <a:latin typeface="+mn-lt"/>
          <a:ea typeface="+mn-ea"/>
          <a:cs typeface="+mn-cs"/>
        </a:defRPr>
      </a:lvl6pPr>
      <a:lvl7pPr marL="6311280" algn="l" defTabSz="2103760" rtl="0" eaLnBrk="1" latinLnBrk="0" hangingPunct="1">
        <a:defRPr sz="4141" kern="1200">
          <a:solidFill>
            <a:schemeClr val="tx1"/>
          </a:solidFill>
          <a:latin typeface="+mn-lt"/>
          <a:ea typeface="+mn-ea"/>
          <a:cs typeface="+mn-cs"/>
        </a:defRPr>
      </a:lvl7pPr>
      <a:lvl8pPr marL="7363160" algn="l" defTabSz="2103760" rtl="0" eaLnBrk="1" latinLnBrk="0" hangingPunct="1">
        <a:defRPr sz="4141" kern="1200">
          <a:solidFill>
            <a:schemeClr val="tx1"/>
          </a:solidFill>
          <a:latin typeface="+mn-lt"/>
          <a:ea typeface="+mn-ea"/>
          <a:cs typeface="+mn-cs"/>
        </a:defRPr>
      </a:lvl8pPr>
      <a:lvl9pPr marL="8415040" algn="l" defTabSz="2103760" rtl="0" eaLnBrk="1" latinLnBrk="0" hangingPunct="1">
        <a:defRPr sz="4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472DDB-80AB-A505-ABF3-79A5A7F42AA9}"/>
              </a:ext>
            </a:extLst>
          </p:cNvPr>
          <p:cNvSpPr/>
          <p:nvPr/>
        </p:nvSpPr>
        <p:spPr>
          <a:xfrm>
            <a:off x="7073900" y="438150"/>
            <a:ext cx="3751263" cy="40640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1933"/>
              </a:spcAft>
              <a:defRPr/>
            </a:pPr>
            <a:r>
              <a:rPr lang="en-US" sz="2416">
                <a:latin typeface="Palatino Linotype"/>
              </a:rPr>
              <a:t>Group Assignment Report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DE82D6-5995-24C1-7258-DFCCEFAD0F16}"/>
              </a:ext>
            </a:extLst>
          </p:cNvPr>
          <p:cNvSpPr/>
          <p:nvPr/>
        </p:nvSpPr>
        <p:spPr>
          <a:xfrm>
            <a:off x="1008063" y="1131888"/>
            <a:ext cx="1468437" cy="336550"/>
          </a:xfrm>
          <a:prstGeom prst="rect">
            <a:avLst/>
          </a:prstGeom>
        </p:spPr>
        <p:txBody>
          <a:bodyPr wrap="none" lIns="0" tIns="0" rIns="0" bIns="0"/>
          <a:lstStyle/>
          <a:p>
            <a:pPr eaLnBrk="1" fontAlgn="auto" hangingPunct="1">
              <a:spcBef>
                <a:spcPts val="1933"/>
              </a:spcBef>
              <a:spcAft>
                <a:spcPts val="0"/>
              </a:spcAft>
              <a:defRPr/>
            </a:pPr>
            <a:r>
              <a:rPr lang="en-US" sz="2416">
                <a:latin typeface="Palatino Linotype"/>
              </a:rPr>
              <a:t>Members: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2619E3-AFC9-07EA-2BE5-A6E528F932FA}"/>
              </a:ext>
            </a:extLst>
          </p:cNvPr>
          <p:cNvGraphicFramePr>
            <a:graphicFrameLocks noGrp="1"/>
          </p:cNvGraphicFramePr>
          <p:nvPr/>
        </p:nvGraphicFramePr>
        <p:xfrm>
          <a:off x="1044575" y="1797050"/>
          <a:ext cx="6359525" cy="2392363"/>
        </p:xfrm>
        <a:graphic>
          <a:graphicData uri="http://schemas.openxmlformats.org/drawingml/2006/table">
            <a:tbl>
              <a:tblPr/>
              <a:tblGrid>
                <a:gridCol w="2628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1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255">
                <a:tc>
                  <a:txBody>
                    <a:bodyPr/>
                    <a:lstStyle/>
                    <a:p>
                      <a:pPr indent="0" algn="ctr"/>
                      <a:r>
                        <a:rPr lang="en-US" sz="2500">
                          <a:latin typeface="Palatino Linotype"/>
                        </a:rPr>
                        <a:t>Student 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500" dirty="0">
                          <a:latin typeface="Palatino Linotype"/>
                        </a:rPr>
                        <a:t>Name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927">
                <a:tc>
                  <a:txBody>
                    <a:bodyPr/>
                    <a:lstStyle/>
                    <a:p>
                      <a:pPr indent="0" algn="ctr"/>
                      <a:r>
                        <a:rPr lang="en-US" sz="2500">
                          <a:latin typeface="Palatino Linotype"/>
                        </a:rPr>
                        <a:t>814994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500" dirty="0">
                          <a:latin typeface="Palatino Linotype"/>
                        </a:rPr>
                        <a:t>Amrit Singh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268">
                <a:tc>
                  <a:txBody>
                    <a:bodyPr/>
                    <a:lstStyle/>
                    <a:p>
                      <a:pPr indent="0" algn="ctr"/>
                      <a:r>
                        <a:rPr lang="en-US" sz="2500">
                          <a:latin typeface="Palatino Linotype"/>
                        </a:rPr>
                        <a:t>815290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500">
                          <a:latin typeface="Palatino Linotype"/>
                        </a:rPr>
                        <a:t>Karamveer Kaur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913">
                <a:tc>
                  <a:txBody>
                    <a:bodyPr/>
                    <a:lstStyle/>
                    <a:p>
                      <a:pPr indent="0" algn="ctr"/>
                      <a:r>
                        <a:rPr lang="en-US" sz="2500">
                          <a:latin typeface="Palatino Linotype"/>
                        </a:rPr>
                        <a:t>815203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500" dirty="0" err="1">
                          <a:latin typeface="Palatino Linotype"/>
                        </a:rPr>
                        <a:t>Saanch</a:t>
                      </a:r>
                      <a:endParaRPr lang="en-US" sz="2500" dirty="0">
                        <a:latin typeface="Palatino Linotyp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0C0BD3A-80C6-0147-BC62-72AD5EB65783}"/>
              </a:ext>
            </a:extLst>
          </p:cNvPr>
          <p:cNvSpPr/>
          <p:nvPr/>
        </p:nvSpPr>
        <p:spPr>
          <a:xfrm>
            <a:off x="1008063" y="4502150"/>
            <a:ext cx="15562262" cy="796925"/>
          </a:xfrm>
          <a:prstGeom prst="rect">
            <a:avLst/>
          </a:prstGeom>
        </p:spPr>
        <p:txBody>
          <a:bodyPr lIns="0" tIns="0" rIns="0" bIns="0"/>
          <a:lstStyle/>
          <a:p>
            <a:pPr eaLnBrk="1" fontAlgn="auto" hangingPunct="1">
              <a:lnSpc>
                <a:spcPts val="3644"/>
              </a:lnSpc>
              <a:spcBef>
                <a:spcPts val="3865"/>
              </a:spcBef>
              <a:spcAft>
                <a:spcPts val="966"/>
              </a:spcAft>
              <a:defRPr/>
            </a:pPr>
            <a:r>
              <a:rPr lang="en-US" sz="2416" dirty="0">
                <a:latin typeface="Palatino Linotype"/>
              </a:rPr>
              <a:t>Objective: A Python program to create a word sorting game. This program allows users to sort a list of random shuffled words.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1E2409-0EC8-FDAF-14BA-77BD01B9E1E3}"/>
              </a:ext>
            </a:extLst>
          </p:cNvPr>
          <p:cNvSpPr/>
          <p:nvPr/>
        </p:nvSpPr>
        <p:spPr>
          <a:xfrm>
            <a:off x="1008063" y="5745163"/>
            <a:ext cx="15163800" cy="1797050"/>
          </a:xfrm>
          <a:prstGeom prst="rect">
            <a:avLst/>
          </a:prstGeom>
        </p:spPr>
        <p:txBody>
          <a:bodyPr lIns="0" tIns="0" rIns="0" bIns="0"/>
          <a:lstStyle/>
          <a:p>
            <a:pPr eaLnBrk="1" fontAlgn="auto" hangingPunct="1">
              <a:lnSpc>
                <a:spcPts val="3644"/>
              </a:lnSpc>
              <a:spcBef>
                <a:spcPts val="966"/>
              </a:spcBef>
              <a:spcAft>
                <a:spcPts val="966"/>
              </a:spcAft>
              <a:defRPr/>
            </a:pPr>
            <a:r>
              <a:rPr lang="en-US" sz="2416" dirty="0">
                <a:latin typeface="Palatino Linotype"/>
              </a:rPr>
              <a:t>Program Overview: This word-sorting game has been implemented in Python using various programming constructs such as classes, methods, loops, sorting algorithms and conditions. The program includes functionalities to shuffle the letters of a word, display the scrambled word in a box format, and compare the user's guess to the original word.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08118-7417-FA44-19AA-CCD6F49C7E5B}"/>
              </a:ext>
            </a:extLst>
          </p:cNvPr>
          <p:cNvSpPr/>
          <p:nvPr/>
        </p:nvSpPr>
        <p:spPr>
          <a:xfrm>
            <a:off x="1022350" y="7964488"/>
            <a:ext cx="15792450" cy="873125"/>
          </a:xfrm>
          <a:prstGeom prst="rect">
            <a:avLst/>
          </a:prstGeom>
        </p:spPr>
        <p:txBody>
          <a:bodyPr lIns="0" tIns="0" rIns="0" bIns="0"/>
          <a:lstStyle/>
          <a:p>
            <a:pPr eaLnBrk="1" fontAlgn="auto" hangingPunct="1">
              <a:lnSpc>
                <a:spcPts val="3644"/>
              </a:lnSpc>
              <a:spcBef>
                <a:spcPts val="966"/>
              </a:spcBef>
              <a:spcAft>
                <a:spcPts val="966"/>
              </a:spcAft>
              <a:defRPr/>
            </a:pPr>
            <a:r>
              <a:rPr lang="en-US" sz="2416" dirty="0">
                <a:latin typeface="Palatino Linotype"/>
              </a:rPr>
              <a:t>Code Implementation: The word sorting game includes a </a:t>
            </a:r>
            <a:r>
              <a:rPr lang="en-US" sz="2416" dirty="0" err="1">
                <a:latin typeface="Palatino Linotype"/>
              </a:rPr>
              <a:t>WordSortingGame</a:t>
            </a:r>
            <a:r>
              <a:rPr lang="en-US" sz="2416" dirty="0">
                <a:latin typeface="Palatino Linotype"/>
              </a:rPr>
              <a:t> class with several methods, such as </a:t>
            </a:r>
            <a:r>
              <a:rPr lang="en-US" sz="2416" dirty="0" err="1">
                <a:latin typeface="Palatino Linotype"/>
              </a:rPr>
              <a:t>shuffle_word</a:t>
            </a:r>
            <a:r>
              <a:rPr lang="en-US" sz="2416" dirty="0">
                <a:latin typeface="Palatino Linotype"/>
              </a:rPr>
              <a:t>, </a:t>
            </a:r>
            <a:r>
              <a:rPr lang="en-US" sz="2416" dirty="0" err="1">
                <a:latin typeface="Palatino Linotype"/>
              </a:rPr>
              <a:t>random_chooser</a:t>
            </a:r>
            <a:r>
              <a:rPr lang="en-US" sz="2416" dirty="0">
                <a:latin typeface="Palatino Linotype"/>
              </a:rPr>
              <a:t>, </a:t>
            </a:r>
            <a:r>
              <a:rPr lang="en-US" sz="2416" dirty="0" err="1">
                <a:latin typeface="Palatino Linotype"/>
              </a:rPr>
              <a:t>play_round</a:t>
            </a:r>
            <a:r>
              <a:rPr lang="en-US" sz="2416" dirty="0">
                <a:latin typeface="Palatino Linotype"/>
              </a:rPr>
              <a:t>, and </a:t>
            </a:r>
            <a:r>
              <a:rPr lang="en-US" sz="2416" dirty="0" err="1">
                <a:latin typeface="Palatino Linotype"/>
              </a:rPr>
              <a:t>play_game</a:t>
            </a:r>
            <a:r>
              <a:rPr lang="en-US" sz="2416" dirty="0">
                <a:latin typeface="Palatino Linotype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6B21DF-B484-F6C4-3F3B-0669B8F9A09F}"/>
              </a:ext>
            </a:extLst>
          </p:cNvPr>
          <p:cNvSpPr/>
          <p:nvPr/>
        </p:nvSpPr>
        <p:spPr>
          <a:xfrm>
            <a:off x="1016000" y="9090025"/>
            <a:ext cx="15211425" cy="800100"/>
          </a:xfrm>
          <a:prstGeom prst="rect">
            <a:avLst/>
          </a:prstGeom>
        </p:spPr>
        <p:txBody>
          <a:bodyPr lIns="0" tIns="0" rIns="0" bIns="0"/>
          <a:lstStyle/>
          <a:p>
            <a:pPr eaLnBrk="1" fontAlgn="auto" hangingPunct="1">
              <a:lnSpc>
                <a:spcPts val="3644"/>
              </a:lnSpc>
              <a:spcBef>
                <a:spcPts val="966"/>
              </a:spcBef>
              <a:spcAft>
                <a:spcPts val="966"/>
              </a:spcAft>
              <a:defRPr/>
            </a:pPr>
            <a:r>
              <a:rPr lang="en-US" sz="2416" dirty="0" err="1">
                <a:latin typeface="Palatino Linotype"/>
              </a:rPr>
              <a:t>shuffle_word</a:t>
            </a:r>
            <a:r>
              <a:rPr lang="en-US" sz="2416" dirty="0">
                <a:latin typeface="Palatino Linotype"/>
              </a:rPr>
              <a:t>: This method shuffles the letters of a given word using sorting method and displays it in a box format.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8B218-E22D-A245-D7B4-DA24A7F9FAAC}"/>
              </a:ext>
            </a:extLst>
          </p:cNvPr>
          <p:cNvSpPr txBox="1"/>
          <p:nvPr/>
        </p:nvSpPr>
        <p:spPr>
          <a:xfrm>
            <a:off x="976313" y="427038"/>
            <a:ext cx="15516225" cy="39941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841"/>
              </a:spcAft>
              <a:defRPr/>
            </a:pPr>
            <a:r>
              <a:rPr lang="en-US" sz="414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 Interface: The system provides a user-friendly interface with the following options:</a:t>
            </a:r>
            <a:endParaRPr lang="en-CA" sz="414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841"/>
              </a:spcAft>
              <a:defRPr/>
            </a:pPr>
            <a:r>
              <a:rPr lang="en-US" sz="414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Quit: To exit the program.</a:t>
            </a:r>
            <a:endParaRPr lang="en-CA" sz="414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841"/>
              </a:spcAft>
              <a:defRPr/>
            </a:pPr>
            <a:r>
              <a:rPr lang="en-US" sz="414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Enter your guess: Sorted word.</a:t>
            </a:r>
            <a:endParaRPr lang="en-CA" sz="414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9F698-4D56-AF55-64DA-FFF1AE3E2747}"/>
              </a:ext>
            </a:extLst>
          </p:cNvPr>
          <p:cNvSpPr txBox="1"/>
          <p:nvPr/>
        </p:nvSpPr>
        <p:spPr>
          <a:xfrm>
            <a:off x="931863" y="5351463"/>
            <a:ext cx="15927387" cy="22494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841"/>
              </a:spcAft>
              <a:defRPr/>
            </a:pPr>
            <a:r>
              <a:rPr lang="en-US" sz="414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Developer Notes: The code is designed to handle various user inputs and provides appropriate error messages for invalid inputs. The program runs continuously until the user chooses to quit.</a:t>
            </a:r>
            <a:endParaRPr lang="en-CA" sz="414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5A3DA8-373A-5F25-5BE6-99BFF9374F18}"/>
              </a:ext>
            </a:extLst>
          </p:cNvPr>
          <p:cNvSpPr txBox="1"/>
          <p:nvPr/>
        </p:nvSpPr>
        <p:spPr>
          <a:xfrm>
            <a:off x="931863" y="847725"/>
            <a:ext cx="16068675" cy="38004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sz="414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Conclusion: This concludes the overview of the Word Sorting Game implemented in Python. The game provides a fun and engaging way to test one's vocabulary and spelling skills, with opportunities for further enhancement, such as adding time limits, score multipliers, or hints.</a:t>
            </a:r>
            <a:endParaRPr lang="en-CA" sz="414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168FA-CE96-228C-8D65-481514FEF004}"/>
              </a:ext>
            </a:extLst>
          </p:cNvPr>
          <p:cNvSpPr txBox="1"/>
          <p:nvPr/>
        </p:nvSpPr>
        <p:spPr>
          <a:xfrm>
            <a:off x="965200" y="5622925"/>
            <a:ext cx="16070263" cy="38179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sz="414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word sorting game is a simple and entertaining way to challenge oneself and improve vocabulary and spelling skills. With further enhancements, the game can become a valuable tool for language learning and development.</a:t>
            </a:r>
            <a:endParaRPr lang="en-CA" sz="414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20E73F-DD01-5C0C-B1B5-E0246D8552E0}"/>
              </a:ext>
            </a:extLst>
          </p:cNvPr>
          <p:cNvSpPr/>
          <p:nvPr/>
        </p:nvSpPr>
        <p:spPr>
          <a:xfrm>
            <a:off x="1016000" y="573088"/>
            <a:ext cx="10196513" cy="404812"/>
          </a:xfrm>
          <a:prstGeom prst="rect">
            <a:avLst/>
          </a:prstGeom>
        </p:spPr>
        <p:txBody>
          <a:bodyPr wrap="none" lIns="0" tIns="0" rIns="0" bIns="0"/>
          <a:lstStyle/>
          <a:p>
            <a:pPr eaLnBrk="1" fontAlgn="auto" hangingPunct="1">
              <a:spcBef>
                <a:spcPts val="966"/>
              </a:spcBef>
              <a:spcAft>
                <a:spcPts val="1933"/>
              </a:spcAft>
              <a:defRPr/>
            </a:pPr>
            <a:r>
              <a:rPr lang="en-US" sz="2416" dirty="0" err="1">
                <a:latin typeface="Palatino Linotype"/>
              </a:rPr>
              <a:t>randam_chooser</a:t>
            </a:r>
            <a:r>
              <a:rPr lang="en-US" sz="2416" dirty="0">
                <a:latin typeface="Palatino Linotype"/>
              </a:rPr>
              <a:t>: This method passes a random word from the word list.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DEB8E2-41C6-ED01-3D87-BAE515AE108B}"/>
              </a:ext>
            </a:extLst>
          </p:cNvPr>
          <p:cNvSpPr/>
          <p:nvPr/>
        </p:nvSpPr>
        <p:spPr>
          <a:xfrm>
            <a:off x="1016000" y="1266825"/>
            <a:ext cx="15821025" cy="800100"/>
          </a:xfrm>
          <a:prstGeom prst="rect">
            <a:avLst/>
          </a:prstGeom>
        </p:spPr>
        <p:txBody>
          <a:bodyPr lIns="0" tIns="0" rIns="0" bIns="0"/>
          <a:lstStyle/>
          <a:p>
            <a:pPr eaLnBrk="1" fontAlgn="auto" hangingPunct="1">
              <a:lnSpc>
                <a:spcPts val="3644"/>
              </a:lnSpc>
              <a:spcBef>
                <a:spcPts val="1933"/>
              </a:spcBef>
              <a:spcAft>
                <a:spcPts val="966"/>
              </a:spcAft>
              <a:defRPr/>
            </a:pPr>
            <a:r>
              <a:rPr lang="en-US" sz="2416" dirty="0" err="1">
                <a:latin typeface="Palatino Linotype"/>
              </a:rPr>
              <a:t>play_round</a:t>
            </a:r>
            <a:r>
              <a:rPr lang="en-US" sz="2416" dirty="0">
                <a:latin typeface="Palatino Linotype"/>
              </a:rPr>
              <a:t>: This method plays a single round of the game, prompting the user to guess the original word from a shuffled word.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09E13-F375-0D34-9075-A1624663EC59}"/>
              </a:ext>
            </a:extLst>
          </p:cNvPr>
          <p:cNvSpPr/>
          <p:nvPr/>
        </p:nvSpPr>
        <p:spPr>
          <a:xfrm>
            <a:off x="1016000" y="2432050"/>
            <a:ext cx="15506700" cy="868363"/>
          </a:xfrm>
          <a:prstGeom prst="rect">
            <a:avLst/>
          </a:prstGeom>
        </p:spPr>
        <p:txBody>
          <a:bodyPr lIns="0" tIns="0" rIns="0" bIns="0"/>
          <a:lstStyle/>
          <a:p>
            <a:pPr eaLnBrk="1" fontAlgn="auto" hangingPunct="1">
              <a:lnSpc>
                <a:spcPts val="3644"/>
              </a:lnSpc>
              <a:spcBef>
                <a:spcPts val="966"/>
              </a:spcBef>
              <a:spcAft>
                <a:spcPts val="966"/>
              </a:spcAft>
              <a:defRPr/>
            </a:pPr>
            <a:r>
              <a:rPr lang="en-US" sz="2416" dirty="0" err="1">
                <a:latin typeface="Palatino Linotype"/>
              </a:rPr>
              <a:t>play_game</a:t>
            </a:r>
            <a:r>
              <a:rPr lang="en-US" sz="2416" dirty="0">
                <a:latin typeface="Palatino Linotype"/>
              </a:rPr>
              <a:t>: This method manages the entire game, allowing users to play multiple rounds until they choose to quit.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BBE1F-2F89-F4B4-01F4-8D2A02F514D3}"/>
              </a:ext>
            </a:extLst>
          </p:cNvPr>
          <p:cNvSpPr/>
          <p:nvPr/>
        </p:nvSpPr>
        <p:spPr>
          <a:xfrm>
            <a:off x="1036638" y="3589338"/>
            <a:ext cx="4916487" cy="404812"/>
          </a:xfrm>
          <a:prstGeom prst="rect">
            <a:avLst/>
          </a:prstGeom>
        </p:spPr>
        <p:txBody>
          <a:bodyPr wrap="none" lIns="0" tIns="0" rIns="0" bIns="0"/>
          <a:lstStyle/>
          <a:p>
            <a:pPr eaLnBrk="1" fontAlgn="auto" hangingPunct="1">
              <a:spcBef>
                <a:spcPts val="966"/>
              </a:spcBef>
              <a:spcAft>
                <a:spcPts val="1933"/>
              </a:spcAft>
              <a:defRPr/>
            </a:pPr>
            <a:r>
              <a:rPr lang="en-US" sz="2416" dirty="0">
                <a:latin typeface="Palatino Linotype"/>
              </a:rPr>
              <a:t>Screenshots of Code implication: -</a:t>
            </a:r>
          </a:p>
        </p:txBody>
      </p:sp>
      <p:pic>
        <p:nvPicPr>
          <p:cNvPr id="307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2957F5C-855C-5922-1884-3405C49B2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r="-2084" b="35066"/>
          <a:stretch>
            <a:fillRect/>
          </a:stretch>
        </p:blipFill>
        <p:spPr bwMode="auto">
          <a:xfrm>
            <a:off x="1325563" y="4283075"/>
            <a:ext cx="15230475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9DC20DB-C62D-2590-2EDC-BF61F5BF3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88938"/>
            <a:ext cx="17022763" cy="929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7E053EF-2331-8C33-6635-69BB8AA99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498475"/>
            <a:ext cx="16005175" cy="906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CB21E69-17C7-5044-5112-017419DD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449263"/>
            <a:ext cx="16241713" cy="889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E827637-7824-EA53-BBB8-752376F2F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33400"/>
            <a:ext cx="16309975" cy="899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69BA0D9-257A-FAA1-2C83-D0DA1F35A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660400"/>
            <a:ext cx="16319500" cy="873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B9595CE-2FEF-94BC-C55D-3B566CCDD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77"/>
          <a:stretch>
            <a:fillRect/>
          </a:stretch>
        </p:blipFill>
        <p:spPr bwMode="auto">
          <a:xfrm>
            <a:off x="630238" y="1222375"/>
            <a:ext cx="16621125" cy="761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1">
            <a:extLst>
              <a:ext uri="{FF2B5EF4-FFF2-40B4-BE49-F238E27FC236}">
                <a16:creationId xmlns:a16="http://schemas.microsoft.com/office/drawing/2014/main" id="{BDAFEB47-8197-FF4F-47D9-E13A70CF4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1720850"/>
            <a:ext cx="3879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000"/>
              <a:t>The Output:- </a:t>
            </a:r>
          </a:p>
        </p:txBody>
      </p:sp>
      <p:pic>
        <p:nvPicPr>
          <p:cNvPr id="10242" name="Picture 2" descr="A computer screen with yellow text&#10;&#10;Description automatically generated">
            <a:extLst>
              <a:ext uri="{FF2B5EF4-FFF2-40B4-BE49-F238E27FC236}">
                <a16:creationId xmlns:a16="http://schemas.microsoft.com/office/drawing/2014/main" id="{5095DFAF-ED2A-AB19-619A-A7E9A30AF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3019425"/>
            <a:ext cx="15927388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378</Words>
  <Application>Microsoft Macintosh PowerPoint</Application>
  <PresentationFormat>Custom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Arial</vt:lpstr>
      <vt:lpstr>Palatino Linotype</vt:lpstr>
      <vt:lpstr>Times New Roman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gurpreet singh</dc:creator>
  <cp:keywords/>
  <cp:lastModifiedBy>Amrit Singh .</cp:lastModifiedBy>
  <cp:revision>8</cp:revision>
  <dcterms:modified xsi:type="dcterms:W3CDTF">2024-04-01T03:08:06Z</dcterms:modified>
</cp:coreProperties>
</file>