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3"/>
  </p:notesMasterIdLst>
  <p:sldIdLst>
    <p:sldId id="256" r:id="rId3"/>
    <p:sldId id="257" r:id="rId4"/>
    <p:sldId id="265" r:id="rId5"/>
    <p:sldId id="258" r:id="rId6"/>
    <p:sldId id="259" r:id="rId7"/>
    <p:sldId id="260" r:id="rId8"/>
    <p:sldId id="261" r:id="rId9"/>
    <p:sldId id="262" r:id="rId10"/>
    <p:sldId id="263" r:id="rId11"/>
    <p:sldId id="264"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 Shinde" userId="77b6f706e8d50f6b" providerId="LiveId" clId="{7EC5A474-23BA-4A3D-AD59-F2737F25F30C}"/>
    <pc:docChg chg="modSld">
      <pc:chgData name="Tejas Shinde" userId="77b6f706e8d50f6b" providerId="LiveId" clId="{7EC5A474-23BA-4A3D-AD59-F2737F25F30C}" dt="2022-06-26T11:20:13.807" v="1" actId="1076"/>
      <pc:docMkLst>
        <pc:docMk/>
      </pc:docMkLst>
      <pc:sldChg chg="modSp mod">
        <pc:chgData name="Tejas Shinde" userId="77b6f706e8d50f6b" providerId="LiveId" clId="{7EC5A474-23BA-4A3D-AD59-F2737F25F30C}" dt="2022-06-26T11:19:00.145" v="0" actId="1076"/>
        <pc:sldMkLst>
          <pc:docMk/>
          <pc:sldMk cId="0" sldId="256"/>
        </pc:sldMkLst>
        <pc:picChg chg="mod">
          <ac:chgData name="Tejas Shinde" userId="77b6f706e8d50f6b" providerId="LiveId" clId="{7EC5A474-23BA-4A3D-AD59-F2737F25F30C}" dt="2022-06-26T11:19:00.145" v="0" actId="1076"/>
          <ac:picMkLst>
            <pc:docMk/>
            <pc:sldMk cId="0" sldId="256"/>
            <ac:picMk id="102" creationId="{00000000-0000-0000-0000-000000000000}"/>
          </ac:picMkLst>
        </pc:picChg>
      </pc:sldChg>
      <pc:sldChg chg="modSp mod">
        <pc:chgData name="Tejas Shinde" userId="77b6f706e8d50f6b" providerId="LiveId" clId="{7EC5A474-23BA-4A3D-AD59-F2737F25F30C}" dt="2022-06-26T11:20:13.807" v="1" actId="1076"/>
        <pc:sldMkLst>
          <pc:docMk/>
          <pc:sldMk cId="0" sldId="264"/>
        </pc:sldMkLst>
        <pc:spChg chg="mod">
          <ac:chgData name="Tejas Shinde" userId="77b6f706e8d50f6b" providerId="LiveId" clId="{7EC5A474-23BA-4A3D-AD59-F2737F25F30C}" dt="2022-06-26T11:20:13.807" v="1" actId="1076"/>
          <ac:spMkLst>
            <pc:docMk/>
            <pc:sldMk cId="0" sldId="264"/>
            <ac:spMk id="16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7884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0" y="-5394"/>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dirty="0">
                <a:solidFill>
                  <a:srgbClr val="FFFFFF"/>
                </a:solidFill>
                <a:latin typeface="Open Sans ExtraBold"/>
                <a:ea typeface="Open Sans ExtraBold"/>
                <a:cs typeface="Open Sans ExtraBold"/>
                <a:sym typeface="Open Sans ExtraBold"/>
              </a:rPr>
              <a:t>Sprocket Central Pty Ltd</a:t>
            </a:r>
            <a:endParaRPr dirty="0"/>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dirty="0">
                <a:solidFill>
                  <a:srgbClr val="FFFFFF"/>
                </a:solidFill>
                <a:latin typeface="Open Sans Light"/>
                <a:ea typeface="Open Sans Light"/>
                <a:cs typeface="Open Sans Light"/>
                <a:sym typeface="Open Sans Light"/>
              </a:rPr>
              <a:t>Data analytics approach</a:t>
            </a:r>
            <a:endParaRPr dirty="0"/>
          </a:p>
        </p:txBody>
      </p:sp>
      <p:pic>
        <p:nvPicPr>
          <p:cNvPr id="102" name="Google Shape;102;p25" descr="Shape 57"/>
          <p:cNvPicPr preferRelativeResize="0"/>
          <p:nvPr/>
        </p:nvPicPr>
        <p:blipFill rotWithShape="1">
          <a:blip r:embed="rId3">
            <a:alphaModFix/>
          </a:blip>
          <a:srcRect/>
          <a:stretch/>
        </p:blipFill>
        <p:spPr>
          <a:xfrm>
            <a:off x="641362" y="1266039"/>
            <a:ext cx="3170886" cy="381826"/>
          </a:xfrm>
          <a:prstGeom prst="rect">
            <a:avLst/>
          </a:prstGeom>
          <a:noFill/>
          <a:ln>
            <a:noFill/>
          </a:ln>
        </p:spPr>
      </p:pic>
      <p:sp>
        <p:nvSpPr>
          <p:cNvPr id="2" name="TextBox 1">
            <a:extLst>
              <a:ext uri="{FF2B5EF4-FFF2-40B4-BE49-F238E27FC236}">
                <a16:creationId xmlns:a16="http://schemas.microsoft.com/office/drawing/2014/main" id="{06CC76BC-027C-BC25-FD1D-BB42D8C11E5A}"/>
              </a:ext>
            </a:extLst>
          </p:cNvPr>
          <p:cNvSpPr txBox="1"/>
          <p:nvPr/>
        </p:nvSpPr>
        <p:spPr>
          <a:xfrm>
            <a:off x="751367" y="3546803"/>
            <a:ext cx="2821172" cy="307777"/>
          </a:xfrm>
          <a:prstGeom prst="rect">
            <a:avLst/>
          </a:prstGeom>
          <a:noFill/>
        </p:spPr>
        <p:txBody>
          <a:bodyPr wrap="square" rtlCol="0">
            <a:spAutoFit/>
          </a:bodyPr>
          <a:lstStyle/>
          <a:p>
            <a:r>
              <a:rPr lang="en-IN"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By Tejas Shinde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0"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dirty="0">
                <a:solidFill>
                  <a:srgbClr val="FFFFFF"/>
                </a:solidFill>
                <a:latin typeface="Open Sans ExtraBold"/>
                <a:ea typeface="Open Sans ExtraBold"/>
                <a:cs typeface="Open Sans ExtraBold"/>
                <a:sym typeface="Open Sans ExtraBold"/>
              </a:rPr>
              <a:t>THANK YOU</a:t>
            </a:r>
            <a:endParaRPr sz="3500" b="0" i="0" u="none" strike="noStrike" cap="none" dirty="0">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dirty="0">
                <a:solidFill>
                  <a:srgbClr val="000000"/>
                </a:solidFill>
                <a:latin typeface="Calibri"/>
                <a:ea typeface="Calibri"/>
                <a:cs typeface="Calibri"/>
                <a:sym typeface="Calibri"/>
              </a:rPr>
              <a:t>       Note: </a:t>
            </a:r>
            <a:r>
              <a:rPr lang="en" sz="500" b="0" i="0" u="none" strike="noStrike" cap="none" dirty="0">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ln/>
        </p:spPr>
        <p:style>
          <a:lnRef idx="0">
            <a:schemeClr val="accent2"/>
          </a:lnRef>
          <a:fillRef idx="3">
            <a:schemeClr val="accent2"/>
          </a:fillRef>
          <a:effectRef idx="3">
            <a:schemeClr val="accent2"/>
          </a:effectRef>
          <a:fontRef idx="minor">
            <a:schemeClr val="lt1"/>
          </a:fontRef>
        </p:style>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dirty="0">
                <a:latin typeface="Lora"/>
                <a:ea typeface="Lora"/>
                <a:cs typeface="Lora"/>
                <a:sym typeface="Lora"/>
              </a:rPr>
              <a:t>The approach will be implemented in Four stages : </a:t>
            </a:r>
            <a:endParaRPr sz="2200" i="0" u="none" strike="noStrike" cap="none" dirty="0">
              <a:solidFill>
                <a:srgbClr val="000000"/>
              </a:solidFill>
              <a:latin typeface="Lora"/>
              <a:ea typeface="Lora"/>
              <a:cs typeface="Lora"/>
              <a:sym typeface="Lora"/>
            </a:endParaRPr>
          </a:p>
          <a:p>
            <a:pPr marL="101600" marR="0" lvl="0" algn="l" rtl="0">
              <a:lnSpc>
                <a:spcPct val="115000"/>
              </a:lnSpc>
              <a:spcBef>
                <a:spcPts val="0"/>
              </a:spcBef>
              <a:spcAft>
                <a:spcPts val="0"/>
              </a:spcAft>
              <a:buClr>
                <a:srgbClr val="000000"/>
              </a:buClr>
              <a:buSzPts val="2000"/>
            </a:pPr>
            <a:endParaRPr lang="en" sz="2000" i="0" u="none" strike="noStrike" cap="none" dirty="0">
              <a:solidFill>
                <a:srgbClr val="000000"/>
              </a:solidFill>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Open Sans"/>
                <a:ea typeface="Open Sans"/>
                <a:cs typeface="Open Sans"/>
                <a:sym typeface="Open Sans"/>
              </a:rPr>
              <a:t>Introduction</a:t>
            </a:r>
          </a:p>
          <a:p>
            <a:pPr marL="457200" marR="0" lvl="0" indent="-355600" algn="l" rtl="0">
              <a:lnSpc>
                <a:spcPct val="115000"/>
              </a:lnSpc>
              <a:spcBef>
                <a:spcPts val="0"/>
              </a:spcBef>
              <a:spcAft>
                <a:spcPts val="0"/>
              </a:spcAft>
              <a:buClr>
                <a:srgbClr val="000000"/>
              </a:buClr>
              <a:buSzPts val="2000"/>
              <a:buFont typeface="Open Sans"/>
              <a:buChar char="❏"/>
            </a:pPr>
            <a:endParaRPr lang="en" sz="2000" i="0" u="none" strike="noStrike" cap="none" dirty="0">
              <a:solidFill>
                <a:srgbClr val="000000"/>
              </a:solidFill>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Open Sans"/>
                <a:ea typeface="Open Sans"/>
                <a:cs typeface="Open Sans"/>
                <a:sym typeface="Open Sans"/>
              </a:rPr>
              <a:t>Data Exploration</a:t>
            </a:r>
            <a:endParaRPr sz="2000" i="0" u="none" strike="noStrike" cap="none" dirty="0">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Open Sans"/>
                <a:ea typeface="Open Sans"/>
                <a:cs typeface="Open Sans"/>
                <a:sym typeface="Open Sans"/>
              </a:rPr>
              <a:t>Model Development</a:t>
            </a:r>
            <a:endParaRPr sz="2000" i="0" u="none" strike="noStrike" cap="none" dirty="0">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Open Sans"/>
                <a:ea typeface="Open Sans"/>
                <a:cs typeface="Open Sans"/>
                <a:sym typeface="Open Sans"/>
              </a:rPr>
              <a:t>Interpretation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ln/>
        </p:spPr>
        <p:style>
          <a:lnRef idx="0">
            <a:schemeClr val="accent2"/>
          </a:lnRef>
          <a:fillRef idx="3">
            <a:schemeClr val="accent2"/>
          </a:fillRef>
          <a:effectRef idx="3">
            <a:schemeClr val="accent2"/>
          </a:effectRef>
          <a:fontRef idx="minor">
            <a:schemeClr val="lt1"/>
          </a:fontRef>
        </p:style>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dirty="0">
                <a:solidFill>
                  <a:srgbClr val="FFFFFF"/>
                </a:solidFill>
              </a:rPr>
              <a:t>Introduction</a:t>
            </a:r>
            <a:endParaRPr dirty="0"/>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endParaRPr sz="2200" i="0" u="none" strike="noStrike" cap="none" dirty="0">
              <a:solidFill>
                <a:srgbClr val="000000"/>
              </a:solidFill>
              <a:latin typeface="Lora"/>
              <a:ea typeface="Lora"/>
              <a:cs typeface="Lora"/>
              <a:sym typeface="Lora"/>
            </a:endParaRPr>
          </a:p>
        </p:txBody>
      </p:sp>
      <p:graphicFrame>
        <p:nvGraphicFramePr>
          <p:cNvPr id="2" name="Table 1">
            <a:extLst>
              <a:ext uri="{FF2B5EF4-FFF2-40B4-BE49-F238E27FC236}">
                <a16:creationId xmlns:a16="http://schemas.microsoft.com/office/drawing/2014/main" id="{51BEF869-4DAB-82A8-1518-51C485C99F9B}"/>
              </a:ext>
            </a:extLst>
          </p:cNvPr>
          <p:cNvGraphicFramePr>
            <a:graphicFrameLocks noGrp="1"/>
          </p:cNvGraphicFramePr>
          <p:nvPr>
            <p:extLst>
              <p:ext uri="{D42A27DB-BD31-4B8C-83A1-F6EECF244321}">
                <p14:modId xmlns:p14="http://schemas.microsoft.com/office/powerpoint/2010/main" val="1604271935"/>
              </p:ext>
            </p:extLst>
          </p:nvPr>
        </p:nvGraphicFramePr>
        <p:xfrm>
          <a:off x="699317" y="1135803"/>
          <a:ext cx="7761766" cy="3223648"/>
        </p:xfrm>
        <a:graphic>
          <a:graphicData uri="http://schemas.openxmlformats.org/drawingml/2006/table">
            <a:tbl>
              <a:tblPr>
                <a:tableStyleId>{2D5ABB26-0587-4C30-8999-92F81FD0307C}</a:tableStyleId>
              </a:tblPr>
              <a:tblGrid>
                <a:gridCol w="7761766">
                  <a:extLst>
                    <a:ext uri="{9D8B030D-6E8A-4147-A177-3AD203B41FA5}">
                      <a16:colId xmlns:a16="http://schemas.microsoft.com/office/drawing/2014/main" val="3604519962"/>
                    </a:ext>
                  </a:extLst>
                </a:gridCol>
              </a:tblGrid>
              <a:tr h="3223648">
                <a:tc>
                  <a:txBody>
                    <a:bodyPr/>
                    <a:lstStyle/>
                    <a:p>
                      <a:pPr algn="just" fontAlgn="ctr"/>
                      <a:r>
                        <a:rPr lang="en-US" sz="2000" u="none" strike="noStrike" dirty="0">
                          <a:effectLst/>
                        </a:rPr>
                        <a:t>Created a PowerPoint presentation which outlines the approach we will be taking to identify which of the 1000 customers Sprocket Central Pty Ltd. Explaining the three phases:  Data Exploration; Model Development and Interpretation.</a:t>
                      </a:r>
                      <a:endParaRPr lang="en-US" sz="2000" b="0" i="0" u="none" strike="noStrike" dirty="0">
                        <a:solidFill>
                          <a:srgbClr val="C9DAF8"/>
                        </a:solidFill>
                        <a:effectLst/>
                        <a:latin typeface="Bahnschrift SemiLight SemiConde" panose="020B0502040204020203" pitchFamily="34" charset="0"/>
                      </a:endParaRPr>
                    </a:p>
                  </a:txBody>
                  <a:tcPr marL="7620" marR="7620" marT="7620" marB="0" anchor="ctr"/>
                </a:tc>
                <a:extLst>
                  <a:ext uri="{0D108BD9-81ED-4DB2-BD59-A6C34878D82A}">
                    <a16:rowId xmlns:a16="http://schemas.microsoft.com/office/drawing/2014/main" val="3030125829"/>
                  </a:ext>
                </a:extLst>
              </a:tr>
            </a:tbl>
          </a:graphicData>
        </a:graphic>
      </p:graphicFrame>
    </p:spTree>
    <p:extLst>
      <p:ext uri="{BB962C8B-B14F-4D97-AF65-F5344CB8AC3E}">
        <p14:creationId xmlns:p14="http://schemas.microsoft.com/office/powerpoint/2010/main" val="105264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ln/>
        </p:spPr>
        <p:style>
          <a:lnRef idx="0">
            <a:schemeClr val="accent2"/>
          </a:lnRef>
          <a:fillRef idx="3">
            <a:schemeClr val="accent2"/>
          </a:fillRef>
          <a:effectRef idx="3">
            <a:schemeClr val="accent2"/>
          </a:effectRef>
          <a:fontRef idx="minor">
            <a:schemeClr val="lt1"/>
          </a:fontRef>
        </p:style>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dirty="0">
                <a:latin typeface="Lora"/>
                <a:ea typeface="Lora"/>
                <a:cs typeface="Lora"/>
                <a:sym typeface="Lora"/>
              </a:rPr>
              <a:t>Approach for New Customer Data analysis :</a:t>
            </a:r>
            <a:endParaRPr sz="2200" dirty="0">
              <a:latin typeface="Lora"/>
              <a:ea typeface="Lora"/>
              <a:cs typeface="Lora"/>
              <a:sym typeface="Lora"/>
            </a:endParaRPr>
          </a:p>
          <a:p>
            <a:pPr marL="457200" marR="0" lvl="0" indent="0" algn="l" rtl="0">
              <a:lnSpc>
                <a:spcPct val="115000"/>
              </a:lnSpc>
              <a:spcBef>
                <a:spcPts val="0"/>
              </a:spcBef>
              <a:spcAft>
                <a:spcPts val="0"/>
              </a:spcAft>
              <a:buNone/>
            </a:pPr>
            <a:r>
              <a:rPr lang="en" sz="2400" dirty="0">
                <a:latin typeface="Lora"/>
                <a:ea typeface="Lora"/>
                <a:cs typeface="Lora"/>
                <a:sym typeface="Lora"/>
              </a:rPr>
              <a:t> </a:t>
            </a:r>
            <a:endParaRPr sz="2400" dirty="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Age distribution </a:t>
            </a:r>
            <a:endParaRPr sz="2000" dirty="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Bike purchase </a:t>
            </a:r>
            <a:endParaRPr sz="2000" dirty="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Job industry</a:t>
            </a:r>
            <a:endParaRPr sz="2000" dirty="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Number of cars owned</a:t>
            </a:r>
            <a:endParaRPr sz="2000" dirty="0">
              <a:latin typeface="Open Sans"/>
              <a:ea typeface="Open Sans"/>
              <a:cs typeface="Open Sans"/>
              <a:sym typeface="Open Sans"/>
            </a:endParaRPr>
          </a:p>
          <a:p>
            <a:pPr marL="0" marR="0" lvl="0" indent="0" algn="l" rtl="0">
              <a:lnSpc>
                <a:spcPct val="115000"/>
              </a:lnSpc>
              <a:spcBef>
                <a:spcPts val="0"/>
              </a:spcBef>
              <a:spcAft>
                <a:spcPts val="0"/>
              </a:spcAft>
              <a:buNone/>
            </a:pPr>
            <a:endParaRPr sz="2400" dirty="0">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ln/>
        </p:spPr>
        <p:style>
          <a:lnRef idx="0">
            <a:schemeClr val="accent2"/>
          </a:lnRef>
          <a:fillRef idx="3">
            <a:schemeClr val="accent2"/>
          </a:fillRef>
          <a:effectRef idx="3">
            <a:schemeClr val="accent2"/>
          </a:effectRef>
          <a:fontRef idx="minor">
            <a:schemeClr val="lt1"/>
          </a:fontRef>
        </p:style>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Data Exploration </a:t>
            </a:r>
            <a:r>
              <a:rPr lang="en" sz="2000" b="1" dirty="0">
                <a:solidFill>
                  <a:srgbClr val="FFFFFF"/>
                </a:solidFill>
              </a:rPr>
              <a:t>: Age Distribution &amp; Bike Purchases</a:t>
            </a:r>
            <a:endParaRPr sz="2000" b="1" i="0" u="none" strike="noStrike" cap="none" dirty="0">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dirty="0">
                <a:latin typeface="Open Sans"/>
                <a:ea typeface="Open Sans"/>
                <a:cs typeface="Open Sans"/>
                <a:sym typeface="Open Sans"/>
              </a:rPr>
              <a:t>New customers are more from the age group of 40-49 , followed by 50-59 &amp; 60-69. </a:t>
            </a: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dirty="0">
                <a:latin typeface="Open Sans"/>
                <a:ea typeface="Open Sans"/>
                <a:cs typeface="Open Sans"/>
                <a:sym typeface="Open Sans"/>
              </a:rPr>
              <a:t>Fewer customer are from 10-19 &amp; 90-99 for obvious reasons.</a:t>
            </a: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dirty="0">
                <a:solidFill>
                  <a:schemeClr val="dk1"/>
                </a:solidFill>
                <a:latin typeface="Open Sans"/>
                <a:ea typeface="Open Sans"/>
                <a:cs typeface="Open Sans"/>
                <a:sym typeface="Open Sans"/>
              </a:rPr>
              <a:t>Data shows age group </a:t>
            </a:r>
            <a:r>
              <a:rPr lang="en" sz="1500" b="1" i="0" u="none" strike="noStrike" cap="none" dirty="0">
                <a:solidFill>
                  <a:schemeClr val="dk1"/>
                </a:solidFill>
                <a:latin typeface="Open Sans"/>
                <a:ea typeface="Open Sans"/>
                <a:cs typeface="Open Sans"/>
                <a:sym typeface="Open Sans"/>
              </a:rPr>
              <a:t>40-49</a:t>
            </a:r>
            <a:r>
              <a:rPr lang="en" sz="1500" b="0" i="0" u="none" strike="noStrike" cap="none" dirty="0">
                <a:solidFill>
                  <a:schemeClr val="dk1"/>
                </a:solidFill>
                <a:latin typeface="Open Sans"/>
                <a:ea typeface="Open Sans"/>
                <a:cs typeface="Open Sans"/>
                <a:sym typeface="Open Sans"/>
              </a:rPr>
              <a:t> has high count in terms of bike purchased in last 3 years wit</a:t>
            </a:r>
            <a:r>
              <a:rPr lang="en" sz="1500" dirty="0">
                <a:solidFill>
                  <a:schemeClr val="dk1"/>
                </a:solidFill>
                <a:latin typeface="Open Sans"/>
                <a:ea typeface="Open Sans"/>
                <a:cs typeface="Open Sans"/>
                <a:sym typeface="Open Sans"/>
              </a:rPr>
              <a:t>h a slightly greater female ratio. </a:t>
            </a:r>
            <a:endParaRPr sz="15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The target audience for our marketing and advertising should be inclined to provide focus on females than males.</a:t>
            </a:r>
            <a:endParaRPr sz="15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dirty="0">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4">
            <a:alphaModFix/>
          </a:blip>
          <a:src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23701" y="-22975"/>
            <a:ext cx="9191402" cy="840000"/>
          </a:xfrm>
          <a:prstGeom prst="rect">
            <a:avLst/>
          </a:prstGeom>
          <a:ln/>
        </p:spPr>
        <p:style>
          <a:lnRef idx="0">
            <a:schemeClr val="accent2"/>
          </a:lnRef>
          <a:fillRef idx="3">
            <a:schemeClr val="accent2"/>
          </a:fillRef>
          <a:effectRef idx="3">
            <a:schemeClr val="accent2"/>
          </a:effectRef>
          <a:fontRef idx="minor">
            <a:schemeClr val="lt1"/>
          </a:fontRef>
        </p:style>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dirty="0">
                <a:latin typeface="Open Sans"/>
                <a:ea typeface="Open Sans"/>
                <a:cs typeface="Open Sans"/>
                <a:sym typeface="Open Sans"/>
              </a:rPr>
              <a:t>Financial Services, Manufacturing, and Health are the top three profit-generating industries, followed by retail and property.</a:t>
            </a: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dirty="0">
                <a:latin typeface="Open Sans"/>
                <a:ea typeface="Open Sans"/>
                <a:cs typeface="Open Sans"/>
                <a:sym typeface="Open Sans"/>
              </a:rPr>
              <a:t>The highest profits are also </a:t>
            </a:r>
            <a:r>
              <a:rPr lang="en" sz="1500" dirty="0">
                <a:solidFill>
                  <a:schemeClr val="dk1"/>
                </a:solidFill>
                <a:latin typeface="Open Sans"/>
                <a:ea typeface="Open Sans"/>
                <a:cs typeface="Open Sans"/>
                <a:sym typeface="Open Sans"/>
              </a:rPr>
              <a:t>Financial Services, Manufacturing, and Health as seen in the second chart. </a:t>
            </a: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dirty="0">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23701" y="0"/>
            <a:ext cx="9191402" cy="840000"/>
          </a:xfrm>
          <a:prstGeom prst="rect">
            <a:avLst/>
          </a:prstGeom>
          <a:ln/>
        </p:spPr>
        <p:style>
          <a:lnRef idx="0">
            <a:schemeClr val="accent2"/>
          </a:lnRef>
          <a:fillRef idx="3">
            <a:schemeClr val="accent2"/>
          </a:fillRef>
          <a:effectRef idx="3">
            <a:schemeClr val="accent2"/>
          </a:effectRef>
          <a:fontRef idx="minor">
            <a:schemeClr val="lt1"/>
          </a:fontRef>
        </p:style>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dirty="0">
                <a:solidFill>
                  <a:srgbClr val="FFFFFF"/>
                </a:solidFill>
              </a:rPr>
              <a:t>Data Exploration : Number of cars owned</a:t>
            </a:r>
            <a:endParaRPr dirty="0"/>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Out of three states, New South Wales, could be potential market opportunities for the company.</a:t>
            </a:r>
            <a:endParaRPr sz="1500" dirty="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dirty="0">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dirty="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23701" y="-50216"/>
            <a:ext cx="9191402" cy="840000"/>
          </a:xfrm>
          <a:prstGeom prst="rect">
            <a:avLst/>
          </a:prstGeom>
          <a:ln/>
        </p:spPr>
        <p:style>
          <a:lnRef idx="0">
            <a:schemeClr val="dk1"/>
          </a:lnRef>
          <a:fillRef idx="3">
            <a:schemeClr val="dk1"/>
          </a:fillRef>
          <a:effectRef idx="3">
            <a:schemeClr val="dk1"/>
          </a:effectRef>
          <a:fontRef idx="minor">
            <a:schemeClr val="lt1"/>
          </a:fontRef>
        </p:style>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dirty="0">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dirty="0">
                <a:solidFill>
                  <a:srgbClr val="073763"/>
                </a:solidFill>
                <a:latin typeface="Lora"/>
                <a:ea typeface="Lora"/>
                <a:cs typeface="Lora"/>
                <a:sym typeface="Lora"/>
              </a:rPr>
              <a:t>C</a:t>
            </a:r>
            <a:r>
              <a:rPr lang="en" sz="2200" b="1" dirty="0">
                <a:solidFill>
                  <a:srgbClr val="073763"/>
                </a:solidFill>
                <a:latin typeface="Lora"/>
                <a:ea typeface="Lora"/>
                <a:cs typeface="Lora"/>
                <a:sym typeface="Lora"/>
              </a:rPr>
              <a:t>USTOMER CLASSIFICATION</a:t>
            </a:r>
            <a:r>
              <a:rPr lang="en" sz="2200" b="1" i="0" u="none" strike="noStrike" cap="none" dirty="0">
                <a:solidFill>
                  <a:srgbClr val="073763"/>
                </a:solidFill>
                <a:latin typeface="Lora"/>
                <a:ea typeface="Lora"/>
                <a:cs typeface="Lora"/>
                <a:sym typeface="Lora"/>
              </a:rPr>
              <a:t> – </a:t>
            </a:r>
            <a:r>
              <a:rPr lang="en" sz="2200" b="1" i="1" u="none" strike="noStrike" cap="none" dirty="0">
                <a:solidFill>
                  <a:srgbClr val="073763"/>
                </a:solidFill>
                <a:latin typeface="Lora"/>
                <a:ea typeface="Lora"/>
                <a:cs typeface="Lora"/>
                <a:sym typeface="Lora"/>
              </a:rPr>
              <a:t>Targeting High Value Customers</a:t>
            </a:r>
            <a:endParaRPr sz="2200" b="1" i="1" u="none" strike="noStrike" cap="none" dirty="0">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dirty="0">
                <a:solidFill>
                  <a:srgbClr val="073763"/>
                </a:solidFill>
                <a:latin typeface="Open Sans"/>
                <a:ea typeface="Open Sans"/>
                <a:cs typeface="Open Sans"/>
                <a:sym typeface="Open Sans"/>
              </a:rPr>
              <a:t>The following are the high-value clients to target from the new list :</a:t>
            </a:r>
            <a:endParaRPr sz="2000" dirty="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Aged between 40 – 50.</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Most of the high value customers are female compared to male</a:t>
            </a:r>
            <a:endParaRPr sz="1500" dirty="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Working in Financial Service, Manufacturing and Health.</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Who are currently living in New South Wales and Victoria.</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latin typeface="Open Sans"/>
              <a:ea typeface="Open Sans"/>
              <a:cs typeface="Open Sans"/>
              <a:sym typeface="Open Sans"/>
            </a:endParaRPr>
          </a:p>
          <a:p>
            <a:pPr marL="965200" lvl="0" indent="0" algn="l" rtl="0">
              <a:lnSpc>
                <a:spcPct val="115000"/>
              </a:lnSpc>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23701" y="-299641"/>
            <a:ext cx="9191402" cy="840000"/>
          </a:xfrm>
          <a:prstGeom prst="rect">
            <a:avLst/>
          </a:prstGeom>
          <a:ln/>
        </p:spPr>
        <p:style>
          <a:lnRef idx="0">
            <a:schemeClr val="dk1"/>
          </a:lnRef>
          <a:fillRef idx="3">
            <a:schemeClr val="dk1"/>
          </a:fillRef>
          <a:effectRef idx="3">
            <a:schemeClr val="dk1"/>
          </a:effectRef>
          <a:fontRef idx="minor">
            <a:schemeClr val="lt1"/>
          </a:fontRef>
        </p:style>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Interpretation</a:t>
            </a:r>
            <a:endParaRPr sz="2000" b="1" i="0" u="none" strike="noStrike" cap="none" dirty="0">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dirty="0">
                <a:solidFill>
                  <a:srgbClr val="073763"/>
                </a:solidFill>
                <a:latin typeface="Open Sans"/>
                <a:ea typeface="Open Sans"/>
                <a:cs typeface="Open Sans"/>
                <a:sym typeface="Open Sans"/>
              </a:rPr>
              <a:t>HIGH-VALUE CUSTOMER SUMMARY TABLE</a:t>
            </a:r>
            <a:endParaRPr sz="2000" b="1" i="0" u="none" strike="noStrike" cap="none" dirty="0">
              <a:solidFill>
                <a:srgbClr val="073763"/>
              </a:solidFill>
              <a:latin typeface="Open Sans"/>
              <a:ea typeface="Open Sans"/>
              <a:cs typeface="Open Sans"/>
              <a:sym typeface="Open Sans"/>
            </a:endParaRPr>
          </a:p>
        </p:txBody>
      </p:sp>
      <p:graphicFrame>
        <p:nvGraphicFramePr>
          <p:cNvPr id="158" name="Google Shape;158;p32"/>
          <p:cNvGraphicFramePr/>
          <p:nvPr/>
        </p:nvGraphicFramePr>
        <p:xfrm>
          <a:off x="113820" y="1592266"/>
          <a:ext cx="8896550" cy="3430875"/>
        </p:xfrm>
        <a:graphic>
          <a:graphicData uri="http://schemas.openxmlformats.org/drawingml/2006/table">
            <a:tbl>
              <a:tblPr firstRow="1" bandRow="1">
                <a:noFill/>
                <a:tableStyleId>{D4805BA6-CC0E-4A04-AB1C-FC66D92E5182}</a:tableStyleId>
              </a:tblPr>
              <a:tblGrid>
                <a:gridCol w="1005775">
                  <a:extLst>
                    <a:ext uri="{9D8B030D-6E8A-4147-A177-3AD203B41FA5}">
                      <a16:colId xmlns:a16="http://schemas.microsoft.com/office/drawing/2014/main" val="20000"/>
                    </a:ext>
                  </a:extLst>
                </a:gridCol>
                <a:gridCol w="1536100">
                  <a:extLst>
                    <a:ext uri="{9D8B030D-6E8A-4147-A177-3AD203B41FA5}">
                      <a16:colId xmlns:a16="http://schemas.microsoft.com/office/drawing/2014/main" val="20001"/>
                    </a:ext>
                  </a:extLst>
                </a:gridCol>
                <a:gridCol w="587175">
                  <a:extLst>
                    <a:ext uri="{9D8B030D-6E8A-4147-A177-3AD203B41FA5}">
                      <a16:colId xmlns:a16="http://schemas.microsoft.com/office/drawing/2014/main" val="20002"/>
                    </a:ext>
                  </a:extLst>
                </a:gridCol>
                <a:gridCol w="1796100">
                  <a:extLst>
                    <a:ext uri="{9D8B030D-6E8A-4147-A177-3AD203B41FA5}">
                      <a16:colId xmlns:a16="http://schemas.microsoft.com/office/drawing/2014/main" val="20003"/>
                    </a:ext>
                  </a:extLst>
                </a:gridCol>
                <a:gridCol w="1429525">
                  <a:extLst>
                    <a:ext uri="{9D8B030D-6E8A-4147-A177-3AD203B41FA5}">
                      <a16:colId xmlns:a16="http://schemas.microsoft.com/office/drawing/2014/main" val="20004"/>
                    </a:ext>
                  </a:extLst>
                </a:gridCol>
                <a:gridCol w="980825">
                  <a:extLst>
                    <a:ext uri="{9D8B030D-6E8A-4147-A177-3AD203B41FA5}">
                      <a16:colId xmlns:a16="http://schemas.microsoft.com/office/drawing/2014/main" val="20005"/>
                    </a:ext>
                  </a:extLst>
                </a:gridCol>
                <a:gridCol w="1561050">
                  <a:extLst>
                    <a:ext uri="{9D8B030D-6E8A-4147-A177-3AD203B41FA5}">
                      <a16:colId xmlns:a16="http://schemas.microsoft.com/office/drawing/2014/main" val="20006"/>
                    </a:ext>
                  </a:extLst>
                </a:gridCol>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Customer ID</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FFFF00"/>
                          </a:solidFill>
                        </a:rPr>
                        <a:t>Bike Related Purchases for the last 3 years</a:t>
                      </a:r>
                      <a:endParaRPr sz="1000" u="none" strike="noStrike" cap="none" dirty="0">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Wealth Segment</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dirty="0">
                          <a:solidFill>
                            <a:schemeClr val="lt1"/>
                          </a:solidFill>
                          <a:latin typeface="Arial"/>
                          <a:ea typeface="Arial"/>
                          <a:cs typeface="Arial"/>
                          <a:sym typeface="Arial"/>
                        </a:rPr>
                        <a:t>1842</a:t>
                      </a:r>
                      <a:endParaRPr sz="1000" b="1" u="none" strike="noStrike" cap="none" dirty="0">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445</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Financial Services</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1"/>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2"/>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3"/>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4"/>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New South Wales</a:t>
                      </a:r>
                      <a:endParaRPr sz="1000" u="none" strike="noStrike" cap="none" dirty="0"/>
                    </a:p>
                    <a:p>
                      <a:pPr marL="0" marR="0" lvl="0" indent="0" algn="ctr" rtl="0">
                        <a:lnSpc>
                          <a:spcPct val="100000"/>
                        </a:lnSpc>
                        <a:spcBef>
                          <a:spcPts val="0"/>
                        </a:spcBef>
                        <a:spcAft>
                          <a:spcPts val="0"/>
                        </a:spcAft>
                        <a:buClr>
                          <a:schemeClr val="dk1"/>
                        </a:buClr>
                        <a:buSzPts val="1000"/>
                        <a:buFont typeface="Arial"/>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463</Words>
  <Application>Microsoft Office PowerPoint</Application>
  <PresentationFormat>On-screen Show (16:9)</PresentationFormat>
  <Paragraphs>103</Paragraphs>
  <Slides>10</Slides>
  <Notes>10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Open Sans ExtraBold</vt:lpstr>
      <vt:lpstr>Open Sans Light</vt:lpstr>
      <vt:lpstr>Bahnschrift SemiLight SemiConde</vt:lpstr>
      <vt:lpstr>Open Sans</vt:lpstr>
      <vt:lpstr>Calibri</vt:lpstr>
      <vt:lpstr>Comic Sans MS</vt:lpstr>
      <vt:lpstr>Arial</vt:lpstr>
      <vt:lpstr>Lora</vt:lpstr>
      <vt:lpstr>Noto Sans Symbols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dc:creator>
  <cp:lastModifiedBy>Tejas Shinde</cp:lastModifiedBy>
  <cp:revision>1</cp:revision>
  <dcterms:modified xsi:type="dcterms:W3CDTF">2022-06-26T11:25:59Z</dcterms:modified>
</cp:coreProperties>
</file>