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6" r:id="rId7"/>
    <p:sldId id="260" r:id="rId8"/>
    <p:sldId id="263" r:id="rId9"/>
    <p:sldId id="261" r:id="rId10"/>
    <p:sldId id="262"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1CE5A03C-47A8-4608-B739-DCD2BAFFBFB9}" type="datetime1">
              <a:rPr lang="en-US" spc="-5" smtClean="0"/>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B586D8C9-6937-4ABF-AB6D-4D436A16A364}" type="datetime1">
              <a:rPr lang="en-US" spc="-5" smtClean="0"/>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endParaRPr spc="-5" dirty="0"/>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A90E90D-3E19-4099-B618-06C9DD9E2B8F}" type="datetime1">
              <a:rPr lang="en-US" spc="-5" smtClean="0"/>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endParaRPr spc="-5" dirty="0"/>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89EE49AB-8AC0-4452-B5AF-F369F05D3A30}" type="datetime1">
              <a:rPr lang="en-US" spc="-5" smtClean="0"/>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endParaRPr spc="-5" dirty="0"/>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24F81F3-3315-4D2C-972E-96C6B1D4473B}" type="datetime1">
              <a:rPr lang="en-US" spc="-5" smtClean="0"/>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fld id="{EA723EAD-84B2-42F9-8388-F22D80B5654E}" type="datetime1">
              <a:rPr lang="en-US" spc="-5" smtClean="0"/>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1631" y="1549362"/>
            <a:ext cx="6781800" cy="2170146"/>
          </a:xfrm>
          <a:prstGeom prst="rect">
            <a:avLst/>
          </a:prstGeom>
        </p:spPr>
        <p:txBody>
          <a:bodyPr vert="horz" wrap="square" lIns="0" tIns="8890" rIns="0" bIns="0" rtlCol="0">
            <a:spAutoFit/>
          </a:bodyPr>
          <a:lstStyle/>
          <a:p>
            <a:pPr marL="12065" marR="5080" algn="ctr">
              <a:lnSpc>
                <a:spcPct val="102000"/>
              </a:lnSpc>
              <a:spcBef>
                <a:spcPts val="70"/>
              </a:spcBef>
            </a:pPr>
            <a:r>
              <a:rPr sz="1600" b="1" spc="-25" dirty="0">
                <a:latin typeface="Times New Roman" panose="02020603050405020304"/>
                <a:cs typeface="Times New Roman" panose="02020603050405020304"/>
              </a:rPr>
              <a:t>DEPARTMENT </a:t>
            </a:r>
            <a:r>
              <a:rPr sz="1600" b="1" spc="-5" dirty="0">
                <a:latin typeface="Times New Roman" panose="02020603050405020304"/>
                <a:cs typeface="Times New Roman" panose="02020603050405020304"/>
              </a:rPr>
              <a:t>OF COMPUTER SCIENCE</a:t>
            </a:r>
            <a:r>
              <a:rPr sz="1600" b="1" spc="-12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&amp;  </a:t>
            </a:r>
            <a:r>
              <a:rPr sz="1600" b="1" spc="-5" dirty="0">
                <a:latin typeface="Times New Roman" panose="02020603050405020304"/>
                <a:cs typeface="Times New Roman" panose="02020603050405020304"/>
              </a:rPr>
              <a:t>ENGINEERING </a:t>
            </a:r>
            <a:endParaRPr lang="en-IN" sz="1600" b="1" spc="-5" dirty="0">
              <a:latin typeface="Times New Roman" panose="02020603050405020304"/>
              <a:cs typeface="Times New Roman" panose="02020603050405020304"/>
            </a:endParaRPr>
          </a:p>
          <a:p>
            <a:pPr marL="12065" marR="5080" algn="ctr">
              <a:lnSpc>
                <a:spcPct val="102000"/>
              </a:lnSpc>
              <a:spcBef>
                <a:spcPts val="70"/>
              </a:spcBef>
            </a:pPr>
            <a:r>
              <a:rPr sz="1600" b="1" spc="-5" dirty="0">
                <a:latin typeface="Times New Roman" panose="02020603050405020304"/>
                <a:cs typeface="Times New Roman" panose="02020603050405020304"/>
              </a:rPr>
              <a:t>SCHOOL OF COMPUTING</a:t>
            </a:r>
            <a:endParaRPr lang="en-US" sz="1600" b="1" spc="-5" dirty="0">
              <a:latin typeface="Times New Roman" panose="02020603050405020304"/>
              <a:cs typeface="Times New Roman" panose="02020603050405020304"/>
            </a:endParaRPr>
          </a:p>
          <a:p>
            <a:pPr marL="12065" marR="5080" algn="ctr">
              <a:lnSpc>
                <a:spcPct val="102000"/>
              </a:lnSpc>
              <a:spcBef>
                <a:spcPts val="70"/>
              </a:spcBef>
            </a:pPr>
            <a:r>
              <a:rPr lang="en-IN" sz="1600" b="1" spc="-5" dirty="0">
                <a:latin typeface="Times New Roman" panose="02020603050405020304"/>
                <a:cs typeface="Times New Roman" panose="02020603050405020304"/>
              </a:rPr>
              <a:t>1156CS701-MAJOR PROJECT</a:t>
            </a:r>
            <a:r>
              <a:rPr sz="1600" b="1" spc="-5" dirty="0">
                <a:latin typeface="Times New Roman" panose="02020603050405020304"/>
                <a:cs typeface="Times New Roman" panose="02020603050405020304"/>
              </a:rPr>
              <a:t>  </a:t>
            </a:r>
            <a:endParaRPr lang="en-IN" sz="1600" b="1" spc="-5" dirty="0">
              <a:latin typeface="Times New Roman" panose="02020603050405020304"/>
              <a:cs typeface="Times New Roman" panose="02020603050405020304"/>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INHOUSE</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marL="12065" marR="5080" algn="ctr">
              <a:lnSpc>
                <a:spcPct val="102000"/>
              </a:lnSpc>
              <a:spcBef>
                <a:spcPts val="70"/>
              </a:spcBef>
            </a:pPr>
            <a:r>
              <a:rPr lang="en-IN" sz="1600" b="1" spc="-5" dirty="0">
                <a:latin typeface="Times New Roman" panose="02020603050405020304"/>
                <a:cs typeface="Times New Roman" panose="02020603050405020304"/>
              </a:rPr>
              <a:t>WINTER </a:t>
            </a:r>
            <a:r>
              <a:rPr sz="1600" b="1" spc="-5" dirty="0">
                <a:latin typeface="Times New Roman" panose="02020603050405020304"/>
                <a:cs typeface="Times New Roman" panose="02020603050405020304"/>
              </a:rPr>
              <a:t>SEMESTER(</a:t>
            </a:r>
            <a:r>
              <a:rPr lang="en-IN" sz="1600" b="1" spc="-5" dirty="0">
                <a:latin typeface="Times New Roman" panose="02020603050405020304"/>
                <a:cs typeface="Times New Roman" panose="02020603050405020304"/>
              </a:rPr>
              <a:t>2023</a:t>
            </a:r>
            <a:r>
              <a:rPr sz="1600" b="1" spc="-5" dirty="0">
                <a:latin typeface="Times New Roman" panose="02020603050405020304"/>
                <a:cs typeface="Times New Roman" panose="02020603050405020304"/>
              </a:rPr>
              <a:t>-2</a:t>
            </a:r>
            <a:r>
              <a:rPr lang="en-US" sz="1600" b="1" spc="-5" dirty="0">
                <a:latin typeface="Times New Roman" panose="02020603050405020304"/>
                <a:cs typeface="Times New Roman" panose="02020603050405020304"/>
              </a:rPr>
              <a:t>0</a:t>
            </a:r>
            <a:r>
              <a:rPr lang="en-IN" sz="1600" b="1" spc="-5" dirty="0">
                <a:latin typeface="Times New Roman" panose="02020603050405020304"/>
                <a:cs typeface="Times New Roman" panose="02020603050405020304"/>
              </a:rPr>
              <a:t>24</a:t>
            </a:r>
            <a:r>
              <a:rPr sz="1600" b="1" spc="-5" dirty="0">
                <a:latin typeface="Times New Roman" panose="02020603050405020304"/>
                <a:cs typeface="Times New Roman" panose="02020603050405020304"/>
              </a:rPr>
              <a:t>)</a:t>
            </a:r>
            <a:endParaRPr lang="en-IN" sz="1600" b="1" spc="-5" dirty="0">
              <a:latin typeface="Times New Roman" panose="02020603050405020304"/>
              <a:cs typeface="Times New Roman" panose="02020603050405020304"/>
            </a:endParaRPr>
          </a:p>
          <a:p>
            <a:pPr marL="12065" marR="5080" algn="ctr">
              <a:lnSpc>
                <a:spcPct val="102000"/>
              </a:lnSpc>
              <a:spcBef>
                <a:spcPts val="70"/>
              </a:spcBef>
            </a:pPr>
            <a:r>
              <a:rPr sz="1600" b="1" spc="-5" dirty="0">
                <a:latin typeface="Times New Roman" panose="02020603050405020304"/>
                <a:cs typeface="Times New Roman" panose="02020603050405020304"/>
              </a:rPr>
              <a:t>  INITIAL</a:t>
            </a:r>
            <a:r>
              <a:rPr lang="en-US" sz="1600" b="1" spc="-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REVIEW</a:t>
            </a:r>
            <a:endParaRPr sz="1600" dirty="0">
              <a:latin typeface="Times New Roman" panose="02020603050405020304"/>
              <a:cs typeface="Times New Roman" panose="02020603050405020304"/>
            </a:endParaRPr>
          </a:p>
          <a:p>
            <a:pPr algn="ctr">
              <a:lnSpc>
                <a:spcPct val="100000"/>
              </a:lnSpc>
            </a:pPr>
            <a:endParaRPr sz="1700" dirty="0">
              <a:latin typeface="Times New Roman" panose="02020603050405020304"/>
              <a:cs typeface="Times New Roman" panose="02020603050405020304"/>
            </a:endParaRPr>
          </a:p>
          <a:p>
            <a:pPr algn="ctr">
              <a:lnSpc>
                <a:spcPct val="100000"/>
              </a:lnSpc>
              <a:spcBef>
                <a:spcPts val="45"/>
              </a:spcBef>
            </a:pPr>
            <a:endParaRPr sz="2250" dirty="0">
              <a:latin typeface="Times New Roman" panose="02020603050405020304"/>
              <a:cs typeface="Times New Roman" panose="02020603050405020304"/>
            </a:endParaRPr>
          </a:p>
        </p:txBody>
      </p:sp>
      <p:sp>
        <p:nvSpPr>
          <p:cNvPr id="8" name="object 8"/>
          <p:cNvSpPr txBox="1">
            <a:spLocks noGrp="1"/>
          </p:cNvSpPr>
          <p:nvPr>
            <p:ph type="ftr" sz="quarter" idx="5"/>
          </p:nvPr>
        </p:nvSpPr>
        <p:spPr>
          <a:xfrm>
            <a:off x="4128770" y="6475730"/>
            <a:ext cx="124142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191</a:t>
            </a:r>
            <a:endParaRPr lang="en-US" spc="-5"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3" name="object 3"/>
          <p:cNvSpPr txBox="1"/>
          <p:nvPr/>
        </p:nvSpPr>
        <p:spPr>
          <a:xfrm>
            <a:off x="4254246" y="4883022"/>
            <a:ext cx="13811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panose="02020603050405020304"/>
                <a:cs typeface="Times New Roman" panose="02020603050405020304"/>
              </a:rPr>
              <a:t>PRESENTED</a:t>
            </a:r>
            <a:r>
              <a:rPr sz="1400" b="1" spc="-7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BY</a:t>
            </a:r>
            <a:endParaRPr sz="1400">
              <a:latin typeface="Times New Roman" panose="02020603050405020304"/>
              <a:cs typeface="Times New Roman" panose="02020603050405020304"/>
            </a:endParaRPr>
          </a:p>
        </p:txBody>
      </p:sp>
      <p:sp>
        <p:nvSpPr>
          <p:cNvPr id="4" name="object 4"/>
          <p:cNvSpPr txBox="1"/>
          <p:nvPr/>
        </p:nvSpPr>
        <p:spPr>
          <a:xfrm>
            <a:off x="4179326" y="5275523"/>
            <a:ext cx="4050274" cy="762000"/>
          </a:xfrm>
          <a:prstGeom prst="rect">
            <a:avLst/>
          </a:prstGeom>
        </p:spPr>
        <p:txBody>
          <a:bodyPr vert="horz" wrap="square" lIns="0" tIns="46990" rIns="0" bIns="0" rtlCol="0">
            <a:spAutoFit/>
          </a:bodyPr>
          <a:lstStyle/>
          <a:p>
            <a:pPr marL="190500" indent="-177800">
              <a:lnSpc>
                <a:spcPct val="100000"/>
              </a:lnSpc>
              <a:spcBef>
                <a:spcPts val="370"/>
              </a:spcBef>
              <a:buAutoNum type="arabicPeriod"/>
              <a:tabLst>
                <a:tab pos="190500" algn="l"/>
              </a:tabLst>
            </a:pPr>
            <a:r>
              <a:rPr lang="en-IN" sz="1400" b="1" spc="-5" dirty="0">
                <a:latin typeface="Times New Roman" panose="02020603050405020304"/>
                <a:cs typeface="Times New Roman" panose="02020603050405020304"/>
              </a:rPr>
              <a:t>I</a:t>
            </a:r>
            <a:r>
              <a:rPr lang="en-US" altLang="en-IN" sz="1400" b="1" spc="-5" dirty="0">
                <a:latin typeface="Times New Roman" panose="02020603050405020304"/>
                <a:cs typeface="Times New Roman" panose="02020603050405020304"/>
              </a:rPr>
              <a:t>ndla</a:t>
            </a:r>
            <a:r>
              <a:rPr lang="en-IN" sz="1400" b="1" spc="-5" dirty="0">
                <a:latin typeface="Times New Roman" panose="02020603050405020304"/>
                <a:cs typeface="Times New Roman" panose="02020603050405020304"/>
              </a:rPr>
              <a:t>.</a:t>
            </a:r>
            <a:r>
              <a:rPr lang="en-US" altLang="en-IN" sz="1400" b="1" spc="-5" dirty="0">
                <a:latin typeface="Times New Roman" panose="02020603050405020304"/>
                <a:cs typeface="Times New Roman" panose="02020603050405020304"/>
              </a:rPr>
              <a:t>Poojitha</a:t>
            </a:r>
            <a:r>
              <a:rPr sz="1400" b="1" spc="-5" dirty="0">
                <a:latin typeface="Times New Roman" panose="02020603050405020304"/>
                <a:cs typeface="Times New Roman" panose="02020603050405020304"/>
              </a:rPr>
              <a:t> </a:t>
            </a:r>
            <a:r>
              <a:rPr lang="en-IN" sz="1400" b="1"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a:t>
            </a:r>
            <a:r>
              <a:rPr lang="en-IN" sz="1400" b="1" dirty="0">
                <a:latin typeface="Times New Roman" panose="02020603050405020304"/>
                <a:cs typeface="Times New Roman" panose="02020603050405020304"/>
              </a:rPr>
              <a:t>1</a:t>
            </a:r>
            <a:r>
              <a:rPr lang="en-US" altLang="en-IN" sz="1400" b="1" dirty="0">
                <a:latin typeface="Times New Roman" panose="02020603050405020304"/>
                <a:cs typeface="Times New Roman" panose="02020603050405020304"/>
              </a:rPr>
              <a:t>8123</a:t>
            </a:r>
            <a:r>
              <a:rPr sz="1400" b="1" spc="-5" dirty="0">
                <a:latin typeface="Times New Roman" panose="02020603050405020304"/>
                <a:cs typeface="Times New Roman" panose="02020603050405020304"/>
              </a:rPr>
              <a:t>)(</a:t>
            </a:r>
            <a:r>
              <a:rPr lang="en-IN" sz="1400" b="1" spc="-5" dirty="0">
                <a:latin typeface="Times New Roman" panose="02020603050405020304"/>
                <a:cs typeface="Times New Roman" panose="02020603050405020304"/>
              </a:rPr>
              <a:t>20UECS</a:t>
            </a:r>
            <a:r>
              <a:rPr lang="en-US" altLang="en-IN" sz="1400" b="1" spc="-5" dirty="0">
                <a:latin typeface="Times New Roman" panose="02020603050405020304"/>
                <a:cs typeface="Times New Roman" panose="02020603050405020304"/>
              </a:rPr>
              <a:t>1059</a:t>
            </a:r>
            <a:r>
              <a:rPr sz="1400" b="1" spc="-5"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marL="12700" indent="0">
              <a:lnSpc>
                <a:spcPct val="100000"/>
              </a:lnSpc>
              <a:spcBef>
                <a:spcPts val="270"/>
              </a:spcBef>
              <a:buNone/>
              <a:tabLst>
                <a:tab pos="190500" algn="l"/>
              </a:tabLst>
            </a:pPr>
            <a:r>
              <a:rPr lang="en-US" altLang="en-IN" sz="1400" b="1" spc="-5" dirty="0">
                <a:latin typeface="Times New Roman" panose="02020603050405020304"/>
                <a:cs typeface="Times New Roman" panose="02020603050405020304"/>
              </a:rPr>
              <a:t>2</a:t>
            </a:r>
            <a:r>
              <a:rPr lang="en-IN" sz="1400" b="1" spc="-5" dirty="0">
                <a:latin typeface="Times New Roman" panose="02020603050405020304"/>
                <a:cs typeface="Times New Roman" panose="02020603050405020304"/>
              </a:rPr>
              <a:t>. </a:t>
            </a:r>
            <a:r>
              <a:rPr lang="en-US" altLang="en-IN" sz="1400" b="1" spc="-5" dirty="0">
                <a:latin typeface="Times New Roman" panose="02020603050405020304"/>
                <a:cs typeface="Times New Roman" panose="02020603050405020304"/>
              </a:rPr>
              <a:t>K.Varshitha       </a:t>
            </a:r>
            <a:r>
              <a:rPr sz="1400" b="1" spc="-5" dirty="0">
                <a:latin typeface="Times New Roman" panose="02020603050405020304"/>
                <a:cs typeface="Times New Roman" panose="02020603050405020304"/>
              </a:rPr>
              <a:t> </a:t>
            </a:r>
            <a:r>
              <a:rPr lang="en-IN" sz="1400" b="1"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a:t>
            </a:r>
            <a:r>
              <a:rPr lang="en-IN" sz="1400" b="1" dirty="0">
                <a:latin typeface="Times New Roman" panose="02020603050405020304"/>
                <a:cs typeface="Times New Roman" panose="02020603050405020304"/>
              </a:rPr>
              <a:t>1</a:t>
            </a:r>
            <a:r>
              <a:rPr lang="en-US" altLang="en-IN" sz="1400" b="1" dirty="0">
                <a:latin typeface="Times New Roman" panose="02020603050405020304"/>
                <a:cs typeface="Times New Roman" panose="02020603050405020304"/>
              </a:rPr>
              <a:t>8312</a:t>
            </a:r>
            <a:r>
              <a:rPr sz="1400" b="1" spc="-5" dirty="0">
                <a:latin typeface="Times New Roman" panose="02020603050405020304"/>
                <a:cs typeface="Times New Roman" panose="02020603050405020304"/>
              </a:rPr>
              <a:t>)(</a:t>
            </a:r>
            <a:r>
              <a:rPr lang="en-IN" sz="1400" b="1" spc="-5" dirty="0">
                <a:latin typeface="Times New Roman" panose="02020603050405020304"/>
                <a:cs typeface="Times New Roman" panose="02020603050405020304"/>
              </a:rPr>
              <a:t>20UECS0</a:t>
            </a:r>
            <a:r>
              <a:rPr lang="en-US" altLang="en-IN" sz="1400" b="1" spc="-5" dirty="0">
                <a:latin typeface="Times New Roman" panose="02020603050405020304"/>
                <a:cs typeface="Times New Roman" panose="02020603050405020304"/>
              </a:rPr>
              <a:t>424</a:t>
            </a:r>
            <a:r>
              <a:rPr sz="1400" b="1" spc="-5"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marL="12700" indent="0">
              <a:lnSpc>
                <a:spcPct val="100000"/>
              </a:lnSpc>
              <a:spcBef>
                <a:spcPts val="270"/>
              </a:spcBef>
              <a:buNone/>
              <a:tabLst>
                <a:tab pos="190500" algn="l"/>
              </a:tabLst>
            </a:pPr>
            <a:r>
              <a:rPr lang="en-US" altLang="en-IN" sz="1400" b="1" spc="-5" dirty="0">
                <a:latin typeface="Times New Roman" panose="02020603050405020304"/>
                <a:cs typeface="Times New Roman" panose="02020603050405020304"/>
              </a:rPr>
              <a:t>3. G</a:t>
            </a:r>
            <a:r>
              <a:rPr lang="en-IN" sz="1400" b="1" spc="-5" dirty="0">
                <a:latin typeface="Times New Roman" panose="02020603050405020304"/>
                <a:cs typeface="Times New Roman" panose="02020603050405020304"/>
              </a:rPr>
              <a:t>.</a:t>
            </a:r>
            <a:r>
              <a:rPr lang="en-US" altLang="en-IN" sz="1400" b="1" spc="-5" dirty="0">
                <a:latin typeface="Times New Roman" panose="02020603050405020304"/>
                <a:cs typeface="Times New Roman" panose="02020603050405020304"/>
              </a:rPr>
              <a:t>Chiranjeevi</a:t>
            </a:r>
            <a:r>
              <a:rPr lang="en-IN" sz="1400" b="1" spc="-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 </a:t>
            </a:r>
            <a:r>
              <a:rPr lang="en-IN" sz="1400" b="1" spc="-5" dirty="0">
                <a:latin typeface="Times New Roman" panose="02020603050405020304"/>
                <a:cs typeface="Times New Roman" panose="02020603050405020304"/>
              </a:rPr>
              <a:t> </a:t>
            </a:r>
            <a:r>
              <a:rPr lang="en-US" altLang="en-IN" sz="1400" b="1"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a:t>
            </a:r>
            <a:r>
              <a:rPr lang="en-IN" sz="1400" b="1" dirty="0">
                <a:latin typeface="Times New Roman" panose="02020603050405020304"/>
                <a:cs typeface="Times New Roman" panose="02020603050405020304"/>
              </a:rPr>
              <a:t>1</a:t>
            </a:r>
            <a:r>
              <a:rPr lang="en-US" altLang="en-IN" sz="1400" b="1" dirty="0">
                <a:latin typeface="Times New Roman" panose="02020603050405020304"/>
                <a:cs typeface="Times New Roman" panose="02020603050405020304"/>
              </a:rPr>
              <a:t>7270</a:t>
            </a:r>
            <a:r>
              <a:rPr sz="1400" b="1" spc="-5" dirty="0">
                <a:latin typeface="Times New Roman" panose="02020603050405020304"/>
                <a:cs typeface="Times New Roman" panose="02020603050405020304"/>
              </a:rPr>
              <a:t>)(</a:t>
            </a:r>
            <a:r>
              <a:rPr lang="en-IN" sz="1400" b="1" spc="-5" dirty="0">
                <a:latin typeface="Times New Roman" panose="02020603050405020304"/>
                <a:cs typeface="Times New Roman" panose="02020603050405020304"/>
              </a:rPr>
              <a:t>20UECS</a:t>
            </a:r>
            <a:r>
              <a:rPr lang="en-US" altLang="en-IN" sz="1400" b="1" spc="-5" dirty="0">
                <a:latin typeface="Times New Roman" panose="02020603050405020304"/>
                <a:cs typeface="Times New Roman" panose="02020603050405020304"/>
              </a:rPr>
              <a:t>0329</a:t>
            </a:r>
            <a:r>
              <a:rPr sz="1400" b="1" spc="-5"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p:txBody>
      </p:sp>
      <p:sp>
        <p:nvSpPr>
          <p:cNvPr id="5" name="object 5"/>
          <p:cNvSpPr txBox="1"/>
          <p:nvPr/>
        </p:nvSpPr>
        <p:spPr>
          <a:xfrm>
            <a:off x="636227" y="4845263"/>
            <a:ext cx="143637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panose="02020603050405020304"/>
                <a:cs typeface="Times New Roman" panose="02020603050405020304"/>
              </a:rPr>
              <a:t>SUPERVISED</a:t>
            </a:r>
            <a:r>
              <a:rPr sz="1400" b="1" spc="-7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BY</a:t>
            </a:r>
            <a:endParaRPr sz="1400">
              <a:latin typeface="Times New Roman" panose="02020603050405020304"/>
              <a:cs typeface="Times New Roman" panose="02020603050405020304"/>
            </a:endParaRPr>
          </a:p>
        </p:txBody>
      </p:sp>
      <p:sp>
        <p:nvSpPr>
          <p:cNvPr id="6" name="object 6"/>
          <p:cNvSpPr txBox="1"/>
          <p:nvPr/>
        </p:nvSpPr>
        <p:spPr>
          <a:xfrm>
            <a:off x="636226" y="5308363"/>
            <a:ext cx="2371090" cy="227965"/>
          </a:xfrm>
          <a:prstGeom prst="rect">
            <a:avLst/>
          </a:prstGeom>
        </p:spPr>
        <p:txBody>
          <a:bodyPr vert="horz" wrap="square" lIns="0" tIns="12700" rIns="0" bIns="0" rtlCol="0">
            <a:spAutoFit/>
          </a:bodyPr>
          <a:lstStyle/>
          <a:p>
            <a:pPr marL="12700">
              <a:lnSpc>
                <a:spcPct val="100000"/>
              </a:lnSpc>
              <a:spcBef>
                <a:spcPts val="100"/>
              </a:spcBef>
            </a:pPr>
            <a:r>
              <a:rPr lang="en-IN" sz="1400" b="1" spc="-25" dirty="0">
                <a:latin typeface="Times New Roman" panose="02020603050405020304"/>
                <a:cs typeface="Times New Roman" panose="02020603050405020304"/>
              </a:rPr>
              <a:t>Ms. </a:t>
            </a:r>
            <a:r>
              <a:rPr lang="en-US" altLang="en-IN" sz="1400" b="1" spc="-25" dirty="0">
                <a:latin typeface="Times New Roman" panose="02020603050405020304"/>
                <a:cs typeface="Times New Roman" panose="02020603050405020304"/>
              </a:rPr>
              <a:t>D</a:t>
            </a:r>
            <a:r>
              <a:rPr lang="en-IN" sz="1400" b="1" spc="-40" dirty="0">
                <a:latin typeface="Times New Roman" panose="02020603050405020304"/>
                <a:cs typeface="Times New Roman" panose="02020603050405020304"/>
              </a:rPr>
              <a:t>. </a:t>
            </a:r>
            <a:r>
              <a:rPr lang="en-US" altLang="en-IN" sz="1400" b="1" spc="-40" dirty="0">
                <a:latin typeface="Times New Roman" panose="02020603050405020304"/>
                <a:cs typeface="Times New Roman" panose="02020603050405020304"/>
              </a:rPr>
              <a:t>Hema L</a:t>
            </a:r>
            <a:r>
              <a:rPr lang="en-IN" sz="1400" b="1" spc="-40" dirty="0">
                <a:latin typeface="Times New Roman" panose="02020603050405020304"/>
                <a:cs typeface="Times New Roman" panose="02020603050405020304"/>
              </a:rPr>
              <a:t>a</a:t>
            </a:r>
            <a:r>
              <a:rPr lang="en-US" altLang="en-IN" sz="1400" b="1" spc="-40" dirty="0">
                <a:latin typeface="Times New Roman" panose="02020603050405020304"/>
                <a:cs typeface="Times New Roman" panose="02020603050405020304"/>
              </a:rPr>
              <a:t>tha</a:t>
            </a:r>
            <a:endParaRPr lang="en-US" altLang="en-IN" sz="1400" b="1" spc="-40" dirty="0">
              <a:latin typeface="Times New Roman" panose="02020603050405020304"/>
              <a:cs typeface="Times New Roman" panose="02020603050405020304"/>
            </a:endParaRPr>
          </a:p>
        </p:txBody>
      </p:sp>
      <p:sp>
        <p:nvSpPr>
          <p:cNvPr id="10" name="Date Placeholder 9"/>
          <p:cNvSpPr>
            <a:spLocks noGrp="1"/>
          </p:cNvSpPr>
          <p:nvPr>
            <p:ph type="dt" sz="half" idx="6"/>
          </p:nvPr>
        </p:nvSpPr>
        <p:spPr/>
        <p:txBody>
          <a:bodyPr/>
          <a:lstStyle/>
          <a:p>
            <a:pPr marL="12700">
              <a:lnSpc>
                <a:spcPts val="1240"/>
              </a:lnSpc>
            </a:pPr>
            <a:fld id="{C4EC10C3-7543-45B1-B257-8C3B3E23DDE0}" type="datetime1">
              <a:rPr lang="en-US" spc="-5" smtClean="0"/>
            </a:fld>
            <a:endParaRPr lang="en-US" spc="-5" dirty="0"/>
          </a:p>
        </p:txBody>
      </p:sp>
      <p:sp>
        <p:nvSpPr>
          <p:cNvPr id="7" name="TextBox 6"/>
          <p:cNvSpPr txBox="1"/>
          <p:nvPr/>
        </p:nvSpPr>
        <p:spPr>
          <a:xfrm>
            <a:off x="494665" y="3689350"/>
            <a:ext cx="8517890" cy="645160"/>
          </a:xfrm>
          <a:prstGeom prst="rect">
            <a:avLst/>
          </a:prstGeom>
          <a:noFill/>
        </p:spPr>
        <p:txBody>
          <a:bodyPr wrap="square" rtlCol="0">
            <a:spAutoFit/>
          </a:bodyPr>
          <a:lstStyle/>
          <a:p>
            <a:r>
              <a:rPr lang="en-US" sz="1800" b="1" dirty="0">
                <a:latin typeface="Times New Roman" panose="02020603050405020304"/>
                <a:cs typeface="Times New Roman" panose="02020603050405020304"/>
              </a:rPr>
              <a:t>“RETINAL - BASED ANAEMIA PREDICTION USING MACHINE LEARNING”	    </a:t>
            </a:r>
            <a:endParaRPr lang="en-US" sz="1800" dirty="0">
              <a:latin typeface="Times New Roman" panose="02020603050405020304"/>
              <a:cs typeface="Times New Roman" panose="02020603050405020304"/>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fld>
            <a:endParaRPr spc="-5" dirty="0"/>
          </a:p>
        </p:txBody>
      </p:sp>
      <p:sp>
        <p:nvSpPr>
          <p:cNvPr id="4" name="object 4"/>
          <p:cNvSpPr txBox="1">
            <a:spLocks noGrp="1"/>
          </p:cNvSpPr>
          <p:nvPr>
            <p:ph type="ftr" sz="quarter" idx="5"/>
          </p:nvPr>
        </p:nvSpPr>
        <p:spPr>
          <a:xfrm>
            <a:off x="4128770" y="6475730"/>
            <a:ext cx="1193800"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191</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5598" y="616332"/>
            <a:ext cx="4881245" cy="391160"/>
          </a:xfrm>
          <a:prstGeom prst="rect">
            <a:avLst/>
          </a:prstGeom>
        </p:spPr>
        <p:txBody>
          <a:bodyPr vert="horz" wrap="square" lIns="0" tIns="12700" rIns="0" bIns="0" rtlCol="0">
            <a:spAutoFit/>
          </a:bodyPr>
          <a:lstStyle/>
          <a:p>
            <a:pPr marL="12700">
              <a:lnSpc>
                <a:spcPct val="100000"/>
              </a:lnSpc>
              <a:spcBef>
                <a:spcPts val="100"/>
              </a:spcBef>
            </a:pPr>
            <a:r>
              <a:rPr sz="2400" spc="-5" dirty="0"/>
              <a:t>PROJECT TITLE</a:t>
            </a:r>
            <a:r>
              <a:rPr sz="2400" spc="-120" dirty="0"/>
              <a:t> </a:t>
            </a:r>
            <a:r>
              <a:rPr sz="2400" spc="-20" dirty="0"/>
              <a:t>JUSTIFICATION</a:t>
            </a:r>
            <a:endParaRPr sz="2400"/>
          </a:p>
        </p:txBody>
      </p:sp>
      <p:sp>
        <p:nvSpPr>
          <p:cNvPr id="8" name="TextBox 7"/>
          <p:cNvSpPr txBox="1"/>
          <p:nvPr/>
        </p:nvSpPr>
        <p:spPr>
          <a:xfrm>
            <a:off x="457200" y="1295400"/>
            <a:ext cx="7960954" cy="4246245"/>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naemia is one of the global public health problems that affect children and pregnant women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An early diagonsis of this disease could prevent the advancement of other disease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mainly explores the application of ML in early disease detection, highlighting its potential to enhanc</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e patient outcomes and reduce healthcare costs.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As this is 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machine learning technique, this system can continuously learn and improve its predictive accuracy, providing early detection and potentially life-saving interventions for patients at risk of developing these diseases.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Anaemia occur when the level of red blood cells within the body decreases or when the structure of the red blood cells is destroyed or when the Hb level in red blood cell is below the normal threshold,which results from one or more increased red cell destructions,blood loss,defective cell production or a depleted sum of red blood cells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The pallor of the fingertips, palms, nail beds, and eye conjunctiva can be observed to established whether a patient suffers from anaemia.</a:t>
            </a:r>
            <a:endPar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fld>
            <a:endParaRPr spc="-5" dirty="0"/>
          </a:p>
        </p:txBody>
      </p:sp>
      <p:sp>
        <p:nvSpPr>
          <p:cNvPr id="4" name="object 4"/>
          <p:cNvSpPr txBox="1">
            <a:spLocks noGrp="1"/>
          </p:cNvSpPr>
          <p:nvPr>
            <p:ph type="ftr" sz="quarter" idx="5"/>
          </p:nvPr>
        </p:nvSpPr>
        <p:spPr>
          <a:xfrm>
            <a:off x="4128770" y="6475730"/>
            <a:ext cx="117538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191</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65445" y="228347"/>
            <a:ext cx="5901690" cy="391160"/>
          </a:xfrm>
          <a:prstGeom prst="rect">
            <a:avLst/>
          </a:prstGeom>
        </p:spPr>
        <p:txBody>
          <a:bodyPr vert="horz" wrap="square" lIns="0" tIns="12700" rIns="0" bIns="0" rtlCol="0">
            <a:spAutoFit/>
          </a:bodyPr>
          <a:lstStyle/>
          <a:p>
            <a:pPr marL="12700">
              <a:lnSpc>
                <a:spcPct val="100000"/>
              </a:lnSpc>
              <a:spcBef>
                <a:spcPts val="100"/>
              </a:spcBef>
            </a:pPr>
            <a:r>
              <a:rPr sz="2400" spc="-5" dirty="0"/>
              <a:t>OBJECTIVE </a:t>
            </a:r>
            <a:r>
              <a:rPr sz="2400" dirty="0"/>
              <a:t>&amp; </a:t>
            </a:r>
            <a:r>
              <a:rPr sz="2400" spc="-5" dirty="0"/>
              <a:t>SCOPE OF THE</a:t>
            </a:r>
            <a:r>
              <a:rPr sz="2400" spc="-215" dirty="0"/>
              <a:t> </a:t>
            </a:r>
            <a:r>
              <a:rPr sz="2400" spc="-5" dirty="0"/>
              <a:t>PROJECT</a:t>
            </a:r>
            <a:endParaRPr sz="2400"/>
          </a:p>
        </p:txBody>
      </p:sp>
      <p:sp>
        <p:nvSpPr>
          <p:cNvPr id="6" name="TextBox 5"/>
          <p:cNvSpPr txBox="1"/>
          <p:nvPr/>
        </p:nvSpPr>
        <p:spPr>
          <a:xfrm>
            <a:off x="535940" y="838200"/>
            <a:ext cx="8246110" cy="5200650"/>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OBJECTIVE:</a:t>
            </a:r>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this </a:t>
            </a:r>
            <a:r>
              <a:rPr lang="en-US" dirty="0">
                <a:latin typeface="Times New Roman" panose="02020603050405020304" pitchFamily="18" charset="0"/>
                <a:ea typeface="Calibri" panose="020F0502020204030204" pitchFamily="34" charset="0"/>
                <a:cs typeface="Times New Roman" panose="02020603050405020304" pitchFamily="18" charset="0"/>
              </a:rPr>
              <a:t>project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to develop the predictive model for anaemia detection using eye images.The dataset will be used to train and evaluate decision tree, random forest, and XGBoost algorithms .The output of the model will be a binary classification indicating whether the person has anemia or not. By leveraging these machine learning algorithms, we aim to provide a reliable and efficient tool for early detection of anemia using non-invasive eye imaging techniques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SCOPE OF THE PROJECT:</a:t>
            </a:r>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our goal is to provide a tool to assist professionals and consumers in finding and choosing whether the person is suffering with anemia disease or not</a:t>
            </a:r>
            <a:r>
              <a:rPr lang="en-US" dirty="0"/>
              <a:t>.</a:t>
            </a:r>
            <a:endParaRPr lang="en-US" dirty="0"/>
          </a:p>
          <a:p>
            <a:pPr marL="342900" indent="-342900" algn="just">
              <a:buFont typeface="Wingdings" panose="05000000000000000000" pitchFamily="2" charset="2"/>
              <a:buChar char="§"/>
            </a:pPr>
            <a:endParaRPr lang="en-US" dirty="0"/>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achieve this goal, we develop an approach that allows a user to query for disease that satisfy a set of conditions based on disease properties, such as  decision tree,random forest,XGBoost algorithms. </a:t>
            </a:r>
            <a:endParaRPr lang="en-US"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35600" y="616332"/>
            <a:ext cx="8072799" cy="368935"/>
          </a:xfrm>
        </p:spPr>
        <p:txBody>
          <a:bodyPr/>
          <a:p>
            <a:r>
              <a:rPr sz="2400" b="1" spc="-5" dirty="0">
                <a:latin typeface="Times New Roman Bold" panose="02020603050405020304" charset="0"/>
                <a:cs typeface="Times New Roman Bold" panose="02020603050405020304" charset="0"/>
                <a:sym typeface="+mn-ea"/>
              </a:rPr>
              <a:t>TIME PLAN OF THE</a:t>
            </a:r>
            <a:r>
              <a:rPr sz="2400" b="1" spc="-215" dirty="0">
                <a:latin typeface="Times New Roman Bold" panose="02020603050405020304" charset="0"/>
                <a:cs typeface="Times New Roman Bold" panose="02020603050405020304" charset="0"/>
                <a:sym typeface="+mn-ea"/>
              </a:rPr>
              <a:t> </a:t>
            </a:r>
            <a:r>
              <a:rPr sz="2400" b="1" spc="-5" dirty="0">
                <a:latin typeface="Times New Roman Bold" panose="02020603050405020304" charset="0"/>
                <a:cs typeface="Times New Roman Bold" panose="02020603050405020304" charset="0"/>
                <a:sym typeface="+mn-ea"/>
              </a:rPr>
              <a:t>PROJECT</a:t>
            </a:r>
            <a:endParaRPr lang="en-US" sz="2400" b="1">
              <a:latin typeface="Times New Roman Bold" panose="02020603050405020304" charset="0"/>
              <a:cs typeface="Times New Roman Bold" panose="02020603050405020304" charset="0"/>
            </a:endParaRPr>
          </a:p>
        </p:txBody>
      </p:sp>
      <p:sp>
        <p:nvSpPr>
          <p:cNvPr id="3" name="Subtitle 2"/>
          <p:cNvSpPr>
            <a:spLocks noGrp="1"/>
          </p:cNvSpPr>
          <p:nvPr>
            <p:ph type="subTitle" idx="4"/>
          </p:nvPr>
        </p:nvSpPr>
        <p:spPr>
          <a:xfrm>
            <a:off x="414655" y="1287780"/>
            <a:ext cx="8240395" cy="4986020"/>
          </a:xfrm>
        </p:spPr>
        <p:txBody>
          <a:bodyPr wrap="squar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4" name="Footer Placeholder 3"/>
          <p:cNvSpPr>
            <a:spLocks noGrp="1"/>
          </p:cNvSpPr>
          <p:nvPr>
            <p:ph type="ftr" sz="quarter" idx="5"/>
          </p:nvPr>
        </p:nvSpPr>
        <p:spPr>
          <a:xfrm>
            <a:off x="4114800" y="6475730"/>
            <a:ext cx="1129030" cy="158750"/>
          </a:xfrm>
        </p:spPr>
        <p:txBody>
          <a:bodyPr wrap="square"/>
          <a:p>
            <a:pPr marL="12700">
              <a:lnSpc>
                <a:spcPts val="1240"/>
              </a:lnSpc>
            </a:pPr>
            <a:r>
              <a:rPr spc="-5" dirty="0"/>
              <a:t>BATCH</a:t>
            </a:r>
            <a:r>
              <a:rPr spc="-70" dirty="0"/>
              <a:t> </a:t>
            </a:r>
            <a:r>
              <a:rPr spc="-5" dirty="0"/>
              <a:t>NO:</a:t>
            </a:r>
            <a:r>
              <a:rPr lang="en-US" spc="-5" dirty="0"/>
              <a:t>191</a:t>
            </a:r>
            <a:endParaRPr lang="en-US" spc="-5" dirty="0"/>
          </a:p>
        </p:txBody>
      </p:sp>
      <p:sp>
        <p:nvSpPr>
          <p:cNvPr id="5" name="Date Placeholder 4"/>
          <p:cNvSpPr>
            <a:spLocks noGrp="1"/>
          </p:cNvSpPr>
          <p:nvPr>
            <p:ph type="dt" sz="half" idx="6"/>
          </p:nvPr>
        </p:nvSpPr>
        <p:spPr/>
        <p:txBody>
          <a:bodyPr/>
          <a:p>
            <a:pPr marL="12700">
              <a:lnSpc>
                <a:spcPts val="1240"/>
              </a:lnSpc>
            </a:pPr>
            <a:fld id="{1CE5A03C-47A8-4608-B739-DCD2BAFFBFB9}" type="datetime1">
              <a:rPr lang="en-US" spc="-5" smtClean="0"/>
            </a:fld>
            <a:endParaRPr spc="-5" dirty="0"/>
          </a:p>
        </p:txBody>
      </p:sp>
      <p:sp>
        <p:nvSpPr>
          <p:cNvPr id="6" name="Slide Number Placeholder 5"/>
          <p:cNvSpPr>
            <a:spLocks noGrp="1"/>
          </p:cNvSpPr>
          <p:nvPr>
            <p:ph type="sldNum" sz="quarter" idx="7"/>
          </p:nvPr>
        </p:nvSpPr>
        <p:spPr/>
        <p:txBody>
          <a:bodyPr/>
          <a:p>
            <a:pPr marL="25400">
              <a:lnSpc>
                <a:spcPts val="1240"/>
              </a:lnSpc>
            </a:pPr>
            <a:fld id="{81D60167-4931-47E6-BA6A-407CBD079E47}" type="slidenum">
              <a:rPr dirty="0"/>
            </a:fld>
            <a:endParaRPr dirty="0"/>
          </a:p>
        </p:txBody>
      </p:sp>
      <p:graphicFrame>
        <p:nvGraphicFramePr>
          <p:cNvPr id="7" name="Table 7"/>
          <p:cNvGraphicFramePr>
            <a:graphicFrameLocks noGrp="1"/>
          </p:cNvGraphicFramePr>
          <p:nvPr/>
        </p:nvGraphicFramePr>
        <p:xfrm>
          <a:off x="838200" y="1295400"/>
          <a:ext cx="7391400" cy="4343400"/>
        </p:xfrm>
        <a:graphic>
          <a:graphicData uri="http://schemas.openxmlformats.org/drawingml/2006/table">
            <a:tbl>
              <a:tblPr firstRow="1" bandRow="1">
                <a:tableStyleId>{5C22544A-7EE6-4342-B048-85BDC9FD1C3A}</a:tableStyleId>
              </a:tblPr>
              <a:tblGrid>
                <a:gridCol w="1478280"/>
                <a:gridCol w="1478280"/>
                <a:gridCol w="1478280"/>
                <a:gridCol w="1478280"/>
                <a:gridCol w="1478280"/>
              </a:tblGrid>
              <a:tr h="427888">
                <a:tc>
                  <a:txBody>
                    <a:bodyPr/>
                    <a:p>
                      <a:pPr marL="85090">
                        <a:lnSpc>
                          <a:spcPct val="100000"/>
                        </a:lnSpc>
                        <a:spcBef>
                          <a:spcPts val="595"/>
                        </a:spcBef>
                      </a:pPr>
                      <a:r>
                        <a:rPr lang="en-IN" sz="2000" b="1" spc="-5" dirty="0">
                          <a:latin typeface="Times New Roman" panose="02020603050405020304"/>
                          <a:cs typeface="Times New Roman" panose="02020603050405020304"/>
                        </a:rPr>
                        <a:t>January</a:t>
                      </a:r>
                      <a:endParaRPr sz="2000" b="1" dirty="0">
                        <a:latin typeface="Times New Roman" panose="02020603050405020304"/>
                        <a:cs typeface="Times New Roman" panose="02020603050405020304"/>
                      </a:endParaRPr>
                    </a:p>
                  </a:txBody>
                  <a:tcPr marL="0" marR="0" marT="755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marL="85090">
                        <a:lnSpc>
                          <a:spcPct val="100000"/>
                        </a:lnSpc>
                        <a:spcBef>
                          <a:spcPts val="595"/>
                        </a:spcBef>
                      </a:pPr>
                      <a:r>
                        <a:rPr lang="en-GB" sz="2000" b="1" dirty="0">
                          <a:latin typeface="Times New Roman" panose="02020603050405020304"/>
                          <a:cs typeface="Times New Roman" panose="02020603050405020304"/>
                        </a:rPr>
                        <a:t>February</a:t>
                      </a:r>
                      <a:endParaRPr sz="2000" b="1" dirty="0">
                        <a:latin typeface="Times New Roman" panose="02020603050405020304"/>
                        <a:cs typeface="Times New Roman" panose="02020603050405020304"/>
                      </a:endParaRPr>
                    </a:p>
                  </a:txBody>
                  <a:tcPr marL="0" marR="0" marT="755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marL="85725">
                        <a:lnSpc>
                          <a:spcPct val="100000"/>
                        </a:lnSpc>
                        <a:spcBef>
                          <a:spcPts val="595"/>
                        </a:spcBef>
                      </a:pPr>
                      <a:r>
                        <a:rPr lang="en-IN" sz="2000" b="1" spc="-10" dirty="0">
                          <a:latin typeface="Times New Roman" panose="02020603050405020304"/>
                          <a:cs typeface="Times New Roman" panose="02020603050405020304"/>
                        </a:rPr>
                        <a:t>March</a:t>
                      </a:r>
                      <a:endParaRPr sz="2000" b="1" dirty="0">
                        <a:latin typeface="Times New Roman" panose="02020603050405020304"/>
                        <a:cs typeface="Times New Roman" panose="02020603050405020304"/>
                      </a:endParaRPr>
                    </a:p>
                  </a:txBody>
                  <a:tcPr marL="0" marR="0" marT="755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marL="85090">
                        <a:lnSpc>
                          <a:spcPct val="100000"/>
                        </a:lnSpc>
                        <a:spcBef>
                          <a:spcPts val="595"/>
                        </a:spcBef>
                      </a:pPr>
                      <a:r>
                        <a:rPr lang="en-IN" sz="2000" b="1" spc="-5" dirty="0">
                          <a:latin typeface="Times New Roman" panose="02020603050405020304"/>
                          <a:cs typeface="Times New Roman" panose="02020603050405020304"/>
                        </a:rPr>
                        <a:t>April</a:t>
                      </a:r>
                      <a:endParaRPr sz="2000" b="1" dirty="0">
                        <a:latin typeface="Times New Roman" panose="02020603050405020304"/>
                        <a:cs typeface="Times New Roman" panose="02020603050405020304"/>
                      </a:endParaRPr>
                    </a:p>
                  </a:txBody>
                  <a:tcPr marL="0" marR="0" marT="755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marL="85090">
                        <a:lnSpc>
                          <a:spcPct val="100000"/>
                        </a:lnSpc>
                        <a:spcBef>
                          <a:spcPts val="595"/>
                        </a:spcBef>
                      </a:pPr>
                      <a:r>
                        <a:rPr lang="en-IN" sz="2000" b="1" dirty="0">
                          <a:latin typeface="Times New Roman" panose="02020603050405020304"/>
                          <a:cs typeface="Times New Roman" panose="02020603050405020304"/>
                        </a:rPr>
                        <a:t>May</a:t>
                      </a:r>
                      <a:endParaRPr sz="2000" b="1" dirty="0">
                        <a:latin typeface="Times New Roman" panose="02020603050405020304"/>
                        <a:cs typeface="Times New Roman" panose="02020603050405020304"/>
                      </a:endParaRPr>
                    </a:p>
                  </a:txBody>
                  <a:tcPr marL="0" marR="0" marT="755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5511">
                <a:tc>
                  <a:txBody>
                    <a:bodyPr/>
                    <a:p>
                      <a:pPr algn="ctr">
                        <a:lnSpc>
                          <a:spcPct val="100000"/>
                        </a:lnSpc>
                      </a:pPr>
                      <a:r>
                        <a:rPr lang="en-IN" sz="1800" b="0" strike="noStrike" spc="-1" dirty="0">
                          <a:latin typeface="Times New Roman" panose="02020603050405020304" pitchFamily="18" charset="0"/>
                          <a:ea typeface="Noto Sans CJK SC"/>
                          <a:cs typeface="Times New Roman" panose="02020603050405020304" pitchFamily="18" charset="0"/>
                        </a:rPr>
                        <a:t>1. </a:t>
                      </a:r>
                      <a:r>
                        <a:rPr lang="en-IN" sz="1800" b="0" strike="noStrike" spc="-1" dirty="0">
                          <a:latin typeface="Times New Roman" panose="02020603050405020304" pitchFamily="18" charset="0"/>
                          <a:cs typeface="Times New Roman" panose="02020603050405020304" pitchFamily="18" charset="0"/>
                        </a:rPr>
                        <a:t>Problem                  Analysis</a:t>
                      </a:r>
                      <a:endParaRPr lang="en-IN" sz="1800" b="0" strike="noStrike" spc="-1" dirty="0">
                        <a:latin typeface="Times New Roman" panose="02020603050405020304" pitchFamily="18" charset="0"/>
                        <a:cs typeface="Times New Roman" panose="02020603050405020304" pitchFamily="18" charset="0"/>
                      </a:endParaRPr>
                    </a:p>
                    <a:p>
                      <a:pPr algn="ctr">
                        <a:lnSpc>
                          <a:spcPct val="100000"/>
                        </a:lnSpc>
                      </a:pPr>
                      <a:endParaRPr lang="en-IN" sz="1800" b="0" strike="noStrike" spc="-1" dirty="0">
                        <a:latin typeface="Times New Roman" panose="02020603050405020304" pitchFamily="18" charset="0"/>
                        <a:cs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2. Studying the            Pre-existing resources.</a:t>
                      </a:r>
                      <a:endParaRPr lang="en-IN" sz="1800" b="0" strike="noStrike" spc="-1" dirty="0">
                        <a:latin typeface="Times New Roman" panose="02020603050405020304" pitchFamily="18" charset="0"/>
                        <a:cs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3. Make a                 blueprint of the project.</a:t>
                      </a:r>
                      <a:endParaRPr lang="en-IN" sz="1800" b="0" strike="noStrike" spc="-1" dirty="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GB" sz="1800" b="0" strike="noStrike" spc="-1" dirty="0">
                          <a:latin typeface="Times New Roman" panose="02020603050405020304" pitchFamily="18" charset="0"/>
                          <a:cs typeface="Times New Roman" panose="02020603050405020304" pitchFamily="18" charset="0"/>
                        </a:rPr>
                        <a:t>1.Studying the required algorithms.</a:t>
                      </a:r>
                      <a:endParaRPr lang="en-GB" sz="1800" b="0" strike="noStrike" spc="-1" dirty="0">
                        <a:latin typeface="Times New Roman" panose="02020603050405020304" pitchFamily="18" charset="0"/>
                        <a:cs typeface="Times New Roman" panose="02020603050405020304" pitchFamily="18" charset="0"/>
                      </a:endParaRPr>
                    </a:p>
                    <a:p>
                      <a:pPr algn="ctr"/>
                      <a:endParaRPr lang="en-GB"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2.Research and generating ideas.</a:t>
                      </a:r>
                      <a:endParaRPr lang="en-IN" sz="1800" b="0" strike="noStrike" spc="-1" dirty="0">
                        <a:latin typeface="Times New Roman" panose="02020603050405020304" pitchFamily="18" charset="0"/>
                        <a:cs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3.Selecting the suitable approach to do the project.</a:t>
                      </a:r>
                      <a:endParaRPr lang="en-GB" sz="1800" b="0" strike="noStrike" spc="-1" dirty="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IN" sz="1800" b="0" strike="noStrike" spc="-1" dirty="0">
                          <a:latin typeface="Times New Roman" panose="02020603050405020304" pitchFamily="18" charset="0"/>
                          <a:cs typeface="Times New Roman" panose="02020603050405020304" pitchFamily="18" charset="0"/>
                        </a:rPr>
                        <a:t>1. Start  doing             coding related </a:t>
                      </a:r>
                      <a:endParaRPr lang="en-IN"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   work.</a:t>
                      </a:r>
                      <a:endParaRPr lang="en-IN" sz="1800" b="0" strike="noStrike" spc="-1" dirty="0">
                        <a:latin typeface="Times New Roman" panose="02020603050405020304" pitchFamily="18" charset="0"/>
                        <a:cs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2. Test run all the          modules of the          program.</a:t>
                      </a:r>
                      <a:endParaRPr lang="en-IN" sz="1800" b="0" strike="noStrike" spc="-1" dirty="0">
                        <a:latin typeface="Times New Roman" panose="02020603050405020304" pitchFamily="18" charset="0"/>
                        <a:cs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3. Find out the            bugs and errors </a:t>
                      </a:r>
                      <a:endParaRPr lang="en-IN"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   in the program.</a:t>
                      </a:r>
                      <a:endParaRPr lang="en-IN" sz="1800" b="0" strike="noStrike" spc="-1" dirty="0">
                        <a:latin typeface="Times New Roman" panose="02020603050405020304" pitchFamily="18" charset="0"/>
                        <a:cs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IN" sz="1800" b="0" strike="noStrike" spc="-1" dirty="0">
                          <a:latin typeface="Times New Roman" panose="02020603050405020304" pitchFamily="18" charset="0"/>
                          <a:cs typeface="Times New Roman" panose="02020603050405020304" pitchFamily="18" charset="0"/>
                        </a:rPr>
                        <a:t>1. Rectifying the bugs and errors in the program</a:t>
                      </a:r>
                      <a:endParaRPr lang="en-IN" sz="1800" b="0" strike="noStrike" spc="-1" dirty="0">
                        <a:latin typeface="Times New Roman" panose="02020603050405020304" pitchFamily="18" charset="0"/>
                        <a:cs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a:p>
                      <a:pPr algn="ctr"/>
                      <a:r>
                        <a:rPr lang="en-IN" sz="1800" b="0" strike="noStrike" spc="-1" dirty="0">
                          <a:latin typeface="Times New Roman" panose="02020603050405020304" pitchFamily="18" charset="0"/>
                          <a:cs typeface="Times New Roman" panose="02020603050405020304" pitchFamily="18" charset="0"/>
                        </a:rPr>
                        <a:t>2. Run the code on all the available test cases.</a:t>
                      </a:r>
                      <a:endParaRPr lang="en-IN" sz="1800" b="0" strike="noStrike" spc="-1" dirty="0">
                        <a:latin typeface="Times New Roman" panose="02020603050405020304" pitchFamily="18" charset="0"/>
                        <a:cs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a:p>
                      <a:pPr algn="ctr">
                        <a:lnSpc>
                          <a:spcPct val="100000"/>
                        </a:lnSpc>
                      </a:pPr>
                      <a:r>
                        <a:rPr lang="en-US" sz="1800" dirty="0">
                          <a:latin typeface="Times New Roman" panose="02020603050405020304" pitchFamily="18" charset="0"/>
                          <a:cs typeface="Times New Roman" panose="02020603050405020304" pitchFamily="18" charset="0"/>
                        </a:rPr>
                        <a:t>3. Apply</a:t>
                      </a:r>
                      <a:r>
                        <a:rPr lang="en-US" sz="1800" baseline="0" dirty="0">
                          <a:latin typeface="Times New Roman" panose="02020603050405020304" pitchFamily="18" charset="0"/>
                          <a:cs typeface="Times New Roman" panose="02020603050405020304" pitchFamily="18" charset="0"/>
                        </a:rPr>
                        <a:t> different types of testing on code.</a:t>
                      </a:r>
                      <a:endParaRPr sz="1800" dirty="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marL="0" marR="0" indent="0" algn="ctr" defTabSz="914400" eaLnBrk="1" fontAlgn="auto" latinLnBrk="0" hangingPunct="1">
                        <a:lnSpc>
                          <a:spcPct val="100000"/>
                        </a:lnSpc>
                        <a:spcBef>
                          <a:spcPts val="0"/>
                        </a:spcBef>
                        <a:spcAft>
                          <a:spcPts val="0"/>
                        </a:spcAft>
                        <a:buClrTx/>
                        <a:buSzTx/>
                        <a:buFontTx/>
                        <a:buNone/>
                        <a:defRPr/>
                      </a:pPr>
                      <a:r>
                        <a:rPr lang="en-IN" sz="1800" b="0" strike="noStrike" spc="-1" dirty="0">
                          <a:latin typeface="Times New Roman" panose="02020603050405020304" pitchFamily="18" charset="0"/>
                          <a:cs typeface="Times New Roman" panose="02020603050405020304" pitchFamily="18" charset="0"/>
                        </a:rPr>
                        <a:t>1. Tabulate all the results and make a report of whole project.</a:t>
                      </a:r>
                      <a:endParaRPr lang="en-IN" sz="1800" b="0" strike="noStrike" spc="-1" dirty="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fld>
            <a:endParaRPr spc="-5" dirty="0"/>
          </a:p>
        </p:txBody>
      </p:sp>
      <p:sp>
        <p:nvSpPr>
          <p:cNvPr id="5" name="object 5"/>
          <p:cNvSpPr txBox="1">
            <a:spLocks noGrp="1"/>
          </p:cNvSpPr>
          <p:nvPr>
            <p:ph type="ftr" sz="quarter" idx="5"/>
          </p:nvPr>
        </p:nvSpPr>
        <p:spPr>
          <a:xfrm>
            <a:off x="4128770" y="6475730"/>
            <a:ext cx="127063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191</a:t>
            </a:r>
            <a:endParaRPr lang="en-US"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p:nvPr/>
        </p:nvSpPr>
        <p:spPr>
          <a:xfrm>
            <a:off x="535600" y="616332"/>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panose="02020603050405020304"/>
                <a:cs typeface="Times New Roman" panose="02020603050405020304"/>
              </a:rPr>
              <a:t>TOOLS </a:t>
            </a:r>
            <a:r>
              <a:rPr sz="2400" b="1" spc="-25" dirty="0">
                <a:latin typeface="Times New Roman" panose="02020603050405020304"/>
                <a:cs typeface="Times New Roman" panose="02020603050405020304"/>
              </a:rPr>
              <a:t>TO </a:t>
            </a:r>
            <a:r>
              <a:rPr sz="2400" b="1" spc="-5" dirty="0">
                <a:latin typeface="Times New Roman" panose="02020603050405020304"/>
                <a:cs typeface="Times New Roman" panose="02020603050405020304"/>
              </a:rPr>
              <a:t>BE USED IN THE</a:t>
            </a:r>
            <a:r>
              <a:rPr sz="2400" b="1" spc="-13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PROJECT</a:t>
            </a:r>
            <a:endParaRPr sz="2400">
              <a:latin typeface="Times New Roman" panose="02020603050405020304"/>
              <a:cs typeface="Times New Roman" panose="02020603050405020304"/>
            </a:endParaRPr>
          </a:p>
        </p:txBody>
      </p:sp>
      <p:sp>
        <p:nvSpPr>
          <p:cNvPr id="7" name="TextBox 6"/>
          <p:cNvSpPr txBox="1"/>
          <p:nvPr/>
        </p:nvSpPr>
        <p:spPr>
          <a:xfrm>
            <a:off x="535305" y="1447800"/>
            <a:ext cx="7971790" cy="3374390"/>
          </a:xfrm>
          <a:prstGeom prst="rect">
            <a:avLst/>
          </a:prstGeom>
          <a:noFill/>
        </p:spPr>
        <p:txBody>
          <a:bodyPr wrap="square" rtlCol="0">
            <a:sp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H/W Configuration: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 </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,8 or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8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 disc or SSD		: </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16</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 GB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Processor			:  Intel </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processor/17</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a:xfrm>
            <a:off x="4128770" y="6475730"/>
            <a:ext cx="1289685" cy="158750"/>
          </a:xfrm>
        </p:spPr>
        <p:txBody>
          <a:bodyPr wrap="square"/>
          <a:lstStyle/>
          <a:p>
            <a:pPr marL="12700">
              <a:lnSpc>
                <a:spcPts val="1240"/>
              </a:lnSpc>
            </a:pPr>
            <a:r>
              <a:rPr lang="en-IN" spc="-5" dirty="0"/>
              <a:t>BATCH</a:t>
            </a:r>
            <a:r>
              <a:rPr lang="en-IN" spc="-70" dirty="0"/>
              <a:t> </a:t>
            </a:r>
            <a:r>
              <a:rPr lang="en-IN" spc="-5" dirty="0"/>
              <a:t>NO:</a:t>
            </a:r>
            <a:r>
              <a:rPr lang="en-US" altLang="en-IN" spc="-5" dirty="0"/>
              <a:t>191</a:t>
            </a:r>
            <a:endParaRPr lang="en-US" altLang="en-IN" spc="-5" dirty="0"/>
          </a:p>
        </p:txBody>
      </p:sp>
      <p:sp>
        <p:nvSpPr>
          <p:cNvPr id="5" name="Date Placeholder 4"/>
          <p:cNvSpPr>
            <a:spLocks noGrp="1"/>
          </p:cNvSpPr>
          <p:nvPr>
            <p:ph type="dt" sz="half" idx="6"/>
          </p:nvPr>
        </p:nvSpPr>
        <p:spPr/>
        <p:txBody>
          <a:bodyPr/>
          <a:lstStyle/>
          <a:p>
            <a:pPr marL="12700">
              <a:lnSpc>
                <a:spcPts val="1240"/>
              </a:lnSpc>
            </a:pPr>
            <a:fld id="{1CE5A03C-47A8-4608-B739-DCD2BAFFBFB9}" type="datetime1">
              <a:rPr lang="en-US" spc="-5" smtClean="0"/>
            </a:fld>
            <a:endParaRPr lang="en-US" spc="-5" dirty="0"/>
          </a:p>
        </p:txBody>
      </p:sp>
      <p:sp>
        <p:nvSpPr>
          <p:cNvPr id="6" name="Slide Number Placeholder 5"/>
          <p:cNvSpPr>
            <a:spLocks noGrp="1"/>
          </p:cNvSpPr>
          <p:nvPr>
            <p:ph type="sldNum" sz="quarter" idx="7"/>
          </p:nvPr>
        </p:nvSpPr>
        <p:spPr/>
        <p:txBody>
          <a:bodyPr/>
          <a:lstStyle/>
          <a:p>
            <a:pPr marL="25400">
              <a:lnSpc>
                <a:spcPts val="1240"/>
              </a:lnSpc>
            </a:pPr>
            <a:fld id="{81D60167-4931-47E6-BA6A-407CBD079E47}" type="slidenum">
              <a:rPr lang="en-IN" smtClean="0"/>
            </a:fld>
            <a:endParaRPr lang="en-IN" dirty="0"/>
          </a:p>
        </p:txBody>
      </p:sp>
      <p:sp>
        <p:nvSpPr>
          <p:cNvPr id="7" name="TextBox 6"/>
          <p:cNvSpPr txBox="1"/>
          <p:nvPr/>
        </p:nvSpPr>
        <p:spPr>
          <a:xfrm>
            <a:off x="535635" y="1447800"/>
            <a:ext cx="7582154" cy="3994785"/>
          </a:xfrm>
          <a:prstGeom prst="rect">
            <a:avLst/>
          </a:prstGeom>
          <a:noFill/>
        </p:spPr>
        <p:txBody>
          <a:bodyPr wrap="square" rtlCol="0">
            <a:sp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S/W Configuration: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windows7/8 or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Software’s		     :  </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HTML,CSS,&amp;JS.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Framework                              :  </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N</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umpy</a:t>
            </a:r>
            <a:r>
              <a:rPr lang="en-US" altLang="en-IN" sz="18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Django</a:t>
            </a: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,IO,OS and keras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altLang="en-IN" dirty="0">
                <a:effectLst/>
                <a:latin typeface="Times New Roman" panose="02020603050405020304" pitchFamily="18" charset="0"/>
                <a:ea typeface="Calibri" panose="020F0502020204030204" pitchFamily="34" charset="0"/>
                <a:cs typeface="Times New Roman" panose="02020603050405020304" pitchFamily="18" charset="0"/>
                <a:sym typeface="+mn-ea"/>
              </a:rPr>
              <a:t>Technology</a:t>
            </a:r>
            <a:r>
              <a:rPr lang="en-IN"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altLang="en-IN" dirty="0">
                <a:effectLst/>
                <a:latin typeface="Times New Roman" panose="02020603050405020304" pitchFamily="18" charset="0"/>
                <a:ea typeface="Calibri" panose="020F0502020204030204" pitchFamily="34" charset="0"/>
                <a:cs typeface="Times New Roman" panose="02020603050405020304" pitchFamily="18" charset="0"/>
                <a:sym typeface="+mn-ea"/>
              </a:rPr>
              <a:t>                            :  python 3.6+.</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lt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fld>
            <a:endParaRPr spc="-5" dirty="0"/>
          </a:p>
        </p:txBody>
      </p:sp>
      <p:sp>
        <p:nvSpPr>
          <p:cNvPr id="4" name="object 4"/>
          <p:cNvSpPr txBox="1">
            <a:spLocks noGrp="1"/>
          </p:cNvSpPr>
          <p:nvPr>
            <p:ph type="ftr" sz="quarter" idx="5"/>
          </p:nvPr>
        </p:nvSpPr>
        <p:spPr>
          <a:xfrm>
            <a:off x="4114800" y="6475730"/>
            <a:ext cx="1350010"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191</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5600" y="616332"/>
            <a:ext cx="6417310" cy="391160"/>
          </a:xfrm>
          <a:prstGeom prst="rect">
            <a:avLst/>
          </a:prstGeom>
        </p:spPr>
        <p:txBody>
          <a:bodyPr vert="horz" wrap="square" lIns="0" tIns="12700" rIns="0" bIns="0" rtlCol="0">
            <a:spAutoFit/>
          </a:bodyPr>
          <a:lstStyle/>
          <a:p>
            <a:pPr marL="12700">
              <a:lnSpc>
                <a:spcPct val="100000"/>
              </a:lnSpc>
              <a:spcBef>
                <a:spcPts val="100"/>
              </a:spcBef>
            </a:pPr>
            <a:r>
              <a:rPr sz="2400" spc="-30" dirty="0"/>
              <a:t>SOCIETAL IMPORTANCE </a:t>
            </a:r>
            <a:r>
              <a:rPr sz="2400" spc="-5" dirty="0"/>
              <a:t>OF THE</a:t>
            </a:r>
            <a:r>
              <a:rPr sz="2400" spc="-270" dirty="0"/>
              <a:t> </a:t>
            </a:r>
            <a:r>
              <a:rPr sz="2400" spc="-5" dirty="0"/>
              <a:t>PROJECT</a:t>
            </a:r>
            <a:endParaRPr sz="2400"/>
          </a:p>
        </p:txBody>
      </p:sp>
      <p:sp>
        <p:nvSpPr>
          <p:cNvPr id="6" name="TextBox 5"/>
          <p:cNvSpPr txBox="1"/>
          <p:nvPr/>
        </p:nvSpPr>
        <p:spPr>
          <a:xfrm>
            <a:off x="609600" y="1524000"/>
            <a:ext cx="7886954" cy="396938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Earth is growing in the path of technology where the demand of intelligence and accuracy is increasing behind it. Today's people are likely addicted to internet but they are not concerned about their physical health.</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People are ignoring the health problem and not visiting to  hospital which in turn causes serious disease. Taking the advantage of this growing technology, our aim is to develop such a system that will predict the Anaemia disease using dataset like random forest,XGBoost algorithm in accordance with symptoms put down by the patients without visiting the hospitals / physicians.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feature in Machine Learning algorithms is to train and test the dataset in which it will help in early prediction of diseases accurately and better patient care.</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uses the simple input of eye images based on the diseases. The output will be shown in the user friendly language that the user is having anaemia disease or not.</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fld>
            <a:endParaRPr spc="-5" dirty="0"/>
          </a:p>
        </p:txBody>
      </p:sp>
      <p:sp>
        <p:nvSpPr>
          <p:cNvPr id="4" name="object 4"/>
          <p:cNvSpPr txBox="1">
            <a:spLocks noGrp="1"/>
          </p:cNvSpPr>
          <p:nvPr>
            <p:ph type="ftr" sz="quarter" idx="5"/>
          </p:nvPr>
        </p:nvSpPr>
        <p:spPr>
          <a:xfrm>
            <a:off x="4128642" y="6475983"/>
            <a:ext cx="1205358"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191</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4638</Words>
  <Application>WPS Presentation</Application>
  <PresentationFormat>On-screen Show (4:3)</PresentationFormat>
  <Paragraphs>178</Paragraphs>
  <Slides>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SimSun</vt:lpstr>
      <vt:lpstr>Wingdings</vt:lpstr>
      <vt:lpstr>Times New Roman</vt:lpstr>
      <vt:lpstr>Calibri</vt:lpstr>
      <vt:lpstr>Helvetica Neue</vt:lpstr>
      <vt:lpstr>Times New Roman</vt:lpstr>
      <vt:lpstr>Verdana</vt:lpstr>
      <vt:lpstr>Calibri</vt:lpstr>
      <vt:lpstr>Times New Roman Bold</vt:lpstr>
      <vt:lpstr>Noto Sans CJK SC</vt:lpstr>
      <vt:lpstr>Thonburi</vt:lpstr>
      <vt:lpstr>Microsoft YaHei</vt:lpstr>
      <vt:lpstr>汉仪旗黑</vt:lpstr>
      <vt:lpstr>Arial Unicode MS</vt:lpstr>
      <vt:lpstr>宋体-简</vt:lpstr>
      <vt:lpstr>Office Theme</vt:lpstr>
      <vt:lpstr>PowerPoint 演示文稿</vt:lpstr>
      <vt:lpstr>PROJECT TITLE JUSTIFICATION</vt:lpstr>
      <vt:lpstr>OBJECTIVE &amp; SCOPE OF THE PROJECT</vt:lpstr>
      <vt:lpstr>TIME PLAN OF THE PROJECT</vt:lpstr>
      <vt:lpstr>PowerPoint 演示文稿</vt:lpstr>
      <vt:lpstr>PowerPoint 演示文稿</vt:lpstr>
      <vt:lpstr>SOCIETAL IMPORTANCE OF THE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poojithaindla</cp:lastModifiedBy>
  <cp:revision>23</cp:revision>
  <dcterms:created xsi:type="dcterms:W3CDTF">2024-02-20T10:46:56Z</dcterms:created>
  <dcterms:modified xsi:type="dcterms:W3CDTF">2024-02-20T10:46:56Z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1033-5.6.0.8082</vt:lpwstr>
  </property>
</Properties>
</file>