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328" r:id="rId7"/>
    <p:sldId id="327" r:id="rId8"/>
    <p:sldId id="260" r:id="rId9"/>
    <p:sldId id="285" r:id="rId10"/>
    <p:sldId id="305" r:id="rId11"/>
    <p:sldId id="308" r:id="rId12"/>
    <p:sldId id="326" r:id="rId13"/>
    <p:sldId id="266" r:id="rId14"/>
    <p:sldId id="267" r:id="rId15"/>
    <p:sldId id="268" r:id="rId16"/>
    <p:sldId id="272" r:id="rId17"/>
    <p:sldId id="273" r:id="rId18"/>
    <p:sldId id="274" r:id="rId19"/>
    <p:sldId id="286" r:id="rId20"/>
    <p:sldId id="287"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2174"/>
        <p:guide pos="2812"/>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8" name="Google Shape;10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
        <p:nvSpPr>
          <p:cNvPr id="109" name="Google Shape;109;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a:t>BATCH NO:                   PRESENTED DATE:</a:t>
            </a:r>
            <a:endParaRPr lang="en-IN"/>
          </a:p>
        </p:txBody>
      </p:sp>
      <p:sp>
        <p:nvSpPr>
          <p:cNvPr id="110" name="Google Shape;110;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REVIEW-I</a:t>
            </a:r>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3" name="Google Shape;2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2" name="Google Shape;2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1" name="Google Shape;2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8"/>
        <p:cNvGrpSpPr/>
        <p:nvPr/>
      </p:nvGrpSpPr>
      <p:grpSpPr>
        <a:xfrm>
          <a:off x="0" y="0"/>
          <a:ext cx="0" cy="0"/>
          <a:chOff x="0" y="0"/>
          <a:chExt cx="0" cy="0"/>
        </a:xfrm>
      </p:grpSpPr>
      <p:sp>
        <p:nvSpPr>
          <p:cNvPr id="299" name="Google Shape;29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0" name="Google Shape;3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7"/>
        <p:cNvGrpSpPr/>
        <p:nvPr/>
      </p:nvGrpSpPr>
      <p:grpSpPr>
        <a:xfrm>
          <a:off x="0" y="0"/>
          <a:ext cx="0" cy="0"/>
          <a:chOff x="0" y="0"/>
          <a:chExt cx="0" cy="0"/>
        </a:xfrm>
      </p:grpSpPr>
      <p:sp>
        <p:nvSpPr>
          <p:cNvPr id="308" name="Google Shape;30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9" name="Google Shape;30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8" name="Google Shape;31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5"/>
        <p:cNvGrpSpPr/>
        <p:nvPr/>
      </p:nvGrpSpPr>
      <p:grpSpPr>
        <a:xfrm>
          <a:off x="0" y="0"/>
          <a:ext cx="0" cy="0"/>
          <a:chOff x="0" y="0"/>
          <a:chExt cx="0" cy="0"/>
        </a:xfrm>
      </p:grpSpPr>
      <p:sp>
        <p:nvSpPr>
          <p:cNvPr id="326" name="Google Shape;3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7" name="Google Shape;32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
        <p:cNvGrpSpPr/>
        <p:nvPr/>
      </p:nvGrpSpPr>
      <p:grpSpPr>
        <a:xfrm>
          <a:off x="0" y="0"/>
          <a:ext cx="0" cy="0"/>
          <a:chOff x="0" y="0"/>
          <a:chExt cx="0" cy="0"/>
        </a:xfrm>
      </p:grpSpPr>
      <p:sp>
        <p:nvSpPr>
          <p:cNvPr id="335" name="Google Shape;335;g26ace40d7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36" name="Google Shape;336;g26ace40d78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g26acc782c0e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45" name="Google Shape;345;g26acc782c0e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4" name="Google Shape;35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2" name="Google Shape;12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 name="Google Shape;1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9" name="Google Shape;14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3" name="Google Shape;2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Google Shape;21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2" name="Google Shape;21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g26acc782c0e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1" name="Google Shape;221;g26acc782c0e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5" name="Google Shape;2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4" name="Google Shape;2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9"/>
        <p:cNvGrpSpPr/>
        <p:nvPr/>
      </p:nvGrpSpPr>
      <p:grpSpPr>
        <a:xfrm>
          <a:off x="0" y="0"/>
          <a:ext cx="0" cy="0"/>
          <a:chOff x="0" y="0"/>
          <a:chExt cx="0" cy="0"/>
        </a:xfrm>
      </p:grpSpPr>
      <p:sp>
        <p:nvSpPr>
          <p:cNvPr id="20" name="Google Shape;20;p26"/>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6"/>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93"/>
        <p:cNvGrpSpPr/>
        <p:nvPr/>
      </p:nvGrpSpPr>
      <p:grpSpPr>
        <a:xfrm>
          <a:off x="0" y="0"/>
          <a:ext cx="0" cy="0"/>
          <a:chOff x="0" y="0"/>
          <a:chExt cx="0" cy="0"/>
        </a:xfrm>
      </p:grpSpPr>
      <p:sp>
        <p:nvSpPr>
          <p:cNvPr id="94" name="Google Shape;94;p35"/>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5"/>
          <p:cNvSpPr txBox="1">
            <a:spLocks noGrp="1"/>
          </p:cNvSpPr>
          <p:nvPr>
            <p:ph type="body" idx="1"/>
          </p:nvPr>
        </p:nvSpPr>
        <p:spPr>
          <a:xfrm rot="5400000">
            <a:off x="2546604" y="260604"/>
            <a:ext cx="4050792"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5" algn="l">
              <a:lnSpc>
                <a:spcPct val="90000"/>
              </a:lnSpc>
              <a:spcBef>
                <a:spcPts val="400"/>
              </a:spcBef>
              <a:spcAft>
                <a:spcPts val="0"/>
              </a:spcAft>
              <a:buSzPts val="1530"/>
              <a:buChar char="▪"/>
              <a:defRPr/>
            </a:lvl5pPr>
            <a:lvl6pPr marL="2743200" lvl="5" indent="-325755" algn="l">
              <a:lnSpc>
                <a:spcPct val="90000"/>
              </a:lnSpc>
              <a:spcBef>
                <a:spcPts val="400"/>
              </a:spcBef>
              <a:spcAft>
                <a:spcPts val="0"/>
              </a:spcAft>
              <a:buSzPts val="1530"/>
              <a:buChar char="▪"/>
              <a:defRPr/>
            </a:lvl6pPr>
            <a:lvl7pPr marL="3200400" lvl="6" indent="-325755" algn="l">
              <a:lnSpc>
                <a:spcPct val="90000"/>
              </a:lnSpc>
              <a:spcBef>
                <a:spcPts val="400"/>
              </a:spcBef>
              <a:spcAft>
                <a:spcPts val="0"/>
              </a:spcAft>
              <a:buSzPts val="1530"/>
              <a:buChar char="▪"/>
              <a:defRPr/>
            </a:lvl7pPr>
            <a:lvl8pPr marL="3657600" lvl="7" indent="-325755" algn="l">
              <a:lnSpc>
                <a:spcPct val="90000"/>
              </a:lnSpc>
              <a:spcBef>
                <a:spcPts val="400"/>
              </a:spcBef>
              <a:spcAft>
                <a:spcPts val="0"/>
              </a:spcAft>
              <a:buSzPts val="1530"/>
              <a:buChar char="▪"/>
              <a:defRPr/>
            </a:lvl8pPr>
            <a:lvl9pPr marL="4114800" lvl="8" indent="-325755" algn="l">
              <a:lnSpc>
                <a:spcPct val="90000"/>
              </a:lnSpc>
              <a:spcBef>
                <a:spcPts val="400"/>
              </a:spcBef>
              <a:spcAft>
                <a:spcPts val="200"/>
              </a:spcAft>
              <a:buSzPts val="1530"/>
              <a:buChar char="▪"/>
              <a:defRPr/>
            </a:lvl9pPr>
          </a:lstStyle>
          <a:p/>
        </p:txBody>
      </p:sp>
      <p:sp>
        <p:nvSpPr>
          <p:cNvPr id="96" name="Google Shape;96;p35"/>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5"/>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9"/>
        <p:cNvGrpSpPr/>
        <p:nvPr/>
      </p:nvGrpSpPr>
      <p:grpSpPr>
        <a:xfrm>
          <a:off x="0" y="0"/>
          <a:ext cx="0" cy="0"/>
          <a:chOff x="0" y="0"/>
          <a:chExt cx="0" cy="0"/>
        </a:xfrm>
      </p:grpSpPr>
      <p:sp>
        <p:nvSpPr>
          <p:cNvPr id="100" name="Google Shape;100;p36"/>
          <p:cNvSpPr txBox="1">
            <a:spLocks noGrp="1"/>
          </p:cNvSpPr>
          <p:nvPr>
            <p:ph type="title"/>
          </p:nvPr>
        </p:nvSpPr>
        <p:spPr>
          <a:xfrm rot="5400000">
            <a:off x="4681538" y="2395538"/>
            <a:ext cx="5638800" cy="19145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200"/>
              <a:buFont typeface="Rockwell" panose="02060503020205020403"/>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6"/>
          <p:cNvSpPr txBox="1">
            <a:spLocks noGrp="1"/>
          </p:cNvSpPr>
          <p:nvPr>
            <p:ph type="body" idx="1"/>
          </p:nvPr>
        </p:nvSpPr>
        <p:spPr>
          <a:xfrm rot="5400000">
            <a:off x="795338" y="538163"/>
            <a:ext cx="5638800" cy="5629275"/>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5" algn="l">
              <a:lnSpc>
                <a:spcPct val="90000"/>
              </a:lnSpc>
              <a:spcBef>
                <a:spcPts val="400"/>
              </a:spcBef>
              <a:spcAft>
                <a:spcPts val="0"/>
              </a:spcAft>
              <a:buSzPts val="1530"/>
              <a:buChar char="▪"/>
              <a:defRPr/>
            </a:lvl5pPr>
            <a:lvl6pPr marL="2743200" lvl="5" indent="-325755" algn="l">
              <a:lnSpc>
                <a:spcPct val="90000"/>
              </a:lnSpc>
              <a:spcBef>
                <a:spcPts val="400"/>
              </a:spcBef>
              <a:spcAft>
                <a:spcPts val="0"/>
              </a:spcAft>
              <a:buSzPts val="1530"/>
              <a:buChar char="▪"/>
              <a:defRPr/>
            </a:lvl6pPr>
            <a:lvl7pPr marL="3200400" lvl="6" indent="-325755" algn="l">
              <a:lnSpc>
                <a:spcPct val="90000"/>
              </a:lnSpc>
              <a:spcBef>
                <a:spcPts val="400"/>
              </a:spcBef>
              <a:spcAft>
                <a:spcPts val="0"/>
              </a:spcAft>
              <a:buSzPts val="1530"/>
              <a:buChar char="▪"/>
              <a:defRPr/>
            </a:lvl7pPr>
            <a:lvl8pPr marL="3657600" lvl="7" indent="-325755" algn="l">
              <a:lnSpc>
                <a:spcPct val="90000"/>
              </a:lnSpc>
              <a:spcBef>
                <a:spcPts val="400"/>
              </a:spcBef>
              <a:spcAft>
                <a:spcPts val="0"/>
              </a:spcAft>
              <a:buSzPts val="1530"/>
              <a:buChar char="▪"/>
              <a:defRPr/>
            </a:lvl8pPr>
            <a:lvl9pPr marL="4114800" lvl="8" indent="-325755" algn="l">
              <a:lnSpc>
                <a:spcPct val="90000"/>
              </a:lnSpc>
              <a:spcBef>
                <a:spcPts val="400"/>
              </a:spcBef>
              <a:spcAft>
                <a:spcPts val="200"/>
              </a:spcAft>
              <a:buSzPts val="1530"/>
              <a:buChar char="▪"/>
              <a:defRPr/>
            </a:lvl9pPr>
          </a:lstStyle>
          <a:p/>
        </p:txBody>
      </p:sp>
      <p:sp>
        <p:nvSpPr>
          <p:cNvPr id="102" name="Google Shape;102;p36"/>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6"/>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6"/>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a:spLocks noGrp="1"/>
          </p:cNvSpPr>
          <p:nvPr>
            <p:ph type="body" idx="1"/>
          </p:nvPr>
        </p:nvSpPr>
        <p:spPr>
          <a:xfrm>
            <a:off x="685800" y="2121408"/>
            <a:ext cx="7772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5" algn="l">
              <a:lnSpc>
                <a:spcPct val="90000"/>
              </a:lnSpc>
              <a:spcBef>
                <a:spcPts val="400"/>
              </a:spcBef>
              <a:spcAft>
                <a:spcPts val="0"/>
              </a:spcAft>
              <a:buSzPts val="1530"/>
              <a:buChar char="▪"/>
              <a:defRPr/>
            </a:lvl5pPr>
            <a:lvl6pPr marL="2743200" lvl="5" indent="-325755" algn="l">
              <a:lnSpc>
                <a:spcPct val="90000"/>
              </a:lnSpc>
              <a:spcBef>
                <a:spcPts val="400"/>
              </a:spcBef>
              <a:spcAft>
                <a:spcPts val="0"/>
              </a:spcAft>
              <a:buSzPts val="1530"/>
              <a:buChar char="▪"/>
              <a:defRPr/>
            </a:lvl6pPr>
            <a:lvl7pPr marL="3200400" lvl="6" indent="-325755" algn="l">
              <a:lnSpc>
                <a:spcPct val="90000"/>
              </a:lnSpc>
              <a:spcBef>
                <a:spcPts val="400"/>
              </a:spcBef>
              <a:spcAft>
                <a:spcPts val="0"/>
              </a:spcAft>
              <a:buSzPts val="1530"/>
              <a:buChar char="▪"/>
              <a:defRPr/>
            </a:lvl7pPr>
            <a:lvl8pPr marL="3657600" lvl="7" indent="-325755" algn="l">
              <a:lnSpc>
                <a:spcPct val="90000"/>
              </a:lnSpc>
              <a:spcBef>
                <a:spcPts val="400"/>
              </a:spcBef>
              <a:spcAft>
                <a:spcPts val="0"/>
              </a:spcAft>
              <a:buSzPts val="1530"/>
              <a:buChar char="▪"/>
              <a:defRPr/>
            </a:lvl8pPr>
            <a:lvl9pPr marL="4114800" lvl="8" indent="-325755" algn="l">
              <a:lnSpc>
                <a:spcPct val="90000"/>
              </a:lnSpc>
              <a:spcBef>
                <a:spcPts val="400"/>
              </a:spcBef>
              <a:spcAft>
                <a:spcPts val="200"/>
              </a:spcAft>
              <a:buSzPts val="1530"/>
              <a:buChar char="▪"/>
              <a:defRPr/>
            </a:lvl9pPr>
          </a:lstStyle>
          <a:p/>
        </p:txBody>
      </p:sp>
      <p:sp>
        <p:nvSpPr>
          <p:cNvPr id="26" name="Google Shape;26;p27"/>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7"/>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29"/>
        <p:cNvGrpSpPr/>
        <p:nvPr/>
      </p:nvGrpSpPr>
      <p:grpSpPr>
        <a:xfrm>
          <a:off x="0" y="0"/>
          <a:ext cx="0" cy="0"/>
          <a:chOff x="0" y="0"/>
          <a:chExt cx="0" cy="0"/>
        </a:xfrm>
      </p:grpSpPr>
      <p:sp>
        <p:nvSpPr>
          <p:cNvPr id="30" name="Google Shape;30;p28"/>
          <p:cNvSpPr/>
          <p:nvPr/>
        </p:nvSpPr>
        <p:spPr>
          <a:xfrm>
            <a:off x="685800" y="1346947"/>
            <a:ext cx="7772400" cy="80683"/>
          </a:xfrm>
          <a:prstGeom prst="rect">
            <a:avLst/>
          </a:prstGeom>
          <a:blipFill rotWithShape="1">
            <a:blip r:embed="rId2">
              <a:alphaModFix amt="80000"/>
            </a:blip>
            <a:tile tx="0" ty="-76200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8"/>
          <p:cNvSpPr/>
          <p:nvPr/>
        </p:nvSpPr>
        <p:spPr>
          <a:xfrm>
            <a:off x="685800" y="4282763"/>
            <a:ext cx="7772400" cy="80683"/>
          </a:xfrm>
          <a:prstGeom prst="rect">
            <a:avLst/>
          </a:prstGeom>
          <a:blipFill rotWithShape="1">
            <a:blip r:embed="rId2">
              <a:alphaModFix amt="80000"/>
            </a:blip>
            <a:tile tx="0" ty="-7175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28"/>
          <p:cNvSpPr/>
          <p:nvPr/>
        </p:nvSpPr>
        <p:spPr>
          <a:xfrm>
            <a:off x="685800" y="1484779"/>
            <a:ext cx="7772400" cy="2743200"/>
          </a:xfrm>
          <a:prstGeom prst="rect">
            <a:avLst/>
          </a:prstGeom>
          <a:blipFill rotWithShape="1">
            <a:blip r:embed="rId2">
              <a:alphaModFix amt="8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3" name="Google Shape;33;p28"/>
          <p:cNvGrpSpPr/>
          <p:nvPr/>
        </p:nvGrpSpPr>
        <p:grpSpPr>
          <a:xfrm>
            <a:off x="7234780" y="4107023"/>
            <a:ext cx="914400" cy="914400"/>
            <a:chOff x="9685338" y="4460675"/>
            <a:chExt cx="1080904" cy="1080902"/>
          </a:xfrm>
        </p:grpSpPr>
        <p:sp>
          <p:nvSpPr>
            <p:cNvPr id="34" name="Google Shape;34;p28"/>
            <p:cNvSpPr/>
            <p:nvPr/>
          </p:nvSpPr>
          <p:spPr>
            <a:xfrm>
              <a:off x="9685338" y="4460675"/>
              <a:ext cx="1080904" cy="1080902"/>
            </a:xfrm>
            <a:prstGeom prst="ellipse">
              <a:avLst/>
            </a:prstGeom>
            <a:blipFill rotWithShape="1">
              <a:blip r:embed="rId3"/>
              <a:tile tx="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8"/>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6" name="Google Shape;36;p28"/>
          <p:cNvSpPr txBox="1">
            <a:spLocks noGrp="1"/>
          </p:cNvSpPr>
          <p:nvPr>
            <p:ph type="ctrTitle"/>
          </p:nvPr>
        </p:nvSpPr>
        <p:spPr>
          <a:xfrm>
            <a:off x="788670" y="1432223"/>
            <a:ext cx="759333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6400"/>
              <a:buFont typeface="Rockwell" panose="02060503020205020403"/>
              <a:buNone/>
              <a:defRPr sz="6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a:spLocks noGrp="1"/>
          </p:cNvSpPr>
          <p:nvPr>
            <p:ph type="subTitle" idx="1"/>
          </p:nvPr>
        </p:nvSpPr>
        <p:spPr>
          <a:xfrm>
            <a:off x="802386" y="4389120"/>
            <a:ext cx="5918454"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530"/>
              <a:buNone/>
              <a:defRPr sz="1800" b="0">
                <a:solidFill>
                  <a:schemeClr val="dk1"/>
                </a:solidFill>
              </a:defRPr>
            </a:lvl1pPr>
            <a:lvl2pPr lvl="1" algn="ctr">
              <a:lnSpc>
                <a:spcPct val="90000"/>
              </a:lnSpc>
              <a:spcBef>
                <a:spcPts val="400"/>
              </a:spcBef>
              <a:spcAft>
                <a:spcPts val="0"/>
              </a:spcAft>
              <a:buSzPts val="1530"/>
              <a:buNone/>
              <a:defRPr sz="1800"/>
            </a:lvl2pPr>
            <a:lvl3pPr lvl="2" algn="ctr">
              <a:lnSpc>
                <a:spcPct val="90000"/>
              </a:lnSpc>
              <a:spcBef>
                <a:spcPts val="400"/>
              </a:spcBef>
              <a:spcAft>
                <a:spcPts val="0"/>
              </a:spcAft>
              <a:buSzPts val="1530"/>
              <a:buNone/>
              <a:defRPr sz="1800"/>
            </a:lvl3pPr>
            <a:lvl4pPr lvl="3" algn="ctr">
              <a:lnSpc>
                <a:spcPct val="90000"/>
              </a:lnSpc>
              <a:spcBef>
                <a:spcPts val="400"/>
              </a:spcBef>
              <a:spcAft>
                <a:spcPts val="0"/>
              </a:spcAft>
              <a:buSzPts val="1530"/>
              <a:buNone/>
              <a:defRPr sz="1800"/>
            </a:lvl4pPr>
            <a:lvl5pPr lvl="4" algn="ctr">
              <a:lnSpc>
                <a:spcPct val="90000"/>
              </a:lnSpc>
              <a:spcBef>
                <a:spcPts val="400"/>
              </a:spcBef>
              <a:spcAft>
                <a:spcPts val="0"/>
              </a:spcAft>
              <a:buSzPts val="1530"/>
              <a:buNone/>
              <a:defRPr sz="1800"/>
            </a:lvl5pPr>
            <a:lvl6pPr lvl="5" algn="ctr">
              <a:lnSpc>
                <a:spcPct val="90000"/>
              </a:lnSpc>
              <a:spcBef>
                <a:spcPts val="400"/>
              </a:spcBef>
              <a:spcAft>
                <a:spcPts val="0"/>
              </a:spcAft>
              <a:buSzPts val="1530"/>
              <a:buNone/>
              <a:defRPr sz="1800"/>
            </a:lvl6pPr>
            <a:lvl7pPr lvl="6" algn="ctr">
              <a:lnSpc>
                <a:spcPct val="90000"/>
              </a:lnSpc>
              <a:spcBef>
                <a:spcPts val="400"/>
              </a:spcBef>
              <a:spcAft>
                <a:spcPts val="0"/>
              </a:spcAft>
              <a:buSzPts val="1530"/>
              <a:buNone/>
              <a:defRPr sz="1800"/>
            </a:lvl7pPr>
            <a:lvl8pPr lvl="7" algn="ctr">
              <a:lnSpc>
                <a:spcPct val="90000"/>
              </a:lnSpc>
              <a:spcBef>
                <a:spcPts val="400"/>
              </a:spcBef>
              <a:spcAft>
                <a:spcPts val="0"/>
              </a:spcAft>
              <a:buSzPts val="1530"/>
              <a:buNone/>
              <a:defRPr sz="1800"/>
            </a:lvl8pPr>
            <a:lvl9pPr lvl="8" algn="ctr">
              <a:lnSpc>
                <a:spcPct val="90000"/>
              </a:lnSpc>
              <a:spcBef>
                <a:spcPts val="400"/>
              </a:spcBef>
              <a:spcAft>
                <a:spcPts val="200"/>
              </a:spcAft>
              <a:buSzPts val="1530"/>
              <a:buNone/>
              <a:defRPr sz="1800"/>
            </a:lvl9pPr>
          </a:lstStyle>
          <a:p/>
        </p:txBody>
      </p:sp>
      <p:sp>
        <p:nvSpPr>
          <p:cNvPr id="38" name="Google Shape;38;p28"/>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a:spLocks noGrp="1"/>
          </p:cNvSpPr>
          <p:nvPr>
            <p:ph type="ftr" idx="11"/>
          </p:nvPr>
        </p:nvSpPr>
        <p:spPr>
          <a:xfrm>
            <a:off x="812805"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a:spLocks noGrp="1"/>
          </p:cNvSpPr>
          <p:nvPr>
            <p:ph type="sldNum" idx="12"/>
          </p:nvPr>
        </p:nvSpPr>
        <p:spPr>
          <a:xfrm>
            <a:off x="7244280" y="4227195"/>
            <a:ext cx="895401" cy="64008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41"/>
        <p:cNvGrpSpPr/>
        <p:nvPr/>
      </p:nvGrpSpPr>
      <p:grpSpPr>
        <a:xfrm>
          <a:off x="0" y="0"/>
          <a:ext cx="0" cy="0"/>
          <a:chOff x="0" y="0"/>
          <a:chExt cx="0" cy="0"/>
        </a:xfrm>
      </p:grpSpPr>
      <p:sp>
        <p:nvSpPr>
          <p:cNvPr id="42" name="Google Shape;42;p29"/>
          <p:cNvSpPr/>
          <p:nvPr/>
        </p:nvSpPr>
        <p:spPr>
          <a:xfrm>
            <a:off x="0" y="4917989"/>
            <a:ext cx="9144000" cy="1940010"/>
          </a:xfrm>
          <a:prstGeom prst="rect">
            <a:avLst/>
          </a:prstGeom>
          <a:blipFill rotWithShape="1">
            <a:blip r:embed="rId2">
              <a:alphaModFix amt="8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29"/>
          <p:cNvSpPr txBox="1">
            <a:spLocks noGrp="1"/>
          </p:cNvSpPr>
          <p:nvPr>
            <p:ph type="title"/>
          </p:nvPr>
        </p:nvSpPr>
        <p:spPr>
          <a:xfrm>
            <a:off x="1625346" y="1225296"/>
            <a:ext cx="696087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6400"/>
              <a:buFont typeface="Rockwell" panose="02060503020205020403"/>
              <a:buNone/>
              <a:defRPr sz="6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a:spLocks noGrp="1"/>
          </p:cNvSpPr>
          <p:nvPr>
            <p:ph type="body" idx="1"/>
          </p:nvPr>
        </p:nvSpPr>
        <p:spPr>
          <a:xfrm>
            <a:off x="1624330" y="5020056"/>
            <a:ext cx="678942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30"/>
              <a:buNone/>
              <a:defRPr sz="1800" b="0">
                <a:solidFill>
                  <a:srgbClr val="69240B"/>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p:txBody>
      </p:sp>
      <p:sp>
        <p:nvSpPr>
          <p:cNvPr id="45" name="Google Shape;45;p29"/>
          <p:cNvSpPr txBox="1">
            <a:spLocks noGrp="1"/>
          </p:cNvSpPr>
          <p:nvPr>
            <p:ph type="dt" idx="10"/>
          </p:nvPr>
        </p:nvSpPr>
        <p:spPr>
          <a:xfrm>
            <a:off x="6445251" y="6272785"/>
            <a:ext cx="198323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69240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a:spLocks noGrp="1"/>
          </p:cNvSpPr>
          <p:nvPr>
            <p:ph type="ftr" idx="11"/>
          </p:nvPr>
        </p:nvSpPr>
        <p:spPr>
          <a:xfrm>
            <a:off x="1636099" y="6272784"/>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69240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7" name="Google Shape;47;p29"/>
          <p:cNvGrpSpPr/>
          <p:nvPr/>
        </p:nvGrpSpPr>
        <p:grpSpPr>
          <a:xfrm>
            <a:off x="633862" y="2430623"/>
            <a:ext cx="914400" cy="914400"/>
            <a:chOff x="9685338" y="4460675"/>
            <a:chExt cx="1080904" cy="1080902"/>
          </a:xfrm>
        </p:grpSpPr>
        <p:sp>
          <p:nvSpPr>
            <p:cNvPr id="48" name="Google Shape;48;p29"/>
            <p:cNvSpPr/>
            <p:nvPr/>
          </p:nvSpPr>
          <p:spPr>
            <a:xfrm>
              <a:off x="9685338" y="4460675"/>
              <a:ext cx="1080904" cy="1080902"/>
            </a:xfrm>
            <a:prstGeom prst="ellipse">
              <a:avLst/>
            </a:prstGeom>
            <a:blipFill rotWithShape="1">
              <a:blip r:embed="rId3"/>
              <a:tile tx="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29"/>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0" name="Google Shape;50;p29"/>
          <p:cNvSpPr txBox="1">
            <a:spLocks noGrp="1"/>
          </p:cNvSpPr>
          <p:nvPr>
            <p:ph type="sldNum" idx="12"/>
          </p:nvPr>
        </p:nvSpPr>
        <p:spPr>
          <a:xfrm>
            <a:off x="645450" y="2508607"/>
            <a:ext cx="891224" cy="720332"/>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2800"/>
              <a:buFont typeface="Arial" panose="020B0604020202020204"/>
              <a:buNone/>
              <a:defRPr sz="28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51"/>
        <p:cNvGrpSpPr/>
        <p:nvPr/>
      </p:nvGrpSpPr>
      <p:grpSpPr>
        <a:xfrm>
          <a:off x="0" y="0"/>
          <a:ext cx="0" cy="0"/>
          <a:chOff x="0" y="0"/>
          <a:chExt cx="0" cy="0"/>
        </a:xfrm>
      </p:grpSpPr>
      <p:sp>
        <p:nvSpPr>
          <p:cNvPr id="52" name="Google Shape;52;p30"/>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a:spLocks noGrp="1"/>
          </p:cNvSpPr>
          <p:nvPr>
            <p:ph type="body" idx="1"/>
          </p:nvPr>
        </p:nvSpPr>
        <p:spPr>
          <a:xfrm>
            <a:off x="685800" y="2194560"/>
            <a:ext cx="365760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54" name="Google Shape;54;p30"/>
          <p:cNvSpPr txBox="1">
            <a:spLocks noGrp="1"/>
          </p:cNvSpPr>
          <p:nvPr>
            <p:ph type="body" idx="2"/>
          </p:nvPr>
        </p:nvSpPr>
        <p:spPr>
          <a:xfrm>
            <a:off x="4792218" y="2194560"/>
            <a:ext cx="365760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55" name="Google Shape;55;p30"/>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a:spLocks noGrp="1"/>
          </p:cNvSpPr>
          <p:nvPr>
            <p:ph type="body" idx="1"/>
          </p:nvPr>
        </p:nvSpPr>
        <p:spPr>
          <a:xfrm>
            <a:off x="685800" y="2048256"/>
            <a:ext cx="365760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p:txBody>
      </p:sp>
      <p:sp>
        <p:nvSpPr>
          <p:cNvPr id="61" name="Google Shape;61;p31"/>
          <p:cNvSpPr txBox="1">
            <a:spLocks noGrp="1"/>
          </p:cNvSpPr>
          <p:nvPr>
            <p:ph type="body" idx="2"/>
          </p:nvPr>
        </p:nvSpPr>
        <p:spPr>
          <a:xfrm>
            <a:off x="685800" y="2743200"/>
            <a:ext cx="365760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62" name="Google Shape;62;p31"/>
          <p:cNvSpPr txBox="1">
            <a:spLocks noGrp="1"/>
          </p:cNvSpPr>
          <p:nvPr>
            <p:ph type="body" idx="3"/>
          </p:nvPr>
        </p:nvSpPr>
        <p:spPr>
          <a:xfrm>
            <a:off x="4820793" y="2048256"/>
            <a:ext cx="365760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p:txBody>
      </p:sp>
      <p:sp>
        <p:nvSpPr>
          <p:cNvPr id="63" name="Google Shape;63;p31"/>
          <p:cNvSpPr txBox="1">
            <a:spLocks noGrp="1"/>
          </p:cNvSpPr>
          <p:nvPr>
            <p:ph type="body" idx="4"/>
          </p:nvPr>
        </p:nvSpPr>
        <p:spPr>
          <a:xfrm>
            <a:off x="4820793" y="2743200"/>
            <a:ext cx="365760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64" name="Google Shape;64;p31"/>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1"/>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2"/>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69240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69240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72"/>
        <p:cNvGrpSpPr/>
        <p:nvPr/>
      </p:nvGrpSpPr>
      <p:grpSpPr>
        <a:xfrm>
          <a:off x="0" y="0"/>
          <a:ext cx="0" cy="0"/>
          <a:chOff x="0" y="0"/>
          <a:chExt cx="0" cy="0"/>
        </a:xfrm>
      </p:grpSpPr>
      <p:sp>
        <p:nvSpPr>
          <p:cNvPr id="73" name="Google Shape;73;p33"/>
          <p:cNvSpPr/>
          <p:nvPr/>
        </p:nvSpPr>
        <p:spPr>
          <a:xfrm>
            <a:off x="6227806" y="1"/>
            <a:ext cx="2916194"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33"/>
          <p:cNvSpPr txBox="1">
            <a:spLocks noGrp="1"/>
          </p:cNvSpPr>
          <p:nvPr>
            <p:ph type="title"/>
          </p:nvPr>
        </p:nvSpPr>
        <p:spPr>
          <a:xfrm>
            <a:off x="6412230" y="685800"/>
            <a:ext cx="24003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2800"/>
              <a:buFont typeface="Rockwell" panose="02060503020205020403"/>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3"/>
          <p:cNvSpPr txBox="1">
            <a:spLocks noGrp="1"/>
          </p:cNvSpPr>
          <p:nvPr>
            <p:ph type="body" idx="1"/>
          </p:nvPr>
        </p:nvSpPr>
        <p:spPr>
          <a:xfrm>
            <a:off x="628650" y="685800"/>
            <a:ext cx="5033772"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60" algn="l">
              <a:lnSpc>
                <a:spcPct val="90000"/>
              </a:lnSpc>
              <a:spcBef>
                <a:spcPts val="400"/>
              </a:spcBef>
              <a:spcAft>
                <a:spcPts val="0"/>
              </a:spcAft>
              <a:buSzPts val="1360"/>
              <a:buChar char="▪"/>
              <a:defRPr sz="1600"/>
            </a:lvl8pPr>
            <a:lvl9pPr marL="4114800" lvl="8" indent="-314960" algn="l">
              <a:lnSpc>
                <a:spcPct val="90000"/>
              </a:lnSpc>
              <a:spcBef>
                <a:spcPts val="400"/>
              </a:spcBef>
              <a:spcAft>
                <a:spcPts val="200"/>
              </a:spcAft>
              <a:buSzPts val="1360"/>
              <a:buChar char="▪"/>
              <a:defRPr sz="1600"/>
            </a:lvl9pPr>
          </a:lstStyle>
          <a:p/>
        </p:txBody>
      </p:sp>
      <p:sp>
        <p:nvSpPr>
          <p:cNvPr id="76" name="Google Shape;76;p33"/>
          <p:cNvSpPr txBox="1">
            <a:spLocks noGrp="1"/>
          </p:cNvSpPr>
          <p:nvPr>
            <p:ph type="body" idx="2"/>
          </p:nvPr>
        </p:nvSpPr>
        <p:spPr>
          <a:xfrm>
            <a:off x="6412230" y="2423160"/>
            <a:ext cx="24003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48"/>
              <a:buNone/>
              <a:defRPr sz="1350">
                <a:solidFill>
                  <a:srgbClr val="69240B"/>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p:txBody>
      </p:sp>
      <p:grpSp>
        <p:nvGrpSpPr>
          <p:cNvPr id="77" name="Google Shape;77;p33"/>
          <p:cNvGrpSpPr/>
          <p:nvPr/>
        </p:nvGrpSpPr>
        <p:grpSpPr>
          <a:xfrm>
            <a:off x="8522664" y="6255258"/>
            <a:ext cx="393192" cy="393192"/>
            <a:chOff x="8532189" y="5068824"/>
            <a:chExt cx="393192" cy="393192"/>
          </a:xfrm>
        </p:grpSpPr>
        <p:sp>
          <p:nvSpPr>
            <p:cNvPr id="78" name="Google Shape;78;p33"/>
            <p:cNvSpPr/>
            <p:nvPr/>
          </p:nvSpPr>
          <p:spPr>
            <a:xfrm>
              <a:off x="8532189" y="5068824"/>
              <a:ext cx="393192" cy="393192"/>
            </a:xfrm>
            <a:prstGeom prst="ellipse">
              <a:avLst/>
            </a:prstGeom>
            <a:blipFill rotWithShape="1">
              <a:blip r:embed="rId3"/>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33"/>
            <p:cNvSpPr/>
            <p:nvPr/>
          </p:nvSpPr>
          <p:spPr>
            <a:xfrm>
              <a:off x="8568766" y="5105400"/>
              <a:ext cx="320039" cy="320040"/>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0" name="Google Shape;80;p33"/>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3"/>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3"/>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83"/>
        <p:cNvGrpSpPr/>
        <p:nvPr/>
      </p:nvGrpSpPr>
      <p:grpSpPr>
        <a:xfrm>
          <a:off x="0" y="0"/>
          <a:ext cx="0" cy="0"/>
          <a:chOff x="0" y="0"/>
          <a:chExt cx="0" cy="0"/>
        </a:xfrm>
      </p:grpSpPr>
      <p:sp>
        <p:nvSpPr>
          <p:cNvPr id="84" name="Google Shape;84;p34"/>
          <p:cNvSpPr/>
          <p:nvPr/>
        </p:nvSpPr>
        <p:spPr>
          <a:xfrm>
            <a:off x="6227806" y="1"/>
            <a:ext cx="2916194"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34"/>
          <p:cNvSpPr txBox="1">
            <a:spLocks noGrp="1"/>
          </p:cNvSpPr>
          <p:nvPr>
            <p:ph type="title"/>
          </p:nvPr>
        </p:nvSpPr>
        <p:spPr>
          <a:xfrm>
            <a:off x="6412230" y="685800"/>
            <a:ext cx="24003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2800"/>
              <a:buFont typeface="Rockwell" panose="02060503020205020403"/>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4"/>
          <p:cNvSpPr>
            <a:spLocks noGrp="1"/>
          </p:cNvSpPr>
          <p:nvPr>
            <p:ph type="pic" idx="2"/>
          </p:nvPr>
        </p:nvSpPr>
        <p:spPr>
          <a:xfrm>
            <a:off x="0" y="0"/>
            <a:ext cx="6227805" cy="6858000"/>
          </a:xfrm>
          <a:prstGeom prst="rect">
            <a:avLst/>
          </a:prstGeom>
          <a:solidFill>
            <a:srgbClr val="E1DFDF"/>
          </a:solidFill>
          <a:ln>
            <a:noFill/>
          </a:ln>
        </p:spPr>
      </p:sp>
      <p:sp>
        <p:nvSpPr>
          <p:cNvPr id="87" name="Google Shape;87;p34"/>
          <p:cNvSpPr txBox="1">
            <a:spLocks noGrp="1"/>
          </p:cNvSpPr>
          <p:nvPr>
            <p:ph type="body" idx="1"/>
          </p:nvPr>
        </p:nvSpPr>
        <p:spPr>
          <a:xfrm>
            <a:off x="6412230" y="2423160"/>
            <a:ext cx="24003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48"/>
              <a:buNone/>
              <a:defRPr sz="1350">
                <a:solidFill>
                  <a:srgbClr val="69240B"/>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p:txBody>
      </p:sp>
      <p:grpSp>
        <p:nvGrpSpPr>
          <p:cNvPr id="88" name="Google Shape;88;p34"/>
          <p:cNvGrpSpPr/>
          <p:nvPr/>
        </p:nvGrpSpPr>
        <p:grpSpPr>
          <a:xfrm>
            <a:off x="8522664" y="6255258"/>
            <a:ext cx="393192" cy="393192"/>
            <a:chOff x="8532189" y="5068824"/>
            <a:chExt cx="393192" cy="393192"/>
          </a:xfrm>
        </p:grpSpPr>
        <p:sp>
          <p:nvSpPr>
            <p:cNvPr id="89" name="Google Shape;89;p34"/>
            <p:cNvSpPr/>
            <p:nvPr/>
          </p:nvSpPr>
          <p:spPr>
            <a:xfrm>
              <a:off x="8532189" y="5068824"/>
              <a:ext cx="393192" cy="393192"/>
            </a:xfrm>
            <a:prstGeom prst="ellipse">
              <a:avLst/>
            </a:prstGeom>
            <a:blipFill rotWithShape="1">
              <a:blip r:embed="rId3"/>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34"/>
            <p:cNvSpPr/>
            <p:nvPr/>
          </p:nvSpPr>
          <p:spPr>
            <a:xfrm>
              <a:off x="8568766" y="5105400"/>
              <a:ext cx="320039" cy="320040"/>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1" name="Google Shape;91;p34"/>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4"/>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8522664" y="6255258"/>
            <a:ext cx="393192" cy="393192"/>
            <a:chOff x="8532189" y="5068824"/>
            <a:chExt cx="393192" cy="393192"/>
          </a:xfrm>
        </p:grpSpPr>
        <p:sp>
          <p:nvSpPr>
            <p:cNvPr id="11" name="Google Shape;11;p25"/>
            <p:cNvSpPr/>
            <p:nvPr/>
          </p:nvSpPr>
          <p:spPr>
            <a:xfrm>
              <a:off x="8532189" y="5068824"/>
              <a:ext cx="393192" cy="393192"/>
            </a:xfrm>
            <a:prstGeom prst="ellipse">
              <a:avLst/>
            </a:prstGeom>
            <a:blipFill rotWithShape="1">
              <a:blip r:embed="rId12"/>
              <a:tile tx="50800" ty="0" sx="85000" sy="8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5"/>
            <p:cNvSpPr/>
            <p:nvPr/>
          </p:nvSpPr>
          <p:spPr>
            <a:xfrm>
              <a:off x="8568766" y="5105400"/>
              <a:ext cx="320039" cy="320040"/>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3" name="Google Shape;13;p25"/>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0000"/>
              </a:buClr>
              <a:buSzPts val="4200"/>
              <a:buFont typeface="Rockwell" panose="02060503020205020403"/>
              <a:buNone/>
              <a:defRPr sz="4200" b="0" i="0" u="none" strike="noStrike" cap="none">
                <a:solidFill>
                  <a:srgbClr val="000000"/>
                </a:solidFill>
                <a:latin typeface="Rockwell" panose="02060503020205020403"/>
                <a:ea typeface="Rockwell" panose="02060503020205020403"/>
                <a:cs typeface="Rockwell" panose="02060503020205020403"/>
                <a:sym typeface="Rockwell" panose="020605030202050204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25"/>
          <p:cNvSpPr txBox="1">
            <a:spLocks noGrp="1"/>
          </p:cNvSpPr>
          <p:nvPr>
            <p:ph type="body" idx="1"/>
          </p:nvPr>
        </p:nvSpPr>
        <p:spPr>
          <a:xfrm>
            <a:off x="685800" y="2121408"/>
            <a:ext cx="7772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7pPr>
            <a:lvl8pPr marL="3657600" marR="0" lvl="7"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8pPr>
            <a:lvl9pPr marL="4114800" marR="0" lvl="8" indent="-314960"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9pPr>
          </a:lstStyle>
          <a:p/>
        </p:txBody>
      </p:sp>
      <p:sp>
        <p:nvSpPr>
          <p:cNvPr id="15" name="Google Shape;15;p25"/>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00" b="0" i="0" u="none" strike="noStrike" cap="none">
                <a:solidFill>
                  <a:srgbClr val="69240B"/>
                </a:solidFill>
                <a:latin typeface="Rockwell" panose="02060503020205020403"/>
                <a:ea typeface="Rockwell" panose="02060503020205020403"/>
                <a:cs typeface="Rockwell" panose="02060503020205020403"/>
                <a:sym typeface="Rockwell" panose="020605030202050204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9pPr>
          </a:lstStyle>
          <a:p/>
        </p:txBody>
      </p:sp>
      <p:sp>
        <p:nvSpPr>
          <p:cNvPr id="16" name="Google Shape;16;p25"/>
          <p:cNvSpPr txBox="1">
            <a:spLocks noGrp="1"/>
          </p:cNvSpPr>
          <p:nvPr>
            <p:ph type="ftr" idx="11"/>
          </p:nvPr>
        </p:nvSpPr>
        <p:spPr>
          <a:xfrm>
            <a:off x="685800" y="6272785"/>
            <a:ext cx="4745736"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00" b="0" i="0" u="none" strike="noStrike" cap="none">
                <a:solidFill>
                  <a:srgbClr val="69240B"/>
                </a:solidFill>
                <a:latin typeface="Rockwell" panose="02060503020205020403"/>
                <a:ea typeface="Rockwell" panose="02060503020205020403"/>
                <a:cs typeface="Rockwell" panose="02060503020205020403"/>
                <a:sym typeface="Rockwell" panose="020605030202050204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defRPr>
            </a:lvl9pPr>
          </a:lstStyle>
          <a:p/>
        </p:txBody>
      </p:sp>
      <p:sp>
        <p:nvSpPr>
          <p:cNvPr id="17" name="Google Shape;17;p25"/>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1pPr>
            <a:lvl2pPr marL="0" marR="0" lvl="1"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2pPr>
            <a:lvl3pPr marL="0" marR="0" lvl="2"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3pPr>
            <a:lvl4pPr marL="0" marR="0" lvl="3"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4pPr>
            <a:lvl5pPr marL="0" marR="0" lvl="4"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5pPr>
            <a:lvl6pPr marL="0" marR="0" lvl="5"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6pPr>
            <a:lvl7pPr marL="0" marR="0" lvl="6"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7pPr>
            <a:lvl8pPr marL="0" marR="0" lvl="7"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8pPr>
            <a:lvl9pPr marL="0" marR="0" lvl="8" indent="0" algn="ctr" rtl="0">
              <a:lnSpc>
                <a:spcPct val="100000"/>
              </a:lnSpc>
              <a:spcBef>
                <a:spcPts val="0"/>
              </a:spcBef>
              <a:spcAft>
                <a:spcPts val="0"/>
              </a:spcAft>
              <a:buClr>
                <a:srgbClr val="000000"/>
              </a:buClr>
              <a:buSzPts val="1100"/>
              <a:buFont typeface="Arial" panose="020B0604020202020204"/>
              <a:buNone/>
              <a:defRPr sz="1100" b="1" i="0" u="none" strike="noStrike" cap="none">
                <a:solidFill>
                  <a:srgbClr val="FFFFFF"/>
                </a:solidFill>
                <a:latin typeface="Rockwell" panose="02060503020205020403"/>
                <a:ea typeface="Rockwell" panose="02060503020205020403"/>
                <a:cs typeface="Rockwell" panose="02060503020205020403"/>
                <a:sym typeface="Rockwell" panose="02060503020205020403"/>
              </a:defRPr>
            </a:lvl9pPr>
          </a:lstStyle>
          <a:p>
            <a:pPr marL="0" lvl="0" indent="0" algn="ctr" rtl="0">
              <a:spcBef>
                <a:spcPts val="0"/>
              </a:spcBef>
              <a:spcAft>
                <a:spcPts val="0"/>
              </a:spcAft>
              <a:buNone/>
            </a:pPr>
            <a:r>
              <a:rPr lang="en-IN"/>
              <a:t>BATCH-NO:</a:t>
            </a:r>
            <a:endParaRPr lang="en-IN"/>
          </a:p>
        </p:txBody>
      </p:sp>
      <p:pic>
        <p:nvPicPr>
          <p:cNvPr id="18" name="Google Shape;18;p25"/>
          <p:cNvPicPr preferRelativeResize="0"/>
          <p:nvPr/>
        </p:nvPicPr>
        <p:blipFill rotWithShape="1">
          <a:blip r:embed="rId13"/>
          <a:srcRect/>
          <a:stretch>
            <a:fillRect/>
          </a:stretch>
        </p:blipFill>
        <p:spPr>
          <a:xfrm>
            <a:off x="7308304" y="468078"/>
            <a:ext cx="1119658" cy="111965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 descr="Logo VTU"/>
          <p:cNvPicPr preferRelativeResize="0"/>
          <p:nvPr/>
        </p:nvPicPr>
        <p:blipFill rotWithShape="1">
          <a:blip r:embed="rId1"/>
          <a:srcRect/>
          <a:stretch>
            <a:fillRect/>
          </a:stretch>
        </p:blipFill>
        <p:spPr>
          <a:xfrm>
            <a:off x="2915816" y="839440"/>
            <a:ext cx="3096344" cy="710214"/>
          </a:xfrm>
          <a:prstGeom prst="rect">
            <a:avLst/>
          </a:prstGeom>
          <a:noFill/>
          <a:ln>
            <a:noFill/>
          </a:ln>
        </p:spPr>
      </p:pic>
      <p:sp>
        <p:nvSpPr>
          <p:cNvPr id="113" name="Google Shape;113;p1"/>
          <p:cNvSpPr/>
          <p:nvPr/>
        </p:nvSpPr>
        <p:spPr>
          <a:xfrm>
            <a:off x="755576" y="1700808"/>
            <a:ext cx="7848872" cy="18466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SCHOOL OF COMPUTING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1156CS701- MAJOR PROJECT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IN-HOUSE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WINTER SEMESTER(2023-2024)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600"/>
              <a:buFont typeface="Arial" panose="020B0604020202020204"/>
              <a:buNone/>
            </a:pPr>
            <a:r>
              <a:rPr lang="en-IN"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REVIEW - I</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Rockwell" panose="02060503020205020403"/>
              <a:ea typeface="Rockwell" panose="02060503020205020403"/>
              <a:cs typeface="Rockwell" panose="02060503020205020403"/>
              <a:sym typeface="Rockwell" panose="02060503020205020403"/>
            </a:endParaRPr>
          </a:p>
        </p:txBody>
      </p:sp>
      <p:sp>
        <p:nvSpPr>
          <p:cNvPr id="115" name="Google Shape;115;p1"/>
          <p:cNvSpPr/>
          <p:nvPr/>
        </p:nvSpPr>
        <p:spPr>
          <a:xfrm>
            <a:off x="3707904" y="4869160"/>
            <a:ext cx="5220072" cy="13823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 </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INDLA POOJITHA</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(VTU</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18123</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20UECS1059</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 </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 VARSHITHA</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(VTU</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18312</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20UECS0424</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 CHIRANJEEVI</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(VTU</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17270</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alt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20UECS0329</a:t>
            </a: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
          <p:cNvSpPr/>
          <p:nvPr/>
        </p:nvSpPr>
        <p:spPr>
          <a:xfrm>
            <a:off x="216024" y="4831998"/>
            <a:ext cx="3185592" cy="13823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SUPERVISED 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tLang="en-IN" b="1" dirty="0" err="1">
              <a:latin typeface="Times New Roman" panose="02020603050405020304" pitchFamily="18" charset="0"/>
              <a:cs typeface="Times New Roman" panose="02020603050405020304" pitchFamily="18" charset="0"/>
              <a:sym typeface="+mn-ea"/>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ltLang="en-IN" b="1" dirty="0" err="1">
                <a:latin typeface="Times New Roman" panose="02020603050405020304" pitchFamily="18" charset="0"/>
                <a:cs typeface="Times New Roman" panose="02020603050405020304" pitchFamily="18" charset="0"/>
                <a:sym typeface="+mn-ea"/>
              </a:rPr>
              <a:t>Ms.</a:t>
            </a:r>
            <a:r>
              <a:rPr lang="en-IN" b="1" dirty="0" err="1">
                <a:latin typeface="Times New Roman" panose="02020603050405020304" pitchFamily="18" charset="0"/>
                <a:cs typeface="Times New Roman" panose="02020603050405020304" pitchFamily="18" charset="0"/>
                <a:sym typeface="+mn-ea"/>
              </a:rPr>
              <a:t>D</a:t>
            </a:r>
            <a:r>
              <a:rPr lang="en-US" altLang="en-IN" b="1" dirty="0" err="1">
                <a:latin typeface="Times New Roman" panose="02020603050405020304" pitchFamily="18" charset="0"/>
                <a:cs typeface="Times New Roman" panose="02020603050405020304" pitchFamily="18" charset="0"/>
                <a:sym typeface="+mn-ea"/>
              </a:rPr>
              <a:t>.HEMALATHA</a:t>
            </a:r>
            <a:endParaRPr lang="en-US" altLang="en-IN" b="1" dirty="0" err="1">
              <a:latin typeface="Times New Roman" panose="02020603050405020304" pitchFamily="18" charset="0"/>
              <a:cs typeface="Times New Roman" panose="02020603050405020304" pitchFamily="18" charset="0"/>
              <a:sym typeface="+mn-ea"/>
            </a:endParaRPr>
          </a:p>
          <a:p>
            <a:pPr marL="0" marR="0" lvl="0" indent="0" algn="l" rtl="0">
              <a:lnSpc>
                <a:spcPct val="100000"/>
              </a:lnSpc>
              <a:spcBef>
                <a:spcPts val="0"/>
              </a:spcBef>
              <a:spcAft>
                <a:spcPts val="0"/>
              </a:spcAft>
              <a:buClr>
                <a:srgbClr val="000000"/>
              </a:buClr>
              <a:buSzPts val="1400"/>
              <a:buFont typeface="Arial" panose="020B0604020202020204"/>
              <a:buNone/>
            </a:pPr>
            <a:r>
              <a:rPr lang="en-IN" b="1" dirty="0">
                <a:latin typeface="Times New Roman" panose="02020603050405020304" pitchFamily="18" charset="0"/>
                <a:cs typeface="Times New Roman" panose="02020603050405020304" pitchFamily="18" charset="0"/>
                <a:sym typeface="+mn-ea"/>
              </a:rPr>
              <a:t>Assistant Professor</a:t>
            </a:r>
            <a:endParaRPr lang="en-IN" dirty="0"/>
          </a:p>
          <a:p>
            <a:pPr marL="0" marR="0" lvl="0" indent="0" algn="l" rtl="0">
              <a:lnSpc>
                <a:spcPct val="100000"/>
              </a:lnSpc>
              <a:spcBef>
                <a:spcPts val="0"/>
              </a:spcBef>
              <a:spcAft>
                <a:spcPts val="0"/>
              </a:spcAft>
              <a:buClr>
                <a:srgbClr val="000000"/>
              </a:buClr>
              <a:buSzPts val="1400"/>
              <a:buFont typeface="Arial" panose="020B0604020202020204"/>
              <a:buNone/>
            </a:pPr>
            <a:endParaRPr lang="en-US" altLang="en-IN" b="1" dirty="0" err="1">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chemeClr val="dk1"/>
              </a:solidFill>
              <a:latin typeface="Rockwell" panose="02060503020205020403"/>
              <a:ea typeface="Rockwell" panose="02060503020205020403"/>
              <a:cs typeface="Rockwell" panose="02060503020205020403"/>
              <a:sym typeface="Rockwell" panose="02060503020205020403"/>
            </a:endParaRPr>
          </a:p>
        </p:txBody>
      </p:sp>
      <p:sp>
        <p:nvSpPr>
          <p:cNvPr id="117" name="Google Shape;117;p1"/>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 name="Text Box 2"/>
          <p:cNvSpPr txBox="1"/>
          <p:nvPr/>
        </p:nvSpPr>
        <p:spPr>
          <a:xfrm>
            <a:off x="292100" y="3623945"/>
            <a:ext cx="8778240" cy="368300"/>
          </a:xfrm>
          <a:prstGeom prst="rect">
            <a:avLst/>
          </a:prstGeom>
          <a:noFill/>
        </p:spPr>
        <p:txBody>
          <a:bodyPr wrap="square" rtlCol="0">
            <a:spAutoFit/>
          </a:bodyPr>
          <a:p>
            <a:pPr algn="just"/>
            <a:r>
              <a:rPr lang="en-US" sz="1800" b="1" dirty="0">
                <a:latin typeface="Times New Roman" panose="02020603050405020304"/>
                <a:cs typeface="Times New Roman" panose="02020603050405020304"/>
                <a:sym typeface="+mn-ea"/>
              </a:rPr>
              <a:t>“</a:t>
            </a:r>
            <a:r>
              <a:rPr lang="en-US" sz="1800" b="1" dirty="0">
                <a:latin typeface="Times New Roman" panose="02020603050405020304"/>
                <a:cs typeface="Times New Roman" panose="02020603050405020304"/>
                <a:sym typeface="+mn-ea"/>
              </a:rPr>
              <a:t>RETINAL - BASED ANAEMIA PREDICTION USING MACHINE LEARNING”	  </a:t>
            </a:r>
            <a:endParaRPr lang="en-US" sz="1800"/>
          </a:p>
        </p:txBody>
      </p:sp>
      <p:sp>
        <p:nvSpPr>
          <p:cNvPr id="136" name="Google Shape;136;p3"/>
          <p:cNvSpPr txBox="1">
            <a:spLocks noGrp="1"/>
          </p:cNvSpPr>
          <p:nvPr>
            <p:ph type="ftr" idx="11"/>
          </p:nvPr>
        </p:nvSpPr>
        <p:spPr>
          <a:xfrm>
            <a:off x="685800" y="6272530"/>
            <a:ext cx="6582410" cy="307975"/>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a:t>
            </a:r>
            <a:r>
              <a:rPr lang="en-US" altLang="en-IN"/>
              <a:t>191</a:t>
            </a:r>
            <a:r>
              <a:rPr lang="en-IN"/>
              <a:t>        DEPARTMENT OF COMPUTER SCIENCE &amp; ENGINEERING</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215" y="87630"/>
            <a:ext cx="8081645" cy="715010"/>
          </a:xfrm>
        </p:spPr>
        <p:txBody>
          <a:bodyPr>
            <a:normAutofit/>
          </a:bodyPr>
          <a:p>
            <a:r>
              <a:rPr lang="en-IN" sz="2665" b="1">
                <a:latin typeface="Times New Roman" panose="02020603050405020304"/>
                <a:ea typeface="Times New Roman" panose="02020603050405020304"/>
                <a:cs typeface="Times New Roman" panose="02020603050405020304"/>
                <a:sym typeface="Times New Roman" panose="02020603050405020304"/>
              </a:rPr>
              <a:t>LITERATURE REVIEW</a:t>
            </a:r>
            <a:endParaRPr lang="en-US" sz="2665"/>
          </a:p>
        </p:txBody>
      </p:sp>
      <p:sp>
        <p:nvSpPr>
          <p:cNvPr id="3" name="Text Placeholder 2"/>
          <p:cNvSpPr>
            <a:spLocks noGrp="1"/>
          </p:cNvSpPr>
          <p:nvPr>
            <p:ph type="body" idx="1"/>
          </p:nvPr>
        </p:nvSpPr>
        <p:spPr>
          <a:xfrm>
            <a:off x="168910" y="732155"/>
            <a:ext cx="8418195" cy="5440045"/>
          </a:xfrm>
        </p:spPr>
        <p:txBody>
          <a:bodyPr>
            <a:normAutofit fontScale="90000"/>
          </a:bodyPr>
          <a:p>
            <a:pPr marL="131445" indent="0">
              <a:buNone/>
            </a:pPr>
            <a:r>
              <a:rPr lang="en-IN" sz="2400" b="1" dirty="0">
                <a:effectLst/>
                <a:latin typeface="Times New Roman Bold" panose="02020603050405020304" charset="0"/>
                <a:ea typeface="Calibri" panose="020F0502020204030204" pitchFamily="34" charset="0"/>
                <a:cs typeface="Times New Roman Bold" panose="02020603050405020304" charset="0"/>
                <a:sym typeface="+mn-ea"/>
              </a:rPr>
              <a:t>[</a:t>
            </a:r>
            <a:r>
              <a:rPr lang="en-US" altLang="en-IN" sz="2400" b="1" dirty="0">
                <a:effectLst/>
                <a:latin typeface="Times New Roman Bold" panose="02020603050405020304" charset="0"/>
                <a:ea typeface="Calibri" panose="020F0502020204030204" pitchFamily="34" charset="0"/>
                <a:cs typeface="Times New Roman Bold" panose="02020603050405020304" charset="0"/>
                <a:sym typeface="+mn-ea"/>
              </a:rPr>
              <a:t>5</a:t>
            </a:r>
            <a:r>
              <a:rPr lang="en-IN" sz="2400" b="1" dirty="0">
                <a:effectLst/>
                <a:latin typeface="Times New Roman Bold" panose="02020603050405020304" charset="0"/>
                <a:ea typeface="Calibri" panose="020F0502020204030204" pitchFamily="34" charset="0"/>
                <a:cs typeface="Times New Roman Bold" panose="02020603050405020304" charset="0"/>
                <a:sym typeface="+mn-ea"/>
              </a:rPr>
              <a:t>] M. Nelson, ‘‘Anaemia in adolescent girls: Effects on cognitive function and activity,’’ Proc. Nutrition Soc., vol. 55, no. 1B, pp. 359–367, 1996. </a:t>
            </a:r>
            <a:r>
              <a:rPr lang="en-IN" sz="2400" b="1" dirty="0" err="1">
                <a:effectLst/>
                <a:latin typeface="Times New Roman Bold" panose="02020603050405020304" charset="0"/>
                <a:ea typeface="Calibri" panose="020F0502020204030204" pitchFamily="34" charset="0"/>
                <a:cs typeface="Times New Roman Bold" panose="02020603050405020304" charset="0"/>
                <a:sym typeface="+mn-ea"/>
              </a:rPr>
              <a:t>doi</a:t>
            </a:r>
            <a:r>
              <a:rPr lang="en-IN" sz="2400" b="1" dirty="0">
                <a:effectLst/>
                <a:latin typeface="Times New Roman Bold" panose="02020603050405020304" charset="0"/>
                <a:ea typeface="Calibri" panose="020F0502020204030204" pitchFamily="34" charset="0"/>
                <a:cs typeface="Times New Roman Bold" panose="02020603050405020304" charset="0"/>
                <a:sym typeface="+mn-ea"/>
              </a:rPr>
              <a:t>: 10.1079/pns19960035.</a:t>
            </a:r>
            <a:endParaRPr lang="en-IN" sz="2400" b="1" dirty="0">
              <a:effectLst/>
              <a:latin typeface="Times New Roman Bold" panose="02020603050405020304" charset="0"/>
              <a:ea typeface="Calibri" panose="020F0502020204030204" pitchFamily="34" charset="0"/>
              <a:cs typeface="Times New Roman Bold" panose="02020603050405020304" charset="0"/>
            </a:endParaRPr>
          </a:p>
          <a:p>
            <a:pPr marL="131445" indent="0">
              <a:buNone/>
            </a:pPr>
            <a:r>
              <a:rPr lang="en-US" sz="2400" b="1">
                <a:latin typeface="Times New Roman Bold" panose="02020603050405020304" charset="0"/>
                <a:cs typeface="Times New Roman Bold" panose="02020603050405020304" charset="0"/>
              </a:rPr>
              <a:t>    </a:t>
            </a:r>
            <a:r>
              <a:rPr lang="en-US">
                <a:latin typeface="Times New Roman" panose="02020603050405020304" pitchFamily="18" charset="0"/>
                <a:cs typeface="Times New Roman" panose="02020603050405020304" pitchFamily="18" charset="0"/>
              </a:rPr>
              <a:t>A novel approach to evaluate blood parameters using computer vision techniques offers a promising solution for automating and streamlining the analysis of blood samples. By harnessing the power of computer vision, this approach aims to replace or augment traditional manual methods of blood analysis, which can be time-consuming and prone to human error. Using advanced image processing algorithms, this technique enables the extraction and analysis of relevant blood parameters from images of blood samples</a:t>
            </a:r>
            <a:endParaRPr lang="en-US" sz="2400" b="1">
              <a:latin typeface="Times New Roman Bold" panose="02020603050405020304" charset="0"/>
              <a:cs typeface="Times New Roman Bold" panose="02020603050405020304" charset="0"/>
            </a:endParaRPr>
          </a:p>
          <a:p>
            <a:pPr marL="131445" indent="0">
              <a:buNone/>
            </a:pPr>
            <a:r>
              <a:rPr lang="en-US" sz="2400" b="1">
                <a:latin typeface="Times New Roman Bold" panose="02020603050405020304" charset="0"/>
                <a:cs typeface="Times New Roman Bold" panose="02020603050405020304" charset="0"/>
              </a:rPr>
              <a:t>[6] E. McLean, ‘‘WHO vitamin and mineral nutrition information system,’’ Worldwide Prevalence of Anaemia, Tech. Rep., 2008.</a:t>
            </a:r>
            <a:endParaRPr lang="en-US" sz="2400" b="1">
              <a:latin typeface="Times New Roman Bold" panose="02020603050405020304" charset="0"/>
              <a:cs typeface="Times New Roman Bold" panose="02020603050405020304" charset="0"/>
            </a:endParaRPr>
          </a:p>
          <a:p>
            <a:pPr marL="131445" indent="0" algn="just">
              <a:buNone/>
            </a:pPr>
            <a:r>
              <a:rPr lang="en-US" sz="2400" b="1">
                <a:latin typeface="Times New Roman Bold" panose="02020603050405020304" charset="0"/>
                <a:cs typeface="Times New Roman Bold" panose="02020603050405020304" charset="0"/>
              </a:rPr>
              <a:t>   </a:t>
            </a:r>
            <a:r>
              <a:rPr lang="en-US">
                <a:latin typeface="Times New Roman" panose="02020603050405020304" pitchFamily="18" charset="0"/>
                <a:cs typeface="Times New Roman" panose="02020603050405020304" pitchFamily="18" charset="0"/>
              </a:rPr>
              <a:t>Image processing techniques can be employed to measure parameters such        as conjunctival color, vessel tortuosity, and vascular density. Anemia often manifests as a paler conjunctiva due to reduced blood supply, and these methods can objectively assess the severity of anemia by analyzing color variations.</a:t>
            </a:r>
            <a:endParaRPr lang="en-US">
              <a:latin typeface="Times New Roman" panose="02020603050405020304" pitchFamily="18" charset="0"/>
              <a:cs typeface="Times New Roman" panose="02020603050405020304" pitchFamily="18" charset="0"/>
            </a:endParaRPr>
          </a:p>
          <a:p>
            <a:pPr marL="131445" indent="0" algn="just">
              <a:buNone/>
            </a:pPr>
            <a:endParaRPr lang="en-US">
              <a:latin typeface="Times New Roman" panose="02020603050405020304" pitchFamily="18" charset="0"/>
              <a:cs typeface="Times New Roman" panose="02020603050405020304" pitchFamily="18" charset="0"/>
            </a:endParaRPr>
          </a:p>
          <a:p>
            <a:pPr marL="131445"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sp>
        <p:nvSpPr>
          <p:cNvPr id="136" name="Google Shape;136;p3"/>
          <p:cNvSpPr txBox="1">
            <a:spLocks noGrp="1"/>
          </p:cNvSpPr>
          <p:nvPr>
            <p:ph type="ftr" idx="11"/>
          </p:nvPr>
        </p:nvSpPr>
        <p:spPr>
          <a:xfrm>
            <a:off x="685800" y="6272530"/>
            <a:ext cx="6582410" cy="307975"/>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a:t>
            </a:r>
            <a:r>
              <a:rPr lang="en-US" altLang="en-IN"/>
              <a:t>191</a:t>
            </a:r>
            <a:r>
              <a:rPr lang="en-IN"/>
              <a:t>        DEPARTMENT OF COMPUTER SCIENCE &amp; ENGINEERING</a:t>
            </a:r>
            <a:endParaRPr lang="en-IN"/>
          </a:p>
        </p:txBody>
      </p:sp>
      <p:sp>
        <p:nvSpPr>
          <p:cNvPr id="162" name="Google Shape;162;p6"/>
          <p:cNvSpPr txBox="1">
            <a:spLocks noGrp="1"/>
          </p:cNvSpPr>
          <p:nvPr>
            <p:ph type="dt" idx="10"/>
          </p:nvPr>
        </p:nvSpPr>
        <p:spPr>
          <a:xfrm>
            <a:off x="6181725" y="6273165"/>
            <a:ext cx="2159000" cy="278765"/>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1400"/>
              <a:buNone/>
            </a:pPr>
            <a:r>
              <a:rPr lang="en-US" altLang="en-IN"/>
              <a:t>21</a:t>
            </a:r>
            <a:r>
              <a:rPr lang="en-IN"/>
              <a:t>-03-2024</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DESIGN AND METHODOLOGIES</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8"/>
          <p:cNvSpPr txBox="1">
            <a:spLocks noGrp="1"/>
          </p:cNvSpPr>
          <p:nvPr>
            <p:ph type="body" idx="1"/>
          </p:nvPr>
        </p:nvSpPr>
        <p:spPr>
          <a:xfrm>
            <a:off x="685800" y="2093983"/>
            <a:ext cx="7772400" cy="405090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MODULE 1:Data Preprocessing Module</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182880" lvl="0" indent="-182880" algn="l" rtl="0">
              <a:lnSpc>
                <a:spcPct val="90000"/>
              </a:lnSpc>
              <a:spcBef>
                <a:spcPts val="120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MODULE 2:Model Development and Training Module</a:t>
            </a:r>
            <a:endParaRPr sz="2400">
              <a:latin typeface="Times New Roman" panose="02020603050405020304"/>
              <a:ea typeface="Times New Roman" panose="02020603050405020304"/>
              <a:cs typeface="Times New Roman" panose="02020603050405020304"/>
              <a:sym typeface="Times New Roman" panose="02020603050405020304"/>
            </a:endParaRPr>
          </a:p>
          <a:p>
            <a:pPr marL="182880" lvl="0" indent="-31750" algn="l" rtl="0">
              <a:lnSpc>
                <a:spcPct val="90000"/>
              </a:lnSpc>
              <a:spcBef>
                <a:spcPts val="1200"/>
              </a:spcBef>
              <a:spcAft>
                <a:spcPts val="0"/>
              </a:spcAft>
              <a:buSzPts val="2380"/>
              <a:buFont typeface="Noto Sans Symbols"/>
              <a:buNone/>
            </a:pP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207" name="Google Shape;207;p8"/>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08" name="Google Shape;208;p8"/>
          <p:cNvSpPr txBox="1">
            <a:spLocks noGrp="1"/>
          </p:cNvSpPr>
          <p:nvPr>
            <p:ph type="ftr" idx="11"/>
          </p:nvPr>
        </p:nvSpPr>
        <p:spPr>
          <a:xfrm>
            <a:off x="685800" y="6272530"/>
            <a:ext cx="6664325" cy="3657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a:t>
            </a:r>
            <a:r>
              <a:rPr lang="en-IN"/>
              <a:t>       DEPARTMENT OF COMPUTER SCIENCE &amp; ENGINEERING</a:t>
            </a:r>
            <a:endParaRPr lang="en-IN"/>
          </a:p>
        </p:txBody>
      </p:sp>
      <p:sp>
        <p:nvSpPr>
          <p:cNvPr id="209" name="Google Shape;209;p8"/>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9"/>
          <p:cNvSpPr txBox="1">
            <a:spLocks noGrp="1"/>
          </p:cNvSpPr>
          <p:nvPr>
            <p:ph type="title"/>
          </p:nvPr>
        </p:nvSpPr>
        <p:spPr>
          <a:xfrm>
            <a:off x="447040" y="0"/>
            <a:ext cx="7748270" cy="7639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MODULE:1</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15" name="Google Shape;215;p9"/>
          <p:cNvSpPr txBox="1">
            <a:spLocks noGrp="1"/>
          </p:cNvSpPr>
          <p:nvPr>
            <p:ph type="body" idx="1"/>
          </p:nvPr>
        </p:nvSpPr>
        <p:spPr>
          <a:xfrm>
            <a:off x="158750" y="673735"/>
            <a:ext cx="8607425" cy="5212080"/>
          </a:xfrm>
          <a:prstGeom prst="rect">
            <a:avLst/>
          </a:prstGeom>
          <a:noFill/>
          <a:ln>
            <a:noFill/>
          </a:ln>
        </p:spPr>
        <p:txBody>
          <a:bodyPr spcFirstLastPara="1" wrap="square" lIns="91425" tIns="45700" rIns="91425" bIns="45700" anchor="t" anchorCtr="0">
            <a:noAutofit/>
          </a:bodyPr>
          <a:lstStyle/>
          <a:p>
            <a:pPr marL="182880" lvl="0" indent="-114935" algn="just" rtl="0">
              <a:lnSpc>
                <a:spcPct val="150000"/>
              </a:lnSpc>
              <a:spcBef>
                <a:spcPts val="0"/>
              </a:spcBef>
              <a:spcAft>
                <a:spcPts val="0"/>
              </a:spcAft>
              <a:buSzPct val="85000"/>
              <a:buFont typeface="Noto Sans Symbols"/>
              <a:buChar char="⮚"/>
            </a:pPr>
            <a:r>
              <a:rPr lang="en-IN" sz="1800">
                <a:latin typeface="Times New Roman Regular" panose="02020603050405020304" charset="0"/>
                <a:ea typeface="Times New Roman" panose="02020603050405020304"/>
                <a:cs typeface="Times New Roman Regular" panose="02020603050405020304" charset="0"/>
                <a:sym typeface="Times New Roman" panose="02020603050405020304"/>
              </a:rPr>
              <a:t> Data Preprocessing Module:</a:t>
            </a:r>
            <a:endParaRPr sz="1800">
              <a:latin typeface="Times New Roman Regular" panose="02020603050405020304" charset="0"/>
              <a:ea typeface="Times New Roman" panose="02020603050405020304"/>
              <a:cs typeface="Times New Roman Regular" panose="02020603050405020304" charset="0"/>
              <a:sym typeface="Times New Roman" panose="02020603050405020304"/>
            </a:endParaRPr>
          </a:p>
          <a:p>
            <a:pPr>
              <a:lnSpc>
                <a:spcPct val="150000"/>
              </a:lnSpc>
            </a:pPr>
            <a:r>
              <a:rPr lang="en-US" sz="1800" dirty="0">
                <a:latin typeface="Times New Roman Regular" panose="02020603050405020304" charset="0"/>
                <a:cs typeface="Times New Roman Regular" panose="02020603050405020304" charset="0"/>
                <a:sym typeface="+mn-ea"/>
              </a:rPr>
              <a:t>1.	User: </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1.1	Register:</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Users can register for the Anemia web application here. </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1.2	Login:</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After registering, the user can access his portal.</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1.3	View Data:</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View data after preprocessing (cleaned dataset)</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1.4	Input :</a:t>
            </a:r>
            <a:endParaRPr lang="en-US" sz="1800" dirty="0">
              <a:latin typeface="Times New Roman Regular" panose="02020603050405020304" charset="0"/>
              <a:cs typeface="Times New Roman Regular" panose="02020603050405020304" charset="0"/>
            </a:endParaRPr>
          </a:p>
          <a:p>
            <a:pPr>
              <a:lnSpc>
                <a:spcPct val="150000"/>
              </a:lnSpc>
            </a:pPr>
            <a:r>
              <a:rPr lang="en-US" sz="1800" dirty="0">
                <a:latin typeface="Times New Roman Regular" panose="02020603050405020304" charset="0"/>
                <a:cs typeface="Times New Roman Regular" panose="02020603050405020304" charset="0"/>
                <a:sym typeface="+mn-ea"/>
              </a:rPr>
              <a:t>User will give the input values.</a:t>
            </a:r>
            <a:endParaRPr lang="en-US" sz="1800" dirty="0">
              <a:latin typeface="Times New Roman Regular" panose="02020603050405020304" charset="0"/>
              <a:cs typeface="Times New Roman Regular" panose="02020603050405020304" charset="0"/>
            </a:endParaRPr>
          </a:p>
          <a:p>
            <a:pPr marL="0" lvl="0" indent="0" algn="just" rtl="0">
              <a:lnSpc>
                <a:spcPct val="150000"/>
              </a:lnSpc>
              <a:spcBef>
                <a:spcPts val="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216" name="Google Shape;216;p9"/>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17" name="Google Shape;217;p9"/>
          <p:cNvSpPr txBox="1">
            <a:spLocks noGrp="1"/>
          </p:cNvSpPr>
          <p:nvPr>
            <p:ph type="ftr" idx="11"/>
          </p:nvPr>
        </p:nvSpPr>
        <p:spPr>
          <a:xfrm>
            <a:off x="685800" y="6272530"/>
            <a:ext cx="6424930" cy="4648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a:t>
            </a:r>
            <a:r>
              <a:rPr lang="en-IN"/>
              <a:t>       DEPARTMENT OF COMPUTER SCIENCE &amp; ENGINEERING</a:t>
            </a:r>
            <a:endParaRPr lang="en-IN"/>
          </a:p>
        </p:txBody>
      </p:sp>
      <p:sp>
        <p:nvSpPr>
          <p:cNvPr id="218" name="Google Shape;218;p9"/>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6acc782c0e_0_10"/>
          <p:cNvSpPr txBox="1">
            <a:spLocks noGrp="1"/>
          </p:cNvSpPr>
          <p:nvPr>
            <p:ph type="title"/>
          </p:nvPr>
        </p:nvSpPr>
        <p:spPr>
          <a:xfrm>
            <a:off x="188595" y="138430"/>
            <a:ext cx="7058025" cy="5848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MODULE:2</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g26acc782c0e_0_10"/>
          <p:cNvSpPr txBox="1">
            <a:spLocks noGrp="1"/>
          </p:cNvSpPr>
          <p:nvPr>
            <p:ph type="body" idx="1"/>
          </p:nvPr>
        </p:nvSpPr>
        <p:spPr>
          <a:xfrm>
            <a:off x="89535" y="722630"/>
            <a:ext cx="8954770" cy="5153660"/>
          </a:xfrm>
          <a:prstGeom prst="rect">
            <a:avLst/>
          </a:prstGeom>
          <a:noFill/>
          <a:ln>
            <a:noFill/>
          </a:ln>
        </p:spPr>
        <p:txBody>
          <a:bodyPr spcFirstLastPara="1" wrap="square" lIns="91425" tIns="45700" rIns="91425" bIns="45700" anchor="t" anchorCtr="0">
            <a:noAutofit/>
          </a:bodyPr>
          <a:lstStyle/>
          <a:p>
            <a:pPr marL="182880" lvl="0" indent="-114935" algn="just" rtl="0">
              <a:lnSpc>
                <a:spcPct val="150000"/>
              </a:lnSpc>
              <a:spcBef>
                <a:spcPts val="0"/>
              </a:spcBef>
              <a:spcAft>
                <a:spcPts val="0"/>
              </a:spcAft>
              <a:buSzPct val="85000"/>
              <a:buFont typeface="Noto Sans Symbols"/>
              <a:buChar char="⮚"/>
            </a:pPr>
            <a:r>
              <a:rPr lang="en-IN">
                <a:latin typeface="Times New Roman" panose="02020603050405020304"/>
                <a:ea typeface="Times New Roman" panose="02020603050405020304"/>
                <a:cs typeface="Times New Roman" panose="02020603050405020304"/>
                <a:sym typeface="Times New Roman" panose="02020603050405020304"/>
              </a:rPr>
              <a:t> Model Development and Training Module:</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None/>
            </a:pPr>
            <a:r>
              <a:rPr lang="en-US" altLang="en-IN" sz="1300">
                <a:latin typeface="Times New Roman" panose="02020603050405020304"/>
                <a:ea typeface="Times New Roman" panose="02020603050405020304"/>
                <a:cs typeface="Times New Roman" panose="02020603050405020304"/>
                <a:sym typeface="Times New Roman" panose="02020603050405020304"/>
              </a:rPr>
              <a:t> </a:t>
            </a:r>
            <a:r>
              <a:rPr lang="en-US" altLang="en-IN" sz="1300" b="1">
                <a:latin typeface="Times New Roman Bold" panose="02020603050405020304" charset="0"/>
                <a:ea typeface="Times New Roman" panose="02020603050405020304"/>
                <a:cs typeface="Times New Roman Bold" panose="02020603050405020304" charset="0"/>
                <a:sym typeface="Times New Roman" panose="02020603050405020304"/>
              </a:rPr>
              <a:t>    </a:t>
            </a:r>
            <a:r>
              <a:rPr lang="en-US" sz="1800" b="1" dirty="0">
                <a:latin typeface="Times New Roman" panose="02020603050405020304" pitchFamily="18" charset="0"/>
                <a:cs typeface="Times New Roman" panose="02020603050405020304" pitchFamily="18" charset="0"/>
                <a:sym typeface="+mn-ea"/>
              </a:rPr>
              <a:t>Take Dataset:</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sym typeface="+mn-ea"/>
              </a:rPr>
              <a:t>The dataset for the Anemia is collected from the </a:t>
            </a:r>
            <a:r>
              <a:rPr lang="en-US" sz="1800" dirty="0" err="1">
                <a:latin typeface="Times New Roman" panose="02020603050405020304" pitchFamily="18" charset="0"/>
                <a:cs typeface="Times New Roman" panose="02020603050405020304" pitchFamily="18" charset="0"/>
                <a:sym typeface="+mn-ea"/>
              </a:rPr>
              <a:t>kaggle</a:t>
            </a:r>
            <a:r>
              <a:rPr lang="en-US" sz="1800" dirty="0">
                <a:latin typeface="Times New Roman" panose="02020603050405020304" pitchFamily="18" charset="0"/>
                <a:cs typeface="Times New Roman" panose="02020603050405020304" pitchFamily="18" charset="0"/>
                <a:sym typeface="+mn-ea"/>
              </a:rPr>
              <a:t> website (kaggle.com).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sym typeface="+mn-ea"/>
              </a:rPr>
              <a:t>The size of overall dataset is 73.6 KB (75,404 bytes).</a:t>
            </a:r>
            <a:endParaRPr lang="en-US" sz="1800" dirty="0">
              <a:latin typeface="Times New Roman" panose="02020603050405020304" pitchFamily="18" charset="0"/>
              <a:cs typeface="Times New Roman" panose="02020603050405020304" pitchFamily="18" charset="0"/>
            </a:endParaRPr>
          </a:p>
          <a:p>
            <a:pPr marL="131445" indent="0" algn="just">
              <a:lnSpc>
                <a:spcPct val="150000"/>
              </a:lnSpc>
              <a:buNone/>
            </a:pPr>
            <a:r>
              <a:rPr lang="en-US" sz="1800" b="1" dirty="0">
                <a:latin typeface="Times New Roman" panose="02020603050405020304" pitchFamily="18" charset="0"/>
                <a:cs typeface="Times New Roman" panose="02020603050405020304" pitchFamily="18" charset="0"/>
                <a:sym typeface="+mn-ea"/>
              </a:rPr>
              <a:t>Training the data:</a:t>
            </a:r>
            <a:endParaRPr lang="en-US" sz="1800" b="1"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sym typeface="+mn-ea"/>
              </a:rPr>
              <a:t>Irrespective of the algorithm we select the training is the same for every algorithm.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sym typeface="+mn-ea"/>
              </a:rPr>
              <a:t>Given a dataset we split the data into two parts training and testing, the reason behind doing this is to test our model/algorithm performance just like the exams for a student the testing is also exam for the model.</a:t>
            </a: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endPar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25" name="Google Shape;225;g26acc782c0e_0_10"/>
          <p:cNvSpPr txBox="1">
            <a:spLocks noGrp="1"/>
          </p:cNvSpPr>
          <p:nvPr>
            <p:ph type="dt" idx="10"/>
          </p:nvPr>
        </p:nvSpPr>
        <p:spPr>
          <a:xfrm>
            <a:off x="5992368" y="6272785"/>
            <a:ext cx="245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26" name="Google Shape;226;g26acc782c0e_0_10"/>
          <p:cNvSpPr txBox="1">
            <a:spLocks noGrp="1"/>
          </p:cNvSpPr>
          <p:nvPr>
            <p:ph type="ftr" idx="11"/>
          </p:nvPr>
        </p:nvSpPr>
        <p:spPr>
          <a:xfrm>
            <a:off x="685800" y="6272530"/>
            <a:ext cx="6315710" cy="2463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a:t>
            </a:r>
            <a:r>
              <a:rPr lang="en-US" altLang="en-IN"/>
              <a:t>191 </a:t>
            </a:r>
            <a:r>
              <a:rPr lang="en-IN"/>
              <a:t>        DEPARTMENT OF COMPUTER SCIENCE &amp; ENGINEERING</a:t>
            </a:r>
            <a:endParaRPr lang="en-IN"/>
          </a:p>
        </p:txBody>
      </p:sp>
      <p:sp>
        <p:nvSpPr>
          <p:cNvPr id="227" name="Google Shape;227;g26acc782c0e_0_10"/>
          <p:cNvSpPr txBox="1">
            <a:spLocks noGrp="1"/>
          </p:cNvSpPr>
          <p:nvPr>
            <p:ph type="sldNum" idx="12"/>
          </p:nvPr>
        </p:nvSpPr>
        <p:spPr>
          <a:xfrm>
            <a:off x="8483346" y="6272785"/>
            <a:ext cx="480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IMPLEMENTATION</a:t>
            </a:r>
            <a:endParaRPr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Google Shape;258;p12"/>
          <p:cNvSpPr txBox="1">
            <a:spLocks noGrp="1"/>
          </p:cNvSpPr>
          <p:nvPr>
            <p:ph type="body" idx="1"/>
          </p:nvPr>
        </p:nvSpPr>
        <p:spPr>
          <a:xfrm>
            <a:off x="685800" y="2121408"/>
            <a:ext cx="7772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Architecture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182880" lvl="0" indent="-182880" algn="l" rtl="0">
              <a:lnSpc>
                <a:spcPct val="90000"/>
              </a:lnSpc>
              <a:spcBef>
                <a:spcPts val="120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Data –Flow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182880" lvl="0" indent="-182880" algn="l" rtl="0">
              <a:lnSpc>
                <a:spcPct val="90000"/>
              </a:lnSpc>
              <a:spcBef>
                <a:spcPts val="120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Use Case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182880" lvl="0" indent="-182880" algn="l" rtl="0">
              <a:lnSpc>
                <a:spcPct val="90000"/>
              </a:lnSpc>
              <a:spcBef>
                <a:spcPts val="120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Class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182880" lvl="0" indent="-182880" algn="l" rtl="0">
              <a:lnSpc>
                <a:spcPct val="90000"/>
              </a:lnSpc>
              <a:spcBef>
                <a:spcPts val="120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Activity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182880" lvl="0" indent="-182880" algn="l" rtl="0">
              <a:lnSpc>
                <a:spcPct val="90000"/>
              </a:lnSpc>
              <a:spcBef>
                <a:spcPts val="120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Sequence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182880" lvl="0" indent="-182880" algn="l" rtl="0">
              <a:lnSpc>
                <a:spcPct val="90000"/>
              </a:lnSpc>
              <a:spcBef>
                <a:spcPts val="1200"/>
              </a:spcBef>
              <a:spcAft>
                <a:spcPts val="0"/>
              </a:spcAft>
              <a:buSzPts val="2040"/>
              <a:buFont typeface="Noto Sans Symbols"/>
              <a:buChar char="⮚"/>
            </a:pPr>
            <a:r>
              <a:rPr lang="en-IN" sz="2400">
                <a:latin typeface="Times New Roman" panose="02020603050405020304"/>
                <a:ea typeface="Times New Roman" panose="02020603050405020304"/>
                <a:cs typeface="Times New Roman" panose="02020603050405020304"/>
                <a:sym typeface="Times New Roman" panose="02020603050405020304"/>
              </a:rPr>
              <a:t>E-R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59" name="Google Shape;259;p12"/>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60" name="Google Shape;260;p12"/>
          <p:cNvSpPr txBox="1">
            <a:spLocks noGrp="1"/>
          </p:cNvSpPr>
          <p:nvPr>
            <p:ph type="ftr" idx="11"/>
          </p:nvPr>
        </p:nvSpPr>
        <p:spPr>
          <a:xfrm>
            <a:off x="685800" y="6272530"/>
            <a:ext cx="6793230" cy="32639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a:t>
            </a:r>
            <a:r>
              <a:rPr lang="en-US" altLang="en-IN"/>
              <a:t>191</a:t>
            </a:r>
            <a:r>
              <a:rPr lang="en-IN"/>
              <a:t>       DEPARTMENT OF COMPUTER SCIENCE &amp; ENGINEERING</a:t>
            </a:r>
            <a:endParaRPr lang="en-IN"/>
          </a:p>
        </p:txBody>
      </p:sp>
      <p:sp>
        <p:nvSpPr>
          <p:cNvPr id="261" name="Google Shape;261;p12"/>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3"/>
          <p:cNvSpPr txBox="1">
            <a:spLocks noGrp="1"/>
          </p:cNvSpPr>
          <p:nvPr>
            <p:ph type="title"/>
          </p:nvPr>
        </p:nvSpPr>
        <p:spPr>
          <a:xfrm>
            <a:off x="685800" y="209382"/>
            <a:ext cx="7772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ARCHITECTURE DIAGRAM</a:t>
            </a:r>
            <a:endParaRPr lang="en-IN"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67" name="Google Shape;267;p13"/>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68" name="Google Shape;268;p13"/>
          <p:cNvSpPr txBox="1">
            <a:spLocks noGrp="1"/>
          </p:cNvSpPr>
          <p:nvPr>
            <p:ph type="ftr" idx="11"/>
          </p:nvPr>
        </p:nvSpPr>
        <p:spPr>
          <a:xfrm>
            <a:off x="685800" y="6272530"/>
            <a:ext cx="6811645"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269" name="Google Shape;269;p13"/>
          <p:cNvSpPr txBox="1">
            <a:spLocks noGrp="1"/>
          </p:cNvSpPr>
          <p:nvPr>
            <p:ph type="sldNum" idx="12"/>
          </p:nvPr>
        </p:nvSpPr>
        <p:spPr>
          <a:xfrm>
            <a:off x="6524886" y="6505515"/>
            <a:ext cx="2133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4510" y="1692910"/>
            <a:ext cx="8437245" cy="445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4"/>
          <p:cNvSpPr txBox="1">
            <a:spLocks noGrp="1"/>
          </p:cNvSpPr>
          <p:nvPr>
            <p:ph type="title"/>
          </p:nvPr>
        </p:nvSpPr>
        <p:spPr>
          <a:xfrm>
            <a:off x="685800" y="484505"/>
            <a:ext cx="5306695" cy="4800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DATA FLOW DIAGRAM</a:t>
            </a:r>
            <a:endParaRPr lang="en-IN"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276" name="Google Shape;276;p14"/>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77" name="Google Shape;277;p14"/>
          <p:cNvSpPr txBox="1">
            <a:spLocks noGrp="1"/>
          </p:cNvSpPr>
          <p:nvPr>
            <p:ph type="ftr" idx="11"/>
          </p:nvPr>
        </p:nvSpPr>
        <p:spPr>
          <a:xfrm>
            <a:off x="685800" y="6272530"/>
            <a:ext cx="6725285" cy="3657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278" name="Google Shape;278;p14"/>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pic>
        <p:nvPicPr>
          <p:cNvPr id="5" name="Picture 4"/>
          <p:cNvPicPr/>
          <p:nvPr/>
        </p:nvPicPr>
        <p:blipFill>
          <a:blip r:embed="rId1"/>
          <a:stretch>
            <a:fillRect/>
          </a:stretch>
        </p:blipFill>
        <p:spPr>
          <a:xfrm>
            <a:off x="2139315" y="1224915"/>
            <a:ext cx="3475355" cy="38080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7040" y="215900"/>
            <a:ext cx="6957695" cy="633095"/>
          </a:xfrm>
        </p:spPr>
        <p:txBody>
          <a:bodyPr>
            <a:normAutofit/>
          </a:bodyPr>
          <a:p>
            <a:r>
              <a:rPr lang="en-US" sz="2800" b="1" dirty="0">
                <a:solidFill>
                  <a:schemeClr val="tx1"/>
                </a:solidFill>
                <a:effectLst>
                  <a:outerShdw blurRad="38100" dist="19050" dir="2700000" algn="tl" rotWithShape="0">
                    <a:schemeClr val="dk1">
                      <a:alpha val="40000"/>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sym typeface="+mn-ea"/>
              </a:rPr>
              <a:t>Level 1 Diagram:</a:t>
            </a:r>
            <a:endParaRPr lang="en-US" sz="2800" b="1" dirty="0">
              <a:solidFill>
                <a:schemeClr val="tx1"/>
              </a:solidFill>
              <a:effectLst>
                <a:outerShdw blurRad="38100" dist="19050" dir="2700000" algn="tl" rotWithShape="0">
                  <a:schemeClr val="dk1">
                    <a:alpha val="40000"/>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sym typeface="+mn-ea"/>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pic>
        <p:nvPicPr>
          <p:cNvPr id="5" name="Picture 4"/>
          <p:cNvPicPr/>
          <p:nvPr/>
        </p:nvPicPr>
        <p:blipFill>
          <a:blip r:embed="rId1"/>
          <a:stretch>
            <a:fillRect/>
          </a:stretch>
        </p:blipFill>
        <p:spPr>
          <a:xfrm>
            <a:off x="768985" y="757555"/>
            <a:ext cx="6219825" cy="5120005"/>
          </a:xfrm>
          <a:prstGeom prst="rect">
            <a:avLst/>
          </a:prstGeom>
        </p:spPr>
      </p:pic>
      <p:sp>
        <p:nvSpPr>
          <p:cNvPr id="277" name="Google Shape;277;p14"/>
          <p:cNvSpPr txBox="1">
            <a:spLocks noGrp="1"/>
          </p:cNvSpPr>
          <p:nvPr>
            <p:ph type="ftr" idx="11"/>
          </p:nvPr>
        </p:nvSpPr>
        <p:spPr>
          <a:xfrm>
            <a:off x="685800" y="6272530"/>
            <a:ext cx="6725285" cy="36576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276" name="Google Shape;276;p14"/>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1400"/>
              <a:buNone/>
            </a:pPr>
            <a:r>
              <a:rPr lang="en-US" altLang="en-IN"/>
              <a:t>21</a:t>
            </a:r>
            <a:r>
              <a:rPr lang="en-IN"/>
              <a:t>-03-2024</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7355" y="77470"/>
            <a:ext cx="6844665" cy="822325"/>
          </a:xfrm>
        </p:spPr>
        <p:txBody>
          <a:bodyPr/>
          <a:p>
            <a:r>
              <a:rPr lang="en-US" sz="2400" b="1" dirty="0">
                <a:solidFill>
                  <a:schemeClr val="tx1"/>
                </a:solidFill>
                <a:effectLst>
                  <a:outerShdw blurRad="38100" dist="19050" dir="2700000" algn="tl" rotWithShape="0">
                    <a:schemeClr val="dk1">
                      <a:alpha val="40000"/>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sym typeface="+mn-ea"/>
              </a:rPr>
              <a:t>Level 2 Diagram:</a:t>
            </a:r>
            <a:br>
              <a:rPr lang="en-US" sz="2400" b="1" dirty="0">
                <a:solidFill>
                  <a:schemeClr val="tx1"/>
                </a:solidFill>
                <a:effectLst>
                  <a:outerShdw blurRad="38100" dist="19050" dir="2700000" algn="tl" rotWithShape="0">
                    <a:schemeClr val="dk1">
                      <a:alpha val="40000"/>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sym typeface="+mn-ea"/>
              </a:rPr>
            </a:br>
            <a:endParaRPr lang="en-US" sz="24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pic>
        <p:nvPicPr>
          <p:cNvPr id="7" name="Picture 6"/>
          <p:cNvPicPr/>
          <p:nvPr/>
        </p:nvPicPr>
        <p:blipFill>
          <a:blip r:embed="rId1"/>
          <a:stretch>
            <a:fillRect/>
          </a:stretch>
        </p:blipFill>
        <p:spPr>
          <a:xfrm>
            <a:off x="1002665" y="682625"/>
            <a:ext cx="5969000" cy="5039360"/>
          </a:xfrm>
          <a:prstGeom prst="rect">
            <a:avLst/>
          </a:prstGeom>
        </p:spPr>
      </p:pic>
      <p:sp>
        <p:nvSpPr>
          <p:cNvPr id="277" name="Google Shape;277;p14"/>
          <p:cNvSpPr txBox="1">
            <a:spLocks noGrp="1"/>
          </p:cNvSpPr>
          <p:nvPr>
            <p:ph type="ftr" idx="11"/>
          </p:nvPr>
        </p:nvSpPr>
        <p:spPr>
          <a:xfrm>
            <a:off x="685800" y="6272530"/>
            <a:ext cx="6725285" cy="36576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 </a:t>
            </a:r>
            <a:r>
              <a:rPr lang="en-US" altLang="en-IN"/>
              <a:t>189                       </a:t>
            </a:r>
            <a:r>
              <a:rPr lang="en-IN"/>
              <a:t>       DEPARTMENT OF COMPUTER SCIENCE &amp; ENGINEERING</a:t>
            </a:r>
            <a:endParaRPr lang="en-IN"/>
          </a:p>
        </p:txBody>
      </p:sp>
      <p:sp>
        <p:nvSpPr>
          <p:cNvPr id="276" name="Google Shape;276;p14"/>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5"/>
          <p:cNvSpPr txBox="1">
            <a:spLocks noGrp="1"/>
          </p:cNvSpPr>
          <p:nvPr>
            <p:ph type="title"/>
          </p:nvPr>
        </p:nvSpPr>
        <p:spPr>
          <a:xfrm>
            <a:off x="457200" y="1"/>
            <a:ext cx="8229600" cy="8367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USE CASE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85" name="Google Shape;285;p15"/>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86" name="Google Shape;286;p15"/>
          <p:cNvSpPr txBox="1">
            <a:spLocks noGrp="1"/>
          </p:cNvSpPr>
          <p:nvPr>
            <p:ph type="ftr" idx="11"/>
          </p:nvPr>
        </p:nvSpPr>
        <p:spPr>
          <a:xfrm>
            <a:off x="685800" y="6272530"/>
            <a:ext cx="6126480" cy="3657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a:t>
            </a:r>
            <a:r>
              <a:rPr lang="en-IN"/>
              <a:t>      DEPARTMENT OF COMPUTER SCIENCE &amp; ENGINEERING</a:t>
            </a:r>
            <a:endParaRPr lang="en-IN"/>
          </a:p>
        </p:txBody>
      </p:sp>
      <p:sp>
        <p:nvSpPr>
          <p:cNvPr id="287" name="Google Shape;287;p15"/>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pic>
        <p:nvPicPr>
          <p:cNvPr id="3" name="Picture 2"/>
          <p:cNvPicPr/>
          <p:nvPr/>
        </p:nvPicPr>
        <p:blipFill>
          <a:blip r:embed="rId1"/>
          <a:stretch>
            <a:fillRect/>
          </a:stretch>
        </p:blipFill>
        <p:spPr>
          <a:xfrm>
            <a:off x="380365" y="1442085"/>
            <a:ext cx="7348220" cy="448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126" name="Google Shape;126;p2"/>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
        <p:nvSpPr>
          <p:cNvPr id="127" name="Google Shape;127;p2"/>
          <p:cNvSpPr txBox="1"/>
          <p:nvPr/>
        </p:nvSpPr>
        <p:spPr>
          <a:xfrm>
            <a:off x="457200" y="422478"/>
            <a:ext cx="8229600" cy="7261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IN"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AGENDA</a:t>
            </a:r>
            <a:endParaRPr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2"/>
          <p:cNvSpPr txBox="1"/>
          <p:nvPr/>
        </p:nvSpPr>
        <p:spPr>
          <a:xfrm>
            <a:off x="457200" y="1340768"/>
            <a:ext cx="8229600" cy="4525963"/>
          </a:xfrm>
          <a:prstGeom prst="rect">
            <a:avLst/>
          </a:prstGeom>
          <a:noFill/>
          <a:ln>
            <a:noFill/>
          </a:ln>
        </p:spPr>
        <p:txBody>
          <a:bodyPr spcFirstLastPara="1" wrap="square" lIns="91425" tIns="45700" rIns="91425" bIns="45700" anchor="t" anchorCtr="0">
            <a:normAutofit fontScale="92500"/>
          </a:bodyPr>
          <a:lstStyle/>
          <a:p>
            <a:pPr marL="342900" marR="0" lvl="0" indent="-342900" algn="l" rtl="0">
              <a:lnSpc>
                <a:spcPct val="150000"/>
              </a:lnSpc>
              <a:spcBef>
                <a:spcPts val="0"/>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REVIEW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AND METHODOLOGIES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25425" algn="l" rtl="0">
              <a:lnSpc>
                <a:spcPct val="100000"/>
              </a:lnSpc>
              <a:spcBef>
                <a:spcPts val="370"/>
              </a:spcBef>
              <a:spcAft>
                <a:spcPts val="0"/>
              </a:spcAft>
              <a:buClr>
                <a:schemeClr val="dk1"/>
              </a:buClr>
              <a:buSzPct val="100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25425" algn="l" rtl="0">
              <a:lnSpc>
                <a:spcPct val="100000"/>
              </a:lnSpc>
              <a:spcBef>
                <a:spcPts val="370"/>
              </a:spcBef>
              <a:spcAft>
                <a:spcPts val="0"/>
              </a:spcAft>
              <a:buClr>
                <a:schemeClr val="dk1"/>
              </a:buClr>
              <a:buSzPct val="100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136;p3"/>
          <p:cNvSpPr txBox="1">
            <a:spLocks noGrp="1"/>
          </p:cNvSpPr>
          <p:nvPr>
            <p:ph type="ftr" idx="11"/>
          </p:nvPr>
        </p:nvSpPr>
        <p:spPr>
          <a:xfrm>
            <a:off x="685800" y="6272530"/>
            <a:ext cx="6582410" cy="307975"/>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a:t>
            </a:r>
            <a:r>
              <a:rPr lang="en-US" altLang="en-IN"/>
              <a:t>191</a:t>
            </a:r>
            <a:r>
              <a:rPr lang="en-IN"/>
              <a:t>        DEPARTMENT OF COMPUTER SCIENCE &amp; ENGINEERING</a:t>
            </a:r>
            <a:endParaRPr lang="en-IN"/>
          </a:p>
        </p:txBody>
      </p:sp>
      <p:sp>
        <p:nvSpPr>
          <p:cNvPr id="3" name="Google Shape;128;p2"/>
          <p:cNvSpPr txBox="1"/>
          <p:nvPr/>
        </p:nvSpPr>
        <p:spPr>
          <a:xfrm>
            <a:off x="457200" y="1340768"/>
            <a:ext cx="8229600" cy="4525963"/>
          </a:xfrm>
          <a:prstGeom prst="rect">
            <a:avLst/>
          </a:prstGeom>
          <a:noFill/>
          <a:ln>
            <a:noFill/>
          </a:ln>
        </p:spPr>
        <p:txBody>
          <a:bodyPr spcFirstLastPara="1" wrap="square" lIns="91425" tIns="45700" rIns="91425" bIns="45700" anchor="t" anchorCtr="0">
            <a:normAutofit fontScale="92500"/>
          </a:bodyPr>
          <a:p>
            <a:pPr marL="342900" marR="0" lvl="0" indent="-342900" algn="l" rtl="0">
              <a:lnSpc>
                <a:spcPct val="150000"/>
              </a:lnSpc>
              <a:spcBef>
                <a:spcPts val="0"/>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REVIEW</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AND METHODOLOGIES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445"/>
              </a:spcBef>
              <a:spcAft>
                <a:spcPts val="0"/>
              </a:spcAft>
              <a:buClr>
                <a:schemeClr val="dk1"/>
              </a:buClr>
              <a:buSzPct val="100000"/>
              <a:buFont typeface="Arial" panose="020B0604020202020204"/>
              <a:buChar char="•"/>
            </a:pP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25425" algn="l" rtl="0">
              <a:lnSpc>
                <a:spcPct val="100000"/>
              </a:lnSpc>
              <a:spcBef>
                <a:spcPts val="370"/>
              </a:spcBef>
              <a:spcAft>
                <a:spcPts val="0"/>
              </a:spcAft>
              <a:buClr>
                <a:schemeClr val="dk1"/>
              </a:buClr>
              <a:buSzPct val="100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25425" algn="l" rtl="0">
              <a:lnSpc>
                <a:spcPct val="100000"/>
              </a:lnSpc>
              <a:spcBef>
                <a:spcPts val="370"/>
              </a:spcBef>
              <a:spcAft>
                <a:spcPts val="0"/>
              </a:spcAft>
              <a:buClr>
                <a:schemeClr val="dk1"/>
              </a:buClr>
              <a:buSzPct val="100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5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5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5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500"/>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500"/>
                                        <p:tgtEl>
                                          <p:spTgt spid="1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xEl>
                                              <p:pRg st="5" end="5"/>
                                            </p:txEl>
                                          </p:spTgt>
                                        </p:tgtEl>
                                        <p:attrNameLst>
                                          <p:attrName>style.visibility</p:attrName>
                                        </p:attrNameLst>
                                      </p:cBhvr>
                                      <p:to>
                                        <p:strVal val="visible"/>
                                      </p:to>
                                    </p:set>
                                    <p:animEffect transition="in" filter="fade">
                                      <p:cBhvr>
                                        <p:cTn id="32" dur="500"/>
                                        <p:tgtEl>
                                          <p:spTgt spid="1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
                                            <p:txEl>
                                              <p:pRg st="6" end="6"/>
                                            </p:txEl>
                                          </p:spTgt>
                                        </p:tgtEl>
                                        <p:attrNameLst>
                                          <p:attrName>style.visibility</p:attrName>
                                        </p:attrNameLst>
                                      </p:cBhvr>
                                      <p:to>
                                        <p:strVal val="visible"/>
                                      </p:to>
                                    </p:set>
                                    <p:animEffect transition="in" filter="fade">
                                      <p:cBhvr>
                                        <p:cTn id="37" dur="500"/>
                                        <p:tgtEl>
                                          <p:spTgt spid="12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8">
                                            <p:txEl>
                                              <p:pRg st="7" end="7"/>
                                            </p:txEl>
                                          </p:spTgt>
                                        </p:tgtEl>
                                        <p:attrNameLst>
                                          <p:attrName>style.visibility</p:attrName>
                                        </p:attrNameLst>
                                      </p:cBhvr>
                                      <p:to>
                                        <p:strVal val="visible"/>
                                      </p:to>
                                    </p:set>
                                    <p:animEffect transition="in" filter="fade">
                                      <p:cBhvr>
                                        <p:cTn id="42" dur="500"/>
                                        <p:tgtEl>
                                          <p:spTgt spid="12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8">
                                            <p:txEl>
                                              <p:pRg st="8" end="8"/>
                                            </p:txEl>
                                          </p:spTgt>
                                        </p:tgtEl>
                                        <p:attrNameLst>
                                          <p:attrName>style.visibility</p:attrName>
                                        </p:attrNameLst>
                                      </p:cBhvr>
                                      <p:to>
                                        <p:strVal val="visible"/>
                                      </p:to>
                                    </p:set>
                                    <p:animEffect transition="in" filter="fade">
                                      <p:cBhvr>
                                        <p:cTn id="47" dur="500"/>
                                        <p:tgtEl>
                                          <p:spTgt spid="12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8">
                                            <p:txEl>
                                              <p:pRg st="9" end="9"/>
                                            </p:txEl>
                                          </p:spTgt>
                                        </p:tgtEl>
                                        <p:attrNameLst>
                                          <p:attrName>style.visibility</p:attrName>
                                        </p:attrNameLst>
                                      </p:cBhvr>
                                      <p:to>
                                        <p:strVal val="visible"/>
                                      </p:to>
                                    </p:set>
                                    <p:animEffect transition="in" filter="fade">
                                      <p:cBhvr>
                                        <p:cTn id="52" dur="500"/>
                                        <p:tgtEl>
                                          <p:spTgt spid="12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fade">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Effect transition="in" filter="fade">
                                      <p:cBhvr>
                                        <p:cTn id="67" dur="500"/>
                                        <p:tgtEl>
                                          <p:spTgt spid="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fade">
                                      <p:cBhvr>
                                        <p:cTn id="72" dur="500"/>
                                        <p:tgtEl>
                                          <p:spTgt spid="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fade">
                                      <p:cBhvr>
                                        <p:cTn id="77" dur="500"/>
                                        <p:tgtEl>
                                          <p:spTgt spid="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5" end="5"/>
                                            </p:txEl>
                                          </p:spTgt>
                                        </p:tgtEl>
                                        <p:attrNameLst>
                                          <p:attrName>style.visibility</p:attrName>
                                        </p:attrNameLst>
                                      </p:cBhvr>
                                      <p:to>
                                        <p:strVal val="visible"/>
                                      </p:to>
                                    </p:set>
                                    <p:animEffect transition="in" filter="fade">
                                      <p:cBhvr>
                                        <p:cTn id="82" dur="500"/>
                                        <p:tgtEl>
                                          <p:spTgt spid="3">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fade">
                                      <p:cBhvr>
                                        <p:cTn id="87" dur="500"/>
                                        <p:tgtEl>
                                          <p:spTgt spid="3">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Effect transition="in" filter="fade">
                                      <p:cBhvr>
                                        <p:cTn id="92" dur="500"/>
                                        <p:tgtEl>
                                          <p:spTgt spid="3">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animEffect transition="in" filter="fade">
                                      <p:cBhvr>
                                        <p:cTn id="97" dur="500"/>
                                        <p:tgtEl>
                                          <p:spTgt spid="3">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3">
                                            <p:txEl>
                                              <p:pRg st="9" end="9"/>
                                            </p:txEl>
                                          </p:spTgt>
                                        </p:tgtEl>
                                        <p:attrNameLst>
                                          <p:attrName>style.visibility</p:attrName>
                                        </p:attrNameLst>
                                      </p:cBhvr>
                                      <p:to>
                                        <p:strVal val="visible"/>
                                      </p:to>
                                    </p:set>
                                    <p:animEffect transition="in" filter="fade">
                                      <p:cBhvr>
                                        <p:cTn id="10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Times New Roman" panose="02020603050405020304"/>
              <a:buNone/>
            </a:pPr>
            <a:r>
              <a:rPr lang="en-IN" sz="3100">
                <a:latin typeface="Times New Roman" panose="02020603050405020304"/>
                <a:ea typeface="Times New Roman" panose="02020603050405020304"/>
                <a:cs typeface="Times New Roman" panose="02020603050405020304"/>
                <a:sym typeface="Times New Roman" panose="02020603050405020304"/>
              </a:rPr>
              <a:t>CLASS DIAGRAM</a:t>
            </a:r>
            <a:br>
              <a:rPr lang="en-IN" sz="3100">
                <a:latin typeface="Times New Roman" panose="02020603050405020304"/>
                <a:ea typeface="Times New Roman" panose="02020603050405020304"/>
                <a:cs typeface="Times New Roman" panose="02020603050405020304"/>
                <a:sym typeface="Times New Roman" panose="02020603050405020304"/>
              </a:rPr>
            </a:br>
            <a:endParaRPr sz="2900"/>
          </a:p>
        </p:txBody>
      </p:sp>
      <p:sp>
        <p:nvSpPr>
          <p:cNvPr id="294" name="Google Shape;294;p16"/>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295" name="Google Shape;295;p16"/>
          <p:cNvSpPr txBox="1">
            <a:spLocks noGrp="1"/>
          </p:cNvSpPr>
          <p:nvPr>
            <p:ph type="ftr" idx="11"/>
          </p:nvPr>
        </p:nvSpPr>
        <p:spPr>
          <a:xfrm>
            <a:off x="685800" y="6272530"/>
            <a:ext cx="6907530" cy="33718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296" name="Google Shape;296;p16"/>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pic>
        <p:nvPicPr>
          <p:cNvPr id="3" name="Picture 2"/>
          <p:cNvPicPr/>
          <p:nvPr/>
        </p:nvPicPr>
        <p:blipFill>
          <a:blip r:embed="rId1"/>
          <a:stretch>
            <a:fillRect/>
          </a:stretch>
        </p:blipFill>
        <p:spPr>
          <a:xfrm>
            <a:off x="1269365" y="1737360"/>
            <a:ext cx="7692390" cy="42627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8"/>
          <p:cNvSpPr txBox="1">
            <a:spLocks noGrp="1"/>
          </p:cNvSpPr>
          <p:nvPr>
            <p:ph type="title"/>
          </p:nvPr>
        </p:nvSpPr>
        <p:spPr>
          <a:xfrm>
            <a:off x="685800" y="484505"/>
            <a:ext cx="7189470" cy="11436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IN" sz="2400">
                <a:latin typeface="Times New Roman" panose="02020603050405020304"/>
                <a:ea typeface="Times New Roman" panose="02020603050405020304"/>
                <a:cs typeface="Times New Roman" panose="02020603050405020304"/>
                <a:sym typeface="Times New Roman" panose="02020603050405020304"/>
              </a:rPr>
              <a:t>ACTIVITY DIAGRAM</a:t>
            </a:r>
            <a:endParaRPr lang="en-IN"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18"/>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04" name="Google Shape;304;p18"/>
          <p:cNvSpPr txBox="1">
            <a:spLocks noGrp="1"/>
          </p:cNvSpPr>
          <p:nvPr>
            <p:ph type="ftr" idx="11"/>
          </p:nvPr>
        </p:nvSpPr>
        <p:spPr>
          <a:xfrm>
            <a:off x="685800" y="6272530"/>
            <a:ext cx="6811645" cy="3657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305" name="Google Shape;305;p18"/>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pic>
        <p:nvPicPr>
          <p:cNvPr id="3" name="Picture 2"/>
          <p:cNvPicPr/>
          <p:nvPr/>
        </p:nvPicPr>
        <p:blipFill>
          <a:blip r:embed="rId1">
            <a:extLst>
              <a:ext uri="{28A0092B-C50C-407E-A947-70E740481C1C}">
                <a14:useLocalDpi xmlns:a14="http://schemas.microsoft.com/office/drawing/2010/main" val="0"/>
              </a:ext>
            </a:extLst>
          </a:blip>
          <a:stretch>
            <a:fillRect/>
          </a:stretch>
        </p:blipFill>
        <p:spPr>
          <a:xfrm>
            <a:off x="504825" y="1527810"/>
            <a:ext cx="8351520" cy="4441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685800" y="484632"/>
            <a:ext cx="7772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Times New Roman" panose="02020603050405020304"/>
              <a:buNone/>
            </a:pPr>
            <a:r>
              <a:rPr lang="en-IN" sz="3100">
                <a:latin typeface="Times New Roman" panose="02020603050405020304"/>
                <a:ea typeface="Times New Roman" panose="02020603050405020304"/>
                <a:cs typeface="Times New Roman" panose="02020603050405020304"/>
                <a:sym typeface="Times New Roman" panose="02020603050405020304"/>
              </a:rPr>
              <a:t>SEQUENCE DIAGRAM</a:t>
            </a:r>
            <a:br>
              <a:rPr lang="en-IN" sz="3100">
                <a:latin typeface="Times New Roman" panose="02020603050405020304"/>
                <a:ea typeface="Times New Roman" panose="02020603050405020304"/>
                <a:cs typeface="Times New Roman" panose="02020603050405020304"/>
                <a:sym typeface="Times New Roman" panose="02020603050405020304"/>
              </a:rPr>
            </a:br>
            <a:endParaRPr sz="2900"/>
          </a:p>
        </p:txBody>
      </p:sp>
      <p:sp>
        <p:nvSpPr>
          <p:cNvPr id="312" name="Google Shape;312;p19"/>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13" name="Google Shape;313;p19"/>
          <p:cNvSpPr txBox="1">
            <a:spLocks noGrp="1"/>
          </p:cNvSpPr>
          <p:nvPr>
            <p:ph type="ftr" idx="11"/>
          </p:nvPr>
        </p:nvSpPr>
        <p:spPr>
          <a:xfrm>
            <a:off x="685800" y="6272530"/>
            <a:ext cx="6668135" cy="3657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314" name="Google Shape;314;p19"/>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pic>
        <p:nvPicPr>
          <p:cNvPr id="3" name="Content Placeholder 5"/>
          <p:cNvPicPr/>
          <p:nvPr/>
        </p:nvPicPr>
        <p:blipFill>
          <a:blip r:embed="rId1"/>
          <a:stretch>
            <a:fillRect/>
          </a:stretch>
        </p:blipFill>
        <p:spPr>
          <a:xfrm>
            <a:off x="892810" y="1805305"/>
            <a:ext cx="7680325" cy="39249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1"/>
          <p:cNvSpPr txBox="1">
            <a:spLocks noGrp="1"/>
          </p:cNvSpPr>
          <p:nvPr>
            <p:ph type="title"/>
          </p:nvPr>
        </p:nvSpPr>
        <p:spPr>
          <a:xfrm>
            <a:off x="155725" y="117632"/>
            <a:ext cx="7772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200"/>
              <a:buFont typeface="Rockwell" panose="02060503020205020403"/>
              <a:buNone/>
            </a:pPr>
            <a:r>
              <a:rPr lang="en-IN" sz="2600">
                <a:latin typeface="Times New Roman" panose="02020603050405020304"/>
                <a:ea typeface="Times New Roman" panose="02020603050405020304"/>
                <a:cs typeface="Times New Roman" panose="02020603050405020304"/>
                <a:sym typeface="Times New Roman" panose="02020603050405020304"/>
              </a:rPr>
              <a:t>E-R DIAGRAM</a:t>
            </a:r>
            <a:endParaRPr sz="2600">
              <a:latin typeface="Times New Roman" panose="02020603050405020304"/>
              <a:ea typeface="Times New Roman" panose="02020603050405020304"/>
              <a:cs typeface="Times New Roman" panose="02020603050405020304"/>
              <a:sym typeface="Times New Roman" panose="02020603050405020304"/>
            </a:endParaRPr>
          </a:p>
        </p:txBody>
      </p:sp>
      <p:sp>
        <p:nvSpPr>
          <p:cNvPr id="321" name="Google Shape;321;p21"/>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22" name="Google Shape;322;p21"/>
          <p:cNvSpPr txBox="1">
            <a:spLocks noGrp="1"/>
          </p:cNvSpPr>
          <p:nvPr>
            <p:ph type="ftr" idx="11"/>
          </p:nvPr>
        </p:nvSpPr>
        <p:spPr>
          <a:xfrm>
            <a:off x="685800" y="6272530"/>
            <a:ext cx="6505575"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323" name="Google Shape;323;p21"/>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pic>
        <p:nvPicPr>
          <p:cNvPr id="3" name="Picture 2"/>
          <p:cNvPicPr/>
          <p:nvPr/>
        </p:nvPicPr>
        <p:blipFill>
          <a:blip r:embed="rId1">
            <a:extLst>
              <a:ext uri="{28A0092B-C50C-407E-A947-70E740481C1C}">
                <a14:useLocalDpi xmlns:a14="http://schemas.microsoft.com/office/drawing/2010/main" val="0"/>
              </a:ext>
            </a:extLst>
          </a:blip>
          <a:stretch>
            <a:fillRect/>
          </a:stretch>
        </p:blipFill>
        <p:spPr>
          <a:xfrm>
            <a:off x="686435" y="1932940"/>
            <a:ext cx="8275320" cy="3441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685800" y="484505"/>
            <a:ext cx="6480175" cy="10039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CONCLUSION</a:t>
            </a:r>
            <a:endParaRPr sz="2400"/>
          </a:p>
        </p:txBody>
      </p:sp>
      <p:sp>
        <p:nvSpPr>
          <p:cNvPr id="330" name="Google Shape;330;p22"/>
          <p:cNvSpPr txBox="1">
            <a:spLocks noGrp="1"/>
          </p:cNvSpPr>
          <p:nvPr>
            <p:ph type="body" idx="1"/>
          </p:nvPr>
        </p:nvSpPr>
        <p:spPr>
          <a:xfrm>
            <a:off x="222885" y="1497965"/>
            <a:ext cx="8741410" cy="4674235"/>
          </a:xfrm>
          <a:prstGeom prst="rect">
            <a:avLst/>
          </a:prstGeom>
          <a:noFill/>
          <a:ln>
            <a:noFill/>
          </a:ln>
        </p:spPr>
        <p:txBody>
          <a:bodyPr spcFirstLastPara="1" wrap="square" lIns="91425" tIns="45700" rIns="91425" bIns="45700" anchor="t" anchorCtr="0">
            <a:normAutofit/>
          </a:bodyPr>
          <a:lstStyle/>
          <a:p>
            <a:pPr marL="457200" lvl="0" indent="0" algn="just"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sym typeface="+mn-ea"/>
              </a:rPr>
              <a:t>This study showcases the potential of machine learning algorithms—Decision Tree, Random Forest, and Naive Bayes—in diagnosing anemia using eye-related data. The models exhibited promising accuracy, unveiling a link between ocular parameters and anemia status. These findings suggest a non-invasive, efficient approach for early anemia detection, providing healthcare professionals with valuable insights for enhanced diagnostic tools. Leveraging these predictive models could revolutionize screening methods, enabling timely interventions and significantly impacting global health outcomes. Incorporating diverse eye conditions into diagnostic protocols could pave the way for more accessible and effective healthcare strategies in combating anemia worldwide</a:t>
            </a:r>
            <a:endParaRPr lang="en-IN" sz="1800" dirty="0">
              <a:solidFill>
                <a:schemeClr val="tx1"/>
              </a:solidFill>
              <a:latin typeface="Times New Roman" panose="02020603050405020304" pitchFamily="18" charset="0"/>
              <a:cs typeface="Times New Roman" panose="02020603050405020304" pitchFamily="18" charset="0"/>
            </a:endParaRPr>
          </a:p>
          <a:p>
            <a:pPr marL="457200" lvl="0" indent="0" algn="l" rtl="0">
              <a:lnSpc>
                <a:spcPct val="150000"/>
              </a:lnSpc>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331" name="Google Shape;331;p22"/>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32" name="Google Shape;332;p22"/>
          <p:cNvSpPr txBox="1">
            <a:spLocks noGrp="1"/>
          </p:cNvSpPr>
          <p:nvPr>
            <p:ph type="ftr" idx="11"/>
          </p:nvPr>
        </p:nvSpPr>
        <p:spPr>
          <a:xfrm>
            <a:off x="685800" y="6272530"/>
            <a:ext cx="6744970" cy="43116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a:t>
            </a:r>
            <a:r>
              <a:rPr lang="en-US" altLang="en-IN"/>
              <a:t>191                    </a:t>
            </a:r>
            <a:r>
              <a:rPr lang="en-IN"/>
              <a:t>        DEPARTMENT OF COMPUTER SCIENCE &amp; ENGINEERING</a:t>
            </a:r>
            <a:endParaRPr lang="en-IN"/>
          </a:p>
        </p:txBody>
      </p:sp>
      <p:sp>
        <p:nvSpPr>
          <p:cNvPr id="333" name="Google Shape;333;p22"/>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6ace40d782_0_0"/>
          <p:cNvSpPr txBox="1">
            <a:spLocks noGrp="1"/>
          </p:cNvSpPr>
          <p:nvPr>
            <p:ph type="title"/>
          </p:nvPr>
        </p:nvSpPr>
        <p:spPr>
          <a:xfrm>
            <a:off x="685800" y="484632"/>
            <a:ext cx="7772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REFERENCES</a:t>
            </a:r>
            <a:endParaRPr sz="2400"/>
          </a:p>
        </p:txBody>
      </p:sp>
      <p:sp>
        <p:nvSpPr>
          <p:cNvPr id="339" name="Google Shape;339;g26ace40d782_0_0"/>
          <p:cNvSpPr txBox="1">
            <a:spLocks noGrp="1"/>
          </p:cNvSpPr>
          <p:nvPr>
            <p:ph type="body" idx="1"/>
          </p:nvPr>
        </p:nvSpPr>
        <p:spPr>
          <a:xfrm>
            <a:off x="513715" y="1776730"/>
            <a:ext cx="7944485" cy="4395470"/>
          </a:xfrm>
          <a:prstGeom prst="rect">
            <a:avLst/>
          </a:prstGeom>
          <a:noFill/>
          <a:ln>
            <a:noFill/>
          </a:ln>
        </p:spPr>
        <p:txBody>
          <a:bodyPr spcFirstLastPara="1" wrap="square" lIns="91425" tIns="45700" rIns="91425" bIns="45700" anchor="t" anchorCtr="0">
            <a:noAutofit/>
          </a:bodyPr>
          <a:lstStyle/>
          <a:p>
            <a:pPr algn="just">
              <a:lnSpc>
                <a:spcPct val="150000"/>
              </a:lnSpc>
              <a:spcAft>
                <a:spcPts val="800"/>
              </a:spcAft>
            </a:pPr>
            <a:r>
              <a:rPr lang="en-IN" sz="1300">
                <a:latin typeface="Times New Roman" panose="02020603050405020304"/>
                <a:ea typeface="Times New Roman" panose="02020603050405020304"/>
                <a:cs typeface="Times New Roman" panose="02020603050405020304"/>
                <a:sym typeface="Times New Roman" panose="02020603050405020304"/>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[1] E.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Beutler</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‘‘The definition of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anemia</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What is the lower limit of normal of the blood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hemoglobin</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concentration?’’ Blood, vol. 107, no. 5, pp. 1747–1750, 2006.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10.1182/blood-2005-07-3046.</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[2] M. Nelson, ‘‘Anaemia in adolescent girls: Effects on cognitive function and activity,’’ Proc. Nutrition Soc., vol. 55, no. 1B, pp. 359–367, 1996.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doi</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10.1079/pns19960035.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[3] Assessing the Iron Status of Populations, Report of a Joint World Health Organization/</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Centers</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for Disease Control and Prevention, Geneva, Switzerland, 2004.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[4] B. de Benoist, E. McLean, I.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Egli</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and M. Cogswell, Eds., ‘‘Worldwide prevalence of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anemia</a:t>
            </a: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 1993-2005,’’ WHO Global Database Anaemia, Geneva, Switzerland, 2008.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mn-ea"/>
              </a:rPr>
              <a:t>[5] E. McLean, ‘‘WHO vitamin and mineral nutrition information system,’’ Worldwide Prevalence of Anaemia, Tech. Rep., 2008.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82880" lvl="0" indent="-124460" algn="l" rtl="0">
              <a:lnSpc>
                <a:spcPct val="150000"/>
              </a:lnSpc>
              <a:spcBef>
                <a:spcPts val="0"/>
              </a:spcBef>
              <a:spcAft>
                <a:spcPts val="0"/>
              </a:spcAft>
              <a:buSzPct val="85000"/>
              <a:buFont typeface="Noto Sans Symbols"/>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endParaRPr>
          </a:p>
        </p:txBody>
      </p:sp>
      <p:sp>
        <p:nvSpPr>
          <p:cNvPr id="340" name="Google Shape;340;g26ace40d782_0_0"/>
          <p:cNvSpPr txBox="1">
            <a:spLocks noGrp="1"/>
          </p:cNvSpPr>
          <p:nvPr>
            <p:ph type="dt" idx="10"/>
          </p:nvPr>
        </p:nvSpPr>
        <p:spPr>
          <a:xfrm>
            <a:off x="5992368" y="6272785"/>
            <a:ext cx="245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41" name="Google Shape;341;g26ace40d782_0_0"/>
          <p:cNvSpPr txBox="1">
            <a:spLocks noGrp="1"/>
          </p:cNvSpPr>
          <p:nvPr>
            <p:ph type="ftr" idx="11"/>
          </p:nvPr>
        </p:nvSpPr>
        <p:spPr>
          <a:xfrm>
            <a:off x="685800" y="6272530"/>
            <a:ext cx="6553835" cy="45974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342" name="Google Shape;342;g26ace40d782_0_0"/>
          <p:cNvSpPr txBox="1">
            <a:spLocks noGrp="1"/>
          </p:cNvSpPr>
          <p:nvPr>
            <p:ph type="sldNum" idx="12"/>
          </p:nvPr>
        </p:nvSpPr>
        <p:spPr>
          <a:xfrm>
            <a:off x="8483346" y="6272785"/>
            <a:ext cx="480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26acc782c0e_0_39"/>
          <p:cNvSpPr txBox="1">
            <a:spLocks noGrp="1"/>
          </p:cNvSpPr>
          <p:nvPr>
            <p:ph type="title"/>
          </p:nvPr>
        </p:nvSpPr>
        <p:spPr>
          <a:xfrm>
            <a:off x="685800" y="484632"/>
            <a:ext cx="7772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REFERENCES</a:t>
            </a:r>
            <a:endParaRPr sz="2400"/>
          </a:p>
        </p:txBody>
      </p:sp>
      <p:sp>
        <p:nvSpPr>
          <p:cNvPr id="348" name="Google Shape;348;g26acc782c0e_0_39"/>
          <p:cNvSpPr txBox="1">
            <a:spLocks noGrp="1"/>
          </p:cNvSpPr>
          <p:nvPr>
            <p:ph type="body" idx="1"/>
          </p:nvPr>
        </p:nvSpPr>
        <p:spPr>
          <a:xfrm>
            <a:off x="523240" y="1834515"/>
            <a:ext cx="7934960" cy="4337685"/>
          </a:xfrm>
          <a:prstGeom prst="rect">
            <a:avLst/>
          </a:prstGeom>
          <a:noFill/>
          <a:ln>
            <a:noFill/>
          </a:ln>
        </p:spPr>
        <p:txBody>
          <a:bodyPr spcFirstLastPara="1" wrap="square" lIns="91425" tIns="45700" rIns="91425" bIns="45700" anchor="t" anchorCtr="0">
            <a:normAutofit fontScale="60000"/>
          </a:bodyPr>
          <a:lstStyle/>
          <a:p>
            <a:pPr algn="just">
              <a:lnSpc>
                <a:spcPct val="15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[6]</a:t>
            </a:r>
            <a:r>
              <a:rPr lang="en-US" alt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WHO.Accessed:May1,2018.[Online].Available:  ttp://www.who.int/nutrition/topics/ida/en/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[7] The World Health Report 2002: Reducing Risks, Promoting Healthy Life, World Health </a:t>
            </a:r>
            <a:r>
              <a:rPr lang="en-IN" sz="266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Organization</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 Geneva, Switzerland, 2002.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[8] J. D. Cook, C. H. Flowers, and B. S.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Skikne</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 ‘‘The quantitative assessment of body iron,’’ Blood, vol. 101, no. 9, pp. 3359–3364, 2003.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[9] M. J.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Koury</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 Red Blood Cell Production and Kinetics. London, U.K.: Wiley, 2016.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doi</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 10.1002/9781119013020.ch08.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[10] A.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Porwit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 J. McCullough, and W. N.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Erber</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mn-ea"/>
              </a:rPr>
              <a:t>, Blood and Bone Marrow Pathology. Edinburgh, Scotland: Elsevier, 2011.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82880" lvl="0" indent="-137160" algn="l" rtl="0">
              <a:lnSpc>
                <a:spcPct val="150000"/>
              </a:lnSpc>
              <a:spcBef>
                <a:spcPts val="0"/>
              </a:spcBef>
              <a:spcAft>
                <a:spcPts val="0"/>
              </a:spcAft>
              <a:buSzPct val="100000"/>
              <a:buFont typeface="Times New Roman" panose="02020603050405020304"/>
              <a:buChar char="⮚"/>
            </a:pP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49" name="Google Shape;349;g26acc782c0e_0_39"/>
          <p:cNvSpPr txBox="1">
            <a:spLocks noGrp="1"/>
          </p:cNvSpPr>
          <p:nvPr>
            <p:ph type="dt" idx="10"/>
          </p:nvPr>
        </p:nvSpPr>
        <p:spPr>
          <a:xfrm>
            <a:off x="5992368" y="6272785"/>
            <a:ext cx="2455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50" name="Google Shape;350;g26acc782c0e_0_39"/>
          <p:cNvSpPr txBox="1">
            <a:spLocks noGrp="1"/>
          </p:cNvSpPr>
          <p:nvPr>
            <p:ph type="ftr" idx="11"/>
          </p:nvPr>
        </p:nvSpPr>
        <p:spPr>
          <a:xfrm>
            <a:off x="685800" y="6272530"/>
            <a:ext cx="6744970" cy="29908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351" name="Google Shape;351;g26acc782c0e_0_39"/>
          <p:cNvSpPr txBox="1">
            <a:spLocks noGrp="1"/>
          </p:cNvSpPr>
          <p:nvPr>
            <p:ph type="sldNum" idx="12"/>
          </p:nvPr>
        </p:nvSpPr>
        <p:spPr>
          <a:xfrm>
            <a:off x="8483346" y="6272785"/>
            <a:ext cx="480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24"/>
          <p:cNvSpPr txBox="1">
            <a:spLocks noGrp="1"/>
          </p:cNvSpPr>
          <p:nvPr>
            <p:ph type="body" idx="1"/>
          </p:nvPr>
        </p:nvSpPr>
        <p:spPr>
          <a:xfrm>
            <a:off x="685800" y="2628265"/>
            <a:ext cx="7284720" cy="30372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7480"/>
              <a:buNone/>
            </a:pPr>
            <a:r>
              <a:rPr lang="en-IN" sz="8800">
                <a:latin typeface="Times New Roman" panose="02020603050405020304"/>
                <a:ea typeface="Times New Roman" panose="02020603050405020304"/>
                <a:cs typeface="Times New Roman" panose="02020603050405020304"/>
                <a:sym typeface="Times New Roman" panose="02020603050405020304"/>
              </a:rPr>
              <a:t>THANK YOU</a:t>
            </a:r>
            <a:endParaRPr lang="en-IN" sz="8800">
              <a:latin typeface="Times New Roman" panose="02020603050405020304"/>
              <a:ea typeface="Times New Roman" panose="02020603050405020304"/>
              <a:cs typeface="Times New Roman" panose="02020603050405020304"/>
              <a:sym typeface="Times New Roman" panose="02020603050405020304"/>
            </a:endParaRPr>
          </a:p>
        </p:txBody>
      </p:sp>
      <p:sp>
        <p:nvSpPr>
          <p:cNvPr id="358" name="Google Shape;358;p24"/>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359" name="Google Shape;359;p24"/>
          <p:cNvSpPr txBox="1">
            <a:spLocks noGrp="1"/>
          </p:cNvSpPr>
          <p:nvPr>
            <p:ph type="ftr" idx="11"/>
          </p:nvPr>
        </p:nvSpPr>
        <p:spPr>
          <a:xfrm>
            <a:off x="685800" y="6272530"/>
            <a:ext cx="6409055" cy="3657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360" name="Google Shape;360;p24"/>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type="title"/>
          </p:nvPr>
        </p:nvSpPr>
        <p:spPr>
          <a:xfrm>
            <a:off x="248920" y="78740"/>
            <a:ext cx="8060690" cy="7899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400" b="1">
                <a:latin typeface="Times New Roman" panose="02020603050405020304"/>
                <a:ea typeface="Times New Roman" panose="02020603050405020304"/>
                <a:cs typeface="Times New Roman" panose="02020603050405020304"/>
                <a:sym typeface="Times New Roman" panose="02020603050405020304"/>
              </a:rPr>
              <a:t>ABSTRACT</a:t>
            </a:r>
            <a:endParaRPr lang="en-IN" sz="2400" b="1">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3"/>
          <p:cNvSpPr txBox="1">
            <a:spLocks noGrp="1"/>
          </p:cNvSpPr>
          <p:nvPr>
            <p:ph type="body" idx="1"/>
          </p:nvPr>
        </p:nvSpPr>
        <p:spPr>
          <a:xfrm>
            <a:off x="71120" y="1061085"/>
            <a:ext cx="8892540" cy="5212080"/>
          </a:xfrm>
          <a:prstGeom prst="rect">
            <a:avLst/>
          </a:prstGeom>
          <a:noFill/>
          <a:ln>
            <a:noFill/>
          </a:ln>
        </p:spPr>
        <p:txBody>
          <a:bodyPr spcFirstLastPara="1" wrap="square" lIns="91425" tIns="45700" rIns="91425" bIns="45700" anchor="t" anchorCtr="0">
            <a:noAutofit/>
          </a:bodyPr>
          <a:lstStyle/>
          <a:p>
            <a:pPr marL="457200" lvl="0" indent="-294005" algn="just" rtl="0">
              <a:lnSpc>
                <a:spcPct val="150000"/>
              </a:lnSpc>
              <a:spcBef>
                <a:spcPts val="1200"/>
              </a:spcBef>
              <a:spcAft>
                <a:spcPts val="0"/>
              </a:spcAft>
              <a:buSzPts val="1030"/>
              <a:buChar char="▪"/>
            </a:pPr>
            <a:r>
              <a:rPr lang="en-IN" sz="1600">
                <a:latin typeface="Times New Roman Regular" panose="02020603050405020304" charset="0"/>
                <a:ea typeface="Times New Roman" panose="02020603050405020304"/>
                <a:cs typeface="Times New Roman Regular" panose="02020603050405020304" charset="0"/>
                <a:sym typeface="Times New Roman" panose="02020603050405020304"/>
              </a:rPr>
              <a:t>Anemia, a prevalent global health issue, can significantly impact an individual's well-being. This study explores the predictive capability of machine learning algorithms—Naive Bayes, Random Forest, and Decision Tree in diagnosing anemia based on eye condition data. </a:t>
            </a:r>
            <a:endParaRPr lang="en-IN" sz="1600">
              <a:latin typeface="Times New Roman Regular" panose="02020603050405020304" charset="0"/>
              <a:ea typeface="Times New Roman" panose="02020603050405020304"/>
              <a:cs typeface="Times New Roman Regular" panose="02020603050405020304" charset="0"/>
              <a:sym typeface="Times New Roman" panose="02020603050405020304"/>
            </a:endParaRPr>
          </a:p>
          <a:p>
            <a:pPr marL="457200" lvl="0" indent="-294005" algn="just" rtl="0">
              <a:lnSpc>
                <a:spcPct val="150000"/>
              </a:lnSpc>
              <a:spcBef>
                <a:spcPts val="0"/>
              </a:spcBef>
              <a:spcAft>
                <a:spcPts val="0"/>
              </a:spcAft>
              <a:buSzPts val="1030"/>
              <a:buChar char="▪"/>
            </a:pPr>
            <a:r>
              <a:rPr lang="en-IN" sz="1600">
                <a:latin typeface="Times New Roman Regular" panose="02020603050405020304" charset="0"/>
                <a:ea typeface="Times New Roman" panose="02020603050405020304"/>
                <a:cs typeface="Times New Roman Regular" panose="02020603050405020304" charset="0"/>
                <a:sym typeface="Times New Roman" panose="02020603050405020304"/>
              </a:rPr>
              <a:t>L</a:t>
            </a:r>
            <a:r>
              <a:rPr lang="en-US" altLang="en-IN" sz="1600">
                <a:latin typeface="Times New Roman Regular" panose="02020603050405020304" charset="0"/>
                <a:ea typeface="Times New Roman" panose="02020603050405020304"/>
                <a:cs typeface="Times New Roman Regular" panose="02020603050405020304" charset="0"/>
                <a:sym typeface="Times New Roman" panose="02020603050405020304"/>
              </a:rPr>
              <a:t>e</a:t>
            </a:r>
            <a:r>
              <a:rPr lang="en-US" sz="1600" dirty="0">
                <a:latin typeface="Times New Roman Regular" panose="02020603050405020304" charset="0"/>
                <a:cs typeface="Times New Roman Regular" panose="02020603050405020304" charset="0"/>
                <a:sym typeface="+mn-ea"/>
              </a:rPr>
              <a:t>veraging a dataset encompassing diverse eye-related parameters and anaemia status, the models were trained and evaluated to classify whether an individual is affected by anaemia.</a:t>
            </a:r>
            <a:endParaRPr sz="1600">
              <a:latin typeface="Times New Roman Regular" panose="02020603050405020304" charset="0"/>
              <a:ea typeface="Times New Roman" panose="02020603050405020304"/>
              <a:cs typeface="Times New Roman Regular" panose="02020603050405020304" charset="0"/>
              <a:sym typeface="Times New Roman" panose="02020603050405020304"/>
            </a:endParaRPr>
          </a:p>
          <a:p>
            <a:pPr marL="457200" lvl="0" indent="-294005" algn="just" rtl="0">
              <a:lnSpc>
                <a:spcPct val="150000"/>
              </a:lnSpc>
              <a:spcBef>
                <a:spcPts val="0"/>
              </a:spcBef>
              <a:spcAft>
                <a:spcPts val="0"/>
              </a:spcAft>
              <a:buSzPts val="1030"/>
              <a:buChar char="▪"/>
            </a:pPr>
            <a:r>
              <a:rPr lang="en-IN" sz="1600">
                <a:latin typeface="Times New Roman Regular" panose="02020603050405020304" charset="0"/>
                <a:ea typeface="Times New Roman" panose="02020603050405020304"/>
                <a:cs typeface="Times New Roman Regular" panose="02020603050405020304" charset="0"/>
                <a:sym typeface="Times New Roman" panose="02020603050405020304"/>
              </a:rPr>
              <a:t> </a:t>
            </a:r>
            <a:r>
              <a:rPr lang="en-US" sz="1600" dirty="0">
                <a:latin typeface="Times New Roman Regular" panose="02020603050405020304" charset="0"/>
                <a:cs typeface="Times New Roman Regular" panose="02020603050405020304" charset="0"/>
                <a:sym typeface="+mn-ea"/>
              </a:rPr>
              <a:t>The research aimed to discern patterns and relationships between eye conditions and anaemia, contributing to early detection and intervention strategies. Through rigorous analysis and experimentation, the models demonstrated promising accuracy in predicting anaemia based on ocular features.</a:t>
            </a:r>
            <a:endParaRPr lang="en-US" sz="1600" dirty="0">
              <a:latin typeface="Times New Roman Regular" panose="02020603050405020304" charset="0"/>
              <a:cs typeface="Times New Roman Regular" panose="02020603050405020304" charset="0"/>
              <a:sym typeface="+mn-ea"/>
            </a:endParaRPr>
          </a:p>
          <a:p>
            <a:pPr marL="457200" lvl="0" indent="-294005" algn="just" rtl="0">
              <a:lnSpc>
                <a:spcPct val="150000"/>
              </a:lnSpc>
              <a:spcBef>
                <a:spcPts val="0"/>
              </a:spcBef>
              <a:spcAft>
                <a:spcPts val="0"/>
              </a:spcAft>
              <a:buSzPts val="1030"/>
              <a:buChar char="▪"/>
            </a:pPr>
            <a:r>
              <a:rPr lang="en-US" sz="1600" dirty="0">
                <a:latin typeface="Times New Roman Regular" panose="02020603050405020304" charset="0"/>
                <a:cs typeface="Times New Roman Regular" panose="02020603050405020304" charset="0"/>
                <a:sym typeface="+mn-ea"/>
              </a:rPr>
              <a:t>The findings highlight the potential of utilizing non-invasive eye-related metrics for efficient anemia screening, offering a feasible approach for healthcare practitioners to enhance diagnostic procedures and facilitate timely intervention.</a:t>
            </a:r>
            <a:endParaRPr lang="en-US" sz="1600" dirty="0">
              <a:latin typeface="Times New Roman Regular" panose="02020603050405020304" charset="0"/>
              <a:cs typeface="Times New Roman Regular" panose="02020603050405020304" charset="0"/>
              <a:sym typeface="+mn-ea"/>
            </a:endParaRPr>
          </a:p>
          <a:p>
            <a:pPr marL="163195" lvl="0" indent="0" algn="just" rtl="0">
              <a:lnSpc>
                <a:spcPct val="150000"/>
              </a:lnSpc>
              <a:spcBef>
                <a:spcPts val="0"/>
              </a:spcBef>
              <a:spcAft>
                <a:spcPts val="0"/>
              </a:spcAft>
              <a:buSzPts val="1030"/>
              <a:buNone/>
            </a:pPr>
            <a:r>
              <a:rPr lang="en-US" sz="1600" b="1" dirty="0">
                <a:latin typeface="Times New Roman Regular" panose="02020603050405020304" charset="0"/>
                <a:cs typeface="Times New Roman Regular" panose="02020603050405020304" charset="0"/>
                <a:sym typeface="+mn-ea"/>
              </a:rPr>
              <a:t>Keywords:</a:t>
            </a:r>
            <a:r>
              <a:rPr lang="en-US" sz="1600" dirty="0">
                <a:latin typeface="Times New Roman Regular" panose="02020603050405020304" charset="0"/>
                <a:cs typeface="Times New Roman Regular" panose="02020603050405020304" charset="0"/>
                <a:sym typeface="+mn-ea"/>
              </a:rPr>
              <a:t> Decision tree , Random forest and Naïve Bayes and Machine learning techniques</a:t>
            </a:r>
            <a:endParaRPr lang="en-US" sz="1600" dirty="0">
              <a:latin typeface="Times New Roman Regular" panose="02020603050405020304" charset="0"/>
              <a:cs typeface="Times New Roman Regular" panose="02020603050405020304" charset="0"/>
              <a:sym typeface="+mn-ea"/>
            </a:endParaRPr>
          </a:p>
          <a:p>
            <a:pPr marL="163195" lvl="0" indent="0" algn="just" rtl="0">
              <a:lnSpc>
                <a:spcPct val="150000"/>
              </a:lnSpc>
              <a:spcBef>
                <a:spcPts val="0"/>
              </a:spcBef>
              <a:spcAft>
                <a:spcPts val="0"/>
              </a:spcAft>
              <a:buSzPts val="1030"/>
              <a:buNone/>
            </a:pPr>
            <a:endParaRPr sz="1600">
              <a:latin typeface="Times New Roman Regular" panose="02020603050405020304" charset="0"/>
              <a:ea typeface="Times New Roman" panose="02020603050405020304"/>
              <a:cs typeface="Times New Roman Regular" panose="02020603050405020304" charset="0"/>
              <a:sym typeface="Times New Roman" panose="02020603050405020304"/>
            </a:endParaRPr>
          </a:p>
          <a:p>
            <a:pPr marL="457200" lvl="0" indent="-294005" algn="just" rtl="0">
              <a:lnSpc>
                <a:spcPct val="150000"/>
              </a:lnSpc>
              <a:spcBef>
                <a:spcPts val="0"/>
              </a:spcBef>
              <a:spcAft>
                <a:spcPts val="0"/>
              </a:spcAft>
              <a:buSzPts val="1030"/>
              <a:buChar char="▪"/>
            </a:pPr>
            <a:endParaRPr sz="1600">
              <a:latin typeface="Times New Roman Regular" panose="02020603050405020304" charset="0"/>
              <a:cs typeface="Times New Roman Regular" panose="02020603050405020304" charset="0"/>
            </a:endParaRPr>
          </a:p>
        </p:txBody>
      </p:sp>
      <p:sp>
        <p:nvSpPr>
          <p:cNvPr id="135" name="Google Shape;135;p3"/>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136" name="Google Shape;136;p3"/>
          <p:cNvSpPr txBox="1">
            <a:spLocks noGrp="1"/>
          </p:cNvSpPr>
          <p:nvPr>
            <p:ph type="ftr" idx="11"/>
          </p:nvPr>
        </p:nvSpPr>
        <p:spPr>
          <a:xfrm>
            <a:off x="685800" y="6272530"/>
            <a:ext cx="6582410" cy="3079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a:t>
            </a:r>
            <a:r>
              <a:rPr lang="en-US" altLang="en-IN"/>
              <a:t>191</a:t>
            </a:r>
            <a:r>
              <a:rPr lang="en-IN"/>
              <a:t>        DEPARTMENT OF COMPUTER SCIENCE &amp; ENGINEERING</a:t>
            </a:r>
            <a:endParaRPr lang="en-IN"/>
          </a:p>
        </p:txBody>
      </p:sp>
      <p:sp>
        <p:nvSpPr>
          <p:cNvPr id="137" name="Google Shape;137;p3"/>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8605" y="276860"/>
            <a:ext cx="8189595" cy="635000"/>
          </a:xfrm>
        </p:spPr>
        <p:txBody>
          <a:bodyPr>
            <a:normAutofit/>
          </a:bodyPr>
          <a:p>
            <a:r>
              <a:rPr lang="en-US" sz="2400" b="1">
                <a:latin typeface="Times New Roman Bold" panose="02020603050405020304" charset="0"/>
                <a:cs typeface="Times New Roman Bold" panose="02020603050405020304" charset="0"/>
              </a:rPr>
              <a:t>AIM OF THE PROJECT</a:t>
            </a:r>
            <a:endParaRPr lang="en-US" sz="2400" b="1">
              <a:latin typeface="Times New Roman Bold" panose="02020603050405020304" charset="0"/>
              <a:cs typeface="Times New Roman Bold" panose="02020603050405020304" charset="0"/>
            </a:endParaRPr>
          </a:p>
        </p:txBody>
      </p:sp>
      <p:sp>
        <p:nvSpPr>
          <p:cNvPr id="3" name="Text Placeholder 2"/>
          <p:cNvSpPr>
            <a:spLocks noGrp="1"/>
          </p:cNvSpPr>
          <p:nvPr>
            <p:ph type="body" idx="1"/>
          </p:nvPr>
        </p:nvSpPr>
        <p:spPr>
          <a:xfrm>
            <a:off x="268605" y="1087755"/>
            <a:ext cx="8189595" cy="5084445"/>
          </a:xfrm>
        </p:spPr>
        <p:txBody>
          <a:bodyPr/>
          <a:p>
            <a:r>
              <a:rPr lang="en-US">
                <a:latin typeface="Times New Roman Regular" panose="02020603050405020304" charset="0"/>
                <a:cs typeface="Times New Roman Regular" panose="02020603050405020304" charset="0"/>
              </a:rPr>
              <a:t>To predictive capacity of machine learning algorithms- Decision tree,Random forest,Navie bayes.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By training and assessing the models and study the aims  to identify patterns and relationships between anaemia status and non-invasive screening methods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The primary objective is to evaluate the predictive capacity of machine learning algorithms—Decision Tree, Random Forest, and Naive Bayes—using diverse eye-related parameters to diagnose anemia.</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By training and assessing these models, the study aims to identify patterns and relationships between ocular features and anemia status, facilitating efficient and non-invasive screening methods.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Ultimately, the project seeks to contribute to early detection strategies, augmenting healthcare practitioners' diagnostic capabilities for timely intervention.</a:t>
            </a:r>
            <a:endParaRPr lang="en-US">
              <a:latin typeface="Times New Roman Regular" panose="02020603050405020304" charset="0"/>
              <a:cs typeface="Times New Roman Regular" panose="02020603050405020304" charset="0"/>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sp>
        <p:nvSpPr>
          <p:cNvPr id="136" name="Google Shape;136;p3"/>
          <p:cNvSpPr txBox="1">
            <a:spLocks noGrp="1"/>
          </p:cNvSpPr>
          <p:nvPr>
            <p:ph type="ftr" idx="11"/>
          </p:nvPr>
        </p:nvSpPr>
        <p:spPr>
          <a:xfrm>
            <a:off x="685800" y="6272530"/>
            <a:ext cx="6582410" cy="307975"/>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a:t>
            </a:r>
            <a:r>
              <a:rPr lang="en-US" altLang="en-IN"/>
              <a:t>191</a:t>
            </a:r>
            <a:r>
              <a:rPr lang="en-IN"/>
              <a:t>        DEPARTMENT OF COMPUTER SCIENCE &amp; ENGINEERING</a:t>
            </a:r>
            <a:endParaRPr lang="en-IN"/>
          </a:p>
        </p:txBody>
      </p:sp>
      <p:sp>
        <p:nvSpPr>
          <p:cNvPr id="135" name="Google Shape;135;p3"/>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1400"/>
              <a:buNone/>
            </a:pPr>
            <a:r>
              <a:rPr lang="en-US" altLang="en-IN"/>
              <a:t>21</a:t>
            </a:r>
            <a:r>
              <a:rPr lang="en-IN"/>
              <a:t>-03-2024</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8440" y="226695"/>
            <a:ext cx="7658735" cy="754380"/>
          </a:xfrm>
        </p:spPr>
        <p:txBody>
          <a:bodyPr>
            <a:normAutofit fontScale="90000"/>
          </a:bodyPr>
          <a:p>
            <a:r>
              <a:rPr lang="en-IN" b="1">
                <a:solidFill>
                  <a:srgbClr val="0D0D0D"/>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Scope of the Project:</a:t>
            </a:r>
            <a:br>
              <a:rPr b="1">
                <a:solidFill>
                  <a:srgbClr val="0D0D0D"/>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br>
            <a:endParaRPr lang="en-US"/>
          </a:p>
        </p:txBody>
      </p:sp>
      <p:sp>
        <p:nvSpPr>
          <p:cNvPr id="3" name="Text Placeholder 2"/>
          <p:cNvSpPr>
            <a:spLocks noGrp="1"/>
          </p:cNvSpPr>
          <p:nvPr>
            <p:ph type="body" idx="1"/>
          </p:nvPr>
        </p:nvSpPr>
        <p:spPr>
          <a:xfrm>
            <a:off x="218440" y="981710"/>
            <a:ext cx="8745220" cy="5011420"/>
          </a:xfrm>
        </p:spPr>
        <p:txBody>
          <a:bodyPr/>
          <a:p>
            <a:r>
              <a:rPr lang="en-US">
                <a:latin typeface="Times New Roman Regular" panose="02020603050405020304" charset="0"/>
                <a:cs typeface="Times New Roman Regular" panose="02020603050405020304" charset="0"/>
              </a:rPr>
              <a:t>This project aim is to provide a tool assiant professionals and consumers in finding &amp; choosing whether the person is suffering with anaemia or not.</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To achieve this goal we develop an apporach that allow users goals for disease that satify a condition based on disease properties such as decision tree,random forest,naive bayes.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This project encompasses the exploration of machine learning algorithms' potential, specifically Decision Tree, Random Forest, and Naive Bayes, in diagnosing anemia based on eye condition data. </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He study focuses on utilizing a dataset encompassing diverse eye-related parameters and anemia status for model training and evaluation.</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The ultimate goal is to contribute to advancing early disease diagnosis and treatment ,fulfilling the unmet global need for effective diagnostic tools.</a:t>
            </a:r>
            <a:endParaRPr lang="en-US">
              <a:latin typeface="Times New Roman Regular" panose="02020603050405020304" charset="0"/>
              <a:cs typeface="Times New Roman Regular" panose="02020603050405020304" charset="0"/>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sp>
        <p:nvSpPr>
          <p:cNvPr id="135" name="Google Shape;135;p3"/>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136" name="Google Shape;136;p3"/>
          <p:cNvSpPr txBox="1">
            <a:spLocks noGrp="1"/>
          </p:cNvSpPr>
          <p:nvPr>
            <p:ph type="ftr" idx="11"/>
          </p:nvPr>
        </p:nvSpPr>
        <p:spPr>
          <a:xfrm>
            <a:off x="685800" y="6272530"/>
            <a:ext cx="6582410" cy="307975"/>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a:t>
            </a:r>
            <a:r>
              <a:rPr lang="en-US" altLang="en-IN"/>
              <a:t>191</a:t>
            </a:r>
            <a:r>
              <a:rPr lang="en-IN"/>
              <a:t>        DEPARTMENT OF COMPUTER SCIENCE &amp; ENGINEERING</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title"/>
          </p:nvPr>
        </p:nvSpPr>
        <p:spPr>
          <a:xfrm>
            <a:off x="457200" y="107315"/>
            <a:ext cx="7234555" cy="629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Font typeface="Times New Roman" panose="02020603050405020304"/>
              <a:buNone/>
            </a:pPr>
            <a:r>
              <a:rPr lang="en-IN" sz="2800" b="1">
                <a:latin typeface="Times New Roman" panose="02020603050405020304"/>
                <a:ea typeface="Times New Roman" panose="02020603050405020304"/>
                <a:cs typeface="Times New Roman" panose="02020603050405020304"/>
                <a:sym typeface="Times New Roman" panose="02020603050405020304"/>
              </a:rPr>
              <a:t>INTRODUCTION</a:t>
            </a:r>
            <a:endParaRPr lang="en-IN" sz="2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p5"/>
          <p:cNvSpPr txBox="1">
            <a:spLocks noGrp="1"/>
          </p:cNvSpPr>
          <p:nvPr>
            <p:ph type="body" idx="1"/>
          </p:nvPr>
        </p:nvSpPr>
        <p:spPr>
          <a:xfrm>
            <a:off x="63500" y="275590"/>
            <a:ext cx="8900160" cy="5893435"/>
          </a:xfrm>
          <a:prstGeom prst="rect">
            <a:avLst/>
          </a:prstGeom>
          <a:noFill/>
          <a:ln>
            <a:noFill/>
          </a:ln>
        </p:spPr>
        <p:txBody>
          <a:bodyPr spcFirstLastPara="1" wrap="square" lIns="91425" tIns="45700" rIns="91425" bIns="45700" anchor="t" anchorCtr="0">
            <a:noAutofit/>
          </a:bodyPr>
          <a:lstStyle/>
          <a:p>
            <a:pPr marL="133350" lvl="0" indent="0" algn="just" rtl="0">
              <a:lnSpc>
                <a:spcPct val="150000"/>
              </a:lnSpc>
              <a:spcBef>
                <a:spcPts val="0"/>
              </a:spcBef>
              <a:spcAft>
                <a:spcPts val="0"/>
              </a:spcAft>
              <a:buSzPts val="1500"/>
              <a:buFont typeface="Times New Roman" panose="020206030504050203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lnSpc>
                <a:spcPct val="150000"/>
              </a:lnSpc>
              <a:spcBef>
                <a:spcPts val="0"/>
              </a:spcBef>
              <a:spcAft>
                <a:spcPts val="0"/>
              </a:spcAft>
              <a:buSzPts val="1500"/>
              <a:buFont typeface="Times New Roman" panose="02020603050405020304"/>
              <a:buChar char="▪"/>
            </a:pPr>
            <a:r>
              <a:rPr lang="en-US" dirty="0">
                <a:latin typeface="Times New Roman" panose="02020603050405020304" pitchFamily="18" charset="0"/>
                <a:cs typeface="Times New Roman" panose="02020603050405020304" pitchFamily="18" charset="0"/>
                <a:sym typeface="+mn-ea"/>
              </a:rPr>
              <a:t>Anemia, a prevalent global health issue, can significantly impact an individual's well-being. This study explores the predictive capability of machine learning algorithms—Naive Bayes, Random Forest, and Decision Tree in diagnosing anemia based on eye condition data</a:t>
            </a:r>
            <a:endParaRPr lang="en-US" dirty="0">
              <a:latin typeface="Times New Roman" panose="02020603050405020304" pitchFamily="18" charset="0"/>
              <a:cs typeface="Times New Roman" panose="02020603050405020304" pitchFamily="18" charset="0"/>
              <a:sym typeface="+mn-ea"/>
            </a:endParaRPr>
          </a:p>
          <a:p>
            <a:pPr marL="457200" lvl="0" indent="-323850" algn="just" rtl="0">
              <a:lnSpc>
                <a:spcPct val="150000"/>
              </a:lnSpc>
              <a:spcBef>
                <a:spcPts val="0"/>
              </a:spcBef>
              <a:spcAft>
                <a:spcPts val="0"/>
              </a:spcAft>
              <a:buSzPts val="1500"/>
              <a:buFont typeface="Times New Roman" panose="02020603050405020304"/>
              <a:buChar char="▪"/>
            </a:pPr>
            <a:r>
              <a:rPr lang="en-US" dirty="0">
                <a:solidFill>
                  <a:schemeClr val="tx1"/>
                </a:solidFill>
                <a:latin typeface="Times New Roman" panose="02020603050405020304" pitchFamily="18" charset="0"/>
                <a:cs typeface="Times New Roman" panose="02020603050405020304" pitchFamily="18" charset="0"/>
                <a:sym typeface="+mn-ea"/>
              </a:rPr>
              <a:t>Timely diagnosis plays a pivotal role in mitigating its adverse effects, prompting researchers and healthcare practitioners to explore innovative approaches for efficient screening and intervention.</a:t>
            </a:r>
            <a:endParaRPr lang="en-US" dirty="0">
              <a:solidFill>
                <a:schemeClr val="tx1"/>
              </a:solidFill>
              <a:latin typeface="Times New Roman" panose="02020603050405020304" pitchFamily="18" charset="0"/>
              <a:cs typeface="Times New Roman" panose="02020603050405020304" pitchFamily="18" charset="0"/>
              <a:sym typeface="+mn-ea"/>
            </a:endParaRPr>
          </a:p>
          <a:p>
            <a:pPr marL="457200" lvl="0" indent="-323850" algn="just" rtl="0">
              <a:lnSpc>
                <a:spcPct val="150000"/>
              </a:lnSpc>
              <a:spcBef>
                <a:spcPts val="0"/>
              </a:spcBef>
              <a:spcAft>
                <a:spcPts val="0"/>
              </a:spcAft>
              <a:buSzPts val="1500"/>
              <a:buFont typeface="Times New Roman" panose="02020603050405020304"/>
              <a:buChar char="▪"/>
            </a:pPr>
            <a:r>
              <a:rPr lang="en-US" dirty="0">
                <a:solidFill>
                  <a:schemeClr val="tx1"/>
                </a:solidFill>
                <a:latin typeface="Times New Roman" panose="02020603050405020304" pitchFamily="18" charset="0"/>
                <a:cs typeface="Times New Roman" panose="02020603050405020304" pitchFamily="18" charset="0"/>
                <a:sym typeface="+mn-ea"/>
              </a:rPr>
              <a:t>This study delves into the realm of machine learning (ML) and its predictive potential in diagnosing anemia based on ocular parameters. Leveraging the capabilities of ML algorithms—specifically Naive Bayes, Random Forest, and Decision Tree—the research aims to discern patterns and relationships between eye conditions and the presence of anaemia. </a:t>
            </a:r>
            <a:endParaRPr lang="en-US" dirty="0">
              <a:solidFill>
                <a:schemeClr val="tx1"/>
              </a:solidFill>
              <a:latin typeface="Times New Roman" panose="02020603050405020304" pitchFamily="18" charset="0"/>
              <a:cs typeface="Times New Roman" panose="02020603050405020304" pitchFamily="18" charset="0"/>
              <a:sym typeface="+mn-ea"/>
            </a:endParaRPr>
          </a:p>
          <a:p>
            <a:pPr marL="457200" lvl="0" indent="-323850" algn="just" rtl="0">
              <a:lnSpc>
                <a:spcPct val="150000"/>
              </a:lnSpc>
              <a:spcBef>
                <a:spcPts val="0"/>
              </a:spcBef>
              <a:spcAft>
                <a:spcPts val="0"/>
              </a:spcAft>
              <a:buSzPts val="1500"/>
              <a:buFont typeface="Times New Roman" panose="02020603050405020304"/>
              <a:buChar char="▪"/>
            </a:pPr>
            <a:endParaRPr lang="en-US" dirty="0">
              <a:solidFill>
                <a:schemeClr val="tx1"/>
              </a:solidFill>
              <a:latin typeface="Times New Roman" panose="02020603050405020304" pitchFamily="18" charset="0"/>
              <a:cs typeface="Times New Roman" panose="02020603050405020304" pitchFamily="18" charset="0"/>
              <a:sym typeface="+mn-ea"/>
            </a:endParaRPr>
          </a:p>
          <a:p>
            <a:pPr marL="457200" lvl="0" indent="-323850" algn="just" rtl="0">
              <a:lnSpc>
                <a:spcPct val="150000"/>
              </a:lnSpc>
              <a:spcBef>
                <a:spcPts val="0"/>
              </a:spcBef>
              <a:spcAft>
                <a:spcPts val="0"/>
              </a:spcAft>
              <a:buSzPts val="1500"/>
              <a:buFont typeface="Times New Roman" panose="02020603050405020304"/>
              <a:buChar char="▪"/>
            </a:pPr>
            <a:endParaRPr lang="en-IN"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lnSpc>
                <a:spcPct val="150000"/>
              </a:lnSpc>
              <a:spcBef>
                <a:spcPts val="0"/>
              </a:spcBef>
              <a:spcAft>
                <a:spcPts val="0"/>
              </a:spcAft>
              <a:buSzPts val="1500"/>
              <a:buFont typeface="Times New Roman" panose="02020603050405020304"/>
              <a:buChar char="▪"/>
            </a:pP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5"/>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154" name="Google Shape;154;p5"/>
          <p:cNvSpPr txBox="1">
            <a:spLocks noGrp="1"/>
          </p:cNvSpPr>
          <p:nvPr>
            <p:ph type="ftr" idx="11"/>
          </p:nvPr>
        </p:nvSpPr>
        <p:spPr>
          <a:xfrm>
            <a:off x="678180" y="6272530"/>
            <a:ext cx="6821805" cy="3657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155" name="Google Shape;155;p5"/>
          <p:cNvSpPr txBox="1">
            <a:spLocks noGrp="1"/>
          </p:cNvSpPr>
          <p:nvPr>
            <p:ph type="sldNum" idx="12"/>
          </p:nvPr>
        </p:nvSpPr>
        <p:spPr>
          <a:xfrm>
            <a:off x="8483346" y="6272785"/>
            <a:ext cx="48006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100"/>
              <a:buNone/>
            </a:pPr>
            <a:fld id="{00000000-1234-1234-1234-123412341234}" type="slidenum">
              <a:rPr lang="en-IN"/>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75565" y="332105"/>
            <a:ext cx="8976995" cy="5702300"/>
          </a:xfrm>
        </p:spPr>
        <p:txBody>
          <a:bodyPr>
            <a:noAutofit/>
          </a:bodyPr>
          <a:p>
            <a:r>
              <a:rPr lang="en-US" dirty="0">
                <a:latin typeface="Times New Roman" panose="02020603050405020304" pitchFamily="18" charset="0"/>
                <a:cs typeface="Times New Roman" panose="02020603050405020304" pitchFamily="18" charset="0"/>
                <a:sym typeface="+mn-ea"/>
              </a:rPr>
              <a:t>The primary objective is to investigate the feasibility of utilizing non-invasive eye-related data for accurate anemia detection. Through rigorous analysis and experimentation, this research seeks to showcase the predictive accuracy of these ML algorithms in identifying anemia based on ocular features.</a:t>
            </a: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Successful outcomes would signify the potential for integrating these non-invasive metrics into existing diagnostic procedures, enhancing screening efficiency, and enabling healthcare practitioners to intervene promptly. </a:t>
            </a: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he significance of this study lies in its potential contribution to early detection strategies for anemia. By uncovering correlations between eye conditions and anemia status, this research aims to pave the way for novel diagnostic tools, facilitating timely interventions and ultimately improving patient outcomes. </a:t>
            </a: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By uncovering correlations between eye conditions and anemia status, this research aims to pave the way for novel diagnostic tools, facilitating timely interventions and ultimately improving patient outcomes. </a:t>
            </a:r>
            <a:endParaRPr lang="en-US" dirty="0">
              <a:latin typeface="Times New Roman" panose="02020603050405020304" pitchFamily="18" charset="0"/>
              <a:cs typeface="Times New Roman" panose="02020603050405020304" pitchFamily="18" charset="0"/>
              <a:sym typeface="+mn-ea"/>
            </a:endParaRPr>
          </a:p>
          <a:p>
            <a:r>
              <a:rPr lang="en-US" dirty="0">
                <a:latin typeface="Times New Roman" panose="02020603050405020304" pitchFamily="18" charset="0"/>
                <a:cs typeface="Times New Roman" panose="02020603050405020304" pitchFamily="18" charset="0"/>
                <a:sym typeface="+mn-ea"/>
              </a:rPr>
              <a:t>This exploration of ML techinques in the context of anaemia stands to revolutionize health care pratice by offering a non-invasive,effiecent screening apporach</a:t>
            </a:r>
            <a:endParaRPr lang="en-US" dirty="0">
              <a:latin typeface="Times New Roman" panose="02020603050405020304" pitchFamily="18" charset="0"/>
              <a:cs typeface="Times New Roman" panose="02020603050405020304" pitchFamily="18" charset="0"/>
              <a:sym typeface="+mn-ea"/>
            </a:endParaRPr>
          </a:p>
          <a:p>
            <a:pPr marL="131445" indent="0">
              <a:buNone/>
            </a:pPr>
            <a:endParaRPr lang="en-US" dirty="0">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sp>
        <p:nvSpPr>
          <p:cNvPr id="154" name="Google Shape;154;p5"/>
          <p:cNvSpPr txBox="1">
            <a:spLocks noGrp="1"/>
          </p:cNvSpPr>
          <p:nvPr>
            <p:ph type="ftr" idx="11"/>
          </p:nvPr>
        </p:nvSpPr>
        <p:spPr>
          <a:xfrm>
            <a:off x="678180" y="6272530"/>
            <a:ext cx="6821805" cy="36576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162" name="Google Shape;162;p6"/>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1400"/>
              <a:buNone/>
            </a:pPr>
            <a:r>
              <a:rPr lang="en-US" altLang="en-IN"/>
              <a:t>21</a:t>
            </a:r>
            <a:r>
              <a:rPr lang="en-IN"/>
              <a:t>-03-2024</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0"/>
            <a:ext cx="6557645" cy="1176655"/>
          </a:xfrm>
        </p:spPr>
        <p:txBody>
          <a:bodyPr/>
          <a:p>
            <a:r>
              <a:rPr lang="en-IN" sz="2400" b="1">
                <a:latin typeface="Times New Roman" panose="02020603050405020304"/>
                <a:ea typeface="Times New Roman" panose="02020603050405020304"/>
                <a:cs typeface="Times New Roman" panose="02020603050405020304"/>
                <a:sym typeface="Times New Roman" panose="02020603050405020304"/>
              </a:rPr>
              <a:t>LITERATURE REVIEW</a:t>
            </a:r>
            <a:endParaRPr lang="en-US" sz="2400"/>
          </a:p>
        </p:txBody>
      </p:sp>
      <p:sp>
        <p:nvSpPr>
          <p:cNvPr id="3" name="Text Placeholder 2"/>
          <p:cNvSpPr>
            <a:spLocks noGrp="1"/>
          </p:cNvSpPr>
          <p:nvPr>
            <p:ph type="body" idx="1"/>
          </p:nvPr>
        </p:nvSpPr>
        <p:spPr>
          <a:xfrm>
            <a:off x="159385" y="983615"/>
            <a:ext cx="8288020" cy="5198745"/>
          </a:xfrm>
        </p:spPr>
        <p:txBody>
          <a:bodyPr>
            <a:normAutofit fontScale="90000" lnSpcReduction="20000"/>
          </a:bodyPr>
          <a:p>
            <a:pPr marL="131445" indent="0">
              <a:buNone/>
            </a:pPr>
            <a:r>
              <a:rPr lang="en-US" b="1">
                <a:latin typeface="Times New Roman Bold" panose="02020603050405020304" charset="0"/>
                <a:cs typeface="Times New Roman Bold" panose="02020603050405020304" charset="0"/>
              </a:rPr>
              <a:t>[1] V. Bevilacqua, G. Dimauro, F. Marino, A. Brunetti, F. Cassano, A. Di Maio, E. Nasca, G. F. Trotta, F. Girardi, A. Ostuni, and A. Guarini, ‘‘A novel approach to evaluate blood parameters using computer vision techniques,’’ in Proc. IEEE Int. Symp. Med. Meas. Appl. (MeMeA), May 2016, pp. 1–6.doi: 10.1109/memea.2016.7533760.</a:t>
            </a:r>
            <a:endParaRPr lang="en-US" b="1">
              <a:latin typeface="Times New Roman Bold" panose="02020603050405020304" charset="0"/>
              <a:cs typeface="Times New Roman Bold" panose="02020603050405020304" charset="0"/>
            </a:endParaRPr>
          </a:p>
          <a:p>
            <a:pPr marL="131445" indent="0">
              <a:buNone/>
            </a:pPr>
            <a:r>
              <a:rPr lang="en-US" sz="1800">
                <a:latin typeface="Times New Roman" panose="02020603050405020304" pitchFamily="18" charset="0"/>
                <a:cs typeface="Times New Roman" panose="02020603050405020304" pitchFamily="18" charset="0"/>
              </a:rPr>
              <a:t>A novel approach to evaluate blood parameters using computer vision techniques offers a promising solution for automating and streamlining the analysis of blood samples. By harnessing the power of computer vision, this approach aims to replace or augment traditional manual methods of blood analysis, which can be time-consuming and prone to human error. Using advanced image processing algorithms, this technique enables the extraction and analysis of relevant blood parameters from images of blood samples.</a:t>
            </a:r>
            <a:endParaRPr lang="en-US" sz="1800">
              <a:latin typeface="Times New Roman" panose="02020603050405020304" pitchFamily="18" charset="0"/>
              <a:cs typeface="Times New Roman" panose="02020603050405020304" pitchFamily="18" charset="0"/>
            </a:endParaRPr>
          </a:p>
          <a:p>
            <a:pPr marL="131445" indent="0">
              <a:buNone/>
            </a:pPr>
            <a:r>
              <a:rPr lang="en-US" b="1">
                <a:latin typeface="Times New Roman" panose="02020603050405020304" pitchFamily="18" charset="0"/>
                <a:cs typeface="Times New Roman" panose="02020603050405020304" pitchFamily="18" charset="0"/>
              </a:rPr>
              <a:t>[2] Y.-M. Chen, S.-G. Miaou, and H. Bian, ‘‘Examining palpebral conjunctiva for anemia assessment with image processing methods,’’ Comput. Methods Programs Biomed., vol. 137, pp. 125–135, Dec. 2016. doi: 10.1016/j.cmpb.2016.08.025.</a:t>
            </a:r>
            <a:endParaRPr lang="en-US" b="1">
              <a:latin typeface="Times New Roman" panose="02020603050405020304" pitchFamily="18" charset="0"/>
              <a:cs typeface="Times New Roman" panose="02020603050405020304" pitchFamily="18" charset="0"/>
            </a:endParaRPr>
          </a:p>
          <a:p>
            <a:pPr marL="131445" indent="0">
              <a:buNone/>
            </a:pPr>
            <a:r>
              <a:rPr lang="en-US" sz="1800">
                <a:latin typeface="Times New Roman" panose="02020603050405020304" pitchFamily="18" charset="0"/>
                <a:cs typeface="Times New Roman" panose="02020603050405020304" pitchFamily="18" charset="0"/>
              </a:rPr>
              <a:t>Examining the palpebral conjunctiva for anemia assessment using image processing methods is an innovative approach in the field of medical diagnostics. The palpebral conjunctiva is the thin, transparent membrane that covers the inner surface of the eyelids. By analyzing images of the palpebral conjunctiva, various features can be extracted and quantified to provide insights into a patient's anemia status. Image processing techniques can be employed to measure parameters such as conjunctival color, vessel tortuosity, and vascular density. Anemia often manifests as a paler conjunctiva due to reduced blood supply, and these methods can objectively assess the severity of anemia by analyzing color variations</a:t>
            </a:r>
            <a:endParaRPr 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sp>
        <p:nvSpPr>
          <p:cNvPr id="163" name="Google Shape;163;p6"/>
          <p:cNvSpPr txBox="1">
            <a:spLocks noGrp="1"/>
          </p:cNvSpPr>
          <p:nvPr>
            <p:ph type="ftr" idx="11"/>
          </p:nvPr>
        </p:nvSpPr>
        <p:spPr>
          <a:xfrm>
            <a:off x="695325" y="6272530"/>
            <a:ext cx="6639560" cy="36576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
        <p:nvSpPr>
          <p:cNvPr id="162" name="Google Shape;162;p6"/>
          <p:cNvSpPr txBox="1">
            <a:spLocks noGrp="1"/>
          </p:cNvSpPr>
          <p:nvPr>
            <p:ph type="dt" idx="10"/>
          </p:nvPr>
        </p:nvSpPr>
        <p:spPr>
          <a:xfrm>
            <a:off x="5992368" y="6272785"/>
            <a:ext cx="2455164" cy="365125"/>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1400"/>
              <a:buNone/>
            </a:pPr>
            <a:r>
              <a:rPr lang="en-US" altLang="en-IN"/>
              <a:t>21</a:t>
            </a:r>
            <a:r>
              <a:rPr lang="en-IN"/>
              <a:t>-03-2024</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180" y="216535"/>
            <a:ext cx="7772400" cy="1073150"/>
          </a:xfrm>
        </p:spPr>
        <p:txBody>
          <a:bodyPr/>
          <a:p>
            <a:r>
              <a:rPr lang="en-IN" sz="2400" b="1">
                <a:latin typeface="Times New Roman" panose="02020603050405020304"/>
                <a:ea typeface="Times New Roman" panose="02020603050405020304"/>
                <a:cs typeface="Times New Roman" panose="02020603050405020304"/>
                <a:sym typeface="Times New Roman" panose="02020603050405020304"/>
              </a:rPr>
              <a:t>LITERATURE REVIEW</a:t>
            </a:r>
            <a:endParaRPr lang="en-US" sz="2400"/>
          </a:p>
        </p:txBody>
      </p:sp>
      <p:sp>
        <p:nvSpPr>
          <p:cNvPr id="3" name="Text Placeholder 2"/>
          <p:cNvSpPr>
            <a:spLocks noGrp="1"/>
          </p:cNvSpPr>
          <p:nvPr>
            <p:ph type="body" idx="1"/>
          </p:nvPr>
        </p:nvSpPr>
        <p:spPr>
          <a:xfrm>
            <a:off x="170180" y="1031875"/>
            <a:ext cx="8794115" cy="5100955"/>
          </a:xfrm>
        </p:spPr>
        <p:txBody>
          <a:bodyPr>
            <a:normAutofit fontScale="90000" lnSpcReduction="10000"/>
          </a:bodyPr>
          <a:p>
            <a:pPr marL="131445" indent="0">
              <a:buNone/>
            </a:pPr>
            <a:r>
              <a:rPr lang="en-US" sz="2220" b="1">
                <a:latin typeface="Times New Roman Bold" panose="02020603050405020304" charset="0"/>
                <a:cs typeface="Times New Roman Bold" panose="02020603050405020304" charset="0"/>
              </a:rPr>
              <a:t>[3] M. K. Hasan, M. Haque, N. Sakib, R. Love, and S. I. Ahamed, ‘‘Smartphone-based human hemoglobin level measurement analyzing pixel intensity of a fingertip video on different color spaces,’’ Smart Health, vols. 5–6, pp. 26–39, Jan. 2018. doi: 10.1016/j.smhl.2017.11.00</a:t>
            </a:r>
            <a:r>
              <a:rPr lang="en-US" sz="2220" b="1">
                <a:latin typeface="Times New Roman Bold" panose="02020603050405020304" charset="0"/>
                <a:cs typeface="Times New Roman Bold" panose="02020603050405020304" charset="0"/>
              </a:rPr>
              <a:t>3.</a:t>
            </a:r>
            <a:endParaRPr lang="en-US" sz="2220" b="1">
              <a:latin typeface="Times New Roman Bold" panose="02020603050405020304" charset="0"/>
              <a:cs typeface="Times New Roman Bold" panose="02020603050405020304" charset="0"/>
            </a:endParaRPr>
          </a:p>
          <a:p>
            <a:pPr marL="131445" indent="0">
              <a:buNone/>
            </a:pPr>
            <a:r>
              <a:rPr lang="en-US" sz="1800">
                <a:latin typeface="Times New Roman" panose="02020603050405020304" pitchFamily="18" charset="0"/>
                <a:cs typeface="Times New Roman" panose="02020603050405020304" pitchFamily="18" charset="0"/>
              </a:rPr>
              <a:t>Smartphone-based human hemoglobin level measurement is an emerging field that aims to provide a convenient and non-invasive method for analyzing blood parameters. One approach involves analyzing the pixel intensity of a fingertip video captured by the smartphone's camera. This method utilizes different color spaces, such as RGB (Red, Green, Blue), HSV (Hue, Saturation, Value), or YCbCr (Luma, Blue-difference, Red-difference). By converting the fingertip video frames into the desired color space, the algorithm can extract relevant information about the hemoglobin levels. </a:t>
            </a:r>
            <a:endParaRPr lang="en-US" sz="1800">
              <a:latin typeface="Times New Roman" panose="02020603050405020304" pitchFamily="18" charset="0"/>
              <a:cs typeface="Times New Roman" panose="02020603050405020304" pitchFamily="18" charset="0"/>
            </a:endParaRPr>
          </a:p>
          <a:p>
            <a:pPr marL="131445" indent="0">
              <a:buNone/>
            </a:pPr>
            <a:r>
              <a:rPr lang="en-US" b="1">
                <a:latin typeface="Times New Roman" panose="02020603050405020304" pitchFamily="18" charset="0"/>
                <a:cs typeface="Times New Roman" panose="02020603050405020304" pitchFamily="18" charset="0"/>
              </a:rPr>
              <a:t>[4] E. J. Wang, W. Li, J. Zhu, R. Rana, and S. N. Patel, ‘‘Noninvasive hemoglobin measurement using unmodified smartphone camera and white flash,’’ in Proc. 39th Annu. Int. Conf. IEEE Eng. Med. Biol. Soc. (EMBC), Seogwipo, South Korea, 2017, pp. 2333–2336. doi:10.1109/EMBC.2017.8037323. </a:t>
            </a:r>
            <a:endParaRPr lang="en-US" sz="1600" b="1">
              <a:latin typeface="Times New Roman" panose="02020603050405020304" pitchFamily="18" charset="0"/>
              <a:cs typeface="Times New Roman" panose="02020603050405020304" pitchFamily="18" charset="0"/>
            </a:endParaRPr>
          </a:p>
          <a:p>
            <a:pPr marL="131445" indent="0">
              <a:buNone/>
            </a:pPr>
            <a:r>
              <a:rPr lang="en-US" sz="1800">
                <a:latin typeface="Times New Roman" panose="02020603050405020304" pitchFamily="18" charset="0"/>
                <a:cs typeface="Times New Roman" panose="02020603050405020304" pitchFamily="18" charset="0"/>
              </a:rPr>
              <a:t>Noninvasive hemoglobin measurement using an unmodified smartphone camera and white flash is an innovative approach that holds great potential for medical diagnostics. By leveraging the advanced capabilities of modern smartphone cameras, researchers have developed techniques to estimate hemoglobin levels without the need for invasive blood tests. The method involves capturing a close-up image of the user's fingertip using the smartphone's camera along with a white flash. The flash helps illuminate the tissue, and the camera captures the reflected light. </a:t>
            </a:r>
            <a:endParaRPr 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IN"/>
            </a:fld>
            <a:endParaRPr lang="en-IN"/>
          </a:p>
        </p:txBody>
      </p:sp>
      <p:sp>
        <p:nvSpPr>
          <p:cNvPr id="162" name="Google Shape;162;p6"/>
          <p:cNvSpPr txBox="1">
            <a:spLocks noGrp="1"/>
          </p:cNvSpPr>
          <p:nvPr>
            <p:ph type="dt" idx="10"/>
          </p:nvPr>
        </p:nvSpPr>
        <p:spPr>
          <a:xfrm>
            <a:off x="6181598" y="6273420"/>
            <a:ext cx="245516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ltLang="en-IN"/>
              <a:t>21</a:t>
            </a:r>
            <a:r>
              <a:rPr lang="en-IN"/>
              <a:t>-03-2024</a:t>
            </a:r>
            <a:endParaRPr lang="en-IN"/>
          </a:p>
        </p:txBody>
      </p:sp>
      <p:sp>
        <p:nvSpPr>
          <p:cNvPr id="163" name="Google Shape;163;p6"/>
          <p:cNvSpPr txBox="1">
            <a:spLocks noGrp="1"/>
          </p:cNvSpPr>
          <p:nvPr>
            <p:ph type="ftr" idx="11"/>
          </p:nvPr>
        </p:nvSpPr>
        <p:spPr>
          <a:xfrm>
            <a:off x="695325" y="6272530"/>
            <a:ext cx="6639560" cy="36576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400"/>
              <a:buNone/>
            </a:pPr>
            <a:r>
              <a:rPr lang="en-IN"/>
              <a:t>BATCH NO: </a:t>
            </a:r>
            <a:r>
              <a:rPr lang="en-US" altLang="en-IN"/>
              <a:t>191                   </a:t>
            </a:r>
            <a:r>
              <a:rPr lang="en-IN"/>
              <a:t>       DEPARTMENT OF COMPUTER SCIENCE &amp; ENGINEERING</a:t>
            </a:r>
            <a:endParaRPr lang="en-IN"/>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15709</Words>
  <Application>WPS Presentation</Application>
  <PresentationFormat>On-screen Show (4:3)</PresentationFormat>
  <Paragraphs>359</Paragraphs>
  <Slides>27</Slides>
  <Notes>28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27</vt:i4>
      </vt:variant>
    </vt:vector>
  </HeadingPairs>
  <TitlesOfParts>
    <vt:vector size="46" baseType="lpstr">
      <vt:lpstr>Arial</vt:lpstr>
      <vt:lpstr>SimSun</vt:lpstr>
      <vt:lpstr>Wingdings</vt:lpstr>
      <vt:lpstr>Arial</vt:lpstr>
      <vt:lpstr>Rockwell</vt:lpstr>
      <vt:lpstr>Noto Sans Symbols</vt:lpstr>
      <vt:lpstr>Thonburi</vt:lpstr>
      <vt:lpstr>Calibri</vt:lpstr>
      <vt:lpstr>Helvetica Neue</vt:lpstr>
      <vt:lpstr>Times New Roman</vt:lpstr>
      <vt:lpstr>Times New Roman</vt:lpstr>
      <vt:lpstr>Times New Roman Regular</vt:lpstr>
      <vt:lpstr>Times New Roman Bold</vt:lpstr>
      <vt:lpstr>Calibri</vt:lpstr>
      <vt:lpstr>Microsoft YaHei</vt:lpstr>
      <vt:lpstr>汉仪旗黑</vt:lpstr>
      <vt:lpstr>宋体-简</vt:lpstr>
      <vt:lpstr>Arial Unicode MS</vt:lpstr>
      <vt:lpstr>Wood Type</vt:lpstr>
      <vt:lpstr>PowerPoint 演示文稿</vt:lpstr>
      <vt:lpstr>PowerPoint 演示文稿</vt:lpstr>
      <vt:lpstr>ABSTRACT</vt:lpstr>
      <vt:lpstr>AIM OF THE PROJECT</vt:lpstr>
      <vt:lpstr>Scope of the Project: </vt:lpstr>
      <vt:lpstr>INTRODUCTION</vt:lpstr>
      <vt:lpstr>PowerPoint 演示文稿</vt:lpstr>
      <vt:lpstr>LITERATURE REVIEW</vt:lpstr>
      <vt:lpstr>LITERATURE REVIEW</vt:lpstr>
      <vt:lpstr>LITERATURE REVIEW</vt:lpstr>
      <vt:lpstr>DESIGN AND METHODOLOGIES</vt:lpstr>
      <vt:lpstr>MODULE:1</vt:lpstr>
      <vt:lpstr>MODULE:2</vt:lpstr>
      <vt:lpstr>IMPLEMENTATION</vt:lpstr>
      <vt:lpstr>ARCHITECTURE DIAGRAM</vt:lpstr>
      <vt:lpstr>DATA FLOW DIAGRAM</vt:lpstr>
      <vt:lpstr>Level 1 Diagram:</vt:lpstr>
      <vt:lpstr>Level 2 Diagram: </vt:lpstr>
      <vt:lpstr>USE CASE DIAGRAM</vt:lpstr>
      <vt:lpstr>CLASS DIAGRAM </vt:lpstr>
      <vt:lpstr>ACTIVITY DIAGRAM</vt:lpstr>
      <vt:lpstr>SEQUENCE DIAGRAM </vt:lpstr>
      <vt:lpstr>E-R DIAGRAM</vt:lpstr>
      <vt:lpstr>CONCLUSION</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poojithaindla</cp:lastModifiedBy>
  <cp:revision>10</cp:revision>
  <dcterms:created xsi:type="dcterms:W3CDTF">2024-03-25T10:03:48Z</dcterms:created>
  <dcterms:modified xsi:type="dcterms:W3CDTF">2024-03-25T10:03:48Z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