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88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B8C087-315A-ACD4-587C-2F77C34BA7B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75ACB6B3-5183-008C-8804-A167FE9CD193}"/>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46BC1D33-DDC1-4B9D-AA7C-4A76B38FA945}" type="datetime1">
              <a:rPr lang="en-US"/>
              <a:pPr lvl="0"/>
              <a:t>5/29/2023</a:t>
            </a:fld>
            <a:endParaRPr lang="en-US"/>
          </a:p>
        </p:txBody>
      </p:sp>
      <p:sp>
        <p:nvSpPr>
          <p:cNvPr id="4" name="Slide Image Placeholder 3">
            <a:extLst>
              <a:ext uri="{FF2B5EF4-FFF2-40B4-BE49-F238E27FC236}">
                <a16:creationId xmlns:a16="http://schemas.microsoft.com/office/drawing/2014/main" id="{5CCFD5F0-9EDB-F854-F6F1-0596F49B2DD5}"/>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73C5ADF8-9387-310A-8A4C-AB0C30ABD41B}"/>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5BC4A5F-5EF6-8EB7-C3E7-838E4D5B1F2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413E5C55-497E-EB4E-6131-5558ED43B781}"/>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F56A2BC-43FE-4356-A377-3B299B0127B2}" type="slidenum">
              <a:t>‹#›</a:t>
            </a:fld>
            <a:endParaRPr lang="en-US"/>
          </a:p>
        </p:txBody>
      </p:sp>
    </p:spTree>
    <p:extLst>
      <p:ext uri="{BB962C8B-B14F-4D97-AF65-F5344CB8AC3E}">
        <p14:creationId xmlns:p14="http://schemas.microsoft.com/office/powerpoint/2010/main" val="201771594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39DA6-BEE2-B0FC-0C69-02D88920A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FF89FB-34C1-C04E-4CF9-D31555788B8D}"/>
              </a:ext>
            </a:extLst>
          </p:cNvPr>
          <p:cNvSpPr txBox="1">
            <a:spLocks noGrp="1"/>
          </p:cNvSpPr>
          <p:nvPr>
            <p:ph type="body" sz="quarter" idx="1"/>
          </p:nvPr>
        </p:nvSpPr>
        <p:spPr/>
        <p:txBody>
          <a:bodyPr/>
          <a:lstStyle/>
          <a:p>
            <a:pPr lvl="0"/>
            <a:r>
              <a:rPr lang="el-GR" sz="1800">
                <a:latin typeface="Univers Light" pitchFamily="34"/>
              </a:rPr>
              <a:t>Εξήγηση </a:t>
            </a:r>
            <a:r>
              <a:rPr lang="en-US" sz="1800">
                <a:latin typeface="Univers Light" pitchFamily="34"/>
              </a:rPr>
              <a:t>Figure 11:</a:t>
            </a:r>
          </a:p>
          <a:p>
            <a:pPr lvl="0"/>
            <a:r>
              <a:rPr lang="el-GR" sz="1800">
                <a:latin typeface="Univers Light" pitchFamily="34"/>
              </a:rPr>
              <a:t>Η βάση δεδομένων 𝑠 παραμένει </a:t>
            </a:r>
            <a:r>
              <a:rPr lang="en-US" sz="1800">
                <a:latin typeface="Univers Light" pitchFamily="34"/>
              </a:rPr>
              <a:t>resumed </a:t>
            </a:r>
            <a:r>
              <a:rPr lang="el-GR" sz="1800">
                <a:latin typeface="Univers Light" pitchFamily="34"/>
              </a:rPr>
              <a:t>όσο η 𝑠 είναι ενεργή ή υπάρχει μια σύσταση να κρατήσουμε την 𝑠 </a:t>
            </a:r>
            <a:r>
              <a:rPr lang="en-US" sz="1800">
                <a:latin typeface="Univers Light" pitchFamily="34"/>
              </a:rPr>
              <a:t>proactively resumed</a:t>
            </a:r>
            <a:r>
              <a:rPr lang="el-GR" sz="1800">
                <a:latin typeface="Univers Light" pitchFamily="34"/>
              </a:rPr>
              <a:t> στις 𝑑 μέρες κατά τη διάρκεια του 𝑤 παραθύρου, συμβολίζεται ∃[𝑠, 𝑑,𝑤] ∈ 𝑅. Εάν δεν υπάρχει τέτοια σύσταση, τότε η 𝑠 γίνεται </a:t>
            </a:r>
            <a:r>
              <a:rPr lang="en-US" sz="1800">
                <a:latin typeface="Univers Light" pitchFamily="34"/>
              </a:rPr>
              <a:t>logically paused </a:t>
            </a:r>
            <a:r>
              <a:rPr lang="el-GR" sz="1800">
                <a:latin typeface="Univers Light" pitchFamily="34"/>
              </a:rPr>
              <a:t>όταν ο πελάτης αποσυνδεθεί (❶ στην Εικόνα 11). </a:t>
            </a:r>
            <a:r>
              <a:rPr lang="en-US" sz="1800">
                <a:latin typeface="Univers Light" pitchFamily="34"/>
              </a:rPr>
              <a:t>H </a:t>
            </a:r>
            <a:r>
              <a:rPr lang="el-GR" sz="1800">
                <a:latin typeface="Univers Light" pitchFamily="34"/>
              </a:rPr>
              <a:t>𝑠 παραμένει </a:t>
            </a:r>
            <a:r>
              <a:rPr lang="en-US" sz="1800">
                <a:latin typeface="Univers Light" pitchFamily="34"/>
              </a:rPr>
              <a:t>logically paused </a:t>
            </a:r>
            <a:r>
              <a:rPr lang="el-GR" sz="1800">
                <a:latin typeface="Univers Light" pitchFamily="34"/>
              </a:rPr>
              <a:t>το πολύ για το χρονικό διάστημα 𝑙. Στη διάρκεια του </a:t>
            </a:r>
            <a:r>
              <a:rPr lang="en-US" sz="1800">
                <a:latin typeface="Univers Light" pitchFamily="34"/>
              </a:rPr>
              <a:t>logical pause</a:t>
            </a:r>
            <a:r>
              <a:rPr lang="el-GR" sz="1800">
                <a:latin typeface="Univers Light" pitchFamily="34"/>
              </a:rPr>
              <a:t>, εάν ο πελάτης συνδεθεί ή υπάρχει σύσταση για </a:t>
            </a:r>
            <a:r>
              <a:rPr lang="en-US" sz="1800">
                <a:latin typeface="Univers Light" pitchFamily="34"/>
              </a:rPr>
              <a:t>proactive resume </a:t>
            </a:r>
            <a:r>
              <a:rPr lang="el-GR" sz="1800">
                <a:latin typeface="Univers Light" pitchFamily="34"/>
              </a:rPr>
              <a:t>της 𝑠 για 𝑑 κατά τη διάρκεια του 𝑤 παραθύρου, τότε η 𝑠 γίνεται </a:t>
            </a:r>
            <a:r>
              <a:rPr lang="en-US" sz="1800">
                <a:latin typeface="Univers Light" pitchFamily="34"/>
              </a:rPr>
              <a:t>resumed</a:t>
            </a:r>
            <a:r>
              <a:rPr lang="el-GR" sz="1800">
                <a:latin typeface="Univers Light" pitchFamily="34"/>
              </a:rPr>
              <a:t> (❷). Αν η 𝑠 παραμένει σε αδράνεια κατά τη διάρκεια της λογικής παύσης 𝑙 και δεν αναμένεται </a:t>
            </a:r>
            <a:r>
              <a:rPr lang="en-US" sz="1800">
                <a:latin typeface="Univers Light" pitchFamily="34"/>
              </a:rPr>
              <a:t>resume</a:t>
            </a:r>
            <a:r>
              <a:rPr lang="el-GR" sz="1800">
                <a:latin typeface="Univers Light" pitchFamily="34"/>
              </a:rPr>
              <a:t> κατά τη διάρκεια των 𝑑 ημερών κατά τη διάρκεια του 𝑤 παραθύρου, τότε η 𝑠 τίθεται σε φυσική παύση (</a:t>
            </a:r>
            <a:r>
              <a:rPr lang="en-US" sz="1800">
                <a:latin typeface="Univers Light" pitchFamily="34"/>
              </a:rPr>
              <a:t>Physically paused)</a:t>
            </a:r>
            <a:r>
              <a:rPr lang="el-GR" sz="1800">
                <a:latin typeface="Univers Light" pitchFamily="34"/>
              </a:rPr>
              <a:t> (❸). </a:t>
            </a:r>
            <a:r>
              <a:rPr lang="en-US" sz="1800">
                <a:latin typeface="Univers Light" pitchFamily="34"/>
              </a:rPr>
              <a:t>H </a:t>
            </a:r>
            <a:r>
              <a:rPr lang="el-GR" sz="1800">
                <a:latin typeface="Univers Light" pitchFamily="34"/>
              </a:rPr>
              <a:t>𝑠 παραμένει σε φυσική παύση έως ότου η 𝑠 γίνει </a:t>
            </a:r>
            <a:r>
              <a:rPr lang="en-US" sz="1800">
                <a:latin typeface="Univers Light" pitchFamily="34"/>
              </a:rPr>
              <a:t>resumed</a:t>
            </a:r>
            <a:r>
              <a:rPr lang="el-GR" sz="1800">
                <a:latin typeface="Univers Light" pitchFamily="34"/>
              </a:rPr>
              <a:t> μόλις συνδεθεί ο πελάτης ή υπάρξει σύσταση για προληπτική συνέχιση </a:t>
            </a:r>
            <a:r>
              <a:rPr lang="en-US" sz="1800">
                <a:latin typeface="Univers Light" pitchFamily="34"/>
              </a:rPr>
              <a:t>(proactive resume) </a:t>
            </a:r>
            <a:r>
              <a:rPr lang="el-GR" sz="1800">
                <a:latin typeface="Univers Light" pitchFamily="34"/>
              </a:rPr>
              <a:t>της 𝑠 στις 𝑑 μέρες κατά τη διάρκεια του 𝑤 (❹).</a:t>
            </a:r>
            <a:endParaRPr lang="en-US" sz="1800">
              <a:latin typeface="Univers Light" pitchFamily="34"/>
            </a:endParaRPr>
          </a:p>
          <a:p>
            <a:pPr lvl="0"/>
            <a:endParaRPr lang="en-US"/>
          </a:p>
        </p:txBody>
      </p:sp>
      <p:sp>
        <p:nvSpPr>
          <p:cNvPr id="4" name="Slide Number Placeholder 3">
            <a:extLst>
              <a:ext uri="{FF2B5EF4-FFF2-40B4-BE49-F238E27FC236}">
                <a16:creationId xmlns:a16="http://schemas.microsoft.com/office/drawing/2014/main" id="{B952662D-E8C0-0799-23E4-131ADC30B30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F1A3E4-E550-4280-8B99-D05A896FFD80}" type="slidenum">
              <a:t>17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09B49-4416-E45E-E08C-2161E4C8A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5ABB7-D1D4-CD49-20C6-8D4E3F32230C}"/>
              </a:ext>
            </a:extLst>
          </p:cNvPr>
          <p:cNvSpPr txBox="1">
            <a:spLocks noGrp="1"/>
          </p:cNvSpPr>
          <p:nvPr>
            <p:ph type="body" sz="quarter" idx="1"/>
          </p:nvPr>
        </p:nvSpPr>
        <p:spPr/>
        <p:txBody>
          <a:bodyPr/>
          <a:lstStyle/>
          <a:p>
            <a:pPr lvl="0"/>
            <a:r>
              <a:rPr lang="el-GR">
                <a:latin typeface="Univers Light" pitchFamily="34"/>
              </a:rPr>
              <a:t>Στην </a:t>
            </a:r>
            <a:r>
              <a:rPr lang="en-US">
                <a:latin typeface="Univers Light" pitchFamily="34"/>
              </a:rPr>
              <a:t>reactive </a:t>
            </a:r>
            <a:r>
              <a:rPr lang="el-GR">
                <a:latin typeface="Univers Light" pitchFamily="34"/>
              </a:rPr>
              <a:t>προσέγγιση, κανένα </a:t>
            </a:r>
            <a:r>
              <a:rPr lang="en-US">
                <a:latin typeface="Univers Light" pitchFamily="34"/>
              </a:rPr>
              <a:t>resume</a:t>
            </a:r>
            <a:r>
              <a:rPr lang="el-GR">
                <a:latin typeface="Univers Light" pitchFamily="34"/>
              </a:rPr>
              <a:t> δεν είναι προληπτικό, δεν υπάρχουν παύσεις που αποφεύγονται, και έτσι δεν σπαταλούνται COGS (δηλαδή, ο δείκτης κόστους είναι 0). Αυτή η περίπτωση φαίνεται ως λευκό ορθογώνιο στο Σχήμα 12.</a:t>
            </a:r>
            <a:endParaRPr lang="en-US">
              <a:latin typeface="Univers Light" pitchFamily="34"/>
            </a:endParaRPr>
          </a:p>
          <a:p>
            <a:pPr lvl="0"/>
            <a:endParaRPr lang="en-US">
              <a:latin typeface="Univers Light" pitchFamily="34"/>
            </a:endParaRPr>
          </a:p>
          <a:p>
            <a:pPr lvl="0"/>
            <a:r>
              <a:rPr lang="el-GR">
                <a:latin typeface="Univers Light" pitchFamily="34"/>
              </a:rPr>
              <a:t>Στην ιδανική περίπτωση, όλα τα </a:t>
            </a:r>
            <a:r>
              <a:rPr lang="en-US">
                <a:latin typeface="Univers Light" pitchFamily="34"/>
              </a:rPr>
              <a:t>resumes</a:t>
            </a:r>
            <a:r>
              <a:rPr lang="el-GR">
                <a:latin typeface="Univers Light" pitchFamily="34"/>
              </a:rPr>
              <a:t> είναι προληπτικά και σωστά. Επιπλέον, πάνω από τις μισές παύσεις αποφεύγονται και αυτές οι παύσεις που αποφεύγονται είναι οι συντομότερες για τη μείωση της αδράνειας των πόρων και της σπατάλης COGS. Ο δείκτης κόστους της βέλτιστης λύσης είναι μέχρι 0,02. </a:t>
            </a:r>
            <a:r>
              <a:rPr lang="el-GR">
                <a:highlight>
                  <a:srgbClr val="FFFF00"/>
                </a:highlight>
                <a:latin typeface="Univers Light" pitchFamily="34"/>
              </a:rPr>
              <a:t>Το εύρος αυτών των μη ρεαλιστικών βέλτιστων λύσεων παρουσιάζονται ως μαύρο ορθογώνιο. Η περιοχή μεταξύ της </a:t>
            </a:r>
            <a:r>
              <a:rPr lang="en-US">
                <a:highlight>
                  <a:srgbClr val="FFFF00"/>
                </a:highlight>
                <a:latin typeface="Univers Light" pitchFamily="34"/>
              </a:rPr>
              <a:t>reactive</a:t>
            </a:r>
            <a:r>
              <a:rPr lang="el-GR">
                <a:highlight>
                  <a:srgbClr val="FFFF00"/>
                </a:highlight>
                <a:latin typeface="Univers Light" pitchFamily="34"/>
              </a:rPr>
              <a:t> προσέγγισης και της βέλτιστης λύσης, τονίζεται από το μπλε πλαίσιο, είναι το πιθανό περιθώριο βελτίωσης (</a:t>
            </a:r>
            <a:r>
              <a:rPr lang="en-US">
                <a:highlight>
                  <a:srgbClr val="FFFF00"/>
                </a:highlight>
                <a:latin typeface="Univers Light" pitchFamily="34"/>
              </a:rPr>
              <a:t>room of improvement).</a:t>
            </a:r>
          </a:p>
          <a:p>
            <a:pPr lvl="0"/>
            <a:endParaRPr lang="en-US">
              <a:latin typeface="Univers Light" pitchFamily="34"/>
            </a:endParaRPr>
          </a:p>
          <a:p>
            <a:pPr lvl="0"/>
            <a:r>
              <a:rPr lang="el-GR">
                <a:latin typeface="Univers Light" pitchFamily="34"/>
              </a:rPr>
              <a:t>Για να αποφύγουμε τις αναποτελεσματικές παύσεις, εισάγουμε ένα χρονικό διάστημα αναμονής, ονομάζεται λογική παύση</a:t>
            </a:r>
            <a:r>
              <a:rPr lang="en-US">
                <a:latin typeface="Univers Light" pitchFamily="34"/>
              </a:rPr>
              <a:t>(logical pause)</a:t>
            </a:r>
            <a:r>
              <a:rPr lang="el-GR">
                <a:latin typeface="Univers Light" pitchFamily="34"/>
              </a:rPr>
              <a:t>, πριν μειώσ</a:t>
            </a:r>
            <a:r>
              <a:rPr lang="en-US">
                <a:latin typeface="Univers Light" pitchFamily="34"/>
              </a:rPr>
              <a:t>o</a:t>
            </a:r>
            <a:r>
              <a:rPr lang="el-GR">
                <a:latin typeface="Univers Light" pitchFamily="34"/>
              </a:rPr>
              <a:t>υμε τους πόρους. Δεδομένου αυτού, οι πόροι είναι αδρανείς κατά τις λογικές παύσεις, αυτή η λύση σπαταλά το COGS. Ο αριθμός των παύσεων που αποφεύγονται και ο δείκτης κόστους εξαρτώνται από τη διάρκεια των λογικών παύσεων (</a:t>
            </a:r>
            <a:r>
              <a:rPr lang="en-US">
                <a:latin typeface="Univers Light" pitchFamily="34"/>
              </a:rPr>
              <a:t>Figure</a:t>
            </a:r>
            <a:r>
              <a:rPr lang="el-GR">
                <a:latin typeface="Univers Light" pitchFamily="34"/>
              </a:rPr>
              <a:t>10). Για παράδειγμα, εάν η λογική παύση είναι 4 ώρες, αποφεύγονται οι παύσεις κατά 53% και ο δείκτης κόστους είναι 0,1. Το φάσμα των λύσεων που βασίζονται σε λογική παύση</a:t>
            </a:r>
            <a:r>
              <a:rPr lang="en-US">
                <a:latin typeface="Univers Light" pitchFamily="34"/>
              </a:rPr>
              <a:t>, </a:t>
            </a:r>
            <a:r>
              <a:rPr lang="el-GR">
                <a:latin typeface="Univers Light" pitchFamily="34"/>
              </a:rPr>
              <a:t>εμφανίζεται ως ανοιχτό γκρι ορθογώνιο.</a:t>
            </a:r>
            <a:endParaRPr lang="en-US">
              <a:latin typeface="Univers Light" pitchFamily="34"/>
            </a:endParaRPr>
          </a:p>
          <a:p>
            <a:pPr lvl="0"/>
            <a:endParaRPr lang="en-US">
              <a:latin typeface="Univers Light" pitchFamily="34"/>
            </a:endParaRPr>
          </a:p>
          <a:p>
            <a:pPr lvl="0"/>
            <a:r>
              <a:rPr lang="el-GR">
                <a:latin typeface="Univers Light" pitchFamily="34"/>
              </a:rPr>
              <a:t>Έως και το 80% όλων των </a:t>
            </a:r>
            <a:r>
              <a:rPr lang="en-US">
                <a:latin typeface="Univers Light" pitchFamily="34"/>
              </a:rPr>
              <a:t>resumes </a:t>
            </a:r>
            <a:r>
              <a:rPr lang="el-GR">
                <a:latin typeface="Univers Light" pitchFamily="34"/>
              </a:rPr>
              <a:t>είναι προληπτικά και σωστά εντός πολλών ωρών για </a:t>
            </a:r>
            <a:r>
              <a:rPr lang="en-US">
                <a:latin typeface="Univers Light" pitchFamily="34"/>
              </a:rPr>
              <a:t>long-lived</a:t>
            </a:r>
            <a:r>
              <a:rPr lang="el-GR">
                <a:latin typeface="Univers Light" pitchFamily="34"/>
              </a:rPr>
              <a:t> βάσεις δεδομένων. Λόγω των λάθος </a:t>
            </a:r>
            <a:r>
              <a:rPr lang="en-US">
                <a:latin typeface="Univers Light" pitchFamily="34"/>
              </a:rPr>
              <a:t>resumes</a:t>
            </a:r>
            <a:r>
              <a:rPr lang="el-GR">
                <a:latin typeface="Univers Light" pitchFamily="34"/>
              </a:rPr>
              <a:t> και της αναμονής μέχρι να χρησιμοποιηθούν οι προληπτικά </a:t>
            </a:r>
            <a:r>
              <a:rPr lang="en-US">
                <a:latin typeface="Univers Light" pitchFamily="34"/>
              </a:rPr>
              <a:t>resumed</a:t>
            </a:r>
            <a:r>
              <a:rPr lang="el-GR">
                <a:latin typeface="Univers Light" pitchFamily="34"/>
              </a:rPr>
              <a:t> πόροι, ο δείκτης κόστους είναι 0,16. </a:t>
            </a:r>
            <a:r>
              <a:rPr lang="en-US">
                <a:latin typeface="Univers Light" pitchFamily="34"/>
              </a:rPr>
              <a:t>O </a:t>
            </a:r>
            <a:r>
              <a:rPr lang="el-GR">
                <a:latin typeface="Univers Light" pitchFamily="34"/>
              </a:rPr>
              <a:t>συνδυασμός </a:t>
            </a:r>
            <a:r>
              <a:rPr lang="en-US">
                <a:latin typeface="Univers Light" pitchFamily="34"/>
              </a:rPr>
              <a:t>proactive resume </a:t>
            </a:r>
            <a:r>
              <a:rPr lang="el-GR">
                <a:latin typeface="Univers Light" pitchFamily="34"/>
              </a:rPr>
              <a:t>με </a:t>
            </a:r>
            <a:r>
              <a:rPr lang="en-US">
                <a:latin typeface="Univers Light" pitchFamily="34"/>
              </a:rPr>
              <a:t>logical pause </a:t>
            </a:r>
            <a:r>
              <a:rPr lang="el-GR">
                <a:latin typeface="Univers Light" pitchFamily="34"/>
              </a:rPr>
              <a:t>κάνει έως και το 80% των </a:t>
            </a:r>
            <a:r>
              <a:rPr lang="en-US">
                <a:latin typeface="Univers Light" pitchFamily="34"/>
              </a:rPr>
              <a:t>resumes</a:t>
            </a:r>
            <a:r>
              <a:rPr lang="el-GR">
                <a:latin typeface="Univers Light" pitchFamily="34"/>
              </a:rPr>
              <a:t> προληπτικά και σωστά για </a:t>
            </a:r>
            <a:r>
              <a:rPr lang="en-US">
                <a:latin typeface="Univers Light" pitchFamily="34"/>
              </a:rPr>
              <a:t>long-lived </a:t>
            </a:r>
            <a:r>
              <a:rPr lang="el-GR">
                <a:latin typeface="Univers Light" pitchFamily="34"/>
              </a:rPr>
              <a:t>βάσεις δεδομένων, ενώ εξακολουθούν να αποφεύγονται έως και οι μισές παύσεις. Αυτή η συνδυαστική προσέγγιση Moneyball εμφανίζεται ως ένα σκούρο γκρι ορθογώνιο. Ο δείκτης κόστους είναι 0,26 που θεωρούμε ότι είναι λογικό κόστος για αυτές τις τεχνικές βελτιστοποίησης. Η ριγέ περιοχή μεταξύ της </a:t>
            </a:r>
            <a:r>
              <a:rPr lang="en-US">
                <a:latin typeface="Univers Light" pitchFamily="34"/>
              </a:rPr>
              <a:t>reactive </a:t>
            </a:r>
            <a:r>
              <a:rPr lang="el-GR">
                <a:latin typeface="Univers Light" pitchFamily="34"/>
              </a:rPr>
              <a:t>προσέγγισης και του Moneyball αντιπροσωπεύει τον αντίκτυπο αυτής της εργασίας - </a:t>
            </a:r>
            <a:r>
              <a:rPr lang="en-US">
                <a:latin typeface="Univers Light" pitchFamily="34"/>
              </a:rPr>
              <a:t>paper</a:t>
            </a:r>
            <a:r>
              <a:rPr lang="el-GR">
                <a:latin typeface="Univers Light" pitchFamily="34"/>
              </a:rPr>
              <a:t>.</a:t>
            </a:r>
            <a:endParaRPr lang="en-US">
              <a:latin typeface="Univers Light" pitchFamily="34"/>
            </a:endParaRPr>
          </a:p>
          <a:p>
            <a:pPr lvl="0"/>
            <a:endParaRPr lang="en-US"/>
          </a:p>
        </p:txBody>
      </p:sp>
      <p:sp>
        <p:nvSpPr>
          <p:cNvPr id="4" name="Slide Number Placeholder 3">
            <a:extLst>
              <a:ext uri="{FF2B5EF4-FFF2-40B4-BE49-F238E27FC236}">
                <a16:creationId xmlns:a16="http://schemas.microsoft.com/office/drawing/2014/main" id="{67E63FA5-0D99-920C-A42A-6AC4AF64D2C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985CE91-9381-4C0D-836A-A2ACEFC54853}" type="slidenum">
              <a:t>18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C84AA-F6A1-A77A-8527-260C704589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CC3CD-8D01-ABAD-64ED-608088D723F0}"/>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EA62BB60-B73A-79F9-E246-92EC38F1104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E2E80E-A9AA-48F8-AFF0-D806C7670E86}" type="slidenum">
              <a:t>20</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C0070BAF-9263-20CB-45F4-B490FCCD99A0}"/>
              </a:ext>
            </a:extLst>
          </p:cNvPr>
          <p:cNvSpPr txBox="1">
            <a:spLocks noGrp="1"/>
          </p:cNvSpPr>
          <p:nvPr>
            <p:ph type="subTitle" idx="1"/>
          </p:nvPr>
        </p:nvSpPr>
        <p:spPr>
          <a:xfrm>
            <a:off x="1295403" y="4701460"/>
            <a:ext cx="8952780" cy="1204036"/>
          </a:xfrm>
        </p:spPr>
        <p:txBody>
          <a:bodyPr/>
          <a:lstStyle>
            <a:lvl1pPr marL="0" indent="0">
              <a:buNone/>
              <a:defRPr/>
            </a:lvl1pPr>
          </a:lstStyle>
          <a:p>
            <a:pPr lvl="0"/>
            <a:r>
              <a:rPr lang="en-US"/>
              <a:t>Click to edit Master subtitle style</a:t>
            </a:r>
          </a:p>
        </p:txBody>
      </p:sp>
      <p:sp>
        <p:nvSpPr>
          <p:cNvPr id="3" name="Date Placeholder 3">
            <a:extLst>
              <a:ext uri="{FF2B5EF4-FFF2-40B4-BE49-F238E27FC236}">
                <a16:creationId xmlns:a16="http://schemas.microsoft.com/office/drawing/2014/main" id="{7706AFB4-4EFD-E744-1BCF-441480DBCA2C}"/>
              </a:ext>
            </a:extLst>
          </p:cNvPr>
          <p:cNvSpPr txBox="1">
            <a:spLocks noGrp="1"/>
          </p:cNvSpPr>
          <p:nvPr>
            <p:ph type="dt" sz="half" idx="7"/>
          </p:nvPr>
        </p:nvSpPr>
        <p:spPr/>
        <p:txBody>
          <a:bodyPr/>
          <a:lstStyle>
            <a:lvl1pPr>
              <a:defRPr/>
            </a:lvl1pPr>
          </a:lstStyle>
          <a:p>
            <a:pPr lvl="0"/>
            <a:fld id="{A17A5677-9899-416F-B882-F9ADDB3CFCD2}" type="datetime1">
              <a:rPr lang="en-US"/>
              <a:pPr lvl="0"/>
              <a:t>5/29/2023</a:t>
            </a:fld>
            <a:endParaRPr lang="en-US"/>
          </a:p>
        </p:txBody>
      </p:sp>
      <p:sp>
        <p:nvSpPr>
          <p:cNvPr id="4" name="Footer Placeholder 4">
            <a:extLst>
              <a:ext uri="{FF2B5EF4-FFF2-40B4-BE49-F238E27FC236}">
                <a16:creationId xmlns:a16="http://schemas.microsoft.com/office/drawing/2014/main" id="{C071708D-0392-DC8F-45AD-094175D51E0B}"/>
              </a:ext>
            </a:extLst>
          </p:cNvPr>
          <p:cNvSpPr txBox="1">
            <a:spLocks noGrp="1"/>
          </p:cNvSpPr>
          <p:nvPr>
            <p:ph type="ftr" sz="quarter" idx="9"/>
          </p:nvPr>
        </p:nvSpPr>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70509703-4AD7-1971-034E-511063944410}"/>
              </a:ext>
            </a:extLst>
          </p:cNvPr>
          <p:cNvSpPr txBox="1">
            <a:spLocks noGrp="1"/>
          </p:cNvSpPr>
          <p:nvPr>
            <p:ph type="sldNum" sz="quarter" idx="8"/>
          </p:nvPr>
        </p:nvSpPr>
        <p:spPr/>
        <p:txBody>
          <a:bodyPr/>
          <a:lstStyle>
            <a:lvl1pPr>
              <a:defRPr/>
            </a:lvl1pPr>
          </a:lstStyle>
          <a:p>
            <a:pPr lvl="0"/>
            <a:fld id="{92F7E7CF-8A8D-4D79-8078-7DFA624B4525}" type="slidenum">
              <a:t>‹#›</a:t>
            </a:fld>
            <a:endParaRPr lang="en-US"/>
          </a:p>
        </p:txBody>
      </p:sp>
      <p:sp>
        <p:nvSpPr>
          <p:cNvPr id="6" name="Title 1">
            <a:extLst>
              <a:ext uri="{FF2B5EF4-FFF2-40B4-BE49-F238E27FC236}">
                <a16:creationId xmlns:a16="http://schemas.microsoft.com/office/drawing/2014/main" id="{F5C480D7-EC29-91CA-2DB1-71CB392048FD}"/>
              </a:ext>
            </a:extLst>
          </p:cNvPr>
          <p:cNvSpPr txBox="1">
            <a:spLocks noGrp="1"/>
          </p:cNvSpPr>
          <p:nvPr>
            <p:ph type="ctrTitle"/>
          </p:nvPr>
        </p:nvSpPr>
        <p:spPr>
          <a:xfrm>
            <a:off x="1295403" y="952503"/>
            <a:ext cx="8952780" cy="3748820"/>
          </a:xfrm>
        </p:spPr>
        <p:txBody>
          <a:bodyPr anchor="b"/>
          <a:lstStyle>
            <a:lvl1pPr>
              <a:defRPr sz="3200" spc="530"/>
            </a:lvl1pPr>
          </a:lstStyle>
          <a:p>
            <a:pPr lvl="0"/>
            <a:r>
              <a:rPr lang="en-US"/>
              <a:t>Click to edit Master title style</a:t>
            </a:r>
          </a:p>
        </p:txBody>
      </p:sp>
    </p:spTree>
    <p:extLst>
      <p:ext uri="{BB962C8B-B14F-4D97-AF65-F5344CB8AC3E}">
        <p14:creationId xmlns:p14="http://schemas.microsoft.com/office/powerpoint/2010/main" val="1254301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8F7B-5FEA-046B-FE21-C8D5EB838837}"/>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81B8636-F228-69CB-5C8B-7A1CA7DE5C0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9B12-A859-9B6E-939F-DF9BFD6446EC}"/>
              </a:ext>
            </a:extLst>
          </p:cNvPr>
          <p:cNvSpPr txBox="1">
            <a:spLocks noGrp="1"/>
          </p:cNvSpPr>
          <p:nvPr>
            <p:ph type="dt" sz="half" idx="7"/>
          </p:nvPr>
        </p:nvSpPr>
        <p:spPr/>
        <p:txBody>
          <a:bodyPr/>
          <a:lstStyle>
            <a:lvl1pPr>
              <a:defRPr/>
            </a:lvl1pPr>
          </a:lstStyle>
          <a:p>
            <a:pPr lvl="0"/>
            <a:fld id="{2ABB0D99-34D3-4C93-9A0D-41D0D6C85BF3}" type="datetime1">
              <a:rPr lang="en-US"/>
              <a:pPr lvl="0"/>
              <a:t>5/29/2023</a:t>
            </a:fld>
            <a:endParaRPr lang="en-US"/>
          </a:p>
        </p:txBody>
      </p:sp>
      <p:sp>
        <p:nvSpPr>
          <p:cNvPr id="5" name="Footer Placeholder 4">
            <a:extLst>
              <a:ext uri="{FF2B5EF4-FFF2-40B4-BE49-F238E27FC236}">
                <a16:creationId xmlns:a16="http://schemas.microsoft.com/office/drawing/2014/main" id="{A87F9C46-9292-49BE-B2B2-80348161D4C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E89D852-788E-1654-DA27-D545EA0545E0}"/>
              </a:ext>
            </a:extLst>
          </p:cNvPr>
          <p:cNvSpPr txBox="1">
            <a:spLocks noGrp="1"/>
          </p:cNvSpPr>
          <p:nvPr>
            <p:ph type="sldNum" sz="quarter" idx="8"/>
          </p:nvPr>
        </p:nvSpPr>
        <p:spPr/>
        <p:txBody>
          <a:bodyPr/>
          <a:lstStyle>
            <a:lvl1pPr>
              <a:defRPr/>
            </a:lvl1pPr>
          </a:lstStyle>
          <a:p>
            <a:pPr lvl="0"/>
            <a:fld id="{25363D65-31BA-463B-92E0-047568297F6B}" type="slidenum">
              <a:t>‹#›</a:t>
            </a:fld>
            <a:endParaRPr lang="en-US"/>
          </a:p>
        </p:txBody>
      </p:sp>
    </p:spTree>
    <p:extLst>
      <p:ext uri="{BB962C8B-B14F-4D97-AF65-F5344CB8AC3E}">
        <p14:creationId xmlns:p14="http://schemas.microsoft.com/office/powerpoint/2010/main" val="417680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22D1-76F5-0365-5CEB-C0FF07EEDDCF}"/>
              </a:ext>
            </a:extLst>
          </p:cNvPr>
          <p:cNvSpPr txBox="1">
            <a:spLocks noGrp="1"/>
          </p:cNvSpPr>
          <p:nvPr>
            <p:ph type="title" orient="vert"/>
          </p:nvPr>
        </p:nvSpPr>
        <p:spPr>
          <a:xfrm>
            <a:off x="9188330" y="952503"/>
            <a:ext cx="2051163" cy="4953003"/>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F481BD0-099E-D4E8-18F1-507F021F0BEC}"/>
              </a:ext>
            </a:extLst>
          </p:cNvPr>
          <p:cNvSpPr txBox="1">
            <a:spLocks noGrp="1"/>
          </p:cNvSpPr>
          <p:nvPr>
            <p:ph type="body" orient="vert" idx="1"/>
          </p:nvPr>
        </p:nvSpPr>
        <p:spPr>
          <a:xfrm>
            <a:off x="952503" y="952503"/>
            <a:ext cx="8235836" cy="495300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4FA7E-8F3D-68B3-CA14-F46A5557D9A4}"/>
              </a:ext>
            </a:extLst>
          </p:cNvPr>
          <p:cNvSpPr txBox="1">
            <a:spLocks noGrp="1"/>
          </p:cNvSpPr>
          <p:nvPr>
            <p:ph type="dt" sz="half" idx="7"/>
          </p:nvPr>
        </p:nvSpPr>
        <p:spPr/>
        <p:txBody>
          <a:bodyPr/>
          <a:lstStyle>
            <a:lvl1pPr>
              <a:defRPr/>
            </a:lvl1pPr>
          </a:lstStyle>
          <a:p>
            <a:pPr lvl="0"/>
            <a:fld id="{7B23E66C-28BF-40CC-B162-BDD487636CB1}" type="datetime1">
              <a:rPr lang="en-US"/>
              <a:pPr lvl="0"/>
              <a:t>5/29/2023</a:t>
            </a:fld>
            <a:endParaRPr lang="en-US"/>
          </a:p>
        </p:txBody>
      </p:sp>
      <p:sp>
        <p:nvSpPr>
          <p:cNvPr id="5" name="Footer Placeholder 4">
            <a:extLst>
              <a:ext uri="{FF2B5EF4-FFF2-40B4-BE49-F238E27FC236}">
                <a16:creationId xmlns:a16="http://schemas.microsoft.com/office/drawing/2014/main" id="{6062A3F2-FA85-3509-86F7-5AE81D85FF2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D4D11BC-25E0-1A0A-470D-A14E3103E282}"/>
              </a:ext>
            </a:extLst>
          </p:cNvPr>
          <p:cNvSpPr txBox="1">
            <a:spLocks noGrp="1"/>
          </p:cNvSpPr>
          <p:nvPr>
            <p:ph type="sldNum" sz="quarter" idx="8"/>
          </p:nvPr>
        </p:nvSpPr>
        <p:spPr/>
        <p:txBody>
          <a:bodyPr/>
          <a:lstStyle>
            <a:lvl1pPr>
              <a:defRPr/>
            </a:lvl1pPr>
          </a:lstStyle>
          <a:p>
            <a:pPr lvl="0"/>
            <a:fld id="{FBF6EACD-34CB-4D5C-B670-56D8E5F403F2}" type="slidenum">
              <a:t>‹#›</a:t>
            </a:fld>
            <a:endParaRPr lang="en-US"/>
          </a:p>
        </p:txBody>
      </p:sp>
    </p:spTree>
    <p:extLst>
      <p:ext uri="{BB962C8B-B14F-4D97-AF65-F5344CB8AC3E}">
        <p14:creationId xmlns:p14="http://schemas.microsoft.com/office/powerpoint/2010/main" val="206304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8053-4D47-E4E8-0A84-627BDB8D804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CE4ABC4-B84F-D7E9-F92D-1ADD1C66981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A0182-F0E6-EFA1-3D5D-35FE9507673C}"/>
              </a:ext>
            </a:extLst>
          </p:cNvPr>
          <p:cNvSpPr txBox="1">
            <a:spLocks noGrp="1"/>
          </p:cNvSpPr>
          <p:nvPr>
            <p:ph type="dt" sz="half" idx="7"/>
          </p:nvPr>
        </p:nvSpPr>
        <p:spPr/>
        <p:txBody>
          <a:bodyPr/>
          <a:lstStyle>
            <a:lvl1pPr>
              <a:defRPr/>
            </a:lvl1pPr>
          </a:lstStyle>
          <a:p>
            <a:pPr lvl="0"/>
            <a:fld id="{CB490AB1-3106-43C0-A77B-B20606028992}" type="datetime1">
              <a:rPr lang="en-US"/>
              <a:pPr lvl="0"/>
              <a:t>5/29/2023</a:t>
            </a:fld>
            <a:endParaRPr lang="en-US"/>
          </a:p>
        </p:txBody>
      </p:sp>
      <p:sp>
        <p:nvSpPr>
          <p:cNvPr id="5" name="Footer Placeholder 4">
            <a:extLst>
              <a:ext uri="{FF2B5EF4-FFF2-40B4-BE49-F238E27FC236}">
                <a16:creationId xmlns:a16="http://schemas.microsoft.com/office/drawing/2014/main" id="{423DD199-B864-8D6F-FE65-F96155BAEED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BF83A1B6-B228-5B73-A594-FC314B462BD8}"/>
              </a:ext>
            </a:extLst>
          </p:cNvPr>
          <p:cNvSpPr txBox="1">
            <a:spLocks noGrp="1"/>
          </p:cNvSpPr>
          <p:nvPr>
            <p:ph type="sldNum" sz="quarter" idx="8"/>
          </p:nvPr>
        </p:nvSpPr>
        <p:spPr/>
        <p:txBody>
          <a:bodyPr/>
          <a:lstStyle>
            <a:lvl1pPr>
              <a:defRPr/>
            </a:lvl1pPr>
          </a:lstStyle>
          <a:p>
            <a:pPr lvl="0"/>
            <a:fld id="{28A9AE5E-BA89-422B-8BF6-73993951C796}" type="slidenum">
              <a:t>‹#›</a:t>
            </a:fld>
            <a:endParaRPr lang="en-US"/>
          </a:p>
        </p:txBody>
      </p:sp>
    </p:spTree>
    <p:extLst>
      <p:ext uri="{BB962C8B-B14F-4D97-AF65-F5344CB8AC3E}">
        <p14:creationId xmlns:p14="http://schemas.microsoft.com/office/powerpoint/2010/main" val="40580629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7131-492B-0676-3A20-4A3667093584}"/>
              </a:ext>
            </a:extLst>
          </p:cNvPr>
          <p:cNvSpPr txBox="1">
            <a:spLocks noGrp="1"/>
          </p:cNvSpPr>
          <p:nvPr>
            <p:ph type="title"/>
          </p:nvPr>
        </p:nvSpPr>
        <p:spPr>
          <a:xfrm>
            <a:off x="1295403" y="1618213"/>
            <a:ext cx="8412187" cy="3944392"/>
          </a:xfrm>
        </p:spPr>
        <p:txBody>
          <a:bodyPr anchor="t"/>
          <a:lstStyle>
            <a:lvl1pPr>
              <a:defRPr sz="3200"/>
            </a:lvl1pPr>
          </a:lstStyle>
          <a:p>
            <a:pPr lvl="0"/>
            <a:r>
              <a:rPr lang="en-US"/>
              <a:t>Click to edit Master title style</a:t>
            </a:r>
          </a:p>
        </p:txBody>
      </p:sp>
      <p:sp>
        <p:nvSpPr>
          <p:cNvPr id="3" name="Text Placeholder 2">
            <a:extLst>
              <a:ext uri="{FF2B5EF4-FFF2-40B4-BE49-F238E27FC236}">
                <a16:creationId xmlns:a16="http://schemas.microsoft.com/office/drawing/2014/main" id="{7F6D2B1D-36F5-5B1C-C7E8-7338124015E2}"/>
              </a:ext>
            </a:extLst>
          </p:cNvPr>
          <p:cNvSpPr txBox="1">
            <a:spLocks noGrp="1"/>
          </p:cNvSpPr>
          <p:nvPr>
            <p:ph type="body" idx="1"/>
          </p:nvPr>
        </p:nvSpPr>
        <p:spPr>
          <a:xfrm>
            <a:off x="1295403" y="908858"/>
            <a:ext cx="8412196" cy="676098"/>
          </a:xfrm>
        </p:spPr>
        <p:txBody>
          <a:bodyPr anchor="b"/>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55F95DBD-6AA6-E802-77C3-55DE3932F287}"/>
              </a:ext>
            </a:extLst>
          </p:cNvPr>
          <p:cNvSpPr txBox="1">
            <a:spLocks noGrp="1"/>
          </p:cNvSpPr>
          <p:nvPr>
            <p:ph type="dt" sz="half" idx="7"/>
          </p:nvPr>
        </p:nvSpPr>
        <p:spPr/>
        <p:txBody>
          <a:bodyPr/>
          <a:lstStyle>
            <a:lvl1pPr>
              <a:defRPr/>
            </a:lvl1pPr>
          </a:lstStyle>
          <a:p>
            <a:pPr lvl="0"/>
            <a:fld id="{70C11393-67DF-4A58-AA56-CA346FF85435}" type="datetime1">
              <a:rPr lang="en-US"/>
              <a:pPr lvl="0"/>
              <a:t>5/29/2023</a:t>
            </a:fld>
            <a:endParaRPr lang="en-US"/>
          </a:p>
        </p:txBody>
      </p:sp>
      <p:sp>
        <p:nvSpPr>
          <p:cNvPr id="5" name="Footer Placeholder 4">
            <a:extLst>
              <a:ext uri="{FF2B5EF4-FFF2-40B4-BE49-F238E27FC236}">
                <a16:creationId xmlns:a16="http://schemas.microsoft.com/office/drawing/2014/main" id="{3544B533-B0BB-F87B-CB25-753F7649524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7B574C6-CBC2-5777-43E2-AD888064DDBE}"/>
              </a:ext>
            </a:extLst>
          </p:cNvPr>
          <p:cNvSpPr txBox="1">
            <a:spLocks noGrp="1"/>
          </p:cNvSpPr>
          <p:nvPr>
            <p:ph type="sldNum" sz="quarter" idx="8"/>
          </p:nvPr>
        </p:nvSpPr>
        <p:spPr/>
        <p:txBody>
          <a:bodyPr/>
          <a:lstStyle>
            <a:lvl1pPr>
              <a:defRPr/>
            </a:lvl1pPr>
          </a:lstStyle>
          <a:p>
            <a:pPr lvl="0"/>
            <a:fld id="{3B261D28-38B0-423C-A420-6AAE42DF5A68}" type="slidenum">
              <a:t>‹#›</a:t>
            </a:fld>
            <a:endParaRPr lang="en-US"/>
          </a:p>
        </p:txBody>
      </p:sp>
    </p:spTree>
    <p:extLst>
      <p:ext uri="{BB962C8B-B14F-4D97-AF65-F5344CB8AC3E}">
        <p14:creationId xmlns:p14="http://schemas.microsoft.com/office/powerpoint/2010/main" val="191374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144E-8BD6-A53B-A6D2-18C13A3FCDD5}"/>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03D2044C-14A7-FF24-8422-369EDF1CA946}"/>
              </a:ext>
            </a:extLst>
          </p:cNvPr>
          <p:cNvSpPr txBox="1">
            <a:spLocks noGrp="1"/>
          </p:cNvSpPr>
          <p:nvPr>
            <p:ph idx="1"/>
          </p:nvPr>
        </p:nvSpPr>
        <p:spPr>
          <a:xfrm>
            <a:off x="1295403" y="2260122"/>
            <a:ext cx="4350029" cy="36568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088072-A048-3F8B-209A-4414F4AC725E}"/>
              </a:ext>
            </a:extLst>
          </p:cNvPr>
          <p:cNvSpPr txBox="1">
            <a:spLocks noGrp="1"/>
          </p:cNvSpPr>
          <p:nvPr>
            <p:ph idx="2"/>
          </p:nvPr>
        </p:nvSpPr>
        <p:spPr>
          <a:xfrm>
            <a:off x="6546573" y="2260122"/>
            <a:ext cx="4350029" cy="365687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ECD51D-B369-AA38-8D2B-AEEDC5AA4027}"/>
              </a:ext>
            </a:extLst>
          </p:cNvPr>
          <p:cNvSpPr txBox="1">
            <a:spLocks noGrp="1"/>
          </p:cNvSpPr>
          <p:nvPr>
            <p:ph type="dt" sz="half" idx="7"/>
          </p:nvPr>
        </p:nvSpPr>
        <p:spPr/>
        <p:txBody>
          <a:bodyPr/>
          <a:lstStyle>
            <a:lvl1pPr>
              <a:defRPr/>
            </a:lvl1pPr>
          </a:lstStyle>
          <a:p>
            <a:pPr lvl="0"/>
            <a:fld id="{BDF90455-537A-4D89-9D78-7018FE94EAD6}" type="datetime1">
              <a:rPr lang="en-US"/>
              <a:pPr lvl="0"/>
              <a:t>5/29/2023</a:t>
            </a:fld>
            <a:endParaRPr lang="en-US"/>
          </a:p>
        </p:txBody>
      </p:sp>
      <p:sp>
        <p:nvSpPr>
          <p:cNvPr id="6" name="Footer Placeholder 5">
            <a:extLst>
              <a:ext uri="{FF2B5EF4-FFF2-40B4-BE49-F238E27FC236}">
                <a16:creationId xmlns:a16="http://schemas.microsoft.com/office/drawing/2014/main" id="{7284108A-7476-F43D-E51A-527DAD6D3C1E}"/>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D33BC84E-21B5-A451-6FD2-D58F26F6497B}"/>
              </a:ext>
            </a:extLst>
          </p:cNvPr>
          <p:cNvSpPr txBox="1">
            <a:spLocks noGrp="1"/>
          </p:cNvSpPr>
          <p:nvPr>
            <p:ph type="sldNum" sz="quarter" idx="8"/>
          </p:nvPr>
        </p:nvSpPr>
        <p:spPr/>
        <p:txBody>
          <a:bodyPr/>
          <a:lstStyle>
            <a:lvl1pPr>
              <a:defRPr/>
            </a:lvl1pPr>
          </a:lstStyle>
          <a:p>
            <a:pPr lvl="0"/>
            <a:fld id="{2A6220B0-70FC-4707-92C0-6A30C85E840C}" type="slidenum">
              <a:t>‹#›</a:t>
            </a:fld>
            <a:endParaRPr lang="en-US"/>
          </a:p>
        </p:txBody>
      </p:sp>
    </p:spTree>
    <p:extLst>
      <p:ext uri="{BB962C8B-B14F-4D97-AF65-F5344CB8AC3E}">
        <p14:creationId xmlns:p14="http://schemas.microsoft.com/office/powerpoint/2010/main" val="140713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FD4A-ABC0-D49A-6DEF-EEC8DD9EC99A}"/>
              </a:ext>
            </a:extLst>
          </p:cNvPr>
          <p:cNvSpPr txBox="1">
            <a:spLocks noGrp="1"/>
          </p:cNvSpPr>
          <p:nvPr>
            <p:ph type="title"/>
          </p:nvPr>
        </p:nvSpPr>
        <p:spPr>
          <a:xfrm>
            <a:off x="1295403" y="966785"/>
            <a:ext cx="10059991" cy="105177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4373AF3B-95A4-977D-98DD-7DF335A2C8BD}"/>
              </a:ext>
            </a:extLst>
          </p:cNvPr>
          <p:cNvSpPr txBox="1">
            <a:spLocks noGrp="1"/>
          </p:cNvSpPr>
          <p:nvPr>
            <p:ph type="body" idx="1"/>
          </p:nvPr>
        </p:nvSpPr>
        <p:spPr>
          <a:xfrm>
            <a:off x="1295403" y="2018583"/>
            <a:ext cx="4350029" cy="544003"/>
          </a:xfrm>
        </p:spPr>
        <p:txBody>
          <a:bodyPr anchor="b"/>
          <a:lstStyle>
            <a:lvl1pPr marL="0" indent="0">
              <a:buNone/>
              <a:defRPr sz="2400">
                <a:latin typeface="Goudy Old Style"/>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B1B17A07-7E81-BBD4-DE2E-20D15C9FE926}"/>
              </a:ext>
            </a:extLst>
          </p:cNvPr>
          <p:cNvSpPr txBox="1">
            <a:spLocks noGrp="1"/>
          </p:cNvSpPr>
          <p:nvPr>
            <p:ph idx="2"/>
          </p:nvPr>
        </p:nvSpPr>
        <p:spPr>
          <a:xfrm>
            <a:off x="1295403" y="2774755"/>
            <a:ext cx="4350029" cy="315079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327B7-86FA-0495-0528-A4134527A9E7}"/>
              </a:ext>
            </a:extLst>
          </p:cNvPr>
          <p:cNvSpPr txBox="1">
            <a:spLocks noGrp="1"/>
          </p:cNvSpPr>
          <p:nvPr>
            <p:ph type="body" idx="3"/>
          </p:nvPr>
        </p:nvSpPr>
        <p:spPr>
          <a:xfrm>
            <a:off x="6546573" y="2018583"/>
            <a:ext cx="4350029" cy="544003"/>
          </a:xfrm>
        </p:spPr>
        <p:txBody>
          <a:bodyPr anchor="b"/>
          <a:lstStyle>
            <a:lvl1pPr marL="0" indent="0">
              <a:buNone/>
              <a:defRPr sz="2400">
                <a:latin typeface="Goudy Old Style"/>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E9A9E50F-2E61-B61E-BE37-0BF84AC683D1}"/>
              </a:ext>
            </a:extLst>
          </p:cNvPr>
          <p:cNvSpPr txBox="1">
            <a:spLocks noGrp="1"/>
          </p:cNvSpPr>
          <p:nvPr>
            <p:ph idx="4"/>
          </p:nvPr>
        </p:nvSpPr>
        <p:spPr>
          <a:xfrm>
            <a:off x="6546573" y="2774755"/>
            <a:ext cx="4350029" cy="315079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AFA12-3820-8D09-8201-571B329F4AC2}"/>
              </a:ext>
            </a:extLst>
          </p:cNvPr>
          <p:cNvSpPr txBox="1">
            <a:spLocks noGrp="1"/>
          </p:cNvSpPr>
          <p:nvPr>
            <p:ph type="dt" sz="half" idx="7"/>
          </p:nvPr>
        </p:nvSpPr>
        <p:spPr/>
        <p:txBody>
          <a:bodyPr/>
          <a:lstStyle>
            <a:lvl1pPr>
              <a:defRPr/>
            </a:lvl1pPr>
          </a:lstStyle>
          <a:p>
            <a:pPr lvl="0"/>
            <a:fld id="{CF109493-1D16-44B3-A9B9-A6D1CCE9BD8B}" type="datetime1">
              <a:rPr lang="en-US"/>
              <a:pPr lvl="0"/>
              <a:t>5/29/2023</a:t>
            </a:fld>
            <a:endParaRPr lang="en-US"/>
          </a:p>
        </p:txBody>
      </p:sp>
      <p:sp>
        <p:nvSpPr>
          <p:cNvPr id="8" name="Footer Placeholder 7">
            <a:extLst>
              <a:ext uri="{FF2B5EF4-FFF2-40B4-BE49-F238E27FC236}">
                <a16:creationId xmlns:a16="http://schemas.microsoft.com/office/drawing/2014/main" id="{C8CE86BD-1210-7AAD-6183-B2A0F204C220}"/>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6B78C1E5-31A5-C611-872E-AFF504316EA3}"/>
              </a:ext>
            </a:extLst>
          </p:cNvPr>
          <p:cNvSpPr txBox="1">
            <a:spLocks noGrp="1"/>
          </p:cNvSpPr>
          <p:nvPr>
            <p:ph type="sldNum" sz="quarter" idx="8"/>
          </p:nvPr>
        </p:nvSpPr>
        <p:spPr/>
        <p:txBody>
          <a:bodyPr/>
          <a:lstStyle>
            <a:lvl1pPr>
              <a:defRPr/>
            </a:lvl1pPr>
          </a:lstStyle>
          <a:p>
            <a:pPr lvl="0"/>
            <a:fld id="{46568163-31C5-4841-A59F-C6D88C922209}" type="slidenum">
              <a:t>‹#›</a:t>
            </a:fld>
            <a:endParaRPr lang="en-US"/>
          </a:p>
        </p:txBody>
      </p:sp>
      <p:cxnSp>
        <p:nvCxnSpPr>
          <p:cNvPr id="10" name="Straight Connector 12">
            <a:extLst>
              <a:ext uri="{FF2B5EF4-FFF2-40B4-BE49-F238E27FC236}">
                <a16:creationId xmlns:a16="http://schemas.microsoft.com/office/drawing/2014/main" id="{DBFF8F8F-0F96-BD3F-47B3-FE3C9EB4A595}"/>
              </a:ext>
            </a:extLst>
          </p:cNvPr>
          <p:cNvCxnSpPr/>
          <p:nvPr/>
        </p:nvCxnSpPr>
        <p:spPr>
          <a:xfrm>
            <a:off x="6657975" y="2625553"/>
            <a:ext cx="4238628" cy="0"/>
          </a:xfrm>
          <a:prstGeom prst="straightConnector1">
            <a:avLst/>
          </a:prstGeom>
          <a:noFill/>
          <a:ln w="12701" cap="flat">
            <a:solidFill>
              <a:srgbClr val="000000"/>
            </a:solidFill>
            <a:prstDash val="solid"/>
            <a:miter/>
          </a:ln>
        </p:spPr>
      </p:cxnSp>
      <p:cxnSp>
        <p:nvCxnSpPr>
          <p:cNvPr id="11" name="Straight Connector 14">
            <a:extLst>
              <a:ext uri="{FF2B5EF4-FFF2-40B4-BE49-F238E27FC236}">
                <a16:creationId xmlns:a16="http://schemas.microsoft.com/office/drawing/2014/main" id="{A9AA4186-69BA-9BA5-E8DB-5DAD8D19AB4B}"/>
              </a:ext>
            </a:extLst>
          </p:cNvPr>
          <p:cNvCxnSpPr/>
          <p:nvPr/>
        </p:nvCxnSpPr>
        <p:spPr>
          <a:xfrm>
            <a:off x="1403686" y="2625553"/>
            <a:ext cx="4241737" cy="0"/>
          </a:xfrm>
          <a:prstGeom prst="straightConnector1">
            <a:avLst/>
          </a:prstGeom>
          <a:noFill/>
          <a:ln w="12701" cap="flat">
            <a:solidFill>
              <a:srgbClr val="000000"/>
            </a:solidFill>
            <a:prstDash val="solid"/>
            <a:miter/>
          </a:ln>
        </p:spPr>
      </p:cxnSp>
    </p:spTree>
    <p:extLst>
      <p:ext uri="{BB962C8B-B14F-4D97-AF65-F5344CB8AC3E}">
        <p14:creationId xmlns:p14="http://schemas.microsoft.com/office/powerpoint/2010/main" val="193248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F52E-D690-B1DD-0EEC-CEDBCCC9A79D}"/>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6506385-EB02-461A-F9A9-96588EDDCAE5}"/>
              </a:ext>
            </a:extLst>
          </p:cNvPr>
          <p:cNvSpPr txBox="1">
            <a:spLocks noGrp="1"/>
          </p:cNvSpPr>
          <p:nvPr>
            <p:ph type="dt" sz="half" idx="7"/>
          </p:nvPr>
        </p:nvSpPr>
        <p:spPr/>
        <p:txBody>
          <a:bodyPr/>
          <a:lstStyle>
            <a:lvl1pPr>
              <a:defRPr/>
            </a:lvl1pPr>
          </a:lstStyle>
          <a:p>
            <a:pPr lvl="0"/>
            <a:fld id="{FD0E7D46-D4AD-40E4-80C1-AC7BC7E045CE}" type="datetime1">
              <a:rPr lang="en-US"/>
              <a:pPr lvl="0"/>
              <a:t>5/29/2023</a:t>
            </a:fld>
            <a:endParaRPr lang="en-US"/>
          </a:p>
        </p:txBody>
      </p:sp>
      <p:sp>
        <p:nvSpPr>
          <p:cNvPr id="4" name="Footer Placeholder 3">
            <a:extLst>
              <a:ext uri="{FF2B5EF4-FFF2-40B4-BE49-F238E27FC236}">
                <a16:creationId xmlns:a16="http://schemas.microsoft.com/office/drawing/2014/main" id="{81637CF9-B470-59C7-F0D0-A6885C4CE816}"/>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1AAFF3E9-F435-0391-0D34-B3330267D165}"/>
              </a:ext>
            </a:extLst>
          </p:cNvPr>
          <p:cNvSpPr txBox="1">
            <a:spLocks noGrp="1"/>
          </p:cNvSpPr>
          <p:nvPr>
            <p:ph type="sldNum" sz="quarter" idx="8"/>
          </p:nvPr>
        </p:nvSpPr>
        <p:spPr/>
        <p:txBody>
          <a:bodyPr/>
          <a:lstStyle>
            <a:lvl1pPr>
              <a:defRPr/>
            </a:lvl1pPr>
          </a:lstStyle>
          <a:p>
            <a:pPr lvl="0"/>
            <a:fld id="{0EF9CBBD-67F0-4EB7-B13D-9C90F86C87C8}" type="slidenum">
              <a:t>‹#›</a:t>
            </a:fld>
            <a:endParaRPr lang="en-US"/>
          </a:p>
        </p:txBody>
      </p:sp>
    </p:spTree>
    <p:extLst>
      <p:ext uri="{BB962C8B-B14F-4D97-AF65-F5344CB8AC3E}">
        <p14:creationId xmlns:p14="http://schemas.microsoft.com/office/powerpoint/2010/main" val="196536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3B457-3A2A-02EC-F25A-245E579236CE}"/>
              </a:ext>
            </a:extLst>
          </p:cNvPr>
          <p:cNvSpPr txBox="1">
            <a:spLocks noGrp="1"/>
          </p:cNvSpPr>
          <p:nvPr>
            <p:ph type="dt" sz="half" idx="7"/>
          </p:nvPr>
        </p:nvSpPr>
        <p:spPr/>
        <p:txBody>
          <a:bodyPr/>
          <a:lstStyle>
            <a:lvl1pPr>
              <a:defRPr/>
            </a:lvl1pPr>
          </a:lstStyle>
          <a:p>
            <a:pPr lvl="0"/>
            <a:fld id="{8CCE22F5-048D-4320-BDC0-EF1A6C8280DF}" type="datetime1">
              <a:rPr lang="en-US"/>
              <a:pPr lvl="0"/>
              <a:t>5/29/2023</a:t>
            </a:fld>
            <a:endParaRPr lang="en-US"/>
          </a:p>
        </p:txBody>
      </p:sp>
      <p:sp>
        <p:nvSpPr>
          <p:cNvPr id="3" name="Footer Placeholder 2">
            <a:extLst>
              <a:ext uri="{FF2B5EF4-FFF2-40B4-BE49-F238E27FC236}">
                <a16:creationId xmlns:a16="http://schemas.microsoft.com/office/drawing/2014/main" id="{85D7DD8C-21C7-FF07-82FC-AF33329A9261}"/>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E03BEBB4-EA41-E0B5-3276-8B3FE69DA08F}"/>
              </a:ext>
            </a:extLst>
          </p:cNvPr>
          <p:cNvSpPr txBox="1">
            <a:spLocks noGrp="1"/>
          </p:cNvSpPr>
          <p:nvPr>
            <p:ph type="sldNum" sz="quarter" idx="8"/>
          </p:nvPr>
        </p:nvSpPr>
        <p:spPr/>
        <p:txBody>
          <a:bodyPr/>
          <a:lstStyle>
            <a:lvl1pPr>
              <a:defRPr/>
            </a:lvl1pPr>
          </a:lstStyle>
          <a:p>
            <a:pPr lvl="0"/>
            <a:fld id="{FDCF5544-C622-4A42-BD6B-B3322A33A776}" type="slidenum">
              <a:t>‹#›</a:t>
            </a:fld>
            <a:endParaRPr lang="en-US"/>
          </a:p>
        </p:txBody>
      </p:sp>
    </p:spTree>
    <p:extLst>
      <p:ext uri="{BB962C8B-B14F-4D97-AF65-F5344CB8AC3E}">
        <p14:creationId xmlns:p14="http://schemas.microsoft.com/office/powerpoint/2010/main" val="300025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CB7A-9249-FC6A-50AB-CFDCCEB6590F}"/>
              </a:ext>
            </a:extLst>
          </p:cNvPr>
          <p:cNvSpPr txBox="1">
            <a:spLocks noGrp="1"/>
          </p:cNvSpPr>
          <p:nvPr>
            <p:ph type="title"/>
          </p:nvPr>
        </p:nvSpPr>
        <p:spPr>
          <a:xfrm>
            <a:off x="1306485" y="1306485"/>
            <a:ext cx="3932240" cy="2122514"/>
          </a:xfrm>
        </p:spPr>
        <p:txBody>
          <a:bodyPr anchor="t"/>
          <a:lstStyle>
            <a:lvl1pPr>
              <a:defRPr sz="2400"/>
            </a:lvl1pPr>
          </a:lstStyle>
          <a:p>
            <a:pPr lvl="0"/>
            <a:r>
              <a:rPr lang="en-US"/>
              <a:t>Click to edit Master title style</a:t>
            </a:r>
          </a:p>
        </p:txBody>
      </p:sp>
      <p:sp>
        <p:nvSpPr>
          <p:cNvPr id="3" name="Content Placeholder 2">
            <a:extLst>
              <a:ext uri="{FF2B5EF4-FFF2-40B4-BE49-F238E27FC236}">
                <a16:creationId xmlns:a16="http://schemas.microsoft.com/office/drawing/2014/main" id="{8BA1889B-FD66-C61B-CE87-A012A9896C29}"/>
              </a:ext>
            </a:extLst>
          </p:cNvPr>
          <p:cNvSpPr txBox="1">
            <a:spLocks noGrp="1"/>
          </p:cNvSpPr>
          <p:nvPr>
            <p:ph idx="1"/>
          </p:nvPr>
        </p:nvSpPr>
        <p:spPr>
          <a:xfrm>
            <a:off x="6096003" y="1312026"/>
            <a:ext cx="5143499" cy="4565654"/>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CA1320-F128-5D2E-7C8E-E4CC906C328A}"/>
              </a:ext>
            </a:extLst>
          </p:cNvPr>
          <p:cNvSpPr txBox="1">
            <a:spLocks noGrp="1"/>
          </p:cNvSpPr>
          <p:nvPr>
            <p:ph type="body" idx="2"/>
          </p:nvPr>
        </p:nvSpPr>
        <p:spPr>
          <a:xfrm>
            <a:off x="1306485" y="3429000"/>
            <a:ext cx="3932240" cy="2133596"/>
          </a:xfrm>
        </p:spPr>
        <p:txBody>
          <a:bodyPr anchor="b"/>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D061ED2-E783-48F6-B28B-841A24484837}"/>
              </a:ext>
            </a:extLst>
          </p:cNvPr>
          <p:cNvSpPr txBox="1">
            <a:spLocks noGrp="1"/>
          </p:cNvSpPr>
          <p:nvPr>
            <p:ph type="dt" sz="half" idx="7"/>
          </p:nvPr>
        </p:nvSpPr>
        <p:spPr/>
        <p:txBody>
          <a:bodyPr/>
          <a:lstStyle>
            <a:lvl1pPr>
              <a:defRPr/>
            </a:lvl1pPr>
          </a:lstStyle>
          <a:p>
            <a:pPr lvl="0"/>
            <a:fld id="{42E39C4E-8678-4F3F-8076-7AF1FA200866}" type="datetime1">
              <a:rPr lang="en-US"/>
              <a:pPr lvl="0"/>
              <a:t>5/29/2023</a:t>
            </a:fld>
            <a:endParaRPr lang="en-US"/>
          </a:p>
        </p:txBody>
      </p:sp>
      <p:sp>
        <p:nvSpPr>
          <p:cNvPr id="6" name="Footer Placeholder 5">
            <a:extLst>
              <a:ext uri="{FF2B5EF4-FFF2-40B4-BE49-F238E27FC236}">
                <a16:creationId xmlns:a16="http://schemas.microsoft.com/office/drawing/2014/main" id="{4C92BC73-ECB0-F8EB-D520-A2512983C0D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FCC9E29-D674-8A5C-62A9-BF88057654B5}"/>
              </a:ext>
            </a:extLst>
          </p:cNvPr>
          <p:cNvSpPr txBox="1">
            <a:spLocks noGrp="1"/>
          </p:cNvSpPr>
          <p:nvPr>
            <p:ph type="sldNum" sz="quarter" idx="8"/>
          </p:nvPr>
        </p:nvSpPr>
        <p:spPr/>
        <p:txBody>
          <a:bodyPr/>
          <a:lstStyle>
            <a:lvl1pPr>
              <a:defRPr/>
            </a:lvl1pPr>
          </a:lstStyle>
          <a:p>
            <a:pPr lvl="0"/>
            <a:fld id="{BDF89459-3E59-4E2D-836F-E4B6DDCBD5B3}" type="slidenum">
              <a:t>‹#›</a:t>
            </a:fld>
            <a:endParaRPr lang="en-US"/>
          </a:p>
        </p:txBody>
      </p:sp>
    </p:spTree>
    <p:extLst>
      <p:ext uri="{BB962C8B-B14F-4D97-AF65-F5344CB8AC3E}">
        <p14:creationId xmlns:p14="http://schemas.microsoft.com/office/powerpoint/2010/main" val="3618611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F4D1-99D9-2064-97C0-CEBD80356985}"/>
              </a:ext>
            </a:extLst>
          </p:cNvPr>
          <p:cNvSpPr txBox="1">
            <a:spLocks noGrp="1"/>
          </p:cNvSpPr>
          <p:nvPr>
            <p:ph type="title"/>
          </p:nvPr>
        </p:nvSpPr>
        <p:spPr>
          <a:xfrm>
            <a:off x="1306485" y="1307180"/>
            <a:ext cx="3932240" cy="2121810"/>
          </a:xfrm>
        </p:spPr>
        <p:txBody>
          <a:bodyPr anchor="t"/>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42A00F49-B8B3-AD44-8E1B-393F720A5373}"/>
              </a:ext>
            </a:extLst>
          </p:cNvPr>
          <p:cNvSpPr txBox="1">
            <a:spLocks noGrp="1"/>
          </p:cNvSpPr>
          <p:nvPr>
            <p:ph type="pic" idx="1"/>
          </p:nvPr>
        </p:nvSpPr>
        <p:spPr>
          <a:xfrm>
            <a:off x="5857701" y="1307189"/>
            <a:ext cx="5038901" cy="4598316"/>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D98C0C7D-3064-1FF9-9AB1-057652CFE6BE}"/>
              </a:ext>
            </a:extLst>
          </p:cNvPr>
          <p:cNvSpPr txBox="1">
            <a:spLocks noGrp="1"/>
          </p:cNvSpPr>
          <p:nvPr>
            <p:ph type="body" idx="2"/>
          </p:nvPr>
        </p:nvSpPr>
        <p:spPr>
          <a:xfrm>
            <a:off x="1306485" y="3429000"/>
            <a:ext cx="3932240" cy="2133596"/>
          </a:xfrm>
        </p:spPr>
        <p:txBody>
          <a:bodyPr anchor="b"/>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908D661-B08C-D402-0A7B-31E12FE88415}"/>
              </a:ext>
            </a:extLst>
          </p:cNvPr>
          <p:cNvSpPr txBox="1">
            <a:spLocks noGrp="1"/>
          </p:cNvSpPr>
          <p:nvPr>
            <p:ph type="dt" sz="half" idx="7"/>
          </p:nvPr>
        </p:nvSpPr>
        <p:spPr/>
        <p:txBody>
          <a:bodyPr/>
          <a:lstStyle>
            <a:lvl1pPr>
              <a:defRPr/>
            </a:lvl1pPr>
          </a:lstStyle>
          <a:p>
            <a:pPr lvl="0"/>
            <a:fld id="{4AA354C1-80A3-4DBC-8E79-00A23289427F}" type="datetime1">
              <a:rPr lang="en-US"/>
              <a:pPr lvl="0"/>
              <a:t>5/29/2023</a:t>
            </a:fld>
            <a:endParaRPr lang="en-US"/>
          </a:p>
        </p:txBody>
      </p:sp>
      <p:sp>
        <p:nvSpPr>
          <p:cNvPr id="6" name="Footer Placeholder 5">
            <a:extLst>
              <a:ext uri="{FF2B5EF4-FFF2-40B4-BE49-F238E27FC236}">
                <a16:creationId xmlns:a16="http://schemas.microsoft.com/office/drawing/2014/main" id="{BA3D096D-51DD-2385-11CC-D0D8166E90EC}"/>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988D0773-D4B1-49A1-33EF-78B38D074AB8}"/>
              </a:ext>
            </a:extLst>
          </p:cNvPr>
          <p:cNvSpPr txBox="1">
            <a:spLocks noGrp="1"/>
          </p:cNvSpPr>
          <p:nvPr>
            <p:ph type="sldNum" sz="quarter" idx="8"/>
          </p:nvPr>
        </p:nvSpPr>
        <p:spPr/>
        <p:txBody>
          <a:bodyPr/>
          <a:lstStyle>
            <a:lvl1pPr>
              <a:defRPr/>
            </a:lvl1pPr>
          </a:lstStyle>
          <a:p>
            <a:pPr lvl="0"/>
            <a:fld id="{A66EC105-6DAF-4C79-A0FC-81245A64FA8E}" type="slidenum">
              <a:t>‹#›</a:t>
            </a:fld>
            <a:endParaRPr lang="en-US"/>
          </a:p>
        </p:txBody>
      </p:sp>
    </p:spTree>
    <p:extLst>
      <p:ext uri="{BB962C8B-B14F-4D97-AF65-F5344CB8AC3E}">
        <p14:creationId xmlns:p14="http://schemas.microsoft.com/office/powerpoint/2010/main" val="400868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E6E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2CCB2-80E4-FF71-D1DE-6143DFBBF5F7}"/>
              </a:ext>
            </a:extLst>
          </p:cNvPr>
          <p:cNvSpPr txBox="1">
            <a:spLocks noGrp="1"/>
          </p:cNvSpPr>
          <p:nvPr>
            <p:ph type="title"/>
          </p:nvPr>
        </p:nvSpPr>
        <p:spPr>
          <a:xfrm>
            <a:off x="1295403" y="842967"/>
            <a:ext cx="9601200" cy="1309685"/>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92C0BA8C-3713-2F4F-0B5E-40A9F937CE3A}"/>
              </a:ext>
            </a:extLst>
          </p:cNvPr>
          <p:cNvSpPr txBox="1">
            <a:spLocks noGrp="1"/>
          </p:cNvSpPr>
          <p:nvPr>
            <p:ph type="body" idx="1"/>
          </p:nvPr>
        </p:nvSpPr>
        <p:spPr>
          <a:xfrm>
            <a:off x="1295403" y="2262189"/>
            <a:ext cx="9601200" cy="3643307"/>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55D7-D73A-2024-878B-7D1A27A860B9}"/>
              </a:ext>
            </a:extLst>
          </p:cNvPr>
          <p:cNvSpPr txBox="1">
            <a:spLocks noGrp="1"/>
          </p:cNvSpPr>
          <p:nvPr>
            <p:ph type="dt" sz="half" idx="2"/>
          </p:nvPr>
        </p:nvSpPr>
        <p:spPr>
          <a:xfrm>
            <a:off x="847721" y="6199183"/>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Goudy Old Style"/>
              </a:defRPr>
            </a:lvl1pPr>
          </a:lstStyle>
          <a:p>
            <a:pPr lvl="0"/>
            <a:fld id="{35609C52-8686-441C-AAF7-F94CB41DF530}" type="datetime1">
              <a:rPr lang="en-US"/>
              <a:pPr lvl="0"/>
              <a:t>5/29/2023</a:t>
            </a:fld>
            <a:endParaRPr lang="en-US"/>
          </a:p>
        </p:txBody>
      </p:sp>
      <p:sp>
        <p:nvSpPr>
          <p:cNvPr id="5" name="Footer Placeholder 4">
            <a:extLst>
              <a:ext uri="{FF2B5EF4-FFF2-40B4-BE49-F238E27FC236}">
                <a16:creationId xmlns:a16="http://schemas.microsoft.com/office/drawing/2014/main" id="{CAEF3381-B13E-FD07-F3C0-CB5F96B9E26A}"/>
              </a:ext>
            </a:extLst>
          </p:cNvPr>
          <p:cNvSpPr txBox="1">
            <a:spLocks noGrp="1"/>
          </p:cNvSpPr>
          <p:nvPr>
            <p:ph type="ftr" sz="quarter" idx="3"/>
          </p:nvPr>
        </p:nvSpPr>
        <p:spPr>
          <a:xfrm>
            <a:off x="7286625" y="6199183"/>
            <a:ext cx="34099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Goudy Old Style"/>
              </a:defRPr>
            </a:lvl1pPr>
          </a:lstStyle>
          <a:p>
            <a:pPr lvl="0"/>
            <a:endParaRPr lang="en-US"/>
          </a:p>
        </p:txBody>
      </p:sp>
      <p:sp>
        <p:nvSpPr>
          <p:cNvPr id="6" name="Slide Number Placeholder 5">
            <a:extLst>
              <a:ext uri="{FF2B5EF4-FFF2-40B4-BE49-F238E27FC236}">
                <a16:creationId xmlns:a16="http://schemas.microsoft.com/office/drawing/2014/main" id="{39F0B0AF-276A-A526-25BF-BB035E7F1F16}"/>
              </a:ext>
            </a:extLst>
          </p:cNvPr>
          <p:cNvSpPr txBox="1">
            <a:spLocks noGrp="1"/>
          </p:cNvSpPr>
          <p:nvPr>
            <p:ph type="sldNum" sz="quarter" idx="4"/>
          </p:nvPr>
        </p:nvSpPr>
        <p:spPr>
          <a:xfrm>
            <a:off x="10728106" y="6199183"/>
            <a:ext cx="619121"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50" b="0" i="0" u="none" strike="noStrike" kern="1200" cap="none" spc="0" baseline="0">
                <a:solidFill>
                  <a:srgbClr val="000000"/>
                </a:solidFill>
                <a:uFillTx/>
                <a:latin typeface="Goudy Old Style"/>
              </a:defRPr>
            </a:lvl1pPr>
          </a:lstStyle>
          <a:p>
            <a:pPr lvl="0"/>
            <a:fld id="{58DC1C53-007E-47E8-A583-A9CF9F28334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20000"/>
        </a:lnSpc>
        <a:spcBef>
          <a:spcPts val="0"/>
        </a:spcBef>
        <a:spcAft>
          <a:spcPts val="0"/>
        </a:spcAft>
        <a:buNone/>
        <a:tabLst/>
        <a:defRPr lang="en-US" sz="2800" b="0" i="0" u="none" strike="noStrike" kern="1200" cap="all" spc="500" baseline="0">
          <a:solidFill>
            <a:srgbClr val="000000"/>
          </a:solidFill>
          <a:uFillTx/>
          <a:latin typeface="Goudy Old Style"/>
        </a:defRPr>
      </a:lvl1pPr>
    </p:titleStyle>
    <p:bodyStyle>
      <a:lvl1pPr marL="228600" marR="0" lvl="0" indent="-228600" algn="l" defTabSz="914400" rtl="0" fontAlgn="auto" hangingPunct="1">
        <a:lnSpc>
          <a:spcPct val="120000"/>
        </a:lnSpc>
        <a:spcBef>
          <a:spcPts val="1000"/>
        </a:spcBef>
        <a:spcAft>
          <a:spcPts val="0"/>
        </a:spcAft>
        <a:buSzPct val="100000"/>
        <a:buFont typeface="Arial" pitchFamily="34"/>
        <a:buChar char="•"/>
        <a:tabLst/>
        <a:defRPr lang="en-US" sz="1800" b="0" i="0" u="none" strike="noStrike" kern="1200" cap="none" spc="0" baseline="0">
          <a:solidFill>
            <a:srgbClr val="000000"/>
          </a:solidFill>
          <a:uFillTx/>
          <a:latin typeface="Univers Light"/>
        </a:defRPr>
      </a:lvl1pPr>
      <a:lvl2pPr marL="475488" marR="0" lvl="1" indent="-228600" algn="l" defTabSz="914400" rtl="0" fontAlgn="auto" hangingPunct="1">
        <a:lnSpc>
          <a:spcPct val="120000"/>
        </a:lnSpc>
        <a:spcBef>
          <a:spcPts val="500"/>
        </a:spcBef>
        <a:spcAft>
          <a:spcPts val="0"/>
        </a:spcAft>
        <a:buSzPct val="100000"/>
        <a:buFont typeface="Arial" pitchFamily="34"/>
        <a:buChar char="•"/>
        <a:tabLst/>
        <a:defRPr lang="en-US" sz="1600" b="0" i="0" u="none" strike="noStrike" kern="1200" cap="none" spc="0" baseline="0">
          <a:solidFill>
            <a:srgbClr val="000000"/>
          </a:solidFill>
          <a:uFillTx/>
          <a:latin typeface="Univers Light"/>
        </a:defRPr>
      </a:lvl2pPr>
      <a:lvl3pPr marL="694944" marR="0" lvl="2" indent="-228600" algn="l" defTabSz="914400" rtl="0" fontAlgn="auto" hangingPunct="1">
        <a:lnSpc>
          <a:spcPct val="120000"/>
        </a:lnSpc>
        <a:spcBef>
          <a:spcPts val="500"/>
        </a:spcBef>
        <a:spcAft>
          <a:spcPts val="0"/>
        </a:spcAft>
        <a:buSzPct val="100000"/>
        <a:buFont typeface="Arial" pitchFamily="34"/>
        <a:buChar char="•"/>
        <a:tabLst/>
        <a:defRPr lang="en-US" sz="1400" b="0" i="0" u="none" strike="noStrike" kern="1200" cap="none" spc="0" baseline="0">
          <a:solidFill>
            <a:srgbClr val="000000"/>
          </a:solidFill>
          <a:uFillTx/>
          <a:latin typeface="Univers Light"/>
        </a:defRPr>
      </a:lvl3pPr>
      <a:lvl4pPr marL="914400" marR="0" lvl="3" indent="-228600" algn="l" defTabSz="914400" rtl="0" fontAlgn="auto" hangingPunct="1">
        <a:lnSpc>
          <a:spcPct val="120000"/>
        </a:lnSpc>
        <a:spcBef>
          <a:spcPts val="500"/>
        </a:spcBef>
        <a:spcAft>
          <a:spcPts val="0"/>
        </a:spcAft>
        <a:buSzPct val="100000"/>
        <a:buFont typeface="Arial" pitchFamily="34"/>
        <a:buChar char="•"/>
        <a:tabLst/>
        <a:defRPr lang="en-US" sz="1200" b="0" i="0" u="none" strike="noStrike" kern="1200" cap="none" spc="0" baseline="0">
          <a:solidFill>
            <a:srgbClr val="000000"/>
          </a:solidFill>
          <a:uFillTx/>
          <a:latin typeface="Univers Light"/>
        </a:defRPr>
      </a:lvl4pPr>
      <a:lvl5pPr marL="1152144" marR="0" lvl="4" indent="-228600" algn="l" defTabSz="914400" rtl="0" fontAlgn="auto" hangingPunct="1">
        <a:lnSpc>
          <a:spcPct val="120000"/>
        </a:lnSpc>
        <a:spcBef>
          <a:spcPts val="500"/>
        </a:spcBef>
        <a:spcAft>
          <a:spcPts val="0"/>
        </a:spcAft>
        <a:buSzPct val="100000"/>
        <a:buFont typeface="Arial" pitchFamily="34"/>
        <a:buChar char="•"/>
        <a:tabLst/>
        <a:defRPr lang="en-US" sz="1200" b="0" i="0" u="none" strike="noStrike" kern="1200" cap="none" spc="0" baseline="0">
          <a:solidFill>
            <a:srgbClr val="000000"/>
          </a:solidFill>
          <a:uFillTx/>
          <a:latin typeface="Univers Ligh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E2E6E8"/>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58878AC-00E1-2E19-B756-AEAD7BDA00E8}"/>
              </a:ext>
            </a:extLst>
          </p:cNvPr>
          <p:cNvSpPr>
            <a:spLocks noMove="1" noResize="1"/>
          </p:cNvSpPr>
          <p:nvPr/>
        </p:nvSpPr>
        <p:spPr>
          <a:xfrm>
            <a:off x="0" y="0"/>
            <a:ext cx="12191996" cy="6858000"/>
          </a:xfrm>
          <a:prstGeom prst="rect">
            <a:avLst/>
          </a:prstGeom>
          <a:solidFill>
            <a:srgbClr val="E2E6E8"/>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nivers Light"/>
            </a:endParaRPr>
          </a:p>
        </p:txBody>
      </p:sp>
      <p:sp>
        <p:nvSpPr>
          <p:cNvPr id="3" name="Rectangle 10">
            <a:extLst>
              <a:ext uri="{FF2B5EF4-FFF2-40B4-BE49-F238E27FC236}">
                <a16:creationId xmlns:a16="http://schemas.microsoft.com/office/drawing/2014/main" id="{E7AB5DBE-50B1-352C-3674-8D347DF432CE}"/>
              </a:ext>
            </a:extLst>
          </p:cNvPr>
          <p:cNvSpPr>
            <a:spLocks noMove="1" noResize="1"/>
          </p:cNvSpPr>
          <p:nvPr/>
        </p:nvSpPr>
        <p:spPr>
          <a:xfrm>
            <a:off x="0" y="0"/>
            <a:ext cx="12191996" cy="6858000"/>
          </a:xfrm>
          <a:prstGeom prst="rect">
            <a:avLst/>
          </a:prstGeom>
          <a:solidFill>
            <a:srgbClr val="00000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nivers Light"/>
            </a:endParaRPr>
          </a:p>
        </p:txBody>
      </p:sp>
      <p:pic>
        <p:nvPicPr>
          <p:cNvPr id="4" name="Picture 3">
            <a:extLst>
              <a:ext uri="{FF2B5EF4-FFF2-40B4-BE49-F238E27FC236}">
                <a16:creationId xmlns:a16="http://schemas.microsoft.com/office/drawing/2014/main" id="{B908B2F7-9642-52CD-50F6-D03390BE3518}"/>
              </a:ext>
            </a:extLst>
          </p:cNvPr>
          <p:cNvPicPr>
            <a:picLocks noChangeAspect="1"/>
          </p:cNvPicPr>
          <p:nvPr/>
        </p:nvPicPr>
        <p:blipFill>
          <a:blip r:embed="rId2">
            <a:alphaModFix amt="50000"/>
          </a:blip>
          <a:srcRect l="2292" r="8820"/>
          <a:stretch>
            <a:fillRect/>
          </a:stretch>
        </p:blipFill>
        <p:spPr>
          <a:xfrm>
            <a:off x="0" y="0"/>
            <a:ext cx="12191996" cy="6857990"/>
          </a:xfrm>
          <a:prstGeom prst="rect">
            <a:avLst/>
          </a:prstGeom>
          <a:noFill/>
          <a:ln cap="flat">
            <a:noFill/>
          </a:ln>
        </p:spPr>
      </p:pic>
      <p:sp>
        <p:nvSpPr>
          <p:cNvPr id="5" name="Title 1">
            <a:extLst>
              <a:ext uri="{FF2B5EF4-FFF2-40B4-BE49-F238E27FC236}">
                <a16:creationId xmlns:a16="http://schemas.microsoft.com/office/drawing/2014/main" id="{4809502F-CCE2-D53A-1201-8BF1359BA7AE}"/>
              </a:ext>
            </a:extLst>
          </p:cNvPr>
          <p:cNvSpPr txBox="1">
            <a:spLocks noGrp="1"/>
          </p:cNvSpPr>
          <p:nvPr>
            <p:ph type="ctrTitle"/>
          </p:nvPr>
        </p:nvSpPr>
        <p:spPr>
          <a:xfrm>
            <a:off x="1193721" y="3761969"/>
            <a:ext cx="5737494" cy="1667115"/>
          </a:xfrm>
        </p:spPr>
        <p:txBody>
          <a:bodyPr/>
          <a:lstStyle/>
          <a:p>
            <a:pPr lvl="0"/>
            <a:r>
              <a:rPr lang="en-US" sz="1400">
                <a:solidFill>
                  <a:srgbClr val="FFFFFF"/>
                </a:solidFill>
                <a:latin typeface="LinBiolinumTB"/>
              </a:rPr>
              <a:t>Moneyball:</a:t>
            </a:r>
            <a:br>
              <a:rPr lang="el-GR" sz="1400">
                <a:solidFill>
                  <a:srgbClr val="FFFFFF"/>
                </a:solidFill>
                <a:latin typeface="LinBiolinumTB"/>
              </a:rPr>
            </a:br>
            <a:br>
              <a:rPr lang="el-GR" sz="1400">
                <a:solidFill>
                  <a:srgbClr val="FFFFFF"/>
                </a:solidFill>
                <a:latin typeface="LinBiolinumTB"/>
              </a:rPr>
            </a:br>
            <a:r>
              <a:rPr lang="en-US" sz="1400">
                <a:solidFill>
                  <a:srgbClr val="FFFFFF"/>
                </a:solidFill>
                <a:latin typeface="LinBiolinumTB"/>
              </a:rPr>
              <a:t>Proactive Auto-Scaling in</a:t>
            </a:r>
            <a:br>
              <a:rPr lang="en-US" sz="1400">
                <a:solidFill>
                  <a:srgbClr val="FFFFFF"/>
                </a:solidFill>
                <a:latin typeface="LinBiolinumTB"/>
              </a:rPr>
            </a:br>
            <a:r>
              <a:rPr lang="en-US" sz="1400">
                <a:solidFill>
                  <a:srgbClr val="FFFFFF"/>
                </a:solidFill>
                <a:latin typeface="LinBiolinumTB"/>
              </a:rPr>
              <a:t>Microsoft Azure SQL Database Serverless</a:t>
            </a:r>
            <a:endParaRPr lang="en-US" sz="1400">
              <a:solidFill>
                <a:srgbClr val="FFFFFF"/>
              </a:solidFill>
            </a:endParaRPr>
          </a:p>
        </p:txBody>
      </p:sp>
      <p:sp>
        <p:nvSpPr>
          <p:cNvPr id="6" name="Freeform: Shape 12">
            <a:extLst>
              <a:ext uri="{FF2B5EF4-FFF2-40B4-BE49-F238E27FC236}">
                <a16:creationId xmlns:a16="http://schemas.microsoft.com/office/drawing/2014/main" id="{E4005461-48DC-AB8D-0F0E-AACFE4B7C689}"/>
              </a:ext>
            </a:extLst>
          </p:cNvPr>
          <p:cNvSpPr>
            <a:spLocks noMove="1" noResize="1"/>
          </p:cNvSpPr>
          <p:nvPr/>
        </p:nvSpPr>
        <p:spPr>
          <a:xfrm flipH="1">
            <a:off x="952503" y="952503"/>
            <a:ext cx="10287000" cy="4953003"/>
          </a:xfrm>
          <a:custGeom>
            <a:avLst/>
            <a:gdLst>
              <a:gd name="f0" fmla="val 10800000"/>
              <a:gd name="f1" fmla="val 5400000"/>
              <a:gd name="f2" fmla="val 180"/>
              <a:gd name="f3" fmla="val w"/>
              <a:gd name="f4" fmla="val h"/>
              <a:gd name="f5" fmla="val 0"/>
              <a:gd name="f6" fmla="val 9985794"/>
              <a:gd name="f7" fmla="val 4920343"/>
              <a:gd name="f8" fmla="val 1451087"/>
              <a:gd name="f9" fmla="val 4119525"/>
              <a:gd name="f10" fmla="+- 0 0 -90"/>
              <a:gd name="f11" fmla="*/ f3 1 9985794"/>
              <a:gd name="f12" fmla="*/ f4 1 4920343"/>
              <a:gd name="f13" fmla="+- f7 0 f5"/>
              <a:gd name="f14" fmla="+- f6 0 f5"/>
              <a:gd name="f15" fmla="*/ f10 f0 1"/>
              <a:gd name="f16" fmla="*/ f14 1 9985794"/>
              <a:gd name="f17" fmla="*/ f13 1 4920343"/>
              <a:gd name="f18" fmla="*/ 0 f14 1"/>
              <a:gd name="f19" fmla="*/ 0 f13 1"/>
              <a:gd name="f20" fmla="*/ 9985794 f14 1"/>
              <a:gd name="f21" fmla="*/ 4920343 f13 1"/>
              <a:gd name="f22" fmla="*/ 4119525 f13 1"/>
              <a:gd name="f23" fmla="*/ 1451087 f13 1"/>
              <a:gd name="f24" fmla="*/ f15 1 f2"/>
              <a:gd name="f25" fmla="*/ f18 1 9985794"/>
              <a:gd name="f26" fmla="*/ f19 1 4920343"/>
              <a:gd name="f27" fmla="*/ f20 1 9985794"/>
              <a:gd name="f28" fmla="*/ f21 1 4920343"/>
              <a:gd name="f29" fmla="*/ f22 1 4920343"/>
              <a:gd name="f30" fmla="*/ f23 1 4920343"/>
              <a:gd name="f31" fmla="*/ f5 1 f16"/>
              <a:gd name="f32" fmla="*/ f6 1 f16"/>
              <a:gd name="f33" fmla="*/ f5 1 f17"/>
              <a:gd name="f34" fmla="*/ f7 1 f17"/>
              <a:gd name="f35" fmla="+- f24 0 f1"/>
              <a:gd name="f36" fmla="*/ f25 1 f16"/>
              <a:gd name="f37" fmla="*/ f30 1 f17"/>
              <a:gd name="f38" fmla="*/ f26 1 f17"/>
              <a:gd name="f39" fmla="*/ f27 1 f16"/>
              <a:gd name="f40" fmla="*/ f28 1 f17"/>
              <a:gd name="f41" fmla="*/ f29 1 f17"/>
              <a:gd name="f42" fmla="*/ f31 f11 1"/>
              <a:gd name="f43" fmla="*/ f32 f11 1"/>
              <a:gd name="f44" fmla="*/ f34 f12 1"/>
              <a:gd name="f45" fmla="*/ f33 f12 1"/>
              <a:gd name="f46" fmla="*/ f36 f11 1"/>
              <a:gd name="f47" fmla="*/ f37 f12 1"/>
              <a:gd name="f48" fmla="*/ f38 f12 1"/>
              <a:gd name="f49" fmla="*/ f39 f11 1"/>
              <a:gd name="f50" fmla="*/ f40 f12 1"/>
              <a:gd name="f51" fmla="*/ f41 f12 1"/>
            </a:gdLst>
            <a:ahLst/>
            <a:cxnLst>
              <a:cxn ang="3cd4">
                <a:pos x="hc" y="t"/>
              </a:cxn>
              <a:cxn ang="0">
                <a:pos x="r" y="vc"/>
              </a:cxn>
              <a:cxn ang="cd4">
                <a:pos x="hc" y="b"/>
              </a:cxn>
              <a:cxn ang="cd2">
                <a:pos x="l" y="vc"/>
              </a:cxn>
              <a:cxn ang="f35">
                <a:pos x="f46" y="f47"/>
              </a:cxn>
              <a:cxn ang="f35">
                <a:pos x="f46" y="f48"/>
              </a:cxn>
              <a:cxn ang="f35">
                <a:pos x="f49" y="f48"/>
              </a:cxn>
              <a:cxn ang="f35">
                <a:pos x="f49" y="f50"/>
              </a:cxn>
              <a:cxn ang="f35">
                <a:pos x="f46" y="f50"/>
              </a:cxn>
              <a:cxn ang="f35">
                <a:pos x="f46" y="f51"/>
              </a:cxn>
            </a:cxnLst>
            <a:rect l="f42" t="f45" r="f43" b="f44"/>
            <a:pathLst>
              <a:path w="9985794" h="4920343">
                <a:moveTo>
                  <a:pt x="f5" y="f8"/>
                </a:moveTo>
                <a:lnTo>
                  <a:pt x="f5" y="f5"/>
                </a:lnTo>
                <a:lnTo>
                  <a:pt x="f6" y="f5"/>
                </a:lnTo>
                <a:lnTo>
                  <a:pt x="f6" y="f7"/>
                </a:lnTo>
                <a:lnTo>
                  <a:pt x="f5" y="f7"/>
                </a:lnTo>
                <a:lnTo>
                  <a:pt x="f5" y="f9"/>
                </a:lnTo>
              </a:path>
            </a:pathLst>
          </a:custGeom>
          <a:no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Univers Light"/>
            </a:endParaRPr>
          </a:p>
        </p:txBody>
      </p:sp>
      <p:sp>
        <p:nvSpPr>
          <p:cNvPr id="7" name="TextBox 4">
            <a:extLst>
              <a:ext uri="{FF2B5EF4-FFF2-40B4-BE49-F238E27FC236}">
                <a16:creationId xmlns:a16="http://schemas.microsoft.com/office/drawing/2014/main" id="{20261DF8-3499-E873-D4F3-E12834EE679B}"/>
              </a:ext>
            </a:extLst>
          </p:cNvPr>
          <p:cNvSpPr txBox="1"/>
          <p:nvPr/>
        </p:nvSpPr>
        <p:spPr>
          <a:xfrm>
            <a:off x="8536381" y="4095067"/>
            <a:ext cx="3685672" cy="70788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400" b="0" i="0" u="none" strike="noStrike" kern="1200" cap="none" spc="0" baseline="0">
                <a:solidFill>
                  <a:srgbClr val="FFFFFF"/>
                </a:solidFill>
                <a:uFillTx/>
                <a:latin typeface="Univers Light"/>
              </a:rPr>
              <a:t>Ιπποκράτης Κοτσάνης</a:t>
            </a:r>
            <a:endParaRPr lang="en-US" sz="1400" b="0" i="0" u="none" strike="noStrike" kern="1200" cap="none" spc="0" baseline="0">
              <a:solidFill>
                <a:srgbClr val="FFFFFF"/>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FFFFFF"/>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FFFFFF"/>
                </a:solidFill>
                <a:uFillTx/>
                <a:latin typeface="Univers Light"/>
              </a:rPr>
              <a:t>         </a:t>
            </a:r>
            <a:r>
              <a:rPr lang="el-GR" sz="1200" b="0" i="0" u="none" strike="noStrike" kern="1200" cap="none" spc="0" baseline="0">
                <a:solidFill>
                  <a:srgbClr val="FFFFFF"/>
                </a:solidFill>
                <a:uFillTx/>
                <a:latin typeface="Univers Light"/>
              </a:rPr>
              <a:t> ΑΜ: 131</a:t>
            </a:r>
            <a:endParaRPr lang="en-US" sz="1200" b="0" i="0" u="none" strike="noStrike" kern="1200" cap="none" spc="0" baseline="0">
              <a:solidFill>
                <a:srgbClr val="FFFFFF"/>
              </a:solidFill>
              <a:uFillTx/>
              <a:latin typeface="Univers Light"/>
            </a:endParaRPr>
          </a:p>
        </p:txBody>
      </p:sp>
      <p:sp>
        <p:nvSpPr>
          <p:cNvPr id="8" name="TextBox 5">
            <a:extLst>
              <a:ext uri="{FF2B5EF4-FFF2-40B4-BE49-F238E27FC236}">
                <a16:creationId xmlns:a16="http://schemas.microsoft.com/office/drawing/2014/main" id="{ADFC41E5-F333-F2BD-72C9-17A9ED08C09A}"/>
              </a:ext>
            </a:extLst>
          </p:cNvPr>
          <p:cNvSpPr txBox="1"/>
          <p:nvPr/>
        </p:nvSpPr>
        <p:spPr>
          <a:xfrm>
            <a:off x="8129537" y="3423413"/>
            <a:ext cx="2638866"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badi" pitchFamily="34"/>
                <a:cs typeface="Aparajita" pitchFamily="18"/>
              </a:rPr>
              <a:t>Distributed Data Processing</a:t>
            </a:r>
          </a:p>
        </p:txBody>
      </p:sp>
      <p:sp>
        <p:nvSpPr>
          <p:cNvPr id="9" name="TextBox 6">
            <a:extLst>
              <a:ext uri="{FF2B5EF4-FFF2-40B4-BE49-F238E27FC236}">
                <a16:creationId xmlns:a16="http://schemas.microsoft.com/office/drawing/2014/main" id="{D0DAC53E-DB5F-6939-F266-7A790A16CBFE}"/>
              </a:ext>
            </a:extLst>
          </p:cNvPr>
          <p:cNvSpPr txBox="1"/>
          <p:nvPr/>
        </p:nvSpPr>
        <p:spPr>
          <a:xfrm>
            <a:off x="7839334" y="2968407"/>
            <a:ext cx="3219282"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Amasis MT Pro Black" pitchFamily="18"/>
              </a:rPr>
              <a:t>M.Sc. Data &amp; Web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E9C2A4D-23B7-D64E-F726-EA100CD573B6}"/>
              </a:ext>
            </a:extLst>
          </p:cNvPr>
          <p:cNvSpPr txBox="1">
            <a:spLocks noGrp="1"/>
          </p:cNvSpPr>
          <p:nvPr>
            <p:ph idx="1"/>
          </p:nvPr>
        </p:nvSpPr>
        <p:spPr>
          <a:xfrm>
            <a:off x="423047" y="517468"/>
            <a:ext cx="10570774" cy="1038063"/>
          </a:xfrm>
        </p:spPr>
        <p:txBody>
          <a:bodyPr/>
          <a:lstStyle/>
          <a:p>
            <a:pPr marL="0" lvl="0" indent="0">
              <a:buNone/>
            </a:pPr>
            <a:r>
              <a:rPr lang="el-GR" sz="1600"/>
              <a:t>Παρακάτω θα αναλύσουμε μοτίβα </a:t>
            </a:r>
            <a:r>
              <a:rPr lang="en-US" sz="1600"/>
              <a:t>resume</a:t>
            </a:r>
            <a:r>
              <a:rPr lang="el-GR" sz="1600"/>
              <a:t> ανά βάση δεδομένων με την πάροδο του χρόνου, και θα γίνουν συστάσεις για το πότε πρέπει να κάνουμε </a:t>
            </a:r>
            <a:r>
              <a:rPr lang="en-US" sz="1600"/>
              <a:t>resume </a:t>
            </a:r>
            <a:r>
              <a:rPr lang="el-GR" sz="1600"/>
              <a:t>και πόσο αποτελεσματική είναι αυτή η σύσταση.</a:t>
            </a:r>
          </a:p>
        </p:txBody>
      </p:sp>
      <p:sp>
        <p:nvSpPr>
          <p:cNvPr id="3" name="TextBox 4">
            <a:extLst>
              <a:ext uri="{FF2B5EF4-FFF2-40B4-BE49-F238E27FC236}">
                <a16:creationId xmlns:a16="http://schemas.microsoft.com/office/drawing/2014/main" id="{E37DDE1B-0A40-EF79-2B67-30A763865F9D}"/>
              </a:ext>
            </a:extLst>
          </p:cNvPr>
          <p:cNvSpPr txBox="1"/>
          <p:nvPr/>
        </p:nvSpPr>
        <p:spPr>
          <a:xfrm>
            <a:off x="423047" y="1331960"/>
            <a:ext cx="10570774" cy="30469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Η βάση δεδομένων στο Σχήμα 5 είναι </a:t>
            </a:r>
            <a:r>
              <a:rPr lang="en-US" sz="1600" b="0" i="0" u="none" strike="noStrike" kern="1200" cap="none" spc="0" baseline="0">
                <a:solidFill>
                  <a:srgbClr val="000000"/>
                </a:solidFill>
                <a:uFillTx/>
                <a:latin typeface="Univers Light" pitchFamily="34"/>
              </a:rPr>
              <a:t>unpredictable. </a:t>
            </a:r>
            <a:r>
              <a:rPr lang="el-GR" sz="1600" b="0" i="0" u="none" strike="noStrike" kern="1200" cap="none" spc="0" baseline="0">
                <a:solidFill>
                  <a:srgbClr val="000000"/>
                </a:solidFill>
                <a:uFillTx/>
                <a:latin typeface="Univers Light" pitchFamily="34"/>
              </a:rPr>
              <a:t>Ωστόσο, μια πιο προσεκτική ματιά αποκαλύπτει ότι αυτή η βάση δεδομένων γίνεται </a:t>
            </a:r>
            <a:r>
              <a:rPr lang="en-US" sz="1600" b="0" i="0" u="none" strike="noStrike" kern="1200" cap="none" spc="0" baseline="0">
                <a:solidFill>
                  <a:srgbClr val="000000"/>
                </a:solidFill>
                <a:uFillTx/>
                <a:latin typeface="Univers Light" pitchFamily="34"/>
              </a:rPr>
              <a:t>resume</a:t>
            </a:r>
            <a:r>
              <a:rPr lang="el-GR" sz="1600" b="0" i="0" u="none" strike="noStrike" kern="1200" cap="none" spc="0" baseline="0">
                <a:solidFill>
                  <a:srgbClr val="000000"/>
                </a:solidFill>
                <a:uFillTx/>
                <a:latin typeface="Univers Light" pitchFamily="34"/>
              </a:rPr>
              <a:t> μεταξύ 5:40 π.μ. και 9:20 π.μ. τις Τετάρτες. Αυτά τα </a:t>
            </a:r>
            <a:r>
              <a:rPr lang="en-US" sz="1600" b="0" i="0" u="none" strike="noStrike" kern="1200" cap="none" spc="0" baseline="0">
                <a:solidFill>
                  <a:srgbClr val="000000"/>
                </a:solidFill>
                <a:uFillTx/>
                <a:latin typeface="Univers Light" pitchFamily="34"/>
              </a:rPr>
              <a:t>resumes</a:t>
            </a:r>
            <a:r>
              <a:rPr lang="el-GR" sz="1600" b="0" i="0" u="none" strike="noStrike" kern="1200" cap="none" spc="0" baseline="0">
                <a:solidFill>
                  <a:srgbClr val="000000"/>
                </a:solidFill>
                <a:uFillTx/>
                <a:latin typeface="Univers Light" pitchFamily="34"/>
              </a:rPr>
              <a:t> επισημαίνονται με κόκκινα βέλη. Μόνο ένα </a:t>
            </a:r>
            <a:r>
              <a:rPr lang="en-US" sz="1600" b="0" i="0" u="none" strike="noStrike" kern="1200" cap="none" spc="0" baseline="0">
                <a:solidFill>
                  <a:srgbClr val="000000"/>
                </a:solidFill>
                <a:uFillTx/>
                <a:latin typeface="Univers Light" pitchFamily="34"/>
              </a:rPr>
              <a:t>resume</a:t>
            </a:r>
            <a:r>
              <a:rPr lang="el-GR" sz="1600" b="0" i="0" u="none" strike="noStrike" kern="1200" cap="none" spc="0" baseline="0">
                <a:solidFill>
                  <a:srgbClr val="000000"/>
                </a:solidFill>
                <a:uFillTx/>
                <a:latin typeface="Univers Light" pitchFamily="34"/>
              </a:rPr>
              <a:t> λείπει στις 17/2.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Τρόπος ανίχνευσης τέτοιων επαναλαμβανόμενων </a:t>
            </a:r>
            <a:r>
              <a:rPr lang="en-US" sz="1600" b="0" i="0" u="none" strike="noStrike" kern="1200" cap="none" spc="0" baseline="0">
                <a:solidFill>
                  <a:srgbClr val="000000"/>
                </a:solidFill>
                <a:uFillTx/>
                <a:latin typeface="Univers Light" pitchFamily="34"/>
              </a:rPr>
              <a:t>resume </a:t>
            </a:r>
            <a:r>
              <a:rPr lang="el-GR" sz="1600" b="0" i="0" u="none" strike="noStrike" kern="1200" cap="none" spc="0" baseline="0">
                <a:solidFill>
                  <a:srgbClr val="000000"/>
                </a:solidFill>
                <a:uFillTx/>
                <a:latin typeface="Univers Light" pitchFamily="34"/>
              </a:rPr>
              <a:t>και πότε πρέπει να γίνονται προληπτικά:</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pitchFamily="34"/>
              </a:rPr>
              <a:t>Probability of resume</a:t>
            </a:r>
            <a:r>
              <a:rPr lang="en-US" sz="1600" b="0" i="0" u="none" strike="noStrike" kern="1200" cap="none" spc="0" baseline="0">
                <a:solidFill>
                  <a:srgbClr val="000000"/>
                </a:solidFill>
                <a:uFillTx/>
                <a:latin typeface="Univers Light" pitchFamily="34"/>
              </a:rPr>
              <a:t>: </a:t>
            </a:r>
            <a:r>
              <a:rPr lang="el-GR" sz="1600" b="0" i="0" u="none" strike="noStrike" kern="1200" cap="none" spc="0" baseline="0">
                <a:solidFill>
                  <a:srgbClr val="000000"/>
                </a:solidFill>
                <a:uFillTx/>
                <a:latin typeface="Univers Light" pitchFamily="34"/>
              </a:rPr>
              <a:t>Έστω 𝐻(𝑠) τα ιστορικά δεδομένα μιας βάσης δεδομένων 𝑠, ℎ(𝑠, 𝑑) είναι ο αριθμός των καθημερινών ημερών 𝑑 σε 𝐻(𝑠) και 𝑟 (𝑠, 𝑑,𝑤) είναι ο αριθμός των 𝑑 στα οποία συνεχίστηκε(</a:t>
            </a:r>
            <a:r>
              <a:rPr lang="en-US" sz="1600" b="0" i="0" u="none" strike="noStrike" kern="1200" cap="none" spc="0" baseline="0">
                <a:solidFill>
                  <a:srgbClr val="000000"/>
                </a:solidFill>
                <a:uFillTx/>
                <a:latin typeface="Univers Light" pitchFamily="34"/>
              </a:rPr>
              <a:t>resumed)</a:t>
            </a:r>
            <a:r>
              <a:rPr lang="el-GR" sz="1600" b="0" i="0" u="none" strike="noStrike" kern="1200" cap="none" spc="0" baseline="0">
                <a:solidFill>
                  <a:srgbClr val="000000"/>
                </a:solidFill>
                <a:uFillTx/>
                <a:latin typeface="Univers Light" pitchFamily="34"/>
              </a:rPr>
              <a:t> η 𝑠 κατά τη διάρκεια ενός παραθύρου 𝑤 στο 𝐻(𝑠). Η πιθανότητα του </a:t>
            </a:r>
            <a:r>
              <a:rPr lang="en-US" sz="1600" b="0" i="0" u="none" strike="noStrike" kern="1200" cap="none" spc="0" baseline="0">
                <a:solidFill>
                  <a:srgbClr val="000000"/>
                </a:solidFill>
                <a:uFillTx/>
                <a:latin typeface="Univers Light" pitchFamily="34"/>
              </a:rPr>
              <a:t>resume </a:t>
            </a:r>
            <a:r>
              <a:rPr lang="el-GR" sz="1600" b="0" i="0" u="none" strike="noStrike" kern="1200" cap="none" spc="0" baseline="0">
                <a:solidFill>
                  <a:srgbClr val="000000"/>
                </a:solidFill>
                <a:uFillTx/>
                <a:latin typeface="Univers Light" pitchFamily="34"/>
              </a:rPr>
              <a:t>της 𝑠 στο 𝑑 κατά τη διάρκεια του 𝑤 υπολογίζεται ως 𝑝(𝑠, 𝑑,𝑤) = 𝑟 (𝑠,𝑑,𝑤)/ℎ(𝑠,𝑑).</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pitchFamily="34"/>
              </a:rPr>
              <a:t>Probabilistic resume recommendation: </a:t>
            </a:r>
            <a:r>
              <a:rPr lang="el-GR" sz="1600" b="0" i="0" u="none" strike="noStrike" kern="1200" cap="none" spc="0" baseline="0">
                <a:solidFill>
                  <a:srgbClr val="000000"/>
                </a:solidFill>
                <a:uFillTx/>
                <a:latin typeface="Univers Light" pitchFamily="34"/>
              </a:rPr>
              <a:t>Δίνοντας ένα όριο 𝜃, συνιστούμε να κάνουμε </a:t>
            </a:r>
            <a:r>
              <a:rPr lang="en-US" sz="1600" b="0" i="0" u="none" strike="noStrike" kern="1200" cap="none" spc="0" baseline="0">
                <a:solidFill>
                  <a:srgbClr val="000000"/>
                </a:solidFill>
                <a:uFillTx/>
                <a:latin typeface="Univers Light" pitchFamily="34"/>
              </a:rPr>
              <a:t>resume</a:t>
            </a:r>
            <a:r>
              <a:rPr lang="el-GR" sz="1600" b="0" i="0" u="none" strike="noStrike" kern="1200" cap="none" spc="0" baseline="0">
                <a:solidFill>
                  <a:srgbClr val="000000"/>
                </a:solidFill>
                <a:uFillTx/>
                <a:latin typeface="Univers Light" pitchFamily="34"/>
              </a:rPr>
              <a:t> προληπτικά μια βάση δεδομένων 𝑠 μια καθημερινή μέρα 𝑑 στην αρχή ενός παραθύρου 𝑤 αν 𝑝(𝑠, 𝑑,𝑤) ≥ 𝜃.</a:t>
            </a:r>
            <a:endParaRPr lang="en-US" sz="1600" b="0" i="0" u="none" strike="noStrike" kern="1200" cap="none" spc="0" baseline="0">
              <a:solidFill>
                <a:srgbClr val="000000"/>
              </a:solidFill>
              <a:uFillTx/>
              <a:latin typeface="Univers Light" pitchFamily="34"/>
            </a:endParaRPr>
          </a:p>
        </p:txBody>
      </p:sp>
      <p:pic>
        <p:nvPicPr>
          <p:cNvPr id="4" name="Picture 6">
            <a:extLst>
              <a:ext uri="{FF2B5EF4-FFF2-40B4-BE49-F238E27FC236}">
                <a16:creationId xmlns:a16="http://schemas.microsoft.com/office/drawing/2014/main" id="{6599DCA9-D976-0D84-8FB0-66D61122A8F4}"/>
              </a:ext>
            </a:extLst>
          </p:cNvPr>
          <p:cNvPicPr>
            <a:picLocks noChangeAspect="1"/>
          </p:cNvPicPr>
          <p:nvPr/>
        </p:nvPicPr>
        <p:blipFill>
          <a:blip r:embed="rId2"/>
          <a:stretch>
            <a:fillRect/>
          </a:stretch>
        </p:blipFill>
        <p:spPr>
          <a:xfrm>
            <a:off x="3656585" y="4608859"/>
            <a:ext cx="4878826" cy="1529178"/>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C0ABD39-C3F5-5E59-0322-98B70B2C652D}"/>
              </a:ext>
            </a:extLst>
          </p:cNvPr>
          <p:cNvSpPr txBox="1">
            <a:spLocks noGrp="1"/>
          </p:cNvSpPr>
          <p:nvPr>
            <p:ph idx="1"/>
          </p:nvPr>
        </p:nvSpPr>
        <p:spPr>
          <a:xfrm>
            <a:off x="423348" y="432785"/>
            <a:ext cx="11456270" cy="3643307"/>
          </a:xfrm>
        </p:spPr>
        <p:txBody>
          <a:bodyPr/>
          <a:lstStyle/>
          <a:p>
            <a:pPr marL="0" lvl="0" indent="0">
              <a:buNone/>
            </a:pPr>
            <a:r>
              <a:rPr lang="el-GR" sz="1400" b="1" u="sng"/>
              <a:t>Χρυσή τομή μεταξύ </a:t>
            </a:r>
            <a:r>
              <a:rPr lang="en-US" sz="1400" b="1" u="sng"/>
              <a:t>QoS (Quality of Service) and COGS (Cost Of Goods Sold):</a:t>
            </a:r>
          </a:p>
          <a:p>
            <a:pPr marL="0" lvl="0" indent="0">
              <a:buNone/>
            </a:pPr>
            <a:r>
              <a:rPr lang="el-GR" sz="1400" b="1"/>
              <a:t>Ενώ τα προληπτικά </a:t>
            </a:r>
            <a:r>
              <a:rPr lang="en-US" sz="1400" b="1"/>
              <a:t>resumes </a:t>
            </a:r>
            <a:r>
              <a:rPr lang="el-GR" sz="1400" b="1"/>
              <a:t>βελτιώνουν το QoS, μικραίνουν τις παύσεις κατά τις οποίες οι πόροι μπορούν να επαναχρησιμοποιηθούν και τα COGS μπορούν να αποθηκευτούν</a:t>
            </a:r>
            <a:r>
              <a:rPr lang="el-GR" sz="1400"/>
              <a:t>. Ωστόσο, ορισμένα προληπτικά </a:t>
            </a:r>
            <a:r>
              <a:rPr lang="en-US" sz="1400"/>
              <a:t>resumes</a:t>
            </a:r>
            <a:r>
              <a:rPr lang="el-GR" sz="1400"/>
              <a:t> θα είναι αναπόφευκτα λάθος. COGS σπαταλούνται και λόγω λανθασμένων </a:t>
            </a:r>
            <a:r>
              <a:rPr lang="en-US" sz="1400"/>
              <a:t>resumes</a:t>
            </a:r>
            <a:r>
              <a:rPr lang="el-GR" sz="1400"/>
              <a:t>. Ο ορισμός ποσοτικοποιεί το λειτουργικό κόστος του προληπτικού</a:t>
            </a:r>
            <a:r>
              <a:rPr lang="en-US" sz="1400"/>
              <a:t> resume</a:t>
            </a:r>
            <a:r>
              <a:rPr lang="el-GR" sz="1400"/>
              <a:t>.</a:t>
            </a:r>
            <a:endParaRPr lang="en-US" sz="1400" b="1" u="sng"/>
          </a:p>
        </p:txBody>
      </p:sp>
      <p:pic>
        <p:nvPicPr>
          <p:cNvPr id="3" name="Picture 4">
            <a:extLst>
              <a:ext uri="{FF2B5EF4-FFF2-40B4-BE49-F238E27FC236}">
                <a16:creationId xmlns:a16="http://schemas.microsoft.com/office/drawing/2014/main" id="{DB00FFC4-D36E-9A38-5153-A7A002013F8C}"/>
              </a:ext>
            </a:extLst>
          </p:cNvPr>
          <p:cNvPicPr>
            <a:picLocks noChangeAspect="1"/>
          </p:cNvPicPr>
          <p:nvPr/>
        </p:nvPicPr>
        <p:blipFill>
          <a:blip r:embed="rId2"/>
          <a:stretch>
            <a:fillRect/>
          </a:stretch>
        </p:blipFill>
        <p:spPr>
          <a:xfrm>
            <a:off x="423358" y="2028148"/>
            <a:ext cx="4035969" cy="1187046"/>
          </a:xfrm>
          <a:prstGeom prst="rect">
            <a:avLst/>
          </a:prstGeom>
          <a:noFill/>
          <a:ln cap="flat">
            <a:noFill/>
          </a:ln>
        </p:spPr>
      </p:pic>
      <p:sp>
        <p:nvSpPr>
          <p:cNvPr id="4" name="TextBox 6">
            <a:extLst>
              <a:ext uri="{FF2B5EF4-FFF2-40B4-BE49-F238E27FC236}">
                <a16:creationId xmlns:a16="http://schemas.microsoft.com/office/drawing/2014/main" id="{B6E8629A-1F71-B8DF-76EF-E45770A0369D}"/>
              </a:ext>
            </a:extLst>
          </p:cNvPr>
          <p:cNvSpPr txBox="1"/>
          <p:nvPr/>
        </p:nvSpPr>
        <p:spPr>
          <a:xfrm>
            <a:off x="5759668" y="2028148"/>
            <a:ext cx="6008979" cy="35394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400" b="0" i="0" u="sng" strike="noStrike" kern="1200" cap="none" spc="0" baseline="0">
                <a:solidFill>
                  <a:srgbClr val="000000"/>
                </a:solidFill>
                <a:uFillTx/>
                <a:latin typeface="Univers Light" pitchFamily="34"/>
              </a:rPr>
              <a:t>Μέγεθος του παραθύρου</a:t>
            </a:r>
            <a:r>
              <a:rPr lang="en-US" sz="1400" b="0" i="0" u="sng" strike="noStrike" kern="1200" cap="none" spc="0" baseline="0">
                <a:solidFill>
                  <a:srgbClr val="000000"/>
                </a:solidFill>
                <a:uFillTx/>
                <a:latin typeface="Univers Light" pitchFamily="34"/>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Στο Σχήμα 7, μεταβάλλουμε το μέγεθος του παραθύρου από 1 έως 9 ώρες και μετράμε το ποσοστό των σωστών και των λάθος προληπτικά </a:t>
            </a:r>
            <a:r>
              <a:rPr lang="en-US" sz="1400" b="0" i="0" u="none" strike="noStrike" kern="1200" cap="none" spc="0" baseline="0">
                <a:solidFill>
                  <a:srgbClr val="000000"/>
                </a:solidFill>
                <a:uFillTx/>
                <a:latin typeface="Univers Light" pitchFamily="34"/>
              </a:rPr>
              <a:t>resume </a:t>
            </a:r>
            <a:r>
              <a:rPr lang="el-GR" sz="1400" b="0" i="0" u="none" strike="noStrike" kern="1200" cap="none" spc="0" baseline="0">
                <a:solidFill>
                  <a:srgbClr val="000000"/>
                </a:solidFill>
                <a:uFillTx/>
                <a:latin typeface="Univers Light" pitchFamily="34"/>
              </a:rPr>
              <a:t>μεταξύ όλων των </a:t>
            </a:r>
            <a:r>
              <a:rPr lang="en-US" sz="1400" b="0" i="0" u="none" strike="noStrike" kern="1200" cap="none" spc="0" baseline="0">
                <a:solidFill>
                  <a:srgbClr val="000000"/>
                </a:solidFill>
                <a:uFillTx/>
                <a:latin typeface="Univers Light" pitchFamily="34"/>
              </a:rPr>
              <a:t>resume</a:t>
            </a:r>
            <a:r>
              <a:rPr lang="el-GR" sz="1400" b="0" i="0" u="none" strike="noStrike" kern="1200" cap="none" spc="0" baseline="0">
                <a:solidFill>
                  <a:srgbClr val="000000"/>
                </a:solidFill>
                <a:uFillTx/>
                <a:latin typeface="Univers Light" pitchFamily="34"/>
              </a:rPr>
              <a:t>, το ποσοστό της βάσης δεδομένων που έχει σωστά προληπτικά </a:t>
            </a:r>
            <a:r>
              <a:rPr lang="en-US" sz="1400" b="0" i="0" u="none" strike="noStrike" kern="1200" cap="none" spc="0" baseline="0">
                <a:solidFill>
                  <a:srgbClr val="000000"/>
                </a:solidFill>
                <a:uFillTx/>
                <a:latin typeface="Univers Light" pitchFamily="34"/>
              </a:rPr>
              <a:t>resume</a:t>
            </a:r>
            <a:r>
              <a:rPr lang="el-GR" sz="1400" b="0" i="0" u="none" strike="noStrike" kern="1200" cap="none" spc="0" baseline="0">
                <a:solidFill>
                  <a:srgbClr val="000000"/>
                </a:solidFill>
                <a:uFillTx/>
                <a:latin typeface="Univers Light" pitchFamily="34"/>
              </a:rPr>
              <a:t> και τον δείκτη κόστους του </a:t>
            </a:r>
            <a:r>
              <a:rPr lang="en-US" sz="1400" b="0" i="0" u="none" strike="noStrike" kern="1200" cap="none" spc="0" baseline="0">
                <a:solidFill>
                  <a:srgbClr val="000000"/>
                </a:solidFill>
                <a:uFillTx/>
                <a:latin typeface="Univers Light" pitchFamily="34"/>
              </a:rPr>
              <a:t>resume.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Τα ποσοστά των σωστών </a:t>
            </a:r>
            <a:r>
              <a:rPr lang="en-US" sz="1400" b="0" i="0" u="none" strike="noStrike" kern="1200" cap="none" spc="0" baseline="0">
                <a:solidFill>
                  <a:srgbClr val="000000"/>
                </a:solidFill>
                <a:uFillTx/>
                <a:latin typeface="Univers Light" pitchFamily="34"/>
              </a:rPr>
              <a:t>resume</a:t>
            </a:r>
            <a:r>
              <a:rPr lang="el-GR" sz="1400" b="0" i="0" u="none" strike="noStrike" kern="1200" cap="none" spc="0" baseline="0">
                <a:solidFill>
                  <a:srgbClr val="000000"/>
                </a:solidFill>
                <a:uFillTx/>
                <a:latin typeface="Univers Light" pitchFamily="34"/>
              </a:rPr>
              <a:t> αυξάνονται από 22 σε 56 για </a:t>
            </a:r>
            <a:r>
              <a:rPr lang="en-US" sz="1400" b="0" i="0" u="none" strike="noStrike" kern="1200" cap="none" spc="0" baseline="0">
                <a:solidFill>
                  <a:srgbClr val="000000"/>
                </a:solidFill>
                <a:uFillTx/>
                <a:latin typeface="Univers Light" pitchFamily="34"/>
              </a:rPr>
              <a:t>probabilistic resume</a:t>
            </a:r>
            <a:r>
              <a:rPr lang="el-GR" sz="1400" b="0" i="0" u="none" strike="noStrike" kern="1200" cap="none" spc="0" baseline="0">
                <a:solidFill>
                  <a:srgbClr val="000000"/>
                </a:solidFill>
                <a:uFillTx/>
                <a:latin typeface="Univers Light" pitchFamily="34"/>
              </a:rPr>
              <a:t> καθώς το παράθυρο μεγαλώνει στο Σχήμα 7(α). Αυτά τα ποσοστά αυξάνονται από 63 σε 80 για </a:t>
            </a:r>
            <a:r>
              <a:rPr lang="en-US" sz="1400" b="0" i="0" u="none" strike="noStrike" kern="1200" cap="none" spc="0" baseline="0">
                <a:solidFill>
                  <a:srgbClr val="000000"/>
                </a:solidFill>
                <a:uFillTx/>
                <a:latin typeface="Univers Light" pitchFamily="34"/>
              </a:rPr>
              <a:t>predictive resume</a:t>
            </a:r>
            <a:r>
              <a:rPr lang="el-GR" sz="1400" b="0" i="0" u="none" strike="noStrike" kern="1200" cap="none" spc="0" baseline="0">
                <a:solidFill>
                  <a:srgbClr val="000000"/>
                </a:solidFill>
                <a:uFillTx/>
                <a:latin typeface="Univers Light" pitchFamily="34"/>
              </a:rPr>
              <a:t>.</a:t>
            </a: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Univers Light" pitchFamily="34"/>
              </a:rPr>
              <a:t>To probabilistic resume </a:t>
            </a:r>
            <a:r>
              <a:rPr lang="el-GR" sz="1400" b="0" i="0" u="none" strike="noStrike" kern="1200" cap="none" spc="0" baseline="0">
                <a:solidFill>
                  <a:srgbClr val="000000"/>
                </a:solidFill>
                <a:uFillTx/>
                <a:latin typeface="Univers Light" pitchFamily="34"/>
              </a:rPr>
              <a:t>επωφελείται από 25 έως 62% των βάσεων δεδομένων καθώς το παράθυρο μεγαλώνει (Εικόνα 7(β)). Ανεξάρτητα από το μέγεθος του παραθύρου, το </a:t>
            </a:r>
            <a:r>
              <a:rPr lang="en-US" sz="1400" b="0" i="0" u="none" strike="noStrike" kern="1200" cap="none" spc="0" baseline="0">
                <a:solidFill>
                  <a:srgbClr val="000000"/>
                </a:solidFill>
                <a:uFillTx/>
                <a:latin typeface="Univers Light" pitchFamily="34"/>
              </a:rPr>
              <a:t>predictive resume </a:t>
            </a:r>
            <a:r>
              <a:rPr lang="el-GR" sz="1400" b="0" i="0" u="none" strike="noStrike" kern="1200" cap="none" spc="0" baseline="0">
                <a:solidFill>
                  <a:srgbClr val="000000"/>
                </a:solidFill>
                <a:uFillTx/>
                <a:latin typeface="Univers Light" pitchFamily="34"/>
              </a:rPr>
              <a:t>επωφελείται 99% των βάσεων δεδομένων. Τα ποσοστά των σωστών </a:t>
            </a:r>
            <a:r>
              <a:rPr lang="en-US" sz="1400" b="0" i="0" u="none" strike="noStrike" kern="1200" cap="none" spc="0" baseline="0">
                <a:solidFill>
                  <a:srgbClr val="000000"/>
                </a:solidFill>
                <a:uFillTx/>
                <a:latin typeface="Univers Light" pitchFamily="34"/>
              </a:rPr>
              <a:t>resumes</a:t>
            </a:r>
            <a:r>
              <a:rPr lang="el-GR" sz="1400" b="0" i="0" u="none" strike="noStrike" kern="1200" cap="none" spc="0" baseline="0">
                <a:solidFill>
                  <a:srgbClr val="000000"/>
                </a:solidFill>
                <a:uFillTx/>
                <a:latin typeface="Univers Light" pitchFamily="34"/>
              </a:rPr>
              <a:t> και των επωφελούμενων βάσεων δεδομένων είναι έως και 3 φορές υψηλότερα για το </a:t>
            </a:r>
            <a:r>
              <a:rPr lang="en-US" sz="1400" b="0" i="0" u="none" strike="noStrike" kern="1200" cap="none" spc="0" baseline="0">
                <a:solidFill>
                  <a:srgbClr val="000000"/>
                </a:solidFill>
                <a:uFillTx/>
                <a:latin typeface="Univers Light" pitchFamily="34"/>
              </a:rPr>
              <a:t>predictive resume</a:t>
            </a:r>
            <a:r>
              <a:rPr lang="el-GR" sz="1400" b="0" i="0" u="none" strike="noStrike" kern="1200" cap="none" spc="0" baseline="0">
                <a:solidFill>
                  <a:srgbClr val="000000"/>
                </a:solidFill>
                <a:uFillTx/>
                <a:latin typeface="Univers Light" pitchFamily="34"/>
              </a:rPr>
              <a:t> από το </a:t>
            </a:r>
            <a:r>
              <a:rPr lang="en-US" sz="1400" b="0" i="0" u="none" strike="noStrike" kern="1200" cap="none" spc="0" baseline="0">
                <a:solidFill>
                  <a:srgbClr val="000000"/>
                </a:solidFill>
                <a:uFillTx/>
                <a:latin typeface="Univers Light" pitchFamily="34"/>
              </a:rPr>
              <a:t>probabilistic resume.</a:t>
            </a:r>
          </a:p>
        </p:txBody>
      </p:sp>
      <p:pic>
        <p:nvPicPr>
          <p:cNvPr id="5" name="Picture 8">
            <a:extLst>
              <a:ext uri="{FF2B5EF4-FFF2-40B4-BE49-F238E27FC236}">
                <a16:creationId xmlns:a16="http://schemas.microsoft.com/office/drawing/2014/main" id="{D028B259-1DB5-1283-0635-7433C33C7E78}"/>
              </a:ext>
            </a:extLst>
          </p:cNvPr>
          <p:cNvPicPr>
            <a:picLocks noChangeAspect="1"/>
          </p:cNvPicPr>
          <p:nvPr/>
        </p:nvPicPr>
        <p:blipFill>
          <a:blip r:embed="rId3"/>
          <a:stretch>
            <a:fillRect/>
          </a:stretch>
        </p:blipFill>
        <p:spPr>
          <a:xfrm>
            <a:off x="367863" y="3830238"/>
            <a:ext cx="5008808" cy="1933635"/>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8D1949C-3D1E-B6EE-0843-F07BB1A88FE9}"/>
              </a:ext>
            </a:extLst>
          </p:cNvPr>
          <p:cNvSpPr txBox="1">
            <a:spLocks noGrp="1"/>
          </p:cNvSpPr>
          <p:nvPr>
            <p:ph idx="1"/>
          </p:nvPr>
        </p:nvSpPr>
        <p:spPr>
          <a:xfrm>
            <a:off x="570192" y="422882"/>
            <a:ext cx="9601200" cy="3643307"/>
          </a:xfrm>
        </p:spPr>
        <p:txBody>
          <a:bodyPr/>
          <a:lstStyle/>
          <a:p>
            <a:pPr marL="0" lvl="0" indent="0">
              <a:buNone/>
            </a:pPr>
            <a:r>
              <a:rPr lang="en-US" sz="1600" b="1" u="sng"/>
              <a:t>Length of Historical Data:</a:t>
            </a:r>
          </a:p>
        </p:txBody>
      </p:sp>
      <p:pic>
        <p:nvPicPr>
          <p:cNvPr id="3" name="Picture 6">
            <a:extLst>
              <a:ext uri="{FF2B5EF4-FFF2-40B4-BE49-F238E27FC236}">
                <a16:creationId xmlns:a16="http://schemas.microsoft.com/office/drawing/2014/main" id="{440C8992-564A-2985-4340-706D7A9B4B59}"/>
              </a:ext>
            </a:extLst>
          </p:cNvPr>
          <p:cNvPicPr>
            <a:picLocks noChangeAspect="1"/>
          </p:cNvPicPr>
          <p:nvPr/>
        </p:nvPicPr>
        <p:blipFill>
          <a:blip r:embed="rId2"/>
          <a:stretch>
            <a:fillRect/>
          </a:stretch>
        </p:blipFill>
        <p:spPr>
          <a:xfrm>
            <a:off x="685123" y="1060813"/>
            <a:ext cx="4521735" cy="2376452"/>
          </a:xfrm>
          <a:prstGeom prst="rect">
            <a:avLst/>
          </a:prstGeom>
          <a:noFill/>
          <a:ln cap="flat">
            <a:noFill/>
          </a:ln>
        </p:spPr>
      </p:pic>
      <p:sp>
        <p:nvSpPr>
          <p:cNvPr id="4" name="TextBox 8">
            <a:extLst>
              <a:ext uri="{FF2B5EF4-FFF2-40B4-BE49-F238E27FC236}">
                <a16:creationId xmlns:a16="http://schemas.microsoft.com/office/drawing/2014/main" id="{6FDD86FC-89E0-D0F5-9A28-A9101BAA734C}"/>
              </a:ext>
            </a:extLst>
          </p:cNvPr>
          <p:cNvSpPr txBox="1"/>
          <p:nvPr/>
        </p:nvSpPr>
        <p:spPr>
          <a:xfrm>
            <a:off x="5888077" y="1478337"/>
            <a:ext cx="5591501" cy="132343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Συμπέρασμα: </a:t>
            </a:r>
            <a:r>
              <a:rPr lang="el-GR" sz="1600" b="1" i="0" u="none" strike="noStrike" kern="1200" cap="none" spc="0" baseline="0">
                <a:solidFill>
                  <a:srgbClr val="000000"/>
                </a:solidFill>
                <a:uFillTx/>
                <a:latin typeface="Univers Light" pitchFamily="34"/>
              </a:rPr>
              <a:t>Τα περισσότερα </a:t>
            </a:r>
            <a:r>
              <a:rPr lang="en-US" sz="1600" b="1" i="0" u="none" strike="noStrike" kern="1200" cap="none" spc="0" baseline="0">
                <a:solidFill>
                  <a:srgbClr val="000000"/>
                </a:solidFill>
                <a:uFillTx/>
                <a:latin typeface="Univers Light" pitchFamily="34"/>
              </a:rPr>
              <a:t>resumes</a:t>
            </a:r>
            <a:r>
              <a:rPr lang="el-GR" sz="1600" b="1" i="0" u="none" strike="noStrike" kern="1200" cap="none" spc="0" baseline="0">
                <a:solidFill>
                  <a:srgbClr val="000000"/>
                </a:solidFill>
                <a:uFillTx/>
                <a:latin typeface="Univers Light" pitchFamily="34"/>
              </a:rPr>
              <a:t> είναι προληπτικά και σωστά εντός λίγων ωρών για μακροχρόνιες(</a:t>
            </a:r>
            <a:r>
              <a:rPr lang="en-US" sz="1600" b="1" i="0" u="none" strike="noStrike" kern="1200" cap="none" spc="0" baseline="0">
                <a:solidFill>
                  <a:srgbClr val="000000"/>
                </a:solidFill>
                <a:uFillTx/>
                <a:latin typeface="Univers Light" pitchFamily="34"/>
              </a:rPr>
              <a:t>long-lived)</a:t>
            </a:r>
            <a:r>
              <a:rPr lang="el-GR" sz="1600" b="1" i="0" u="none" strike="noStrike" kern="1200" cap="none" spc="0" baseline="0">
                <a:solidFill>
                  <a:srgbClr val="000000"/>
                </a:solidFill>
                <a:uFillTx/>
                <a:latin typeface="Univers Light" pitchFamily="34"/>
              </a:rPr>
              <a:t> βάσεις δεδομένων. </a:t>
            </a:r>
            <a:r>
              <a:rPr lang="el-GR" sz="1600" b="0" i="0" u="none" strike="noStrike" kern="1200" cap="none" spc="0" baseline="0">
                <a:solidFill>
                  <a:srgbClr val="000000"/>
                </a:solidFill>
                <a:uFillTx/>
                <a:latin typeface="Univers Light" pitchFamily="34"/>
              </a:rPr>
              <a:t>Οι περισσότερες </a:t>
            </a:r>
            <a:r>
              <a:rPr lang="en-US" sz="1600" b="0" i="0" u="none" strike="noStrike" kern="1200" cap="none" spc="0" baseline="0">
                <a:solidFill>
                  <a:srgbClr val="000000"/>
                </a:solidFill>
                <a:uFillTx/>
                <a:latin typeface="Univers Light" pitchFamily="34"/>
              </a:rPr>
              <a:t>long-lived</a:t>
            </a:r>
            <a:r>
              <a:rPr lang="el-GR" sz="1600" b="0" i="0" u="none" strike="noStrike" kern="1200" cap="none" spc="0" baseline="0">
                <a:solidFill>
                  <a:srgbClr val="000000"/>
                </a:solidFill>
                <a:uFillTx/>
                <a:latin typeface="Univers Light" pitchFamily="34"/>
              </a:rPr>
              <a:t> βάσεις δεδομένων επωφελούνται από αυτήν τη βελτιστοποίηση του QoS. Ο δείκτης κόστους είναι χαμηλός για μικρά παράθυρα.</a:t>
            </a:r>
            <a:endParaRPr lang="en-US" sz="1600" b="0" i="0" u="none" strike="noStrike" kern="1200" cap="none" spc="0" baseline="0">
              <a:solidFill>
                <a:srgbClr val="000000"/>
              </a:solidFill>
              <a:uFillTx/>
              <a:latin typeface="Univers Light" pitchFamily="34"/>
            </a:endParaRPr>
          </a:p>
        </p:txBody>
      </p:sp>
      <p:sp>
        <p:nvSpPr>
          <p:cNvPr id="5" name="TextBox 10">
            <a:extLst>
              <a:ext uri="{FF2B5EF4-FFF2-40B4-BE49-F238E27FC236}">
                <a16:creationId xmlns:a16="http://schemas.microsoft.com/office/drawing/2014/main" id="{6897A4D3-BB3F-1B15-E4C7-E35F7B4E895F}"/>
              </a:ext>
            </a:extLst>
          </p:cNvPr>
          <p:cNvSpPr txBox="1"/>
          <p:nvPr/>
        </p:nvSpPr>
        <p:spPr>
          <a:xfrm>
            <a:off x="685123" y="3896907"/>
            <a:ext cx="6096003"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sng" strike="noStrike" kern="1200" cap="none" spc="0" baseline="0">
                <a:solidFill>
                  <a:srgbClr val="000000"/>
                </a:solidFill>
                <a:uFillTx/>
                <a:latin typeface="Univers Light" pitchFamily="34"/>
              </a:rPr>
              <a:t>Α</a:t>
            </a:r>
            <a:r>
              <a:rPr lang="en-US" sz="1600" b="0" i="0" u="sng" strike="noStrike" kern="1200" cap="none" spc="0" baseline="0">
                <a:solidFill>
                  <a:srgbClr val="000000"/>
                </a:solidFill>
                <a:uFillTx/>
                <a:latin typeface="Univers Light" pitchFamily="34"/>
              </a:rPr>
              <a:t>voiding ineffective Pauses</a:t>
            </a:r>
          </a:p>
        </p:txBody>
      </p:sp>
      <p:sp>
        <p:nvSpPr>
          <p:cNvPr id="6" name="TextBox 12">
            <a:extLst>
              <a:ext uri="{FF2B5EF4-FFF2-40B4-BE49-F238E27FC236}">
                <a16:creationId xmlns:a16="http://schemas.microsoft.com/office/drawing/2014/main" id="{25372BB8-8E9F-6DA5-71BE-C845E8E926EC}"/>
              </a:ext>
            </a:extLst>
          </p:cNvPr>
          <p:cNvSpPr txBox="1"/>
          <p:nvPr/>
        </p:nvSpPr>
        <p:spPr>
          <a:xfrm>
            <a:off x="685123" y="4455075"/>
            <a:ext cx="10794455"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Οι παύσεις είναι αναποτελεσματικές για μικρές περιόδους αδράνειας. Πράγματι, δεν αποθηκεύονται COGS και εισάγονται μη απαραίτητα </a:t>
            </a:r>
            <a:r>
              <a:rPr lang="en-US" sz="1600" b="1" i="0" u="none" strike="noStrike" kern="1200" cap="none" spc="0" baseline="0">
                <a:solidFill>
                  <a:srgbClr val="000000"/>
                </a:solidFill>
                <a:uFillTx/>
                <a:latin typeface="Univers Light" pitchFamily="34"/>
              </a:rPr>
              <a:t>pause/resume workloads. </a:t>
            </a:r>
            <a:r>
              <a:rPr lang="el-GR" sz="1600" b="1" i="0" u="none" strike="noStrike" kern="1200" cap="none" spc="0" baseline="0">
                <a:solidFill>
                  <a:srgbClr val="000000"/>
                </a:solidFill>
                <a:uFillTx/>
                <a:latin typeface="Univers Light" pitchFamily="34"/>
              </a:rPr>
              <a:t>Για να μετριάσουμε αυτούς τους φόρτους εργασίας από το back-end, αποφεύγουμε τις αναποτελεσματικές παύσεις περιορίζοντας τον αριθμό των παύσεων (που ονομάζεται </a:t>
            </a:r>
            <a:r>
              <a:rPr lang="en-US" sz="1600" b="1" i="0" u="none" strike="noStrike" kern="1200" cap="none" spc="0" baseline="0">
                <a:solidFill>
                  <a:srgbClr val="000000"/>
                </a:solidFill>
                <a:uFillTx/>
                <a:latin typeface="Univers Light" pitchFamily="34"/>
              </a:rPr>
              <a:t>budget</a:t>
            </a:r>
            <a:r>
              <a:rPr lang="el-GR" sz="1600" b="1" i="0" u="none" strike="noStrike" kern="1200" cap="none" spc="0" baseline="0">
                <a:solidFill>
                  <a:srgbClr val="000000"/>
                </a:solidFill>
                <a:uFillTx/>
                <a:latin typeface="Univers Light" pitchFamily="34"/>
              </a:rPr>
              <a:t>) και καθυστερώντας τις παύσεις (που ονομάζεται </a:t>
            </a:r>
            <a:r>
              <a:rPr lang="en-US" sz="1600" b="1" i="0" u="none" strike="noStrike" kern="1200" cap="none" spc="0" baseline="0">
                <a:solidFill>
                  <a:srgbClr val="000000"/>
                </a:solidFill>
                <a:uFillTx/>
                <a:latin typeface="Univers Light" pitchFamily="34"/>
              </a:rPr>
              <a:t>logical pause</a:t>
            </a:r>
            <a:r>
              <a:rPr lang="el-GR" sz="1600" b="1" i="0" u="none" strike="noStrike" kern="1200" cap="none" spc="0" baseline="0">
                <a:solidFill>
                  <a:srgbClr val="000000"/>
                </a:solidFill>
                <a:uFillTx/>
                <a:latin typeface="Univers Light" pitchFamily="34"/>
              </a:rPr>
              <a:t>).</a:t>
            </a:r>
            <a:endParaRPr lang="en-US" sz="1600" b="1" i="0" u="none" strike="noStrike" kern="1200" cap="none" spc="0" baseline="0">
              <a:solidFill>
                <a:srgbClr val="000000"/>
              </a:solidFill>
              <a:uFillTx/>
              <a:latin typeface="Univers Light" pitchFamily="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3463E843-A490-3D73-8AF7-733BAE646EC0}"/>
              </a:ext>
            </a:extLst>
          </p:cNvPr>
          <p:cNvSpPr txBox="1"/>
          <p:nvPr/>
        </p:nvSpPr>
        <p:spPr>
          <a:xfrm>
            <a:off x="725210" y="446748"/>
            <a:ext cx="6096003"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pitchFamily="34"/>
              </a:rPr>
              <a:t>Budgeting Algorithms</a:t>
            </a:r>
          </a:p>
        </p:txBody>
      </p:sp>
      <p:sp>
        <p:nvSpPr>
          <p:cNvPr id="3" name="TextBox 6">
            <a:extLst>
              <a:ext uri="{FF2B5EF4-FFF2-40B4-BE49-F238E27FC236}">
                <a16:creationId xmlns:a16="http://schemas.microsoft.com/office/drawing/2014/main" id="{5400E460-ED98-2BFE-036C-420F3300DC82}"/>
              </a:ext>
            </a:extLst>
          </p:cNvPr>
          <p:cNvSpPr txBox="1"/>
          <p:nvPr/>
        </p:nvSpPr>
        <p:spPr>
          <a:xfrm>
            <a:off x="725210" y="869941"/>
            <a:ext cx="11025350" cy="13542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Μια απλή ιδέα </a:t>
            </a:r>
            <a:r>
              <a:rPr lang="el-GR" sz="1600" b="0" i="0" u="none" strike="noStrike" kern="1200" cap="none" spc="0" baseline="0">
                <a:solidFill>
                  <a:srgbClr val="000000"/>
                </a:solidFill>
                <a:uFillTx/>
                <a:latin typeface="Univers Light" pitchFamily="34"/>
              </a:rPr>
              <a:t>που έρχεται στο μυαλό </a:t>
            </a:r>
            <a:r>
              <a:rPr lang="el-GR" sz="1600" b="1" i="0" u="none" strike="noStrike" kern="1200" cap="none" spc="0" baseline="0">
                <a:solidFill>
                  <a:srgbClr val="000000"/>
                </a:solidFill>
                <a:uFillTx/>
                <a:latin typeface="Univers Light" pitchFamily="34"/>
              </a:rPr>
              <a:t>είναι να περιορίσουμε τον αριθμό παύσεων ανά βάση δεδομένων και ημέρα και να δοθεί προτεραιότητα στις μεγάλες παύσεις.</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Ορισμός. (</a:t>
            </a:r>
            <a:r>
              <a:rPr lang="en-US" sz="1600" b="0" i="0" u="none" strike="noStrike" kern="1200" cap="none" spc="0" baseline="0">
                <a:solidFill>
                  <a:srgbClr val="000000"/>
                </a:solidFill>
                <a:uFillTx/>
                <a:latin typeface="Univers Light" pitchFamily="34"/>
              </a:rPr>
              <a:t>Budget</a:t>
            </a:r>
            <a:r>
              <a:rPr lang="el-GR" sz="1600" b="0" i="0" u="none" strike="noStrike" kern="1200" cap="none" spc="0" baseline="0">
                <a:solidFill>
                  <a:srgbClr val="000000"/>
                </a:solidFill>
                <a:uFillTx/>
                <a:latin typeface="Univers Light" pitchFamily="34"/>
              </a:rPr>
              <a:t>)</a:t>
            </a:r>
            <a:r>
              <a:rPr lang="en-US" sz="1600" b="0" i="0" u="none" strike="noStrike" kern="1200" cap="none" spc="0" baseline="0">
                <a:solidFill>
                  <a:srgbClr val="000000"/>
                </a:solidFill>
                <a:uFillTx/>
                <a:latin typeface="Univers Light" pitchFamily="34"/>
              </a:rPr>
              <a:t>:</a:t>
            </a:r>
            <a:r>
              <a:rPr lang="el-GR" sz="1600" b="0" i="0" u="none" strike="noStrike" kern="1200" cap="none" spc="0" baseline="0">
                <a:solidFill>
                  <a:srgbClr val="000000"/>
                </a:solidFill>
                <a:uFillTx/>
                <a:latin typeface="Univers Light" pitchFamily="34"/>
              </a:rPr>
              <a:t> Προϋπολογισμός 𝑘 είναι ο αριθμός των επιτρεπόμενων παύσεων ανά βάση δεδομένων </a:t>
            </a:r>
            <a:r>
              <a:rPr lang="el-GR" sz="1600" b="1" i="0" u="none" strike="noStrike" kern="1200" cap="none" spc="0" baseline="0">
                <a:solidFill>
                  <a:srgbClr val="000000"/>
                </a:solidFill>
                <a:uFillTx/>
                <a:latin typeface="Univers Light" pitchFamily="34"/>
              </a:rPr>
              <a:t>𝑠</a:t>
            </a:r>
            <a:r>
              <a:rPr lang="el-GR" sz="1600" b="0" i="0" u="none" strike="noStrike" kern="1200" cap="none" spc="0" baseline="0">
                <a:solidFill>
                  <a:srgbClr val="000000"/>
                </a:solidFill>
                <a:uFillTx/>
                <a:latin typeface="Univers Light" pitchFamily="34"/>
              </a:rPr>
              <a:t> και παράθυρο </a:t>
            </a:r>
            <a:r>
              <a:rPr lang="el-GR" sz="1800" b="0" i="0" u="none" strike="noStrike" kern="1200" cap="none" spc="0" baseline="0">
                <a:solidFill>
                  <a:srgbClr val="000000"/>
                </a:solidFill>
                <a:uFillTx/>
                <a:latin typeface="Calibri"/>
              </a:rPr>
              <a:t>𝑤.</a:t>
            </a:r>
            <a:endParaRPr lang="en-US" sz="1800" b="0" i="0" u="none" strike="noStrike" kern="1200" cap="none" spc="0" baseline="0">
              <a:solidFill>
                <a:srgbClr val="000000"/>
              </a:solidFill>
              <a:uFillTx/>
              <a:latin typeface="Calibri"/>
            </a:endParaRPr>
          </a:p>
        </p:txBody>
      </p:sp>
      <p:sp>
        <p:nvSpPr>
          <p:cNvPr id="4" name="TextBox 8">
            <a:extLst>
              <a:ext uri="{FF2B5EF4-FFF2-40B4-BE49-F238E27FC236}">
                <a16:creationId xmlns:a16="http://schemas.microsoft.com/office/drawing/2014/main" id="{26866C8D-E2E4-3EE1-A1DB-41C66B008FA6}"/>
              </a:ext>
            </a:extLst>
          </p:cNvPr>
          <p:cNvSpPr txBox="1"/>
          <p:nvPr/>
        </p:nvSpPr>
        <p:spPr>
          <a:xfrm>
            <a:off x="725210" y="2521055"/>
            <a:ext cx="5171087" cy="181587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sng" strike="noStrike" kern="1200" cap="none" spc="0" baseline="0">
                <a:solidFill>
                  <a:srgbClr val="000000"/>
                </a:solidFill>
                <a:uFillTx/>
                <a:latin typeface="Univers Light" pitchFamily="34"/>
              </a:rPr>
              <a:t>Greedy Budget: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sng"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Επιτρέπει τις πρώτες 𝑘 παύσεις και αποφεύγει όλες τις παύσεις που ακολουθούν ανά βάση δεδομένων και ημέρα.</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Complexity</a:t>
            </a:r>
            <a:r>
              <a:rPr lang="el-GR" sz="1600" b="0" i="0" u="none" strike="noStrike" kern="1200" cap="none" spc="0" baseline="0">
                <a:solidFill>
                  <a:srgbClr val="000000"/>
                </a:solidFill>
                <a:uFillTx/>
                <a:latin typeface="Univers Light" pitchFamily="34"/>
              </a:rPr>
              <a:t>:</a:t>
            </a:r>
            <a:r>
              <a:rPr lang="en-US" sz="1600" b="0" i="0" u="none" strike="noStrike" kern="1200" cap="none" spc="0" baseline="0">
                <a:solidFill>
                  <a:srgbClr val="000000"/>
                </a:solidFill>
                <a:uFillTx/>
                <a:latin typeface="Univers Light" pitchFamily="34"/>
              </a:rPr>
              <a:t> 𝑂(|𝑆 | × (|logout (𝑠, 𝑑) | − 𝑘)).</a:t>
            </a:r>
          </a:p>
        </p:txBody>
      </p:sp>
      <p:pic>
        <p:nvPicPr>
          <p:cNvPr id="5" name="Picture 10">
            <a:extLst>
              <a:ext uri="{FF2B5EF4-FFF2-40B4-BE49-F238E27FC236}">
                <a16:creationId xmlns:a16="http://schemas.microsoft.com/office/drawing/2014/main" id="{6EEA05A0-F60A-8C16-E051-C2B0185C57BC}"/>
              </a:ext>
            </a:extLst>
          </p:cNvPr>
          <p:cNvPicPr>
            <a:picLocks noChangeAspect="1"/>
          </p:cNvPicPr>
          <p:nvPr/>
        </p:nvPicPr>
        <p:blipFill>
          <a:blip r:embed="rId2"/>
          <a:stretch>
            <a:fillRect/>
          </a:stretch>
        </p:blipFill>
        <p:spPr>
          <a:xfrm>
            <a:off x="725210" y="4449058"/>
            <a:ext cx="4629799" cy="2076739"/>
          </a:xfrm>
          <a:prstGeom prst="rect">
            <a:avLst/>
          </a:prstGeom>
          <a:noFill/>
          <a:ln cap="flat">
            <a:noFill/>
          </a:ln>
        </p:spPr>
      </p:pic>
      <p:sp>
        <p:nvSpPr>
          <p:cNvPr id="6" name="TextBox 12">
            <a:extLst>
              <a:ext uri="{FF2B5EF4-FFF2-40B4-BE49-F238E27FC236}">
                <a16:creationId xmlns:a16="http://schemas.microsoft.com/office/drawing/2014/main" id="{27F6F392-3C1F-5D33-687B-A6E590148625}"/>
              </a:ext>
            </a:extLst>
          </p:cNvPr>
          <p:cNvSpPr txBox="1"/>
          <p:nvPr/>
        </p:nvSpPr>
        <p:spPr>
          <a:xfrm>
            <a:off x="6463866" y="2521055"/>
            <a:ext cx="5538950" cy="181587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Predictive Budget: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Δίνει προτεραιότητα στις προβλεπόμενες μεγάλες παύσεις έναντι των προβλεπόμενων μικρών παύσεων, ξοδεύοντας το </a:t>
            </a:r>
            <a:r>
              <a:rPr lang="en-US" sz="1600" b="0" i="0" u="none" strike="noStrike" kern="1200" cap="none" spc="0" baseline="0">
                <a:solidFill>
                  <a:srgbClr val="000000"/>
                </a:solidFill>
                <a:uFillTx/>
                <a:latin typeface="Univers Light" pitchFamily="34"/>
              </a:rPr>
              <a:t>Budget</a:t>
            </a:r>
            <a:r>
              <a:rPr lang="el-GR" sz="1600" b="0" i="0" u="none" strike="noStrike" kern="1200" cap="none" spc="0" baseline="0">
                <a:solidFill>
                  <a:srgbClr val="000000"/>
                </a:solidFill>
                <a:uFillTx/>
                <a:latin typeface="Univers Light" pitchFamily="34"/>
              </a:rPr>
              <a:t>.</a:t>
            </a: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Complexity: 𝑂(|𝑆 |×(|𝐻(𝑠) | + |𝑃 (𝑠, 𝑑) | + |logout (𝑠, 𝑑) |−𝑘)).</a:t>
            </a:r>
          </a:p>
        </p:txBody>
      </p:sp>
      <p:pic>
        <p:nvPicPr>
          <p:cNvPr id="7" name="Picture 14">
            <a:extLst>
              <a:ext uri="{FF2B5EF4-FFF2-40B4-BE49-F238E27FC236}">
                <a16:creationId xmlns:a16="http://schemas.microsoft.com/office/drawing/2014/main" id="{DD4405E5-3BD4-47EA-EE6A-35C92A2DDD67}"/>
              </a:ext>
            </a:extLst>
          </p:cNvPr>
          <p:cNvPicPr>
            <a:picLocks noChangeAspect="1"/>
          </p:cNvPicPr>
          <p:nvPr/>
        </p:nvPicPr>
        <p:blipFill>
          <a:blip r:embed="rId3"/>
          <a:stretch>
            <a:fillRect/>
          </a:stretch>
        </p:blipFill>
        <p:spPr>
          <a:xfrm>
            <a:off x="7301410" y="4449058"/>
            <a:ext cx="3965679" cy="2112858"/>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DA96F072-6913-071F-DD6F-66868B8B4F7F}"/>
              </a:ext>
            </a:extLst>
          </p:cNvPr>
          <p:cNvSpPr txBox="1"/>
          <p:nvPr/>
        </p:nvSpPr>
        <p:spPr>
          <a:xfrm>
            <a:off x="714704" y="504977"/>
            <a:ext cx="10846676"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Optimal Budget: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sng"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Για να αξιολογήσουμε την αποτελεσματικότητα των </a:t>
            </a:r>
            <a:r>
              <a:rPr lang="en-US" sz="1600" b="0" i="0" u="none" strike="noStrike" kern="1200" cap="none" spc="0" baseline="0">
                <a:solidFill>
                  <a:srgbClr val="000000"/>
                </a:solidFill>
                <a:uFillTx/>
                <a:latin typeface="Univers Light" pitchFamily="34"/>
              </a:rPr>
              <a:t>greedy</a:t>
            </a:r>
            <a:r>
              <a:rPr lang="el-GR" sz="1600" b="0" i="0" u="none" strike="noStrike" kern="1200" cap="none" spc="0" baseline="0">
                <a:solidFill>
                  <a:srgbClr val="000000"/>
                </a:solidFill>
                <a:uFillTx/>
                <a:latin typeface="Univers Light" pitchFamily="34"/>
              </a:rPr>
              <a:t> και των </a:t>
            </a:r>
            <a:r>
              <a:rPr lang="en-US" sz="1600" b="0" i="0" u="none" strike="noStrike" kern="1200" cap="none" spc="0" baseline="0">
                <a:solidFill>
                  <a:srgbClr val="000000"/>
                </a:solidFill>
                <a:uFillTx/>
                <a:latin typeface="Univers Light" pitchFamily="34"/>
              </a:rPr>
              <a:t>predictive budgets</a:t>
            </a:r>
            <a:r>
              <a:rPr lang="el-GR" sz="1600" b="0" i="0" u="none" strike="noStrike" kern="1200" cap="none" spc="0" baseline="0">
                <a:solidFill>
                  <a:srgbClr val="000000"/>
                </a:solidFill>
                <a:uFillTx/>
                <a:latin typeface="Univers Light" pitchFamily="34"/>
              </a:rPr>
              <a:t>, τους συγκρίνουμε με το </a:t>
            </a:r>
            <a:r>
              <a:rPr lang="en-US" sz="1600" b="0" i="0" u="none" strike="noStrike" kern="1200" cap="none" spc="0" baseline="0">
                <a:solidFill>
                  <a:srgbClr val="000000"/>
                </a:solidFill>
                <a:uFillTx/>
                <a:latin typeface="Univers Light" pitchFamily="34"/>
              </a:rPr>
              <a:t>optimal budget</a:t>
            </a:r>
            <a:r>
              <a:rPr lang="el-GR" sz="1600" b="0" i="0" u="none" strike="noStrike" kern="1200" cap="none" spc="0" baseline="0">
                <a:solidFill>
                  <a:srgbClr val="000000"/>
                </a:solidFill>
                <a:uFillTx/>
                <a:latin typeface="Univers Light" pitchFamily="34"/>
              </a:rPr>
              <a:t> που αποφεύγει τις </a:t>
            </a:r>
            <a:r>
              <a:rPr lang="en-US" sz="1600" b="0" i="0" u="none" strike="noStrike" kern="1200" cap="none" spc="0" baseline="0">
                <a:solidFill>
                  <a:srgbClr val="000000"/>
                </a:solidFill>
                <a:uFillTx/>
                <a:latin typeface="Univers Light" pitchFamily="34"/>
              </a:rPr>
              <a:t>top </a:t>
            </a:r>
            <a:r>
              <a:rPr lang="el-GR" sz="1600" b="0" i="0" u="none" strike="noStrike" kern="1200" cap="none" spc="0" baseline="0">
                <a:solidFill>
                  <a:srgbClr val="000000"/>
                </a:solidFill>
                <a:uFillTx/>
                <a:latin typeface="Univers Light" pitchFamily="34"/>
              </a:rPr>
              <a:t>𝑘 συντομότερες παύσεις ανά βάση δεδομένων.</a:t>
            </a:r>
            <a:endParaRPr lang="en-US" sz="1600" b="0" i="0" u="sng" strike="noStrike" kern="1200" cap="none" spc="0" baseline="0">
              <a:solidFill>
                <a:srgbClr val="000000"/>
              </a:solidFill>
              <a:uFillTx/>
              <a:latin typeface="Univers Light" pitchFamily="34"/>
            </a:endParaRPr>
          </a:p>
        </p:txBody>
      </p:sp>
      <p:sp>
        <p:nvSpPr>
          <p:cNvPr id="3" name="TextBox 6">
            <a:extLst>
              <a:ext uri="{FF2B5EF4-FFF2-40B4-BE49-F238E27FC236}">
                <a16:creationId xmlns:a16="http://schemas.microsoft.com/office/drawing/2014/main" id="{0BA82EA6-82E2-B824-349D-601D68CB8D47}"/>
              </a:ext>
            </a:extLst>
          </p:cNvPr>
          <p:cNvSpPr txBox="1"/>
          <p:nvPr/>
        </p:nvSpPr>
        <p:spPr>
          <a:xfrm>
            <a:off x="714704" y="1804294"/>
            <a:ext cx="11077901" cy="20621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pitchFamily="34"/>
              </a:rPr>
              <a:t>Value of Budget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Τα ποσοστά των αποφευγόντων παύσεων και του δείκτη κόστους εξαρτώνται από την τιμή του 𝑘 την οποία μεταβάλλουμε στο Σχήμα 9. Το </a:t>
            </a:r>
            <a:r>
              <a:rPr lang="en-US" sz="1600" b="0" i="0" u="none" strike="noStrike" kern="1200" cap="none" spc="0" baseline="0">
                <a:solidFill>
                  <a:srgbClr val="000000"/>
                </a:solidFill>
                <a:uFillTx/>
                <a:latin typeface="Univers Light" pitchFamily="34"/>
              </a:rPr>
              <a:t>Greedy</a:t>
            </a:r>
            <a:r>
              <a:rPr lang="el-GR" sz="1600" b="0" i="0" u="none" strike="noStrike" kern="1200" cap="none" spc="0" baseline="0">
                <a:solidFill>
                  <a:srgbClr val="000000"/>
                </a:solidFill>
                <a:uFillTx/>
                <a:latin typeface="Univers Light" pitchFamily="34"/>
              </a:rPr>
              <a:t> και το</a:t>
            </a:r>
            <a:r>
              <a:rPr lang="en-US" sz="1600" b="0" i="0" u="none" strike="noStrike" kern="1200" cap="none" spc="0" baseline="0">
                <a:solidFill>
                  <a:srgbClr val="000000"/>
                </a:solidFill>
                <a:uFillTx/>
                <a:latin typeface="Univers Light" pitchFamily="34"/>
              </a:rPr>
              <a:t> optimal</a:t>
            </a:r>
            <a:r>
              <a:rPr lang="el-GR" sz="1600" b="0" i="0" u="none" strike="noStrike" kern="1200" cap="none" spc="0" baseline="0">
                <a:solidFill>
                  <a:srgbClr val="000000"/>
                </a:solidFill>
                <a:uFillTx/>
                <a:latin typeface="Univers Light" pitchFamily="34"/>
              </a:rPr>
              <a:t> </a:t>
            </a:r>
            <a:r>
              <a:rPr lang="en-US" sz="1600" b="0" i="0" u="none" strike="noStrike" kern="1200" cap="none" spc="0" baseline="0">
                <a:solidFill>
                  <a:srgbClr val="000000"/>
                </a:solidFill>
                <a:uFillTx/>
                <a:latin typeface="Univers Light" pitchFamily="34"/>
              </a:rPr>
              <a:t>budget</a:t>
            </a:r>
            <a:r>
              <a:rPr lang="el-GR" sz="1600" b="0" i="0" u="none" strike="noStrike" kern="1200" cap="none" spc="0" baseline="0">
                <a:solidFill>
                  <a:srgbClr val="000000"/>
                </a:solidFill>
                <a:uFillTx/>
                <a:latin typeface="Univers Light" pitchFamily="34"/>
              </a:rPr>
              <a:t> αποφεύγει το 56 έως 4% των παύσεων καθώς αυξάνεται το </a:t>
            </a:r>
            <a:r>
              <a:rPr lang="en-US" sz="1600" b="0" i="0" u="none" strike="noStrike" kern="1200" cap="none" spc="0" baseline="0">
                <a:solidFill>
                  <a:srgbClr val="000000"/>
                </a:solidFill>
                <a:uFillTx/>
                <a:latin typeface="Univers Light" pitchFamily="34"/>
              </a:rPr>
              <a:t>budget</a:t>
            </a:r>
            <a:r>
              <a:rPr lang="el-GR" sz="1600" b="0" i="0" u="none" strike="noStrike" kern="1200" cap="none" spc="0" baseline="0">
                <a:solidFill>
                  <a:srgbClr val="000000"/>
                </a:solidFill>
                <a:uFillTx/>
                <a:latin typeface="Univers Light" pitchFamily="34"/>
              </a:rPr>
              <a:t> από 1 έως 5 στο Σχήμα 9(α). Το 56 έως 2% των βάσεων δεδομένων έχουν αποφύγει τις παύσεις για </a:t>
            </a:r>
            <a:r>
              <a:rPr lang="en-US" sz="1600" b="0" i="0" u="none" strike="noStrike" kern="1200" cap="none" spc="0" baseline="0">
                <a:solidFill>
                  <a:srgbClr val="000000"/>
                </a:solidFill>
                <a:uFillTx/>
                <a:latin typeface="Univers Light" pitchFamily="34"/>
              </a:rPr>
              <a:t>budget</a:t>
            </a:r>
            <a:r>
              <a:rPr lang="el-GR" sz="1600" b="0" i="0" u="none" strike="noStrike" kern="1200" cap="none" spc="0" baseline="0">
                <a:solidFill>
                  <a:srgbClr val="000000"/>
                </a:solidFill>
                <a:uFillTx/>
                <a:latin typeface="Univers Light" pitchFamily="34"/>
              </a:rPr>
              <a:t> 1 έως 5. Καθώς το </a:t>
            </a:r>
            <a:r>
              <a:rPr lang="en-US" sz="1600" b="0" i="0" u="none" strike="noStrike" kern="1200" cap="none" spc="0" baseline="0">
                <a:solidFill>
                  <a:srgbClr val="000000"/>
                </a:solidFill>
                <a:uFillTx/>
                <a:latin typeface="Univers Light" pitchFamily="34"/>
              </a:rPr>
              <a:t>greedy budget</a:t>
            </a:r>
            <a:r>
              <a:rPr lang="el-GR" sz="1600" b="0" i="0" u="none" strike="noStrike" kern="1200" cap="none" spc="0" baseline="0">
                <a:solidFill>
                  <a:srgbClr val="000000"/>
                </a:solidFill>
                <a:uFillTx/>
                <a:latin typeface="Univers Light" pitchFamily="34"/>
              </a:rPr>
              <a:t> αγνοεί τη διάρκεια των αποφευγόντων παύσεων, το </a:t>
            </a:r>
            <a:r>
              <a:rPr lang="en-US" sz="1600" b="0" i="0" u="none" strike="noStrike" kern="1200" cap="none" spc="0" baseline="0">
                <a:solidFill>
                  <a:srgbClr val="000000"/>
                </a:solidFill>
                <a:uFillTx/>
                <a:latin typeface="Univers Light" pitchFamily="34"/>
              </a:rPr>
              <a:t>optimal budget </a:t>
            </a:r>
            <a:r>
              <a:rPr lang="el-GR" sz="1600" b="0" i="0" u="none" strike="noStrike" kern="1200" cap="none" spc="0" baseline="0">
                <a:solidFill>
                  <a:srgbClr val="000000"/>
                </a:solidFill>
                <a:uFillTx/>
                <a:latin typeface="Univers Light" pitchFamily="34"/>
              </a:rPr>
              <a:t>αποφεύγει τις μικρότερες 𝑘 παύσεις ανά βάση δεδομένων και ημέρα. Έτσι, το κόστος του </a:t>
            </a:r>
            <a:r>
              <a:rPr lang="en-US" sz="1600" b="0" i="0" u="none" strike="noStrike" kern="1200" cap="none" spc="0" baseline="0">
                <a:solidFill>
                  <a:srgbClr val="000000"/>
                </a:solidFill>
                <a:uFillTx/>
                <a:latin typeface="Univers Light" pitchFamily="34"/>
              </a:rPr>
              <a:t>optimal budget</a:t>
            </a:r>
            <a:r>
              <a:rPr lang="el-GR" sz="1600" b="0" i="0" u="none" strike="noStrike" kern="1200" cap="none" spc="0" baseline="0">
                <a:solidFill>
                  <a:srgbClr val="000000"/>
                </a:solidFill>
                <a:uFillTx/>
                <a:latin typeface="Univers Light" pitchFamily="34"/>
              </a:rPr>
              <a:t> είναι μία τάξη μεγέθους μικρότερο από το κόστος του </a:t>
            </a:r>
            <a:r>
              <a:rPr lang="en-US" sz="1600" b="0" i="0" u="none" strike="noStrike" kern="1200" cap="none" spc="0" baseline="0">
                <a:solidFill>
                  <a:srgbClr val="000000"/>
                </a:solidFill>
                <a:uFillTx/>
                <a:latin typeface="Univers Light" pitchFamily="34"/>
              </a:rPr>
              <a:t>greedy budget</a:t>
            </a:r>
            <a:r>
              <a:rPr lang="el-GR" sz="1600" b="0" i="0" u="none" strike="noStrike" kern="1200" cap="none" spc="0" baseline="0">
                <a:solidFill>
                  <a:srgbClr val="000000"/>
                </a:solidFill>
                <a:uFillTx/>
                <a:latin typeface="Univers Light" pitchFamily="34"/>
              </a:rPr>
              <a:t> στο Σχήμα 9(β).</a:t>
            </a:r>
            <a:endParaRPr lang="en-US" sz="1600" b="0" i="0" u="none" strike="noStrike" kern="1200" cap="none" spc="0" baseline="0">
              <a:solidFill>
                <a:srgbClr val="000000"/>
              </a:solidFill>
              <a:uFillTx/>
              <a:latin typeface="Univers Light" pitchFamily="34"/>
            </a:endParaRPr>
          </a:p>
        </p:txBody>
      </p:sp>
      <p:pic>
        <p:nvPicPr>
          <p:cNvPr id="4" name="Picture 10">
            <a:extLst>
              <a:ext uri="{FF2B5EF4-FFF2-40B4-BE49-F238E27FC236}">
                <a16:creationId xmlns:a16="http://schemas.microsoft.com/office/drawing/2014/main" id="{E2C9BF98-0F12-93D6-1A47-0C47D368AEB4}"/>
              </a:ext>
            </a:extLst>
          </p:cNvPr>
          <p:cNvPicPr>
            <a:picLocks noChangeAspect="1"/>
          </p:cNvPicPr>
          <p:nvPr/>
        </p:nvPicPr>
        <p:blipFill>
          <a:blip r:embed="rId2"/>
          <a:stretch>
            <a:fillRect/>
          </a:stretch>
        </p:blipFill>
        <p:spPr>
          <a:xfrm>
            <a:off x="3933995" y="4088501"/>
            <a:ext cx="4639318" cy="2333951"/>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2C2C291E-10B8-6D60-3FCF-3B920AE84F94}"/>
              </a:ext>
            </a:extLst>
          </p:cNvPr>
          <p:cNvSpPr txBox="1"/>
          <p:nvPr/>
        </p:nvSpPr>
        <p:spPr>
          <a:xfrm>
            <a:off x="578065" y="355939"/>
            <a:ext cx="11035866" cy="132343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sng" strike="noStrike" kern="1200" cap="none" spc="0" baseline="0">
                <a:solidFill>
                  <a:srgbClr val="000000"/>
                </a:solidFill>
                <a:uFillTx/>
                <a:latin typeface="Univers Light" pitchFamily="34"/>
              </a:rPr>
              <a:t>Συμπέρασμα</a:t>
            </a:r>
            <a:r>
              <a:rPr lang="en-US" sz="1600" b="0" i="0" u="sng" strike="noStrike" kern="1200" cap="none" spc="0" baseline="0">
                <a:solidFill>
                  <a:srgbClr val="000000"/>
                </a:solidFill>
                <a:uFillTx/>
                <a:latin typeface="Univers Light" pitchFamily="34"/>
              </a:rPr>
              <a:t>:</a:t>
            </a:r>
            <a:endParaRPr lang="el-GR"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Το </a:t>
            </a:r>
            <a:r>
              <a:rPr lang="en-US" sz="1600" b="1" i="0" u="none" strike="noStrike" kern="1200" cap="none" spc="0" baseline="0">
                <a:solidFill>
                  <a:srgbClr val="000000"/>
                </a:solidFill>
                <a:uFillTx/>
                <a:latin typeface="Univers Light" pitchFamily="34"/>
              </a:rPr>
              <a:t>greedy budget </a:t>
            </a:r>
            <a:r>
              <a:rPr lang="el-GR" sz="1600" b="1" i="0" u="none" strike="noStrike" kern="1200" cap="none" spc="0" baseline="0">
                <a:solidFill>
                  <a:srgbClr val="000000"/>
                </a:solidFill>
                <a:uFillTx/>
                <a:latin typeface="Univers Light" pitchFamily="34"/>
              </a:rPr>
              <a:t>αγνοεί τη διάρκεια των αποφευγόντων παύσεων. Έτσι, ο δείκτης κόστους του είναι κατά μία τάξη μεγέθους υψηλότερος από τον δείκτη κόστους του </a:t>
            </a:r>
            <a:r>
              <a:rPr lang="en-US" sz="1600" b="1" i="0" u="none" strike="noStrike" kern="1200" cap="none" spc="0" baseline="0">
                <a:solidFill>
                  <a:srgbClr val="000000"/>
                </a:solidFill>
                <a:uFillTx/>
                <a:latin typeface="Univers Light" pitchFamily="34"/>
              </a:rPr>
              <a:t>optimal budget</a:t>
            </a:r>
            <a:r>
              <a:rPr lang="el-GR" sz="1600" b="1" i="0" u="none" strike="noStrike" kern="1200" cap="none" spc="0" baseline="0">
                <a:solidFill>
                  <a:srgbClr val="000000"/>
                </a:solidFill>
                <a:uFillTx/>
                <a:latin typeface="Univers Light" pitchFamily="34"/>
              </a:rPr>
              <a:t>. </a:t>
            </a:r>
            <a:r>
              <a:rPr lang="en-US" sz="1600" b="1" i="0" u="none" strike="noStrike" kern="1200" cap="none" spc="0" baseline="0">
                <a:solidFill>
                  <a:srgbClr val="000000"/>
                </a:solidFill>
                <a:uFillTx/>
                <a:latin typeface="Univers Light" pitchFamily="34"/>
              </a:rPr>
              <a:t>To predictive budget</a:t>
            </a:r>
            <a:r>
              <a:rPr lang="el-GR" sz="1600" b="1" i="0" u="none" strike="noStrike" kern="1200" cap="none" spc="0" baseline="0">
                <a:solidFill>
                  <a:srgbClr val="000000"/>
                </a:solidFill>
                <a:uFillTx/>
                <a:latin typeface="Univers Light" pitchFamily="34"/>
              </a:rPr>
              <a:t> δεν ξοδεύει πάντα το διαθέσιμο </a:t>
            </a:r>
            <a:r>
              <a:rPr lang="en-US" sz="1600" b="1" i="0" u="none" strike="noStrike" kern="1200" cap="none" spc="0" baseline="0">
                <a:solidFill>
                  <a:srgbClr val="000000"/>
                </a:solidFill>
                <a:uFillTx/>
                <a:latin typeface="Univers Light" pitchFamily="34"/>
              </a:rPr>
              <a:t>budget</a:t>
            </a:r>
            <a:r>
              <a:rPr lang="el-GR" sz="1600" b="1" i="0" u="none" strike="noStrike" kern="1200" cap="none" spc="0" baseline="0">
                <a:solidFill>
                  <a:srgbClr val="000000"/>
                </a:solidFill>
                <a:uFillTx/>
                <a:latin typeface="Univers Light" pitchFamily="34"/>
              </a:rPr>
              <a:t> και επομένως δεν εγγυάται χαμηλότερο κόστος σε σύγκριση με το</a:t>
            </a:r>
            <a:r>
              <a:rPr lang="en-US" sz="1600" b="1" i="0" u="none" strike="noStrike" kern="1200" cap="none" spc="0" baseline="0">
                <a:solidFill>
                  <a:srgbClr val="000000"/>
                </a:solidFill>
                <a:uFillTx/>
                <a:latin typeface="Univers Light" pitchFamily="34"/>
              </a:rPr>
              <a:t> greedy budget</a:t>
            </a:r>
            <a:r>
              <a:rPr lang="el-GR" sz="1600" b="1" i="0" u="none" strike="noStrike" kern="1200" cap="none" spc="0" baseline="0">
                <a:solidFill>
                  <a:srgbClr val="000000"/>
                </a:solidFill>
                <a:uFillTx/>
                <a:latin typeface="Univers Light" pitchFamily="34"/>
              </a:rPr>
              <a:t>.</a:t>
            </a:r>
            <a:endParaRPr lang="en-US" sz="1600" b="1" i="0" u="none" strike="noStrike" kern="1200" cap="none" spc="0" baseline="0">
              <a:solidFill>
                <a:srgbClr val="000000"/>
              </a:solidFill>
              <a:uFillTx/>
              <a:latin typeface="Univers Light" pitchFamily="34"/>
            </a:endParaRPr>
          </a:p>
        </p:txBody>
      </p:sp>
      <p:sp>
        <p:nvSpPr>
          <p:cNvPr id="3" name="TextBox 6">
            <a:extLst>
              <a:ext uri="{FF2B5EF4-FFF2-40B4-BE49-F238E27FC236}">
                <a16:creationId xmlns:a16="http://schemas.microsoft.com/office/drawing/2014/main" id="{3FF55F6E-FA82-8E17-9CD6-95B1F2A0C09B}"/>
              </a:ext>
            </a:extLst>
          </p:cNvPr>
          <p:cNvSpPr txBox="1"/>
          <p:nvPr/>
        </p:nvSpPr>
        <p:spPr>
          <a:xfrm>
            <a:off x="578065" y="1859596"/>
            <a:ext cx="11109429"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pitchFamily="34"/>
              </a:rPr>
              <a:t>Logical Pause-Based Algorithms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1"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Μια άλλη απλή ιδέα είναι να περιμένουμε να επιστρέψει ο πελάτης </a:t>
            </a:r>
            <a:r>
              <a:rPr lang="en-US" sz="1600" b="0" i="0" u="none" strike="noStrike" kern="1200" cap="none" spc="0" baseline="0">
                <a:solidFill>
                  <a:srgbClr val="000000"/>
                </a:solidFill>
                <a:uFillTx/>
                <a:latin typeface="Univers Light" pitchFamily="34"/>
              </a:rPr>
              <a:t>online </a:t>
            </a:r>
            <a:r>
              <a:rPr lang="el-GR" sz="1600" b="0" i="0" u="none" strike="noStrike" kern="1200" cap="none" spc="0" baseline="0">
                <a:solidFill>
                  <a:srgbClr val="000000"/>
                </a:solidFill>
                <a:uFillTx/>
                <a:latin typeface="Univers Light" pitchFamily="34"/>
              </a:rPr>
              <a:t>πριν αφαιρέσουμε πόρους από τη βάση δεδομένων.</a:t>
            </a:r>
            <a:endParaRPr lang="en-US" sz="1600" b="0" i="0" u="none" strike="noStrike" kern="1200" cap="none" spc="0" baseline="0">
              <a:solidFill>
                <a:srgbClr val="000000"/>
              </a:solidFill>
              <a:uFillTx/>
              <a:latin typeface="Univers Light" pitchFamily="34"/>
            </a:endParaRPr>
          </a:p>
        </p:txBody>
      </p:sp>
      <p:sp>
        <p:nvSpPr>
          <p:cNvPr id="4" name="TextBox 8">
            <a:extLst>
              <a:ext uri="{FF2B5EF4-FFF2-40B4-BE49-F238E27FC236}">
                <a16:creationId xmlns:a16="http://schemas.microsoft.com/office/drawing/2014/main" id="{330A1211-8B61-A2C8-DDA5-890B9E06EF19}"/>
              </a:ext>
            </a:extLst>
          </p:cNvPr>
          <p:cNvSpPr txBox="1"/>
          <p:nvPr/>
        </p:nvSpPr>
        <p:spPr>
          <a:xfrm>
            <a:off x="578065" y="3032945"/>
            <a:ext cx="4960885" cy="156965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sng" strike="noStrike" kern="1200" cap="none" spc="0" baseline="0">
                <a:solidFill>
                  <a:srgbClr val="000000"/>
                </a:solidFill>
                <a:uFillTx/>
                <a:latin typeface="Univers Light" pitchFamily="34"/>
              </a:rPr>
              <a:t>Greedy Logical Pause: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sng"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Διακόπτει λογικά μια βάση δεδομένων 𝑠 για διάστημα 𝑙 όταν ο πελάτης αποσυνδέεται.</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Complexity: 𝑂(|𝑆 | × |logout (𝑠, 𝑑) |).</a:t>
            </a:r>
          </a:p>
        </p:txBody>
      </p:sp>
      <p:pic>
        <p:nvPicPr>
          <p:cNvPr id="5" name="Picture 10">
            <a:extLst>
              <a:ext uri="{FF2B5EF4-FFF2-40B4-BE49-F238E27FC236}">
                <a16:creationId xmlns:a16="http://schemas.microsoft.com/office/drawing/2014/main" id="{37E963CC-C04C-9282-D6C0-0A2B1267ACD0}"/>
              </a:ext>
            </a:extLst>
          </p:cNvPr>
          <p:cNvPicPr>
            <a:picLocks noChangeAspect="1"/>
          </p:cNvPicPr>
          <p:nvPr/>
        </p:nvPicPr>
        <p:blipFill>
          <a:blip r:embed="rId2"/>
          <a:stretch>
            <a:fillRect/>
          </a:stretch>
        </p:blipFill>
        <p:spPr>
          <a:xfrm>
            <a:off x="1460616" y="4698744"/>
            <a:ext cx="3899659" cy="1922032"/>
          </a:xfrm>
          <a:prstGeom prst="rect">
            <a:avLst/>
          </a:prstGeom>
          <a:noFill/>
          <a:ln cap="flat">
            <a:noFill/>
          </a:ln>
        </p:spPr>
      </p:pic>
      <p:sp>
        <p:nvSpPr>
          <p:cNvPr id="6" name="TextBox 12">
            <a:extLst>
              <a:ext uri="{FF2B5EF4-FFF2-40B4-BE49-F238E27FC236}">
                <a16:creationId xmlns:a16="http://schemas.microsoft.com/office/drawing/2014/main" id="{FEF5A505-723C-A080-2280-61AA2B73EDC9}"/>
              </a:ext>
            </a:extLst>
          </p:cNvPr>
          <p:cNvSpPr txBox="1"/>
          <p:nvPr/>
        </p:nvSpPr>
        <p:spPr>
          <a:xfrm>
            <a:off x="6132789" y="3032945"/>
            <a:ext cx="6096003" cy="156965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Predictive Logical Pause: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A</a:t>
            </a:r>
            <a:r>
              <a:rPr lang="el-GR" sz="1600" b="0" i="0" u="none" strike="noStrike" kern="1200" cap="none" spc="0" baseline="0">
                <a:solidFill>
                  <a:srgbClr val="000000"/>
                </a:solidFill>
                <a:uFillTx/>
                <a:latin typeface="Univers Light" pitchFamily="34"/>
              </a:rPr>
              <a:t>ποφεύγει τις προβλεπόμενες σύντομες παύσεις χωρίς να μειώνει τη διάρκεια των προβλεπόμενων μεγάλων παύσεων</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Univers Light" pitchFamily="34"/>
              </a:rPr>
              <a:t>Complexity: 𝑂(|𝑆 | × (|𝐻(𝑠) | + |𝑃 (𝑠, 𝑑) | + |𝑙𝑜𝑔𝑜𝑢𝑡 (𝑠, 𝑑) |)).</a:t>
            </a:r>
          </a:p>
        </p:txBody>
      </p:sp>
      <p:pic>
        <p:nvPicPr>
          <p:cNvPr id="7" name="Picture 14">
            <a:extLst>
              <a:ext uri="{FF2B5EF4-FFF2-40B4-BE49-F238E27FC236}">
                <a16:creationId xmlns:a16="http://schemas.microsoft.com/office/drawing/2014/main" id="{F991120D-EC93-7B3C-37B7-1E0260C09B4E}"/>
              </a:ext>
            </a:extLst>
          </p:cNvPr>
          <p:cNvPicPr>
            <a:picLocks noChangeAspect="1"/>
          </p:cNvPicPr>
          <p:nvPr/>
        </p:nvPicPr>
        <p:blipFill>
          <a:blip r:embed="rId3"/>
          <a:stretch>
            <a:fillRect/>
          </a:stretch>
        </p:blipFill>
        <p:spPr>
          <a:xfrm>
            <a:off x="7498153" y="4698744"/>
            <a:ext cx="3365266" cy="1922032"/>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D97CDF70-EF3A-C01E-4A95-692A1DB0FAF4}"/>
              </a:ext>
            </a:extLst>
          </p:cNvPr>
          <p:cNvSpPr txBox="1"/>
          <p:nvPr/>
        </p:nvSpPr>
        <p:spPr>
          <a:xfrm>
            <a:off x="557043" y="398660"/>
            <a:ext cx="11056879"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Optimal Logical Pause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Για την αξιολόγηση της αποτελεσματικότητας του </a:t>
            </a:r>
            <a:r>
              <a:rPr lang="en-US" sz="1600" b="1" i="0" u="none" strike="noStrike" kern="1200" cap="none" spc="0" baseline="0">
                <a:solidFill>
                  <a:srgbClr val="000000"/>
                </a:solidFill>
                <a:uFillTx/>
                <a:latin typeface="Univers Light" pitchFamily="34"/>
              </a:rPr>
              <a:t>greedy </a:t>
            </a:r>
            <a:r>
              <a:rPr lang="el-GR" sz="1600" b="1" i="0" u="none" strike="noStrike" kern="1200" cap="none" spc="0" baseline="0">
                <a:solidFill>
                  <a:srgbClr val="000000"/>
                </a:solidFill>
                <a:uFillTx/>
                <a:latin typeface="Univers Light" pitchFamily="34"/>
              </a:rPr>
              <a:t>και</a:t>
            </a:r>
            <a:r>
              <a:rPr lang="en-US" sz="1600" b="1" i="0" u="none" strike="noStrike" kern="1200" cap="none" spc="0" baseline="0">
                <a:solidFill>
                  <a:srgbClr val="000000"/>
                </a:solidFill>
                <a:uFillTx/>
                <a:latin typeface="Univers Light" pitchFamily="34"/>
              </a:rPr>
              <a:t> predictive logical pause</a:t>
            </a:r>
            <a:r>
              <a:rPr lang="el-GR" sz="1600" b="1" i="0" u="none" strike="noStrike" kern="1200" cap="none" spc="0" baseline="0">
                <a:solidFill>
                  <a:srgbClr val="000000"/>
                </a:solidFill>
                <a:uFillTx/>
                <a:latin typeface="Univers Light" pitchFamily="34"/>
              </a:rPr>
              <a:t>, τους συγκρίνουμε με το </a:t>
            </a:r>
            <a:r>
              <a:rPr lang="en-US" sz="1600" b="1" i="0" u="none" strike="noStrike" kern="1200" cap="none" spc="0" baseline="0">
                <a:solidFill>
                  <a:srgbClr val="000000"/>
                </a:solidFill>
                <a:uFillTx/>
                <a:latin typeface="Univers Light" pitchFamily="34"/>
              </a:rPr>
              <a:t>optimal logical pause </a:t>
            </a:r>
            <a:r>
              <a:rPr lang="el-GR" sz="1600" b="1" i="0" u="none" strike="noStrike" kern="1200" cap="none" spc="0" baseline="0">
                <a:solidFill>
                  <a:srgbClr val="000000"/>
                </a:solidFill>
                <a:uFillTx/>
                <a:latin typeface="Univers Light" pitchFamily="34"/>
              </a:rPr>
              <a:t>που αποφεύγει όλες τις παύσεις που είναι μικρότερες από το 𝑙.</a:t>
            </a:r>
            <a:endParaRPr lang="en-US" sz="1600" b="1" i="0" u="none" strike="noStrike" kern="1200" cap="none" spc="0" baseline="0">
              <a:solidFill>
                <a:srgbClr val="000000"/>
              </a:solidFill>
              <a:uFillTx/>
              <a:latin typeface="Univers Light" pitchFamily="34"/>
            </a:endParaRPr>
          </a:p>
        </p:txBody>
      </p:sp>
      <p:sp>
        <p:nvSpPr>
          <p:cNvPr id="3" name="TextBox 6">
            <a:extLst>
              <a:ext uri="{FF2B5EF4-FFF2-40B4-BE49-F238E27FC236}">
                <a16:creationId xmlns:a16="http://schemas.microsoft.com/office/drawing/2014/main" id="{9BAF6766-DDF0-2D9F-7CA4-73F378358090}"/>
              </a:ext>
            </a:extLst>
          </p:cNvPr>
          <p:cNvSpPr txBox="1"/>
          <p:nvPr/>
        </p:nvSpPr>
        <p:spPr>
          <a:xfrm>
            <a:off x="557043" y="1765002"/>
            <a:ext cx="5139558" cy="30469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Duration of Logical Pause</a:t>
            </a:r>
            <a:endParaRPr lang="el-GR"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Ο αριθμός των αποφευγόντων παύσεων και ο δείκτης κόστους εξαρτώνται από τη διάρκεια της λογικής παύσης 𝑙 που μεταβάλλεται στο Σχήμα 10. Οι </a:t>
            </a:r>
            <a:r>
              <a:rPr lang="en-US" sz="1600" b="0" i="0" u="none" strike="noStrike" kern="1200" cap="none" spc="0" baseline="0">
                <a:solidFill>
                  <a:srgbClr val="000000"/>
                </a:solidFill>
                <a:uFillTx/>
                <a:latin typeface="Univers Light" pitchFamily="34"/>
              </a:rPr>
              <a:t>greedy </a:t>
            </a:r>
            <a:r>
              <a:rPr lang="el-GR" sz="1600" b="0" i="0" u="none" strike="noStrike" kern="1200" cap="none" spc="0" baseline="0">
                <a:solidFill>
                  <a:srgbClr val="000000"/>
                </a:solidFill>
                <a:uFillTx/>
                <a:latin typeface="Univers Light" pitchFamily="34"/>
              </a:rPr>
              <a:t>και </a:t>
            </a:r>
            <a:r>
              <a:rPr lang="en-US" sz="1600" b="0" i="0" u="none" strike="noStrike" kern="1200" cap="none" spc="0" baseline="0">
                <a:solidFill>
                  <a:srgbClr val="000000"/>
                </a:solidFill>
                <a:uFillTx/>
                <a:latin typeface="Univers Light" pitchFamily="34"/>
              </a:rPr>
              <a:t>optimal </a:t>
            </a:r>
            <a:r>
              <a:rPr lang="el-GR" sz="1600" b="0" i="0" u="none" strike="noStrike" kern="1200" cap="none" spc="0" baseline="0">
                <a:solidFill>
                  <a:srgbClr val="000000"/>
                </a:solidFill>
                <a:uFillTx/>
                <a:latin typeface="Univers Light" pitchFamily="34"/>
              </a:rPr>
              <a:t>αλγόριθμοι αποφεύγουν το 26 έως 70% των παύσεων στο Σχήμα 10(α) και επωφελούνται από 33 έως 58% των βάσεων δεδομένων καθώς η διάρκεια της λογικής παύσης αυξάνεται από 1 σε 11 ώρες. </a:t>
            </a:r>
            <a:r>
              <a:rPr lang="en-US" sz="1600" b="0" i="0" u="none" strike="noStrike" kern="1200" cap="none" spc="0" baseline="0">
                <a:solidFill>
                  <a:srgbClr val="000000"/>
                </a:solidFill>
                <a:uFillTx/>
                <a:latin typeface="Univers Light" pitchFamily="34"/>
              </a:rPr>
              <a:t>O</a:t>
            </a:r>
            <a:r>
              <a:rPr lang="el-GR" sz="1600" b="0" i="0" u="none" strike="noStrike" kern="1200" cap="none" spc="0" baseline="0">
                <a:solidFill>
                  <a:srgbClr val="000000"/>
                </a:solidFill>
                <a:uFillTx/>
                <a:latin typeface="Univers Light" pitchFamily="34"/>
              </a:rPr>
              <a:t> δείκτης κόστους του αλγορίθμου greedy είναι έως και 6 φορές υψηλότερος από τον δείκτη κόστους του </a:t>
            </a:r>
            <a:r>
              <a:rPr lang="en-US" sz="1600" b="0" i="0" u="none" strike="noStrike" kern="1200" cap="none" spc="0" baseline="0">
                <a:solidFill>
                  <a:srgbClr val="000000"/>
                </a:solidFill>
                <a:uFillTx/>
                <a:latin typeface="Univers Light" pitchFamily="34"/>
              </a:rPr>
              <a:t>optimal</a:t>
            </a:r>
            <a:r>
              <a:rPr lang="el-GR" sz="1600" b="0" i="0" u="none" strike="noStrike" kern="1200" cap="none" spc="0" baseline="0">
                <a:solidFill>
                  <a:srgbClr val="000000"/>
                </a:solidFill>
                <a:uFillTx/>
                <a:latin typeface="Univers Light" pitchFamily="34"/>
              </a:rPr>
              <a:t> αλγορίθμου στο Σχήμα 10(β).</a:t>
            </a:r>
            <a:endParaRPr lang="en-US" sz="1600" b="0" i="0" u="none" strike="noStrike" kern="1200" cap="none" spc="0" baseline="0">
              <a:solidFill>
                <a:srgbClr val="000000"/>
              </a:solidFill>
              <a:uFillTx/>
              <a:latin typeface="Univers Light" pitchFamily="34"/>
            </a:endParaRPr>
          </a:p>
        </p:txBody>
      </p:sp>
      <p:pic>
        <p:nvPicPr>
          <p:cNvPr id="4" name="Picture 8">
            <a:extLst>
              <a:ext uri="{FF2B5EF4-FFF2-40B4-BE49-F238E27FC236}">
                <a16:creationId xmlns:a16="http://schemas.microsoft.com/office/drawing/2014/main" id="{66626EE3-8629-9F96-77AF-BA78A7555E2B}"/>
              </a:ext>
            </a:extLst>
          </p:cNvPr>
          <p:cNvPicPr>
            <a:picLocks noChangeAspect="1"/>
          </p:cNvPicPr>
          <p:nvPr/>
        </p:nvPicPr>
        <p:blipFill>
          <a:blip r:embed="rId2"/>
          <a:stretch>
            <a:fillRect/>
          </a:stretch>
        </p:blipFill>
        <p:spPr>
          <a:xfrm>
            <a:off x="6495394" y="2377531"/>
            <a:ext cx="4848871" cy="2434452"/>
          </a:xfrm>
          <a:prstGeom prst="rect">
            <a:avLst/>
          </a:prstGeom>
          <a:noFill/>
          <a:ln cap="flat">
            <a:noFill/>
          </a:ln>
        </p:spPr>
      </p:pic>
      <p:sp>
        <p:nvSpPr>
          <p:cNvPr id="5" name="TextBox 10">
            <a:extLst>
              <a:ext uri="{FF2B5EF4-FFF2-40B4-BE49-F238E27FC236}">
                <a16:creationId xmlns:a16="http://schemas.microsoft.com/office/drawing/2014/main" id="{1DB9FD15-7BCF-C6A2-6DDE-AEBC2A5BD483}"/>
              </a:ext>
            </a:extLst>
          </p:cNvPr>
          <p:cNvSpPr txBox="1"/>
          <p:nvPr/>
        </p:nvSpPr>
        <p:spPr>
          <a:xfrm>
            <a:off x="557043" y="5298152"/>
            <a:ext cx="10657487"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Συμπέρασμα</a:t>
            </a:r>
            <a:r>
              <a:rPr lang="el-GR" sz="1600" b="0" i="0" u="none" strike="noStrike" kern="1200" cap="none" spc="0" baseline="0">
                <a:solidFill>
                  <a:srgbClr val="000000"/>
                </a:solidFill>
                <a:uFillTx/>
                <a:latin typeface="Univers Light" pitchFamily="34"/>
              </a:rPr>
              <a:t>: </a:t>
            </a:r>
            <a:r>
              <a:rPr lang="el-GR" sz="1600" b="1" i="0" u="none" strike="noStrike" kern="1200" cap="none" spc="0" baseline="0">
                <a:solidFill>
                  <a:srgbClr val="000000"/>
                </a:solidFill>
                <a:uFillTx/>
                <a:latin typeface="Univers Light" pitchFamily="34"/>
              </a:rPr>
              <a:t>Η άπληστη λογική παύση είναι απλή, ευέλικτη και αποτελεσματική τεχνική για την αποφυγή σύντομων παύσεων. Οι περισσότερες βάσεις δεδομένων επωφελούνται από αυτή την τεχνική βελτιστοποίησης με σχετικά χαμηλό κόστος.</a:t>
            </a:r>
            <a:endParaRPr lang="en-US" sz="1600" b="1" i="0" u="none" strike="noStrike" kern="1200" cap="none" spc="0" baseline="0">
              <a:solidFill>
                <a:srgbClr val="000000"/>
              </a:solidFill>
              <a:uFillTx/>
              <a:latin typeface="Univers Light" pitchFamily="3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CC591F8E-311E-D5AD-4C5B-EA04B6AB1A4E}"/>
              </a:ext>
            </a:extLst>
          </p:cNvPr>
          <p:cNvSpPr txBox="1"/>
          <p:nvPr/>
        </p:nvSpPr>
        <p:spPr>
          <a:xfrm>
            <a:off x="604345" y="524783"/>
            <a:ext cx="10983306" cy="132343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pitchFamily="34"/>
              </a:rPr>
              <a:t>Putting it all together: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Σε αυτή την ενότητα, </a:t>
            </a:r>
            <a:r>
              <a:rPr lang="el-GR" sz="1600" b="1" i="0" u="none" strike="noStrike" kern="1200" cap="none" spc="0" baseline="0">
                <a:solidFill>
                  <a:srgbClr val="000000"/>
                </a:solidFill>
                <a:uFillTx/>
                <a:latin typeface="Univers Light" pitchFamily="34"/>
              </a:rPr>
              <a:t>συνοψίζουμε πως το </a:t>
            </a:r>
            <a:r>
              <a:rPr lang="en-US" sz="1600" b="1" i="0" u="none" strike="noStrike" kern="1200" cap="none" spc="0" baseline="0">
                <a:solidFill>
                  <a:srgbClr val="000000"/>
                </a:solidFill>
                <a:uFillTx/>
                <a:latin typeface="Univers Light" pitchFamily="34"/>
              </a:rPr>
              <a:t>proactive resume </a:t>
            </a:r>
            <a:r>
              <a:rPr lang="el-GR" sz="1600" b="1" i="0" u="none" strike="noStrike" kern="1200" cap="none" spc="0" baseline="0">
                <a:solidFill>
                  <a:srgbClr val="000000"/>
                </a:solidFill>
                <a:uFillTx/>
                <a:latin typeface="Univers Light" pitchFamily="34"/>
              </a:rPr>
              <a:t>και το </a:t>
            </a:r>
            <a:r>
              <a:rPr lang="en-US" sz="1600" b="1" i="0" u="none" strike="noStrike" kern="1200" cap="none" spc="0" baseline="0">
                <a:solidFill>
                  <a:srgbClr val="000000"/>
                </a:solidFill>
                <a:uFillTx/>
                <a:latin typeface="Univers Light" pitchFamily="34"/>
              </a:rPr>
              <a:t>logical pause </a:t>
            </a:r>
            <a:r>
              <a:rPr lang="el-GR" sz="1600" b="1" i="0" u="none" strike="noStrike" kern="1200" cap="none" spc="0" baseline="0">
                <a:solidFill>
                  <a:srgbClr val="000000"/>
                </a:solidFill>
                <a:uFillTx/>
                <a:latin typeface="Univers Light" pitchFamily="34"/>
              </a:rPr>
              <a:t>συνεργάζονται μαζί για την επίτευξη του </a:t>
            </a:r>
            <a:r>
              <a:rPr lang="en-US" sz="1600" b="1" i="0" u="none" strike="noStrike" kern="1200" cap="none" spc="0" baseline="0">
                <a:solidFill>
                  <a:srgbClr val="000000"/>
                </a:solidFill>
                <a:uFillTx/>
                <a:latin typeface="Univers Light" pitchFamily="34"/>
              </a:rPr>
              <a:t>proactive scaling </a:t>
            </a:r>
            <a:r>
              <a:rPr lang="el-GR" sz="1600" b="1" i="0" u="none" strike="noStrike" kern="1200" cap="none" spc="0" baseline="0">
                <a:solidFill>
                  <a:srgbClr val="000000"/>
                </a:solidFill>
                <a:uFillTx/>
                <a:latin typeface="Univers Light" pitchFamily="34"/>
              </a:rPr>
              <a:t>στις </a:t>
            </a:r>
            <a:r>
              <a:rPr lang="en-US" sz="1600" b="1" i="0" u="none" strike="noStrike" kern="1200" cap="none" spc="0" baseline="0">
                <a:solidFill>
                  <a:srgbClr val="000000"/>
                </a:solidFill>
                <a:uFillTx/>
                <a:latin typeface="Univers Light" pitchFamily="34"/>
              </a:rPr>
              <a:t>Serverless </a:t>
            </a:r>
            <a:r>
              <a:rPr lang="el-GR" sz="1600" b="1" i="0" u="none" strike="noStrike" kern="1200" cap="none" spc="0" baseline="0">
                <a:solidFill>
                  <a:srgbClr val="000000"/>
                </a:solidFill>
                <a:uFillTx/>
                <a:latin typeface="Univers Light" pitchFamily="34"/>
              </a:rPr>
              <a:t>βάσεις δεδομένων</a:t>
            </a:r>
            <a:r>
              <a:rPr lang="el-GR" sz="1600" b="0" i="0" u="none" strike="noStrike" kern="1200" cap="none" spc="0" baseline="0">
                <a:solidFill>
                  <a:srgbClr val="000000"/>
                </a:solidFill>
                <a:uFillTx/>
                <a:latin typeface="Univers Light" pitchFamily="34"/>
              </a:rPr>
              <a:t>. Επίσης θα αξιολογήσουμε τον αντίκτυπο αυτών των τεχνικών βελτιστοποίησης.</a:t>
            </a:r>
            <a:endParaRPr lang="en-US" sz="1600" b="0" i="0" u="none" strike="noStrike" kern="1200" cap="none" spc="0" baseline="0">
              <a:solidFill>
                <a:srgbClr val="000000"/>
              </a:solidFill>
              <a:uFillTx/>
              <a:latin typeface="Univers Light" pitchFamily="34"/>
            </a:endParaRPr>
          </a:p>
        </p:txBody>
      </p:sp>
      <p:pic>
        <p:nvPicPr>
          <p:cNvPr id="3" name="Picture 6">
            <a:extLst>
              <a:ext uri="{FF2B5EF4-FFF2-40B4-BE49-F238E27FC236}">
                <a16:creationId xmlns:a16="http://schemas.microsoft.com/office/drawing/2014/main" id="{9AD62E17-4815-6BE5-33E3-6EA00720BEFB}"/>
              </a:ext>
            </a:extLst>
          </p:cNvPr>
          <p:cNvPicPr>
            <a:picLocks noChangeAspect="1"/>
          </p:cNvPicPr>
          <p:nvPr/>
        </p:nvPicPr>
        <p:blipFill>
          <a:blip r:embed="rId3"/>
          <a:stretch>
            <a:fillRect/>
          </a:stretch>
        </p:blipFill>
        <p:spPr>
          <a:xfrm>
            <a:off x="705459" y="2154573"/>
            <a:ext cx="5038883" cy="1923449"/>
          </a:xfrm>
          <a:prstGeom prst="rect">
            <a:avLst/>
          </a:prstGeom>
          <a:noFill/>
          <a:ln cap="flat">
            <a:noFill/>
          </a:ln>
        </p:spPr>
      </p:pic>
      <p:sp>
        <p:nvSpPr>
          <p:cNvPr id="4" name="TextBox 8">
            <a:extLst>
              <a:ext uri="{FF2B5EF4-FFF2-40B4-BE49-F238E27FC236}">
                <a16:creationId xmlns:a16="http://schemas.microsoft.com/office/drawing/2014/main" id="{F1FDCC09-1D33-ADA0-1329-99D65E037C8B}"/>
              </a:ext>
            </a:extLst>
          </p:cNvPr>
          <p:cNvSpPr txBox="1"/>
          <p:nvPr/>
        </p:nvSpPr>
        <p:spPr>
          <a:xfrm>
            <a:off x="705459" y="4384365"/>
            <a:ext cx="9732580"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Proactive Auto-Scale on Serverless Compute</a:t>
            </a:r>
            <a:endParaRPr lang="el-GR"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sng"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Το σχήμα 11 επισημοποιεί τον κύκλο ζωής μιας </a:t>
            </a:r>
            <a:r>
              <a:rPr lang="en-US" sz="1600" b="1" i="0" u="none" strike="noStrike" kern="1200" cap="none" spc="0" baseline="0">
                <a:solidFill>
                  <a:srgbClr val="000000"/>
                </a:solidFill>
                <a:uFillTx/>
                <a:latin typeface="Univers Light" pitchFamily="34"/>
              </a:rPr>
              <a:t>Serverless proactively scaled </a:t>
            </a:r>
            <a:r>
              <a:rPr lang="el-GR" sz="1600" b="1" i="0" u="none" strike="noStrike" kern="1200" cap="none" spc="0" baseline="0">
                <a:solidFill>
                  <a:srgbClr val="000000"/>
                </a:solidFill>
                <a:uFillTx/>
                <a:latin typeface="Univers Light" pitchFamily="34"/>
              </a:rPr>
              <a:t>βάσης δεδομένων (σε σύγκριση με το σχήμα 1), θεωρώντας 𝑑 τη τρέχουσα ημέρα της εβδομάδας και 𝑤 το τρέχον παράθυρο. </a:t>
            </a:r>
            <a:endParaRPr lang="en-US" sz="1600" b="1" i="0" u="none" strike="noStrike" kern="1200" cap="none" spc="0" baseline="0">
              <a:solidFill>
                <a:srgbClr val="000000"/>
              </a:solidFill>
              <a:uFillTx/>
              <a:latin typeface="Univers Light" pitchFamily="34"/>
            </a:endParaRPr>
          </a:p>
        </p:txBody>
      </p:sp>
      <p:pic>
        <p:nvPicPr>
          <p:cNvPr id="5" name="Picture 12">
            <a:extLst>
              <a:ext uri="{FF2B5EF4-FFF2-40B4-BE49-F238E27FC236}">
                <a16:creationId xmlns:a16="http://schemas.microsoft.com/office/drawing/2014/main" id="{473E8F7B-83AE-CAE4-334F-26EAAA7923D0}"/>
              </a:ext>
            </a:extLst>
          </p:cNvPr>
          <p:cNvPicPr>
            <a:picLocks noChangeAspect="1"/>
          </p:cNvPicPr>
          <p:nvPr/>
        </p:nvPicPr>
        <p:blipFill>
          <a:blip r:embed="rId4"/>
          <a:stretch>
            <a:fillRect/>
          </a:stretch>
        </p:blipFill>
        <p:spPr>
          <a:xfrm>
            <a:off x="6096003" y="2154573"/>
            <a:ext cx="5300401" cy="1923440"/>
          </a:xfrm>
          <a:prstGeom prst="rect">
            <a:avLst/>
          </a:prstGeom>
          <a:noFill/>
          <a:ln cap="flat">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E4E417B7-594E-4162-B9D7-896D466E7AF2}"/>
              </a:ext>
            </a:extLst>
          </p:cNvPr>
          <p:cNvSpPr txBox="1"/>
          <p:nvPr/>
        </p:nvSpPr>
        <p:spPr>
          <a:xfrm>
            <a:off x="672660" y="591360"/>
            <a:ext cx="10846676" cy="156965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Ο αντίκτυπος του Moneyball</a:t>
            </a:r>
            <a:r>
              <a:rPr lang="en-US" sz="1600" b="1" i="0" u="none" strike="noStrike" kern="1200" cap="none" spc="0" baseline="0">
                <a:solidFill>
                  <a:srgbClr val="000000"/>
                </a:solidFill>
                <a:uFillTx/>
                <a:latin typeface="Univers Light" pitchFamily="34"/>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Το σχήμα 12 </a:t>
            </a:r>
            <a:r>
              <a:rPr lang="el-GR" sz="1600" b="1" i="0" u="none" strike="noStrike" kern="1200" cap="none" spc="0" baseline="0">
                <a:solidFill>
                  <a:srgbClr val="000000"/>
                </a:solidFill>
                <a:uFillTx/>
                <a:latin typeface="Univers Light" pitchFamily="34"/>
              </a:rPr>
              <a:t>απεικονίζει τ</a:t>
            </a:r>
            <a:r>
              <a:rPr lang="en-US" sz="1600" b="1" i="0" u="none" strike="noStrike" kern="1200" cap="none" spc="0" baseline="0">
                <a:solidFill>
                  <a:srgbClr val="000000"/>
                </a:solidFill>
                <a:uFillTx/>
                <a:latin typeface="Univers Light" pitchFamily="34"/>
              </a:rPr>
              <a:t>o</a:t>
            </a:r>
            <a:r>
              <a:rPr lang="el-GR" sz="1600" b="1" i="0" u="none" strike="noStrike" kern="1200" cap="none" spc="0" baseline="0">
                <a:solidFill>
                  <a:srgbClr val="000000"/>
                </a:solidFill>
                <a:uFillTx/>
                <a:latin typeface="Univers Light" pitchFamily="34"/>
              </a:rPr>
              <a:t> δισδιάστατ</a:t>
            </a:r>
            <a:r>
              <a:rPr lang="en-US" sz="1600" b="1" i="0" u="none" strike="noStrike" kern="1200" cap="none" spc="0" baseline="0">
                <a:solidFill>
                  <a:srgbClr val="000000"/>
                </a:solidFill>
                <a:uFillTx/>
                <a:latin typeface="Univers Light" pitchFamily="34"/>
              </a:rPr>
              <a:t>o</a:t>
            </a:r>
            <a:r>
              <a:rPr lang="el-GR" sz="1600" b="1" i="0" u="none" strike="noStrike" kern="1200" cap="none" spc="0" baseline="0">
                <a:solidFill>
                  <a:srgbClr val="000000"/>
                </a:solidFill>
                <a:uFillTx/>
                <a:latin typeface="Univers Light" pitchFamily="34"/>
              </a:rPr>
              <a:t> χώρο του προβλήματος όπου κάθε διάσταση αντιστοιχεί στη τεχνική βελτιστοποίησης ενεργοποιημένη από το Moneyball. Ο άξονας Χ αντιπροσωπεύει το ποσοστό των σωστών </a:t>
            </a:r>
            <a:r>
              <a:rPr lang="en-US" sz="1600" b="1" i="0" u="none" strike="noStrike" kern="1200" cap="none" spc="0" baseline="0">
                <a:solidFill>
                  <a:srgbClr val="000000"/>
                </a:solidFill>
                <a:uFillTx/>
                <a:latin typeface="Univers Light" pitchFamily="34"/>
              </a:rPr>
              <a:t>proactive resumes</a:t>
            </a:r>
            <a:r>
              <a:rPr lang="el-GR" sz="1600" b="1" i="0" u="none" strike="noStrike" kern="1200" cap="none" spc="0" baseline="0">
                <a:solidFill>
                  <a:srgbClr val="000000"/>
                </a:solidFill>
                <a:uFillTx/>
                <a:latin typeface="Univers Light" pitchFamily="34"/>
              </a:rPr>
              <a:t>, ενώ ο άξονας Υ απεικονίζει το ποσοστό των αποφευγόντων παύσεων</a:t>
            </a:r>
            <a:r>
              <a:rPr lang="el-GR" sz="1600" b="0" i="0" u="none" strike="noStrike" kern="1200" cap="none" spc="0" baseline="0">
                <a:solidFill>
                  <a:srgbClr val="000000"/>
                </a:solidFill>
                <a:uFillTx/>
                <a:latin typeface="Univers Light" pitchFamily="34"/>
              </a:rPr>
              <a:t>. Τα ορθογώνια αντιπροσωπεύουν εναλλακτικές λύσεις και οι αριθμοί αντιστοιχούν στους αντίστοιχους δείκτες κόστους τους.</a:t>
            </a:r>
            <a:endParaRPr lang="en-US" sz="1600" b="0" i="0" u="none" strike="noStrike" kern="1200" cap="none" spc="0" baseline="0">
              <a:solidFill>
                <a:srgbClr val="000000"/>
              </a:solidFill>
              <a:uFillTx/>
              <a:latin typeface="Univers Light" pitchFamily="34"/>
            </a:endParaRPr>
          </a:p>
        </p:txBody>
      </p:sp>
      <p:pic>
        <p:nvPicPr>
          <p:cNvPr id="3" name="Picture 8">
            <a:extLst>
              <a:ext uri="{FF2B5EF4-FFF2-40B4-BE49-F238E27FC236}">
                <a16:creationId xmlns:a16="http://schemas.microsoft.com/office/drawing/2014/main" id="{98FCD379-BCB3-84CF-94FB-6C7B92A31D32}"/>
              </a:ext>
            </a:extLst>
          </p:cNvPr>
          <p:cNvPicPr>
            <a:picLocks noChangeAspect="1"/>
          </p:cNvPicPr>
          <p:nvPr/>
        </p:nvPicPr>
        <p:blipFill>
          <a:blip r:embed="rId3"/>
          <a:stretch>
            <a:fillRect/>
          </a:stretch>
        </p:blipFill>
        <p:spPr>
          <a:xfrm>
            <a:off x="2842284" y="2561517"/>
            <a:ext cx="6152805" cy="3000676"/>
          </a:xfrm>
          <a:prstGeom prst="rect">
            <a:avLst/>
          </a:prstGeom>
          <a:noFill/>
          <a:ln cap="flat">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3D50A9CC-54DE-964A-12A1-6D74BD9CF2B1}"/>
              </a:ext>
            </a:extLst>
          </p:cNvPr>
          <p:cNvSpPr txBox="1"/>
          <p:nvPr/>
        </p:nvSpPr>
        <p:spPr>
          <a:xfrm>
            <a:off x="593829" y="1206596"/>
            <a:ext cx="11004328" cy="35394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Συμπεράσματα</a:t>
            </a:r>
            <a:r>
              <a:rPr lang="el-GR" sz="1600" b="0" i="0" u="none" strike="noStrike" kern="1200" cap="none" spc="0" baseline="0">
                <a:solidFill>
                  <a:srgbClr val="000000"/>
                </a:solidFill>
                <a:uFillTx/>
                <a:latin typeface="Univers Light" pitchFamily="34"/>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Η προσέγγιση </a:t>
            </a:r>
            <a:r>
              <a:rPr lang="el-GR" sz="1600" b="1" i="0" u="none" strike="noStrike" kern="1200" cap="none" spc="0" baseline="0">
                <a:solidFill>
                  <a:srgbClr val="000000"/>
                </a:solidFill>
                <a:uFillTx/>
                <a:latin typeface="Univers Light" pitchFamily="34"/>
              </a:rPr>
              <a:t>Moneyball</a:t>
            </a:r>
            <a:r>
              <a:rPr lang="el-GR" sz="1600" b="0" i="0" u="none" strike="noStrike" kern="1200" cap="none" spc="0" baseline="0">
                <a:solidFill>
                  <a:srgbClr val="000000"/>
                </a:solidFill>
                <a:uFillTx/>
                <a:latin typeface="Univers Light" pitchFamily="34"/>
              </a:rPr>
              <a:t> εισάγει </a:t>
            </a:r>
            <a:r>
              <a:rPr lang="el-GR" sz="1600" b="1" i="0" u="none" strike="noStrike" kern="1200" cap="none" spc="0" baseline="0">
                <a:solidFill>
                  <a:srgbClr val="000000"/>
                </a:solidFill>
                <a:uFillTx/>
                <a:latin typeface="Univers Light" pitchFamily="34"/>
              </a:rPr>
              <a:t>δύο τεχνικές βελτιστοποίησης</a:t>
            </a:r>
            <a:r>
              <a:rPr lang="el-GR" sz="1600" b="0" i="0" u="none" strike="noStrike" kern="1200" cap="none" spc="0" baseline="0">
                <a:solidFill>
                  <a:srgbClr val="000000"/>
                </a:solidFill>
                <a:uFillTx/>
                <a:latin typeface="Univers Light" pitchFamily="34"/>
              </a:rPr>
              <a:t> της βάσης δεδομένων Microsoft Azure SQL </a:t>
            </a:r>
            <a:r>
              <a:rPr lang="en-US" sz="1600" b="0" i="0" u="none" strike="noStrike" kern="1200" cap="none" spc="0" baseline="0">
                <a:solidFill>
                  <a:srgbClr val="000000"/>
                </a:solidFill>
                <a:uFillTx/>
                <a:latin typeface="Univers Light" pitchFamily="34"/>
              </a:rPr>
              <a:t>Serverless</a:t>
            </a:r>
            <a:r>
              <a:rPr lang="el-GR" sz="1600" b="0" i="0" u="none" strike="noStrike" kern="1200" cap="none" spc="0" baseline="0">
                <a:solidFill>
                  <a:srgbClr val="000000"/>
                </a:solidFill>
                <a:uFillTx/>
                <a:latin typeface="Univers Light" pitchFamily="34"/>
              </a:rPr>
              <a:t>.</a:t>
            </a: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342900" marR="0" lvl="0"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Για μείωση των καθυστερήσεων στην διαθεσιμότητα πόρων, προβλέπουμε </a:t>
            </a:r>
            <a:r>
              <a:rPr lang="en-US" sz="1600" b="0" i="0" u="none" strike="noStrike" kern="1200" cap="none" spc="0" baseline="0">
                <a:solidFill>
                  <a:srgbClr val="000000"/>
                </a:solidFill>
                <a:uFillTx/>
                <a:latin typeface="Univers Light" pitchFamily="34"/>
              </a:rPr>
              <a:t>resume patterns </a:t>
            </a:r>
            <a:r>
              <a:rPr lang="el-GR" sz="1600" b="0" i="0" u="none" strike="noStrike" kern="1200" cap="none" spc="0" baseline="0">
                <a:solidFill>
                  <a:srgbClr val="000000"/>
                </a:solidFill>
                <a:uFillTx/>
                <a:latin typeface="Univers Light" pitchFamily="34"/>
              </a:rPr>
              <a:t>ανά βάση δεδομένων στον χρόνο και προληπτική επανέναρξη πόρων. </a:t>
            </a:r>
            <a:endParaRPr lang="en-US" sz="1600" b="0" i="0" u="none" strike="noStrike" kern="1200" cap="none" spc="0" baseline="0">
              <a:solidFill>
                <a:srgbClr val="000000"/>
              </a:solidFill>
              <a:uFillTx/>
              <a:latin typeface="Univers Light" pitchFamily="34"/>
            </a:endParaRPr>
          </a:p>
          <a:p>
            <a:pPr marL="342900" marR="0" lvl="0"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342900" marR="0" lvl="0"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Για να μειώσουμε το back-end φόρτο εργασίας, αποφεύγουμε τις μικρές παύσεις κάνοντας λογική παύση μιας βάσης δεδομένων που μένει σε αδράνεια πριν μειώσουμε τους πόρους της.</a:t>
            </a:r>
          </a:p>
          <a:p>
            <a:pPr marL="342900" marR="0" lvl="0" indent="-34290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Συγκρίναμε αρκετούς αλγόριθμους και συντονίσαμε τις βασικές παραμέτρους τους για να διατηρήσουμε το λειτουργικό κόστος αυτών των τεχνικών βελτιστοποίησης χαμηλό.</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pitchFamily="34"/>
              </a:rPr>
              <a:t>Τα αποτελέσματα αυτής της μελέτης χρησιμοποιούνται στο </a:t>
            </a:r>
            <a:r>
              <a:rPr lang="en-US" sz="1600" b="1" i="0" u="none" strike="noStrike" kern="1200" cap="none" spc="0" baseline="0">
                <a:solidFill>
                  <a:srgbClr val="000000"/>
                </a:solidFill>
                <a:uFillTx/>
                <a:latin typeface="Univers Light" pitchFamily="34"/>
              </a:rPr>
              <a:t>production</a:t>
            </a:r>
            <a:r>
              <a:rPr lang="el-GR" sz="1600" b="1" i="0" u="none" strike="noStrike" kern="1200" cap="none" spc="0" baseline="0">
                <a:solidFill>
                  <a:srgbClr val="000000"/>
                </a:solidFill>
                <a:uFillTx/>
                <a:latin typeface="Univers Light" pitchFamily="34"/>
              </a:rPr>
              <a:t> σε όλα τα Azure </a:t>
            </a:r>
            <a:r>
              <a:rPr lang="en-US" sz="1600" b="1" i="0" u="none" strike="noStrike" kern="1200" cap="none" spc="0" baseline="0">
                <a:solidFill>
                  <a:srgbClr val="000000"/>
                </a:solidFill>
                <a:uFillTx/>
                <a:latin typeface="Univers Light" pitchFamily="34"/>
              </a:rPr>
              <a:t>regions</a:t>
            </a:r>
            <a:r>
              <a:rPr lang="el-GR" sz="1600" b="1" i="0" u="none" strike="noStrike" kern="1200" cap="none" spc="0" baseline="0">
                <a:solidFill>
                  <a:srgbClr val="000000"/>
                </a:solidFill>
                <a:uFillTx/>
                <a:latin typeface="Univers Light" pitchFamily="34"/>
              </a:rPr>
              <a:t>.</a:t>
            </a:r>
            <a:endParaRPr lang="en-US" sz="1600" b="1" i="0" u="none" strike="noStrike" kern="1200" cap="none" spc="0" baseline="0">
              <a:solidFill>
                <a:srgbClr val="000000"/>
              </a:solidFill>
              <a:uFillTx/>
              <a:latin typeface="Univers Light" pitchFamily="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751DF1-E83C-4B59-2447-8594EF539103}"/>
              </a:ext>
            </a:extLst>
          </p:cNvPr>
          <p:cNvSpPr txBox="1">
            <a:spLocks noGrp="1"/>
          </p:cNvSpPr>
          <p:nvPr>
            <p:ph idx="1"/>
          </p:nvPr>
        </p:nvSpPr>
        <p:spPr>
          <a:xfrm>
            <a:off x="466023" y="1002100"/>
            <a:ext cx="11259939" cy="5855899"/>
          </a:xfrm>
        </p:spPr>
        <p:txBody>
          <a:bodyPr/>
          <a:lstStyle/>
          <a:p>
            <a:pPr marL="0" lvl="0" indent="0">
              <a:buNone/>
            </a:pPr>
            <a:r>
              <a:rPr lang="el-GR" sz="1600">
                <a:cs typeface="Arial" pitchFamily="34"/>
              </a:rPr>
              <a:t>Η βάση δεδομένων </a:t>
            </a:r>
            <a:r>
              <a:rPr lang="el-GR" sz="1600" b="1">
                <a:cs typeface="Arial" pitchFamily="34"/>
              </a:rPr>
              <a:t>Microsoft Azure SQL </a:t>
            </a:r>
            <a:r>
              <a:rPr lang="el-GR" sz="1600">
                <a:cs typeface="Arial" pitchFamily="34"/>
              </a:rPr>
              <a:t>είναι μεταξύ των </a:t>
            </a:r>
            <a:r>
              <a:rPr lang="el-GR" sz="1600" b="1">
                <a:cs typeface="Arial" pitchFamily="34"/>
              </a:rPr>
              <a:t>κορυφαίων παρόχων υπηρεσιών σχεσιακών βάσεων δεδομένων στο cloud</a:t>
            </a:r>
            <a:r>
              <a:rPr lang="el-GR" sz="1600">
                <a:cs typeface="Arial" pitchFamily="34"/>
              </a:rPr>
              <a:t>. Πιο συγκεκριμένα, ο υπολογισμός χωρίς διακομιστή (</a:t>
            </a:r>
            <a:r>
              <a:rPr lang="en-US" sz="1600">
                <a:cs typeface="Arial" pitchFamily="34"/>
              </a:rPr>
              <a:t>Serverless compute) </a:t>
            </a:r>
            <a:r>
              <a:rPr lang="el-GR" sz="1600" b="1">
                <a:cs typeface="Arial" pitchFamily="34"/>
              </a:rPr>
              <a:t>κλιμακώνει αυτόματα τους πόρους με βάση την ζήτηση φόρτου εργασίας.</a:t>
            </a:r>
            <a:endParaRPr lang="en-US" sz="1600" b="1">
              <a:cs typeface="Arial" pitchFamily="34"/>
            </a:endParaRPr>
          </a:p>
          <a:p>
            <a:pPr marL="0" lvl="0" indent="0">
              <a:buNone/>
            </a:pPr>
            <a:endParaRPr lang="en-US" sz="1600">
              <a:latin typeface="Arial" pitchFamily="34"/>
              <a:cs typeface="Arial" pitchFamily="34"/>
            </a:endParaRPr>
          </a:p>
          <a:p>
            <a:pPr marL="0" lvl="0" indent="0">
              <a:buNone/>
            </a:pPr>
            <a:endParaRPr lang="el-GR" sz="1600"/>
          </a:p>
          <a:p>
            <a:pPr marL="0" lvl="0" indent="0">
              <a:buNone/>
            </a:pPr>
            <a:endParaRPr lang="el-GR" sz="1600"/>
          </a:p>
          <a:p>
            <a:pPr marL="0" lvl="0" indent="0">
              <a:buNone/>
            </a:pPr>
            <a:r>
              <a:rPr lang="el-GR" sz="1600"/>
              <a:t>Οι πελάτες πληρώνουν μόνο για τους πόρους που χρησιμοποίησαν. Ωστόσο, </a:t>
            </a:r>
            <a:r>
              <a:rPr lang="el-GR" sz="1600" b="1"/>
              <a:t>η κλιμάκωση είναι προς το παρόν απλώς αντιδραστική</a:t>
            </a:r>
            <a:r>
              <a:rPr lang="en-US" sz="1600" b="1"/>
              <a:t>(reactive)</a:t>
            </a:r>
            <a:r>
              <a:rPr lang="el-GR" sz="1600" b="1"/>
              <a:t>, όχι προληπτική</a:t>
            </a:r>
            <a:r>
              <a:rPr lang="en-US" sz="1600" b="1"/>
              <a:t>(proactive)</a:t>
            </a:r>
            <a:r>
              <a:rPr lang="el-GR" sz="1600" b="1"/>
              <a:t>, ανάλογα με τον φόρτο εργασίας των πελατών</a:t>
            </a:r>
            <a:r>
              <a:rPr lang="el-GR" sz="1600"/>
              <a:t>. Επομένως, οι πόροι μπορούν να </a:t>
            </a:r>
            <a:r>
              <a:rPr lang="el-GR" sz="1600" b="1"/>
              <a:t>μην</a:t>
            </a:r>
            <a:r>
              <a:rPr lang="el-GR" sz="1600"/>
              <a:t> είναι άμεσα διαθέσιμοι όταν ένας πελάτης επιστρέφει στο διαδίκτυο μετά από παρατεταμένη περίοδο αδράνειας.</a:t>
            </a:r>
          </a:p>
          <a:p>
            <a:pPr marL="0" lvl="0" indent="0">
              <a:buNone/>
            </a:pPr>
            <a:endParaRPr lang="el-GR" sz="1600">
              <a:latin typeface="Arial" pitchFamily="34"/>
              <a:cs typeface="Arial" pitchFamily="34"/>
            </a:endParaRPr>
          </a:p>
          <a:p>
            <a:pPr marL="0" lvl="0" indent="0">
              <a:buNone/>
            </a:pPr>
            <a:r>
              <a:rPr lang="el-GR" sz="1600"/>
              <a:t>Σε αυτή την παρουσίαση </a:t>
            </a:r>
            <a:r>
              <a:rPr lang="el-GR" sz="1600" b="1"/>
              <a:t>θα εστιάσουμε στη μείωση αυτής της καθυστέρησης στη διαθεσιμότητα των πόρων με την πρόβλεψη μοτίβων παύσης/συνέχισης και την προληπτική επαναφορά των πόρων </a:t>
            </a:r>
            <a:r>
              <a:rPr lang="el-GR" sz="1600"/>
              <a:t>για κάθε βάση δεδομένων. Επιπλέον, αποφεύγουμε να αφαιρούμε πόρους για μικρές περιόδους αδράνειας για να απαλλάξουμε το back-end από τις αναποτελεσματικές ροές εργασίας παύσης/συνέχισης (</a:t>
            </a:r>
            <a:r>
              <a:rPr lang="en-US" sz="1600"/>
              <a:t>Pause/resume)</a:t>
            </a:r>
            <a:r>
              <a:rPr lang="el-GR" sz="1600"/>
              <a:t>.</a:t>
            </a:r>
            <a:endParaRPr lang="en-US" sz="1600">
              <a:latin typeface="Arial" pitchFamily="34"/>
              <a:cs typeface="Arial" pitchFamily="34"/>
            </a:endParaRPr>
          </a:p>
        </p:txBody>
      </p:sp>
      <p:sp>
        <p:nvSpPr>
          <p:cNvPr id="3" name="TextBox 3">
            <a:extLst>
              <a:ext uri="{FF2B5EF4-FFF2-40B4-BE49-F238E27FC236}">
                <a16:creationId xmlns:a16="http://schemas.microsoft.com/office/drawing/2014/main" id="{B73ABB33-CF64-6CFA-BCD1-F12CC334E0F7}"/>
              </a:ext>
            </a:extLst>
          </p:cNvPr>
          <p:cNvSpPr txBox="1"/>
          <p:nvPr/>
        </p:nvSpPr>
        <p:spPr>
          <a:xfrm>
            <a:off x="466023" y="401439"/>
            <a:ext cx="2074609"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sng" strike="noStrike" kern="1200" cap="none" spc="0" baseline="0">
                <a:solidFill>
                  <a:srgbClr val="000000"/>
                </a:solidFill>
                <a:uFillTx/>
                <a:latin typeface="Univers Light"/>
              </a:rPr>
              <a:t>Στόχος της εργασίας</a:t>
            </a:r>
            <a:endParaRPr lang="en-US" sz="1600" b="1" i="0" u="sng" strike="noStrike" kern="1200" cap="none" spc="0" baseline="0">
              <a:solidFill>
                <a:srgbClr val="000000"/>
              </a:solidFill>
              <a:uFillTx/>
              <a:latin typeface="Univers Light"/>
            </a:endParaRPr>
          </a:p>
        </p:txBody>
      </p:sp>
      <p:pic>
        <p:nvPicPr>
          <p:cNvPr id="4" name="Picture 5" descr="A picture containing text, font, logo, graphics">
            <a:extLst>
              <a:ext uri="{FF2B5EF4-FFF2-40B4-BE49-F238E27FC236}">
                <a16:creationId xmlns:a16="http://schemas.microsoft.com/office/drawing/2014/main" id="{13F7FFC4-1EC5-1B61-D4AE-F85964CCE2B6}"/>
              </a:ext>
            </a:extLst>
          </p:cNvPr>
          <p:cNvPicPr>
            <a:picLocks noChangeAspect="1"/>
          </p:cNvPicPr>
          <p:nvPr/>
        </p:nvPicPr>
        <p:blipFill>
          <a:blip r:embed="rId2"/>
          <a:stretch>
            <a:fillRect/>
          </a:stretch>
        </p:blipFill>
        <p:spPr>
          <a:xfrm>
            <a:off x="7468526" y="1989871"/>
            <a:ext cx="2244184" cy="1031525"/>
          </a:xfrm>
          <a:prstGeom prst="rect">
            <a:avLst/>
          </a:prstGeom>
          <a:noFill/>
          <a:ln cap="flat">
            <a:noFill/>
          </a:ln>
        </p:spPr>
      </p:pic>
      <p:sp>
        <p:nvSpPr>
          <p:cNvPr id="5" name="TextBox 7">
            <a:extLst>
              <a:ext uri="{FF2B5EF4-FFF2-40B4-BE49-F238E27FC236}">
                <a16:creationId xmlns:a16="http://schemas.microsoft.com/office/drawing/2014/main" id="{12FBC0EC-4A69-AEB3-AE9E-459AD63ACC50}"/>
              </a:ext>
            </a:extLst>
          </p:cNvPr>
          <p:cNvSpPr txBox="1"/>
          <p:nvPr/>
        </p:nvSpPr>
        <p:spPr>
          <a:xfrm>
            <a:off x="466023" y="2290224"/>
            <a:ext cx="6369673" cy="89255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Όταν η βάση δεδομένων γίνεται αδρανής, οι πόροι της ανακτώνται, ενώ όταν η δραστηριότητα επιστρέφει, οι πόροι συνεχίζονται</a:t>
            </a:r>
            <a:r>
              <a:rPr lang="el-GR" sz="1800" b="0" i="0" u="none" strike="noStrike" kern="1200" cap="none" spc="0" baseline="0">
                <a:solidFill>
                  <a:srgbClr val="000000"/>
                </a:solidFill>
                <a:uFillTx/>
                <a:latin typeface="Univers Light"/>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Univer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0">
    <p:bg>
      <p:bgPr>
        <a:solidFill>
          <a:srgbClr val="595959"/>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BD9382F-598B-5F66-DC05-29A554644A52}"/>
              </a:ext>
            </a:extLst>
          </p:cNvPr>
          <p:cNvPicPr>
            <a:picLocks noChangeAspect="1"/>
          </p:cNvPicPr>
          <p:nvPr/>
        </p:nvPicPr>
        <p:blipFill>
          <a:blip r:embed="rId3">
            <a:alphaModFix amt="50000"/>
          </a:blip>
          <a:srcRect l="2292" r="8820"/>
          <a:stretch>
            <a:fillRect/>
          </a:stretch>
        </p:blipFill>
        <p:spPr>
          <a:xfrm>
            <a:off x="0" y="9"/>
            <a:ext cx="12191996" cy="6857990"/>
          </a:xfrm>
          <a:prstGeom prst="rect">
            <a:avLst/>
          </a:prstGeom>
          <a:noFill/>
          <a:ln cap="flat">
            <a:noFill/>
          </a:ln>
        </p:spPr>
      </p:pic>
      <p:sp>
        <p:nvSpPr>
          <p:cNvPr id="3" name="TextBox 4">
            <a:extLst>
              <a:ext uri="{FF2B5EF4-FFF2-40B4-BE49-F238E27FC236}">
                <a16:creationId xmlns:a16="http://schemas.microsoft.com/office/drawing/2014/main" id="{7674E53D-56E2-441C-B3FA-568F0E4FF0C5}"/>
              </a:ext>
            </a:extLst>
          </p:cNvPr>
          <p:cNvSpPr txBox="1"/>
          <p:nvPr/>
        </p:nvSpPr>
        <p:spPr>
          <a:xfrm>
            <a:off x="-890406" y="4319753"/>
            <a:ext cx="7144060" cy="135421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600" b="0" i="0" u="none" strike="noStrike" kern="1200" cap="none" spc="0" baseline="0">
                <a:solidFill>
                  <a:srgbClr val="FFFFFF"/>
                </a:solidFill>
                <a:uFillTx/>
                <a:latin typeface="Aparajita" pitchFamily="18"/>
                <a:cs typeface="Aparajita" pitchFamily="18"/>
              </a:rPr>
              <a:t>THANK YOU</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parajita" pitchFamily="18"/>
                <a:cs typeface="Aparajita" pitchFamily="18"/>
              </a:rPr>
              <a:t>__________________________________________</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arajita" pitchFamily="18"/>
              <a:cs typeface="Aparajita" pitchFamily="18"/>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Aparajita" pitchFamily="18"/>
                <a:cs typeface="Aparajita" pitchFamily="18"/>
              </a:rPr>
              <a:t>QUESTIONS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Content Placeholder 4" descr="A picture containing font, text, diagram, graphics">
            <a:extLst>
              <a:ext uri="{FF2B5EF4-FFF2-40B4-BE49-F238E27FC236}">
                <a16:creationId xmlns:a16="http://schemas.microsoft.com/office/drawing/2014/main" id="{9DC9B93A-323C-2837-78FB-228A379132EE}"/>
              </a:ext>
            </a:extLst>
          </p:cNvPr>
          <p:cNvPicPr>
            <a:picLocks noGrp="1" noChangeAspect="1"/>
          </p:cNvPicPr>
          <p:nvPr>
            <p:ph idx="1"/>
          </p:nvPr>
        </p:nvPicPr>
        <p:blipFill>
          <a:blip r:embed="rId2"/>
          <a:stretch>
            <a:fillRect/>
          </a:stretch>
        </p:blipFill>
        <p:spPr>
          <a:xfrm>
            <a:off x="505608" y="576529"/>
            <a:ext cx="3118241" cy="2077004"/>
          </a:xfrm>
        </p:spPr>
      </p:pic>
      <p:sp>
        <p:nvSpPr>
          <p:cNvPr id="3" name="TextBox 5">
            <a:extLst>
              <a:ext uri="{FF2B5EF4-FFF2-40B4-BE49-F238E27FC236}">
                <a16:creationId xmlns:a16="http://schemas.microsoft.com/office/drawing/2014/main" id="{6B3EBB92-6F29-85BE-C2FF-8E2F8446B67D}"/>
              </a:ext>
            </a:extLst>
          </p:cNvPr>
          <p:cNvSpPr txBox="1"/>
          <p:nvPr/>
        </p:nvSpPr>
        <p:spPr>
          <a:xfrm>
            <a:off x="4670032" y="407255"/>
            <a:ext cx="6568071"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Challenges</a:t>
            </a:r>
            <a:r>
              <a:rPr lang="en-US" sz="1600" b="1" i="0" u="none" strike="noStrike" kern="1200" cap="none" spc="0" baseline="0">
                <a:solidFill>
                  <a:srgbClr val="000000"/>
                </a:solidFill>
                <a:uFillTx/>
                <a:latin typeface="Univers Light"/>
              </a:rPr>
              <a:t>: </a:t>
            </a:r>
            <a:r>
              <a:rPr lang="el-GR" sz="1600" b="1" i="0" u="none" strike="noStrike" kern="1200" cap="none" spc="0" baseline="0">
                <a:solidFill>
                  <a:srgbClr val="000000"/>
                </a:solidFill>
                <a:uFillTx/>
                <a:latin typeface="Univers Light"/>
              </a:rPr>
              <a:t> </a:t>
            </a:r>
            <a:r>
              <a:rPr lang="el-GR" sz="1600" b="0" i="0" u="none" strike="noStrike" kern="1200" cap="none" spc="0" baseline="0">
                <a:solidFill>
                  <a:srgbClr val="000000"/>
                </a:solidFill>
                <a:uFillTx/>
                <a:latin typeface="Univers Light"/>
              </a:rPr>
              <a:t>Βελτιστοποίησης του </a:t>
            </a:r>
            <a:r>
              <a:rPr lang="en-US" sz="1600" b="0" i="0" u="none" strike="noStrike" kern="1200" cap="none" spc="0" baseline="0">
                <a:solidFill>
                  <a:srgbClr val="000000"/>
                </a:solidFill>
                <a:uFillTx/>
                <a:latin typeface="LinLibertineT"/>
              </a:rPr>
              <a:t>Azure SQL Database serverless</a:t>
            </a:r>
            <a:r>
              <a:rPr lang="en-US" sz="1600" b="0" i="0" u="none" strike="noStrike" kern="1200" cap="none" spc="0" baseline="0">
                <a:solidFill>
                  <a:srgbClr val="000000"/>
                </a:solidFill>
                <a:uFillTx/>
                <a:latin typeface="Univers Light"/>
              </a:rPr>
              <a:t> </a:t>
            </a:r>
          </a:p>
        </p:txBody>
      </p:sp>
      <p:sp>
        <p:nvSpPr>
          <p:cNvPr id="4" name="TextBox 7">
            <a:extLst>
              <a:ext uri="{FF2B5EF4-FFF2-40B4-BE49-F238E27FC236}">
                <a16:creationId xmlns:a16="http://schemas.microsoft.com/office/drawing/2014/main" id="{C8EEB873-9B8A-12E4-889B-CDEEFFFE74AA}"/>
              </a:ext>
            </a:extLst>
          </p:cNvPr>
          <p:cNvSpPr txBox="1"/>
          <p:nvPr/>
        </p:nvSpPr>
        <p:spPr>
          <a:xfrm>
            <a:off x="3991118" y="929990"/>
            <a:ext cx="7695270" cy="181587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a:rPr>
              <a:t>1.  </a:t>
            </a:r>
            <a:r>
              <a:rPr lang="el-GR" sz="1600" b="1" i="0" u="none" strike="noStrike" kern="1200" cap="none" spc="0" baseline="0">
                <a:solidFill>
                  <a:srgbClr val="000000"/>
                </a:solidFill>
                <a:uFillTx/>
                <a:latin typeface="Univers Light"/>
              </a:rPr>
              <a:t>Μεγάλος χώρος αναζήτησης ρυθμιζόμενων παραμέτρων.</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l-GR" sz="1600" b="1"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Ο χώρος αναζήτησης είναι απαγορευτικά ακριβός να εξερευνηθεί εξαντλητικά</a:t>
            </a:r>
            <a:r>
              <a:rPr lang="el-GR" sz="1600" b="0" i="0" u="none" strike="noStrike" kern="1200" cap="none" spc="0" baseline="0">
                <a:solidFill>
                  <a:srgbClr val="000000"/>
                </a:solidFill>
                <a:uFillTx/>
                <a:latin typeface="Univers Light"/>
              </a:rPr>
              <a:t>. Επομένως, προσδιορίζουμε τις τάσεις του τρόπου με τον οποίο αυτές οι παράμετροι επηρεάζουν τα αποτελέσματα και επιλέγουμε ένα εύλογο σύνολο παραμέτρων</a:t>
            </a:r>
            <a:r>
              <a:rPr lang="el-GR" sz="1600" b="1" i="0" u="none" strike="noStrike" kern="1200" cap="none" spc="0" baseline="0">
                <a:solidFill>
                  <a:srgbClr val="000000"/>
                </a:solidFill>
                <a:uFillTx/>
                <a:latin typeface="Univers Light"/>
              </a:rPr>
              <a:t>. Η επιλογή των παραμέτρων συνήθως περιλαμβάνει μια αντιστάθμιση μεταξύ των QoS (</a:t>
            </a:r>
            <a:r>
              <a:rPr lang="en-US" sz="1600" b="1" i="0" u="none" strike="noStrike" kern="1200" cap="none" spc="0" baseline="0">
                <a:solidFill>
                  <a:srgbClr val="000000"/>
                </a:solidFill>
                <a:uFillTx/>
                <a:latin typeface="Univers Light"/>
              </a:rPr>
              <a:t>Quality of Service) </a:t>
            </a:r>
            <a:r>
              <a:rPr lang="el-GR" sz="1600" b="1" i="0" u="none" strike="noStrike" kern="1200" cap="none" spc="0" baseline="0">
                <a:solidFill>
                  <a:srgbClr val="000000"/>
                </a:solidFill>
                <a:uFillTx/>
                <a:latin typeface="Univers Light"/>
              </a:rPr>
              <a:t>και COGS</a:t>
            </a:r>
            <a:r>
              <a:rPr lang="en-US" sz="1600" b="1" i="0" u="none" strike="noStrike" kern="1200" cap="none" spc="0" baseline="0">
                <a:solidFill>
                  <a:srgbClr val="000000"/>
                </a:solidFill>
                <a:uFillTx/>
                <a:latin typeface="Univers Light"/>
              </a:rPr>
              <a:t> (Cost of Goods Sold).</a:t>
            </a:r>
          </a:p>
        </p:txBody>
      </p:sp>
      <p:sp>
        <p:nvSpPr>
          <p:cNvPr id="5" name="TextBox 9">
            <a:extLst>
              <a:ext uri="{FF2B5EF4-FFF2-40B4-BE49-F238E27FC236}">
                <a16:creationId xmlns:a16="http://schemas.microsoft.com/office/drawing/2014/main" id="{D5ACBAAF-ED4D-B95E-A579-5FB2C444FA1A}"/>
              </a:ext>
            </a:extLst>
          </p:cNvPr>
          <p:cNvSpPr txBox="1"/>
          <p:nvPr/>
        </p:nvSpPr>
        <p:spPr>
          <a:xfrm>
            <a:off x="505608" y="2858871"/>
            <a:ext cx="11149215" cy="156965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Univers Light"/>
              </a:rPr>
              <a:t>2.  </a:t>
            </a:r>
            <a:r>
              <a:rPr lang="el-GR" sz="1600" b="1" i="0" u="none" strike="noStrike" kern="1200" cap="none" spc="0" baseline="0">
                <a:solidFill>
                  <a:srgbClr val="000000"/>
                </a:solidFill>
                <a:uFillTx/>
                <a:latin typeface="Univers Light"/>
              </a:rPr>
              <a:t>Αντιτιθέμενοι στόχοι βελτιστοποίησης.</a:t>
            </a:r>
            <a:endParaRPr lang="en-US" sz="1600" b="1"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1"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Στόχος μας είναι να ενεργοποιήσουμε προληπτικά </a:t>
            </a:r>
            <a:r>
              <a:rPr lang="en-US" sz="1600" b="1" i="0" u="none" strike="noStrike" kern="1200" cap="none" spc="0" baseline="0">
                <a:solidFill>
                  <a:srgbClr val="000000"/>
                </a:solidFill>
                <a:uFillTx/>
                <a:latin typeface="Univers Light"/>
              </a:rPr>
              <a:t>resumes </a:t>
            </a:r>
            <a:r>
              <a:rPr lang="el-GR" sz="1600" b="1" i="0" u="none" strike="noStrike" kern="1200" cap="none" spc="0" baseline="0">
                <a:solidFill>
                  <a:srgbClr val="000000"/>
                </a:solidFill>
                <a:uFillTx/>
                <a:latin typeface="Univers Light"/>
              </a:rPr>
              <a:t>και να αποφύγουμε μικρές παύσεις. Ωστόσο, αυτοί είναι αντίθετοι στόχοι</a:t>
            </a:r>
            <a:r>
              <a:rPr lang="el-GR" sz="1600" b="0" i="0" u="none" strike="noStrike" kern="1200" cap="none" spc="0" baseline="0">
                <a:solidFill>
                  <a:srgbClr val="000000"/>
                </a:solidFill>
                <a:uFillTx/>
                <a:latin typeface="Univers Light"/>
              </a:rPr>
              <a:t>. Πράγματι, η αύξηση του αριθμού των προληπτικών </a:t>
            </a:r>
            <a:r>
              <a:rPr lang="en-US" sz="1600" b="0" i="0" u="none" strike="noStrike" kern="1200" cap="none" spc="0" baseline="0">
                <a:solidFill>
                  <a:srgbClr val="000000"/>
                </a:solidFill>
                <a:uFillTx/>
                <a:latin typeface="Univers Light"/>
              </a:rPr>
              <a:t>resumes </a:t>
            </a:r>
            <a:r>
              <a:rPr lang="el-GR" sz="1600" b="0" i="0" u="none" strike="noStrike" kern="1200" cap="none" spc="0" baseline="0">
                <a:solidFill>
                  <a:srgbClr val="000000"/>
                </a:solidFill>
                <a:uFillTx/>
                <a:latin typeface="Univers Light"/>
              </a:rPr>
              <a:t>θα αυξήσει επίσης τον αριθμό των </a:t>
            </a:r>
            <a:r>
              <a:rPr lang="en-US" sz="1600" b="0" i="0" u="none" strike="noStrike" kern="1200" cap="none" spc="0" baseline="0">
                <a:solidFill>
                  <a:srgbClr val="000000"/>
                </a:solidFill>
                <a:uFillTx/>
                <a:latin typeface="Univers Light"/>
              </a:rPr>
              <a:t>wrong resumes</a:t>
            </a:r>
            <a:r>
              <a:rPr lang="el-GR" sz="1600" b="0" i="0" u="none" strike="noStrike" kern="1200" cap="none" spc="0" baseline="0">
                <a:solidFill>
                  <a:srgbClr val="000000"/>
                </a:solidFill>
                <a:uFillTx/>
                <a:latin typeface="Univers Light"/>
              </a:rPr>
              <a:t>, δηλαδή ο πελάτης δεν έγινε </a:t>
            </a:r>
            <a:r>
              <a:rPr lang="en-US" sz="1600" b="0" i="0" u="none" strike="noStrike" kern="1200" cap="none" spc="0" baseline="0">
                <a:solidFill>
                  <a:srgbClr val="000000"/>
                </a:solidFill>
                <a:uFillTx/>
                <a:latin typeface="Univers Light"/>
              </a:rPr>
              <a:t>online </a:t>
            </a:r>
            <a:r>
              <a:rPr lang="el-GR" sz="1600" b="0" i="0" u="none" strike="noStrike" kern="1200" cap="none" spc="0" baseline="0">
                <a:solidFill>
                  <a:srgbClr val="000000"/>
                </a:solidFill>
                <a:uFillTx/>
                <a:latin typeface="Univers Light"/>
              </a:rPr>
              <a:t>όπως αναμενόταν. Τα </a:t>
            </a:r>
            <a:r>
              <a:rPr lang="en-US" sz="1600" b="0" i="0" u="none" strike="noStrike" kern="1200" cap="none" spc="0" baseline="0">
                <a:solidFill>
                  <a:srgbClr val="000000"/>
                </a:solidFill>
                <a:uFillTx/>
                <a:latin typeface="Univers Light"/>
              </a:rPr>
              <a:t>wrong resumes </a:t>
            </a:r>
            <a:r>
              <a:rPr lang="el-GR" sz="1600" b="0" i="0" u="none" strike="noStrike" kern="1200" cap="none" spc="0" baseline="0">
                <a:solidFill>
                  <a:srgbClr val="000000"/>
                </a:solidFill>
                <a:uFillTx/>
                <a:latin typeface="Univers Light"/>
              </a:rPr>
              <a:t>θα αυξήσουν με τη σειρά τους τον αριθμό των παύσεων, μερικές από τις οποίες θα είναι σύντομες. </a:t>
            </a:r>
            <a:endParaRPr lang="en-US" sz="1600" b="0" i="0" u="none" strike="noStrike" kern="1200" cap="none" spc="0" baseline="0">
              <a:solidFill>
                <a:srgbClr val="000000"/>
              </a:solidFill>
              <a:uFillTx/>
              <a:latin typeface="Univers Light"/>
            </a:endParaRPr>
          </a:p>
        </p:txBody>
      </p:sp>
      <p:sp>
        <p:nvSpPr>
          <p:cNvPr id="6" name="TextBox 11">
            <a:extLst>
              <a:ext uri="{FF2B5EF4-FFF2-40B4-BE49-F238E27FC236}">
                <a16:creationId xmlns:a16="http://schemas.microsoft.com/office/drawing/2014/main" id="{CACD5EB6-CAA8-EECC-61D6-AFE1558888E6}"/>
              </a:ext>
            </a:extLst>
          </p:cNvPr>
          <p:cNvSpPr txBox="1"/>
          <p:nvPr/>
        </p:nvSpPr>
        <p:spPr>
          <a:xfrm>
            <a:off x="505608" y="4683895"/>
            <a:ext cx="7623627" cy="1815879"/>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AutoNum type="arabicPeriod" startAt="3"/>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Αλλαγή στα πρότυπα χρήσης πόρων.</a:t>
            </a:r>
          </a:p>
          <a:p>
            <a:pPr marL="342900" marR="0" lvl="0" indent="-342900" algn="l" defTabSz="914400" rtl="0" fontAlgn="auto" hangingPunct="1">
              <a:lnSpc>
                <a:spcPct val="100000"/>
              </a:lnSpc>
              <a:spcBef>
                <a:spcPts val="0"/>
              </a:spcBef>
              <a:spcAft>
                <a:spcPts val="0"/>
              </a:spcAft>
              <a:buSzPct val="100000"/>
              <a:buAutoNum type="arabicPeriod" startAt="3"/>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Τα πρότυπα χρήσης πόρων να αλλάξουν, δηλαδή, σε σύγκριση με τον υπολογισμό που παρέχεται</a:t>
            </a:r>
            <a:r>
              <a:rPr lang="el-GR" sz="1600" b="0" i="0" u="none" strike="noStrike" kern="1200" cap="none" spc="0" baseline="0">
                <a:solidFill>
                  <a:srgbClr val="000000"/>
                </a:solidFill>
                <a:uFillTx/>
                <a:latin typeface="Univers Light"/>
              </a:rPr>
              <a:t>. Για παράδειγμα, οι παρεχόμενες βάσεις δεδομένων (</a:t>
            </a:r>
            <a:r>
              <a:rPr lang="en-US" sz="1600" b="0" i="0" u="none" strike="noStrike" kern="1200" cap="none" spc="0" baseline="0">
                <a:solidFill>
                  <a:srgbClr val="000000"/>
                </a:solidFill>
                <a:uFillTx/>
                <a:latin typeface="Univers Light"/>
              </a:rPr>
              <a:t>provisioned Databases) </a:t>
            </a:r>
            <a:r>
              <a:rPr lang="el-GR" sz="1600" b="0" i="0" u="none" strike="noStrike" kern="1200" cap="none" spc="0" baseline="0">
                <a:solidFill>
                  <a:srgbClr val="000000"/>
                </a:solidFill>
                <a:uFillTx/>
                <a:latin typeface="Univers Light"/>
              </a:rPr>
              <a:t>είναι συνήθως βραχύβιες και συχνά υπό</a:t>
            </a:r>
            <a:r>
              <a:rPr lang="en-US" sz="1600" b="0" i="0" u="none" strike="noStrike" kern="1200" cap="none" spc="0" baseline="0">
                <a:solidFill>
                  <a:srgbClr val="000000"/>
                </a:solidFill>
                <a:uFillTx/>
                <a:latin typeface="Univers Light"/>
              </a:rPr>
              <a:t> </a:t>
            </a:r>
            <a:r>
              <a:rPr lang="el-GR" sz="1600" b="0" i="0" u="none" strike="noStrike" kern="1200" cap="none" spc="0" baseline="0">
                <a:solidFill>
                  <a:srgbClr val="000000"/>
                </a:solidFill>
                <a:uFillTx/>
                <a:latin typeface="Univers Light"/>
              </a:rPr>
              <a:t>χρησιμοποιούνται. Σε αντίθεση με αυτό, οι μισές </a:t>
            </a:r>
            <a:r>
              <a:rPr lang="en-US" sz="1600" b="0" i="0" u="none" strike="noStrike" kern="1200" cap="none" spc="0" baseline="0">
                <a:solidFill>
                  <a:srgbClr val="000000"/>
                </a:solidFill>
                <a:uFillTx/>
                <a:latin typeface="Univers Light"/>
              </a:rPr>
              <a:t>serverless </a:t>
            </a:r>
            <a:r>
              <a:rPr lang="el-GR" sz="1600" b="0" i="0" u="none" strike="noStrike" kern="1200" cap="none" spc="0" baseline="0">
                <a:solidFill>
                  <a:srgbClr val="000000"/>
                </a:solidFill>
                <a:uFillTx/>
                <a:latin typeface="Univers Light"/>
              </a:rPr>
              <a:t>βάσεις δεδομένων υπήρχαν πάνω από τρεις εβδομάδες και οι μισές περίοδοι αδράνειας είναι μεταξύ λίγων ωρών. </a:t>
            </a:r>
            <a:endParaRPr lang="en-US" sz="1600" b="0" i="0" u="none" strike="noStrike" kern="1200" cap="none" spc="0" baseline="0">
              <a:solidFill>
                <a:srgbClr val="000000"/>
              </a:solidFill>
              <a:uFillTx/>
              <a:latin typeface="Univers Light"/>
            </a:endParaRPr>
          </a:p>
        </p:txBody>
      </p:sp>
      <p:pic>
        <p:nvPicPr>
          <p:cNvPr id="7" name="Picture 13">
            <a:extLst>
              <a:ext uri="{FF2B5EF4-FFF2-40B4-BE49-F238E27FC236}">
                <a16:creationId xmlns:a16="http://schemas.microsoft.com/office/drawing/2014/main" id="{FABC7EB5-A36F-FE4D-CADC-ED93D6D1DD47}"/>
              </a:ext>
            </a:extLst>
          </p:cNvPr>
          <p:cNvPicPr>
            <a:picLocks noChangeAspect="1"/>
          </p:cNvPicPr>
          <p:nvPr/>
        </p:nvPicPr>
        <p:blipFill>
          <a:blip r:embed="rId3"/>
          <a:stretch>
            <a:fillRect/>
          </a:stretch>
        </p:blipFill>
        <p:spPr>
          <a:xfrm>
            <a:off x="8662797" y="4349471"/>
            <a:ext cx="2298847" cy="2286685"/>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33109B74-3FB0-7D85-6309-E10D5770F4C7}"/>
              </a:ext>
            </a:extLst>
          </p:cNvPr>
          <p:cNvSpPr txBox="1"/>
          <p:nvPr/>
        </p:nvSpPr>
        <p:spPr>
          <a:xfrm>
            <a:off x="804745" y="1027657"/>
            <a:ext cx="10582506"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Για να αντιμετωπίσουμε τις παραπάνω προκλήσεις, προτείνεται η προσέγγιση Moneyball που βρίσκει τη μέση λύση στον αντιφατικό στόχο </a:t>
            </a:r>
            <a:r>
              <a:rPr lang="el-GR" sz="1600" b="0" i="0" u="none" strike="noStrike" kern="1200" cap="none" spc="0" baseline="0">
                <a:solidFill>
                  <a:srgbClr val="000000"/>
                </a:solidFill>
                <a:uFillTx/>
                <a:latin typeface="Univers Light"/>
              </a:rPr>
              <a:t>της ενεργοποίησης του προληπτικού </a:t>
            </a:r>
            <a:r>
              <a:rPr lang="en-US" sz="1600" b="0" i="0" u="none" strike="noStrike" kern="1200" cap="none" spc="0" baseline="0">
                <a:solidFill>
                  <a:srgbClr val="000000"/>
                </a:solidFill>
                <a:uFillTx/>
                <a:latin typeface="Univers Light"/>
              </a:rPr>
              <a:t>resume</a:t>
            </a:r>
            <a:r>
              <a:rPr lang="el-GR" sz="1600" b="0" i="0" u="none" strike="noStrike" kern="1200" cap="none" spc="0" baseline="0">
                <a:solidFill>
                  <a:srgbClr val="000000"/>
                </a:solidFill>
                <a:uFillTx/>
                <a:latin typeface="Univers Light"/>
              </a:rPr>
              <a:t>, ενώ μειώνεται παράλληλα ο αριθμός των σύντομων παύσεων.</a:t>
            </a:r>
            <a:endParaRPr lang="en-US" sz="1600" b="0" i="0" u="none" strike="noStrike" kern="1200" cap="none" spc="0" baseline="0">
              <a:solidFill>
                <a:srgbClr val="000000"/>
              </a:solidFill>
              <a:uFillTx/>
              <a:latin typeface="Univers Light"/>
            </a:endParaRPr>
          </a:p>
        </p:txBody>
      </p:sp>
      <p:sp>
        <p:nvSpPr>
          <p:cNvPr id="3" name="TextBox 6">
            <a:extLst>
              <a:ext uri="{FF2B5EF4-FFF2-40B4-BE49-F238E27FC236}">
                <a16:creationId xmlns:a16="http://schemas.microsoft.com/office/drawing/2014/main" id="{C57220A1-898B-9770-E0A8-59A431607E82}"/>
              </a:ext>
            </a:extLst>
          </p:cNvPr>
          <p:cNvSpPr txBox="1"/>
          <p:nvPr/>
        </p:nvSpPr>
        <p:spPr>
          <a:xfrm>
            <a:off x="804745" y="2123410"/>
            <a:ext cx="10582506" cy="184665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Για να μειώσουμε τον φόρτο εργασίας του back-end, αποφεύγουμε τις μικρές παύσεις, συγκρίνονται δύο εναλλακτικές λύσεις.</a:t>
            </a:r>
            <a:endParaRPr lang="en-US" sz="1600" b="0"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Περιορίζουμε τον αριθμό των παύσεων ανά βάση δεδομένων και ημέρα </a:t>
            </a:r>
            <a:r>
              <a:rPr lang="en-US" sz="1600" b="0" i="0" u="none" strike="noStrike" kern="1200" cap="none" spc="0" baseline="0">
                <a:solidFill>
                  <a:srgbClr val="000000"/>
                </a:solidFill>
                <a:uFillTx/>
                <a:latin typeface="Univers Light"/>
              </a:rPr>
              <a:t>(called a budget-based solution</a:t>
            </a:r>
            <a:r>
              <a:rPr lang="en-US" sz="1800" b="0" i="0" u="none" strike="noStrike" kern="1200" cap="none" spc="0" baseline="0">
                <a:solidFill>
                  <a:srgbClr val="000000"/>
                </a:solidFill>
                <a:uFillTx/>
                <a:latin typeface="LinLibertineT"/>
              </a:rPr>
              <a:t>)</a:t>
            </a:r>
            <a:r>
              <a:rPr lang="el-GR" sz="1600" b="0" i="0" u="none" strike="noStrike" kern="1200" cap="none" spc="0" baseline="0">
                <a:solidFill>
                  <a:srgbClr val="000000"/>
                </a:solidFill>
                <a:uFillTx/>
                <a:latin typeface="Univers Light"/>
              </a:rPr>
              <a:t>.</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Εισάγουμε ένα χρονικό διάστημα αναμονής (που ονομάζεται λογική παύση) πριν το </a:t>
            </a:r>
            <a:r>
              <a:rPr lang="en-US" sz="1600" b="0" i="0" u="none" strike="noStrike" kern="1200" cap="none" spc="0" baseline="0">
                <a:solidFill>
                  <a:srgbClr val="000000"/>
                </a:solidFill>
                <a:uFillTx/>
                <a:latin typeface="Univers Light"/>
              </a:rPr>
              <a:t>scale down </a:t>
            </a:r>
            <a:r>
              <a:rPr lang="el-GR" sz="1600" b="0" i="0" u="none" strike="noStrike" kern="1200" cap="none" spc="0" baseline="0">
                <a:solidFill>
                  <a:srgbClr val="000000"/>
                </a:solidFill>
                <a:uFillTx/>
                <a:latin typeface="Univers Light"/>
              </a:rPr>
              <a:t>των πόρων (ονομάζεται φυσική παύση).</a:t>
            </a:r>
            <a:endParaRPr lang="en-US" sz="1600" b="0" i="0" u="none" strike="noStrike" kern="1200" cap="none" spc="0" baseline="0">
              <a:solidFill>
                <a:srgbClr val="000000"/>
              </a:solidFill>
              <a:uFillTx/>
              <a:latin typeface="Univers Light"/>
            </a:endParaRPr>
          </a:p>
        </p:txBody>
      </p:sp>
      <p:sp>
        <p:nvSpPr>
          <p:cNvPr id="4" name="TextBox 7">
            <a:extLst>
              <a:ext uri="{FF2B5EF4-FFF2-40B4-BE49-F238E27FC236}">
                <a16:creationId xmlns:a16="http://schemas.microsoft.com/office/drawing/2014/main" id="{70A0CA15-FD2A-B62B-F3A5-B7D7694AFBE6}"/>
              </a:ext>
            </a:extLst>
          </p:cNvPr>
          <p:cNvSpPr txBox="1"/>
          <p:nvPr/>
        </p:nvSpPr>
        <p:spPr>
          <a:xfrm>
            <a:off x="804745" y="516800"/>
            <a:ext cx="1952783"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Proposed Solutions</a:t>
            </a:r>
          </a:p>
        </p:txBody>
      </p:sp>
      <p:sp>
        <p:nvSpPr>
          <p:cNvPr id="5" name="TextBox 9">
            <a:extLst>
              <a:ext uri="{FF2B5EF4-FFF2-40B4-BE49-F238E27FC236}">
                <a16:creationId xmlns:a16="http://schemas.microsoft.com/office/drawing/2014/main" id="{D0857EEE-00A3-E479-1C93-189EDD623035}"/>
              </a:ext>
            </a:extLst>
          </p:cNvPr>
          <p:cNvSpPr txBox="1"/>
          <p:nvPr/>
        </p:nvSpPr>
        <p:spPr>
          <a:xfrm>
            <a:off x="804745" y="4232172"/>
            <a:ext cx="6094137"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sng" strike="noStrike" kern="1200" cap="none" spc="0" baseline="0">
                <a:solidFill>
                  <a:srgbClr val="000000"/>
                </a:solidFill>
                <a:uFillTx/>
                <a:latin typeface="Univers Light"/>
              </a:rPr>
              <a:t>Οι βασικές συνεισφορές του</a:t>
            </a:r>
            <a:r>
              <a:rPr lang="en-US" sz="1600" b="0" i="0" u="sng" strike="noStrike" kern="1200" cap="none" spc="0" baseline="0">
                <a:solidFill>
                  <a:srgbClr val="000000"/>
                </a:solidFill>
                <a:uFillTx/>
                <a:latin typeface="Univers Light"/>
              </a:rPr>
              <a:t> Moneyball:</a:t>
            </a:r>
          </a:p>
        </p:txBody>
      </p:sp>
      <p:sp>
        <p:nvSpPr>
          <p:cNvPr id="6" name="TextBox 11">
            <a:extLst>
              <a:ext uri="{FF2B5EF4-FFF2-40B4-BE49-F238E27FC236}">
                <a16:creationId xmlns:a16="http://schemas.microsoft.com/office/drawing/2014/main" id="{5B4529F9-63B5-5BD5-9E11-24736E1E9E7C}"/>
              </a:ext>
            </a:extLst>
          </p:cNvPr>
          <p:cNvSpPr txBox="1"/>
          <p:nvPr/>
        </p:nvSpPr>
        <p:spPr>
          <a:xfrm>
            <a:off x="906033" y="4746842"/>
            <a:ext cx="10582506" cy="58477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Ορίζουμε τον δισδιάστατο χώρο προβλημάτων Moneyball. </a:t>
            </a:r>
            <a:r>
              <a:rPr lang="el-GR" sz="1600" b="1" i="0" u="none" strike="noStrike" kern="1200" cap="none" spc="0" baseline="0">
                <a:solidFill>
                  <a:srgbClr val="000000"/>
                </a:solidFill>
                <a:uFillTx/>
                <a:latin typeface="Univers Light"/>
              </a:rPr>
              <a:t>Προτείνουμε έναν οπτικό τρόπο σύγκρισης των προτεινόμενων λύσεων με τη βέλτιστη και τον αντίκτυπό τους στο QoS και COGS</a:t>
            </a:r>
            <a:r>
              <a:rPr lang="el-GR" sz="1600" b="0" i="0" u="none" strike="noStrike" kern="1200" cap="none" spc="0" baseline="0">
                <a:solidFill>
                  <a:srgbClr val="000000"/>
                </a:solidFill>
                <a:uFillTx/>
                <a:latin typeface="Univers Light"/>
              </a:rPr>
              <a:t>.</a:t>
            </a:r>
            <a:endParaRPr lang="en-US" sz="1600" b="0" i="0" u="none" strike="noStrike" kern="1200" cap="none" spc="0" baseline="0">
              <a:solidFill>
                <a:srgbClr val="000000"/>
              </a:solidFill>
              <a:uFillTx/>
              <a:latin typeface="Univers Light"/>
            </a:endParaRPr>
          </a:p>
        </p:txBody>
      </p:sp>
      <p:sp>
        <p:nvSpPr>
          <p:cNvPr id="7" name="TextBox 13">
            <a:extLst>
              <a:ext uri="{FF2B5EF4-FFF2-40B4-BE49-F238E27FC236}">
                <a16:creationId xmlns:a16="http://schemas.microsoft.com/office/drawing/2014/main" id="{F477E308-02F4-EFE4-631C-CD51423E94FA}"/>
              </a:ext>
            </a:extLst>
          </p:cNvPr>
          <p:cNvSpPr txBox="1"/>
          <p:nvPr/>
        </p:nvSpPr>
        <p:spPr>
          <a:xfrm>
            <a:off x="906033" y="5391146"/>
            <a:ext cx="10970011" cy="10772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Συνοψίζουμε τα κύρια πορίσματα που αντλήθηκαν κατά τη διάρκεια μιας δεκαετίας ανάλυσης </a:t>
            </a:r>
            <a:r>
              <a:rPr lang="el-GR" sz="1600" b="0" i="0" u="none" strike="noStrike" kern="1200" cap="none" spc="0" baseline="0">
                <a:solidFill>
                  <a:srgbClr val="000000"/>
                </a:solidFill>
                <a:uFillTx/>
                <a:latin typeface="Univers Light"/>
              </a:rPr>
              <a:t>παρεχόμενων βάσεων δεδομένων SQL. Μεταφέρουμε αυτή τη μάθηση για </a:t>
            </a:r>
            <a:r>
              <a:rPr lang="en-US" sz="1600" b="0" i="0" u="none" strike="noStrike" kern="1200" cap="none" spc="0" baseline="0">
                <a:solidFill>
                  <a:srgbClr val="000000"/>
                </a:solidFill>
                <a:uFillTx/>
                <a:latin typeface="Univers Light"/>
              </a:rPr>
              <a:t>Serverless compute</a:t>
            </a:r>
            <a:r>
              <a:rPr lang="el-GR" sz="1600" b="0" i="0" u="none" strike="noStrike" kern="1200" cap="none" spc="0" baseline="0">
                <a:solidFill>
                  <a:srgbClr val="000000"/>
                </a:solidFill>
                <a:uFillTx/>
                <a:latin typeface="Univers Light"/>
              </a:rPr>
              <a:t>, ενώ λύνεται το πρόβλημα του Moneyball. Πιο συγκεκριμένα, </a:t>
            </a:r>
            <a:r>
              <a:rPr lang="el-GR" sz="1600" b="1" i="0" u="none" strike="noStrike" kern="1200" cap="none" spc="0" baseline="0">
                <a:solidFill>
                  <a:srgbClr val="000000"/>
                </a:solidFill>
                <a:uFillTx/>
                <a:latin typeface="Univers Light"/>
              </a:rPr>
              <a:t>επιλέγουμε </a:t>
            </a:r>
            <a:r>
              <a:rPr lang="en-US" sz="1600" b="1" i="0" u="none" strike="noStrike" kern="1200" cap="none" spc="0" baseline="0">
                <a:solidFill>
                  <a:srgbClr val="000000"/>
                </a:solidFill>
                <a:uFillTx/>
                <a:latin typeface="Univers Light"/>
              </a:rPr>
              <a:t>features</a:t>
            </a:r>
            <a:r>
              <a:rPr lang="el-GR" sz="1600" b="1" i="0" u="none" strike="noStrike" kern="1200" cap="none" spc="0" baseline="0">
                <a:solidFill>
                  <a:srgbClr val="000000"/>
                </a:solidFill>
                <a:uFillTx/>
                <a:latin typeface="Univers Light"/>
              </a:rPr>
              <a:t> και συγκρίνουμε μοντέλα ML με ευρετικά όσον αφορά τ</a:t>
            </a:r>
            <a:r>
              <a:rPr lang="en-US" sz="1600" b="1" i="0" u="none" strike="noStrike" kern="1200" cap="none" spc="0" baseline="0">
                <a:solidFill>
                  <a:srgbClr val="000000"/>
                </a:solidFill>
                <a:uFillTx/>
                <a:latin typeface="Univers Light"/>
              </a:rPr>
              <a:t>o accuracy</a:t>
            </a:r>
            <a:r>
              <a:rPr lang="el-GR" sz="1600" b="1" i="0" u="none" strike="noStrike" kern="1200" cap="none" spc="0" baseline="0">
                <a:solidFill>
                  <a:srgbClr val="000000"/>
                </a:solidFill>
                <a:uFillTx/>
                <a:latin typeface="Univers Light"/>
              </a:rPr>
              <a:t> </a:t>
            </a:r>
            <a:r>
              <a:rPr lang="el-GR" sz="1600" b="0" i="0" u="none" strike="noStrike" kern="1200" cap="none" spc="0" baseline="0">
                <a:solidFill>
                  <a:srgbClr val="000000"/>
                </a:solidFill>
                <a:uFillTx/>
                <a:latin typeface="Univers Light"/>
              </a:rPr>
              <a:t>και τα γενικά έξοδα συντήρησης.</a:t>
            </a:r>
            <a:endParaRPr lang="en-US" sz="1600" b="0" i="0" u="none" strike="noStrike" kern="1200" cap="none" spc="0" baseline="0">
              <a:solidFill>
                <a:srgbClr val="000000"/>
              </a:solidFill>
              <a:uFillTx/>
              <a:latin typeface="Univer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5903C2C-CDD2-9CC8-7019-B1732C30E77F}"/>
              </a:ext>
            </a:extLst>
          </p:cNvPr>
          <p:cNvSpPr txBox="1"/>
          <p:nvPr/>
        </p:nvSpPr>
        <p:spPr>
          <a:xfrm>
            <a:off x="669066" y="492422"/>
            <a:ext cx="11006257" cy="132343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Αναλύουμε το </a:t>
            </a:r>
            <a:r>
              <a:rPr lang="en-US" sz="1600" b="1" i="0" u="none" strike="noStrike" kern="1200" cap="none" spc="0" baseline="0">
                <a:solidFill>
                  <a:srgbClr val="000000"/>
                </a:solidFill>
                <a:uFillTx/>
                <a:latin typeface="Univers Light"/>
              </a:rPr>
              <a:t>Production telemetry </a:t>
            </a:r>
            <a:r>
              <a:rPr lang="el-GR" sz="1600" b="1" i="0" u="none" strike="noStrike" kern="1200" cap="none" spc="0" baseline="0">
                <a:solidFill>
                  <a:srgbClr val="000000"/>
                </a:solidFill>
                <a:uFillTx/>
                <a:latin typeface="Univers Light"/>
              </a:rPr>
              <a:t>των </a:t>
            </a:r>
            <a:r>
              <a:rPr lang="en-US" sz="1600" b="1" i="0" u="none" strike="noStrike" kern="1200" cap="none" spc="0" baseline="0">
                <a:solidFill>
                  <a:srgbClr val="000000"/>
                </a:solidFill>
                <a:uFillTx/>
                <a:latin typeface="Univers Light"/>
              </a:rPr>
              <a:t>Serverless </a:t>
            </a:r>
            <a:r>
              <a:rPr lang="el-GR" sz="1600" b="1" i="0" u="none" strike="noStrike" kern="1200" cap="none" spc="0" baseline="0">
                <a:solidFill>
                  <a:srgbClr val="000000"/>
                </a:solidFill>
                <a:uFillTx/>
                <a:latin typeface="Univers Light"/>
              </a:rPr>
              <a:t>βάσεων δεδομένων SQL σε σχέση με τη διάρκεια ζωής τους και τα τυπικά πρότυπα χρήσης πόρων</a:t>
            </a:r>
            <a:r>
              <a:rPr lang="el-GR" sz="1600" b="0" i="0" u="none" strike="noStrike" kern="1200" cap="none" spc="0" baseline="0">
                <a:solidFill>
                  <a:srgbClr val="000000"/>
                </a:solidFill>
                <a:uFillTx/>
                <a:latin typeface="Univers Light"/>
              </a:rPr>
              <a:t> κατά τη διάρκεια του μισού έτους σε δεκάδες Azure </a:t>
            </a:r>
            <a:r>
              <a:rPr lang="en-US" sz="1600" b="0" i="0" u="none" strike="noStrike" kern="1200" cap="none" spc="0" baseline="0">
                <a:solidFill>
                  <a:srgbClr val="000000"/>
                </a:solidFill>
                <a:uFillTx/>
                <a:latin typeface="Univers Light"/>
              </a:rPr>
              <a:t>regions </a:t>
            </a:r>
            <a:r>
              <a:rPr lang="el-GR" sz="1600" b="0" i="0" u="none" strike="noStrike" kern="1200" cap="none" spc="0" baseline="0">
                <a:solidFill>
                  <a:srgbClr val="000000"/>
                </a:solidFill>
                <a:uFillTx/>
                <a:latin typeface="Univers Light"/>
              </a:rPr>
              <a:t>όπου δεκάδες χιλιάδες επί του παρόντος</a:t>
            </a:r>
            <a:r>
              <a:rPr lang="en-US" sz="1600" b="0" i="0" u="none" strike="noStrike" kern="1200" cap="none" spc="0" baseline="0">
                <a:solidFill>
                  <a:srgbClr val="000000"/>
                </a:solidFill>
                <a:uFillTx/>
                <a:latin typeface="Univers Light"/>
              </a:rPr>
              <a:t> </a:t>
            </a:r>
            <a:r>
              <a:rPr lang="el-GR" sz="1600" b="0" i="0" u="none" strike="noStrike" kern="1200" cap="none" spc="0" baseline="0">
                <a:solidFill>
                  <a:srgbClr val="000000"/>
                </a:solidFill>
                <a:uFillTx/>
                <a:latin typeface="Univers Light"/>
              </a:rPr>
              <a:t>γίνονται </a:t>
            </a:r>
            <a:r>
              <a:rPr lang="en-US" sz="1600" b="0" i="0" u="none" strike="noStrike" kern="1200" cap="none" spc="0" baseline="0">
                <a:solidFill>
                  <a:srgbClr val="000000"/>
                </a:solidFill>
                <a:uFillTx/>
                <a:latin typeface="Univers Light"/>
              </a:rPr>
              <a:t>deploy</a:t>
            </a:r>
            <a:r>
              <a:rPr lang="el-GR" sz="1600" b="0" i="0" u="none" strike="noStrike" kern="1200" cap="none" spc="0" baseline="0">
                <a:solidFill>
                  <a:srgbClr val="000000"/>
                </a:solidFill>
                <a:uFillTx/>
                <a:latin typeface="Univers Light"/>
              </a:rPr>
              <a:t>. Δεδομένου του μεγέθους και το εύρος αυτής της ανάλυσης, εκτιμάται ότι τα πρότυπα χρήσης που παρατηρήθηκαν αντιπροσωπεύουν τις συμπεριφορές οποιωνδήποτε </a:t>
            </a:r>
            <a:r>
              <a:rPr lang="en-US" sz="1600" b="0" i="0" u="none" strike="noStrike" kern="1200" cap="none" spc="0" baseline="0">
                <a:solidFill>
                  <a:srgbClr val="000000"/>
                </a:solidFill>
                <a:uFillTx/>
                <a:latin typeface="Univers Light"/>
              </a:rPr>
              <a:t>Serverless </a:t>
            </a:r>
            <a:r>
              <a:rPr lang="el-GR" sz="1600" b="0" i="0" u="none" strike="noStrike" kern="1200" cap="none" spc="0" baseline="0">
                <a:solidFill>
                  <a:srgbClr val="000000"/>
                </a:solidFill>
                <a:uFillTx/>
                <a:latin typeface="Univers Light"/>
              </a:rPr>
              <a:t>βάσεων δεδομένων.</a:t>
            </a:r>
            <a:endParaRPr lang="en-US" sz="1600" b="0" i="0" u="none" strike="noStrike" kern="1200" cap="none" spc="0" baseline="0">
              <a:solidFill>
                <a:srgbClr val="000000"/>
              </a:solidFill>
              <a:uFillTx/>
              <a:latin typeface="Univers Light"/>
            </a:endParaRPr>
          </a:p>
        </p:txBody>
      </p:sp>
      <p:sp>
        <p:nvSpPr>
          <p:cNvPr id="3" name="TextBox 6">
            <a:extLst>
              <a:ext uri="{FF2B5EF4-FFF2-40B4-BE49-F238E27FC236}">
                <a16:creationId xmlns:a16="http://schemas.microsoft.com/office/drawing/2014/main" id="{9CC20EF3-EF19-ECE3-361A-FE7113154BF4}"/>
              </a:ext>
            </a:extLst>
          </p:cNvPr>
          <p:cNvSpPr txBox="1"/>
          <p:nvPr/>
        </p:nvSpPr>
        <p:spPr>
          <a:xfrm>
            <a:off x="669066" y="1921126"/>
            <a:ext cx="11006248" cy="10772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Ενεργοποιούμε το </a:t>
            </a:r>
            <a:r>
              <a:rPr lang="en-US" sz="1600" b="1" i="0" u="none" strike="noStrike" kern="1200" cap="none" spc="0" baseline="0">
                <a:solidFill>
                  <a:srgbClr val="000000"/>
                </a:solidFill>
                <a:uFillTx/>
                <a:latin typeface="Univers Light"/>
              </a:rPr>
              <a:t>proactive resume </a:t>
            </a:r>
            <a:r>
              <a:rPr lang="el-GR" sz="1600" b="1" i="0" u="none" strike="noStrike" kern="1200" cap="none" spc="0" baseline="0">
                <a:solidFill>
                  <a:srgbClr val="000000"/>
                </a:solidFill>
                <a:uFillTx/>
                <a:latin typeface="Univers Light"/>
              </a:rPr>
              <a:t>με βάση ιστορικά μοτίβα </a:t>
            </a:r>
            <a:r>
              <a:rPr lang="en-US" sz="1600" b="1" i="0" u="none" strike="noStrike" kern="1200" cap="none" spc="0" baseline="0">
                <a:solidFill>
                  <a:srgbClr val="000000"/>
                </a:solidFill>
                <a:uFillTx/>
                <a:latin typeface="Univers Light"/>
              </a:rPr>
              <a:t>resumes </a:t>
            </a:r>
            <a:r>
              <a:rPr lang="el-GR" sz="1600" b="1" i="0" u="none" strike="noStrike" kern="1200" cap="none" spc="0" baseline="0">
                <a:solidFill>
                  <a:srgbClr val="000000"/>
                </a:solidFill>
                <a:uFillTx/>
                <a:latin typeface="Univers Light"/>
              </a:rPr>
              <a:t>ανά βάση δεδομένων</a:t>
            </a:r>
            <a:r>
              <a:rPr lang="el-GR" sz="1600" b="0" i="0" u="none" strike="noStrike" kern="1200" cap="none" spc="0" baseline="0">
                <a:solidFill>
                  <a:srgbClr val="000000"/>
                </a:solidFill>
                <a:uFillTx/>
                <a:latin typeface="Univers Light"/>
              </a:rPr>
              <a:t>. Έως και το 80% των </a:t>
            </a:r>
            <a:r>
              <a:rPr lang="en-US" sz="1600" b="0" i="0" u="none" strike="noStrike" kern="1200" cap="none" spc="0" baseline="0">
                <a:solidFill>
                  <a:srgbClr val="000000"/>
                </a:solidFill>
                <a:uFillTx/>
                <a:latin typeface="Univers Light"/>
              </a:rPr>
              <a:t>resumes </a:t>
            </a:r>
            <a:r>
              <a:rPr lang="el-GR" sz="1600" b="0" i="0" u="none" strike="noStrike" kern="1200" cap="none" spc="0" baseline="0">
                <a:solidFill>
                  <a:srgbClr val="000000"/>
                </a:solidFill>
                <a:uFillTx/>
                <a:latin typeface="Univers Light"/>
              </a:rPr>
              <a:t>είναι προληπτικά</a:t>
            </a:r>
            <a:r>
              <a:rPr lang="en-US" sz="1600" b="0" i="0" u="none" strike="noStrike" kern="1200" cap="none" spc="0" baseline="0">
                <a:solidFill>
                  <a:srgbClr val="000000"/>
                </a:solidFill>
                <a:uFillTx/>
                <a:latin typeface="Univers Light"/>
              </a:rPr>
              <a:t>(proactive)</a:t>
            </a:r>
            <a:r>
              <a:rPr lang="el-GR" sz="1600" b="0" i="0" u="none" strike="noStrike" kern="1200" cap="none" spc="0" baseline="0">
                <a:solidFill>
                  <a:srgbClr val="000000"/>
                </a:solidFill>
                <a:uFillTx/>
                <a:latin typeface="Univers Light"/>
              </a:rPr>
              <a:t> και σωστά μέσα σε αρκετές ώρες για βάσεις δεδομένων που υπήρχαν τουλάχιστον 3 εβδομάδες. Το 99% των βάσεων δεδομένων με μεγάλη διάρκεια ζωής επωφελούνται από </a:t>
            </a:r>
            <a:r>
              <a:rPr lang="en-US" sz="1600" b="0" i="0" u="none" strike="noStrike" kern="1200" cap="none" spc="0" baseline="0">
                <a:solidFill>
                  <a:srgbClr val="000000"/>
                </a:solidFill>
                <a:uFillTx/>
                <a:latin typeface="Univers Light"/>
              </a:rPr>
              <a:t>proactive resumes.</a:t>
            </a:r>
          </a:p>
        </p:txBody>
      </p:sp>
      <p:sp>
        <p:nvSpPr>
          <p:cNvPr id="4" name="TextBox 8">
            <a:extLst>
              <a:ext uri="{FF2B5EF4-FFF2-40B4-BE49-F238E27FC236}">
                <a16:creationId xmlns:a16="http://schemas.microsoft.com/office/drawing/2014/main" id="{BC6927BF-8BA9-2735-6D68-E74A6679D989}"/>
              </a:ext>
            </a:extLst>
          </p:cNvPr>
          <p:cNvSpPr txBox="1"/>
          <p:nvPr/>
        </p:nvSpPr>
        <p:spPr>
          <a:xfrm>
            <a:off x="669066" y="3197949"/>
            <a:ext cx="10758135" cy="830997"/>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Αποφεύγουμε σύντομες παύσεις κάνοντας λογική παύση μιας βάσης δεδομένων που μένει αδρανής πριν μειώσει τους πόρους της</a:t>
            </a:r>
            <a:r>
              <a:rPr lang="el-GR" sz="1600" b="0" i="0" u="none" strike="noStrike" kern="1200" cap="none" spc="0" baseline="0">
                <a:solidFill>
                  <a:srgbClr val="000000"/>
                </a:solidFill>
                <a:uFillTx/>
                <a:latin typeface="Univers Light"/>
              </a:rPr>
              <a:t>. Η λογική παύση είναι απλή, αποτελεσματική και ευέλικτη τεχνική που αποφεύγει πάνω από τις μισές παύσεις. Το 49% των βάσεων δεδομένων επωφελείται από αυτή τη μείωση του φόρτου εργασίας.</a:t>
            </a:r>
            <a:endParaRPr lang="en-US" sz="1600" b="0" i="0" u="none" strike="noStrike" kern="1200" cap="none" spc="0" baseline="0">
              <a:solidFill>
                <a:srgbClr val="000000"/>
              </a:solidFill>
              <a:uFillTx/>
              <a:latin typeface="Univers Light"/>
            </a:endParaRPr>
          </a:p>
        </p:txBody>
      </p:sp>
      <p:sp>
        <p:nvSpPr>
          <p:cNvPr id="5" name="TextBox 9">
            <a:extLst>
              <a:ext uri="{FF2B5EF4-FFF2-40B4-BE49-F238E27FC236}">
                <a16:creationId xmlns:a16="http://schemas.microsoft.com/office/drawing/2014/main" id="{A99D3038-70A0-EB8E-F038-4B22688C61D5}"/>
              </a:ext>
            </a:extLst>
          </p:cNvPr>
          <p:cNvSpPr txBox="1"/>
          <p:nvPr/>
        </p:nvSpPr>
        <p:spPr>
          <a:xfrm>
            <a:off x="669066" y="4228542"/>
            <a:ext cx="5335112"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Moneyball Problem (Provisioned vs Serverless compute)</a:t>
            </a:r>
          </a:p>
        </p:txBody>
      </p:sp>
      <p:sp>
        <p:nvSpPr>
          <p:cNvPr id="6" name="TextBox 11">
            <a:extLst>
              <a:ext uri="{FF2B5EF4-FFF2-40B4-BE49-F238E27FC236}">
                <a16:creationId xmlns:a16="http://schemas.microsoft.com/office/drawing/2014/main" id="{815B4D28-E76D-906A-8586-5028CE1AD403}"/>
              </a:ext>
            </a:extLst>
          </p:cNvPr>
          <p:cNvSpPr txBox="1"/>
          <p:nvPr/>
        </p:nvSpPr>
        <p:spPr>
          <a:xfrm>
            <a:off x="669066" y="4766703"/>
            <a:ext cx="10917049" cy="160043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a:rPr>
              <a:t>Provisioned compute</a:t>
            </a:r>
            <a:r>
              <a:rPr lang="el-GR" sz="1600" b="0" i="0" u="sng" strike="noStrike" kern="1200" cap="none" spc="0" baseline="0">
                <a:solidFill>
                  <a:srgbClr val="000000"/>
                </a:solidFill>
                <a:uFillTx/>
                <a:latin typeface="Univers Light"/>
              </a:rPr>
              <a:t>:</a:t>
            </a:r>
            <a:r>
              <a:rPr lang="en-US" sz="1600" b="0" i="0" u="sng" strike="noStrike" kern="1200" cap="none" spc="0" baseline="0">
                <a:solidFill>
                  <a:srgbClr val="000000"/>
                </a:solidFill>
                <a:uFillTx/>
                <a:latin typeface="Univers Light"/>
              </a:rPr>
              <a:t> </a:t>
            </a:r>
            <a:r>
              <a:rPr lang="el-GR" sz="1600" b="1" i="0" u="none" strike="noStrike" kern="1200" cap="none" spc="0" baseline="0">
                <a:solidFill>
                  <a:srgbClr val="000000"/>
                </a:solidFill>
                <a:uFillTx/>
                <a:latin typeface="Univers Light"/>
              </a:rPr>
              <a:t>κατανέμει ένα σταθερό ποσό πόρων που δεν αλλάζει με την πάροδο του χρόνου εκτός εάν το ζητήσει ρητά ο πελάτης</a:t>
            </a:r>
            <a:r>
              <a:rPr lang="el-GR" sz="1600" b="0" i="0" u="none" strike="noStrike" kern="1200" cap="none" spc="0" baseline="0">
                <a:solidFill>
                  <a:srgbClr val="000000"/>
                </a:solidFill>
                <a:uFillTx/>
                <a:latin typeface="Univers Light"/>
              </a:rPr>
              <a:t>. Οι πόροι μιας βάσης δεδομένων 𝑠 συνεχίζονται κατά τη διάρκεια όλου του χρόνου ζωής της 𝑠. Ωστόσο, η αυστηρή ανάλυση τηλεμετρίας αποκαλύπτει ότι αυτοί </a:t>
            </a:r>
            <a:r>
              <a:rPr lang="el-GR" sz="1600" b="1" i="0" u="none" strike="noStrike" kern="1200" cap="none" spc="0" baseline="0">
                <a:solidFill>
                  <a:srgbClr val="000000"/>
                </a:solidFill>
                <a:uFillTx/>
                <a:latin typeface="Univers Light"/>
              </a:rPr>
              <a:t>οι πόροι είναι συχνά μη χρησιμοποιούμενοι</a:t>
            </a:r>
            <a:r>
              <a:rPr lang="el-GR" sz="1600" b="0" i="0" u="none" strike="noStrike" kern="1200" cap="none" spc="0" baseline="0">
                <a:solidFill>
                  <a:srgbClr val="000000"/>
                </a:solidFill>
                <a:uFillTx/>
                <a:latin typeface="Univers Light"/>
              </a:rPr>
              <a:t>. Υπάρχουν εκτεταμένες περίοδοι αδράνειας κατά τη διάρκεια της οποίας σπαταλούνται πόροι εκτός εάν οι πελάτες μειώσουν τους πόρους. Αυτή </a:t>
            </a:r>
            <a:r>
              <a:rPr lang="el-GR" sz="1600" b="1" i="0" u="none" strike="noStrike" kern="1200" cap="none" spc="0" baseline="0">
                <a:solidFill>
                  <a:srgbClr val="000000"/>
                </a:solidFill>
                <a:uFillTx/>
                <a:latin typeface="Univers Light"/>
              </a:rPr>
              <a:t>η χειροκίνητη κλιμάκωση πόρων είναι χρονοβόρα, επιρρεπής σε σφάλματα, μη επεκτάσιμη και μη ανθεκτική</a:t>
            </a:r>
            <a:r>
              <a:rPr lang="el-GR" sz="1800" b="1" i="0" u="none" strike="noStrike" kern="1200" cap="none" spc="0" baseline="0">
                <a:solidFill>
                  <a:srgbClr val="000000"/>
                </a:solidFill>
                <a:uFillTx/>
                <a:latin typeface="Univers Light"/>
              </a:rPr>
              <a:t>.</a:t>
            </a:r>
            <a:endParaRPr lang="en-US" sz="1800" b="1" i="0" u="none" strike="noStrike" kern="1200" cap="none" spc="0" baseline="0">
              <a:solidFill>
                <a:srgbClr val="000000"/>
              </a:solidFill>
              <a:uFillTx/>
              <a:latin typeface="Univer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500343A2-AB1F-4C74-15A5-22A13A394E83}"/>
              </a:ext>
            </a:extLst>
          </p:cNvPr>
          <p:cNvSpPr txBox="1"/>
          <p:nvPr/>
        </p:nvSpPr>
        <p:spPr>
          <a:xfrm>
            <a:off x="446053" y="751344"/>
            <a:ext cx="11285031"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none" strike="noStrike" kern="1200" cap="none" spc="0" baseline="0">
                <a:solidFill>
                  <a:srgbClr val="000000"/>
                </a:solidFill>
                <a:uFillTx/>
                <a:latin typeface="Univers Light"/>
              </a:rPr>
              <a:t>Για να ξεπεραστούν αυτοί οι περιορισμοί, εισήχθη πρόσφατα ο </a:t>
            </a:r>
            <a:r>
              <a:rPr lang="en-US" sz="1600" b="1" i="0" u="sng" strike="noStrike" kern="1200" cap="none" spc="0" baseline="0">
                <a:solidFill>
                  <a:srgbClr val="000000"/>
                </a:solidFill>
                <a:uFillTx/>
                <a:latin typeface="Univers Light"/>
              </a:rPr>
              <a:t>Serverless </a:t>
            </a:r>
            <a:r>
              <a:rPr lang="el-GR" sz="1600" b="1" i="0" u="sng" strike="noStrike" kern="1200" cap="none" spc="0" baseline="0">
                <a:solidFill>
                  <a:srgbClr val="000000"/>
                </a:solidFill>
                <a:uFillTx/>
                <a:latin typeface="Univers Light"/>
              </a:rPr>
              <a:t>υπολογισμός </a:t>
            </a:r>
            <a:r>
              <a:rPr lang="el-GR" sz="1600" b="1" i="0" u="none" strike="noStrike" kern="1200" cap="none" spc="0" baseline="0">
                <a:solidFill>
                  <a:srgbClr val="000000"/>
                </a:solidFill>
                <a:uFillTx/>
                <a:latin typeface="Univers Light"/>
              </a:rPr>
              <a:t>. Οι πόροι μιας βάσης δεδομένων 𝑠 κλιμακώνονται αυτόματα με βάση τη ζήτηση</a:t>
            </a:r>
            <a:r>
              <a:rPr lang="el-GR" sz="1600" b="0" i="0" u="none" strike="noStrike" kern="1200" cap="none" spc="0" baseline="0">
                <a:solidFill>
                  <a:srgbClr val="000000"/>
                </a:solidFill>
                <a:uFillTx/>
                <a:latin typeface="Univers Light"/>
              </a:rPr>
              <a:t>. </a:t>
            </a:r>
            <a:r>
              <a:rPr lang="el-GR" sz="1600" b="1" i="0" u="none" strike="noStrike" kern="1200" cap="none" spc="0" baseline="0">
                <a:solidFill>
                  <a:srgbClr val="000000"/>
                </a:solidFill>
                <a:uFillTx/>
                <a:latin typeface="Univers Light"/>
              </a:rPr>
              <a:t>Εάν η βάση δεδομένων χωρίς διακομιστή είναι συνδεδεμένη, τότε η κλιμάκωση συμβαίνει με χαμηλό </a:t>
            </a:r>
            <a:r>
              <a:rPr lang="en-US" sz="1600" b="1" i="0" u="none" strike="noStrike" kern="1200" cap="none" spc="0" baseline="0">
                <a:solidFill>
                  <a:srgbClr val="000000"/>
                </a:solidFill>
                <a:uFillTx/>
                <a:latin typeface="Univers Light"/>
              </a:rPr>
              <a:t>latency. </a:t>
            </a:r>
            <a:r>
              <a:rPr lang="el-GR" sz="1600" b="1" i="0" u="none" strike="noStrike" kern="1200" cap="none" spc="0" baseline="0">
                <a:solidFill>
                  <a:srgbClr val="000000"/>
                </a:solidFill>
                <a:uFillTx/>
                <a:latin typeface="Univers Light"/>
              </a:rPr>
              <a:t>Θα εστιάσουμε στην ελαχιστοποίηση του </a:t>
            </a:r>
            <a:r>
              <a:rPr lang="en-US" sz="1600" b="1" i="0" u="none" strike="noStrike" kern="1200" cap="none" spc="0" baseline="0">
                <a:solidFill>
                  <a:srgbClr val="000000"/>
                </a:solidFill>
                <a:uFillTx/>
                <a:latin typeface="Univers Light"/>
              </a:rPr>
              <a:t>latency </a:t>
            </a:r>
            <a:r>
              <a:rPr lang="el-GR" sz="1600" b="1" i="0" u="none" strike="noStrike" kern="1200" cap="none" spc="0" baseline="0">
                <a:solidFill>
                  <a:srgbClr val="000000"/>
                </a:solidFill>
                <a:uFillTx/>
                <a:latin typeface="Univers Light"/>
              </a:rPr>
              <a:t>που χρειάζεται για το </a:t>
            </a:r>
            <a:r>
              <a:rPr lang="en-US" sz="1600" b="1" i="0" u="none" strike="noStrike" kern="1200" cap="none" spc="0" baseline="0">
                <a:solidFill>
                  <a:srgbClr val="000000"/>
                </a:solidFill>
                <a:uFillTx/>
                <a:latin typeface="Univers Light"/>
              </a:rPr>
              <a:t>resume </a:t>
            </a:r>
            <a:r>
              <a:rPr lang="el-GR" sz="1600" b="1" i="0" u="none" strike="noStrike" kern="1200" cap="none" spc="0" baseline="0">
                <a:solidFill>
                  <a:srgbClr val="000000"/>
                </a:solidFill>
                <a:uFillTx/>
                <a:latin typeface="Univers Light"/>
              </a:rPr>
              <a:t>της βάσης δεδομένων.</a:t>
            </a:r>
            <a:endParaRPr lang="en-US" sz="1600" b="1" i="0" u="none" strike="noStrike" kern="1200" cap="none" spc="0" baseline="0">
              <a:solidFill>
                <a:srgbClr val="000000"/>
              </a:solidFill>
              <a:uFillTx/>
              <a:latin typeface="Univers Light"/>
            </a:endParaRPr>
          </a:p>
        </p:txBody>
      </p:sp>
      <p:pic>
        <p:nvPicPr>
          <p:cNvPr id="3" name="Picture 6">
            <a:extLst>
              <a:ext uri="{FF2B5EF4-FFF2-40B4-BE49-F238E27FC236}">
                <a16:creationId xmlns:a16="http://schemas.microsoft.com/office/drawing/2014/main" id="{F034E6A4-4871-1B28-A307-5BC53F824FF2}"/>
              </a:ext>
            </a:extLst>
          </p:cNvPr>
          <p:cNvPicPr>
            <a:picLocks noChangeAspect="1"/>
          </p:cNvPicPr>
          <p:nvPr/>
        </p:nvPicPr>
        <p:blipFill>
          <a:blip r:embed="rId2"/>
          <a:stretch>
            <a:fillRect/>
          </a:stretch>
        </p:blipFill>
        <p:spPr>
          <a:xfrm>
            <a:off x="3456651" y="1828562"/>
            <a:ext cx="4761802" cy="1770763"/>
          </a:xfrm>
          <a:prstGeom prst="rect">
            <a:avLst/>
          </a:prstGeom>
          <a:noFill/>
          <a:ln cap="flat">
            <a:noFill/>
          </a:ln>
        </p:spPr>
      </p:pic>
      <p:sp>
        <p:nvSpPr>
          <p:cNvPr id="4" name="TextBox 7">
            <a:extLst>
              <a:ext uri="{FF2B5EF4-FFF2-40B4-BE49-F238E27FC236}">
                <a16:creationId xmlns:a16="http://schemas.microsoft.com/office/drawing/2014/main" id="{9FD401BF-9AAB-B29F-8061-FE8D6343AEC9}"/>
              </a:ext>
            </a:extLst>
          </p:cNvPr>
          <p:cNvSpPr txBox="1"/>
          <p:nvPr/>
        </p:nvSpPr>
        <p:spPr>
          <a:xfrm>
            <a:off x="441079" y="3818132"/>
            <a:ext cx="3015572"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Reactive vs Proactive Resume:</a:t>
            </a:r>
          </a:p>
        </p:txBody>
      </p:sp>
      <p:sp>
        <p:nvSpPr>
          <p:cNvPr id="5" name="TextBox 9">
            <a:extLst>
              <a:ext uri="{FF2B5EF4-FFF2-40B4-BE49-F238E27FC236}">
                <a16:creationId xmlns:a16="http://schemas.microsoft.com/office/drawing/2014/main" id="{7543C4AA-C399-C95B-D01E-CA5A2BC2A6A8}"/>
              </a:ext>
            </a:extLst>
          </p:cNvPr>
          <p:cNvSpPr txBox="1"/>
          <p:nvPr/>
        </p:nvSpPr>
        <p:spPr>
          <a:xfrm>
            <a:off x="441079" y="4194352"/>
            <a:ext cx="10965365" cy="20621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Οι μεταβάσεις μεταξύ παύσης και οι καταστάσεις επανέναρξης δεν είναι στιγμιαίες. </a:t>
            </a:r>
            <a:r>
              <a:rPr lang="el-GR" sz="1600" b="1" i="0" u="none" strike="noStrike" kern="1200" cap="none" spc="0" baseline="0">
                <a:solidFill>
                  <a:srgbClr val="000000"/>
                </a:solidFill>
                <a:uFillTx/>
                <a:latin typeface="Univers Light"/>
              </a:rPr>
              <a:t>Ένα </a:t>
            </a:r>
            <a:r>
              <a:rPr lang="en-US" sz="1600" b="1" i="0" u="none" strike="noStrike" kern="1200" cap="none" spc="0" baseline="0">
                <a:solidFill>
                  <a:srgbClr val="000000"/>
                </a:solidFill>
                <a:uFillTx/>
                <a:latin typeface="Univers Light"/>
              </a:rPr>
              <a:t>resume workflow</a:t>
            </a:r>
            <a:r>
              <a:rPr lang="el-GR" sz="1600" b="1" i="0" u="none" strike="noStrike" kern="1200" cap="none" spc="0" baseline="0">
                <a:solidFill>
                  <a:srgbClr val="000000"/>
                </a:solidFill>
                <a:uFillTx/>
                <a:latin typeface="Univers Light"/>
              </a:rPr>
              <a:t> εκχωρεί πόρους σε μια βάση δεδομένων που γίνεται ενεργή, ενώ ένα </a:t>
            </a:r>
            <a:r>
              <a:rPr lang="en-US" sz="1600" b="1" i="0" u="none" strike="noStrike" kern="1200" cap="none" spc="0" baseline="0">
                <a:solidFill>
                  <a:srgbClr val="000000"/>
                </a:solidFill>
                <a:uFillTx/>
                <a:latin typeface="Univers Light"/>
              </a:rPr>
              <a:t>pause workflow </a:t>
            </a:r>
            <a:r>
              <a:rPr lang="el-GR" sz="1600" b="1" i="0" u="none" strike="noStrike" kern="1200" cap="none" spc="0" baseline="0">
                <a:solidFill>
                  <a:srgbClr val="000000"/>
                </a:solidFill>
                <a:uFillTx/>
                <a:latin typeface="Univers Light"/>
              </a:rPr>
              <a:t>αφαιρεί πόρους από μια βάση δεδομένων που γίνεται </a:t>
            </a:r>
            <a:r>
              <a:rPr lang="en-US" sz="1600" b="1" i="0" u="none" strike="noStrike" kern="1200" cap="none" spc="0" baseline="0">
                <a:solidFill>
                  <a:srgbClr val="000000"/>
                </a:solidFill>
                <a:uFillTx/>
                <a:latin typeface="Univers Light"/>
              </a:rPr>
              <a:t>idle</a:t>
            </a:r>
            <a:r>
              <a:rPr lang="el-GR" sz="1600" b="1" i="0" u="none" strike="noStrike" kern="1200" cap="none" spc="0" baseline="0">
                <a:solidFill>
                  <a:srgbClr val="000000"/>
                </a:solidFill>
                <a:uFillTx/>
                <a:latin typeface="Univers Light"/>
              </a:rPr>
              <a:t>.</a:t>
            </a:r>
            <a:r>
              <a:rPr lang="el-GR" sz="1600" b="0" i="0" u="none" strike="noStrike" kern="1200" cap="none" spc="0" baseline="0">
                <a:solidFill>
                  <a:srgbClr val="000000"/>
                </a:solidFill>
                <a:uFillTx/>
                <a:latin typeface="Univers Light"/>
              </a:rPr>
              <a:t> Επί του παρόντος, τα </a:t>
            </a:r>
            <a:r>
              <a:rPr lang="en-US" sz="1600" b="0" i="0" u="none" strike="noStrike" kern="1200" cap="none" spc="0" baseline="0">
                <a:solidFill>
                  <a:srgbClr val="000000"/>
                </a:solidFill>
                <a:uFillTx/>
                <a:latin typeface="Univers Light"/>
              </a:rPr>
              <a:t>resumes </a:t>
            </a:r>
            <a:r>
              <a:rPr lang="el-GR" sz="1600" b="0" i="0" u="none" strike="noStrike" kern="1200" cap="none" spc="0" baseline="0">
                <a:solidFill>
                  <a:srgbClr val="000000"/>
                </a:solidFill>
                <a:uFillTx/>
                <a:latin typeface="Univers Light"/>
              </a:rPr>
              <a:t>είναι απλώς </a:t>
            </a:r>
            <a:r>
              <a:rPr lang="en-US" sz="1600" b="0" i="0" u="none" strike="noStrike" kern="1200" cap="none" spc="0" baseline="0">
                <a:solidFill>
                  <a:srgbClr val="000000"/>
                </a:solidFill>
                <a:uFillTx/>
                <a:latin typeface="Univers Light"/>
              </a:rPr>
              <a:t>reactive</a:t>
            </a:r>
            <a:r>
              <a:rPr lang="el-GR" sz="1600" b="0" i="0" u="none" strike="noStrike" kern="1200" cap="none" spc="0" baseline="0">
                <a:solidFill>
                  <a:srgbClr val="000000"/>
                </a:solidFill>
                <a:uFillTx/>
                <a:latin typeface="Univers Light"/>
              </a:rPr>
              <a:t>, όχι </a:t>
            </a:r>
            <a:r>
              <a:rPr lang="en-US" sz="1600" b="0" i="0" u="none" strike="noStrike" kern="1200" cap="none" spc="0" baseline="0">
                <a:solidFill>
                  <a:srgbClr val="000000"/>
                </a:solidFill>
                <a:uFillTx/>
                <a:latin typeface="Univers Light"/>
              </a:rPr>
              <a:t>proactive</a:t>
            </a:r>
            <a:r>
              <a:rPr lang="el-GR" sz="1600" b="0" i="0" u="none" strike="noStrike" kern="1200" cap="none" spc="0" baseline="0">
                <a:solidFill>
                  <a:srgbClr val="000000"/>
                </a:solidFill>
                <a:uFillTx/>
                <a:latin typeface="Univers Light"/>
              </a:rPr>
              <a:t>. </a:t>
            </a:r>
            <a:r>
              <a:rPr lang="el-GR" sz="1600" b="1" i="0" u="none" strike="noStrike" kern="1200" cap="none" spc="0" baseline="0">
                <a:solidFill>
                  <a:srgbClr val="000000"/>
                </a:solidFill>
                <a:uFillTx/>
                <a:latin typeface="Univers Light"/>
              </a:rPr>
              <a:t>Καθυστερήσεις στη διαθεσιμότητα πόρων ενδέχεται να προκύψουν μετά από μεγάλες </a:t>
            </a:r>
            <a:r>
              <a:rPr lang="en-US" sz="1600" b="1" i="0" u="none" strike="noStrike" kern="1200" cap="none" spc="0" baseline="0">
                <a:solidFill>
                  <a:srgbClr val="000000"/>
                </a:solidFill>
                <a:uFillTx/>
                <a:latin typeface="Univers Light"/>
              </a:rPr>
              <a:t>idle </a:t>
            </a:r>
            <a:r>
              <a:rPr lang="el-GR" sz="1600" b="1" i="0" u="none" strike="noStrike" kern="1200" cap="none" spc="0" baseline="0">
                <a:solidFill>
                  <a:srgbClr val="000000"/>
                </a:solidFill>
                <a:uFillTx/>
                <a:latin typeface="Univers Light"/>
              </a:rPr>
              <a:t>περιόδους.</a:t>
            </a:r>
            <a:r>
              <a:rPr lang="el-GR" sz="1600" b="0" i="0" u="none" strike="noStrike" kern="1200" cap="none" spc="0" baseline="0">
                <a:solidFill>
                  <a:srgbClr val="000000"/>
                </a:solidFill>
                <a:uFillTx/>
                <a:latin typeface="Univers Light"/>
              </a:rPr>
              <a:t> Αυτές οι καθυστερήσεις κάνουν το </a:t>
            </a:r>
            <a:r>
              <a:rPr lang="en-US" sz="1600" b="0" i="0" u="none" strike="noStrike" kern="1200" cap="none" spc="0" baseline="0">
                <a:solidFill>
                  <a:srgbClr val="000000"/>
                </a:solidFill>
                <a:uFillTx/>
                <a:latin typeface="Univers Light"/>
              </a:rPr>
              <a:t>Serverless compute </a:t>
            </a:r>
            <a:r>
              <a:rPr lang="el-GR" sz="1600" b="0" i="0" u="none" strike="noStrike" kern="1200" cap="none" spc="0" baseline="0">
                <a:solidFill>
                  <a:srgbClr val="000000"/>
                </a:solidFill>
                <a:uFillTx/>
                <a:latin typeface="Univers Light"/>
              </a:rPr>
              <a:t>λιγότερο κατάλληλο για </a:t>
            </a:r>
            <a:r>
              <a:rPr lang="en-US" sz="1600" b="0" i="0" u="none" strike="noStrike" kern="1200" cap="none" spc="0" baseline="0">
                <a:solidFill>
                  <a:srgbClr val="000000"/>
                </a:solidFill>
                <a:uFillTx/>
                <a:latin typeface="Univers Light"/>
              </a:rPr>
              <a:t>time-critical applications</a:t>
            </a:r>
            <a:r>
              <a:rPr lang="el-GR" sz="1600" b="0" i="0" u="none" strike="noStrike" kern="1200" cap="none" spc="0" baseline="0">
                <a:solidFill>
                  <a:srgbClr val="000000"/>
                </a:solidFill>
                <a:uFillTx/>
                <a:latin typeface="Univers Light"/>
              </a:rPr>
              <a:t> από τι το </a:t>
            </a:r>
            <a:r>
              <a:rPr lang="en-US" sz="1600" b="0" i="0" u="none" strike="noStrike" kern="1200" cap="none" spc="0" baseline="0">
                <a:solidFill>
                  <a:srgbClr val="000000"/>
                </a:solidFill>
                <a:uFillTx/>
                <a:latin typeface="Univers Light"/>
              </a:rPr>
              <a:t>provisioned compute.</a:t>
            </a:r>
            <a:r>
              <a:rPr lang="el-GR" sz="1600" b="0" i="0" u="none" strike="noStrike" kern="1200" cap="none" spc="0" baseline="0">
                <a:solidFill>
                  <a:srgbClr val="000000"/>
                </a:solidFill>
                <a:uFillTx/>
                <a:latin typeface="Univers Light"/>
              </a:rPr>
              <a:t> </a:t>
            </a:r>
            <a:endParaRPr lang="en-US" sz="1600" b="0"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Σε αυτήν την εργασία, </a:t>
            </a:r>
            <a:r>
              <a:rPr lang="el-GR" sz="1600" b="1" i="0" u="none" strike="noStrike" kern="1200" cap="none" spc="0" baseline="0">
                <a:solidFill>
                  <a:srgbClr val="000000"/>
                </a:solidFill>
                <a:uFillTx/>
                <a:latin typeface="Univers Light"/>
              </a:rPr>
              <a:t>στοχεύουμε να μειώσουμε αυτές τις καθυστερήσεις με την επανέναρξη πόρων που βασίζονται σε ιστορικά </a:t>
            </a:r>
            <a:r>
              <a:rPr lang="en-US" sz="1600" b="1" i="0" u="none" strike="noStrike" kern="1200" cap="none" spc="0" baseline="0">
                <a:solidFill>
                  <a:srgbClr val="000000"/>
                </a:solidFill>
                <a:uFillTx/>
                <a:latin typeface="Univers Light"/>
              </a:rPr>
              <a:t>resume </a:t>
            </a:r>
            <a:r>
              <a:rPr lang="el-GR" sz="1600" b="1" i="0" u="none" strike="noStrike" kern="1200" cap="none" spc="0" baseline="0">
                <a:solidFill>
                  <a:srgbClr val="000000"/>
                </a:solidFill>
                <a:uFillTx/>
                <a:latin typeface="Univers Light"/>
              </a:rPr>
              <a:t>μοτίβα ανά βάση δεδομένων</a:t>
            </a:r>
            <a:r>
              <a:rPr lang="el-GR" sz="1600" b="0" i="0" u="none" strike="noStrike" kern="1200" cap="none" spc="0" baseline="0">
                <a:solidFill>
                  <a:srgbClr val="000000"/>
                </a:solidFill>
                <a:uFillTx/>
                <a:latin typeface="Univers Light"/>
              </a:rPr>
              <a:t>. </a:t>
            </a:r>
            <a:endParaRPr lang="en-US" sz="1600" b="0" i="0" u="none" strike="noStrike" kern="1200" cap="none" spc="0" baseline="0">
              <a:solidFill>
                <a:srgbClr val="000000"/>
              </a:solidFill>
              <a:uFillTx/>
              <a:latin typeface="Univer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6E0948B8-85CE-B46E-07CE-DD4F11DB893E}"/>
              </a:ext>
            </a:extLst>
          </p:cNvPr>
          <p:cNvPicPr>
            <a:picLocks noChangeAspect="1"/>
          </p:cNvPicPr>
          <p:nvPr/>
        </p:nvPicPr>
        <p:blipFill>
          <a:blip r:embed="rId2"/>
          <a:stretch>
            <a:fillRect/>
          </a:stretch>
        </p:blipFill>
        <p:spPr>
          <a:xfrm>
            <a:off x="3570850" y="386480"/>
            <a:ext cx="5024271" cy="1490508"/>
          </a:xfrm>
          <a:prstGeom prst="rect">
            <a:avLst/>
          </a:prstGeom>
          <a:noFill/>
          <a:ln cap="flat">
            <a:noFill/>
          </a:ln>
        </p:spPr>
      </p:pic>
      <p:sp>
        <p:nvSpPr>
          <p:cNvPr id="3" name="TextBox 6">
            <a:extLst>
              <a:ext uri="{FF2B5EF4-FFF2-40B4-BE49-F238E27FC236}">
                <a16:creationId xmlns:a16="http://schemas.microsoft.com/office/drawing/2014/main" id="{0F4D138B-60A7-91B2-027D-582B9AF7D55D}"/>
              </a:ext>
            </a:extLst>
          </p:cNvPr>
          <p:cNvSpPr txBox="1"/>
          <p:nvPr/>
        </p:nvSpPr>
        <p:spPr>
          <a:xfrm>
            <a:off x="523777" y="2076373"/>
            <a:ext cx="6094137"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Effective vs Ineffective Pause</a:t>
            </a:r>
          </a:p>
        </p:txBody>
      </p:sp>
      <p:sp>
        <p:nvSpPr>
          <p:cNvPr id="4" name="TextBox 8">
            <a:extLst>
              <a:ext uri="{FF2B5EF4-FFF2-40B4-BE49-F238E27FC236}">
                <a16:creationId xmlns:a16="http://schemas.microsoft.com/office/drawing/2014/main" id="{91B066FE-6826-9449-D8D8-9A585B617EC4}"/>
              </a:ext>
            </a:extLst>
          </p:cNvPr>
          <p:cNvSpPr txBox="1"/>
          <p:nvPr/>
        </p:nvSpPr>
        <p:spPr>
          <a:xfrm>
            <a:off x="523777" y="2566967"/>
            <a:ext cx="11162693"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Μια παύση είναι αναποτελεσματική για σύντομες </a:t>
            </a:r>
            <a:r>
              <a:rPr lang="en-US" sz="1600" b="0" i="0" u="none" strike="noStrike" kern="1200" cap="none" spc="0" baseline="0">
                <a:solidFill>
                  <a:srgbClr val="000000"/>
                </a:solidFill>
                <a:uFillTx/>
                <a:latin typeface="Univers Light"/>
              </a:rPr>
              <a:t>idle</a:t>
            </a:r>
            <a:r>
              <a:rPr lang="el-GR" sz="1600" b="0" i="0" u="none" strike="noStrike" kern="1200" cap="none" spc="0" baseline="0">
                <a:solidFill>
                  <a:srgbClr val="000000"/>
                </a:solidFill>
                <a:uFillTx/>
                <a:latin typeface="Univers Light"/>
              </a:rPr>
              <a:t> περιόδους επειδή ο χρόνος διαθεσιμότητας των πόρων είναι πολύ κατακερματισμένος για αποτελεσματική επαναχρησιμοποίηση. </a:t>
            </a:r>
            <a:endParaRPr lang="en-US" sz="1600" b="0" i="0" u="none" strike="noStrike" kern="1200" cap="none" spc="0" baseline="0">
              <a:solidFill>
                <a:srgbClr val="000000"/>
              </a:solidFill>
              <a:uFillTx/>
              <a:latin typeface="Univers Light"/>
            </a:endParaRPr>
          </a:p>
        </p:txBody>
      </p:sp>
      <p:pic>
        <p:nvPicPr>
          <p:cNvPr id="5" name="Picture 10">
            <a:extLst>
              <a:ext uri="{FF2B5EF4-FFF2-40B4-BE49-F238E27FC236}">
                <a16:creationId xmlns:a16="http://schemas.microsoft.com/office/drawing/2014/main" id="{D35887BA-D334-A5F5-44A5-F1896F4297A8}"/>
              </a:ext>
            </a:extLst>
          </p:cNvPr>
          <p:cNvPicPr>
            <a:picLocks noChangeAspect="1"/>
          </p:cNvPicPr>
          <p:nvPr/>
        </p:nvPicPr>
        <p:blipFill>
          <a:blip r:embed="rId3"/>
          <a:stretch>
            <a:fillRect/>
          </a:stretch>
        </p:blipFill>
        <p:spPr>
          <a:xfrm>
            <a:off x="3821871" y="3303772"/>
            <a:ext cx="4773250" cy="1366342"/>
          </a:xfrm>
          <a:prstGeom prst="rect">
            <a:avLst/>
          </a:prstGeom>
          <a:noFill/>
          <a:ln cap="flat">
            <a:noFill/>
          </a:ln>
        </p:spPr>
      </p:pic>
      <p:sp>
        <p:nvSpPr>
          <p:cNvPr id="6" name="TextBox 12">
            <a:extLst>
              <a:ext uri="{FF2B5EF4-FFF2-40B4-BE49-F238E27FC236}">
                <a16:creationId xmlns:a16="http://schemas.microsoft.com/office/drawing/2014/main" id="{BACA85AC-6B57-5947-200C-B16067CB3D85}"/>
              </a:ext>
            </a:extLst>
          </p:cNvPr>
          <p:cNvSpPr txBox="1"/>
          <p:nvPr/>
        </p:nvSpPr>
        <p:spPr>
          <a:xfrm>
            <a:off x="523777" y="4838136"/>
            <a:ext cx="6094137"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sng" strike="noStrike" kern="1200" cap="none" spc="0" baseline="0">
                <a:solidFill>
                  <a:srgbClr val="000000"/>
                </a:solidFill>
                <a:uFillTx/>
                <a:latin typeface="Univers Light"/>
              </a:rPr>
              <a:t>Moneyball Problem Statement</a:t>
            </a:r>
          </a:p>
        </p:txBody>
      </p:sp>
      <p:sp>
        <p:nvSpPr>
          <p:cNvPr id="7" name="TextBox 14">
            <a:extLst>
              <a:ext uri="{FF2B5EF4-FFF2-40B4-BE49-F238E27FC236}">
                <a16:creationId xmlns:a16="http://schemas.microsoft.com/office/drawing/2014/main" id="{21FCBB34-02B8-1D3D-D709-A8E48BFD3BD0}"/>
              </a:ext>
            </a:extLst>
          </p:cNvPr>
          <p:cNvSpPr txBox="1"/>
          <p:nvPr/>
        </p:nvSpPr>
        <p:spPr>
          <a:xfrm>
            <a:off x="523777" y="5279297"/>
            <a:ext cx="9732224" cy="10772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Στοχεύουμε να πετύχουμε τους ακόλουθους τρεις στόχους:</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Μεγιστοποίηση του αριθμού των σωστών </a:t>
            </a:r>
            <a:r>
              <a:rPr lang="en-US" sz="1600" b="0" i="0" u="none" strike="noStrike" kern="1200" cap="none" spc="0" baseline="0">
                <a:solidFill>
                  <a:srgbClr val="000000"/>
                </a:solidFill>
                <a:uFillTx/>
                <a:latin typeface="Univers Light"/>
              </a:rPr>
              <a:t>proactive resumes </a:t>
            </a:r>
            <a:endParaRPr lang="el-GR" sz="1600" b="0" i="0" u="none" strike="noStrike" kern="1200" cap="none" spc="0" baseline="0">
              <a:solidFill>
                <a:srgbClr val="000000"/>
              </a:solidFill>
              <a:uFillTx/>
              <a:latin typeface="Univers Ligh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Ελαχιστοποίηση του αριθμού των σύντομων παύσεων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a:rPr>
              <a:t>Ελαχιστοποίηση του λειτουργικού κόστος αυτών των δύο τεχνικών βελτιστοποίησης.</a:t>
            </a:r>
            <a:endParaRPr lang="en-US" sz="1600" b="0" i="0" u="none" strike="noStrike" kern="1200" cap="none" spc="0" baseline="0">
              <a:solidFill>
                <a:srgbClr val="000000"/>
              </a:solidFill>
              <a:uFillTx/>
              <a:latin typeface="Univer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09AE5305-061B-5D18-801D-CED3759F455F}"/>
              </a:ext>
            </a:extLst>
          </p:cNvPr>
          <p:cNvSpPr txBox="1"/>
          <p:nvPr/>
        </p:nvSpPr>
        <p:spPr>
          <a:xfrm>
            <a:off x="630615" y="536030"/>
            <a:ext cx="5681359" cy="3385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1" i="0" u="sng" strike="noStrike" kern="1200" cap="none" spc="0" baseline="0">
                <a:solidFill>
                  <a:srgbClr val="000000"/>
                </a:solidFill>
                <a:uFillTx/>
                <a:latin typeface="Univers Light" pitchFamily="34"/>
              </a:rPr>
              <a:t>Μεταφορά μάθησης από </a:t>
            </a:r>
            <a:r>
              <a:rPr lang="en-US" sz="1600" b="1" i="0" u="sng" strike="noStrike" kern="1200" cap="none" spc="0" baseline="0">
                <a:solidFill>
                  <a:srgbClr val="000000"/>
                </a:solidFill>
                <a:uFillTx/>
                <a:latin typeface="Univers Light" pitchFamily="34"/>
              </a:rPr>
              <a:t>Provisioned </a:t>
            </a:r>
            <a:r>
              <a:rPr lang="el-GR" sz="1600" b="1" i="0" u="sng" strike="noStrike" kern="1200" cap="none" spc="0" baseline="0">
                <a:solidFill>
                  <a:srgbClr val="000000"/>
                </a:solidFill>
                <a:uFillTx/>
                <a:latin typeface="Univers Light" pitchFamily="34"/>
              </a:rPr>
              <a:t>σε </a:t>
            </a:r>
            <a:r>
              <a:rPr lang="en-US" sz="1600" b="1" i="0" u="sng" strike="noStrike" kern="1200" cap="none" spc="0" baseline="0">
                <a:solidFill>
                  <a:srgbClr val="000000"/>
                </a:solidFill>
                <a:uFillTx/>
                <a:latin typeface="Univers Light" pitchFamily="34"/>
              </a:rPr>
              <a:t>Serverless compute</a:t>
            </a:r>
          </a:p>
        </p:txBody>
      </p:sp>
      <p:sp>
        <p:nvSpPr>
          <p:cNvPr id="3" name="TextBox 4">
            <a:extLst>
              <a:ext uri="{FF2B5EF4-FFF2-40B4-BE49-F238E27FC236}">
                <a16:creationId xmlns:a16="http://schemas.microsoft.com/office/drawing/2014/main" id="{9A8652EB-6A32-18C4-C534-902DB341E678}"/>
              </a:ext>
            </a:extLst>
          </p:cNvPr>
          <p:cNvSpPr txBox="1"/>
          <p:nvPr/>
        </p:nvSpPr>
        <p:spPr>
          <a:xfrm>
            <a:off x="630615" y="1153396"/>
            <a:ext cx="11161989" cy="181587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Provisioned Compute</a:t>
            </a:r>
            <a:r>
              <a:rPr lang="en-US" sz="1600" b="0" i="0" u="none" strike="noStrike" kern="1200" cap="none" spc="0" baseline="0">
                <a:solidFill>
                  <a:srgbClr val="000000"/>
                </a:solidFill>
                <a:uFillTx/>
                <a:latin typeface="Univers Light" pitchFamily="34"/>
              </a:rPr>
              <a:t>: </a:t>
            </a:r>
            <a:r>
              <a:rPr lang="el-GR" sz="1600" b="1" i="0" u="none" strike="noStrike" kern="1200" cap="none" spc="0" baseline="0">
                <a:solidFill>
                  <a:srgbClr val="000000"/>
                </a:solidFill>
                <a:uFillTx/>
                <a:latin typeface="Univers Light" pitchFamily="34"/>
              </a:rPr>
              <a:t>Το ιστορικό φορτίο είναι δείκτης του μελλοντικού φορτίου ανά βάση δεδομένων. Ορισμένες βάσεις δεδομένων έχουν σταθερό φορτίο. Οι υπόλοιπες ακολουθούν ένα επιχειρηματικό μοτίβο.</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Ακόμα, τουλάχιστον </a:t>
            </a:r>
            <a:r>
              <a:rPr lang="el-GR" sz="1600" b="1" i="0" u="none" strike="noStrike" kern="1200" cap="none" spc="0" baseline="0">
                <a:solidFill>
                  <a:srgbClr val="000000"/>
                </a:solidFill>
                <a:uFillTx/>
                <a:latin typeface="Univers Light" pitchFamily="34"/>
              </a:rPr>
              <a:t>τρεις εβδομάδες ιστορικών δεδομένων απαιτούνται για να γίνει μια αξιόπιστη πρόβλεψη φορτίου</a:t>
            </a:r>
            <a:r>
              <a:rPr lang="el-GR" sz="1600" b="0" i="0" u="none" strike="noStrike" kern="1200" cap="none" spc="0" baseline="0">
                <a:solidFill>
                  <a:srgbClr val="000000"/>
                </a:solidFill>
                <a:uFillTx/>
                <a:latin typeface="Univers Light" pitchFamily="34"/>
              </a:rPr>
              <a:t>. Τα μοτίβα χρήσης μπορεί να είναι διαφορετικά για βάσεις δεδομένων με διαφορετικές εκδόσεις (π.χ. Premium, Standard), επίπεδα απόδοσης και Azure </a:t>
            </a:r>
            <a:r>
              <a:rPr lang="en-US" sz="1600" b="0" i="0" u="none" strike="noStrike" kern="1200" cap="none" spc="0" baseline="0">
                <a:solidFill>
                  <a:srgbClr val="000000"/>
                </a:solidFill>
                <a:uFillTx/>
                <a:latin typeface="Univers Light" pitchFamily="34"/>
              </a:rPr>
              <a:t>regions</a:t>
            </a:r>
            <a:r>
              <a:rPr lang="el-GR" sz="1600" b="0" i="0" u="none" strike="noStrike" kern="1200" cap="none" spc="0" baseline="0">
                <a:solidFill>
                  <a:srgbClr val="000000"/>
                </a:solidFill>
                <a:uFillTx/>
                <a:latin typeface="Univers Light" pitchFamily="34"/>
              </a:rPr>
              <a:t>. Επιπλέον, τα πρότυπα χρήσης πόρων ενδέχεται να αλλάξουν με την πάροδο του χρόνου.</a:t>
            </a:r>
            <a:endParaRPr lang="en-US" sz="1600" b="0" i="0" u="none" strike="noStrike" kern="1200" cap="none" spc="0" baseline="0">
              <a:solidFill>
                <a:srgbClr val="000000"/>
              </a:solidFill>
              <a:uFillTx/>
              <a:latin typeface="Univers Light" pitchFamily="34"/>
            </a:endParaRPr>
          </a:p>
        </p:txBody>
      </p:sp>
      <p:sp>
        <p:nvSpPr>
          <p:cNvPr id="4" name="TextBox 6">
            <a:extLst>
              <a:ext uri="{FF2B5EF4-FFF2-40B4-BE49-F238E27FC236}">
                <a16:creationId xmlns:a16="http://schemas.microsoft.com/office/drawing/2014/main" id="{56FB8735-EF11-FEAE-E052-A1ACB7230C1D}"/>
              </a:ext>
            </a:extLst>
          </p:cNvPr>
          <p:cNvSpPr txBox="1"/>
          <p:nvPr/>
        </p:nvSpPr>
        <p:spPr>
          <a:xfrm>
            <a:off x="630615" y="3248104"/>
            <a:ext cx="11161989"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sng" strike="noStrike" kern="1200" cap="none" spc="0" baseline="0">
                <a:solidFill>
                  <a:srgbClr val="000000"/>
                </a:solidFill>
                <a:uFillTx/>
                <a:latin typeface="Univers Light" pitchFamily="34"/>
              </a:rPr>
              <a:t>Serverless Compute:</a:t>
            </a:r>
            <a:r>
              <a:rPr lang="en-US" sz="1600" b="0" i="0" u="none" strike="noStrike" kern="1200" cap="none" spc="0" baseline="0">
                <a:solidFill>
                  <a:srgbClr val="000000"/>
                </a:solidFill>
                <a:uFillTx/>
                <a:latin typeface="Univers Light" pitchFamily="34"/>
              </a:rPr>
              <a:t> </a:t>
            </a:r>
            <a:r>
              <a:rPr lang="el-GR" sz="1600" b="1" i="0" u="none" strike="noStrike" kern="1200" cap="none" spc="0" baseline="0">
                <a:solidFill>
                  <a:srgbClr val="000000"/>
                </a:solidFill>
                <a:uFillTx/>
                <a:latin typeface="Univers Light" pitchFamily="34"/>
              </a:rPr>
              <a:t>Για να καταγραφεί η διακύμανση των αποτελεσμάτων μεταξύ διαφορετικών περιοχών και εβδομάδων, έγινε ανάλυση σε μισό έτος από το </a:t>
            </a:r>
            <a:r>
              <a:rPr lang="en-US" sz="1600" b="1" i="0" u="none" strike="noStrike" kern="1200" cap="none" spc="0" baseline="0">
                <a:solidFill>
                  <a:srgbClr val="000000"/>
                </a:solidFill>
                <a:uFillTx/>
                <a:latin typeface="Univers Light" pitchFamily="34"/>
              </a:rPr>
              <a:t>production telemetry</a:t>
            </a:r>
            <a:r>
              <a:rPr lang="el-GR" sz="1600" b="1" i="0" u="none" strike="noStrike" kern="1200" cap="none" spc="0" baseline="0">
                <a:solidFill>
                  <a:srgbClr val="000000"/>
                </a:solidFill>
                <a:uFillTx/>
                <a:latin typeface="Univers Light" pitchFamily="34"/>
              </a:rPr>
              <a:t> από δεκάδες Azure </a:t>
            </a:r>
            <a:r>
              <a:rPr lang="en-US" sz="1600" b="1" i="0" u="none" strike="noStrike" kern="1200" cap="none" spc="0" baseline="0">
                <a:solidFill>
                  <a:srgbClr val="000000"/>
                </a:solidFill>
                <a:uFillTx/>
                <a:latin typeface="Univers Light" pitchFamily="34"/>
              </a:rPr>
              <a:t>regions</a:t>
            </a:r>
            <a:r>
              <a:rPr lang="el-GR" sz="1600" b="1" i="0" u="none" strike="noStrike" kern="1200" cap="none" spc="0" baseline="0">
                <a:solidFill>
                  <a:srgbClr val="000000"/>
                </a:solidFill>
                <a:uFillTx/>
                <a:latin typeface="Univers Light" pitchFamily="34"/>
              </a:rPr>
              <a:t> όπου δεκάδες χιλιάδες </a:t>
            </a:r>
            <a:r>
              <a:rPr lang="en-US" sz="1600" b="1" i="0" u="none" strike="noStrike" kern="1200" cap="none" spc="0" baseline="0">
                <a:solidFill>
                  <a:srgbClr val="000000"/>
                </a:solidFill>
                <a:uFillTx/>
                <a:latin typeface="Univers Light" pitchFamily="34"/>
              </a:rPr>
              <a:t>Serverless </a:t>
            </a:r>
            <a:r>
              <a:rPr lang="el-GR" sz="1600" b="1" i="0" u="none" strike="noStrike" kern="1200" cap="none" spc="0" baseline="0">
                <a:solidFill>
                  <a:srgbClr val="000000"/>
                </a:solidFill>
                <a:uFillTx/>
                <a:latin typeface="Univers Light" pitchFamily="34"/>
              </a:rPr>
              <a:t>βάσεις δεδομένων, έχουν γίνει τώρα </a:t>
            </a:r>
            <a:r>
              <a:rPr lang="en-US" sz="1600" b="1" i="0" u="none" strike="noStrike" kern="1200" cap="none" spc="0" baseline="0">
                <a:solidFill>
                  <a:srgbClr val="000000"/>
                </a:solidFill>
                <a:uFillTx/>
                <a:latin typeface="Univers Light" pitchFamily="34"/>
              </a:rPr>
              <a:t>deploy</a:t>
            </a:r>
            <a:r>
              <a:rPr lang="el-GR" sz="1600" b="0" i="0" u="none" strike="noStrike" kern="1200" cap="none" spc="0" baseline="0">
                <a:solidFill>
                  <a:srgbClr val="000000"/>
                </a:solidFill>
                <a:uFillTx/>
                <a:latin typeface="Univers Light" pitchFamily="34"/>
              </a:rPr>
              <a:t>. Συμπεριλήφθηκαν όλα τα χαρακτηριστικά (</a:t>
            </a:r>
            <a:r>
              <a:rPr lang="en-US" sz="1600" b="1" i="0" u="none" strike="noStrike" kern="1200" cap="none" spc="0" baseline="0">
                <a:solidFill>
                  <a:srgbClr val="000000"/>
                </a:solidFill>
                <a:uFillTx/>
                <a:latin typeface="Univers Light" pitchFamily="34"/>
              </a:rPr>
              <a:t>features</a:t>
            </a:r>
            <a:r>
              <a:rPr lang="en-US" sz="1600" b="0" i="0" u="none" strike="noStrike" kern="1200" cap="none" spc="0" baseline="0">
                <a:solidFill>
                  <a:srgbClr val="000000"/>
                </a:solidFill>
                <a:uFillTx/>
                <a:latin typeface="Univers Light" pitchFamily="34"/>
              </a:rPr>
              <a:t>)</a:t>
            </a:r>
            <a:r>
              <a:rPr lang="el-GR" sz="1600" b="0" i="0" u="none" strike="noStrike" kern="1200" cap="none" spc="0" baseline="0">
                <a:solidFill>
                  <a:srgbClr val="000000"/>
                </a:solidFill>
                <a:uFillTx/>
                <a:latin typeface="Univers Light" pitchFamily="34"/>
              </a:rPr>
              <a:t> που μπορεί να είναι </a:t>
            </a:r>
            <a:r>
              <a:rPr lang="el-GR" sz="1600" b="1" i="0" u="none" strike="noStrike" kern="1200" cap="none" spc="0" baseline="0">
                <a:solidFill>
                  <a:srgbClr val="000000"/>
                </a:solidFill>
                <a:uFillTx/>
                <a:latin typeface="Univers Light" pitchFamily="34"/>
              </a:rPr>
              <a:t>χρήσιμα για την πρόβλεψη της συμπεριφοράς </a:t>
            </a:r>
            <a:r>
              <a:rPr lang="en-US" sz="1600" b="1" i="0" u="none" strike="noStrike" kern="1200" cap="none" spc="0" baseline="0">
                <a:solidFill>
                  <a:srgbClr val="000000"/>
                </a:solidFill>
                <a:uFillTx/>
                <a:latin typeface="Univers Light" pitchFamily="34"/>
              </a:rPr>
              <a:t>pause/resume</a:t>
            </a:r>
            <a:r>
              <a:rPr lang="el-GR" sz="1600" b="1" i="0" u="none" strike="noStrike" kern="1200" cap="none" spc="0" baseline="0">
                <a:solidFill>
                  <a:srgbClr val="000000"/>
                </a:solidFill>
                <a:uFillTx/>
                <a:latin typeface="Univers Light" pitchFamily="34"/>
              </a:rPr>
              <a:t> </a:t>
            </a:r>
            <a:r>
              <a:rPr lang="el-GR" sz="1600" b="0" i="0" u="none" strike="noStrike" kern="1200" cap="none" spc="0" baseline="0">
                <a:solidFill>
                  <a:srgbClr val="000000"/>
                </a:solidFill>
                <a:uFillTx/>
                <a:latin typeface="Univers Light" pitchFamily="34"/>
              </a:rPr>
              <a:t>στην ανάλυσή. </a:t>
            </a: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600" b="0" i="0" u="none" strike="noStrike" kern="1200" cap="none" spc="0" baseline="0">
                <a:solidFill>
                  <a:srgbClr val="000000"/>
                </a:solidFill>
                <a:uFillTx/>
                <a:latin typeface="Univers Light" pitchFamily="34"/>
              </a:rPr>
              <a:t>Αυτά είναι:</a:t>
            </a:r>
            <a:endParaRPr lang="en-US" sz="16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Univers Light" pitchFamily="34"/>
              </a:rPr>
              <a:t>timestamp </a:t>
            </a:r>
            <a:r>
              <a:rPr lang="el-GR" sz="1400" b="0" i="0" u="none" strike="noStrike" kern="1200" cap="none" spc="0" baseline="0">
                <a:solidFill>
                  <a:srgbClr val="000000"/>
                </a:solidFill>
                <a:uFillTx/>
                <a:latin typeface="Univers Light" pitchFamily="34"/>
              </a:rPr>
              <a:t>σε δευτερόλεπτα,</a:t>
            </a: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Univers Light" pitchFamily="34"/>
              </a:rPr>
              <a:t>Database identifier</a:t>
            </a:r>
            <a:r>
              <a:rPr lang="el-GR" sz="1400" b="0" i="0" u="none" strike="noStrike" kern="1200" cap="none" spc="0" baseline="0">
                <a:solidFill>
                  <a:srgbClr val="000000"/>
                </a:solidFill>
                <a:uFillTx/>
                <a:latin typeface="Univers Light" pitchFamily="34"/>
              </a:rPr>
              <a:t>, </a:t>
            </a:r>
            <a:r>
              <a:rPr lang="en-US" sz="1400" b="0" i="0" u="none" strike="noStrike" kern="1200" cap="none" spc="0" baseline="0">
                <a:solidFill>
                  <a:srgbClr val="000000"/>
                </a:solidFill>
                <a:uFillTx/>
                <a:latin typeface="Univers Light" pitchFamily="34"/>
              </a:rPr>
              <a:t>database state</a:t>
            </a:r>
            <a:r>
              <a:rPr lang="el-GR" sz="1400" b="0" i="0" u="none" strike="noStrike" kern="1200" cap="none" spc="0" baseline="0">
                <a:solidFill>
                  <a:srgbClr val="000000"/>
                </a:solidFill>
                <a:uFillTx/>
                <a:latin typeface="Univers Light" pitchFamily="34"/>
              </a:rPr>
              <a:t> (1 για </a:t>
            </a:r>
            <a:r>
              <a:rPr lang="en-US" sz="1400" b="0" i="0" u="none" strike="noStrike" kern="1200" cap="none" spc="0" baseline="0">
                <a:solidFill>
                  <a:srgbClr val="000000"/>
                </a:solidFill>
                <a:uFillTx/>
                <a:latin typeface="Univers Light" pitchFamily="34"/>
              </a:rPr>
              <a:t>resume</a:t>
            </a:r>
            <a:r>
              <a:rPr lang="el-GR" sz="1400" b="0" i="0" u="none" strike="noStrike" kern="1200" cap="none" spc="0" baseline="0">
                <a:solidFill>
                  <a:srgbClr val="000000"/>
                </a:solidFill>
                <a:uFillTx/>
                <a:latin typeface="Univers Light" pitchFamily="34"/>
              </a:rPr>
              <a:t>, -1 για </a:t>
            </a:r>
            <a:r>
              <a:rPr lang="en-US" sz="1400" b="0" i="0" u="none" strike="noStrike" kern="1200" cap="none" spc="0" baseline="0">
                <a:solidFill>
                  <a:srgbClr val="000000"/>
                </a:solidFill>
                <a:uFillTx/>
                <a:latin typeface="Univers Light" pitchFamily="34"/>
              </a:rPr>
              <a:t>pause</a:t>
            </a:r>
            <a:r>
              <a:rPr lang="el-GR" sz="1400" b="0" i="0" u="none" strike="noStrike" kern="1200" cap="none" spc="0" baseline="0">
                <a:solidFill>
                  <a:srgbClr val="000000"/>
                </a:solidFill>
                <a:uFillTx/>
                <a:latin typeface="Univers Light" pitchFamily="34"/>
              </a:rPr>
              <a:t>),</a:t>
            </a: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διάρκεια χρονικών διαστημάτων κατά τα οποία αυτή η βάση δεδομένων συνεχίστηκε(</a:t>
            </a:r>
            <a:r>
              <a:rPr lang="en-US" sz="1400" b="0" i="0" u="none" strike="noStrike" kern="1200" cap="none" spc="0" baseline="0">
                <a:solidFill>
                  <a:srgbClr val="000000"/>
                </a:solidFill>
                <a:uFillTx/>
                <a:latin typeface="Univers Light" pitchFamily="34"/>
              </a:rPr>
              <a:t>resume)</a:t>
            </a:r>
            <a:r>
              <a:rPr lang="el-GR" sz="1400" b="0" i="0" u="none" strike="noStrike" kern="1200" cap="none" spc="0" baseline="0">
                <a:solidFill>
                  <a:srgbClr val="000000"/>
                </a:solidFill>
                <a:uFillTx/>
                <a:latin typeface="Univers Light" pitchFamily="34"/>
              </a:rPr>
              <a:t> ή τέθηκε σε παύση</a:t>
            </a:r>
            <a:r>
              <a:rPr lang="en-US" sz="1400" b="0" i="0" u="none" strike="noStrike" kern="1200" cap="none" spc="0" baseline="0">
                <a:solidFill>
                  <a:srgbClr val="000000"/>
                </a:solidFill>
                <a:uFillTx/>
                <a:latin typeface="Univers Light" pitchFamily="34"/>
              </a:rPr>
              <a:t> (pause)</a:t>
            </a:r>
            <a:r>
              <a:rPr lang="el-GR" sz="1400" b="0" i="0" u="none" strike="noStrike" kern="1200" cap="none" spc="0" baseline="0">
                <a:solidFill>
                  <a:srgbClr val="000000"/>
                </a:solidFill>
                <a:uFillTx/>
                <a:latin typeface="Univers Light" pitchFamily="34"/>
              </a:rPr>
              <a:t>, υπολογιστική χωρητικότητα βάσης δεδομένων σε μέγιστα vCore</a:t>
            </a:r>
            <a:r>
              <a:rPr lang="en-US" sz="1400" b="0" i="0" u="none" strike="noStrike" kern="1200" cap="none" spc="0" baseline="0">
                <a:solidFill>
                  <a:srgbClr val="000000"/>
                </a:solidFill>
                <a:uFillTx/>
                <a:latin typeface="Univers Light" pitchFamily="34"/>
              </a:rPr>
              <a:t>s</a:t>
            </a:r>
            <a:r>
              <a:rPr lang="el-GR" sz="1400" b="0" i="0" u="none" strike="noStrike" kern="1200" cap="none" spc="0" baseline="0">
                <a:solidFill>
                  <a:srgbClr val="000000"/>
                </a:solidFill>
                <a:uFillTx/>
                <a:latin typeface="Univers Light" pitchFamily="34"/>
              </a:rPr>
              <a:t>,</a:t>
            </a: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Univers Light" pitchFamily="34"/>
              </a:rPr>
              <a:t>Timestamp </a:t>
            </a:r>
            <a:r>
              <a:rPr lang="el-GR" sz="1400" b="0" i="0" u="none" strike="noStrike" kern="1200" cap="none" spc="0" baseline="0">
                <a:solidFill>
                  <a:srgbClr val="000000"/>
                </a:solidFill>
                <a:uFillTx/>
                <a:latin typeface="Univers Light" pitchFamily="34"/>
              </a:rPr>
              <a:t>για δημιουργία βάσης δεδομένων και διαγραφής και</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Azure </a:t>
            </a:r>
            <a:r>
              <a:rPr lang="en-US" sz="1400" b="0" i="0" u="none" strike="noStrike" kern="1200" cap="none" spc="0" baseline="0">
                <a:solidFill>
                  <a:srgbClr val="000000"/>
                </a:solidFill>
                <a:uFillTx/>
                <a:latin typeface="Univers Light" pitchFamily="34"/>
              </a:rPr>
              <a:t>region</a:t>
            </a:r>
            <a:endParaRPr lang="en-US" sz="1400" b="0" i="0" u="sng" strike="noStrike" kern="1200" cap="none" spc="0" baseline="0">
              <a:solidFill>
                <a:srgbClr val="000000"/>
              </a:solidFill>
              <a:uFillTx/>
              <a:latin typeface="Univers Light"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F558EED4-BCA4-B940-C57C-14DA7EB166CB}"/>
              </a:ext>
            </a:extLst>
          </p:cNvPr>
          <p:cNvSpPr txBox="1"/>
          <p:nvPr/>
        </p:nvSpPr>
        <p:spPr>
          <a:xfrm>
            <a:off x="599087" y="362678"/>
            <a:ext cx="6096003"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sng" strike="noStrike" kern="1200" cap="none" spc="0" baseline="0">
                <a:solidFill>
                  <a:srgbClr val="000000"/>
                </a:solidFill>
                <a:uFillTx/>
                <a:latin typeface="Univers Light" pitchFamily="34"/>
              </a:rPr>
              <a:t>Applying ML Models:</a:t>
            </a:r>
          </a:p>
        </p:txBody>
      </p:sp>
      <p:sp>
        <p:nvSpPr>
          <p:cNvPr id="3" name="TextBox 6">
            <a:extLst>
              <a:ext uri="{FF2B5EF4-FFF2-40B4-BE49-F238E27FC236}">
                <a16:creationId xmlns:a16="http://schemas.microsoft.com/office/drawing/2014/main" id="{FAF4D29D-BB46-0F0B-31F7-AB2074988B05}"/>
              </a:ext>
            </a:extLst>
          </p:cNvPr>
          <p:cNvSpPr txBox="1"/>
          <p:nvPr/>
        </p:nvSpPr>
        <p:spPr>
          <a:xfrm>
            <a:off x="599087" y="1039791"/>
            <a:ext cx="6096003" cy="33855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a:solidFill>
                <a:srgbClr val="000000"/>
              </a:solidFill>
              <a:uFillTx/>
              <a:latin typeface="Univers Light" pitchFamily="34"/>
            </a:endParaRPr>
          </a:p>
        </p:txBody>
      </p:sp>
      <p:pic>
        <p:nvPicPr>
          <p:cNvPr id="4" name="Picture 8">
            <a:extLst>
              <a:ext uri="{FF2B5EF4-FFF2-40B4-BE49-F238E27FC236}">
                <a16:creationId xmlns:a16="http://schemas.microsoft.com/office/drawing/2014/main" id="{8D28629A-4D9A-28D6-1DAF-509534CBB20F}"/>
              </a:ext>
            </a:extLst>
          </p:cNvPr>
          <p:cNvPicPr>
            <a:picLocks noChangeAspect="1"/>
          </p:cNvPicPr>
          <p:nvPr/>
        </p:nvPicPr>
        <p:blipFill>
          <a:blip r:embed="rId2"/>
          <a:stretch>
            <a:fillRect/>
          </a:stretch>
        </p:blipFill>
        <p:spPr>
          <a:xfrm>
            <a:off x="7452314" y="670456"/>
            <a:ext cx="4287905" cy="2516090"/>
          </a:xfrm>
          <a:prstGeom prst="rect">
            <a:avLst/>
          </a:prstGeom>
          <a:noFill/>
          <a:ln cap="flat">
            <a:noFill/>
          </a:ln>
        </p:spPr>
      </p:pic>
      <p:sp>
        <p:nvSpPr>
          <p:cNvPr id="5" name="TextBox 10">
            <a:extLst>
              <a:ext uri="{FF2B5EF4-FFF2-40B4-BE49-F238E27FC236}">
                <a16:creationId xmlns:a16="http://schemas.microsoft.com/office/drawing/2014/main" id="{9CD7A2BD-41FC-86CC-DF24-E555A64928AB}"/>
              </a:ext>
            </a:extLst>
          </p:cNvPr>
          <p:cNvSpPr txBox="1"/>
          <p:nvPr/>
        </p:nvSpPr>
        <p:spPr>
          <a:xfrm>
            <a:off x="599087" y="807095"/>
            <a:ext cx="11235561" cy="59093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sng" strike="noStrike" kern="1200" cap="none" spc="0" baseline="0">
                <a:solidFill>
                  <a:srgbClr val="000000"/>
                </a:solidFill>
                <a:uFillTx/>
                <a:latin typeface="Univers Light" pitchFamily="34"/>
              </a:rPr>
              <a:t>Provisioned Compute</a:t>
            </a:r>
            <a:r>
              <a:rPr lang="en-US" sz="1400" b="0" i="0" u="none" strike="noStrike" kern="1200" cap="none" spc="0" baseline="0">
                <a:solidFill>
                  <a:srgbClr val="000000"/>
                </a:solidFill>
                <a:uFillTx/>
                <a:latin typeface="Univers Light" pitchFamily="34"/>
              </a:rPr>
              <a:t>: </a:t>
            </a:r>
            <a:r>
              <a:rPr lang="el-GR" sz="1400" b="0" i="0" u="none" strike="noStrike" kern="1200" cap="none" spc="0" baseline="0">
                <a:solidFill>
                  <a:srgbClr val="000000"/>
                </a:solidFill>
                <a:uFillTx/>
                <a:latin typeface="Univers Light" pitchFamily="34"/>
              </a:rPr>
              <a:t>Ενώ το NimbusML είναι το πιο ακριβές μοντέλο, το κέρδος</a:t>
            </a: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στην ακρίβεια δεν είναι σημαντικό σε σύγκριση με το Persistent Forecast επειδή</a:t>
            </a: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οι </a:t>
            </a:r>
            <a:r>
              <a:rPr lang="en-US" sz="1400" b="0" i="0" u="none" strike="noStrike" kern="1200" cap="none" spc="0" baseline="0">
                <a:solidFill>
                  <a:srgbClr val="000000"/>
                </a:solidFill>
                <a:uFillTx/>
                <a:latin typeface="Univers Light" pitchFamily="34"/>
              </a:rPr>
              <a:t>provisioned DBs </a:t>
            </a:r>
            <a:r>
              <a:rPr lang="el-GR" sz="1400" b="0" i="0" u="none" strike="noStrike" kern="1200" cap="none" spc="0" baseline="0">
                <a:solidFill>
                  <a:srgbClr val="000000"/>
                </a:solidFill>
                <a:uFillTx/>
                <a:latin typeface="Univers Light" pitchFamily="34"/>
              </a:rPr>
              <a:t>εμπίπτουν σε ένα από τα ακόλουθα:</a:t>
            </a: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l-GR"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sng" strike="noStrike" kern="1200" cap="none" spc="0" baseline="0">
                <a:solidFill>
                  <a:srgbClr val="000000"/>
                </a:solidFill>
                <a:uFillTx/>
                <a:latin typeface="Univers Light" pitchFamily="34"/>
              </a:rPr>
              <a:t>Serverless databases</a:t>
            </a:r>
            <a:r>
              <a:rPr lang="en-US" sz="1400" b="0" i="0" u="none" strike="noStrike" kern="1200" cap="none" spc="0" baseline="0">
                <a:solidFill>
                  <a:srgbClr val="000000"/>
                </a:solidFill>
                <a:uFillTx/>
                <a:latin typeface="Univers Light" pitchFamily="34"/>
              </a:rPr>
              <a:t>: </a:t>
            </a:r>
            <a:r>
              <a:rPr lang="el-GR" sz="1400" b="0" i="0" u="none" strike="noStrike" kern="1200" cap="none" spc="0" baseline="0">
                <a:solidFill>
                  <a:srgbClr val="000000"/>
                </a:solidFill>
                <a:uFillTx/>
                <a:latin typeface="Univers Light" pitchFamily="34"/>
              </a:rPr>
              <a:t>για να επαληθεύσουμε ότι ισχύει αυτό το συμπέρασμα στις </a:t>
            </a:r>
            <a:r>
              <a:rPr lang="en-US" sz="1400" b="0" i="0" u="none" strike="noStrike" kern="1200" cap="none" spc="0" baseline="0">
                <a:solidFill>
                  <a:srgbClr val="000000"/>
                </a:solidFill>
                <a:uFillTx/>
                <a:latin typeface="Univers Light" pitchFamily="34"/>
              </a:rPr>
              <a:t>Serverless DBs</a:t>
            </a:r>
            <a:r>
              <a:rPr lang="el-GR" sz="1400" b="0" i="0" u="none" strike="noStrike" kern="1200" cap="none" spc="0" baseline="0">
                <a:solidFill>
                  <a:srgbClr val="000000"/>
                </a:solidFill>
                <a:uFillTx/>
                <a:latin typeface="Univers Light" pitchFamily="34"/>
              </a:rPr>
              <a:t>, τις ταξινομήσαμε με βάση τ</a:t>
            </a:r>
            <a:r>
              <a:rPr lang="en-US" sz="1400" b="0" i="0" u="none" strike="noStrike" kern="1200" cap="none" spc="0" baseline="0">
                <a:solidFill>
                  <a:srgbClr val="000000"/>
                </a:solidFill>
                <a:uFillTx/>
                <a:latin typeface="Univers Light" pitchFamily="34"/>
              </a:rPr>
              <a:t>o</a:t>
            </a:r>
            <a:r>
              <a:rPr lang="el-GR" sz="1400" b="0" i="0" u="none" strike="noStrike" kern="1200" cap="none" spc="0" baseline="0">
                <a:solidFill>
                  <a:srgbClr val="000000"/>
                </a:solidFill>
                <a:uFillTx/>
                <a:latin typeface="Univers Light" pitchFamily="34"/>
              </a:rPr>
              <a:t> τυπικό </a:t>
            </a:r>
            <a:r>
              <a:rPr lang="en-US" sz="1400" b="0" i="0" u="none" strike="noStrike" kern="1200" cap="none" spc="0" baseline="0">
                <a:solidFill>
                  <a:srgbClr val="000000"/>
                </a:solidFill>
                <a:uFillTx/>
                <a:latin typeface="Univers Light" pitchFamily="34"/>
              </a:rPr>
              <a:t>pause/resume</a:t>
            </a:r>
            <a:r>
              <a:rPr lang="el-GR" sz="1400" b="0" i="0" u="none" strike="noStrike" kern="1200" cap="none" spc="0" baseline="0">
                <a:solidFill>
                  <a:srgbClr val="000000"/>
                </a:solidFill>
                <a:uFillTx/>
                <a:latin typeface="Univers Light" pitchFamily="34"/>
              </a:rPr>
              <a:t> μοτίβο στις ακόλουθες ομάδες. </a:t>
            </a:r>
            <a:endParaRPr lang="en-US" sz="1400" b="0" i="0" u="none" strike="noStrike" kern="1200" cap="none" spc="0" baseline="0">
              <a:solidFill>
                <a:srgbClr val="000000"/>
              </a:solidFill>
              <a:uFillTx/>
              <a:latin typeface="Univers Light"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Univers Light" pitchFamily="34"/>
              </a:rPr>
              <a:t>Stable Database</a:t>
            </a:r>
            <a:r>
              <a:rPr lang="el-GR" sz="1400" b="0" i="0" u="none" strike="noStrike" kern="1200" cap="none" spc="0" baseline="0">
                <a:solidFill>
                  <a:srgbClr val="000000"/>
                </a:solidFill>
                <a:uFillTx/>
                <a:latin typeface="Univers Light" pitchFamily="34"/>
              </a:rPr>
              <a:t>: Δοθέντα ιστορικά δεδομένα 𝐻(𝑠) μιας βάσης δεδομένων 𝑠 και ένα όριο 𝜃, η 𝑠 ονομάζεται σταθερή εάν </a:t>
            </a:r>
            <a:r>
              <a:rPr lang="el-GR" sz="1400" b="1" i="0" u="none" strike="noStrike" kern="1200" cap="none" spc="0" baseline="0">
                <a:solidFill>
                  <a:srgbClr val="000000"/>
                </a:solidFill>
                <a:uFillTx/>
                <a:latin typeface="Univers Light" pitchFamily="34"/>
              </a:rPr>
              <a:t>η 𝑠 είναι </a:t>
            </a:r>
            <a:r>
              <a:rPr lang="en-US" sz="1400" b="1" i="0" u="none" strike="noStrike" kern="1200" cap="none" spc="0" baseline="0">
                <a:solidFill>
                  <a:srgbClr val="000000"/>
                </a:solidFill>
                <a:uFillTx/>
                <a:latin typeface="Univers Light" pitchFamily="34"/>
              </a:rPr>
              <a:t>resumed </a:t>
            </a:r>
            <a:r>
              <a:rPr lang="el-GR" sz="1400" b="1" i="0" u="none" strike="noStrike" kern="1200" cap="none" spc="0" baseline="0">
                <a:solidFill>
                  <a:srgbClr val="000000"/>
                </a:solidFill>
                <a:uFillTx/>
                <a:latin typeface="Univers Light" pitchFamily="34"/>
              </a:rPr>
              <a:t>ή </a:t>
            </a:r>
            <a:r>
              <a:rPr lang="en-US" sz="1400" b="1" i="0" u="none" strike="noStrike" kern="1200" cap="none" spc="0" baseline="0">
                <a:solidFill>
                  <a:srgbClr val="000000"/>
                </a:solidFill>
                <a:uFillTx/>
                <a:latin typeface="Univers Light" pitchFamily="34"/>
              </a:rPr>
              <a:t>paused </a:t>
            </a:r>
            <a:r>
              <a:rPr lang="el-GR" sz="1400" b="1" i="0" u="none" strike="noStrike" kern="1200" cap="none" spc="0" baseline="0">
                <a:solidFill>
                  <a:srgbClr val="000000"/>
                </a:solidFill>
                <a:uFillTx/>
                <a:latin typeface="Univers Light" pitchFamily="34"/>
              </a:rPr>
              <a:t>τουλάχιστον 𝜃% του χρόνου στο 𝐻(𝑠).</a:t>
            </a:r>
            <a:r>
              <a:rPr lang="en-US" sz="1400" b="1" i="0" u="none" strike="noStrike" kern="1200" cap="none" spc="0" baseline="0">
                <a:solidFill>
                  <a:srgbClr val="000000"/>
                </a:solidFill>
                <a:uFillTx/>
                <a:latin typeface="Univers Light" pitchFamily="34"/>
              </a:rPr>
              <a:t> </a:t>
            </a:r>
            <a:r>
              <a:rPr lang="el-GR" sz="1400" b="1" i="0" u="none" strike="noStrike" kern="1200" cap="none" spc="0" baseline="0">
                <a:solidFill>
                  <a:srgbClr val="000000"/>
                </a:solidFill>
                <a:uFillTx/>
                <a:latin typeface="Univers Light" pitchFamily="34"/>
              </a:rPr>
              <a:t>Διαφορετικά, η 𝑠 είναι </a:t>
            </a:r>
            <a:r>
              <a:rPr lang="en-US" sz="1400" b="1" i="0" u="none" strike="noStrike" kern="1200" cap="none" spc="0" baseline="0">
                <a:solidFill>
                  <a:srgbClr val="000000"/>
                </a:solidFill>
                <a:uFillTx/>
                <a:latin typeface="Univers Light" pitchFamily="34"/>
              </a:rPr>
              <a:t>unstable</a:t>
            </a:r>
            <a:r>
              <a:rPr lang="el-GR" sz="1400" b="1" i="0" u="none" strike="noStrike" kern="1200" cap="none" spc="0" baseline="0">
                <a:solidFill>
                  <a:srgbClr val="000000"/>
                </a:solidFill>
                <a:uFillTx/>
                <a:latin typeface="Univers Light" pitchFamily="34"/>
              </a:rPr>
              <a:t>.</a:t>
            </a:r>
            <a:endParaRPr lang="en-US" sz="1400" b="1"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Univers Light" pitchFamily="34"/>
              </a:rPr>
              <a:t>Pattern</a:t>
            </a:r>
            <a:r>
              <a:rPr lang="en-US" sz="1400" b="0" i="0" u="none" strike="noStrike" kern="1200" cap="none" spc="0" baseline="0">
                <a:solidFill>
                  <a:srgbClr val="000000"/>
                </a:solidFill>
                <a:uFillTx/>
                <a:latin typeface="Univers Light" pitchFamily="34"/>
              </a:rPr>
              <a:t>: </a:t>
            </a:r>
            <a:r>
              <a:rPr lang="el-GR" sz="1400" b="0" i="0" u="none" strike="noStrike" kern="1200" cap="none" spc="0" baseline="0">
                <a:solidFill>
                  <a:srgbClr val="000000"/>
                </a:solidFill>
                <a:uFillTx/>
                <a:latin typeface="Univers Light" pitchFamily="34"/>
              </a:rPr>
              <a:t>Έστω 𝑠 μια ασταθής βάση δεδομένων, 𝐻(𝑠) είναι τα ιστορικά δεδομένα της 𝑠, 𝑑 είναι μια μέρα της εβδομάδας, 𝑤 είναι ένα παράθυρο και 𝜃 είναι κατώφλι. </a:t>
            </a:r>
            <a:r>
              <a:rPr lang="el-GR" sz="1400" b="1" i="0" u="none" strike="noStrike" kern="1200" cap="none" spc="0" baseline="0">
                <a:solidFill>
                  <a:srgbClr val="000000"/>
                </a:solidFill>
                <a:uFillTx/>
                <a:latin typeface="Univers Light" pitchFamily="34"/>
              </a:rPr>
              <a:t>Η 𝑠 ακολουθεί ένα μοτίβο αν τουλάχιστον το 𝜃% των </a:t>
            </a:r>
            <a:r>
              <a:rPr lang="en-US" sz="1400" b="1" i="0" u="none" strike="noStrike" kern="1200" cap="none" spc="0" baseline="0">
                <a:solidFill>
                  <a:srgbClr val="000000"/>
                </a:solidFill>
                <a:uFillTx/>
                <a:latin typeface="Univers Light" pitchFamily="34"/>
              </a:rPr>
              <a:t>resumes </a:t>
            </a:r>
            <a:r>
              <a:rPr lang="el-GR" sz="1400" b="1" i="0" u="none" strike="noStrike" kern="1200" cap="none" spc="0" baseline="0">
                <a:solidFill>
                  <a:srgbClr val="000000"/>
                </a:solidFill>
                <a:uFillTx/>
                <a:latin typeface="Univers Light" pitchFamily="34"/>
              </a:rPr>
              <a:t>και των </a:t>
            </a:r>
            <a:r>
              <a:rPr lang="en-US" sz="1400" b="1" i="0" u="none" strike="noStrike" kern="1200" cap="none" spc="0" baseline="0">
                <a:solidFill>
                  <a:srgbClr val="000000"/>
                </a:solidFill>
                <a:uFillTx/>
                <a:latin typeface="Univers Light" pitchFamily="34"/>
              </a:rPr>
              <a:t>pauses </a:t>
            </a:r>
            <a:r>
              <a:rPr lang="el-GR" sz="1400" b="1" i="0" u="none" strike="noStrike" kern="1200" cap="none" spc="0" baseline="0">
                <a:solidFill>
                  <a:srgbClr val="000000"/>
                </a:solidFill>
                <a:uFillTx/>
                <a:latin typeface="Univers Light" pitchFamily="34"/>
              </a:rPr>
              <a:t>συμβαίνουν μέσα στο παράθυρο 𝑤 κάθε μέρα της εβδομάδας 𝑑 στο 𝐻(𝑠).</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l-GR" sz="1400" b="1" i="0" u="none" strike="noStrike" kern="1200" cap="none" spc="0" baseline="0">
              <a:solidFill>
                <a:srgbClr val="000000"/>
              </a:solidFill>
              <a:uFillTx/>
              <a:latin typeface="Univers Light" pitchFamily="34"/>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Univers Light" pitchFamily="34"/>
              </a:rPr>
              <a:t>Predictable DB</a:t>
            </a:r>
            <a:r>
              <a:rPr lang="en-US" sz="1400" b="0" i="0" u="none" strike="noStrike" kern="1200" cap="none" spc="0" baseline="0">
                <a:solidFill>
                  <a:srgbClr val="000000"/>
                </a:solidFill>
                <a:uFillTx/>
                <a:latin typeface="Univers Light" pitchFamily="34"/>
              </a:rPr>
              <a:t>: </a:t>
            </a:r>
            <a:r>
              <a:rPr lang="el-GR" sz="1400" b="0" i="0" u="none" strike="noStrike" kern="1200" cap="none" spc="0" baseline="0">
                <a:solidFill>
                  <a:srgbClr val="000000"/>
                </a:solidFill>
                <a:uFillTx/>
                <a:latin typeface="Univers Light" pitchFamily="34"/>
              </a:rPr>
              <a:t>Καλείται μια βάση δεδομένων 𝑠 προβλέψιμη εάν η 𝑠 είναι σταθερή ή ακολουθεί ένα μοτίβο. Διαφορετικά, καλείται </a:t>
            </a:r>
            <a:r>
              <a:rPr lang="en-US" sz="1400" b="0" i="0" u="none" strike="noStrike" kern="1200" cap="none" spc="0" baseline="0">
                <a:solidFill>
                  <a:srgbClr val="000000"/>
                </a:solidFill>
                <a:uFillTx/>
                <a:latin typeface="Univers Light" pitchFamily="34"/>
              </a:rPr>
              <a:t>unpredictable</a:t>
            </a:r>
            <a:r>
              <a:rPr lang="el-GR" sz="1400" b="0" i="0" u="none" strike="noStrike" kern="1200" cap="none" spc="0" baseline="0">
                <a:solidFill>
                  <a:srgbClr val="000000"/>
                </a:solidFill>
                <a:uFillTx/>
                <a:latin typeface="Univers Light" pitchFamily="34"/>
              </a:rPr>
              <a:t>.</a:t>
            </a:r>
            <a:endParaRPr lang="en-US" sz="1400" b="0" i="0" u="none" strike="noStrike" kern="1200" cap="none" spc="0" baseline="0">
              <a:solidFill>
                <a:srgbClr val="000000"/>
              </a:solidFill>
              <a:uFillTx/>
              <a:latin typeface="Univers Light" pitchFamily="34"/>
            </a:endParaRPr>
          </a:p>
        </p:txBody>
      </p:sp>
      <p:sp>
        <p:nvSpPr>
          <p:cNvPr id="6" name="TextBox 12">
            <a:extLst>
              <a:ext uri="{FF2B5EF4-FFF2-40B4-BE49-F238E27FC236}">
                <a16:creationId xmlns:a16="http://schemas.microsoft.com/office/drawing/2014/main" id="{09E60AAF-33E7-23BA-8F8C-A9FF485F8774}"/>
              </a:ext>
            </a:extLst>
          </p:cNvPr>
          <p:cNvSpPr txBox="1"/>
          <p:nvPr/>
        </p:nvSpPr>
        <p:spPr>
          <a:xfrm>
            <a:off x="599087" y="1579882"/>
            <a:ext cx="6096003" cy="1600437"/>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Οι περισσότερες βάσεις δεδομένων είναι εύκολα προβλέψιμες ακόμη και από το Persistent </a:t>
            </a:r>
            <a:r>
              <a:rPr lang="en-US" sz="1400" b="0" i="0" u="none" strike="noStrike" kern="1200" cap="none" spc="0" baseline="0">
                <a:solidFill>
                  <a:srgbClr val="000000"/>
                </a:solidFill>
                <a:uFillTx/>
                <a:latin typeface="Univers Light" pitchFamily="34"/>
              </a:rPr>
              <a:t>Forecast </a:t>
            </a:r>
            <a:r>
              <a:rPr lang="el-GR" sz="1400" b="0" i="0" u="none" strike="noStrike" kern="1200" cap="none" spc="0" baseline="0">
                <a:solidFill>
                  <a:srgbClr val="000000"/>
                </a:solidFill>
                <a:uFillTx/>
                <a:latin typeface="Univers Light" pitchFamily="34"/>
              </a:rPr>
              <a:t>επειδή το φορτίο τους είναι σταθερό ή ακολουθεί ένα μοτίβο</a:t>
            </a:r>
            <a:r>
              <a:rPr lang="en-US" sz="1400" b="0" i="0" u="none" strike="noStrike" kern="1200" cap="none" spc="0" baseline="0">
                <a:solidFill>
                  <a:srgbClr val="000000"/>
                </a:solidFill>
                <a:uFillTx/>
                <a:latin typeface="Univers Light" pitchFamily="34"/>
              </a:rPr>
              <a:t>.</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US" sz="1400" b="0" i="0" u="none" strike="noStrike" kern="1200" cap="none" spc="0" baseline="0">
              <a:solidFill>
                <a:srgbClr val="000000"/>
              </a:solidFill>
              <a:uFillTx/>
              <a:latin typeface="Univers Light" pitchFamily="34"/>
            </a:endParaRP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l-GR" sz="1400" b="0" i="0" u="none" strike="noStrike" kern="1200" cap="none" spc="0" baseline="0">
                <a:solidFill>
                  <a:srgbClr val="000000"/>
                </a:solidFill>
                <a:uFillTx/>
                <a:latin typeface="Univers Light" pitchFamily="34"/>
              </a:rPr>
              <a:t>Οι υπόλοιπες βάσεις δεδομένων είναι δύσκολο να προβλεφθούν ακόμη και από </a:t>
            </a:r>
            <a:r>
              <a:rPr lang="en-US" sz="1400" b="0" i="0" u="none" strike="noStrike" kern="1200" cap="none" spc="0" baseline="0">
                <a:solidFill>
                  <a:srgbClr val="000000"/>
                </a:solidFill>
                <a:uFillTx/>
                <a:latin typeface="Univers Light" pitchFamily="34"/>
              </a:rPr>
              <a:t>advanced </a:t>
            </a:r>
            <a:r>
              <a:rPr lang="el-GR" sz="1400" b="0" i="0" u="none" strike="noStrike" kern="1200" cap="none" spc="0" baseline="0">
                <a:solidFill>
                  <a:srgbClr val="000000"/>
                </a:solidFill>
                <a:uFillTx/>
                <a:latin typeface="Univers Light" pitchFamily="34"/>
              </a:rPr>
              <a:t>μοντέλα ML επειδή το φορτίο τους τείνει να είναι τυχαίο.</a:t>
            </a:r>
          </a:p>
        </p:txBody>
      </p:sp>
    </p:spTree>
  </p:cSld>
  <p:clrMapOvr>
    <a:masterClrMapping/>
  </p:clrMapOvr>
</p:sld>
</file>

<file path=ppt/theme/theme1.xml><?xml version="1.0" encoding="utf-8"?>
<a:theme xmlns:a="http://schemas.openxmlformats.org/drawingml/2006/main" name="Poise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3597</Words>
  <Application>Microsoft Office PowerPoint</Application>
  <PresentationFormat>Widescreen</PresentationFormat>
  <Paragraphs>187</Paragraphs>
  <Slides>20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Abadi</vt:lpstr>
      <vt:lpstr>Amasis MT Pro Black</vt:lpstr>
      <vt:lpstr>Aparajita</vt:lpstr>
      <vt:lpstr>Arial</vt:lpstr>
      <vt:lpstr>Calibri</vt:lpstr>
      <vt:lpstr>Calibri Light</vt:lpstr>
      <vt:lpstr>Goudy Old Style</vt:lpstr>
      <vt:lpstr>LinBiolinumTB</vt:lpstr>
      <vt:lpstr>LinLibertineT</vt:lpstr>
      <vt:lpstr>Univers Light</vt:lpstr>
      <vt:lpstr>PoiseVTI</vt:lpstr>
      <vt:lpstr>Moneyball:  Proactive Auto-Scaling in Microsoft Azure SQL Database Serverless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Proactive Auto-Scaling in Microsoft Azure SQL Database Serverless</dc:title>
  <dc:creator>Ippokratis Kotsanis</dc:creator>
  <cp:lastModifiedBy>Ippokratis Kotsanis</cp:lastModifiedBy>
  <cp:revision>39</cp:revision>
  <dcterms:created xsi:type="dcterms:W3CDTF">2023-05-07T15:22:24Z</dcterms:created>
  <dcterms:modified xsi:type="dcterms:W3CDTF">2023-05-29T16:59:17Z</dcterms:modified>
</cp:coreProperties>
</file>