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59" r:id="rId8"/>
    <p:sldId id="260" r:id="rId9"/>
    <p:sldId id="268" r:id="rId10"/>
    <p:sldId id="262" r:id="rId11"/>
    <p:sldId id="270" r:id="rId12"/>
    <p:sldId id="263" r:id="rId13"/>
    <p:sldId id="271" r:id="rId14"/>
    <p:sldId id="264" r:id="rId15"/>
    <p:sldId id="272" r:id="rId16"/>
    <p:sldId id="274" r:id="rId17"/>
    <p:sldId id="273" r:id="rId18"/>
    <p:sldId id="275" r:id="rId19"/>
    <p:sldId id="276" r:id="rId20"/>
    <p:sldId id="265" r:id="rId21"/>
    <p:sldId id="261" r:id="rId2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 τρίγωνο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grpSp>
        <p:nvGrpSpPr>
          <p:cNvPr id="2" name="1 - Ομάδα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- Ελεύθερη σχεδίαση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- Ελεύθερη σχεδίαση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- Ελεύθερη σχεδίαση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- Ευθεία γραμμή σύνδεσης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Διάσημα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- Διάσημα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Τίτλος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- Διάσημα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- Διάσημα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- Ελεύθερη σχεδίαση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- Ορθογώνιο τρίγωνο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- Ευθεία γραμμή σύνδεσης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42CEA3-3058-4D43-AE35-B3DA76CB4003}" type="datetimeFigureOut">
              <a:rPr lang="el-GR" smtClean="0"/>
              <a:pPr/>
              <a:t>25/1/2023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python-convert-numpy-array-to-list" TargetMode="External"/><Relationship Id="rId3" Type="http://schemas.openxmlformats.org/officeDocument/2006/relationships/hyperlink" Target="https://matplotlib.org/stable/gallery/mplot3d/scatter3d.html" TargetMode="External"/><Relationship Id="rId7" Type="http://schemas.openxmlformats.org/officeDocument/2006/relationships/hyperlink" Target="https://numpy.org/doc/stable/reference/random/generated/numpy.random.normal.html" TargetMode="External"/><Relationship Id="rId2" Type="http://schemas.openxmlformats.org/officeDocument/2006/relationships/hyperlink" Target="https://www.comp.nus.edu.sg/~atung/publication/k_domina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35wills.github.io/courses/PythonPackages_matplotlib/matplotlib_scatter/" TargetMode="External"/><Relationship Id="rId11" Type="http://schemas.openxmlformats.org/officeDocument/2006/relationships/hyperlink" Target="https://stackoverflow.com/questions/16024677/generate-correlated-data-in-python-3-3" TargetMode="External"/><Relationship Id="rId5" Type="http://schemas.openxmlformats.org/officeDocument/2006/relationships/hyperlink" Target="https://sparkbyexamples.com/numpy/how-to-use-numpy-random-uniform-in-python/" TargetMode="External"/><Relationship Id="rId10" Type="http://schemas.openxmlformats.org/officeDocument/2006/relationships/hyperlink" Target="https://stackoverflow.com/questions/619335/a-simple-algorithm-for-generating-positive-semidefinite-matrices" TargetMode="External"/><Relationship Id="rId4" Type="http://schemas.openxmlformats.org/officeDocument/2006/relationships/hyperlink" Target="https://stackoverflow.com/questions/35316728/does-setting-numpy-arrays-to-none-free-memory" TargetMode="External"/><Relationship Id="rId9" Type="http://schemas.openxmlformats.org/officeDocument/2006/relationships/hyperlink" Target="https://www.geeksforgeeks.org/numpy-random-rand-pyth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082056"/>
          </a:xfrm>
        </p:spPr>
        <p:txBody>
          <a:bodyPr>
            <a:normAutofit/>
          </a:bodyPr>
          <a:lstStyle/>
          <a:p>
            <a:r>
              <a:rPr lang="en-US" dirty="0" smtClean="0"/>
              <a:t>Sky(line) is the limit…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Τεχνολογίες Ανάλυσης Μεγάλων Δεδομένων</a:t>
            </a:r>
            <a:endParaRPr lang="en-US" dirty="0" smtClean="0"/>
          </a:p>
          <a:p>
            <a:r>
              <a:rPr lang="en-US" dirty="0" smtClean="0"/>
              <a:t>2022-2023</a:t>
            </a:r>
          </a:p>
          <a:p>
            <a:endParaRPr lang="el-GR" dirty="0"/>
          </a:p>
        </p:txBody>
      </p:sp>
      <p:sp>
        <p:nvSpPr>
          <p:cNvPr id="4" name="2 - Υπότιτλος"/>
          <p:cNvSpPr txBox="1">
            <a:spLocks/>
          </p:cNvSpPr>
          <p:nvPr/>
        </p:nvSpPr>
        <p:spPr>
          <a:xfrm>
            <a:off x="357158" y="5500702"/>
            <a:ext cx="7772400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r>
              <a:rPr lang="el-GR" sz="1600" b="1" dirty="0" err="1" smtClean="0">
                <a:solidFill>
                  <a:schemeClr val="tx2">
                    <a:lumMod val="50000"/>
                  </a:schemeClr>
                </a:solidFill>
              </a:rPr>
              <a:t>Κοτσάνης</a:t>
            </a:r>
            <a:r>
              <a:rPr lang="el-GR" sz="1600" b="1" dirty="0" smtClean="0">
                <a:solidFill>
                  <a:schemeClr val="tx2">
                    <a:lumMod val="50000"/>
                  </a:schemeClr>
                </a:solidFill>
              </a:rPr>
              <a:t> Ιπποκράτης,		ΑΜ: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1600" b="1" dirty="0" smtClean="0">
                <a:solidFill>
                  <a:schemeClr val="tx2">
                    <a:lumMod val="50000"/>
                  </a:schemeClr>
                </a:solidFill>
              </a:rPr>
              <a:t>131</a:t>
            </a:r>
          </a:p>
          <a:p>
            <a:endParaRPr lang="el-G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1600" b="1" dirty="0" err="1" smtClean="0">
                <a:solidFill>
                  <a:schemeClr val="tx2">
                    <a:lumMod val="50000"/>
                  </a:schemeClr>
                </a:solidFill>
              </a:rPr>
              <a:t>Κουσκουβέλη</a:t>
            </a:r>
            <a:r>
              <a:rPr lang="el-GR" sz="1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l-GR" sz="1600" b="1" dirty="0" err="1" smtClean="0">
                <a:solidFill>
                  <a:schemeClr val="tx2">
                    <a:lumMod val="50000"/>
                  </a:schemeClr>
                </a:solidFill>
              </a:rPr>
              <a:t>Φιλίτσα</a:t>
            </a:r>
            <a:r>
              <a:rPr lang="el-GR" sz="1600" b="1" dirty="0" smtClean="0">
                <a:solidFill>
                  <a:schemeClr val="tx2">
                    <a:lumMod val="50000"/>
                  </a:schemeClr>
                </a:solidFill>
              </a:rPr>
              <a:t> Ιωάννα,	ΑΜ: 125</a:t>
            </a:r>
          </a:p>
          <a:p>
            <a:endParaRPr lang="el-G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l-GR" sz="1600" b="1" dirty="0" err="1" smtClean="0">
                <a:solidFill>
                  <a:schemeClr val="tx2">
                    <a:lumMod val="50000"/>
                  </a:schemeClr>
                </a:solidFill>
              </a:rPr>
              <a:t>Μουταφίδης</a:t>
            </a:r>
            <a:r>
              <a:rPr lang="el-GR" sz="1600" b="1" dirty="0" smtClean="0">
                <a:solidFill>
                  <a:schemeClr val="tx2">
                    <a:lumMod val="50000"/>
                  </a:schemeClr>
                </a:solidFill>
              </a:rPr>
              <a:t> Χαράλαμπος ,	ΑΜ: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 152</a:t>
            </a:r>
            <a:endParaRPr lang="el-GR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2000264"/>
          </a:xfrm>
        </p:spPr>
        <p:txBody>
          <a:bodyPr>
            <a:noAutofit/>
          </a:bodyPr>
          <a:lstStyle/>
          <a:p>
            <a:pPr algn="just"/>
            <a:r>
              <a:rPr lang="el-GR" sz="1800" dirty="0" smtClean="0"/>
              <a:t>Η συνάρτηση </a:t>
            </a:r>
            <a:r>
              <a:rPr lang="en-US" sz="1800" i="1" dirty="0" smtClean="0"/>
              <a:t>skyline</a:t>
            </a:r>
            <a:r>
              <a:rPr lang="el-GR" sz="1800" dirty="0" smtClean="0"/>
              <a:t>: 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παράγει το καρτεσιανό γινόμενο των σημείων του αρχείου (όλες οι πιθανές δυάδες). (</a:t>
            </a:r>
            <a:r>
              <a:rPr lang="en-US" sz="1800" dirty="0" smtClean="0"/>
              <a:t>line </a:t>
            </a:r>
            <a:r>
              <a:rPr lang="el-GR" sz="1800" dirty="0" smtClean="0"/>
              <a:t>41</a:t>
            </a:r>
            <a:r>
              <a:rPr lang="en-US" sz="1800" dirty="0" smtClean="0"/>
              <a:t>)</a:t>
            </a:r>
            <a:endParaRPr lang="el-GR" sz="1800" dirty="0" smtClean="0"/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αφαιρεί την κύρια διαγώνιο. (</a:t>
            </a:r>
            <a:r>
              <a:rPr lang="en-US" sz="1800" dirty="0" smtClean="0"/>
              <a:t>line </a:t>
            </a:r>
            <a:r>
              <a:rPr lang="el-GR" sz="1800" dirty="0" smtClean="0"/>
              <a:t>42</a:t>
            </a:r>
            <a:r>
              <a:rPr lang="en-US" sz="1800" dirty="0" smtClean="0"/>
              <a:t>)</a:t>
            </a:r>
            <a:r>
              <a:rPr lang="el-GR" sz="1800" dirty="0" smtClean="0"/>
              <a:t> 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χρησιμοποιεί το (εναπομείναν) «καρτεσιανό» γινόμενο, για να ελέγξει ποια σημεία κυριαρχούν σε ποια και τελικά ποια δεν κυριαρχούνται από κανένα άλλο. (</a:t>
            </a:r>
            <a:r>
              <a:rPr lang="en-US" sz="1800" dirty="0" smtClean="0"/>
              <a:t>lines 43-48)</a:t>
            </a:r>
            <a:endParaRPr lang="el-GR" sz="1800" dirty="0" smtClean="0"/>
          </a:p>
          <a:p>
            <a:pPr algn="just"/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1</a:t>
            </a:r>
            <a:endParaRPr lang="el-G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876"/>
            <a:ext cx="634523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643578"/>
            <a:ext cx="43642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2*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1843088"/>
            <a:ext cx="6688137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233423"/>
          </a:xfrm>
        </p:spPr>
        <p:txBody>
          <a:bodyPr>
            <a:normAutofit/>
          </a:bodyPr>
          <a:lstStyle/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Παράγεται το καρτεσιανό γινόμενο των σημείων του αρχείου (όλες οι πιθανές δυάδες).  (</a:t>
            </a:r>
            <a:r>
              <a:rPr lang="en-US" sz="1800" dirty="0" smtClean="0"/>
              <a:t>line 78)</a:t>
            </a:r>
            <a:endParaRPr lang="el-GR" sz="1800" dirty="0" smtClean="0"/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Εξαιρείται/παραβλέπεται η κύρια διαγώνιος. (</a:t>
            </a:r>
            <a:r>
              <a:rPr lang="en-US" sz="1800" dirty="0" smtClean="0"/>
              <a:t>line 7</a:t>
            </a:r>
            <a:r>
              <a:rPr lang="el-GR" sz="1800" dirty="0" smtClean="0"/>
              <a:t>9</a:t>
            </a:r>
            <a:r>
              <a:rPr lang="en-US" sz="1800" dirty="0" smtClean="0"/>
              <a:t>)</a:t>
            </a:r>
            <a:endParaRPr lang="el-GR" sz="1800" dirty="0" smtClean="0"/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«Ελέγχεται» ο άνω </a:t>
            </a:r>
            <a:r>
              <a:rPr lang="el-GR" sz="1800" dirty="0" err="1" smtClean="0"/>
              <a:t>πανω</a:t>
            </a:r>
            <a:r>
              <a:rPr lang="el-GR" sz="1800" dirty="0" smtClean="0"/>
              <a:t> δεξιά τριγωνικός πίνακας του καρτεσιανού γινομένου. (</a:t>
            </a:r>
            <a:r>
              <a:rPr lang="en-US" sz="1800" dirty="0" smtClean="0"/>
              <a:t>line </a:t>
            </a:r>
            <a:r>
              <a:rPr lang="el-GR" sz="1800" dirty="0" smtClean="0"/>
              <a:t>80</a:t>
            </a:r>
            <a:r>
              <a:rPr lang="en-US" sz="1800" dirty="0" smtClean="0"/>
              <a:t>)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Με τη χρήση της </a:t>
            </a:r>
            <a:r>
              <a:rPr lang="en-US" sz="1800" dirty="0" smtClean="0"/>
              <a:t>map–reduce </a:t>
            </a:r>
            <a:r>
              <a:rPr lang="el-GR" sz="1800" dirty="0" smtClean="0"/>
              <a:t>υπολογίζεται το πλήθος των σημείων στα οποία κυριαρχεί το κάθε ένα σημείο.</a:t>
            </a:r>
            <a:r>
              <a:rPr lang="en-US" sz="1800" dirty="0" smtClean="0"/>
              <a:t> </a:t>
            </a:r>
            <a:r>
              <a:rPr lang="el-GR" sz="1800" dirty="0" smtClean="0"/>
              <a:t>(</a:t>
            </a:r>
            <a:r>
              <a:rPr lang="en-US" sz="1800" dirty="0" smtClean="0"/>
              <a:t>lines </a:t>
            </a:r>
            <a:r>
              <a:rPr lang="el-GR" sz="1800" dirty="0" smtClean="0"/>
              <a:t>8</a:t>
            </a:r>
            <a:r>
              <a:rPr lang="en-US" sz="1800" dirty="0" smtClean="0"/>
              <a:t>1-83)</a:t>
            </a:r>
            <a:endParaRPr lang="el-GR" sz="1800" dirty="0" smtClean="0"/>
          </a:p>
          <a:p>
            <a:pPr marL="452628" indent="-342900" algn="just">
              <a:buFont typeface="+mj-lt"/>
              <a:buAutoNum type="arabicPeriod"/>
            </a:pPr>
            <a:endParaRPr lang="el-GR" sz="1800" dirty="0" smtClean="0"/>
          </a:p>
          <a:p>
            <a:pPr marL="452628" indent="-342900" algn="just">
              <a:buFont typeface="+mj-lt"/>
              <a:buAutoNum type="arabicPeriod"/>
            </a:pPr>
            <a:endParaRPr lang="el-GR" sz="1800" dirty="0" smtClean="0"/>
          </a:p>
          <a:p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2</a:t>
            </a:r>
            <a:endParaRPr lang="el-G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00504"/>
            <a:ext cx="75644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3*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088" y="2347913"/>
            <a:ext cx="672623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2357454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Αξιοποιείται η </a:t>
            </a:r>
            <a:r>
              <a:rPr lang="en-US" sz="1800" i="1" dirty="0" err="1" smtClean="0"/>
              <a:t>dominatedPoints_sorted_list</a:t>
            </a:r>
            <a:r>
              <a:rPr lang="el-GR" sz="1800" dirty="0" smtClean="0"/>
              <a:t>, της οποίας τα σημεία έχουν διαταχθεί σε φθίνουσα σειρά. (από το 2</a:t>
            </a:r>
            <a:r>
              <a:rPr lang="el-GR" sz="1800" baseline="30000" dirty="0" smtClean="0"/>
              <a:t>ο</a:t>
            </a:r>
            <a:r>
              <a:rPr lang="el-GR" sz="1800" dirty="0" smtClean="0"/>
              <a:t> ερώτημα)</a:t>
            </a:r>
          </a:p>
          <a:p>
            <a:pPr algn="just"/>
            <a:r>
              <a:rPr lang="el-GR" sz="1800" dirty="0" smtClean="0"/>
              <a:t>Εντοπίζονται μόνο εκείνα τα σημεία τα οποία ανήκουν στο </a:t>
            </a:r>
            <a:r>
              <a:rPr lang="en-US" sz="1800" dirty="0" smtClean="0"/>
              <a:t>skyline set </a:t>
            </a:r>
            <a:r>
              <a:rPr lang="el-GR" sz="1800" dirty="0" smtClean="0"/>
              <a:t>(παραμένουν διατεταγμένα σε φθίνουσα σειρά). </a:t>
            </a:r>
            <a:r>
              <a:rPr lang="en-US" sz="1800" dirty="0" smtClean="0"/>
              <a:t>(line 100)</a:t>
            </a:r>
            <a:endParaRPr lang="el-GR" sz="1800" dirty="0" smtClean="0"/>
          </a:p>
          <a:p>
            <a:pPr algn="just"/>
            <a:r>
              <a:rPr lang="el-GR" sz="1800" dirty="0" smtClean="0"/>
              <a:t>Επιλέγονται τα πρώτα </a:t>
            </a:r>
            <a:r>
              <a:rPr lang="en-US" sz="1800" dirty="0" smtClean="0"/>
              <a:t>k </a:t>
            </a:r>
            <a:r>
              <a:rPr lang="el-GR" sz="1800" dirty="0" smtClean="0"/>
              <a:t>και «τυπώνονται». </a:t>
            </a:r>
            <a:r>
              <a:rPr lang="en-US" sz="1800" dirty="0" smtClean="0"/>
              <a:t>(lines 10</a:t>
            </a:r>
            <a:r>
              <a:rPr lang="el-GR" sz="1800" dirty="0" smtClean="0"/>
              <a:t>1-</a:t>
            </a:r>
            <a:r>
              <a:rPr lang="en-US" sz="1800" dirty="0" smtClean="0"/>
              <a:t>10</a:t>
            </a:r>
            <a:r>
              <a:rPr lang="el-GR" sz="1800" dirty="0" smtClean="0"/>
              <a:t>2</a:t>
            </a:r>
            <a:r>
              <a:rPr lang="en-US" sz="1800" smtClean="0"/>
              <a:t>)</a:t>
            </a:r>
            <a:endParaRPr lang="el-GR" sz="1800" dirty="0" smtClean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3</a:t>
            </a:r>
            <a:endParaRPr lang="el-G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2987" y="4857760"/>
            <a:ext cx="68310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7213" y="3857628"/>
            <a:ext cx="73167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Κάποια πρώτα αποτελέσματα</a:t>
            </a:r>
            <a:endParaRPr lang="el-GR" dirty="0"/>
          </a:p>
        </p:txBody>
      </p:sp>
      <p:sp>
        <p:nvSpPr>
          <p:cNvPr id="4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Γενικά, λύση, η οποία προτάθηκε, είναι </a:t>
            </a:r>
            <a:r>
              <a:rPr lang="en-US" sz="1800" dirty="0" smtClean="0"/>
              <a:t>brute force. </a:t>
            </a:r>
            <a:r>
              <a:rPr lang="el-GR" sz="1800" dirty="0" smtClean="0"/>
              <a:t>Κατ’ επέκταση δεν αναμένονται διαφορές στην επίδοση του προγράμματος, εξαιτίας της μορφής της εκάστοτε κατανομή. </a:t>
            </a:r>
          </a:p>
          <a:p>
            <a:pPr algn="just">
              <a:buNone/>
            </a:pPr>
            <a:endParaRPr lang="el-GR" sz="1800" dirty="0" smtClean="0"/>
          </a:p>
          <a:p>
            <a:pPr algn="just"/>
            <a:r>
              <a:rPr lang="el-GR" sz="1800" dirty="0" smtClean="0"/>
              <a:t>Επιλέχθηκε, επομένως, οι συγκρίσεις στις επιδόσεις να αφορούν (ανά κατανομή):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l-GR" sz="1800" dirty="0" smtClean="0"/>
              <a:t>το πλήθος των «κόμβων»/εγγραφών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l-GR" sz="1800" dirty="0" smtClean="0"/>
              <a:t>τ</a:t>
            </a:r>
            <a:r>
              <a:rPr lang="el-GR" sz="1800" dirty="0" smtClean="0"/>
              <a:t>ο πλήθος των </a:t>
            </a:r>
            <a:r>
              <a:rPr lang="en-US" sz="1800" dirty="0" smtClean="0"/>
              <a:t>threads</a:t>
            </a:r>
          </a:p>
          <a:p>
            <a:pPr marL="624078" indent="-514350" algn="just">
              <a:buNone/>
            </a:pPr>
            <a:endParaRPr lang="en-US" sz="1800" dirty="0" smtClean="0"/>
          </a:p>
          <a:p>
            <a:pPr marL="624078" indent="-514350" algn="just">
              <a:buNone/>
            </a:pPr>
            <a:endParaRPr lang="el-G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l-GR" dirty="0"/>
          </a:p>
        </p:txBody>
      </p:sp>
      <p:pic>
        <p:nvPicPr>
          <p:cNvPr id="5" name="4 - Εικόνα" descr="Dimensions_2 &amp; Threads (No)_ 1 - Task_ 1 - Distribution_ 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3384827"/>
            <a:ext cx="2643206" cy="1634383"/>
          </a:xfrm>
          <a:prstGeom prst="rect">
            <a:avLst/>
          </a:prstGeom>
        </p:spPr>
      </p:pic>
      <p:pic>
        <p:nvPicPr>
          <p:cNvPr id="6" name="5 - Εικόνα" descr="Dimensions_2 &amp; Threads (No)_ 1 - Task_ 1 - Distribution_ n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3357562"/>
            <a:ext cx="2643206" cy="1634382"/>
          </a:xfrm>
          <a:prstGeom prst="rect">
            <a:avLst/>
          </a:prstGeom>
        </p:spPr>
      </p:pic>
      <p:pic>
        <p:nvPicPr>
          <p:cNvPr id="7" name="6 - Εικόνα" descr="Dimensions_2 &amp; Threads (No)_ 1 - Task_ 1 - Distribution_ u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429000"/>
            <a:ext cx="2664387" cy="1647479"/>
          </a:xfrm>
          <a:prstGeom prst="rect">
            <a:avLst/>
          </a:prstGeom>
        </p:spPr>
      </p:pic>
      <p:sp>
        <p:nvSpPr>
          <p:cNvPr id="9" name="8 - Θέση περιεχομένου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90482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Σε αυτή και την επόμενη διαφάνεια παρατηρείται ότι: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για 1 </a:t>
            </a:r>
            <a:r>
              <a:rPr lang="en-US" sz="1800" dirty="0" smtClean="0"/>
              <a:t>thread, </a:t>
            </a:r>
            <a:r>
              <a:rPr lang="el-GR" sz="1800" dirty="0" smtClean="0"/>
              <a:t>όσο αυξάνονται οι εγγραφές, τόσο αυξάνεται και ο χρόνος εκτέλεσης</a:t>
            </a:r>
          </a:p>
          <a:p>
            <a:pPr marL="452628" indent="-342900" algn="just">
              <a:buFont typeface="+mj-lt"/>
              <a:buAutoNum type="arabicPeriod"/>
            </a:pPr>
            <a:r>
              <a:rPr lang="el-GR" sz="1800" dirty="0" smtClean="0"/>
              <a:t>παρατηρείται </a:t>
            </a:r>
            <a:r>
              <a:rPr lang="en-US" sz="1800" dirty="0" smtClean="0"/>
              <a:t>overhead (</a:t>
            </a:r>
            <a:r>
              <a:rPr lang="el-GR" sz="1800" dirty="0" smtClean="0"/>
              <a:t>για λιγότερες εγγραφές) όταν πηγαίνουμε από το 1 στα</a:t>
            </a:r>
            <a:r>
              <a:rPr lang="en-US" sz="1800" dirty="0" smtClean="0"/>
              <a:t>16 threads, </a:t>
            </a:r>
            <a:r>
              <a:rPr lang="el-GR" sz="1800" dirty="0" smtClean="0"/>
              <a:t>ανά κατανομή αντίστοιχα</a:t>
            </a:r>
          </a:p>
          <a:p>
            <a:pPr marL="452628" indent="-342900" algn="just">
              <a:buFont typeface="+mj-lt"/>
              <a:buAutoNum type="arabicPeriod"/>
            </a:pPr>
            <a:endParaRPr lang="el-GR" sz="1800" dirty="0"/>
          </a:p>
        </p:txBody>
      </p:sp>
      <p:pic>
        <p:nvPicPr>
          <p:cNvPr id="12" name="11 - Εικόνα" descr="Dimensions_2 &amp; Threads (No)_ 1 - Task_ 1 - Distribution_ ant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950" y="5072074"/>
            <a:ext cx="2657224" cy="16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dirty="0" smtClean="0"/>
              <a:t>Task 1</a:t>
            </a:r>
            <a:endParaRPr lang="el-GR" dirty="0"/>
          </a:p>
        </p:txBody>
      </p:sp>
      <p:pic>
        <p:nvPicPr>
          <p:cNvPr id="8" name="7 - Εικόνα" descr="Dimensions_2 &amp; Threads (No)_ 16 - Task_ 1 - Distribution_ ant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9" y="4929198"/>
            <a:ext cx="2689420" cy="1614523"/>
          </a:xfrm>
          <a:prstGeom prst="rect">
            <a:avLst/>
          </a:prstGeom>
        </p:spPr>
      </p:pic>
      <p:pic>
        <p:nvPicPr>
          <p:cNvPr id="9" name="8 - Εικόνα" descr="Dimensions_2 &amp; Threads (No)_ 16 - Task_ 1 - Distribution_ cor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054640"/>
            <a:ext cx="2571768" cy="1590210"/>
          </a:xfrm>
          <a:prstGeom prst="rect">
            <a:avLst/>
          </a:prstGeom>
        </p:spPr>
      </p:pic>
      <p:pic>
        <p:nvPicPr>
          <p:cNvPr id="10" name="9 - Εικόνα" descr="Dimensions_2 &amp; Threads (No)_ 16 - Task_ 1 - Distribution_ nor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1097144"/>
            <a:ext cx="2500330" cy="1546038"/>
          </a:xfrm>
          <a:prstGeom prst="rect">
            <a:avLst/>
          </a:prstGeom>
        </p:spPr>
      </p:pic>
      <p:pic>
        <p:nvPicPr>
          <p:cNvPr id="11" name="10 - Εικόνα" descr="Dimensions_2 &amp; Threads (No)_ 16 - Task_ 1 - Distribution_ un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14422"/>
            <a:ext cx="2643206" cy="1634382"/>
          </a:xfrm>
          <a:prstGeom prst="rect">
            <a:avLst/>
          </a:prstGeom>
        </p:spPr>
      </p:pic>
      <p:pic>
        <p:nvPicPr>
          <p:cNvPr id="12" name="11 - Εικόνα" descr="Dimensions_10 &amp; Threads (No)_ 16 - Task_ 1 - Distribution_ ant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74" y="4857760"/>
            <a:ext cx="2711138" cy="1676387"/>
          </a:xfrm>
          <a:prstGeom prst="rect">
            <a:avLst/>
          </a:prstGeom>
        </p:spPr>
      </p:pic>
      <p:pic>
        <p:nvPicPr>
          <p:cNvPr id="13" name="12 - Εικόνα" descr="Dimensions_10 &amp; Threads (No)_ 16 - Task_ 1 - Distribution_ cor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12" y="3071810"/>
            <a:ext cx="2657262" cy="1643074"/>
          </a:xfrm>
          <a:prstGeom prst="rect">
            <a:avLst/>
          </a:prstGeom>
        </p:spPr>
      </p:pic>
      <p:pic>
        <p:nvPicPr>
          <p:cNvPr id="14" name="13 - Εικόνα" descr="Dimensions_10 &amp; Threads (No)_ 16 - Task_ 1 - Distribution_ nor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116" y="3071810"/>
            <a:ext cx="2571768" cy="1590210"/>
          </a:xfrm>
          <a:prstGeom prst="rect">
            <a:avLst/>
          </a:prstGeom>
        </p:spPr>
      </p:pic>
      <p:pic>
        <p:nvPicPr>
          <p:cNvPr id="15" name="14 - Εικόνα" descr="Dimensions_10 &amp; Threads (No)_ 16 - Task_ 1 - Distribution_ uni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788" y="3000372"/>
            <a:ext cx="2657261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l-GR" dirty="0" smtClean="0"/>
              <a:t>2</a:t>
            </a:r>
            <a:endParaRPr lang="el-GR" dirty="0"/>
          </a:p>
        </p:txBody>
      </p:sp>
      <p:pic>
        <p:nvPicPr>
          <p:cNvPr id="4" name="3 - Εικόνα" descr="Dimensions_2 &amp; Threads (No)_ 1 - Task_ 2 - Distribution_ ant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428604"/>
            <a:ext cx="3048900" cy="1885236"/>
          </a:xfrm>
          <a:prstGeom prst="rect">
            <a:avLst/>
          </a:prstGeom>
        </p:spPr>
      </p:pic>
      <p:pic>
        <p:nvPicPr>
          <p:cNvPr id="5" name="4 - Εικόνα" descr="Dimensions_2 &amp; Threads (No)_ 16 - Task_ 2 - Distribution_ an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500306"/>
            <a:ext cx="2993252" cy="1850827"/>
          </a:xfrm>
          <a:prstGeom prst="rect">
            <a:avLst/>
          </a:prstGeom>
        </p:spPr>
      </p:pic>
      <p:pic>
        <p:nvPicPr>
          <p:cNvPr id="6" name="5 - Εικόνα" descr="Dimensions_2 &amp; Threads (No)_ 16 - Task_ 2 - Distribution_ cor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4500570"/>
            <a:ext cx="2946461" cy="1821895"/>
          </a:xfrm>
          <a:prstGeom prst="rect">
            <a:avLst/>
          </a:prstGeom>
        </p:spPr>
      </p:pic>
      <p:pic>
        <p:nvPicPr>
          <p:cNvPr id="7" name="6 - Εικόνα" descr="Dimensions_2 &amp; Threads (No)_ 16 - Task_ 2 - Distribution_ nor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2500306"/>
            <a:ext cx="2725024" cy="1684973"/>
          </a:xfrm>
          <a:prstGeom prst="rect">
            <a:avLst/>
          </a:prstGeom>
        </p:spPr>
      </p:pic>
      <p:pic>
        <p:nvPicPr>
          <p:cNvPr id="8" name="7 - Εικόνα" descr="Dimensions_2 &amp; Threads (No)_ 16 - Task_ 2 - Distribution_ un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44"/>
            <a:ext cx="2788051" cy="1723945"/>
          </a:xfrm>
          <a:prstGeom prst="rect">
            <a:avLst/>
          </a:prstGeom>
        </p:spPr>
      </p:pic>
      <p:pic>
        <p:nvPicPr>
          <p:cNvPr id="9" name="8 - Εικόνα" descr="Dimensions_10 &amp; Threads (No)_ 16 - Task_ 2 - Distribution_ anti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322" y="4572008"/>
            <a:ext cx="3030639" cy="1873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l-GR" dirty="0"/>
          </a:p>
        </p:txBody>
      </p:sp>
      <p:pic>
        <p:nvPicPr>
          <p:cNvPr id="4" name="3 - Εικόνα" descr="Dimensions_2 &amp; Threads (No)_ 1 - Task_ 3 - Distribution_ ant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785926"/>
            <a:ext cx="4057698" cy="2509010"/>
          </a:xfrm>
          <a:prstGeom prst="rect">
            <a:avLst/>
          </a:prstGeom>
        </p:spPr>
      </p:pic>
      <p:pic>
        <p:nvPicPr>
          <p:cNvPr id="5" name="4 - Εικόνα" descr="Dimensions_2 &amp; Threads (No)_ 16 - Task_ 3 - Distribution_ an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642918"/>
            <a:ext cx="4057698" cy="2509010"/>
          </a:xfrm>
          <a:prstGeom prst="rect">
            <a:avLst/>
          </a:prstGeom>
        </p:spPr>
      </p:pic>
      <p:pic>
        <p:nvPicPr>
          <p:cNvPr id="6" name="5 - Εικόνα" descr="Dimensions_10 &amp; Threads (No)_ 16 - Task_ 3 - Distribution_ ant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3857628"/>
            <a:ext cx="4057698" cy="2509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sz="1800" dirty="0" smtClean="0"/>
              <a:t>Δεδομένου ενός μεγάλου συνόλου σημείων d</a:t>
            </a:r>
            <a:r>
              <a:rPr lang="en-US" sz="1800" dirty="0" smtClean="0"/>
              <a:t>–</a:t>
            </a:r>
            <a:r>
              <a:rPr lang="el-GR" sz="1800" dirty="0" smtClean="0"/>
              <a:t>διαστάσεων:</a:t>
            </a:r>
            <a:endParaRPr lang="en-US" sz="1800" dirty="0" smtClean="0"/>
          </a:p>
          <a:p>
            <a:pPr algn="just">
              <a:buNone/>
            </a:pPr>
            <a:endParaRPr lang="el-GR" sz="1800" dirty="0" smtClean="0"/>
          </a:p>
          <a:p>
            <a:pPr marL="624078" indent="-514350" algn="just">
              <a:buFont typeface="+mj-lt"/>
              <a:buAutoNum type="arabicParenR"/>
            </a:pPr>
            <a:r>
              <a:rPr lang="el-GR" sz="1800" dirty="0" smtClean="0"/>
              <a:t>να βρεθεί το σύνολο σημείων που δεν κυριαρχούνται, γνωστό και ως </a:t>
            </a:r>
            <a:r>
              <a:rPr lang="en-US" sz="1800" dirty="0" smtClean="0"/>
              <a:t>skyline set</a:t>
            </a:r>
          </a:p>
          <a:p>
            <a:pPr marL="624078" indent="-514350" algn="just">
              <a:buFont typeface="+mj-lt"/>
              <a:buAutoNum type="arabicParenR"/>
            </a:pPr>
            <a:r>
              <a:rPr lang="el-GR" sz="1800" dirty="0" smtClean="0"/>
              <a:t>να βρεθούν τα </a:t>
            </a:r>
            <a:r>
              <a:rPr lang="en-US" sz="1800" dirty="0" smtClean="0"/>
              <a:t>k</a:t>
            </a:r>
            <a:r>
              <a:rPr lang="el-GR" sz="1800" dirty="0" smtClean="0"/>
              <a:t> σημεία με το υψηλότερο </a:t>
            </a:r>
            <a:r>
              <a:rPr lang="en-US" sz="1800" dirty="0" smtClean="0"/>
              <a:t>dominance score</a:t>
            </a:r>
            <a:endParaRPr lang="el-GR" sz="1800" dirty="0" smtClean="0"/>
          </a:p>
          <a:p>
            <a:pPr marL="624078" indent="-514350" algn="just">
              <a:buFont typeface="+mj-lt"/>
              <a:buAutoNum type="arabicParenR"/>
            </a:pPr>
            <a:r>
              <a:rPr lang="el-GR" sz="1800" dirty="0" smtClean="0"/>
              <a:t>από τα σημεία που ανήκουν στο </a:t>
            </a:r>
            <a:r>
              <a:rPr lang="en-US" sz="1800" dirty="0" smtClean="0"/>
              <a:t>skyline set, </a:t>
            </a:r>
            <a:r>
              <a:rPr lang="el-GR" sz="1800" dirty="0" smtClean="0"/>
              <a:t>να βρεθούν τα </a:t>
            </a:r>
            <a:r>
              <a:rPr lang="en-US" sz="1800" dirty="0" smtClean="0"/>
              <a:t>k</a:t>
            </a:r>
            <a:r>
              <a:rPr lang="el-GR" sz="1800" dirty="0" smtClean="0"/>
              <a:t> με το υψηλότερο </a:t>
            </a:r>
            <a:r>
              <a:rPr lang="en-US" sz="1800" dirty="0" smtClean="0"/>
              <a:t>dominance score</a:t>
            </a:r>
            <a:endParaRPr lang="el-GR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/>
            <a:r>
              <a:rPr lang="el-GR" sz="1800" dirty="0" smtClean="0"/>
              <a:t>Δίνεται ότι: Ένα σημείο p κυριαρχεί σε ένα άλλο σημείο q, όταν το p είναι τόσο καλό όσο το q σε όλες τις διαστάσεις και είναι αυστηρά καλύτερο σε τουλάχιστον μία διάσταση. </a:t>
            </a:r>
          </a:p>
          <a:p>
            <a:pPr algn="just"/>
            <a:r>
              <a:rPr lang="el-GR" sz="1800" dirty="0" smtClean="0"/>
              <a:t>Θεωρείται ότι: οι μικρές τιμές είναι καλύτερες. </a:t>
            </a:r>
          </a:p>
          <a:p>
            <a:pPr algn="just"/>
            <a:r>
              <a:rPr lang="el-GR" sz="1800" dirty="0" smtClean="0"/>
              <a:t>Για παράδειγμα, το σημείο p(1, 2) κυριαρχεί στο q(3, 4) αφού 1 &lt; 3 και 2 &lt; 4. Επίσης, το p(1, 2) κυριαρχεί στο q(1, 3), αφού αν και έχουν την ίδια συντεταγμένη x , η συντεταγμένη y του p είναι μικρότερη από αυτή του q.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 πρόβλημα</a:t>
            </a:r>
            <a:endParaRPr lang="el-G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1450" cy="1905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1450" cy="1905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1450" cy="19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1143000"/>
          </a:xfrm>
        </p:spPr>
        <p:txBody>
          <a:bodyPr/>
          <a:lstStyle/>
          <a:p>
            <a:pPr algn="ctr"/>
            <a:r>
              <a:rPr lang="el-GR" dirty="0" smtClean="0"/>
              <a:t>¿</a:t>
            </a:r>
            <a:r>
              <a:rPr lang="el-GR" dirty="0" err="1" smtClean="0"/>
              <a:t>εΡωΤηΣεΙς</a:t>
            </a:r>
            <a:r>
              <a:rPr lang="el-GR" dirty="0" smtClean="0"/>
              <a:t> ?;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l-GR" dirty="0" smtClean="0"/>
              <a:t>Σχεδιασμός λύσης του προβλήματος: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https://www.comp.nus.edu.sg/~atung/publication/k_dominant.pdf</a:t>
            </a:r>
            <a:r>
              <a:rPr lang="en-US" dirty="0" smtClean="0"/>
              <a:t>	(</a:t>
            </a:r>
            <a:r>
              <a:rPr lang="el-GR" dirty="0" smtClean="0"/>
              <a:t>σελίδα 5)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</a:p>
          <a:p>
            <a:pPr>
              <a:buNone/>
            </a:pPr>
            <a:r>
              <a:rPr lang="el-GR" dirty="0" smtClean="0"/>
              <a:t>Κώδικας:</a:t>
            </a:r>
          </a:p>
          <a:p>
            <a:r>
              <a:rPr lang="en-US" dirty="0" smtClean="0"/>
              <a:t>Plots: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l-GR" dirty="0" smtClean="0"/>
              <a:t>	</a:t>
            </a:r>
            <a:r>
              <a:rPr lang="en-US" dirty="0" smtClean="0">
                <a:hlinkClick r:id="rId3"/>
              </a:rPr>
              <a:t>https://matplotlib.org/stable/gallery/mplot3d/scatter3d.html#sphx-glr-gallery-mplot3d-scatter3d-py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r>
              <a:rPr lang="en-US" dirty="0" smtClean="0"/>
              <a:t>Deleting </a:t>
            </a:r>
            <a:r>
              <a:rPr lang="en-US" dirty="0" err="1" smtClean="0"/>
              <a:t>numpy</a:t>
            </a:r>
            <a:r>
              <a:rPr lang="en-US" dirty="0" smtClean="0"/>
              <a:t> arrays: 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4"/>
              </a:rPr>
              <a:t>https://stackoverflow.com/questions/35316728/does-setting-numpy-arrays-to-none-free-memory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r>
              <a:rPr lang="en-US" dirty="0" smtClean="0"/>
              <a:t>Uniform: 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5"/>
              </a:rPr>
              <a:t>https://sparkbyexamples.com/numpy/how-to-use-numpy-random-uniform-in-python/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l-GR" dirty="0" smtClean="0"/>
              <a:t>	</a:t>
            </a:r>
            <a:r>
              <a:rPr lang="en-US" dirty="0" smtClean="0">
                <a:hlinkClick r:id="rId6"/>
              </a:rPr>
              <a:t>https://chris35wills.github.io/courses/PythonPackages_matplotlib/matplotlib_scatter/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r>
              <a:rPr lang="en-US" dirty="0" smtClean="0"/>
              <a:t>Normal: 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7"/>
              </a:rPr>
              <a:t>https://numpy.org/doc/stable/reference/random/generated/numpy.random.normal.html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r>
              <a:rPr lang="en-US" dirty="0" smtClean="0"/>
              <a:t>Correlated &amp; Anti - correlated: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8"/>
              </a:rPr>
              <a:t>https://www.digitalocean.com/community/tutorials/python-convert-numpy-array-to-list</a:t>
            </a:r>
            <a:endParaRPr lang="el-GR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l-GR" dirty="0" smtClean="0"/>
              <a:t>	</a:t>
            </a:r>
            <a:r>
              <a:rPr lang="en-US" dirty="0" smtClean="0">
                <a:hlinkClick r:id="rId9"/>
              </a:rPr>
              <a:t>https://www.geeksforgeeks.org/numpy-random-rand-python/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10"/>
              </a:rPr>
              <a:t>https://stackoverflow.com/questions/619335/a-simple-algorithm-for-generating-positive-semidefinite-matrices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n-US" dirty="0" smtClean="0">
                <a:hlinkClick r:id="rId11"/>
              </a:rPr>
              <a:t>https://stackoverflow.com/questions/16024677/generate-correlated-data-in-python-3-3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Πηγές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1800" dirty="0" smtClean="0"/>
              <a:t>Αξιοποιήθηκε η γλώσσα προγραμματισμού </a:t>
            </a:r>
            <a:r>
              <a:rPr lang="en-US" sz="1800" dirty="0" smtClean="0"/>
              <a:t>Python</a:t>
            </a:r>
            <a:r>
              <a:rPr lang="el-GR" sz="1800" dirty="0" smtClean="0"/>
              <a:t>, για τη δημιουργία των </a:t>
            </a:r>
            <a:r>
              <a:rPr lang="en-US" sz="1800" dirty="0" smtClean="0"/>
              <a:t>datasets</a:t>
            </a:r>
            <a:r>
              <a:rPr lang="el-GR" sz="1800" dirty="0" smtClean="0"/>
              <a:t>.</a:t>
            </a:r>
            <a:r>
              <a:rPr lang="en-US" sz="1800" dirty="0" smtClean="0"/>
              <a:t> </a:t>
            </a:r>
            <a:endParaRPr lang="el-GR" sz="1800" dirty="0" smtClean="0"/>
          </a:p>
          <a:p>
            <a:pPr algn="just"/>
            <a:endParaRPr lang="el-GR" sz="1800" dirty="0" smtClean="0"/>
          </a:p>
          <a:p>
            <a:pPr algn="just"/>
            <a:r>
              <a:rPr lang="el-GR" sz="1800" dirty="0" smtClean="0"/>
              <a:t>Χρησιμοποιήθηκαν οι βιβλιοθήκες της </a:t>
            </a:r>
            <a:r>
              <a:rPr lang="en-US" sz="1800" dirty="0" smtClean="0"/>
              <a:t>pandas </a:t>
            </a:r>
            <a:r>
              <a:rPr lang="el-GR" sz="1800" dirty="0" smtClean="0"/>
              <a:t>και </a:t>
            </a:r>
            <a:r>
              <a:rPr lang="en-US" sz="1800" dirty="0" err="1" smtClean="0"/>
              <a:t>numpy</a:t>
            </a:r>
            <a:r>
              <a:rPr lang="en-US" sz="1800" dirty="0" smtClean="0"/>
              <a:t>.</a:t>
            </a:r>
            <a:endParaRPr lang="el-GR" sz="1800" dirty="0" smtClean="0"/>
          </a:p>
          <a:p>
            <a:pPr algn="just"/>
            <a:endParaRPr lang="el-GR" sz="1800" dirty="0" smtClean="0"/>
          </a:p>
          <a:p>
            <a:pPr algn="just"/>
            <a:r>
              <a:rPr lang="el-GR" sz="1800" dirty="0" smtClean="0"/>
              <a:t>Παρήχθησαν </a:t>
            </a:r>
            <a:r>
              <a:rPr lang="en-US" sz="1800" dirty="0" smtClean="0"/>
              <a:t>datasets </a:t>
            </a:r>
            <a:r>
              <a:rPr lang="el-GR" sz="1800" dirty="0" smtClean="0"/>
              <a:t>(αρχεία .</a:t>
            </a:r>
            <a:r>
              <a:rPr lang="en-US" sz="1800" dirty="0" err="1" smtClean="0"/>
              <a:t>csv</a:t>
            </a:r>
            <a:r>
              <a:rPr lang="en-US" sz="1800" dirty="0" smtClean="0"/>
              <a:t>) </a:t>
            </a:r>
            <a:r>
              <a:rPr lang="el-GR" sz="1800" dirty="0" smtClean="0"/>
              <a:t>τα οποία ακολουθούσαν την ομοιόμορφη κατανομή, την κανονική</a:t>
            </a:r>
            <a:r>
              <a:rPr lang="en-US" sz="1800" dirty="0" smtClean="0"/>
              <a:t>,</a:t>
            </a:r>
            <a:r>
              <a:rPr lang="el-GR" sz="1800" dirty="0" smtClean="0"/>
              <a:t> καθώς και μιας μορφής </a:t>
            </a:r>
            <a:r>
              <a:rPr lang="en-US" sz="1800" dirty="0" smtClean="0"/>
              <a:t>correlated </a:t>
            </a:r>
            <a:r>
              <a:rPr lang="el-GR" sz="1800" dirty="0" smtClean="0"/>
              <a:t>και </a:t>
            </a:r>
            <a:r>
              <a:rPr lang="en-US" sz="1800" dirty="0" smtClean="0"/>
              <a:t>anti-correlated </a:t>
            </a:r>
            <a:r>
              <a:rPr lang="el-GR" sz="1800" dirty="0" smtClean="0"/>
              <a:t>κατανομή, αντίστοιχα.</a:t>
            </a:r>
          </a:p>
          <a:p>
            <a:pPr algn="just"/>
            <a:endParaRPr lang="el-GR" sz="1800" dirty="0" smtClean="0"/>
          </a:p>
          <a:p>
            <a:pPr algn="just">
              <a:buNone/>
            </a:pP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l-GR" dirty="0" smtClean="0"/>
              <a:t>Η δημιουργία των </a:t>
            </a:r>
            <a:r>
              <a:rPr lang="en-US" dirty="0" smtClean="0"/>
              <a:t>datasets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46158"/>
          </a:xfrm>
        </p:spPr>
        <p:txBody>
          <a:bodyPr/>
          <a:lstStyle/>
          <a:p>
            <a:r>
              <a:rPr lang="el-GR" dirty="0" smtClean="0"/>
              <a:t>Η δημιουργία των </a:t>
            </a:r>
            <a:r>
              <a:rPr lang="en-US" dirty="0" smtClean="0"/>
              <a:t>datasets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7143800" cy="495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04730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Για κάθε μία από της παραπάνω κατηγορίες προέκυψαν σύνολα δεδομένων των 2, 3, 4, 10 και 20 διαστάσεων, με πλήθος 1.000, 10.000, 25.000, 50.000, 100.000, 250.000, 500.000 και 1.000.000 </a:t>
            </a:r>
            <a:r>
              <a:rPr lang="el-GR" sz="1800" dirty="0" err="1" smtClean="0"/>
              <a:t>σημείων–εγγραφών</a:t>
            </a:r>
            <a:r>
              <a:rPr lang="el-GR" sz="1800" dirty="0" smtClean="0"/>
              <a:t>.</a:t>
            </a:r>
          </a:p>
          <a:p>
            <a:pPr algn="just"/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δημιουργία των </a:t>
            </a:r>
            <a:r>
              <a:rPr lang="en-US" dirty="0" smtClean="0"/>
              <a:t>datasets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777398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Προεργασία 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500174"/>
            <a:ext cx="5429288" cy="492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214250" y="1142985"/>
            <a:ext cx="8929750" cy="1357322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Η κλάση </a:t>
            </a:r>
            <a:r>
              <a:rPr lang="en-US" sz="1800" i="1" dirty="0" smtClean="0"/>
              <a:t>Point</a:t>
            </a:r>
            <a:r>
              <a:rPr lang="el-GR" sz="1800" i="1" dirty="0" smtClean="0"/>
              <a:t> </a:t>
            </a:r>
            <a:r>
              <a:rPr lang="el-GR" sz="1800" dirty="0" smtClean="0"/>
              <a:t>δημιουργείται για την αποτελεσματικότερη ανάγνωση των δεδομένων.</a:t>
            </a:r>
          </a:p>
          <a:p>
            <a:pPr algn="just"/>
            <a:r>
              <a:rPr lang="el-GR" sz="1800" dirty="0" smtClean="0"/>
              <a:t>Η συνάρτηση </a:t>
            </a:r>
            <a:r>
              <a:rPr lang="en-US" sz="1800" i="1" dirty="0" err="1" smtClean="0"/>
              <a:t>readCsv</a:t>
            </a:r>
            <a:r>
              <a:rPr lang="en-US" sz="1800" dirty="0" smtClean="0"/>
              <a:t> </a:t>
            </a:r>
            <a:r>
              <a:rPr lang="el-GR" sz="1800" dirty="0" smtClean="0"/>
              <a:t>διαβάζει την κάθε εγγραφή του αρχείου και ακολούθως σε κάθε εγγραφή (του </a:t>
            </a:r>
            <a:r>
              <a:rPr lang="en-US" sz="1800" dirty="0" err="1" smtClean="0"/>
              <a:t>rdd</a:t>
            </a:r>
            <a:r>
              <a:rPr lang="en-US" sz="1800" dirty="0" smtClean="0"/>
              <a:t> </a:t>
            </a:r>
            <a:r>
              <a:rPr lang="el-GR" sz="1800" dirty="0" smtClean="0"/>
              <a:t>αρχείου πλέον</a:t>
            </a:r>
            <a:r>
              <a:rPr lang="el-GR" sz="1800" dirty="0" smtClean="0"/>
              <a:t>).</a:t>
            </a:r>
            <a:endParaRPr lang="el-GR" sz="1800" dirty="0"/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785794"/>
          </a:xfrm>
        </p:spPr>
        <p:txBody>
          <a:bodyPr>
            <a:normAutofit/>
          </a:bodyPr>
          <a:lstStyle/>
          <a:p>
            <a:r>
              <a:rPr lang="el-GR" dirty="0" smtClean="0"/>
              <a:t>Προεργασία </a:t>
            </a:r>
            <a:endParaRPr lang="el-G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928934"/>
            <a:ext cx="643117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142844" y="1214422"/>
            <a:ext cx="8786874" cy="2090548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/>
              <a:t>Η συνάρτηση </a:t>
            </a:r>
            <a:r>
              <a:rPr lang="en-US" sz="1800" i="1" dirty="0" err="1" smtClean="0"/>
              <a:t>i_dominates_j</a:t>
            </a:r>
            <a:r>
              <a:rPr lang="en-US" sz="1800" dirty="0" smtClean="0"/>
              <a:t> </a:t>
            </a:r>
            <a:r>
              <a:rPr lang="el-GR" sz="1800" dirty="0" smtClean="0"/>
              <a:t>υπολογίζει το πλήθος των συντεταγμένων του σημείου </a:t>
            </a:r>
            <a:r>
              <a:rPr lang="en-US" sz="1800" dirty="0" smtClean="0"/>
              <a:t>a </a:t>
            </a:r>
            <a:r>
              <a:rPr lang="el-GR" sz="1800" dirty="0" smtClean="0"/>
              <a:t>που είναι μεγαλύτερες των αντίστοιχων του </a:t>
            </a:r>
            <a:r>
              <a:rPr lang="en-US" sz="1800" dirty="0" smtClean="0"/>
              <a:t>b (</a:t>
            </a:r>
            <a:r>
              <a:rPr lang="el-GR" sz="1800" dirty="0" smtClean="0"/>
              <a:t>η σύγκριση γίνεται 1-1).</a:t>
            </a:r>
          </a:p>
        </p:txBody>
      </p:sp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l-GR" dirty="0" smtClean="0"/>
              <a:t>Προεργασία</a:t>
            </a:r>
            <a:endParaRPr lang="el-G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357430"/>
            <a:ext cx="584993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1 - Θέση περιεχομένου"/>
          <p:cNvSpPr txBox="1">
            <a:spLocks/>
          </p:cNvSpPr>
          <p:nvPr/>
        </p:nvSpPr>
        <p:spPr>
          <a:xfrm>
            <a:off x="357126" y="3571876"/>
            <a:ext cx="8786874" cy="20905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l-G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Θα πρέπει να σημειωθεί ότι για κάθε ένα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καταγράφεται ο χρόνος εκτέλεσής του σε (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ms).</a:t>
            </a:r>
            <a:endParaRPr kumimoji="0" lang="el-G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Ερώτημα 1</a:t>
            </a:r>
            <a:r>
              <a:rPr lang="en-US" dirty="0" smtClean="0"/>
              <a:t>*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6000792" cy="24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857629"/>
            <a:ext cx="5429288" cy="263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υγκέντρωση">
  <a:themeElements>
    <a:clrScheme name="Συγκέντρωση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Συγκέντρωση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Συγκέντρωση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497</TotalTime>
  <Words>671</Words>
  <PresentationFormat>Προβολή στην οθόνη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2" baseType="lpstr">
      <vt:lpstr>Συγκέντρωση</vt:lpstr>
      <vt:lpstr>Sky(line) is the limit…</vt:lpstr>
      <vt:lpstr>Το πρόβλημα</vt:lpstr>
      <vt:lpstr>Η δημιουργία των datasets</vt:lpstr>
      <vt:lpstr>Η δημιουργία των datasets</vt:lpstr>
      <vt:lpstr>Η δημιουργία των datasets</vt:lpstr>
      <vt:lpstr>Προεργασία </vt:lpstr>
      <vt:lpstr>Προεργασία </vt:lpstr>
      <vt:lpstr>Προεργασία</vt:lpstr>
      <vt:lpstr>Ερώτημα 1*</vt:lpstr>
      <vt:lpstr>Ερώτημα 1</vt:lpstr>
      <vt:lpstr>Ερώτημα 2*</vt:lpstr>
      <vt:lpstr>Ερώτημα 2</vt:lpstr>
      <vt:lpstr>Ερώτημα 3*</vt:lpstr>
      <vt:lpstr>Ερώτημα 3</vt:lpstr>
      <vt:lpstr>Κάποια πρώτα αποτελέσματα</vt:lpstr>
      <vt:lpstr>Task 1</vt:lpstr>
      <vt:lpstr>Task 1</vt:lpstr>
      <vt:lpstr>Task 2</vt:lpstr>
      <vt:lpstr>Task 3</vt:lpstr>
      <vt:lpstr>¿εΡωΤηΣεΙς ?;</vt:lpstr>
      <vt:lpstr>Πηγές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</dc:title>
  <dc:creator>Fik</dc:creator>
  <cp:lastModifiedBy>Χρήστης των Windows</cp:lastModifiedBy>
  <cp:revision>37</cp:revision>
  <dcterms:created xsi:type="dcterms:W3CDTF">2023-01-21T16:49:02Z</dcterms:created>
  <dcterms:modified xsi:type="dcterms:W3CDTF">2023-01-25T14:33:06Z</dcterms:modified>
</cp:coreProperties>
</file>