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7" r:id="rId9"/>
    <p:sldId id="268" r:id="rId10"/>
    <p:sldId id="270" r:id="rId11"/>
    <p:sldId id="269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F52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5FC1C-8A64-FA49-ACE1-0B9CB5E97710}" type="datetimeFigureOut">
              <a:rPr lang="it-IT" smtClean="0"/>
              <a:t>27/03/19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C663D-B7BC-3840-A377-ED55ED8423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1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663D-B7BC-3840-A377-ED55ED84232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57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51AB-16FF-024F-BC75-6D9F4B83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AEF2-F3F8-974C-9A75-8EFB1D004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6741-8324-054E-8ABC-AFB8C2B9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5DF2-B509-3A4C-BD27-5FC73840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D906-E6A2-F24E-9C61-2545149E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2A39-8C0E-2040-A5CF-78DC0CBE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F2013-C0D9-A742-A022-2360CB20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95A-0BBF-CA40-8879-3040F5EC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ED79-8FC9-B64F-814C-C1CBC12B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3038-A69B-8744-8653-EFACA17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8A80C-94FF-9B43-9E07-DAAD53A84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1BDDA-BFF2-EC45-A48F-27D8F575A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ACED-C487-3B48-A855-3B8CC2C8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AFCD-BCA2-7B44-BE52-317498D9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F0F2-CD1A-F441-B5D4-BBCC6AFE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D156-CDAE-0E43-BE5D-CBB23FD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1191-689C-D041-B0C2-C4C4FF49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4530-FE35-0142-AB29-1BAF08B7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428D-4BB8-F045-9248-28608D95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3D4E-A5BA-9343-97E0-2C3FE42B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F190-B1B5-5448-AF8C-EC31BA70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A6946-E88E-8E4B-9366-1322E40B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0237-7234-6C4C-BB13-3A0E0591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A3B6-4C7B-7341-A1D5-099070E8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D9F1-AB6F-0C45-8FAB-5639A8E0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8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E038-F522-1A45-98FD-1D75BB48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DB30-D3DF-6142-BE20-77E935B4A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D9FC0-EA01-1E43-B5ED-E4DCC087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1CD26-142B-8840-8BED-EA1E197B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CFCB2-BBDA-8546-9A58-A589796C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8DBA6-FD4A-1A4C-9211-473B6DE7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6B12-18A6-8C44-9257-0064CE67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750F-B79F-8F4A-B341-D0E4763D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F726-DEB7-BE40-9794-CCF2E963D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0A45D-FB20-B041-956B-865EF72BA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45F93-F095-EB49-B6DA-BC550A616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E31A1-7EAB-5C47-978B-BE748A43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9207-4D49-7A44-8832-D1BCB867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05EBC-0D4A-044D-A66B-A8AE0E56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3571-91E0-FE46-B482-6E0B9829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BE078-8009-124A-9B4F-ECA1057D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06BA-9D40-7646-BD48-191FC50C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E323-D6D9-6D4B-94E7-64F7DD9A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B910A-ED69-0243-B65D-D8075F5E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D6F6-E4D9-AC41-8C81-8C4987BF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D4D2D-4A1A-024B-8AC6-3B6F8FA2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3F95-236B-9446-B792-4D7AF409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F2AA-0259-F142-8F03-8BFD143D9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EA3F-B71D-8C44-8F53-AD9911D7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CB343-9FFC-3146-9FBC-BDF337ED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23C3-70DE-C64A-88D5-E7ECE2A5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33CE7-E70F-8543-9AEC-6F72BCE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79BC-E175-E443-B970-3F47688D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0711E-ED4D-1548-8CE3-CD666D0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AF9E-6DF4-C949-8626-FE628CA0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F49B9-DBAA-D94E-80D3-A028F693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DE275-8DB5-CC4B-8704-76C0DA2D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0E708-0FCA-FD4E-896F-456C68AA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3B2EB-4A28-6B42-8D3B-CFD62639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558F-BCC4-AD4A-B76F-E830E3CC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BE7C-5A6B-F841-B845-8E105BBB5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36F3-9E40-2941-AB6F-9D307DF6409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3E6D-063A-FE4B-AEB2-372615DB8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5ED7-4978-2E46-A0AC-6767C837F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linkedin.com/in/gabriele-corni/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.png"/><Relationship Id="rId2" Type="http://schemas.openxmlformats.org/officeDocument/2006/relationships/hyperlink" Target="mailto:Gabriele_Corni@iprel.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prel.it/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github.com/IprelProgetti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telegram.me/gabrielhorns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t/lex/" TargetMode="External"/><Relationship Id="rId2" Type="http://schemas.openxmlformats.org/officeDocument/2006/relationships/hyperlink" Target="https://dialogflow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06123F-6E51-7741-9A1A-4C092EEC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7505"/>
            <a:ext cx="10929788" cy="202201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23D00-7610-A84C-A2F7-7D51E02BD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  <a:latin typeface="OCRB" panose="020B0609020202020204" pitchFamily="49" charset="77"/>
              </a:rPr>
              <a:t>E se Babbo Natale </a:t>
            </a:r>
            <a:r>
              <a:rPr lang="en-US" sz="4000">
                <a:solidFill>
                  <a:srgbClr val="404040"/>
                </a:solidFill>
                <a:latin typeface="OCRB" panose="020B0609020202020204" pitchFamily="49" charset="77"/>
              </a:rPr>
              <a:t>esistesse</a:t>
            </a:r>
            <a:r>
              <a:rPr lang="en-US" sz="4000" dirty="0">
                <a:solidFill>
                  <a:srgbClr val="404040"/>
                </a:solidFill>
                <a:latin typeface="OCRB" panose="020B0609020202020204" pitchFamily="49" charset="77"/>
              </a:rPr>
              <a:t>, e fosse un chatbot?</a:t>
            </a:r>
          </a:p>
        </p:txBody>
      </p:sp>
    </p:spTree>
    <p:extLst>
      <p:ext uri="{BB962C8B-B14F-4D97-AF65-F5344CB8AC3E}">
        <p14:creationId xmlns:p14="http://schemas.microsoft.com/office/powerpoint/2010/main" val="388454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6BEE09-DA0D-B647-B22A-CBF2C2FD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93" y="47767"/>
            <a:ext cx="3943465" cy="4284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30F54-DC1C-9D4A-A001-F194F9FC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81" y="2206022"/>
            <a:ext cx="10740788" cy="4556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190CAD-4975-1F4A-AB65-49488C70F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1" y="47767"/>
            <a:ext cx="3979274" cy="676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1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E86E6-6BA7-5545-BDC4-3A56865C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 err="1">
                <a:solidFill>
                  <a:srgbClr val="FFFFFF"/>
                </a:solidFill>
                <a:latin typeface="OCRB" panose="020B0609020202020204" pitchFamily="49" charset="77"/>
              </a:rPr>
              <a:t>Già</a:t>
            </a:r>
            <a:br>
              <a:rPr lang="en-US" sz="6000" b="1" kern="1200" dirty="0">
                <a:solidFill>
                  <a:srgbClr val="FFFFFF"/>
                </a:solidFill>
                <a:latin typeface="OCRB" panose="020B0609020202020204" pitchFamily="49" charset="77"/>
              </a:rPr>
            </a:br>
            <a:r>
              <a:rPr lang="en-US" sz="6000" b="1" kern="1200" dirty="0" err="1">
                <a:solidFill>
                  <a:srgbClr val="FFFFFF"/>
                </a:solidFill>
                <a:latin typeface="OCRB" panose="020B0609020202020204" pitchFamily="49" charset="77"/>
              </a:rPr>
              <a:t>finito</a:t>
            </a:r>
            <a:r>
              <a:rPr lang="en-US" sz="6000" b="1" kern="1200" dirty="0">
                <a:solidFill>
                  <a:srgbClr val="FFFFFF"/>
                </a:solidFill>
                <a:latin typeface="OCRB" panose="020B0609020202020204" pitchFamily="49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816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3FC53-D106-FB49-8FA5-E14FEA2C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OCRB" panose="020B0609020202020204" pitchFamily="49" charset="77"/>
              </a:rPr>
              <a:t>Realizziamolo</a:t>
            </a:r>
            <a:r>
              <a:rPr lang="en-US" sz="5400" dirty="0">
                <a:solidFill>
                  <a:srgbClr val="FFFFFF"/>
                </a:solidFill>
                <a:latin typeface="OCRB" panose="020B0609020202020204" pitchFamily="49" charset="77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OCRB" panose="020B0609020202020204" pitchFamily="49" charset="77"/>
              </a:rPr>
              <a:t>insieme</a:t>
            </a:r>
            <a:r>
              <a:rPr lang="en-US" sz="5400" dirty="0">
                <a:solidFill>
                  <a:srgbClr val="FFFFFF"/>
                </a:solidFill>
                <a:latin typeface="OCRB" panose="020B0609020202020204" pitchFamily="49" charset="77"/>
              </a:rPr>
              <a:t>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4F8B2-BF0B-4F4C-8D78-0B06A6BB1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93902D9-D52A-7A43-8866-D1C0F9C5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213" y="2426818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E3C3AF-7464-2E46-8D6B-DC57D574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sz="3400" b="1" dirty="0">
                <a:solidFill>
                  <a:srgbClr val="FFFFFF"/>
                </a:solidFill>
                <a:latin typeface="OCRB" panose="020B0609020202020204" pitchFamily="49" charset="77"/>
              </a:rPr>
              <a:t>Ricapitoliamo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A277-D7A4-3945-9A76-1EC33A4A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Perché dei chatbot</a:t>
            </a:r>
          </a:p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Come svilupparli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In house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In cloud </a:t>
            </a:r>
          </a:p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Uno sguardo al futuro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Voicebot e Assistenti Vocali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Onde sonore vs Testo scritto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Natural Language Processing (NLP)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Emotional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18256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9933-4184-F44A-95CF-BCC587AF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OCRB" panose="020B0609020202020204" pitchFamily="49" charset="77"/>
              </a:rPr>
              <a:t>Contatti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C7AD-4519-A948-BFB3-76E224AB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Gabriele_Corni@iprel.it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in/</a:t>
            </a:r>
            <a:r>
              <a:rPr lang="it-IT" dirty="0" err="1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gabriele</a:t>
            </a:r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-corni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it-IT" dirty="0" err="1">
                <a:solidFill>
                  <a:schemeClr val="accent1"/>
                </a:solidFill>
                <a:latin typeface="OCRB" panose="020B0609020202020204" pitchFamily="49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gabrielhorns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https://github.com/IprelProgetti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en-US" dirty="0">
                <a:solidFill>
                  <a:schemeClr val="accent1"/>
                </a:solidFill>
                <a:latin typeface="OCRB" panose="020B0609020202020204" pitchFamily="49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http://www.iprel.it/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F61094-B7C4-6647-A65C-DBA6403363B3}"/>
              </a:ext>
            </a:extLst>
          </p:cNvPr>
          <p:cNvSpPr txBox="1">
            <a:spLocks/>
          </p:cNvSpPr>
          <p:nvPr/>
        </p:nvSpPr>
        <p:spPr>
          <a:xfrm>
            <a:off x="838200" y="47890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8000" b="1" i="1" dirty="0">
                <a:solidFill>
                  <a:srgbClr val="FF0000"/>
                </a:solidFill>
                <a:latin typeface="OCRB" panose="020B0609020202020204" pitchFamily="49" charset="77"/>
              </a:rPr>
              <a:t>Grazie per l’attenzione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83471-37F3-3446-9366-92DF7EABF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865" y="1917505"/>
            <a:ext cx="357636" cy="357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844428-4C3B-734A-B906-04CBC1C06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078" y="2409567"/>
            <a:ext cx="366363" cy="366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C165E0-07E7-994F-A0E4-499586CFC1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0890" y="3364588"/>
            <a:ext cx="459605" cy="459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1DC02-7E5F-714C-B88E-87425BACA2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8364" y="3948980"/>
            <a:ext cx="357636" cy="357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568B0A-2D07-3840-8C45-CC50114979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7858" y="2909686"/>
            <a:ext cx="372932" cy="3729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BD662B-4E60-FA4F-BB52-D1D29750B5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6707" y="59736"/>
            <a:ext cx="4315293" cy="80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DF60B-CF7C-FE47-B2A0-DAE2AF9A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OCRB" panose="020B0609020202020204" pitchFamily="49" charset="77"/>
              </a:rPr>
              <a:t>Chi sono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C347-66FC-874E-A9F5-EE4BA03B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Gabriele Corni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IPREL Progetti S.r.l.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R&amp;D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Data </a:t>
            </a:r>
            <a:r>
              <a:rPr lang="it-IT" sz="2400" dirty="0" err="1">
                <a:solidFill>
                  <a:srgbClr val="000000"/>
                </a:solidFill>
                <a:latin typeface="OCRB" panose="020B0609020202020204" pitchFamily="49" charset="77"/>
              </a:rPr>
              <a:t>Innovation</a:t>
            </a:r>
            <a:endParaRPr lang="it-IT" sz="2400" dirty="0">
              <a:solidFill>
                <a:srgbClr val="000000"/>
              </a:solidFill>
              <a:latin typeface="OCRB" panose="020B0609020202020204" pitchFamily="49" charset="77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OCRB" panose="020B0609020202020204" pitchFamily="49" charset="77"/>
              </a:rPr>
              <a:t>Machine Learning</a:t>
            </a:r>
          </a:p>
          <a:p>
            <a:pPr lvl="1"/>
            <a:r>
              <a:rPr lang="it-IT" sz="2000" dirty="0">
                <a:solidFill>
                  <a:srgbClr val="000000"/>
                </a:solidFill>
                <a:latin typeface="OCRB" panose="020B0609020202020204" pitchFamily="49" charset="77"/>
              </a:rPr>
              <a:t>Data </a:t>
            </a:r>
            <a:r>
              <a:rPr lang="it-IT" sz="2000" dirty="0" err="1">
                <a:solidFill>
                  <a:srgbClr val="000000"/>
                </a:solidFill>
                <a:latin typeface="OCRB" panose="020B0609020202020204" pitchFamily="49" charset="77"/>
              </a:rPr>
              <a:t>Engineering</a:t>
            </a:r>
            <a:endParaRPr lang="it-IT" sz="2000" dirty="0">
              <a:solidFill>
                <a:srgbClr val="000000"/>
              </a:solidFill>
              <a:latin typeface="OCRB" panose="020B0609020202020204" pitchFamily="49" charset="77"/>
            </a:endParaRPr>
          </a:p>
          <a:p>
            <a:pPr lvl="1"/>
            <a:r>
              <a:rPr lang="it-IT" sz="2000" dirty="0" err="1">
                <a:solidFill>
                  <a:srgbClr val="000000"/>
                </a:solidFill>
                <a:latin typeface="OCRB" panose="020B0609020202020204" pitchFamily="49" charset="77"/>
              </a:rPr>
              <a:t>Cloud</a:t>
            </a:r>
            <a:endParaRPr lang="it-IT" sz="2000" dirty="0">
              <a:solidFill>
                <a:srgbClr val="000000"/>
              </a:solidFill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618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E86E6-6BA7-5545-BDC4-3A56865C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bg1"/>
                </a:solidFill>
                <a:latin typeface="OCRB" panose="020B0609020202020204" pitchFamily="49" charset="77"/>
              </a:rPr>
              <a:t>Babbo Natale </a:t>
            </a:r>
            <a:r>
              <a:rPr lang="en-US" sz="6000" b="1" kern="1200" dirty="0" err="1">
                <a:solidFill>
                  <a:schemeClr val="bg1"/>
                </a:solidFill>
                <a:latin typeface="OCRB" panose="020B0609020202020204" pitchFamily="49" charset="77"/>
              </a:rPr>
              <a:t>esiste</a:t>
            </a:r>
            <a:r>
              <a:rPr lang="en-US" sz="6000" b="1" kern="1200" dirty="0">
                <a:solidFill>
                  <a:schemeClr val="bg1"/>
                </a:solidFill>
                <a:latin typeface="OCRB" panose="020B0609020202020204" pitchFamily="49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688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</p:spTree>
    <p:extLst>
      <p:ext uri="{BB962C8B-B14F-4D97-AF65-F5344CB8AC3E}">
        <p14:creationId xmlns:p14="http://schemas.microsoft.com/office/powerpoint/2010/main" val="4531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Software progettato per simulare una conversazione con un essere 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Da «keyword:azione_programmata» ad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Modo veloce, facile e intuitivo per interfacciare utenti con macchine, processi, eventi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1709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CRB" panose="020B0609020202020204" pitchFamily="49" charset="77"/>
              </a:rPr>
              <a:t>”Ciao, </a:t>
            </a:r>
            <a:r>
              <a:rPr lang="en-US" dirty="0" err="1">
                <a:latin typeface="OCRB" panose="020B0609020202020204" pitchFamily="49" charset="77"/>
              </a:rPr>
              <a:t>io</a:t>
            </a:r>
            <a:r>
              <a:rPr lang="en-US" dirty="0">
                <a:latin typeface="OCRB" panose="020B0609020202020204" pitchFamily="49" charset="77"/>
              </a:rPr>
              <a:t> </a:t>
            </a:r>
            <a:r>
              <a:rPr lang="en-US" dirty="0" err="1">
                <a:latin typeface="OCRB" panose="020B0609020202020204" pitchFamily="49" charset="77"/>
              </a:rPr>
              <a:t>sono</a:t>
            </a:r>
            <a:r>
              <a:rPr lang="en-US" dirty="0">
                <a:latin typeface="OCRB" panose="020B0609020202020204" pitchFamily="49" charset="77"/>
              </a:rPr>
              <a:t> Gabriele.”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Come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4CAF21-6337-D04E-8CD0-742A03C8A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54177"/>
              </p:ext>
            </p:extLst>
          </p:nvPr>
        </p:nvGraphicFramePr>
        <p:xfrm>
          <a:off x="1723292" y="4896398"/>
          <a:ext cx="8155356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26">
                  <a:extLst>
                    <a:ext uri="{9D8B030D-6E8A-4147-A177-3AD203B41FA5}">
                      <a16:colId xmlns:a16="http://schemas.microsoft.com/office/drawing/2014/main" val="962079295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755430771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145186308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4136553429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2950209454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60766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" sz="1600" dirty="0">
                          <a:latin typeface="OCRB" panose="020B0609020202020204" pitchFamily="49" charset="77"/>
                        </a:rPr>
                        <a:t>Ciao</a:t>
                      </a:r>
                      <a:endParaRPr lang="it-IT" sz="1600" dirty="0">
                        <a:latin typeface="OCRB" panose="020B0609020202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sono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Gabriele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4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Interiezione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OCRB" panose="020B0609020202020204" pitchFamily="49" charset="77"/>
                        </a:rPr>
                        <a:t>Punt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Pronome personale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Verbo essere 1p </a:t>
                      </a:r>
                      <a:r>
                        <a:rPr lang="it-IT" sz="1200" dirty="0" err="1">
                          <a:latin typeface="OCRB" panose="020B0609020202020204" pitchFamily="49" charset="77"/>
                        </a:rPr>
                        <a:t>sing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 </a:t>
                      </a:r>
                      <a:r>
                        <a:rPr lang="it-IT" sz="1200" dirty="0" err="1">
                          <a:latin typeface="OCRB" panose="020B0609020202020204" pitchFamily="49" charset="77"/>
                        </a:rPr>
                        <a:t>pres</a:t>
                      </a:r>
                      <a:endParaRPr lang="it-IT" sz="1200" dirty="0">
                        <a:latin typeface="OCRB" panose="020B0609020202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Nome proprio di 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OCRB" panose="020B0609020202020204" pitchFamily="49" charset="77"/>
                        </a:rPr>
                        <a:t>Punt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08735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75388984-E270-864B-B4C3-915225287EF7}"/>
              </a:ext>
            </a:extLst>
          </p:cNvPr>
          <p:cNvSpPr/>
          <p:nvPr/>
        </p:nvSpPr>
        <p:spPr>
          <a:xfrm>
            <a:off x="1576850" y="4926082"/>
            <a:ext cx="1582710" cy="79835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45664B-110B-8446-84E5-71FEF427E57A}"/>
              </a:ext>
            </a:extLst>
          </p:cNvPr>
          <p:cNvSpPr/>
          <p:nvPr/>
        </p:nvSpPr>
        <p:spPr>
          <a:xfrm>
            <a:off x="4527857" y="4790891"/>
            <a:ext cx="2640750" cy="1047202"/>
          </a:xfrm>
          <a:prstGeom prst="ellipse">
            <a:avLst/>
          </a:prstGeom>
          <a:noFill/>
          <a:ln w="38100">
            <a:solidFill>
              <a:srgbClr val="0092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01C828-CC68-CE4C-BF94-4C45FE022908}"/>
              </a:ext>
            </a:extLst>
          </p:cNvPr>
          <p:cNvSpPr/>
          <p:nvPr/>
        </p:nvSpPr>
        <p:spPr>
          <a:xfrm>
            <a:off x="7184006" y="4851984"/>
            <a:ext cx="1282560" cy="857611"/>
          </a:xfrm>
          <a:prstGeom prst="ellipse">
            <a:avLst/>
          </a:prstGeom>
          <a:noFill/>
          <a:ln w="38100">
            <a:solidFill>
              <a:srgbClr val="F52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94E3F-2118-4248-8E71-6EB47E5D5BDD}"/>
              </a:ext>
            </a:extLst>
          </p:cNvPr>
          <p:cNvSpPr txBox="1"/>
          <p:nvPr/>
        </p:nvSpPr>
        <p:spPr>
          <a:xfrm>
            <a:off x="1631760" y="5691445"/>
            <a:ext cx="167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  <a:latin typeface="OCRB" panose="020B0609020202020204" pitchFamily="49" charset="77"/>
              </a:rPr>
              <a:t>Azione: saluto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9896A-7643-1E4E-889D-6F607B988FDA}"/>
              </a:ext>
            </a:extLst>
          </p:cNvPr>
          <p:cNvSpPr txBox="1"/>
          <p:nvPr/>
        </p:nvSpPr>
        <p:spPr>
          <a:xfrm>
            <a:off x="4625256" y="5861185"/>
            <a:ext cx="2351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9242"/>
                </a:solidFill>
                <a:latin typeface="OCRB" panose="020B0609020202020204" pitchFamily="49" charset="77"/>
              </a:rPr>
              <a:t>Contesto: presentazione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8ADA3-5235-D141-BFB7-A0B88FC22E9A}"/>
              </a:ext>
            </a:extLst>
          </p:cNvPr>
          <p:cNvSpPr txBox="1"/>
          <p:nvPr/>
        </p:nvSpPr>
        <p:spPr>
          <a:xfrm>
            <a:off x="7168607" y="5691445"/>
            <a:ext cx="167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52CFF"/>
                </a:solidFill>
                <a:latin typeface="OCRB" panose="020B0609020202020204" pitchFamily="49" charset="77"/>
              </a:rPr>
              <a:t>Utente: nome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ECD71A-81A5-194E-A7B4-F34E1673AE66}"/>
              </a:ext>
            </a:extLst>
          </p:cNvPr>
          <p:cNvSpPr txBox="1"/>
          <p:nvPr/>
        </p:nvSpPr>
        <p:spPr>
          <a:xfrm>
            <a:off x="1338876" y="6234124"/>
            <a:ext cx="9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CRB" panose="020B0609020202020204" pitchFamily="49" charset="77"/>
              </a:rPr>
              <a:t>”</a:t>
            </a:r>
            <a:r>
              <a:rPr lang="it" dirty="0">
                <a:solidFill>
                  <a:srgbClr val="FF0000"/>
                </a:solidFill>
                <a:latin typeface="OCRB" panose="020B0609020202020204" pitchFamily="49" charset="77"/>
              </a:rPr>
              <a:t>Ciao</a:t>
            </a:r>
            <a:r>
              <a:rPr lang="it" dirty="0">
                <a:latin typeface="OCRB" panose="020B0609020202020204" pitchFamily="49" charset="77"/>
              </a:rPr>
              <a:t> </a:t>
            </a:r>
            <a:r>
              <a:rPr lang="it" dirty="0">
                <a:solidFill>
                  <a:srgbClr val="F52CFF"/>
                </a:solidFill>
                <a:latin typeface="OCRB" panose="020B0609020202020204" pitchFamily="49" charset="77"/>
              </a:rPr>
              <a:t>Gabriele</a:t>
            </a:r>
            <a:r>
              <a:rPr lang="it" dirty="0">
                <a:latin typeface="OCRB" panose="020B0609020202020204" pitchFamily="49" charset="77"/>
              </a:rPr>
              <a:t>, </a:t>
            </a:r>
            <a:r>
              <a:rPr lang="it" dirty="0">
                <a:solidFill>
                  <a:srgbClr val="009242"/>
                </a:solidFill>
                <a:latin typeface="OCRB" panose="020B0609020202020204" pitchFamily="49" charset="77"/>
              </a:rPr>
              <a:t>piacere di conoscerti</a:t>
            </a:r>
            <a:r>
              <a:rPr lang="it" dirty="0">
                <a:latin typeface="OCRB" panose="020B0609020202020204" pitchFamily="49" charset="77"/>
              </a:rPr>
              <a:t>!</a:t>
            </a:r>
            <a:r>
              <a:rPr lang="en-US" dirty="0">
                <a:latin typeface="OCRB" panose="020B0609020202020204" pitchFamily="49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16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CRB" panose="020B0609020202020204" pitchFamily="49" charset="77"/>
              </a:rPr>
              <a:t>WhatsApp, </a:t>
            </a:r>
            <a:r>
              <a:rPr lang="it-IT" dirty="0" err="1">
                <a:latin typeface="OCRB" panose="020B0609020202020204" pitchFamily="49" charset="77"/>
              </a:rPr>
              <a:t>Telegram</a:t>
            </a:r>
            <a:r>
              <a:rPr lang="it-IT" dirty="0">
                <a:latin typeface="OCRB" panose="020B0609020202020204" pitchFamily="49" charset="77"/>
              </a:rPr>
              <a:t>, Skype, </a:t>
            </a:r>
            <a:r>
              <a:rPr lang="it-IT" dirty="0" err="1">
                <a:latin typeface="OCRB" panose="020B0609020202020204" pitchFamily="49" charset="77"/>
              </a:rPr>
              <a:t>Slack</a:t>
            </a:r>
            <a:r>
              <a:rPr lang="it-IT" dirty="0">
                <a:latin typeface="OCRB" panose="020B0609020202020204" pitchFamily="49" charset="77"/>
              </a:rPr>
              <a:t>, Siti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In generale su Internet (richiedono connessione)</a:t>
            </a:r>
            <a:endParaRPr lang="it-IT" dirty="0">
              <a:latin typeface="OCRB" panose="020B0609020202020204" pitchFamily="49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On premises / In Cloud (</a:t>
            </a:r>
            <a:r>
              <a:rPr lang="it" dirty="0">
                <a:latin typeface="OCRB" panose="020B0609020202020204" pitchFamily="49" charset="77"/>
                <a:hlinkClick r:id="rId2"/>
              </a:rPr>
              <a:t>Google DialogFlow</a:t>
            </a:r>
            <a:r>
              <a:rPr lang="it" dirty="0">
                <a:latin typeface="OCRB" panose="020B0609020202020204" pitchFamily="49" charset="77"/>
              </a:rPr>
              <a:t>, </a:t>
            </a:r>
            <a:r>
              <a:rPr lang="it" dirty="0">
                <a:latin typeface="OCRB" panose="020B0609020202020204" pitchFamily="49" charset="77"/>
                <a:hlinkClick r:id="rId3"/>
              </a:rPr>
              <a:t>Amazon Lex</a:t>
            </a:r>
            <a:r>
              <a:rPr lang="it" dirty="0">
                <a:latin typeface="OCRB" panose="020B0609020202020204" pitchFamily="49" charset="77"/>
              </a:rPr>
              <a:t>)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Dove</a:t>
            </a:r>
          </a:p>
        </p:txBody>
      </p:sp>
    </p:spTree>
    <p:extLst>
      <p:ext uri="{BB962C8B-B14F-4D97-AF65-F5344CB8AC3E}">
        <p14:creationId xmlns:p14="http://schemas.microsoft.com/office/powerpoint/2010/main" val="3679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24/7: un chatbot deve rimanere in esecuzione continua per essere sempre pronto a raggiungere i propri clienti (analogia con Server Web)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Quando</a:t>
            </a:r>
          </a:p>
        </p:txBody>
      </p:sp>
    </p:spTree>
    <p:extLst>
      <p:ext uri="{BB962C8B-B14F-4D97-AF65-F5344CB8AC3E}">
        <p14:creationId xmlns:p14="http://schemas.microsoft.com/office/powerpoint/2010/main" val="4379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072347"/>
            <a:ext cx="944056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Prontezza nel notificare situazioni di pericolo/emergenza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Allarme impianto produttivo segnalato ai responsabili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Maggiore accessibilità e coinvolgimento degli utenti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Stato di un macchinario? Chiediamoglielo!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Analisi marketing su preferenze di utilizzo, tracking spedizioni, promemoria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Rapidità nella risposta, no attese (simil «canale dedicato»)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Centralini telefonici, FAQ o Help Chat siti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Monitoraggio sviluppo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Test falliti, errori di compilazione durante rilascio</a:t>
            </a:r>
            <a:endParaRPr lang="it" sz="1600" dirty="0">
              <a:latin typeface="OCRB" panose="020B0609020202020204" pitchFamily="49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Commercio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«Ehi sito e-commerce, quante scarpe Adiprel taglia 45 nere sono disponibili?»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Perché</a:t>
            </a:r>
          </a:p>
        </p:txBody>
      </p:sp>
    </p:spTree>
    <p:extLst>
      <p:ext uri="{BB962C8B-B14F-4D97-AF65-F5344CB8AC3E}">
        <p14:creationId xmlns:p14="http://schemas.microsoft.com/office/powerpoint/2010/main" val="11992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327</Words>
  <Application>Microsoft Macintosh PowerPoint</Application>
  <PresentationFormat>Widescreen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OCRB</vt:lpstr>
      <vt:lpstr>Office Theme</vt:lpstr>
      <vt:lpstr>E se Babbo Natale esistesse, e fosse un chatbot?</vt:lpstr>
      <vt:lpstr>Chi sono</vt:lpstr>
      <vt:lpstr>Babbo Natale esiste?</vt:lpstr>
      <vt:lpstr>Chatbot</vt:lpstr>
      <vt:lpstr>Chatbot</vt:lpstr>
      <vt:lpstr>Chatbot</vt:lpstr>
      <vt:lpstr>Chatbot</vt:lpstr>
      <vt:lpstr>Chatbot</vt:lpstr>
      <vt:lpstr>Chatbot</vt:lpstr>
      <vt:lpstr>PowerPoint Presentation</vt:lpstr>
      <vt:lpstr>Già finito?</vt:lpstr>
      <vt:lpstr>Realizziamolo insieme!</vt:lpstr>
      <vt:lpstr>Ricapitoliamo</vt:lpstr>
      <vt:lpstr>Contatti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se Babbo Natale esistesse, e fosse un chatbot?</dc:title>
  <dc:creator>Gabriele Corni</dc:creator>
  <cp:lastModifiedBy>Gabriele Corni</cp:lastModifiedBy>
  <cp:revision>6</cp:revision>
  <dcterms:created xsi:type="dcterms:W3CDTF">2019-03-21T09:43:06Z</dcterms:created>
  <dcterms:modified xsi:type="dcterms:W3CDTF">2019-03-27T14:12:15Z</dcterms:modified>
</cp:coreProperties>
</file>