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3" r:id="rId8"/>
    <p:sldId id="261" r:id="rId9"/>
    <p:sldId id="262" r:id="rId10"/>
  </p:sldIdLst>
  <p:sldSz cx="9144000" cy="5143500" type="screen16x9"/>
  <p:notesSz cx="6858000" cy="9144000"/>
  <p:embeddedFontLst>
    <p:embeddedFont>
      <p:font typeface="IBM Plex Sans" panose="020B0503050203000203" pitchFamily="34"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4660"/>
  </p:normalViewPr>
  <p:slideViewPr>
    <p:cSldViewPr snapToGrid="0">
      <p:cViewPr varScale="1">
        <p:scale>
          <a:sx n="98" d="100"/>
          <a:sy n="98" d="100"/>
        </p:scale>
        <p:origin x="11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375847" y="441646"/>
            <a:ext cx="8392305" cy="5665397"/>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lvl="0">
              <a:lnSpc>
                <a:spcPct val="140000"/>
              </a:lnSpc>
              <a:buSzPts val="1500"/>
            </a:pPr>
            <a:r>
              <a:rPr lang="en-GB" sz="1500" b="1" i="0" u="none" strike="noStrike" cap="none" dirty="0">
                <a:solidFill>
                  <a:srgbClr val="000000"/>
                </a:solidFill>
                <a:latin typeface="Arial"/>
                <a:ea typeface="Arial"/>
                <a:cs typeface="Arial"/>
                <a:sym typeface="Arial"/>
              </a:rPr>
              <a:t>Problem Statement: </a:t>
            </a:r>
            <a:r>
              <a:rPr lang="en-US" sz="1450" dirty="0"/>
              <a:t>Develop an intelligent vision system to detect and track mission-critical objects like oxygen cylinders, toolboxes, and fire extinguishers in space stations, ensuring safety through real-time monitoring</a:t>
            </a:r>
            <a:r>
              <a:rPr lang="en-US" sz="1600" dirty="0"/>
              <a:t>.</a:t>
            </a:r>
            <a:r>
              <a:rPr lang="en-GB" sz="1500" b="1" i="0" u="none" strike="noStrike" cap="none" dirty="0">
                <a:solidFill>
                  <a:srgbClr val="000000"/>
                </a:solidFill>
                <a:latin typeface="Arial"/>
                <a:ea typeface="Arial"/>
                <a:cs typeface="Arial"/>
                <a:sym typeface="Arial"/>
              </a:rPr>
              <a:t> </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r>
              <a:rPr lang="en-GB" sz="1500" i="0" u="none" strike="noStrike" cap="none" dirty="0" err="1">
                <a:solidFill>
                  <a:srgbClr val="000000"/>
                </a:solidFill>
                <a:latin typeface="Arial"/>
                <a:ea typeface="Arial"/>
                <a:cs typeface="Arial"/>
                <a:sym typeface="Arial"/>
              </a:rPr>
              <a:t>SnapCode</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lang="en-IN"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a:t>
            </a:r>
            <a:r>
              <a:rPr lang="en-GB" sz="1500" i="0" u="none" strike="noStrike" cap="none" dirty="0">
                <a:solidFill>
                  <a:srgbClr val="000000"/>
                </a:solidFill>
                <a:latin typeface="Arial"/>
                <a:ea typeface="Arial"/>
                <a:cs typeface="Arial"/>
                <a:sym typeface="Arial"/>
              </a:rPr>
              <a:t>Ipshita Sethi </a:t>
            </a:r>
            <a:endParaRPr sz="70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a:t>
            </a:r>
            <a:r>
              <a:rPr lang="en-GB" sz="1500" b="1" dirty="0"/>
              <a:t> </a:t>
            </a:r>
            <a:r>
              <a:rPr lang="en-GB" sz="1450" i="0" u="none" strike="noStrike" cap="none" dirty="0">
                <a:solidFill>
                  <a:srgbClr val="000000"/>
                </a:solidFill>
                <a:latin typeface="Arial"/>
                <a:ea typeface="Arial"/>
                <a:cs typeface="Arial"/>
                <a:sym typeface="Arial"/>
              </a:rPr>
              <a:t>Bharati Vidyapeeth(Deemed to be University)Institute of Management and Research </a:t>
            </a:r>
            <a:endParaRPr sz="145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Theme Name: </a:t>
            </a:r>
            <a:r>
              <a:rPr lang="en-GB" sz="1500" i="0" u="none" strike="noStrike" cap="none" dirty="0">
                <a:solidFill>
                  <a:srgbClr val="000000"/>
                </a:solidFill>
                <a:latin typeface="Arial"/>
                <a:ea typeface="Arial"/>
                <a:cs typeface="Arial"/>
                <a:sym typeface="Arial"/>
              </a:rPr>
              <a:t>Duality AI Space Station Hackathon- Object Detection</a:t>
            </a: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a:t>
            </a:r>
            <a:r>
              <a:rPr lang="en-GB" sz="1500" i="0" u="none" strike="noStrike" cap="none" dirty="0">
                <a:solidFill>
                  <a:srgbClr val="000000"/>
                </a:solidFill>
                <a:latin typeface="Arial"/>
                <a:ea typeface="Arial"/>
                <a:cs typeface="Arial"/>
                <a:sym typeface="Arial"/>
              </a:rPr>
              <a:t>iipshitasethii03@gmail.com</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57" name="Google Shape;57;p1"/>
          <p:cNvSpPr txBox="1"/>
          <p:nvPr/>
        </p:nvSpPr>
        <p:spPr>
          <a:xfrm>
            <a:off x="1979700" y="3282160"/>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553612" y="1146820"/>
            <a:ext cx="8009365" cy="3462486"/>
          </a:xfrm>
          <a:prstGeom prst="rect">
            <a:avLst/>
          </a:prstGeom>
          <a:noFill/>
          <a:ln>
            <a:noFill/>
          </a:ln>
        </p:spPr>
        <p:txBody>
          <a:bodyPr spcFirstLastPara="1" wrap="square" lIns="0" tIns="0" rIns="0" bIns="0" anchor="t" anchorCtr="0">
            <a:spAutoFit/>
          </a:bodyPr>
          <a:lstStyle/>
          <a:p>
            <a:pPr lvl="0" algn="just"/>
            <a:r>
              <a:rPr lang="en-GB" sz="1500" b="1" dirty="0"/>
              <a:t>PROBLEM: </a:t>
            </a:r>
            <a:r>
              <a:rPr lang="en-US" dirty="0"/>
              <a:t>In the zero-gravity environment of a space station, essential items like oxygen cylinders, toolboxes, and fire extinguishers can easily drift or become misplaced—posing serious safety risks. Existing monitoring methods lack the intelligence and immediacy needed to prevent such hazards in real time.</a:t>
            </a:r>
          </a:p>
          <a:p>
            <a:pPr lvl="0" algn="just"/>
            <a:endParaRPr lang="en-US" dirty="0"/>
          </a:p>
          <a:p>
            <a:pPr lvl="0" algn="just"/>
            <a:r>
              <a:rPr lang="en-US" b="1" dirty="0"/>
              <a:t>SOLUTION</a:t>
            </a:r>
            <a:r>
              <a:rPr lang="en-US" dirty="0"/>
              <a:t>: To address this, we developed an </a:t>
            </a:r>
            <a:r>
              <a:rPr lang="en-US" b="1" dirty="0"/>
              <a:t>adaptive object detection system </a:t>
            </a:r>
            <a:r>
              <a:rPr lang="en-US" dirty="0"/>
              <a:t>using a YOLOv8 model trained on a mission-specific dataset. Our solution includes a </a:t>
            </a:r>
            <a:r>
              <a:rPr lang="en-US" b="1" dirty="0"/>
              <a:t>lightweight, user-friendly </a:t>
            </a:r>
            <a:r>
              <a:rPr lang="en-US" dirty="0"/>
              <a:t>desktop application that:</a:t>
            </a:r>
          </a:p>
          <a:p>
            <a:pPr lvl="0" algn="just"/>
            <a:endParaRPr lang="en-US" dirty="0"/>
          </a:p>
          <a:p>
            <a:pPr marL="285750" indent="-285750">
              <a:buFont typeface="Arial" panose="020B0604020202020204" pitchFamily="34" charset="0"/>
              <a:buChar char="•"/>
            </a:pPr>
            <a:r>
              <a:rPr lang="en-US" dirty="0"/>
              <a:t>Detects key objects via </a:t>
            </a:r>
            <a:r>
              <a:rPr lang="en-US" b="1" dirty="0"/>
              <a:t>real-time webcam feed</a:t>
            </a:r>
            <a:r>
              <a:rPr lang="en-US" dirty="0"/>
              <a:t> or </a:t>
            </a:r>
            <a:r>
              <a:rPr lang="en-US" b="1" dirty="0"/>
              <a:t>static images</a:t>
            </a:r>
          </a:p>
          <a:p>
            <a:pPr marL="285750" indent="-285750">
              <a:buFont typeface="Arial" panose="020B0604020202020204" pitchFamily="34" charset="0"/>
              <a:buChar char="•"/>
            </a:pPr>
            <a:r>
              <a:rPr lang="en-US" b="1" dirty="0"/>
              <a:t>Audio output</a:t>
            </a:r>
            <a:r>
              <a:rPr lang="en-US" dirty="0"/>
              <a:t> announcing detected objects with </a:t>
            </a:r>
            <a:r>
              <a:rPr lang="en-US" b="1" dirty="0"/>
              <a:t>confidence scores</a:t>
            </a:r>
          </a:p>
          <a:p>
            <a:pPr marL="285750" indent="-285750">
              <a:buFont typeface="Arial" panose="020B0604020202020204" pitchFamily="34" charset="0"/>
              <a:buChar char="•"/>
            </a:pPr>
            <a:r>
              <a:rPr lang="en-US" b="1" dirty="0"/>
              <a:t>Model selection dropdown</a:t>
            </a:r>
            <a:r>
              <a:rPr lang="en-US" dirty="0"/>
              <a:t>, allowing future integration of </a:t>
            </a:r>
            <a:r>
              <a:rPr lang="en-US" b="1" dirty="0"/>
              <a:t>updated models</a:t>
            </a:r>
          </a:p>
          <a:p>
            <a:pPr marL="285750" indent="-285750">
              <a:buFont typeface="Arial" panose="020B0604020202020204" pitchFamily="34" charset="0"/>
              <a:buChar char="•"/>
            </a:pPr>
            <a:r>
              <a:rPr lang="en-US" dirty="0"/>
              <a:t>Shows </a:t>
            </a:r>
            <a:r>
              <a:rPr lang="en-US" b="1" dirty="0"/>
              <a:t>total number of objects</a:t>
            </a:r>
            <a:r>
              <a:rPr lang="en-US" dirty="0"/>
              <a:t> per frame and </a:t>
            </a:r>
            <a:r>
              <a:rPr lang="en-US" b="1" dirty="0"/>
              <a:t>saves results</a:t>
            </a:r>
            <a:r>
              <a:rPr lang="en-US" dirty="0"/>
              <a:t>.</a:t>
            </a:r>
            <a:endParaRPr lang="en-US" b="1" dirty="0"/>
          </a:p>
          <a:p>
            <a:pPr marL="285750" indent="-285750">
              <a:buFont typeface="Arial" panose="020B0604020202020204" pitchFamily="34" charset="0"/>
              <a:buChar char="•"/>
            </a:pPr>
            <a:r>
              <a:rPr lang="en-US" b="1" dirty="0"/>
              <a:t>Clean, intuitive UI</a:t>
            </a:r>
            <a:r>
              <a:rPr lang="en-US" dirty="0"/>
              <a:t> designed for non-technical users in high-stakes environments</a:t>
            </a:r>
          </a:p>
          <a:p>
            <a:pPr marL="285750" lvl="0" indent="-285750" algn="just">
              <a:buFont typeface="Arial" panose="020B0604020202020204" pitchFamily="34" charset="0"/>
              <a:buChar char="•"/>
            </a:pPr>
            <a:r>
              <a:rPr lang="en-US" dirty="0"/>
              <a:t>Provides </a:t>
            </a:r>
            <a:r>
              <a:rPr lang="en-US" b="1" dirty="0"/>
              <a:t>accurate results</a:t>
            </a:r>
            <a:r>
              <a:rPr lang="en-US" dirty="0"/>
              <a:t> in </a:t>
            </a:r>
            <a:r>
              <a:rPr lang="en-US" b="1" dirty="0"/>
              <a:t>dynamic environments</a:t>
            </a:r>
            <a:r>
              <a:rPr lang="en-US" dirty="0"/>
              <a:t>, supporting safety and accountability aboard the station.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678000" y="1318631"/>
            <a:ext cx="7850150" cy="3693319"/>
          </a:xfrm>
          <a:prstGeom prst="rect">
            <a:avLst/>
          </a:prstGeom>
          <a:noFill/>
          <a:ln>
            <a:noFill/>
          </a:ln>
        </p:spPr>
        <p:txBody>
          <a:bodyPr spcFirstLastPara="1" wrap="square" lIns="0" tIns="0" rIns="0" bIns="0" anchor="t" anchorCtr="0">
            <a:spAutoFit/>
          </a:bodyPr>
          <a:lstStyle/>
          <a:p>
            <a:r>
              <a:rPr lang="en-IN" sz="1200" b="1" dirty="0"/>
              <a:t>1. Dataset &amp; Training</a:t>
            </a:r>
          </a:p>
          <a:p>
            <a:pPr marL="171450" indent="-171450">
              <a:buFont typeface="Arial" panose="020B0604020202020204" pitchFamily="34" charset="0"/>
              <a:buChar char="•"/>
            </a:pPr>
            <a:r>
              <a:rPr lang="en-IN" sz="1200" dirty="0"/>
              <a:t>Used Falcon simulated synthetic dataset.</a:t>
            </a:r>
          </a:p>
          <a:p>
            <a:pPr marL="171450" indent="-171450">
              <a:buFont typeface="Arial" panose="020B0604020202020204" pitchFamily="34" charset="0"/>
              <a:buChar char="•"/>
            </a:pPr>
            <a:r>
              <a:rPr lang="en-IN" sz="1200" dirty="0"/>
              <a:t>Focused on: </a:t>
            </a:r>
            <a:r>
              <a:rPr lang="en-IN" sz="1200" b="1" dirty="0"/>
              <a:t>oxygen cylinders</a:t>
            </a:r>
            <a:r>
              <a:rPr lang="en-IN" sz="1200" dirty="0"/>
              <a:t>, </a:t>
            </a:r>
            <a:r>
              <a:rPr lang="en-IN" sz="1200" b="1" dirty="0"/>
              <a:t>toolboxes</a:t>
            </a:r>
            <a:r>
              <a:rPr lang="en-IN" sz="1200" dirty="0"/>
              <a:t>, and </a:t>
            </a:r>
            <a:r>
              <a:rPr lang="en-IN" sz="1200" b="1" dirty="0"/>
              <a:t>fire extinguishers</a:t>
            </a:r>
            <a:r>
              <a:rPr lang="en-IN" sz="1200" dirty="0"/>
              <a:t>.</a:t>
            </a:r>
          </a:p>
          <a:p>
            <a:pPr marL="171450" indent="-171450">
              <a:buFont typeface="Arial" panose="020B0604020202020204" pitchFamily="34" charset="0"/>
              <a:buChar char="•"/>
            </a:pPr>
            <a:r>
              <a:rPr lang="en-IN" sz="1200" dirty="0"/>
              <a:t>Trained the </a:t>
            </a:r>
            <a:r>
              <a:rPr lang="en-IN" sz="1200" b="1" dirty="0"/>
              <a:t>YOLOv8</a:t>
            </a:r>
            <a:r>
              <a:rPr lang="en-IN" sz="1200" dirty="0"/>
              <a:t> model using </a:t>
            </a:r>
            <a:r>
              <a:rPr lang="en-IN" sz="1200" b="1" dirty="0"/>
              <a:t>optimized hyperparameters</a:t>
            </a:r>
            <a:r>
              <a:rPr lang="en-IN" sz="1200" dirty="0"/>
              <a:t>(epochs=100, mosaic scheduling, early stopping).</a:t>
            </a:r>
          </a:p>
          <a:p>
            <a:pPr marL="171450" indent="-171450">
              <a:buFont typeface="Arial" panose="020B0604020202020204" pitchFamily="34" charset="0"/>
              <a:buChar char="•"/>
            </a:pPr>
            <a:r>
              <a:rPr lang="en-IN" sz="1200" dirty="0"/>
              <a:t>Achieved </a:t>
            </a:r>
            <a:r>
              <a:rPr lang="en-IN" sz="1200" b="1" dirty="0"/>
              <a:t>94.4% mAP@50</a:t>
            </a:r>
            <a:r>
              <a:rPr lang="en-IN" sz="1200" dirty="0"/>
              <a:t> and </a:t>
            </a:r>
            <a:r>
              <a:rPr lang="en-IN" sz="1200" b="1" dirty="0"/>
              <a:t>86.5% mAP@50–75 </a:t>
            </a:r>
            <a:r>
              <a:rPr lang="en-IN" sz="1200" dirty="0"/>
              <a:t>with </a:t>
            </a:r>
            <a:r>
              <a:rPr lang="en-IN" sz="1200" b="1" dirty="0"/>
              <a:t>97.3% Precision</a:t>
            </a:r>
            <a:r>
              <a:rPr lang="en-IN" sz="1200" dirty="0"/>
              <a:t>, on training ensuring high detection accuracy under varied conditions.</a:t>
            </a:r>
          </a:p>
          <a:p>
            <a:pPr marL="171450" indent="-171450">
              <a:buFont typeface="Arial" panose="020B0604020202020204" pitchFamily="34" charset="0"/>
              <a:buChar char="•"/>
            </a:pPr>
            <a:endParaRPr lang="en-IN" sz="1200" dirty="0"/>
          </a:p>
          <a:p>
            <a:r>
              <a:rPr lang="en-US" sz="1200" b="1" dirty="0"/>
              <a:t>2. Model Optimization</a:t>
            </a:r>
          </a:p>
          <a:p>
            <a:pPr marL="171450" indent="-171450">
              <a:buFont typeface="Arial" panose="020B0604020202020204" pitchFamily="34" charset="0"/>
              <a:buChar char="•"/>
            </a:pPr>
            <a:r>
              <a:rPr lang="en-US" sz="1200" dirty="0"/>
              <a:t>Performed </a:t>
            </a:r>
            <a:r>
              <a:rPr lang="en-US" sz="1200" b="1" dirty="0"/>
              <a:t>data augmentation </a:t>
            </a:r>
            <a:r>
              <a:rPr lang="en-US" sz="1200" dirty="0"/>
              <a:t>to simulate real-world variations (lighting, angles, occlusion):</a:t>
            </a:r>
          </a:p>
          <a:p>
            <a:r>
              <a:rPr lang="en-US" sz="1200" dirty="0"/>
              <a:t>               &gt;HSV shifts: Hue(0.015), Saturation(0.7), Value(0.4) for lighting Variation</a:t>
            </a:r>
          </a:p>
          <a:p>
            <a:r>
              <a:rPr lang="en-US" sz="1200" dirty="0"/>
              <a:t>               &gt;Rotation ±10°, Scaling 0.5, Translation 10%, Shear 2</a:t>
            </a:r>
          </a:p>
          <a:p>
            <a:r>
              <a:rPr lang="en-US" sz="1200" b="1" dirty="0"/>
              <a:t>4. Model Testing And Evaluation</a:t>
            </a:r>
          </a:p>
          <a:p>
            <a:r>
              <a:rPr lang="en-US" sz="1200" dirty="0"/>
              <a:t>Evaluated model on a </a:t>
            </a:r>
            <a:r>
              <a:rPr lang="en-US" sz="1200" b="1" dirty="0"/>
              <a:t>test set of 400 real-world simulated images.</a:t>
            </a:r>
          </a:p>
          <a:p>
            <a:r>
              <a:rPr lang="en-US" sz="1200" dirty="0"/>
              <a:t>Achieved </a:t>
            </a:r>
            <a:r>
              <a:rPr lang="en-US" sz="1200" b="1" dirty="0"/>
              <a:t>overall mAP@50 = 84.7%</a:t>
            </a:r>
            <a:r>
              <a:rPr lang="en-US" sz="1200" dirty="0"/>
              <a:t> and </a:t>
            </a:r>
            <a:r>
              <a:rPr lang="en-US" sz="1200" b="1" dirty="0"/>
              <a:t>mAP@50–95 = 73.4%</a:t>
            </a:r>
            <a:r>
              <a:rPr lang="en-US" sz="1200" dirty="0"/>
              <a:t>, ensuring strong detection </a:t>
            </a:r>
            <a:r>
              <a:rPr lang="en-US" sz="1200" b="1" dirty="0"/>
              <a:t>Precision 91.3%</a:t>
            </a:r>
          </a:p>
          <a:p>
            <a:endParaRPr lang="en-US" sz="1200" dirty="0"/>
          </a:p>
          <a:p>
            <a:endParaRPr lang="en-US" sz="1200" dirty="0"/>
          </a:p>
          <a:p>
            <a:r>
              <a:rPr lang="en-US" sz="1200" b="1" dirty="0"/>
              <a:t>5.Application Development</a:t>
            </a:r>
          </a:p>
          <a:p>
            <a:r>
              <a:rPr lang="en-US" sz="1200" dirty="0"/>
              <a:t>Built a </a:t>
            </a:r>
            <a:r>
              <a:rPr lang="en-US" sz="1200" b="1" dirty="0"/>
              <a:t>lightweight real-time app</a:t>
            </a:r>
            <a:r>
              <a:rPr lang="en-US" sz="1200" dirty="0"/>
              <a:t> using </a:t>
            </a:r>
            <a:r>
              <a:rPr lang="en-US" sz="1200" b="1" dirty="0" err="1"/>
              <a:t>Streamlit</a:t>
            </a:r>
            <a:r>
              <a:rPr lang="en-US" sz="1200" dirty="0"/>
              <a:t> for rapid prototyping and intuitive UI</a:t>
            </a:r>
          </a:p>
          <a:p>
            <a:r>
              <a:rPr lang="en-US" sz="1200" dirty="0"/>
              <a:t>Verified </a:t>
            </a:r>
            <a:r>
              <a:rPr lang="en-US" sz="1200" b="1" dirty="0"/>
              <a:t>smooth detection performance </a:t>
            </a:r>
            <a:r>
              <a:rPr lang="en-US" sz="1200" dirty="0"/>
              <a:t>with live feed and image uploads</a:t>
            </a:r>
            <a:endParaRPr lang="en-US" sz="1200" b="1" dirty="0"/>
          </a:p>
          <a:p>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Technology Used</a:t>
            </a:r>
            <a:endParaRPr sz="70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E7C91504-0BE1-27CC-260F-C95F29F8AC6F}"/>
              </a:ext>
            </a:extLst>
          </p:cNvPr>
          <p:cNvSpPr txBox="1"/>
          <p:nvPr/>
        </p:nvSpPr>
        <p:spPr>
          <a:xfrm>
            <a:off x="632618" y="1276297"/>
            <a:ext cx="7895532" cy="3454792"/>
          </a:xfrm>
          <a:prstGeom prst="rect">
            <a:avLst/>
          </a:prstGeom>
          <a:noFill/>
        </p:spPr>
        <p:txBody>
          <a:bodyPr wrap="square">
            <a:spAutoFit/>
          </a:bodyPr>
          <a:lstStyle/>
          <a:p>
            <a:pPr>
              <a:buNone/>
            </a:pPr>
            <a:r>
              <a:rPr lang="en-IN" sz="1150" b="1" dirty="0"/>
              <a:t>Model Training</a:t>
            </a:r>
          </a:p>
          <a:p>
            <a:pPr>
              <a:buFont typeface="Arial" panose="020B0604020202020204" pitchFamily="34" charset="0"/>
              <a:buChar char="•"/>
            </a:pPr>
            <a:r>
              <a:rPr lang="en-IN" sz="1150" b="1" dirty="0"/>
              <a:t>YOLOv8 (</a:t>
            </a:r>
            <a:r>
              <a:rPr lang="en-IN" sz="1150" b="1" dirty="0" err="1"/>
              <a:t>Ultralytics</a:t>
            </a:r>
            <a:r>
              <a:rPr lang="en-IN" sz="1150" b="1" dirty="0"/>
              <a:t>)</a:t>
            </a:r>
            <a:r>
              <a:rPr lang="en-IN" sz="1150" dirty="0"/>
              <a:t> – For real-time object detection</a:t>
            </a:r>
          </a:p>
          <a:p>
            <a:pPr>
              <a:buFont typeface="Arial" panose="020B0604020202020204" pitchFamily="34" charset="0"/>
              <a:buChar char="•"/>
            </a:pPr>
            <a:r>
              <a:rPr lang="en-IN" sz="1150" b="1" dirty="0" err="1"/>
              <a:t>PyTorch</a:t>
            </a:r>
            <a:r>
              <a:rPr lang="en-IN" sz="1150" dirty="0"/>
              <a:t> – Deep learning framework behind the model</a:t>
            </a:r>
          </a:p>
          <a:p>
            <a:pPr>
              <a:buFont typeface="Arial" panose="020B0604020202020204" pitchFamily="34" charset="0"/>
              <a:buChar char="•"/>
            </a:pPr>
            <a:r>
              <a:rPr lang="en-IN" sz="1150" b="1" dirty="0"/>
              <a:t>Google </a:t>
            </a:r>
            <a:r>
              <a:rPr lang="en-IN" sz="1150" b="1" dirty="0" err="1"/>
              <a:t>Colab</a:t>
            </a:r>
            <a:r>
              <a:rPr lang="en-IN" sz="1150" dirty="0"/>
              <a:t> – GPU-powered environment for training and experimentation</a:t>
            </a:r>
          </a:p>
          <a:p>
            <a:pPr>
              <a:buFont typeface="Arial" panose="020B0604020202020204" pitchFamily="34" charset="0"/>
              <a:buChar char="•"/>
            </a:pPr>
            <a:r>
              <a:rPr lang="en-IN" sz="1150" b="1" dirty="0"/>
              <a:t>Falcon Synthetic Dataset</a:t>
            </a:r>
            <a:r>
              <a:rPr lang="en-IN" sz="1150" dirty="0"/>
              <a:t> – Simulated space station data for domain-specific learning</a:t>
            </a:r>
          </a:p>
          <a:p>
            <a:pPr>
              <a:buFont typeface="Arial" panose="020B0604020202020204" pitchFamily="34" charset="0"/>
              <a:buChar char="•"/>
            </a:pPr>
            <a:endParaRPr lang="en-IN" sz="1150" dirty="0"/>
          </a:p>
          <a:p>
            <a:pPr>
              <a:buNone/>
            </a:pPr>
            <a:r>
              <a:rPr lang="en-IN" sz="1150" b="1" dirty="0"/>
              <a:t> Model Optimization</a:t>
            </a:r>
          </a:p>
          <a:p>
            <a:pPr>
              <a:buFont typeface="Arial" panose="020B0604020202020204" pitchFamily="34" charset="0"/>
              <a:buChar char="•"/>
            </a:pPr>
            <a:r>
              <a:rPr lang="en-IN" sz="1150" b="1" dirty="0" err="1"/>
              <a:t>Albumentations</a:t>
            </a:r>
            <a:r>
              <a:rPr lang="en-IN" sz="1150" dirty="0"/>
              <a:t> – Data augmentation: HSV, Mosaic, </a:t>
            </a:r>
            <a:r>
              <a:rPr lang="en-IN" sz="1150" dirty="0" err="1"/>
              <a:t>MixUp</a:t>
            </a:r>
            <a:endParaRPr lang="en-IN" sz="1150" dirty="0"/>
          </a:p>
          <a:p>
            <a:pPr>
              <a:buFont typeface="Arial" panose="020B0604020202020204" pitchFamily="34" charset="0"/>
              <a:buChar char="•"/>
            </a:pPr>
            <a:r>
              <a:rPr lang="en-IN" sz="1150" b="1" dirty="0" err="1"/>
              <a:t>Ultralytics</a:t>
            </a:r>
            <a:r>
              <a:rPr lang="en-IN" sz="1150" b="1" dirty="0"/>
              <a:t> Training Utilities</a:t>
            </a:r>
            <a:r>
              <a:rPr lang="en-IN" sz="1150" dirty="0"/>
              <a:t> – For custom hyperparameter tuning and early stopping</a:t>
            </a:r>
          </a:p>
          <a:p>
            <a:pPr>
              <a:buFont typeface="Arial" panose="020B0604020202020204" pitchFamily="34" charset="0"/>
              <a:buChar char="•"/>
            </a:pPr>
            <a:endParaRPr lang="en-IN" sz="1150" dirty="0"/>
          </a:p>
          <a:p>
            <a:pPr>
              <a:buNone/>
            </a:pPr>
            <a:r>
              <a:rPr lang="en-IN" sz="1150" b="1" dirty="0"/>
              <a:t>Testing &amp; Evaluation</a:t>
            </a:r>
          </a:p>
          <a:p>
            <a:pPr>
              <a:buFont typeface="Arial" panose="020B0604020202020204" pitchFamily="34" charset="0"/>
              <a:buChar char="•"/>
            </a:pPr>
            <a:r>
              <a:rPr lang="en-IN" sz="1150" b="1" dirty="0"/>
              <a:t>Python (</a:t>
            </a:r>
            <a:r>
              <a:rPr lang="en-IN" sz="1150" b="1" dirty="0">
                <a:solidFill>
                  <a:schemeClr val="tx1"/>
                </a:solidFill>
              </a:rPr>
              <a:t>OpenCV</a:t>
            </a:r>
            <a:r>
              <a:rPr lang="en-IN" sz="1150" b="1" dirty="0"/>
              <a:t>, NumPy)</a:t>
            </a:r>
            <a:r>
              <a:rPr lang="en-IN" sz="1150" dirty="0"/>
              <a:t> – Image processing and performance testing</a:t>
            </a:r>
          </a:p>
          <a:p>
            <a:pPr>
              <a:buFont typeface="Arial" panose="020B0604020202020204" pitchFamily="34" charset="0"/>
              <a:buChar char="•"/>
            </a:pPr>
            <a:r>
              <a:rPr lang="en-IN" sz="1150" b="1" dirty="0"/>
              <a:t>YOLO Validation Engine</a:t>
            </a:r>
            <a:r>
              <a:rPr lang="en-IN" sz="1150" dirty="0"/>
              <a:t> – For generating </a:t>
            </a:r>
            <a:r>
              <a:rPr lang="en-IN" sz="1150" dirty="0" err="1"/>
              <a:t>mAP</a:t>
            </a:r>
            <a:r>
              <a:rPr lang="en-IN" sz="1150" dirty="0"/>
              <a:t>, precision, recall, etc.</a:t>
            </a:r>
          </a:p>
          <a:p>
            <a:pPr>
              <a:buFont typeface="Arial" panose="020B0604020202020204" pitchFamily="34" charset="0"/>
              <a:buChar char="•"/>
            </a:pPr>
            <a:endParaRPr lang="en-IN" sz="1150" dirty="0"/>
          </a:p>
          <a:p>
            <a:pPr>
              <a:buNone/>
            </a:pPr>
            <a:r>
              <a:rPr lang="en-IN" sz="1150" b="1" dirty="0"/>
              <a:t> App Development</a:t>
            </a:r>
          </a:p>
          <a:p>
            <a:pPr>
              <a:buFont typeface="Arial" panose="020B0604020202020204" pitchFamily="34" charset="0"/>
              <a:buChar char="•"/>
            </a:pPr>
            <a:r>
              <a:rPr lang="en-IN" sz="1150" b="1" dirty="0" err="1"/>
              <a:t>Streamlit</a:t>
            </a:r>
            <a:r>
              <a:rPr lang="en-IN" sz="1150" dirty="0"/>
              <a:t> – Fast UI framework for real-time deployment</a:t>
            </a:r>
          </a:p>
          <a:p>
            <a:pPr>
              <a:buFont typeface="Arial" panose="020B0604020202020204" pitchFamily="34" charset="0"/>
              <a:buChar char="•"/>
            </a:pPr>
            <a:r>
              <a:rPr lang="en-IN" sz="1150" b="1" dirty="0"/>
              <a:t>Text-to-Speech (pyttsx3)</a:t>
            </a:r>
            <a:r>
              <a:rPr lang="en-IN" sz="1150" dirty="0"/>
              <a:t> – Audio alerts on detection</a:t>
            </a:r>
          </a:p>
          <a:p>
            <a:pPr>
              <a:buFont typeface="Arial" panose="020B0604020202020204" pitchFamily="34" charset="0"/>
              <a:buChar char="•"/>
            </a:pPr>
            <a:r>
              <a:rPr lang="en-IN" sz="1150" b="1" dirty="0"/>
              <a:t>Threading: </a:t>
            </a:r>
            <a:r>
              <a:rPr lang="en-IN" sz="1150" dirty="0"/>
              <a:t>for running text to speech without blocking UI</a:t>
            </a:r>
          </a:p>
          <a:p>
            <a:pPr>
              <a:buFont typeface="Arial" panose="020B0604020202020204" pitchFamily="34" charset="0"/>
              <a:buChar char="•"/>
            </a:pPr>
            <a:r>
              <a:rPr lang="en-IN" sz="1150" b="1" dirty="0"/>
              <a:t>PIL</a:t>
            </a:r>
            <a:r>
              <a:rPr lang="en-IN" sz="1150" dirty="0"/>
              <a:t> – Save frames as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Flowchart &amp; Supporting Images</a:t>
            </a:r>
            <a:endParaRPr sz="700" dirty="0"/>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dirty="0">
                <a:solidFill>
                  <a:srgbClr val="000000"/>
                </a:solidFill>
                <a:latin typeface="Arial"/>
                <a:ea typeface="Arial"/>
                <a:cs typeface="Arial"/>
                <a:sym typeface="Arial"/>
              </a:rPr>
              <a:t>Flowchart</a:t>
            </a:r>
            <a:endParaRPr sz="700" dirty="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7FC20D7-1F63-2D9E-6797-610CF423BB92}"/>
              </a:ext>
            </a:extLst>
          </p:cNvPr>
          <p:cNvPicPr>
            <a:picLocks noChangeAspect="1"/>
          </p:cNvPicPr>
          <p:nvPr/>
        </p:nvPicPr>
        <p:blipFill>
          <a:blip r:embed="rId4"/>
          <a:stretch>
            <a:fillRect/>
          </a:stretch>
        </p:blipFill>
        <p:spPr>
          <a:xfrm>
            <a:off x="522893" y="1357187"/>
            <a:ext cx="3964283" cy="2229909"/>
          </a:xfrm>
          <a:prstGeom prst="rect">
            <a:avLst/>
          </a:prstGeom>
        </p:spPr>
      </p:pic>
      <p:sp>
        <p:nvSpPr>
          <p:cNvPr id="5" name="TextBox 4">
            <a:extLst>
              <a:ext uri="{FF2B5EF4-FFF2-40B4-BE49-F238E27FC236}">
                <a16:creationId xmlns:a16="http://schemas.microsoft.com/office/drawing/2014/main" id="{5F3FFFBC-A099-AB91-CEBE-711552956604}"/>
              </a:ext>
            </a:extLst>
          </p:cNvPr>
          <p:cNvSpPr txBox="1"/>
          <p:nvPr/>
        </p:nvSpPr>
        <p:spPr>
          <a:xfrm>
            <a:off x="526825" y="3732084"/>
            <a:ext cx="3960351" cy="830997"/>
          </a:xfrm>
          <a:prstGeom prst="rect">
            <a:avLst/>
          </a:prstGeom>
          <a:noFill/>
        </p:spPr>
        <p:txBody>
          <a:bodyPr wrap="square">
            <a:spAutoFit/>
          </a:bodyPr>
          <a:lstStyle/>
          <a:p>
            <a:r>
              <a:rPr lang="en-US" sz="1200" b="1" dirty="0"/>
              <a:t>Successful Detection on Synthetic Test Image</a:t>
            </a:r>
            <a:br>
              <a:rPr lang="en-US" sz="1200" dirty="0"/>
            </a:br>
            <a:r>
              <a:rPr lang="en-US" sz="1200" dirty="0"/>
              <a:t>Model identifies all critical space objects with </a:t>
            </a:r>
            <a:r>
              <a:rPr lang="en-US" sz="1200" b="1" dirty="0"/>
              <a:t>high confidence</a:t>
            </a:r>
            <a:r>
              <a:rPr lang="en-US" sz="1200" dirty="0"/>
              <a:t>: Toolbox (96%), Fire Extinguisher (91%), and Oxygen Tank (91%)</a:t>
            </a:r>
            <a:endParaRPr lang="en-IN" sz="1200" dirty="0"/>
          </a:p>
        </p:txBody>
      </p:sp>
      <p:pic>
        <p:nvPicPr>
          <p:cNvPr id="4" name="Picture 3">
            <a:extLst>
              <a:ext uri="{FF2B5EF4-FFF2-40B4-BE49-F238E27FC236}">
                <a16:creationId xmlns:a16="http://schemas.microsoft.com/office/drawing/2014/main" id="{8EB80669-BBBE-236E-F553-58C5BB0EA379}"/>
              </a:ext>
            </a:extLst>
          </p:cNvPr>
          <p:cNvPicPr>
            <a:picLocks noChangeAspect="1"/>
          </p:cNvPicPr>
          <p:nvPr/>
        </p:nvPicPr>
        <p:blipFill>
          <a:blip r:embed="rId5"/>
          <a:stretch>
            <a:fillRect/>
          </a:stretch>
        </p:blipFill>
        <p:spPr>
          <a:xfrm>
            <a:off x="4906322" y="1357187"/>
            <a:ext cx="3943851" cy="2957889"/>
          </a:xfrm>
          <a:prstGeom prst="rect">
            <a:avLst/>
          </a:prstGeom>
        </p:spPr>
      </p:pic>
      <p:sp>
        <p:nvSpPr>
          <p:cNvPr id="7" name="TextBox 6">
            <a:extLst>
              <a:ext uri="{FF2B5EF4-FFF2-40B4-BE49-F238E27FC236}">
                <a16:creationId xmlns:a16="http://schemas.microsoft.com/office/drawing/2014/main" id="{71DB7E60-6415-993E-7FF0-3332846CEFF3}"/>
              </a:ext>
            </a:extLst>
          </p:cNvPr>
          <p:cNvSpPr txBox="1"/>
          <p:nvPr/>
        </p:nvSpPr>
        <p:spPr>
          <a:xfrm>
            <a:off x="5076093" y="4326955"/>
            <a:ext cx="4067907" cy="292388"/>
          </a:xfrm>
          <a:prstGeom prst="rect">
            <a:avLst/>
          </a:prstGeom>
          <a:noFill/>
        </p:spPr>
        <p:txBody>
          <a:bodyPr wrap="square">
            <a:spAutoFit/>
          </a:bodyPr>
          <a:lstStyle/>
          <a:p>
            <a:r>
              <a:rPr lang="en-US" sz="1300" dirty="0"/>
              <a:t>Workflow of our YOLOv8 object detection project</a:t>
            </a:r>
            <a:endParaRPr lang="en-IN"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4737-DF85-B14C-1CC5-F640C0FE3039}"/>
              </a:ext>
            </a:extLst>
          </p:cNvPr>
          <p:cNvSpPr>
            <a:spLocks noGrp="1"/>
          </p:cNvSpPr>
          <p:nvPr>
            <p:ph type="title"/>
          </p:nvPr>
        </p:nvSpPr>
        <p:spPr>
          <a:xfrm>
            <a:off x="2407138" y="370882"/>
            <a:ext cx="4892431" cy="546435"/>
          </a:xfrm>
        </p:spPr>
        <p:txBody>
          <a:bodyPr>
            <a:normAutofit fontScale="90000"/>
          </a:bodyPr>
          <a:lstStyle/>
          <a:p>
            <a:pPr marL="0" marR="0" lvl="0" indent="0" defTabSz="914400" rtl="0" eaLnBrk="1" fontAlgn="auto" latinLnBrk="0" hangingPunct="1">
              <a:lnSpc>
                <a:spcPct val="140000"/>
              </a:lnSpc>
              <a:spcBef>
                <a:spcPts val="0"/>
              </a:spcBef>
              <a:spcAft>
                <a:spcPts val="0"/>
              </a:spcAft>
              <a:tabLst/>
              <a:defRPr/>
            </a:pPr>
            <a:r>
              <a:rPr lang="en-GB" sz="2500" b="1" dirty="0">
                <a:solidFill>
                  <a:srgbClr val="000000"/>
                </a:solidFill>
              </a:rPr>
              <a:t>APPLICATION</a:t>
            </a:r>
            <a:r>
              <a:rPr kumimoji="0" lang="en-GB" sz="2500" b="1" i="0" u="none" strike="noStrike" kern="0" cap="none" spc="0" normalizeH="0" baseline="0" noProof="0" dirty="0">
                <a:ln>
                  <a:noFill/>
                </a:ln>
                <a:solidFill>
                  <a:srgbClr val="000000"/>
                </a:solidFill>
                <a:effectLst/>
                <a:uLnTx/>
                <a:uFillTx/>
                <a:latin typeface="Arial"/>
                <a:cs typeface="Arial"/>
                <a:sym typeface="Arial"/>
              </a:rPr>
              <a:t> DEMO</a:t>
            </a:r>
            <a:endParaRPr kumimoji="0" lang="en-GB" sz="7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Google Shape;105;p5">
            <a:extLst>
              <a:ext uri="{FF2B5EF4-FFF2-40B4-BE49-F238E27FC236}">
                <a16:creationId xmlns:a16="http://schemas.microsoft.com/office/drawing/2014/main" id="{203F8D5C-A886-8E5D-50BE-84B0872CB81B}"/>
              </a:ext>
            </a:extLst>
          </p:cNvPr>
          <p:cNvPicPr preferRelativeResize="0"/>
          <p:nvPr/>
        </p:nvPicPr>
        <p:blipFill rotWithShape="1">
          <a:blip r:embed="rId4">
            <a:alphaModFix/>
          </a:blip>
          <a:srcRect/>
          <a:stretch/>
        </p:blipFill>
        <p:spPr>
          <a:xfrm>
            <a:off x="419925" y="131025"/>
            <a:ext cx="1026150" cy="1026150"/>
          </a:xfrm>
          <a:prstGeom prst="rect">
            <a:avLst/>
          </a:prstGeom>
          <a:noFill/>
          <a:ln>
            <a:noFill/>
          </a:ln>
        </p:spPr>
      </p:pic>
      <p:pic>
        <p:nvPicPr>
          <p:cNvPr id="5" name="FalconEye_Demo">
            <a:hlinkClick r:id="" action="ppaction://media"/>
            <a:extLst>
              <a:ext uri="{FF2B5EF4-FFF2-40B4-BE49-F238E27FC236}">
                <a16:creationId xmlns:a16="http://schemas.microsoft.com/office/drawing/2014/main" id="{192BD6C8-9A9C-D49A-06EE-5C118B8D92B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617785" y="1056530"/>
            <a:ext cx="6353906" cy="3574072"/>
          </a:xfrm>
          <a:prstGeom prst="rect">
            <a:avLst/>
          </a:prstGeom>
        </p:spPr>
      </p:pic>
    </p:spTree>
    <p:extLst>
      <p:ext uri="{BB962C8B-B14F-4D97-AF65-F5344CB8AC3E}">
        <p14:creationId xmlns:p14="http://schemas.microsoft.com/office/powerpoint/2010/main" val="89364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77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7190-523F-8576-5A36-B9C28331654B}"/>
              </a:ext>
            </a:extLst>
          </p:cNvPr>
          <p:cNvSpPr>
            <a:spLocks noGrp="1"/>
          </p:cNvSpPr>
          <p:nvPr>
            <p:ph type="title"/>
          </p:nvPr>
        </p:nvSpPr>
        <p:spPr>
          <a:xfrm>
            <a:off x="903387" y="1317674"/>
            <a:ext cx="7601634" cy="3261360"/>
          </a:xfrm>
        </p:spPr>
        <p:txBody>
          <a:bodyPr>
            <a:noAutofit/>
          </a:bodyPr>
          <a:lstStyle/>
          <a:p>
            <a:pPr algn="l"/>
            <a:r>
              <a:rPr lang="en-IN" sz="1200" b="1" dirty="0"/>
              <a:t>1. Multi-Class Expansion: </a:t>
            </a:r>
            <a:r>
              <a:rPr lang="en-IN" sz="1200" dirty="0"/>
              <a:t>From oxygen tanks, fire extinguishers &amp; toolboxes → to astronaut suits, panels, leaks, waste items, and unauthorized objects. Making the system a true all-in-one space inventory &amp; anomaly monitor.</a:t>
            </a:r>
            <a:br>
              <a:rPr lang="en-IN" sz="1200" dirty="0"/>
            </a:br>
            <a:br>
              <a:rPr lang="en-IN" sz="1200" dirty="0"/>
            </a:br>
            <a:r>
              <a:rPr lang="en-IN" sz="1200" b="1" dirty="0"/>
              <a:t>2. Dynamic Environment Simulation with Falcon: </a:t>
            </a:r>
            <a:r>
              <a:rPr lang="en-IN" sz="1200" dirty="0"/>
              <a:t>Use Falcon Editor to generate complex scenarios : Lighting shifts, Occlusion, Tool floating in motion, Emergency drills. Retrain the model continuously on evolving mission scenarios for stronger generalization.</a:t>
            </a:r>
            <a:br>
              <a:rPr lang="en-IN" sz="1200" dirty="0"/>
            </a:br>
            <a:br>
              <a:rPr lang="en-IN" sz="1200" dirty="0"/>
            </a:br>
            <a:r>
              <a:rPr lang="en-US" sz="1200" b="1" dirty="0"/>
              <a:t>3. Cloud &amp; Mission Control Integration: </a:t>
            </a:r>
            <a:r>
              <a:rPr lang="en-US" sz="1200" dirty="0"/>
              <a:t>Deploy the app on cloud servers for live monitoring from ground stations, enabling mission control to: Review object logs, Get alerts, Analyze safety compliance. A bridge between on-ground control and in-space safety automation.</a:t>
            </a:r>
            <a:br>
              <a:rPr lang="en-US" sz="1200" dirty="0"/>
            </a:br>
            <a:br>
              <a:rPr lang="en-US" sz="1200" dirty="0"/>
            </a:br>
            <a:r>
              <a:rPr lang="en-US" sz="1200" b="1" dirty="0"/>
              <a:t>4. Edge Deployment on Space Hardware: </a:t>
            </a:r>
            <a:r>
              <a:rPr lang="en-US" sz="1200" dirty="0"/>
              <a:t>Optimize the model for Jetson Nano, Raspberry Pi, or </a:t>
            </a:r>
            <a:r>
              <a:rPr lang="en-US" sz="1200" dirty="0" err="1"/>
              <a:t>TFLite</a:t>
            </a:r>
            <a:r>
              <a:rPr lang="en-US" sz="1200" dirty="0"/>
              <a:t> to run on-board the spacecraft itself. Autonomous detection without needing internet — real AI at the edge of the galaxy.</a:t>
            </a:r>
            <a:br>
              <a:rPr lang="en-US" sz="1200" dirty="0"/>
            </a:br>
            <a:endParaRPr lang="en-IN" sz="1200" dirty="0"/>
          </a:p>
        </p:txBody>
      </p:sp>
      <p:pic>
        <p:nvPicPr>
          <p:cNvPr id="3" name="Google Shape;128;g36ba1536f02_0_19">
            <a:extLst>
              <a:ext uri="{FF2B5EF4-FFF2-40B4-BE49-F238E27FC236}">
                <a16:creationId xmlns:a16="http://schemas.microsoft.com/office/drawing/2014/main" id="{39E5EB90-42EF-F765-62FF-B46AC199DA12}"/>
              </a:ext>
            </a:extLst>
          </p:cNvPr>
          <p:cNvPicPr preferRelativeResize="0"/>
          <p:nvPr/>
        </p:nvPicPr>
        <p:blipFill rotWithShape="1">
          <a:blip r:embed="rId2">
            <a:alphaModFix/>
          </a:blip>
          <a:srcRect/>
          <a:stretch/>
        </p:blipFill>
        <p:spPr>
          <a:xfrm>
            <a:off x="414075" y="103963"/>
            <a:ext cx="978624" cy="978624"/>
          </a:xfrm>
          <a:prstGeom prst="rect">
            <a:avLst/>
          </a:prstGeom>
          <a:noFill/>
          <a:ln>
            <a:noFill/>
          </a:ln>
        </p:spPr>
      </p:pic>
      <p:sp>
        <p:nvSpPr>
          <p:cNvPr id="7" name="TextBox 6">
            <a:extLst>
              <a:ext uri="{FF2B5EF4-FFF2-40B4-BE49-F238E27FC236}">
                <a16:creationId xmlns:a16="http://schemas.microsoft.com/office/drawing/2014/main" id="{0F789ADE-C15D-B546-93F7-00F01B6077D5}"/>
              </a:ext>
            </a:extLst>
          </p:cNvPr>
          <p:cNvSpPr txBox="1"/>
          <p:nvPr/>
        </p:nvSpPr>
        <p:spPr>
          <a:xfrm>
            <a:off x="2133600" y="365489"/>
            <a:ext cx="4572000" cy="569323"/>
          </a:xfrm>
          <a:prstGeom prst="rect">
            <a:avLst/>
          </a:prstGeom>
          <a:noFill/>
        </p:spPr>
        <p:txBody>
          <a:bodyPr wrap="square">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FUTURE SCOPE</a:t>
            </a:r>
            <a:endParaRPr lang="en-GB" sz="25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1975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Feasibility and Market Use</a:t>
            </a:r>
            <a:endParaRPr sz="700" b="0" i="0" u="none" strike="noStrike" cap="none">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0E0A89F1-84C0-5AE3-72E6-AC17E6ACE05C}"/>
              </a:ext>
            </a:extLst>
          </p:cNvPr>
          <p:cNvSpPr>
            <a:spLocks noChangeArrowheads="1"/>
          </p:cNvSpPr>
          <p:nvPr/>
        </p:nvSpPr>
        <p:spPr bwMode="auto">
          <a:xfrm>
            <a:off x="328170" y="1218135"/>
            <a:ext cx="848766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rPr>
              <a:t>Feasibility:</a:t>
            </a:r>
          </a:p>
          <a:p>
            <a:pPr marL="0" marR="0" lvl="0" indent="0" algn="l" defTabSz="914400" rtl="0" eaLnBrk="0" fontAlgn="base" latinLnBrk="0" hangingPunct="0">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Lightweight YOLOv8n Model</a:t>
            </a:r>
            <a:r>
              <a:rPr kumimoji="0" lang="en-US" altLang="en-US" sz="1100" b="0" i="0" u="none" strike="noStrike" cap="none" normalizeH="0" baseline="0" dirty="0">
                <a:ln>
                  <a:noFill/>
                </a:ln>
                <a:solidFill>
                  <a:schemeClr val="tx1"/>
                </a:solidFill>
                <a:effectLst/>
                <a:latin typeface="Arial" panose="020B0604020202020204" pitchFamily="34" charset="0"/>
              </a:rPr>
              <a:t>: Optimized for low-compute environments like space stations with limited GPU resources.</a:t>
            </a:r>
          </a:p>
          <a:p>
            <a:pPr marL="0" marR="0" lvl="0" indent="0" algn="l" defTabSz="914400" rtl="0" eaLnBrk="0" fontAlgn="base" latinLnBrk="0" hangingPunct="0">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Real-Time Performance</a:t>
            </a:r>
            <a:r>
              <a:rPr kumimoji="0" lang="en-US" altLang="en-US" sz="1100" b="0" i="0" u="none" strike="noStrike" cap="none" normalizeH="0" baseline="0" dirty="0">
                <a:ln>
                  <a:noFill/>
                </a:ln>
                <a:solidFill>
                  <a:schemeClr val="tx1"/>
                </a:solidFill>
                <a:effectLst/>
                <a:latin typeface="Arial" panose="020B0604020202020204" pitchFamily="34" charset="0"/>
              </a:rPr>
              <a:t>: Achieves fast inference with high accuracy (mAP@50: 84.7%) even on synthetic space data.</a:t>
            </a:r>
          </a:p>
          <a:p>
            <a:pPr marL="0" marR="0" lvl="0" indent="0" algn="l" defTabSz="914400" rtl="0" eaLnBrk="0" fontAlgn="base" latinLnBrk="0" hangingPunct="0">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Modular &amp; Update-Friendly</a:t>
            </a:r>
            <a:r>
              <a:rPr kumimoji="0" lang="en-US" altLang="en-US" sz="1100" b="0" i="0" u="none" strike="noStrike" cap="none" normalizeH="0" baseline="0" dirty="0">
                <a:ln>
                  <a:noFill/>
                </a:ln>
                <a:solidFill>
                  <a:schemeClr val="tx1"/>
                </a:solidFill>
                <a:effectLst/>
                <a:latin typeface="Arial" panose="020B0604020202020204" pitchFamily="34" charset="0"/>
              </a:rPr>
              <a:t>: Model selection dropdown allows future upgrades without altering core app logic.</a:t>
            </a:r>
          </a:p>
          <a:p>
            <a:pPr marL="0" marR="0" lvl="0" indent="0" algn="l" defTabSz="914400" rtl="0" eaLnBrk="0" fontAlgn="base" latinLnBrk="0" hangingPunct="0">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Built Using Free/Open-Source Tools</a:t>
            </a:r>
            <a:r>
              <a:rPr kumimoji="0" lang="en-US" altLang="en-US" sz="1100" b="0" i="0" u="none" strike="noStrike" cap="none" normalizeH="0" baseline="0" dirty="0">
                <a:ln>
                  <a:noFill/>
                </a:ln>
                <a:solidFill>
                  <a:schemeClr val="tx1"/>
                </a:solidFill>
                <a:effectLst/>
                <a:latin typeface="Arial" panose="020B0604020202020204" pitchFamily="34" charset="0"/>
              </a:rPr>
              <a:t>: Trained on Google </a:t>
            </a:r>
            <a:r>
              <a:rPr kumimoji="0" lang="en-US" altLang="en-US" sz="1100" b="0" i="0" u="none" strike="noStrike" cap="none" normalizeH="0" baseline="0" dirty="0" err="1">
                <a:ln>
                  <a:noFill/>
                </a:ln>
                <a:solidFill>
                  <a:schemeClr val="tx1"/>
                </a:solidFill>
                <a:effectLst/>
                <a:latin typeface="Arial" panose="020B0604020202020204" pitchFamily="34" charset="0"/>
              </a:rPr>
              <a:t>Colab</a:t>
            </a:r>
            <a:r>
              <a:rPr kumimoji="0" lang="en-US" altLang="en-US" sz="1100" b="0" i="0" u="none" strike="noStrike" cap="none" normalizeH="0" baseline="0" dirty="0">
                <a:ln>
                  <a:noFill/>
                </a:ln>
                <a:solidFill>
                  <a:schemeClr val="tx1"/>
                </a:solidFill>
                <a:effectLst/>
                <a:latin typeface="Arial" panose="020B0604020202020204" pitchFamily="34" charset="0"/>
              </a:rPr>
              <a:t>; deployed using </a:t>
            </a:r>
            <a:r>
              <a:rPr kumimoji="0" lang="en-US" altLang="en-US" sz="1100" b="0" i="0" u="none" strike="noStrike" cap="none" normalizeH="0" baseline="0" dirty="0" err="1">
                <a:ln>
                  <a:noFill/>
                </a:ln>
                <a:solidFill>
                  <a:schemeClr val="tx1"/>
                </a:solidFill>
                <a:effectLst/>
                <a:latin typeface="Arial" panose="020B0604020202020204" pitchFamily="34" charset="0"/>
              </a:rPr>
              <a:t>Streamlit</a:t>
            </a:r>
            <a:r>
              <a:rPr kumimoji="0" lang="en-US" altLang="en-US" sz="1100" b="0" i="0" u="none" strike="noStrike" cap="none" normalizeH="0" baseline="0" dirty="0">
                <a:ln>
                  <a:noFill/>
                </a:ln>
                <a:solidFill>
                  <a:schemeClr val="tx1"/>
                </a:solidFill>
                <a:effectLst/>
                <a:latin typeface="Arial" panose="020B0604020202020204" pitchFamily="34" charset="0"/>
              </a:rPr>
              <a:t> — ensures zero-cost scalability.</a:t>
            </a:r>
          </a:p>
          <a:p>
            <a:pPr marL="0" marR="0" lvl="0" indent="0" algn="l" defTabSz="914400" rtl="0" eaLnBrk="0" fontAlgn="base" latinLnBrk="0" hangingPunct="0">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Augmented for Realism</a:t>
            </a:r>
            <a:r>
              <a:rPr kumimoji="0" lang="en-US" altLang="en-US" sz="1100" b="0" i="0" u="none" strike="noStrike" cap="none" normalizeH="0" baseline="0" dirty="0">
                <a:ln>
                  <a:noFill/>
                </a:ln>
                <a:solidFill>
                  <a:schemeClr val="tx1"/>
                </a:solidFill>
                <a:effectLst/>
                <a:latin typeface="Arial" panose="020B0604020202020204" pitchFamily="34" charset="0"/>
              </a:rPr>
              <a:t>: Falcon-generated diverse datasets simulate low-light, occlusion, and object rotations.</a:t>
            </a:r>
          </a:p>
          <a:p>
            <a:pPr lvl="0" eaLnBrk="0" fontAlgn="base" hangingPunct="0">
              <a:spcBef>
                <a:spcPct val="0"/>
              </a:spcBef>
              <a:spcAft>
                <a:spcPct val="0"/>
              </a:spcAft>
              <a:buClrTx/>
              <a:buFontTx/>
              <a:buChar char="•"/>
            </a:pPr>
            <a:r>
              <a:rPr lang="en-US" sz="1100" b="1" dirty="0"/>
              <a:t>Built for Edge Deployment: </a:t>
            </a:r>
            <a:r>
              <a:rPr lang="en-US" sz="1100" dirty="0"/>
              <a:t>Zero internet dependency — fully offline-capable. Ideal for space, military, or remote industrial zones.</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29E08534-7235-D7A1-90AE-92285EF601EF}"/>
              </a:ext>
            </a:extLst>
          </p:cNvPr>
          <p:cNvSpPr>
            <a:spLocks noChangeArrowheads="1"/>
          </p:cNvSpPr>
          <p:nvPr/>
        </p:nvSpPr>
        <p:spPr bwMode="auto">
          <a:xfrm>
            <a:off x="328170" y="2625415"/>
            <a:ext cx="884478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rPr>
              <a:t>Market Use:</a:t>
            </a:r>
          </a:p>
          <a:p>
            <a:pPr lvl="0" eaLnBrk="0" fontAlgn="base" hangingPunct="0">
              <a:spcBef>
                <a:spcPct val="0"/>
              </a:spcBef>
              <a:spcAft>
                <a:spcPct val="0"/>
              </a:spcAft>
              <a:buClrTx/>
              <a:buFontTx/>
              <a:buChar char="•"/>
            </a:pPr>
            <a:r>
              <a:rPr lang="en-US" sz="1100" b="1" dirty="0"/>
              <a:t>Astronaut Safety Automation: </a:t>
            </a:r>
            <a:r>
              <a:rPr lang="en-US" sz="1100" dirty="0"/>
              <a:t>Helps prevent tool misplacement, fire hazards, and low oxygen risks — currently managed </a:t>
            </a:r>
            <a:r>
              <a:rPr lang="en-US" sz="1100" i="1" dirty="0"/>
              <a:t>manually</a:t>
            </a:r>
            <a:r>
              <a:rPr lang="en-US" sz="1100" dirty="0"/>
              <a:t> on the ISS.</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FontTx/>
              <a:buChar char="•"/>
            </a:pPr>
            <a:r>
              <a:rPr lang="en-US" sz="1100" b="1" dirty="0"/>
              <a:t>Market Niche Advantage: </a:t>
            </a:r>
            <a:r>
              <a:rPr lang="en-US" sz="1100" dirty="0"/>
              <a:t>Very few commercial solutions currently target </a:t>
            </a:r>
            <a:r>
              <a:rPr lang="en-US" sz="1100" b="1" dirty="0"/>
              <a:t>safety monitoring in zero-gravity</a:t>
            </a:r>
            <a:r>
              <a:rPr lang="en-US" sz="1100" dirty="0"/>
              <a:t> — this puts us in a first-mover position for future collab with ISRO/SpaceX/DARPA.</a:t>
            </a:r>
          </a:p>
          <a:p>
            <a:pPr lvl="0" eaLnBrk="0" fontAlgn="base" hangingPunct="0">
              <a:spcBef>
                <a:spcPct val="0"/>
              </a:spcBef>
              <a:spcAft>
                <a:spcPct val="0"/>
              </a:spcAft>
              <a:buClrTx/>
              <a:buFontTx/>
              <a:buChar char="•"/>
            </a:pPr>
            <a:r>
              <a:rPr lang="en-US" sz="1100" b="1" dirty="0"/>
              <a:t>Cross-Vertical Scalability: </a:t>
            </a:r>
            <a:r>
              <a:rPr lang="en-US" sz="1100" dirty="0"/>
              <a:t>Retrainable to suit mining tunnels, submarines, oil rigs — any closed, high-risk environment with visual detection needs.</a:t>
            </a:r>
          </a:p>
          <a:p>
            <a:pPr lvl="0" eaLnBrk="0" fontAlgn="base" hangingPunct="0">
              <a:spcBef>
                <a:spcPct val="0"/>
              </a:spcBef>
              <a:spcAft>
                <a:spcPct val="0"/>
              </a:spcAft>
              <a:buClrTx/>
            </a:pPr>
            <a:r>
              <a:rPr lang="en-US" sz="1100" b="1" dirty="0"/>
              <a:t>Compliance + Incident Reporting Tool</a:t>
            </a:r>
            <a:br>
              <a:rPr lang="en-US" sz="1100" dirty="0"/>
            </a:br>
            <a:r>
              <a:rPr lang="en-US" sz="1100" dirty="0"/>
              <a:t>Can be expanded to auto-log object counts and save images, aiding audit trails or accident investigations.</a:t>
            </a:r>
          </a:p>
        </p:txBody>
      </p:sp>
      <p:sp>
        <p:nvSpPr>
          <p:cNvPr id="6" name="TextBox 5">
            <a:extLst>
              <a:ext uri="{FF2B5EF4-FFF2-40B4-BE49-F238E27FC236}">
                <a16:creationId xmlns:a16="http://schemas.microsoft.com/office/drawing/2014/main" id="{029BCDB5-2A74-A63D-CE8C-BC1E568261AC}"/>
              </a:ext>
            </a:extLst>
          </p:cNvPr>
          <p:cNvSpPr txBox="1"/>
          <p:nvPr/>
        </p:nvSpPr>
        <p:spPr>
          <a:xfrm>
            <a:off x="984765" y="4414830"/>
            <a:ext cx="7174470" cy="523220"/>
          </a:xfrm>
          <a:prstGeom prst="rect">
            <a:avLst/>
          </a:prstGeom>
          <a:noFill/>
        </p:spPr>
        <p:txBody>
          <a:bodyPr wrap="square">
            <a:spAutoFit/>
          </a:bodyPr>
          <a:lstStyle/>
          <a:p>
            <a:pPr algn="ctr"/>
            <a:r>
              <a:rPr lang="en-US" b="1" dirty="0"/>
              <a:t>“Space-safe, earth-ready — our system isn’t just feasible, it’s future-proof and built for missions that can’t afford to fail.”</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76C8EBD6-BE1C-4E92-9DC8-835CD9FCD71B}"/>
              </a:ext>
            </a:extLst>
          </p:cNvPr>
          <p:cNvSpPr txBox="1"/>
          <p:nvPr/>
        </p:nvSpPr>
        <p:spPr>
          <a:xfrm>
            <a:off x="903387" y="1703754"/>
            <a:ext cx="7119815" cy="2246769"/>
          </a:xfrm>
          <a:prstGeom prst="rect">
            <a:avLst/>
          </a:prstGeom>
          <a:noFill/>
        </p:spPr>
        <p:txBody>
          <a:bodyPr wrap="square" rtlCol="0">
            <a:spAutoFit/>
          </a:bodyPr>
          <a:lstStyle/>
          <a:p>
            <a:pPr marL="285750" indent="-285750">
              <a:buFont typeface="Arial" panose="020B0604020202020204" pitchFamily="34" charset="0"/>
              <a:buChar char="•"/>
            </a:pPr>
            <a:r>
              <a:rPr lang="en-US" dirty="0"/>
              <a:t>We developed a </a:t>
            </a:r>
            <a:r>
              <a:rPr lang="en-US" b="1" dirty="0"/>
              <a:t>highly accurate, lightweight, and real-time object detection system </a:t>
            </a:r>
            <a:r>
              <a:rPr lang="en-US" dirty="0"/>
              <a:t>optimized for the unique challenges of space stations.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leveraging YOLOv8, synthetic data from Falcon, and a custom </a:t>
            </a:r>
            <a:r>
              <a:rPr lang="en-US" dirty="0" err="1"/>
              <a:t>Streamlit</a:t>
            </a:r>
            <a:r>
              <a:rPr lang="en-US" dirty="0"/>
              <a:t> application, we created </a:t>
            </a:r>
            <a:r>
              <a:rPr lang="en-US" b="1" dirty="0"/>
              <a:t>a deployable safety tool </a:t>
            </a:r>
            <a:r>
              <a:rPr lang="en-US" dirty="0"/>
              <a:t>— not just a prototype.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model not only detects — it communicates, logs, and adapts.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seamless scalability and real-world potential, this system lays the foundation for </a:t>
            </a:r>
            <a:r>
              <a:rPr lang="en-US" b="1" dirty="0"/>
              <a:t>AI-driven safety in zero-gravity missions</a:t>
            </a:r>
            <a:r>
              <a:rPr lang="en-US" dirty="0"/>
              <a:t>.</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1116</Words>
  <Application>Microsoft Office PowerPoint</Application>
  <PresentationFormat>On-screen Show (16:9)</PresentationFormat>
  <Paragraphs>93</Paragraphs>
  <Slides>9</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IBM Plex Sans</vt:lpstr>
      <vt:lpstr>Merriweather</vt:lpstr>
      <vt:lpstr>Calibri</vt:lpstr>
      <vt:lpstr>Arial</vt:lpstr>
      <vt:lpstr>Simple Light</vt:lpstr>
      <vt:lpstr>PowerPoint Presentation</vt:lpstr>
      <vt:lpstr>PowerPoint Presentation</vt:lpstr>
      <vt:lpstr>PowerPoint Presentation</vt:lpstr>
      <vt:lpstr>PowerPoint Presentation</vt:lpstr>
      <vt:lpstr>PowerPoint Presentation</vt:lpstr>
      <vt:lpstr>APPLICATION DEMO</vt:lpstr>
      <vt:lpstr>1. Multi-Class Expansion: From oxygen tanks, fire extinguishers &amp; toolboxes → to astronaut suits, panels, leaks, waste items, and unauthorized objects. Making the system a true all-in-one space inventory &amp; anomaly monitor.  2. Dynamic Environment Simulation with Falcon: Use Falcon Editor to generate complex scenarios : Lighting shifts, Occlusion, Tool floating in motion, Emergency drills. Retrain the model continuously on evolving mission scenarios for stronger generalization.  3. Cloud &amp; Mission Control Integration: Deploy the app on cloud servers for live monitoring from ground stations, enabling mission control to: Review object logs, Get alerts, Analyze safety compliance. A bridge between on-ground control and in-space safety automation.  4. Edge Deployment on Space Hardware: Optimize the model for Jetson Nano, Raspberry Pi, or TFLite to run on-board the spacecraft itself. Autonomous detection without needing internet — real AI at the edge of the galaxy.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ipshita sethi</dc:creator>
  <cp:lastModifiedBy>ipshita sethi</cp:lastModifiedBy>
  <cp:revision>12</cp:revision>
  <dcterms:modified xsi:type="dcterms:W3CDTF">2025-08-10T19:08:06Z</dcterms:modified>
</cp:coreProperties>
</file>