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3"/>
  </p:notesMasterIdLst>
  <p:sldIdLst>
    <p:sldId id="256" r:id="rId2"/>
    <p:sldId id="257" r:id="rId3"/>
    <p:sldId id="258" r:id="rId4"/>
    <p:sldId id="259" r:id="rId5"/>
    <p:sldId id="260" r:id="rId6"/>
    <p:sldId id="273" r:id="rId7"/>
    <p:sldId id="284" r:id="rId8"/>
    <p:sldId id="261" r:id="rId9"/>
    <p:sldId id="262" r:id="rId10"/>
    <p:sldId id="263" r:id="rId11"/>
    <p:sldId id="264" r:id="rId12"/>
    <p:sldId id="265" r:id="rId13"/>
    <p:sldId id="274" r:id="rId14"/>
    <p:sldId id="266" r:id="rId15"/>
    <p:sldId id="267" r:id="rId16"/>
    <p:sldId id="268" r:id="rId17"/>
    <p:sldId id="269" r:id="rId18"/>
    <p:sldId id="270" r:id="rId19"/>
    <p:sldId id="271" r:id="rId20"/>
    <p:sldId id="279" r:id="rId21"/>
    <p:sldId id="280" r:id="rId22"/>
    <p:sldId id="272" r:id="rId23"/>
    <p:sldId id="275" r:id="rId24"/>
    <p:sldId id="276" r:id="rId25"/>
    <p:sldId id="277" r:id="rId26"/>
    <p:sldId id="281" r:id="rId27"/>
    <p:sldId id="282" r:id="rId28"/>
    <p:sldId id="283" r:id="rId29"/>
    <p:sldId id="285" r:id="rId30"/>
    <p:sldId id="286" r:id="rId31"/>
    <p:sldId id="287"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102" y="7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8DF40B-3BE2-466F-9A6E-08FC1796DD3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E2A61DB7-E98F-4292-B1C6-ED4E805B331D}">
      <dgm:prSet phldrT="[文本]"/>
      <dgm:spPr/>
      <dgm:t>
        <a:bodyPr/>
        <a:lstStyle/>
        <a:p>
          <a:r>
            <a:rPr lang="en-US" altLang="zh-CN" dirty="0" smtClean="0"/>
            <a:t>GAN</a:t>
          </a:r>
          <a:r>
            <a:rPr lang="zh-CN" altLang="en-US" dirty="0" smtClean="0"/>
            <a:t>（生成对抗网络）</a:t>
          </a:r>
          <a:endParaRPr lang="en-US" altLang="zh-CN" dirty="0" smtClean="0"/>
        </a:p>
        <a:p>
          <a:r>
            <a:rPr lang="zh-CN" altLang="en-US" dirty="0" smtClean="0"/>
            <a:t>采用对抗生成方式，用以习得数据发布</a:t>
          </a:r>
          <a:endParaRPr lang="zh-CN" altLang="en-US" dirty="0"/>
        </a:p>
      </dgm:t>
    </dgm:pt>
    <dgm:pt modelId="{67D1FABF-A7C9-4CB3-8C96-85A3386AE74C}" type="parTrans" cxnId="{0573CD77-5181-4990-BE91-2140919A1ED6}">
      <dgm:prSet/>
      <dgm:spPr/>
      <dgm:t>
        <a:bodyPr/>
        <a:lstStyle/>
        <a:p>
          <a:endParaRPr lang="zh-CN" altLang="en-US"/>
        </a:p>
      </dgm:t>
    </dgm:pt>
    <dgm:pt modelId="{AA09D0BB-CD6C-4CB8-97EE-E672EE8FBD57}" type="sibTrans" cxnId="{0573CD77-5181-4990-BE91-2140919A1ED6}">
      <dgm:prSet/>
      <dgm:spPr/>
      <dgm:t>
        <a:bodyPr/>
        <a:lstStyle/>
        <a:p>
          <a:endParaRPr lang="zh-CN" altLang="en-US"/>
        </a:p>
      </dgm:t>
    </dgm:pt>
    <dgm:pt modelId="{BF21855C-3889-434C-9713-F88144A39E6B}">
      <dgm:prSet phldrT="[文本]"/>
      <dgm:spPr/>
      <dgm:t>
        <a:bodyPr/>
        <a:lstStyle/>
        <a:p>
          <a:r>
            <a:rPr lang="en-US" altLang="zh-CN" dirty="0" smtClean="0"/>
            <a:t>VAE</a:t>
          </a:r>
          <a:r>
            <a:rPr lang="zh-CN" altLang="en-US" dirty="0" smtClean="0"/>
            <a:t>（变分自编码器）</a:t>
          </a:r>
          <a:endParaRPr lang="en-US" altLang="zh-CN" dirty="0" smtClean="0"/>
        </a:p>
        <a:p>
          <a:r>
            <a:rPr lang="zh-CN" altLang="en-US" b="0" i="0" dirty="0" smtClean="0"/>
            <a:t>它依靠的是传统的概率图模型的框架，通过一些适当的联合分布的概率逼近，简化整个学习过程，使得所学习到的模型能够很好地解释所观测到的数据。</a:t>
          </a:r>
          <a:endParaRPr lang="zh-CN" altLang="en-US" dirty="0"/>
        </a:p>
      </dgm:t>
    </dgm:pt>
    <dgm:pt modelId="{0050D70D-53C7-4309-AFDC-28195D66198E}" type="parTrans" cxnId="{89211432-C172-4ECE-A930-E61CC18D60AB}">
      <dgm:prSet/>
      <dgm:spPr/>
      <dgm:t>
        <a:bodyPr/>
        <a:lstStyle/>
        <a:p>
          <a:endParaRPr lang="zh-CN" altLang="en-US"/>
        </a:p>
      </dgm:t>
    </dgm:pt>
    <dgm:pt modelId="{5A9C8178-31B9-42F2-B1D1-C81D5B338714}" type="sibTrans" cxnId="{89211432-C172-4ECE-A930-E61CC18D60AB}">
      <dgm:prSet/>
      <dgm:spPr/>
      <dgm:t>
        <a:bodyPr/>
        <a:lstStyle/>
        <a:p>
          <a:endParaRPr lang="zh-CN" altLang="en-US"/>
        </a:p>
      </dgm:t>
    </dgm:pt>
    <dgm:pt modelId="{C4B86F38-192F-4B6E-A57B-A58AC85A5F64}">
      <dgm:prSet phldrT="[文本]"/>
      <dgm:spPr/>
      <dgm:t>
        <a:bodyPr/>
        <a:lstStyle/>
        <a:p>
          <a:r>
            <a:rPr lang="en-US" altLang="zh-CN" dirty="0" smtClean="0"/>
            <a:t>SMOTE </a:t>
          </a:r>
          <a:r>
            <a:rPr lang="zh-CN" altLang="en-US" dirty="0" smtClean="0"/>
            <a:t>随机插值，一种重采样方式</a:t>
          </a:r>
          <a:endParaRPr lang="zh-CN" altLang="en-US" dirty="0"/>
        </a:p>
      </dgm:t>
    </dgm:pt>
    <dgm:pt modelId="{AE8D00FF-F6FB-41FA-898E-7FCA77A12ACE}" type="parTrans" cxnId="{54C881BF-14EA-4C19-9EFA-E164D4D9EDF6}">
      <dgm:prSet/>
      <dgm:spPr/>
    </dgm:pt>
    <dgm:pt modelId="{6DBACF17-6696-4EF9-9DB8-70308720CCD1}" type="sibTrans" cxnId="{54C881BF-14EA-4C19-9EFA-E164D4D9EDF6}">
      <dgm:prSet/>
      <dgm:spPr/>
    </dgm:pt>
    <dgm:pt modelId="{912427C3-6B5A-46C3-B0C6-67AF8FE5ADFF}" type="pres">
      <dgm:prSet presAssocID="{F98DF40B-3BE2-466F-9A6E-08FC1796DD35}" presName="Name0" presStyleCnt="0">
        <dgm:presLayoutVars>
          <dgm:chMax val="7"/>
          <dgm:chPref val="7"/>
          <dgm:dir/>
        </dgm:presLayoutVars>
      </dgm:prSet>
      <dgm:spPr/>
      <dgm:t>
        <a:bodyPr/>
        <a:lstStyle/>
        <a:p>
          <a:endParaRPr lang="zh-CN" altLang="en-US"/>
        </a:p>
      </dgm:t>
    </dgm:pt>
    <dgm:pt modelId="{25ACB284-68CB-483E-B8DC-DEB4E22E5D2F}" type="pres">
      <dgm:prSet presAssocID="{F98DF40B-3BE2-466F-9A6E-08FC1796DD35}" presName="Name1" presStyleCnt="0"/>
      <dgm:spPr/>
    </dgm:pt>
    <dgm:pt modelId="{943357B9-EF90-4D86-9882-0B561D0781FF}" type="pres">
      <dgm:prSet presAssocID="{F98DF40B-3BE2-466F-9A6E-08FC1796DD35}" presName="cycle" presStyleCnt="0"/>
      <dgm:spPr/>
    </dgm:pt>
    <dgm:pt modelId="{B333A719-DC72-4D98-B0E8-F9460F8D5AC6}" type="pres">
      <dgm:prSet presAssocID="{F98DF40B-3BE2-466F-9A6E-08FC1796DD35}" presName="srcNode" presStyleLbl="node1" presStyleIdx="0" presStyleCnt="3"/>
      <dgm:spPr/>
    </dgm:pt>
    <dgm:pt modelId="{42CD0E83-DC20-4FE9-8914-E9E0E773DC69}" type="pres">
      <dgm:prSet presAssocID="{F98DF40B-3BE2-466F-9A6E-08FC1796DD35}" presName="conn" presStyleLbl="parChTrans1D2" presStyleIdx="0" presStyleCnt="1"/>
      <dgm:spPr/>
    </dgm:pt>
    <dgm:pt modelId="{5AF307F0-898B-4141-BA80-9EE89D9D9100}" type="pres">
      <dgm:prSet presAssocID="{F98DF40B-3BE2-466F-9A6E-08FC1796DD35}" presName="extraNode" presStyleLbl="node1" presStyleIdx="0" presStyleCnt="3"/>
      <dgm:spPr/>
    </dgm:pt>
    <dgm:pt modelId="{903042DB-3669-4B17-A377-422EC4B23366}" type="pres">
      <dgm:prSet presAssocID="{F98DF40B-3BE2-466F-9A6E-08FC1796DD35}" presName="dstNode" presStyleLbl="node1" presStyleIdx="0" presStyleCnt="3"/>
      <dgm:spPr/>
    </dgm:pt>
    <dgm:pt modelId="{A49CD8E2-75E1-4B5E-A5F6-7E7C3F15D370}" type="pres">
      <dgm:prSet presAssocID="{C4B86F38-192F-4B6E-A57B-A58AC85A5F64}" presName="text_1" presStyleLbl="node1" presStyleIdx="0" presStyleCnt="3">
        <dgm:presLayoutVars>
          <dgm:bulletEnabled val="1"/>
        </dgm:presLayoutVars>
      </dgm:prSet>
      <dgm:spPr/>
      <dgm:t>
        <a:bodyPr/>
        <a:lstStyle/>
        <a:p>
          <a:endParaRPr lang="zh-CN" altLang="en-US"/>
        </a:p>
      </dgm:t>
    </dgm:pt>
    <dgm:pt modelId="{4C50F1E6-F985-42C8-85CE-3B440FEA6B6F}" type="pres">
      <dgm:prSet presAssocID="{C4B86F38-192F-4B6E-A57B-A58AC85A5F64}" presName="accent_1" presStyleCnt="0"/>
      <dgm:spPr/>
    </dgm:pt>
    <dgm:pt modelId="{1232A620-1BE5-49CD-B65A-A31DB2D435CE}" type="pres">
      <dgm:prSet presAssocID="{C4B86F38-192F-4B6E-A57B-A58AC85A5F64}" presName="accentRepeatNode" presStyleLbl="solidFgAcc1" presStyleIdx="0" presStyleCnt="3"/>
      <dgm:spPr/>
    </dgm:pt>
    <dgm:pt modelId="{06AEFE28-C891-4775-8568-5B189CEF08B9}" type="pres">
      <dgm:prSet presAssocID="{E2A61DB7-E98F-4292-B1C6-ED4E805B331D}" presName="text_2" presStyleLbl="node1" presStyleIdx="1" presStyleCnt="3">
        <dgm:presLayoutVars>
          <dgm:bulletEnabled val="1"/>
        </dgm:presLayoutVars>
      </dgm:prSet>
      <dgm:spPr/>
      <dgm:t>
        <a:bodyPr/>
        <a:lstStyle/>
        <a:p>
          <a:endParaRPr lang="zh-CN" altLang="en-US"/>
        </a:p>
      </dgm:t>
    </dgm:pt>
    <dgm:pt modelId="{8C2943E6-A480-407C-B17C-D1B0DA2479A4}" type="pres">
      <dgm:prSet presAssocID="{E2A61DB7-E98F-4292-B1C6-ED4E805B331D}" presName="accent_2" presStyleCnt="0"/>
      <dgm:spPr/>
    </dgm:pt>
    <dgm:pt modelId="{0B32E47A-FFC8-4A8B-86CF-BE87B06A8A55}" type="pres">
      <dgm:prSet presAssocID="{E2A61DB7-E98F-4292-B1C6-ED4E805B331D}" presName="accentRepeatNode" presStyleLbl="solidFgAcc1" presStyleIdx="1" presStyleCnt="3"/>
      <dgm:spPr/>
    </dgm:pt>
    <dgm:pt modelId="{DA97E0C3-6DC8-4A0C-87DD-555C94EF25B5}" type="pres">
      <dgm:prSet presAssocID="{BF21855C-3889-434C-9713-F88144A39E6B}" presName="text_3" presStyleLbl="node1" presStyleIdx="2" presStyleCnt="3">
        <dgm:presLayoutVars>
          <dgm:bulletEnabled val="1"/>
        </dgm:presLayoutVars>
      </dgm:prSet>
      <dgm:spPr/>
      <dgm:t>
        <a:bodyPr/>
        <a:lstStyle/>
        <a:p>
          <a:endParaRPr lang="zh-CN" altLang="en-US"/>
        </a:p>
      </dgm:t>
    </dgm:pt>
    <dgm:pt modelId="{E6B332DF-BA2E-41B6-B0D8-C873F5F1F92A}" type="pres">
      <dgm:prSet presAssocID="{BF21855C-3889-434C-9713-F88144A39E6B}" presName="accent_3" presStyleCnt="0"/>
      <dgm:spPr/>
    </dgm:pt>
    <dgm:pt modelId="{3DD7E308-3C75-4695-9F52-FB9099F29BA7}" type="pres">
      <dgm:prSet presAssocID="{BF21855C-3889-434C-9713-F88144A39E6B}" presName="accentRepeatNode" presStyleLbl="solidFgAcc1" presStyleIdx="2" presStyleCnt="3"/>
      <dgm:spPr/>
    </dgm:pt>
  </dgm:ptLst>
  <dgm:cxnLst>
    <dgm:cxn modelId="{0573CD77-5181-4990-BE91-2140919A1ED6}" srcId="{F98DF40B-3BE2-466F-9A6E-08FC1796DD35}" destId="{E2A61DB7-E98F-4292-B1C6-ED4E805B331D}" srcOrd="1" destOrd="0" parTransId="{67D1FABF-A7C9-4CB3-8C96-85A3386AE74C}" sibTransId="{AA09D0BB-CD6C-4CB8-97EE-E672EE8FBD57}"/>
    <dgm:cxn modelId="{833082DA-86B9-4FE4-961A-891A1B4BE72F}" type="presOf" srcId="{F98DF40B-3BE2-466F-9A6E-08FC1796DD35}" destId="{912427C3-6B5A-46C3-B0C6-67AF8FE5ADFF}" srcOrd="0" destOrd="0" presId="urn:microsoft.com/office/officeart/2008/layout/VerticalCurvedList"/>
    <dgm:cxn modelId="{FBA43D68-CADD-4D17-BC50-E8B50D0862DF}" type="presOf" srcId="{6DBACF17-6696-4EF9-9DB8-70308720CCD1}" destId="{42CD0E83-DC20-4FE9-8914-E9E0E773DC69}" srcOrd="0" destOrd="0" presId="urn:microsoft.com/office/officeart/2008/layout/VerticalCurvedList"/>
    <dgm:cxn modelId="{4C81108E-7F35-40E7-9FB5-C6FDD568531E}" type="presOf" srcId="{C4B86F38-192F-4B6E-A57B-A58AC85A5F64}" destId="{A49CD8E2-75E1-4B5E-A5F6-7E7C3F15D370}" srcOrd="0" destOrd="0" presId="urn:microsoft.com/office/officeart/2008/layout/VerticalCurvedList"/>
    <dgm:cxn modelId="{54C881BF-14EA-4C19-9EFA-E164D4D9EDF6}" srcId="{F98DF40B-3BE2-466F-9A6E-08FC1796DD35}" destId="{C4B86F38-192F-4B6E-A57B-A58AC85A5F64}" srcOrd="0" destOrd="0" parTransId="{AE8D00FF-F6FB-41FA-898E-7FCA77A12ACE}" sibTransId="{6DBACF17-6696-4EF9-9DB8-70308720CCD1}"/>
    <dgm:cxn modelId="{E938FE1B-B391-4D59-A63B-7AAFA856EE6C}" type="presOf" srcId="{E2A61DB7-E98F-4292-B1C6-ED4E805B331D}" destId="{06AEFE28-C891-4775-8568-5B189CEF08B9}" srcOrd="0" destOrd="0" presId="urn:microsoft.com/office/officeart/2008/layout/VerticalCurvedList"/>
    <dgm:cxn modelId="{5AEBAF79-7469-4796-83C6-2F57F3B37A9D}" type="presOf" srcId="{BF21855C-3889-434C-9713-F88144A39E6B}" destId="{DA97E0C3-6DC8-4A0C-87DD-555C94EF25B5}" srcOrd="0" destOrd="0" presId="urn:microsoft.com/office/officeart/2008/layout/VerticalCurvedList"/>
    <dgm:cxn modelId="{89211432-C172-4ECE-A930-E61CC18D60AB}" srcId="{F98DF40B-3BE2-466F-9A6E-08FC1796DD35}" destId="{BF21855C-3889-434C-9713-F88144A39E6B}" srcOrd="2" destOrd="0" parTransId="{0050D70D-53C7-4309-AFDC-28195D66198E}" sibTransId="{5A9C8178-31B9-42F2-B1D1-C81D5B338714}"/>
    <dgm:cxn modelId="{CC71E80C-F149-4CA8-AF43-9B262C4CF4D5}" type="presParOf" srcId="{912427C3-6B5A-46C3-B0C6-67AF8FE5ADFF}" destId="{25ACB284-68CB-483E-B8DC-DEB4E22E5D2F}" srcOrd="0" destOrd="0" presId="urn:microsoft.com/office/officeart/2008/layout/VerticalCurvedList"/>
    <dgm:cxn modelId="{3B606EC2-11A3-4025-8C3E-A9176526DEE2}" type="presParOf" srcId="{25ACB284-68CB-483E-B8DC-DEB4E22E5D2F}" destId="{943357B9-EF90-4D86-9882-0B561D0781FF}" srcOrd="0" destOrd="0" presId="urn:microsoft.com/office/officeart/2008/layout/VerticalCurvedList"/>
    <dgm:cxn modelId="{B416E71B-B8AB-4ECA-A61D-64F86AE933BB}" type="presParOf" srcId="{943357B9-EF90-4D86-9882-0B561D0781FF}" destId="{B333A719-DC72-4D98-B0E8-F9460F8D5AC6}" srcOrd="0" destOrd="0" presId="urn:microsoft.com/office/officeart/2008/layout/VerticalCurvedList"/>
    <dgm:cxn modelId="{096A9231-AE4D-428F-993F-0A9ECB2DE70A}" type="presParOf" srcId="{943357B9-EF90-4D86-9882-0B561D0781FF}" destId="{42CD0E83-DC20-4FE9-8914-E9E0E773DC69}" srcOrd="1" destOrd="0" presId="urn:microsoft.com/office/officeart/2008/layout/VerticalCurvedList"/>
    <dgm:cxn modelId="{9D59A196-BFFB-40CC-B767-63302F36646F}" type="presParOf" srcId="{943357B9-EF90-4D86-9882-0B561D0781FF}" destId="{5AF307F0-898B-4141-BA80-9EE89D9D9100}" srcOrd="2" destOrd="0" presId="urn:microsoft.com/office/officeart/2008/layout/VerticalCurvedList"/>
    <dgm:cxn modelId="{BA8F4451-88DD-4D13-8933-82871708EDF7}" type="presParOf" srcId="{943357B9-EF90-4D86-9882-0B561D0781FF}" destId="{903042DB-3669-4B17-A377-422EC4B23366}" srcOrd="3" destOrd="0" presId="urn:microsoft.com/office/officeart/2008/layout/VerticalCurvedList"/>
    <dgm:cxn modelId="{95EF645A-5168-4803-8712-320F55CC4E0A}" type="presParOf" srcId="{25ACB284-68CB-483E-B8DC-DEB4E22E5D2F}" destId="{A49CD8E2-75E1-4B5E-A5F6-7E7C3F15D370}" srcOrd="1" destOrd="0" presId="urn:microsoft.com/office/officeart/2008/layout/VerticalCurvedList"/>
    <dgm:cxn modelId="{839642E4-9DF5-4D5F-B0F4-2F766AE036E0}" type="presParOf" srcId="{25ACB284-68CB-483E-B8DC-DEB4E22E5D2F}" destId="{4C50F1E6-F985-42C8-85CE-3B440FEA6B6F}" srcOrd="2" destOrd="0" presId="urn:microsoft.com/office/officeart/2008/layout/VerticalCurvedList"/>
    <dgm:cxn modelId="{9627F3B0-FEEE-47FE-9236-804B2EF80775}" type="presParOf" srcId="{4C50F1E6-F985-42C8-85CE-3B440FEA6B6F}" destId="{1232A620-1BE5-49CD-B65A-A31DB2D435CE}" srcOrd="0" destOrd="0" presId="urn:microsoft.com/office/officeart/2008/layout/VerticalCurvedList"/>
    <dgm:cxn modelId="{7640EA11-A564-4A73-A373-D55F3373AD75}" type="presParOf" srcId="{25ACB284-68CB-483E-B8DC-DEB4E22E5D2F}" destId="{06AEFE28-C891-4775-8568-5B189CEF08B9}" srcOrd="3" destOrd="0" presId="urn:microsoft.com/office/officeart/2008/layout/VerticalCurvedList"/>
    <dgm:cxn modelId="{4BBB3D23-F4DE-4EA4-9D9D-5CA70A7210C8}" type="presParOf" srcId="{25ACB284-68CB-483E-B8DC-DEB4E22E5D2F}" destId="{8C2943E6-A480-407C-B17C-D1B0DA2479A4}" srcOrd="4" destOrd="0" presId="urn:microsoft.com/office/officeart/2008/layout/VerticalCurvedList"/>
    <dgm:cxn modelId="{A80A4536-8DF9-4A40-975D-064E8AB3CC07}" type="presParOf" srcId="{8C2943E6-A480-407C-B17C-D1B0DA2479A4}" destId="{0B32E47A-FFC8-4A8B-86CF-BE87B06A8A55}" srcOrd="0" destOrd="0" presId="urn:microsoft.com/office/officeart/2008/layout/VerticalCurvedList"/>
    <dgm:cxn modelId="{F6D923D8-9A64-4FCD-88AD-9C7270D9D703}" type="presParOf" srcId="{25ACB284-68CB-483E-B8DC-DEB4E22E5D2F}" destId="{DA97E0C3-6DC8-4A0C-87DD-555C94EF25B5}" srcOrd="5" destOrd="0" presId="urn:microsoft.com/office/officeart/2008/layout/VerticalCurvedList"/>
    <dgm:cxn modelId="{5B72891E-CBB2-4BEE-A664-A1BE5213251E}" type="presParOf" srcId="{25ACB284-68CB-483E-B8DC-DEB4E22E5D2F}" destId="{E6B332DF-BA2E-41B6-B0D8-C873F5F1F92A}" srcOrd="6" destOrd="0" presId="urn:microsoft.com/office/officeart/2008/layout/VerticalCurvedList"/>
    <dgm:cxn modelId="{93A890EA-304A-422A-86B9-BC934A16B038}" type="presParOf" srcId="{E6B332DF-BA2E-41B6-B0D8-C873F5F1F92A}" destId="{3DD7E308-3C75-4695-9F52-FB9099F29BA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B576C-E77F-42D9-B67D-BEBD6587B92B}" type="datetimeFigureOut">
              <a:rPr lang="zh-CN" altLang="en-US" smtClean="0"/>
              <a:t>2017/11/30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1AE0BD-00EC-4E33-8983-9DB5F180F751}" type="slidenum">
              <a:rPr lang="zh-CN" altLang="en-US" smtClean="0"/>
              <a:t>‹#›</a:t>
            </a:fld>
            <a:endParaRPr lang="zh-CN" altLang="en-US"/>
          </a:p>
        </p:txBody>
      </p:sp>
    </p:spTree>
    <p:extLst>
      <p:ext uri="{BB962C8B-B14F-4D97-AF65-F5344CB8AC3E}">
        <p14:creationId xmlns:p14="http://schemas.microsoft.com/office/powerpoint/2010/main" val="3607842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一个最朴素的</a:t>
            </a:r>
            <a:r>
              <a:rPr lang="en-US" altLang="zh-CN" dirty="0" smtClean="0"/>
              <a:t>GAN</a:t>
            </a:r>
            <a:r>
              <a:rPr lang="zh-CN" altLang="en-US" dirty="0" smtClean="0"/>
              <a:t>模型，实际上是将一个随机变量（可以是高斯分布，或</a:t>
            </a:r>
            <a:r>
              <a:rPr lang="en-US" altLang="zh-CN" dirty="0" smtClean="0"/>
              <a:t>0</a:t>
            </a:r>
            <a:r>
              <a:rPr lang="zh-CN" altLang="en-US" dirty="0" smtClean="0"/>
              <a:t>到</a:t>
            </a:r>
            <a:r>
              <a:rPr lang="en-US" altLang="zh-CN" dirty="0" smtClean="0"/>
              <a:t>1</a:t>
            </a:r>
            <a:r>
              <a:rPr lang="zh-CN" altLang="en-US" dirty="0" smtClean="0"/>
              <a:t>之间的均匀分布），通过参数化的概率生成模型（通常是用一个神经网络模型来进行参数化），进行概率分布的逆变换采样，从而得到一个生成的概率分布（图中绿色的分布模型）。</a:t>
            </a:r>
          </a:p>
          <a:p>
            <a:r>
              <a:rPr lang="zh-CN" altLang="en-US" dirty="0" smtClean="0"/>
              <a:t>而</a:t>
            </a:r>
            <a:r>
              <a:rPr lang="en-US" altLang="zh-CN" dirty="0" smtClean="0"/>
              <a:t>GAN</a:t>
            </a:r>
            <a:r>
              <a:rPr lang="zh-CN" altLang="en-US" dirty="0" smtClean="0"/>
              <a:t>的或者一般概率生成模型的训练目的，就是要使得生成的概率分布和真实数据的分布尽量接近，从而能够解释真实的数据。但是在实际应用中，我们完全没有办法知道真实数据的分布。我们所能够得到的只是从这个真实的数据分布中所采样得到的一些真实数据。</a:t>
            </a:r>
          </a:p>
          <a:p>
            <a:endParaRPr lang="zh-CN" altLang="en-US" dirty="0"/>
          </a:p>
        </p:txBody>
      </p:sp>
      <p:sp>
        <p:nvSpPr>
          <p:cNvPr id="4" name="灯片编号占位符 3"/>
          <p:cNvSpPr>
            <a:spLocks noGrp="1"/>
          </p:cNvSpPr>
          <p:nvPr>
            <p:ph type="sldNum" sz="quarter" idx="10"/>
          </p:nvPr>
        </p:nvSpPr>
        <p:spPr/>
        <p:txBody>
          <a:bodyPr/>
          <a:lstStyle/>
          <a:p>
            <a:fld id="{621AE0BD-00EC-4E33-8983-9DB5F180F751}" type="slidenum">
              <a:rPr lang="zh-CN" altLang="en-US" smtClean="0"/>
              <a:t>8</a:t>
            </a:fld>
            <a:endParaRPr lang="zh-CN" altLang="en-US"/>
          </a:p>
        </p:txBody>
      </p:sp>
    </p:spTree>
    <p:extLst>
      <p:ext uri="{BB962C8B-B14F-4D97-AF65-F5344CB8AC3E}">
        <p14:creationId xmlns:p14="http://schemas.microsoft.com/office/powerpoint/2010/main" val="2471729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1AE0BD-00EC-4E33-8983-9DB5F180F751}" type="slidenum">
              <a:rPr lang="zh-CN" altLang="en-US" smtClean="0"/>
              <a:t>17</a:t>
            </a:fld>
            <a:endParaRPr lang="zh-CN" altLang="en-US"/>
          </a:p>
        </p:txBody>
      </p:sp>
    </p:spTree>
    <p:extLst>
      <p:ext uri="{BB962C8B-B14F-4D97-AF65-F5344CB8AC3E}">
        <p14:creationId xmlns:p14="http://schemas.microsoft.com/office/powerpoint/2010/main" val="278767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2F3F8BE-7953-4F68-B88F-0B1D3EC8F21D}" type="datetimeFigureOut">
              <a:rPr lang="zh-CN" altLang="en-US" smtClean="0"/>
              <a:t>2017/11/30</a:t>
            </a:fld>
            <a:endParaRPr lang="zh-CN" altLang="en-US"/>
          </a:p>
        </p:txBody>
      </p:sp>
      <p:sp>
        <p:nvSpPr>
          <p:cNvPr id="5" name="Footer Placeholder 4"/>
          <p:cNvSpPr>
            <a:spLocks noGrp="1"/>
          </p:cNvSpPr>
          <p:nvPr>
            <p:ph type="ftr" sz="quarter" idx="11"/>
          </p:nvPr>
        </p:nvSpPr>
        <p:spPr>
          <a:xfrm>
            <a:off x="1876424" y="5410201"/>
            <a:ext cx="5124886" cy="365125"/>
          </a:xfrm>
        </p:spPr>
        <p:txBody>
          <a:bodyPr/>
          <a:lstStyle/>
          <a:p>
            <a:endParaRPr lang="zh-CN" altLang="en-US"/>
          </a:p>
        </p:txBody>
      </p:sp>
      <p:sp>
        <p:nvSpPr>
          <p:cNvPr id="6" name="Slide Number Placeholder 5"/>
          <p:cNvSpPr>
            <a:spLocks noGrp="1"/>
          </p:cNvSpPr>
          <p:nvPr>
            <p:ph type="sldNum" sz="quarter" idx="12"/>
          </p:nvPr>
        </p:nvSpPr>
        <p:spPr>
          <a:xfrm>
            <a:off x="9896911" y="5410199"/>
            <a:ext cx="771089" cy="365125"/>
          </a:xfrm>
        </p:spPr>
        <p:txBody>
          <a:body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3861189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smtClean="0"/>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2F3F8BE-7953-4F68-B88F-0B1D3EC8F21D}" type="datetimeFigureOut">
              <a:rPr lang="zh-CN" altLang="en-US" smtClean="0"/>
              <a:t>2017/11/30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410764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2F3F8BE-7953-4F68-B88F-0B1D3EC8F21D}" type="datetimeFigureOut">
              <a:rPr lang="zh-CN" altLang="en-US" smtClean="0"/>
              <a:t>2017/11/30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4152928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2F3F8BE-7953-4F68-B88F-0B1D3EC8F21D}" type="datetimeFigureOut">
              <a:rPr lang="zh-CN" altLang="en-US" smtClean="0"/>
              <a:t>2017/11/30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6249C3-EEEE-405C-9B9C-235DFF91A856}" type="slidenum">
              <a:rPr lang="zh-CN" altLang="en-US" smtClean="0"/>
              <a:t>‹#›</a:t>
            </a:fld>
            <a:endParaRPr lang="zh-CN"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94369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2F3F8BE-7953-4F68-B88F-0B1D3EC8F21D}" type="datetimeFigureOut">
              <a:rPr lang="zh-CN" altLang="en-US" smtClean="0"/>
              <a:t>2017/11/30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988490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32F3F8BE-7953-4F68-B88F-0B1D3EC8F21D}" type="datetimeFigureOut">
              <a:rPr lang="zh-CN" altLang="en-US" smtClean="0"/>
              <a:t>2017/11/30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932162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smtClean="0"/>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smtClean="0"/>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smtClean="0"/>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32F3F8BE-7953-4F68-B88F-0B1D3EC8F21D}" type="datetimeFigureOut">
              <a:rPr lang="zh-CN" altLang="en-US" smtClean="0"/>
              <a:t>2017/11/30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2903746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2F3F8BE-7953-4F68-B88F-0B1D3EC8F21D}" type="datetimeFigureOut">
              <a:rPr lang="zh-CN" altLang="en-US" smtClean="0"/>
              <a:t>2017/11/30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2638481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2F3F8BE-7953-4F68-B88F-0B1D3EC8F21D}" type="datetimeFigureOut">
              <a:rPr lang="zh-CN" altLang="en-US" smtClean="0"/>
              <a:t>2017/11/30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3841998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2F3F8BE-7953-4F68-B88F-0B1D3EC8F21D}" type="datetimeFigureOut">
              <a:rPr lang="zh-CN" altLang="en-US" smtClean="0"/>
              <a:t>2017/11/30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3098393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2F3F8BE-7953-4F68-B88F-0B1D3EC8F21D}" type="datetimeFigureOut">
              <a:rPr lang="zh-CN" altLang="en-US" smtClean="0"/>
              <a:t>2017/11/30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3127702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2F3F8BE-7953-4F68-B88F-0B1D3EC8F21D}" type="datetimeFigureOut">
              <a:rPr lang="zh-CN" altLang="en-US" smtClean="0"/>
              <a:t>2017/11/30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252310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2F3F8BE-7953-4F68-B88F-0B1D3EC8F21D}" type="datetimeFigureOut">
              <a:rPr lang="zh-CN" altLang="en-US" smtClean="0"/>
              <a:t>2017/11/30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2892624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2F3F8BE-7953-4F68-B88F-0B1D3EC8F21D}" type="datetimeFigureOut">
              <a:rPr lang="zh-CN" altLang="en-US" smtClean="0"/>
              <a:t>2017/11/30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659321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F3F8BE-7953-4F68-B88F-0B1D3EC8F21D}" type="datetimeFigureOut">
              <a:rPr lang="zh-CN" altLang="en-US" smtClean="0"/>
              <a:t>2017/11/30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635656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2F3F8BE-7953-4F68-B88F-0B1D3EC8F21D}" type="datetimeFigureOut">
              <a:rPr lang="zh-CN" altLang="en-US" smtClean="0"/>
              <a:t>2017/11/30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170365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2F3F8BE-7953-4F68-B88F-0B1D3EC8F21D}" type="datetimeFigureOut">
              <a:rPr lang="zh-CN" altLang="en-US" smtClean="0"/>
              <a:t>2017/11/30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3487422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2F3F8BE-7953-4F68-B88F-0B1D3EC8F21D}" type="datetimeFigureOut">
              <a:rPr lang="zh-CN" altLang="en-US" smtClean="0"/>
              <a:t>2017/11/30</a:t>
            </a:fld>
            <a:endParaRPr lang="zh-CN" alt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417692247"/>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基于重建模型的不平衡分类</a:t>
            </a:r>
            <a:endParaRPr lang="zh-CN" altLang="en-US" dirty="0"/>
          </a:p>
        </p:txBody>
      </p:sp>
      <p:sp>
        <p:nvSpPr>
          <p:cNvPr id="3" name="副标题 2"/>
          <p:cNvSpPr>
            <a:spLocks noGrp="1"/>
          </p:cNvSpPr>
          <p:nvPr>
            <p:ph type="subTitle" idx="1"/>
          </p:nvPr>
        </p:nvSpPr>
        <p:spPr/>
        <p:txBody>
          <a:bodyPr/>
          <a:lstStyle/>
          <a:p>
            <a:r>
              <a:rPr lang="en-US" altLang="zh-CN" dirty="0" err="1"/>
              <a:t>zhouying</a:t>
            </a:r>
            <a:endParaRPr lang="zh-CN" altLang="en-US" dirty="0"/>
          </a:p>
        </p:txBody>
      </p:sp>
    </p:spTree>
    <p:extLst>
      <p:ext uri="{BB962C8B-B14F-4D97-AF65-F5344CB8AC3E}">
        <p14:creationId xmlns:p14="http://schemas.microsoft.com/office/powerpoint/2010/main" val="1063743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GAN</a:t>
            </a:r>
            <a:r>
              <a:rPr lang="zh-CN" altLang="en-US" dirty="0" smtClean="0"/>
              <a:t>的基本原理</a:t>
            </a:r>
            <a:endParaRPr lang="zh-CN" altLang="en-US" dirty="0"/>
          </a:p>
        </p:txBody>
      </p:sp>
      <p:sp>
        <p:nvSpPr>
          <p:cNvPr id="3" name="内容占位符 2"/>
          <p:cNvSpPr>
            <a:spLocks noGrp="1"/>
          </p:cNvSpPr>
          <p:nvPr>
            <p:ph idx="1"/>
          </p:nvPr>
        </p:nvSpPr>
        <p:spPr/>
        <p:txBody>
          <a:bodyPr/>
          <a:lstStyle/>
          <a:p>
            <a:r>
              <a:rPr lang="en-US" altLang="zh-CN" dirty="0"/>
              <a:t>GAN</a:t>
            </a:r>
            <a:r>
              <a:rPr lang="zh-CN" altLang="en-US" dirty="0"/>
              <a:t>模型包括了一个生成模型</a:t>
            </a:r>
            <a:r>
              <a:rPr lang="en-US" altLang="zh-CN" dirty="0"/>
              <a:t>G</a:t>
            </a:r>
            <a:r>
              <a:rPr lang="zh-CN" altLang="en-US" dirty="0"/>
              <a:t>和一个判别模型</a:t>
            </a:r>
            <a:r>
              <a:rPr lang="en-US" altLang="zh-CN" dirty="0"/>
              <a:t>D</a:t>
            </a:r>
            <a:r>
              <a:rPr lang="zh-CN" altLang="en-US" dirty="0"/>
              <a:t>，</a:t>
            </a:r>
            <a:r>
              <a:rPr lang="en-US" altLang="zh-CN" dirty="0"/>
              <a:t>GAN</a:t>
            </a:r>
            <a:r>
              <a:rPr lang="zh-CN" altLang="en-US" dirty="0"/>
              <a:t>的目标函数是关于</a:t>
            </a:r>
            <a:r>
              <a:rPr lang="en-US" altLang="zh-CN" dirty="0"/>
              <a:t>D</a:t>
            </a:r>
            <a:r>
              <a:rPr lang="zh-CN" altLang="en-US" dirty="0"/>
              <a:t>与</a:t>
            </a:r>
            <a:r>
              <a:rPr lang="en-US" altLang="zh-CN" dirty="0"/>
              <a:t>G</a:t>
            </a:r>
            <a:r>
              <a:rPr lang="zh-CN" altLang="en-US" dirty="0"/>
              <a:t>的一个零和游戏</a:t>
            </a:r>
            <a:r>
              <a:rPr lang="zh-CN" altLang="en-US" dirty="0" smtClean="0"/>
              <a:t>。</a:t>
            </a:r>
            <a:endParaRPr lang="en-US" altLang="zh-CN" dirty="0" smtClean="0"/>
          </a:p>
          <a:p>
            <a:r>
              <a:rPr lang="zh-CN" altLang="en-US" b="1" dirty="0"/>
              <a:t>判别模型</a:t>
            </a:r>
            <a:r>
              <a:rPr lang="en-US" altLang="zh-CN" b="1" dirty="0"/>
              <a:t>D</a:t>
            </a:r>
            <a:r>
              <a:rPr lang="zh-CN" altLang="en-US" b="1" dirty="0"/>
              <a:t>的训练目的就是要尽量最大化自己的判别准确率</a:t>
            </a:r>
            <a:r>
              <a:rPr lang="zh-CN" altLang="en-US" dirty="0" smtClean="0"/>
              <a:t>。</a:t>
            </a:r>
            <a:endParaRPr lang="en-US" altLang="zh-CN" dirty="0" smtClean="0"/>
          </a:p>
          <a:p>
            <a:r>
              <a:rPr lang="zh-CN" altLang="en-US" b="1" dirty="0"/>
              <a:t>生成模型</a:t>
            </a:r>
            <a:r>
              <a:rPr lang="en-US" altLang="zh-CN" b="1" dirty="0"/>
              <a:t>G</a:t>
            </a:r>
            <a:r>
              <a:rPr lang="zh-CN" altLang="en-US" b="1" dirty="0"/>
              <a:t>的训练目标，就是要最小化判别模型</a:t>
            </a:r>
            <a:r>
              <a:rPr lang="en-US" altLang="zh-CN" b="1" dirty="0"/>
              <a:t>D</a:t>
            </a:r>
            <a:r>
              <a:rPr lang="zh-CN" altLang="en-US" b="1" dirty="0"/>
              <a:t>的判别准确率</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2290723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GAN</a:t>
            </a:r>
            <a:r>
              <a:rPr lang="zh-CN" altLang="en-US" dirty="0" smtClean="0"/>
              <a:t>的基本原理</a:t>
            </a:r>
            <a:endParaRPr lang="zh-CN" altLang="en-US" dirty="0"/>
          </a:p>
        </p:txBody>
      </p:sp>
      <p:pic>
        <p:nvPicPr>
          <p:cNvPr id="4" name="内容占位符 3"/>
          <p:cNvPicPr>
            <a:picLocks noGrp="1" noChangeAspect="1"/>
          </p:cNvPicPr>
          <p:nvPr>
            <p:ph idx="1"/>
          </p:nvPr>
        </p:nvPicPr>
        <p:blipFill>
          <a:blip r:embed="rId2"/>
          <a:stretch>
            <a:fillRect/>
          </a:stretch>
        </p:blipFill>
        <p:spPr>
          <a:xfrm>
            <a:off x="1820215" y="1303201"/>
            <a:ext cx="8551570" cy="4818925"/>
          </a:xfrm>
          <a:prstGeom prst="rect">
            <a:avLst/>
          </a:prstGeom>
        </p:spPr>
      </p:pic>
    </p:spTree>
    <p:extLst>
      <p:ext uri="{BB962C8B-B14F-4D97-AF65-F5344CB8AC3E}">
        <p14:creationId xmlns:p14="http://schemas.microsoft.com/office/powerpoint/2010/main" val="1662677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noChangeAspect="1"/>
          </p:cNvPicPr>
          <p:nvPr>
            <p:ph idx="1"/>
          </p:nvPr>
        </p:nvPicPr>
        <p:blipFill>
          <a:blip r:embed="rId2"/>
          <a:stretch>
            <a:fillRect/>
          </a:stretch>
        </p:blipFill>
        <p:spPr>
          <a:xfrm>
            <a:off x="1232006" y="365125"/>
            <a:ext cx="9727987" cy="5481852"/>
          </a:xfrm>
          <a:prstGeom prst="rect">
            <a:avLst/>
          </a:prstGeom>
        </p:spPr>
      </p:pic>
    </p:spTree>
    <p:extLst>
      <p:ext uri="{BB962C8B-B14F-4D97-AF65-F5344CB8AC3E}">
        <p14:creationId xmlns:p14="http://schemas.microsoft.com/office/powerpoint/2010/main" val="2833260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GAN</a:t>
            </a:r>
            <a:r>
              <a:rPr lang="zh-CN" altLang="en-US" dirty="0" smtClean="0"/>
              <a:t>的应用</a:t>
            </a:r>
            <a:endParaRPr lang="zh-CN" altLang="en-US" dirty="0"/>
          </a:p>
        </p:txBody>
      </p:sp>
      <p:pic>
        <p:nvPicPr>
          <p:cNvPr id="3074" name="Picture 2" descr="深度学习新星：GAN的基本原理、应用和走向 | 硬创公开课"/>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1750" y="1690688"/>
            <a:ext cx="7048500" cy="39719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深度学习新星：GAN的基本原理、应用和走向 | 硬创公开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1690688"/>
            <a:ext cx="704850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39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074"/>
                                        </p:tgtEl>
                                        <p:attrNameLst>
                                          <p:attrName>ppt_x</p:attrName>
                                        </p:attrNameLst>
                                      </p:cBhvr>
                                      <p:tavLst>
                                        <p:tav tm="0">
                                          <p:val>
                                            <p:strVal val="ppt_x"/>
                                          </p:val>
                                        </p:tav>
                                        <p:tav tm="100000">
                                          <p:val>
                                            <p:strVal val="ppt_x"/>
                                          </p:val>
                                        </p:tav>
                                      </p:tavLst>
                                    </p:anim>
                                    <p:anim calcmode="lin" valueType="num">
                                      <p:cBhvr additive="base">
                                        <p:cTn id="7" dur="500"/>
                                        <p:tgtEl>
                                          <p:spTgt spid="3074"/>
                                        </p:tgtEl>
                                        <p:attrNameLst>
                                          <p:attrName>ppt_y</p:attrName>
                                        </p:attrNameLst>
                                      </p:cBhvr>
                                      <p:tavLst>
                                        <p:tav tm="0">
                                          <p:val>
                                            <p:strVal val="ppt_y"/>
                                          </p:val>
                                        </p:tav>
                                        <p:tav tm="100000">
                                          <p:val>
                                            <p:strVal val="1+ppt_h/2"/>
                                          </p:val>
                                        </p:tav>
                                      </p:tavLst>
                                    </p:anim>
                                    <p:set>
                                      <p:cBhvr>
                                        <p:cTn id="8" dur="1" fill="hold">
                                          <p:stCondLst>
                                            <p:cond delay="499"/>
                                          </p:stCondLst>
                                        </p:cTn>
                                        <p:tgtEl>
                                          <p:spTgt spid="30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GAN</a:t>
            </a:r>
            <a:r>
              <a:rPr lang="zh-CN" altLang="en-US" dirty="0" smtClean="0"/>
              <a:t>生成样本的问题</a:t>
            </a:r>
            <a:endParaRPr lang="zh-CN" altLang="en-US" dirty="0"/>
          </a:p>
        </p:txBody>
      </p:sp>
      <p:sp>
        <p:nvSpPr>
          <p:cNvPr id="3" name="内容占位符 2"/>
          <p:cNvSpPr>
            <a:spLocks noGrp="1"/>
          </p:cNvSpPr>
          <p:nvPr>
            <p:ph idx="1"/>
          </p:nvPr>
        </p:nvSpPr>
        <p:spPr/>
        <p:txBody>
          <a:bodyPr/>
          <a:lstStyle/>
          <a:p>
            <a:r>
              <a:rPr lang="zh-CN" altLang="en-US" dirty="0" smtClean="0"/>
              <a:t>如果只采用少数类，可能存在样本不足难以训练</a:t>
            </a:r>
            <a:r>
              <a:rPr lang="en-US" altLang="zh-CN" dirty="0" smtClean="0"/>
              <a:t>GAN</a:t>
            </a:r>
            <a:r>
              <a:rPr lang="zh-CN" altLang="en-US" dirty="0" smtClean="0"/>
              <a:t>大量参数</a:t>
            </a:r>
            <a:endParaRPr lang="en-US" altLang="zh-CN" dirty="0" smtClean="0"/>
          </a:p>
          <a:p>
            <a:r>
              <a:rPr lang="zh-CN" altLang="en-US" dirty="0"/>
              <a:t>采</a:t>
            </a:r>
            <a:r>
              <a:rPr lang="zh-CN" altLang="en-US" dirty="0" smtClean="0"/>
              <a:t>用全部样本则生成样本标签难以预知</a:t>
            </a:r>
            <a:endParaRPr lang="en-US" altLang="zh-CN" dirty="0" smtClean="0"/>
          </a:p>
          <a:p>
            <a:pPr lvl="1"/>
            <a:r>
              <a:rPr lang="zh-CN" altLang="en-US" dirty="0"/>
              <a:t>这</a:t>
            </a:r>
            <a:r>
              <a:rPr lang="zh-CN" altLang="en-US" dirty="0" smtClean="0"/>
              <a:t>种方式下有</a:t>
            </a:r>
            <a:r>
              <a:rPr lang="en-US" altLang="zh-CN" dirty="0" smtClean="0"/>
              <a:t>CGAN</a:t>
            </a:r>
            <a:r>
              <a:rPr lang="zh-CN" altLang="en-US" dirty="0" smtClean="0"/>
              <a:t>可以缓解该问题</a:t>
            </a:r>
            <a:endParaRPr lang="en-US" altLang="zh-CN" dirty="0" smtClean="0"/>
          </a:p>
          <a:p>
            <a:r>
              <a:rPr lang="zh-CN" altLang="en-US" dirty="0" smtClean="0"/>
              <a:t>目前</a:t>
            </a:r>
            <a:r>
              <a:rPr lang="en-US" altLang="zh-CN" dirty="0" smtClean="0"/>
              <a:t>GAN</a:t>
            </a:r>
            <a:r>
              <a:rPr lang="zh-CN" altLang="en-US" dirty="0" smtClean="0"/>
              <a:t>多用于图像生成，没有资料查阅</a:t>
            </a:r>
            <a:endParaRPr lang="en-US" altLang="zh-CN" dirty="0" smtClean="0"/>
          </a:p>
          <a:p>
            <a:pPr lvl="1"/>
            <a:r>
              <a:rPr lang="zh-CN" altLang="en-US" dirty="0"/>
              <a:t>目</a:t>
            </a:r>
            <a:r>
              <a:rPr lang="zh-CN" altLang="en-US" dirty="0" smtClean="0"/>
              <a:t>前</a:t>
            </a:r>
            <a:r>
              <a:rPr lang="en-US" altLang="zh-CN" dirty="0" smtClean="0"/>
              <a:t>GAN</a:t>
            </a:r>
            <a:r>
              <a:rPr lang="zh-CN" altLang="en-US" dirty="0" smtClean="0"/>
              <a:t>多用于图像生成和文字生成，因此多是用卷积，暂时没有查阅到有关直接生成向量的论文</a:t>
            </a:r>
            <a:endParaRPr lang="en-US" altLang="zh-CN" dirty="0" smtClean="0"/>
          </a:p>
          <a:p>
            <a:pPr lvl="1"/>
            <a:r>
              <a:rPr lang="zh-CN" altLang="en-US" dirty="0"/>
              <a:t>生</a:t>
            </a:r>
            <a:r>
              <a:rPr lang="zh-CN" altLang="en-US" dirty="0" smtClean="0"/>
              <a:t>成图像质量可以肉眼分辨，但向量的样本则难以区分好坏</a:t>
            </a:r>
            <a:endParaRPr lang="zh-CN" altLang="en-US" dirty="0"/>
          </a:p>
        </p:txBody>
      </p:sp>
    </p:spTree>
    <p:extLst>
      <p:ext uri="{BB962C8B-B14F-4D97-AF65-F5344CB8AC3E}">
        <p14:creationId xmlns:p14="http://schemas.microsoft.com/office/powerpoint/2010/main" val="3661275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VAE</a:t>
            </a:r>
            <a:r>
              <a:rPr lang="zh-CN" altLang="en-US" dirty="0" smtClean="0"/>
              <a:t>（变分自编码器）</a:t>
            </a:r>
            <a:endParaRPr lang="zh-CN" altLang="en-US" dirty="0"/>
          </a:p>
        </p:txBody>
      </p:sp>
      <p:pic>
        <p:nvPicPr>
          <p:cNvPr id="4" name="内容占位符 3"/>
          <p:cNvPicPr>
            <a:picLocks noGrp="1" noChangeAspect="1"/>
          </p:cNvPicPr>
          <p:nvPr>
            <p:ph idx="1"/>
          </p:nvPr>
        </p:nvPicPr>
        <p:blipFill>
          <a:blip r:embed="rId2"/>
          <a:stretch>
            <a:fillRect/>
          </a:stretch>
        </p:blipFill>
        <p:spPr>
          <a:xfrm>
            <a:off x="3213238" y="1690688"/>
            <a:ext cx="5765523" cy="4351338"/>
          </a:xfrm>
          <a:prstGeom prst="rect">
            <a:avLst/>
          </a:prstGeom>
        </p:spPr>
      </p:pic>
    </p:spTree>
    <p:extLst>
      <p:ext uri="{BB962C8B-B14F-4D97-AF65-F5344CB8AC3E}">
        <p14:creationId xmlns:p14="http://schemas.microsoft.com/office/powerpoint/2010/main" val="3104296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VAE</a:t>
            </a:r>
            <a:r>
              <a:rPr lang="zh-CN" altLang="en-US" dirty="0" smtClean="0"/>
              <a:t>（变分自编码器）</a:t>
            </a:r>
            <a:endParaRPr lang="zh-CN" altLang="en-US" dirty="0"/>
          </a:p>
        </p:txBody>
      </p:sp>
      <p:sp>
        <p:nvSpPr>
          <p:cNvPr id="3" name="内容占位符 2"/>
          <p:cNvSpPr>
            <a:spLocks noGrp="1"/>
          </p:cNvSpPr>
          <p:nvPr>
            <p:ph idx="1"/>
          </p:nvPr>
        </p:nvSpPr>
        <p:spPr/>
        <p:txBody>
          <a:bodyPr/>
          <a:lstStyle/>
          <a:p>
            <a:r>
              <a:rPr lang="zh-CN" altLang="en-US" dirty="0" smtClean="0"/>
              <a:t>编码器部分</a:t>
            </a:r>
            <a:endParaRPr lang="en-US" altLang="zh-CN" dirty="0" smtClean="0"/>
          </a:p>
          <a:p>
            <a:r>
              <a:rPr lang="en-US" altLang="zh-CN" dirty="0" smtClean="0"/>
              <a:t>σ=</a:t>
            </a:r>
            <a:r>
              <a:rPr lang="en-US" altLang="zh-CN" dirty="0" err="1" smtClean="0"/>
              <a:t>z_log_var</a:t>
            </a:r>
            <a:r>
              <a:rPr lang="zh-CN" altLang="en-US" dirty="0" smtClean="0"/>
              <a:t> </a:t>
            </a:r>
            <a:r>
              <a:rPr lang="en-US" altLang="zh-CN" dirty="0" smtClean="0"/>
              <a:t>μ=</a:t>
            </a:r>
            <a:r>
              <a:rPr lang="en-US" altLang="zh-CN" dirty="0" err="1" smtClean="0"/>
              <a:t>z_mean</a:t>
            </a:r>
            <a:endParaRPr lang="zh-CN" altLang="en-US" dirty="0"/>
          </a:p>
        </p:txBody>
      </p:sp>
      <p:pic>
        <p:nvPicPr>
          <p:cNvPr id="4" name="图片 3"/>
          <p:cNvPicPr>
            <a:picLocks noChangeAspect="1"/>
          </p:cNvPicPr>
          <p:nvPr/>
        </p:nvPicPr>
        <p:blipFill>
          <a:blip r:embed="rId2"/>
          <a:stretch>
            <a:fillRect/>
          </a:stretch>
        </p:blipFill>
        <p:spPr>
          <a:xfrm>
            <a:off x="4921797" y="1825625"/>
            <a:ext cx="5866667" cy="3152381"/>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1268369" y="3700833"/>
                <a:ext cx="2374176" cy="6390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r>
                                <m:rPr>
                                  <m:sty m:val="p"/>
                                </m:rPr>
                                <a:rPr lang="en-US" altLang="zh-CN" i="1">
                                  <a:latin typeface="Cambria Math" panose="02040503050406030204" pitchFamily="18" charset="0"/>
                                </a:rPr>
                                <m:t>π</m:t>
                              </m:r>
                            </m:e>
                          </m:rad>
                          <m:r>
                            <a:rPr lang="zh-CN" altLang="en-US" b="0" i="1" smtClean="0">
                              <a:latin typeface="Cambria Math" panose="02040503050406030204" pitchFamily="18" charset="0"/>
                            </a:rPr>
                            <m:t>𝜎</m:t>
                          </m:r>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zh-CN" altLang="en-US" i="1">
                                          <a:latin typeface="Cambria Math" panose="02040503050406030204" pitchFamily="18" charset="0"/>
                                        </a:rPr>
                                        <m:t>𝜇</m:t>
                                      </m:r>
                                    </m:e>
                                  </m:d>
                                </m:e>
                                <m:sup>
                                  <m:r>
                                    <a:rPr lang="en-US" altLang="zh-CN" i="1">
                                      <a:latin typeface="Cambria Math" panose="02040503050406030204" pitchFamily="18" charset="0"/>
                                    </a:rPr>
                                    <m:t>2</m:t>
                                  </m:r>
                                </m:sup>
                              </m:sSup>
                            </m:num>
                            <m:den>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zh-CN" altLang="en-US" b="0" i="1" smtClean="0">
                                      <a:latin typeface="Cambria Math" panose="02040503050406030204" pitchFamily="18" charset="0"/>
                                    </a:rPr>
                                    <m:t>𝜎</m:t>
                                  </m:r>
                                </m:e>
                                <m:sup>
                                  <m:r>
                                    <a:rPr lang="en-US" altLang="zh-CN" b="0" i="1" smtClean="0">
                                      <a:latin typeface="Cambria Math" panose="02040503050406030204" pitchFamily="18" charset="0"/>
                                    </a:rPr>
                                    <m:t>2</m:t>
                                  </m:r>
                                </m:sup>
                              </m:sSup>
                            </m:den>
                          </m:f>
                          <m:r>
                            <a:rPr lang="en-US" altLang="zh-CN" b="0" i="1" smtClean="0">
                              <a:latin typeface="Cambria Math" panose="02040503050406030204" pitchFamily="18" charset="0"/>
                            </a:rPr>
                            <m:t>)</m:t>
                          </m:r>
                        </m:sup>
                      </m:sSup>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1268369" y="3700833"/>
                <a:ext cx="2374176" cy="639021"/>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9035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VAE</a:t>
            </a:r>
            <a:r>
              <a:rPr lang="zh-CN" altLang="en-US" dirty="0" smtClean="0"/>
              <a:t>（变分自编码器）</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解码器部分</a:t>
            </a:r>
            <a:endParaRPr lang="en-US" altLang="zh-CN" dirty="0" smtClean="0"/>
          </a:p>
          <a:p>
            <a:r>
              <a:rPr lang="zh-CN" altLang="en-US" dirty="0"/>
              <a:t>为</a:t>
            </a:r>
            <a:r>
              <a:rPr lang="zh-CN" altLang="en-US" dirty="0" smtClean="0"/>
              <a:t>了能够使用</a:t>
            </a:r>
            <a:r>
              <a:rPr lang="en-US" altLang="zh-CN" dirty="0" smtClean="0"/>
              <a:t>BP</a:t>
            </a:r>
            <a:r>
              <a:rPr lang="zh-CN" altLang="en-US" dirty="0" smtClean="0"/>
              <a:t>算法</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这</a:t>
            </a:r>
            <a:r>
              <a:rPr lang="zh-CN" altLang="en-US" dirty="0"/>
              <a:t>里运用了 </a:t>
            </a:r>
            <a:r>
              <a:rPr lang="en-US" altLang="zh-CN" b="1" dirty="0" smtClean="0"/>
              <a:t>reparamerization</a:t>
            </a:r>
            <a:r>
              <a:rPr lang="zh-CN" altLang="en-US" dirty="0"/>
              <a:t> 的技巧。由于 </a:t>
            </a:r>
            <a:r>
              <a:rPr lang="en-US" altLang="zh-CN" dirty="0"/>
              <a:t>z</a:t>
            </a:r>
            <a:r>
              <a:rPr lang="zh-CN" altLang="en-US" dirty="0"/>
              <a:t>∼</a:t>
            </a:r>
            <a:r>
              <a:rPr lang="en-US" altLang="zh-CN" dirty="0"/>
              <a:t>N(</a:t>
            </a:r>
            <a:r>
              <a:rPr lang="en-US" altLang="zh-CN" dirty="0" err="1"/>
              <a:t>μ,σ</a:t>
            </a:r>
            <a:r>
              <a:rPr lang="en-US" altLang="zh-CN" dirty="0"/>
              <a:t>)</a:t>
            </a:r>
            <a:r>
              <a:rPr lang="zh-CN" altLang="en-US" dirty="0"/>
              <a:t>，我们应该从 </a:t>
            </a:r>
            <a:r>
              <a:rPr lang="en-US" altLang="zh-CN" dirty="0"/>
              <a:t>N(</a:t>
            </a:r>
            <a:r>
              <a:rPr lang="en-US" altLang="zh-CN" dirty="0" err="1"/>
              <a:t>μ,σ</a:t>
            </a:r>
            <a:r>
              <a:rPr lang="en-US" altLang="zh-CN" dirty="0"/>
              <a:t>)</a:t>
            </a:r>
            <a:r>
              <a:rPr lang="zh-CN" altLang="en-US" dirty="0"/>
              <a:t> 采样，但这个采样操作对 </a:t>
            </a:r>
            <a:r>
              <a:rPr lang="en-US" altLang="zh-CN" dirty="0"/>
              <a:t>μ</a:t>
            </a:r>
            <a:r>
              <a:rPr lang="zh-CN" altLang="en-US" dirty="0"/>
              <a:t> 和 </a:t>
            </a:r>
            <a:r>
              <a:rPr lang="en-US" altLang="zh-CN" dirty="0"/>
              <a:t>σ</a:t>
            </a:r>
            <a:r>
              <a:rPr lang="zh-CN" altLang="en-US" dirty="0"/>
              <a:t> 是不可导的，导致常规的通过误差反传的梯度下降法（</a:t>
            </a:r>
            <a:r>
              <a:rPr lang="en-US" altLang="zh-CN" dirty="0"/>
              <a:t>GD</a:t>
            </a:r>
            <a:r>
              <a:rPr lang="zh-CN" altLang="en-US" dirty="0"/>
              <a:t>）不能使用。通过 </a:t>
            </a:r>
            <a:r>
              <a:rPr lang="en-US" altLang="zh-CN" dirty="0" smtClean="0"/>
              <a:t>reparamerization</a:t>
            </a:r>
            <a:r>
              <a:rPr lang="zh-CN" altLang="en-US" dirty="0"/>
              <a:t>，我们首先从 </a:t>
            </a:r>
            <a:r>
              <a:rPr lang="en-US" altLang="zh-CN" dirty="0"/>
              <a:t>N(0,1)</a:t>
            </a:r>
            <a:r>
              <a:rPr lang="zh-CN" altLang="en-US" dirty="0"/>
              <a:t> 上采样 </a:t>
            </a:r>
            <a:r>
              <a:rPr lang="en-US" altLang="zh-CN" dirty="0"/>
              <a:t>ϵ</a:t>
            </a:r>
            <a:r>
              <a:rPr lang="zh-CN" altLang="en-US" dirty="0"/>
              <a:t>，然后，</a:t>
            </a:r>
            <a:r>
              <a:rPr lang="en-US" altLang="zh-CN" dirty="0"/>
              <a:t>z=σ</a:t>
            </a:r>
            <a:r>
              <a:rPr lang="zh-CN" altLang="en-US" dirty="0"/>
              <a:t>⋅</a:t>
            </a:r>
            <a:r>
              <a:rPr lang="en-US" altLang="zh-CN" dirty="0"/>
              <a:t>ϵ+μ</a:t>
            </a:r>
            <a:r>
              <a:rPr lang="zh-CN" altLang="en-US" dirty="0"/>
              <a:t>。这样，</a:t>
            </a:r>
            <a:r>
              <a:rPr lang="en-US" altLang="zh-CN" dirty="0"/>
              <a:t>z</a:t>
            </a:r>
            <a:r>
              <a:rPr lang="zh-CN" altLang="en-US" dirty="0"/>
              <a:t>∼</a:t>
            </a:r>
            <a:r>
              <a:rPr lang="en-US" altLang="zh-CN" dirty="0"/>
              <a:t>N(</a:t>
            </a:r>
            <a:r>
              <a:rPr lang="en-US" altLang="zh-CN" dirty="0" err="1"/>
              <a:t>μ,σ</a:t>
            </a:r>
            <a:r>
              <a:rPr lang="en-US" altLang="zh-CN" dirty="0"/>
              <a:t>)</a:t>
            </a:r>
            <a:r>
              <a:rPr lang="zh-CN" altLang="en-US" dirty="0"/>
              <a:t>，而且，从 </a:t>
            </a:r>
            <a:r>
              <a:rPr lang="en-US" altLang="zh-CN" dirty="0"/>
              <a:t>encoder </a:t>
            </a:r>
            <a:r>
              <a:rPr lang="zh-CN" altLang="en-US" dirty="0"/>
              <a:t>输出到 </a:t>
            </a:r>
            <a:r>
              <a:rPr lang="en-US" altLang="zh-CN" dirty="0"/>
              <a:t>z</a:t>
            </a:r>
            <a:r>
              <a:rPr lang="zh-CN" altLang="en-US" dirty="0"/>
              <a:t>，只涉及线性操作，（</a:t>
            </a:r>
            <a:r>
              <a:rPr lang="en-US" altLang="zh-CN" dirty="0"/>
              <a:t>ϵ</a:t>
            </a:r>
            <a:r>
              <a:rPr lang="zh-CN" altLang="en-US" dirty="0"/>
              <a:t> 对神经网络而言只是常数），因此，可以正常使用 </a:t>
            </a:r>
            <a:r>
              <a:rPr lang="en-US" altLang="zh-CN" dirty="0"/>
              <a:t>GD </a:t>
            </a:r>
            <a:r>
              <a:rPr lang="zh-CN" altLang="en-US" dirty="0"/>
              <a:t>进行优化</a:t>
            </a:r>
            <a:r>
              <a:rPr lang="zh-CN" altLang="en-US" dirty="0" smtClean="0"/>
              <a:t>。</a:t>
            </a:r>
            <a:endParaRPr lang="zh-CN" altLang="en-US" dirty="0"/>
          </a:p>
        </p:txBody>
      </p:sp>
      <p:pic>
        <p:nvPicPr>
          <p:cNvPr id="4" name="图片 3"/>
          <p:cNvPicPr>
            <a:picLocks noChangeAspect="1"/>
          </p:cNvPicPr>
          <p:nvPr/>
        </p:nvPicPr>
        <p:blipFill>
          <a:blip r:embed="rId3"/>
          <a:stretch>
            <a:fillRect/>
          </a:stretch>
        </p:blipFill>
        <p:spPr>
          <a:xfrm>
            <a:off x="4334752" y="2002020"/>
            <a:ext cx="7019048" cy="2209524"/>
          </a:xfrm>
          <a:prstGeom prst="rect">
            <a:avLst/>
          </a:prstGeom>
        </p:spPr>
      </p:pic>
    </p:spTree>
    <p:extLst>
      <p:ext uri="{BB962C8B-B14F-4D97-AF65-F5344CB8AC3E}">
        <p14:creationId xmlns:p14="http://schemas.microsoft.com/office/powerpoint/2010/main" val="5733937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VAE</a:t>
            </a:r>
            <a:r>
              <a:rPr lang="zh-CN" altLang="en-US" dirty="0" smtClean="0"/>
              <a:t>（变分自编码器）</a:t>
            </a:r>
            <a:endParaRPr lang="zh-CN" altLang="en-US" dirty="0"/>
          </a:p>
        </p:txBody>
      </p:sp>
      <p:pic>
        <p:nvPicPr>
          <p:cNvPr id="4" name="内容占位符 3"/>
          <p:cNvPicPr>
            <a:picLocks noGrp="1" noChangeAspect="1"/>
          </p:cNvPicPr>
          <p:nvPr>
            <p:ph idx="1"/>
          </p:nvPr>
        </p:nvPicPr>
        <p:blipFill>
          <a:blip r:embed="rId2"/>
          <a:stretch>
            <a:fillRect/>
          </a:stretch>
        </p:blipFill>
        <p:spPr>
          <a:xfrm>
            <a:off x="2807315" y="2249488"/>
            <a:ext cx="6574195" cy="3541712"/>
          </a:xfrm>
          <a:prstGeom prst="rect">
            <a:avLst/>
          </a:prstGeom>
        </p:spPr>
      </p:pic>
    </p:spTree>
    <p:extLst>
      <p:ext uri="{BB962C8B-B14F-4D97-AF65-F5344CB8AC3E}">
        <p14:creationId xmlns:p14="http://schemas.microsoft.com/office/powerpoint/2010/main" val="447090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VAE</a:t>
            </a:r>
            <a:r>
              <a:rPr lang="zh-CN" altLang="en-US" dirty="0" smtClean="0"/>
              <a:t>（变分自编码器）</a:t>
            </a:r>
            <a:endParaRPr lang="zh-CN" altLang="en-US" dirty="0"/>
          </a:p>
        </p:txBody>
      </p:sp>
      <p:pic>
        <p:nvPicPr>
          <p:cNvPr id="1026" name="Picture 2" descr="z_xent"/>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513533" y="2307839"/>
            <a:ext cx="7161760" cy="3425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834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模型简介</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5350" y="2097088"/>
            <a:ext cx="2978015" cy="3541712"/>
          </a:xfrm>
        </p:spPr>
      </p:pic>
    </p:spTree>
    <p:extLst>
      <p:ext uri="{BB962C8B-B14F-4D97-AF65-F5344CB8AC3E}">
        <p14:creationId xmlns:p14="http://schemas.microsoft.com/office/powerpoint/2010/main" val="2695276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VAE</a:t>
            </a:r>
            <a:r>
              <a:rPr lang="zh-CN" altLang="en-US" dirty="0" smtClean="0"/>
              <a:t>（变分自编码器）</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20000"/>
              </a:bodyPr>
              <a:lstStyle/>
              <a:p>
                <a:r>
                  <a:rPr lang="zh-CN" altLang="en-US" dirty="0" smtClean="0"/>
                  <a:t>编码</a:t>
                </a:r>
                <a:endParaRPr lang="en-US" altLang="zh-CN" dirty="0" smtClean="0"/>
              </a:p>
              <a:p>
                <a:pPr lvl="1"/>
                <a:r>
                  <a:rPr lang="zh-CN" altLang="en-US" dirty="0" smtClean="0"/>
                  <a:t>拟合后验分布</a:t>
                </a: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e>
                        <m:r>
                          <a:rPr lang="en-US" altLang="zh-CN" b="0" i="1" smtClean="0">
                            <a:latin typeface="Cambria Math" panose="02040503050406030204" pitchFamily="18" charset="0"/>
                          </a:rPr>
                          <m:t>𝑥</m:t>
                        </m:r>
                      </m:e>
                    </m:d>
                  </m:oMath>
                </a14:m>
                <a:endParaRPr lang="en-US" altLang="zh-CN" b="0" dirty="0" smtClean="0"/>
              </a:p>
              <a:p>
                <a:pPr lvl="1"/>
                <a:r>
                  <a:rPr lang="zh-CN" altLang="en-US" dirty="0" smtClean="0"/>
                  <a:t>变分推理</a:t>
                </a:r>
                <a:endParaRPr lang="en-US" altLang="zh-CN" dirty="0" smtClean="0"/>
              </a:p>
              <a:p>
                <a:pPr lvl="2"/>
                <a:r>
                  <a:rPr lang="zh-CN" altLang="en-US" dirty="0"/>
                  <a:t>寻</a:t>
                </a:r>
                <a:r>
                  <a:rPr lang="zh-CN" altLang="en-US" dirty="0" smtClean="0"/>
                  <a:t>找一个容易处理的分布</a:t>
                </a:r>
                <a14:m>
                  <m:oMath xmlns:m="http://schemas.openxmlformats.org/officeDocument/2006/math">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oMath>
                </a14:m>
                <a:r>
                  <a:rPr lang="zh-CN" altLang="en-US" dirty="0" smtClean="0"/>
                  <a:t>，使得</a:t>
                </a:r>
                <a14:m>
                  <m:oMath xmlns:m="http://schemas.openxmlformats.org/officeDocument/2006/math">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a:latin typeface="Cambria Math" panose="02040503050406030204" pitchFamily="18" charset="0"/>
                      </a:rPr>
                      <m:t>)</m:t>
                    </m:r>
                  </m:oMath>
                </a14:m>
                <a:r>
                  <a:rPr lang="zh-CN" altLang="en-US" dirty="0" smtClean="0"/>
                  <a:t>与目标分布</a:t>
                </a:r>
                <a14:m>
                  <m:oMath xmlns:m="http://schemas.openxmlformats.org/officeDocument/2006/math">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e>
                        <m:r>
                          <a:rPr lang="en-US" altLang="zh-CN" i="1">
                            <a:latin typeface="Cambria Math" panose="02040503050406030204" pitchFamily="18" charset="0"/>
                          </a:rPr>
                          <m:t>𝑥</m:t>
                        </m:r>
                      </m:e>
                    </m:d>
                  </m:oMath>
                </a14:m>
                <a:r>
                  <a:rPr lang="zh-CN" altLang="en-US" dirty="0" smtClean="0"/>
                  <a:t>尽量接近，一般采用正态分布等</a:t>
                </a:r>
                <a:endParaRPr lang="en-US" altLang="zh-CN" dirty="0" smtClean="0"/>
              </a:p>
              <a:p>
                <a:pPr lvl="2"/>
                <a:r>
                  <a:rPr lang="zh-CN" altLang="en-US" dirty="0" smtClean="0"/>
                  <a:t>衡量准则：</a:t>
                </a:r>
                <a:r>
                  <a:rPr lang="en-US" altLang="zh-CN" dirty="0" smtClean="0"/>
                  <a:t>KL</a:t>
                </a:r>
                <a:r>
                  <a:rPr lang="zh-CN" altLang="en-US" dirty="0" smtClean="0"/>
                  <a:t>散度</a:t>
                </a:r>
                <a:endParaRPr lang="en-US" altLang="zh-CN" dirty="0" smtClean="0"/>
              </a:p>
              <a:p>
                <a:pPr lvl="2"/>
                <a:endParaRPr lang="en-US" altLang="zh-CN" dirty="0" smtClean="0"/>
              </a:p>
              <a:p>
                <a:r>
                  <a:rPr lang="zh-CN" altLang="en-US" dirty="0"/>
                  <a:t>解</a:t>
                </a:r>
                <a:r>
                  <a:rPr lang="zh-CN" altLang="en-US" dirty="0" smtClean="0"/>
                  <a:t>码</a:t>
                </a:r>
                <a:endParaRPr lang="en-US" altLang="zh-CN" dirty="0" smtClean="0"/>
              </a:p>
              <a:p>
                <a:pPr lvl="1"/>
                <a:r>
                  <a:rPr lang="zh-CN" altLang="en-US" dirty="0"/>
                  <a:t>对</a:t>
                </a:r>
                <a14:m>
                  <m:oMath xmlns:m="http://schemas.openxmlformats.org/officeDocument/2006/math">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a:latin typeface="Cambria Math" panose="02040503050406030204" pitchFamily="18" charset="0"/>
                      </a:rPr>
                      <m:t>)</m:t>
                    </m:r>
                  </m:oMath>
                </a14:m>
                <a:r>
                  <a:rPr lang="zh-CN" altLang="en-US" dirty="0" smtClean="0"/>
                  <a:t>进行采样，并生成</a:t>
                </a:r>
                <a:r>
                  <a:rPr lang="en-US" altLang="zh-CN" dirty="0" smtClean="0"/>
                  <a:t>x</a:t>
                </a:r>
                <a:r>
                  <a:rPr lang="zh-CN" altLang="en-US" dirty="0" smtClean="0"/>
                  <a:t>的过程</a:t>
                </a:r>
                <a:endParaRPr lang="en-US" altLang="zh-CN" dirty="0" smtClean="0"/>
              </a:p>
              <a:p>
                <a:pPr lvl="1"/>
                <a:r>
                  <a:rPr lang="zh-CN" altLang="en-US" dirty="0" smtClean="0"/>
                  <a:t>在对</a:t>
                </a:r>
                <a14:m>
                  <m:oMath xmlns:m="http://schemas.openxmlformats.org/officeDocument/2006/math">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a:latin typeface="Cambria Math" panose="02040503050406030204" pitchFamily="18" charset="0"/>
                      </a:rPr>
                      <m:t>)</m:t>
                    </m:r>
                  </m:oMath>
                </a14:m>
                <a:r>
                  <a:rPr lang="zh-CN" altLang="en-US" dirty="0" smtClean="0"/>
                  <a:t>采样中，利用了</a:t>
                </a:r>
                <a:r>
                  <a:rPr lang="en-US" altLang="zh-CN" b="1" dirty="0"/>
                  <a:t>reparemerization</a:t>
                </a:r>
                <a:r>
                  <a:rPr lang="en-US" altLang="zh-CN" dirty="0"/>
                  <a:t> </a:t>
                </a:r>
                <a:r>
                  <a:rPr lang="zh-CN" altLang="en-US" dirty="0" smtClean="0"/>
                  <a:t>技巧，以便于利用梯度下降进行网络参数调整，由于</a:t>
                </a:r>
                <a14:m>
                  <m:oMath xmlns:m="http://schemas.openxmlformats.org/officeDocument/2006/math">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μ</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σ</m:t>
                    </m:r>
                    <m:r>
                      <a:rPr lang="en-US" altLang="zh-CN" b="0" i="1" smtClean="0">
                        <a:latin typeface="Cambria Math" panose="02040503050406030204" pitchFamily="18" charset="0"/>
                      </a:rPr>
                      <m:t>)</m:t>
                    </m:r>
                  </m:oMath>
                </a14:m>
                <a:r>
                  <a:rPr lang="zh-CN" altLang="en-US" dirty="0" smtClean="0"/>
                  <a:t>，但从</a:t>
                </a:r>
                <a14:m>
                  <m:oMath xmlns:m="http://schemas.openxmlformats.org/officeDocument/2006/math">
                    <m:r>
                      <a:rPr lang="en-US" altLang="zh-CN" i="1">
                        <a:latin typeface="Cambria Math" panose="02040503050406030204" pitchFamily="18" charset="0"/>
                      </a:rPr>
                      <m:t>𝑁</m:t>
                    </m:r>
                    <m:r>
                      <a:rPr lang="en-US" altLang="zh-CN" i="1">
                        <a:latin typeface="Cambria Math" panose="02040503050406030204" pitchFamily="18" charset="0"/>
                      </a:rPr>
                      <m:t>(</m:t>
                    </m:r>
                    <m:r>
                      <m:rPr>
                        <m:sty m:val="p"/>
                      </m:rPr>
                      <a:rPr lang="en-US" altLang="zh-CN" i="1">
                        <a:latin typeface="Cambria Math" panose="02040503050406030204" pitchFamily="18" charset="0"/>
                      </a:rPr>
                      <m:t>μ</m:t>
                    </m:r>
                    <m:r>
                      <a:rPr lang="en-US" altLang="zh-CN" i="1">
                        <a:latin typeface="Cambria Math" panose="02040503050406030204" pitchFamily="18" charset="0"/>
                      </a:rPr>
                      <m:t>,</m:t>
                    </m:r>
                    <m:r>
                      <m:rPr>
                        <m:sty m:val="p"/>
                      </m:rPr>
                      <a:rPr lang="en-US" altLang="zh-CN" i="1">
                        <a:latin typeface="Cambria Math" panose="02040503050406030204" pitchFamily="18" charset="0"/>
                      </a:rPr>
                      <m:t>σ</m:t>
                    </m:r>
                    <m:r>
                      <a:rPr lang="en-US" altLang="zh-CN" i="1">
                        <a:latin typeface="Cambria Math" panose="02040503050406030204" pitchFamily="18" charset="0"/>
                      </a:rPr>
                      <m:t>)</m:t>
                    </m:r>
                    <m:r>
                      <a:rPr lang="zh-CN" altLang="en-US" i="1" smtClean="0">
                        <a:latin typeface="Cambria Math" panose="02040503050406030204" pitchFamily="18" charset="0"/>
                      </a:rPr>
                      <m:t>采样</m:t>
                    </m:r>
                  </m:oMath>
                </a14:m>
                <a:r>
                  <a:rPr lang="zh-CN" altLang="en-US" dirty="0" smtClean="0"/>
                  <a:t>对</a:t>
                </a:r>
                <a:r>
                  <a:rPr lang="en-US" altLang="zh-CN" dirty="0" smtClean="0"/>
                  <a:t>μ</a:t>
                </a:r>
                <a:r>
                  <a:rPr lang="zh-CN" altLang="en-US" dirty="0" smtClean="0"/>
                  <a:t>和</a:t>
                </a:r>
                <a:r>
                  <a:rPr lang="en-US" altLang="zh-CN" dirty="0" smtClean="0"/>
                  <a:t>σ</a:t>
                </a:r>
                <a:r>
                  <a:rPr lang="zh-CN" altLang="en-US" dirty="0" smtClean="0"/>
                  <a:t>是不可导的，因此我们先从</a:t>
                </a:r>
                <a14:m>
                  <m:oMath xmlns:m="http://schemas.openxmlformats.org/officeDocument/2006/math">
                    <m:r>
                      <a:rPr lang="en-US" altLang="zh-CN" i="1">
                        <a:latin typeface="Cambria Math" panose="02040503050406030204" pitchFamily="18" charset="0"/>
                      </a:rPr>
                      <m:t>𝑁</m:t>
                    </m:r>
                    <m:r>
                      <a:rPr lang="en-US" altLang="zh-CN" i="1">
                        <a:latin typeface="Cambria Math" panose="02040503050406030204" pitchFamily="18" charset="0"/>
                      </a:rPr>
                      <m:t>(0,1)</m:t>
                    </m:r>
                  </m:oMath>
                </a14:m>
                <a:r>
                  <a:rPr lang="zh-CN" altLang="en-US" dirty="0" smtClean="0"/>
                  <a:t>采样</a:t>
                </a:r>
                <a14:m>
                  <m:oMath xmlns:m="http://schemas.openxmlformats.org/officeDocument/2006/math">
                    <m:r>
                      <a:rPr lang="zh-CN" altLang="en-US" i="1" smtClean="0">
                        <a:latin typeface="Cambria Math" panose="02040503050406030204" pitchFamily="18" charset="0"/>
                      </a:rPr>
                      <m:t>𝜖</m:t>
                    </m:r>
                  </m:oMath>
                </a14:m>
                <a:r>
                  <a:rPr lang="zh-CN" altLang="en-US" dirty="0" smtClean="0"/>
                  <a:t>，</a:t>
                </a:r>
                <a14:m>
                  <m:oMath xmlns:m="http://schemas.openxmlformats.org/officeDocument/2006/math">
                    <m:r>
                      <a:rPr lang="en-US" altLang="zh-CN" b="0" i="1" dirty="0" smtClean="0">
                        <a:latin typeface="Cambria Math" panose="02040503050406030204" pitchFamily="18" charset="0"/>
                      </a:rPr>
                      <m:t>𝑧</m:t>
                    </m:r>
                    <m:r>
                      <a:rPr lang="en-US" altLang="zh-CN" b="0" i="1" dirty="0" smtClean="0">
                        <a:latin typeface="Cambria Math" panose="02040503050406030204" pitchFamily="18" charset="0"/>
                      </a:rPr>
                      <m:t>=</m:t>
                    </m:r>
                    <m:r>
                      <m:rPr>
                        <m:sty m:val="p"/>
                      </m:rPr>
                      <a:rPr lang="en-US" altLang="zh-CN" i="1" dirty="0">
                        <a:latin typeface="Cambria Math" panose="02040503050406030204" pitchFamily="18" charset="0"/>
                      </a:rPr>
                      <m:t>σ</m:t>
                    </m:r>
                  </m:oMath>
                </a14:m>
                <a:r>
                  <a:rPr lang="zh-CN" altLang="en-US" dirty="0" smtClean="0"/>
                  <a:t>*</a:t>
                </a:r>
                <a14:m>
                  <m:oMath xmlns:m="http://schemas.openxmlformats.org/officeDocument/2006/math">
                    <m:r>
                      <a:rPr lang="zh-CN" altLang="en-US" i="1">
                        <a:latin typeface="Cambria Math" panose="02040503050406030204" pitchFamily="18" charset="0"/>
                      </a:rPr>
                      <m:t>𝜖</m:t>
                    </m:r>
                  </m:oMath>
                </a14:m>
                <a:r>
                  <a:rPr lang="en-US" altLang="zh-CN" dirty="0" smtClean="0"/>
                  <a:t>+μ</a:t>
                </a:r>
                <a:r>
                  <a:rPr lang="zh-CN" altLang="en-US" dirty="0" smtClean="0"/>
                  <a:t>，这样，</a:t>
                </a:r>
                <a:r>
                  <a:rPr lang="en-US" altLang="zh-CN" dirty="0"/>
                  <a:t> </a:t>
                </a:r>
                <a14:m>
                  <m:oMath xmlns:m="http://schemas.openxmlformats.org/officeDocument/2006/math">
                    <m:r>
                      <a:rPr lang="en-US" altLang="zh-CN" i="1">
                        <a:latin typeface="Cambria Math" panose="02040503050406030204" pitchFamily="18" charset="0"/>
                      </a:rPr>
                      <m:t>𝑧</m:t>
                    </m:r>
                    <m:r>
                      <a:rPr lang="en-US" altLang="zh-CN" i="1">
                        <a:latin typeface="Cambria Math" panose="02040503050406030204" pitchFamily="18" charset="0"/>
                      </a:rPr>
                      <m:t>~</m:t>
                    </m:r>
                    <m:r>
                      <a:rPr lang="en-US" altLang="zh-CN" i="1">
                        <a:latin typeface="Cambria Math" panose="02040503050406030204" pitchFamily="18" charset="0"/>
                      </a:rPr>
                      <m:t>𝑁</m:t>
                    </m:r>
                    <m:r>
                      <a:rPr lang="en-US" altLang="zh-CN" i="1">
                        <a:latin typeface="Cambria Math" panose="02040503050406030204" pitchFamily="18" charset="0"/>
                      </a:rPr>
                      <m:t>(</m:t>
                    </m:r>
                    <m:r>
                      <m:rPr>
                        <m:sty m:val="p"/>
                      </m:rPr>
                      <a:rPr lang="en-US" altLang="zh-CN" i="1">
                        <a:latin typeface="Cambria Math" panose="02040503050406030204" pitchFamily="18" charset="0"/>
                      </a:rPr>
                      <m:t>μ</m:t>
                    </m:r>
                    <m:r>
                      <a:rPr lang="en-US" altLang="zh-CN" i="1">
                        <a:latin typeface="Cambria Math" panose="02040503050406030204" pitchFamily="18" charset="0"/>
                      </a:rPr>
                      <m:t>,</m:t>
                    </m:r>
                    <m:r>
                      <m:rPr>
                        <m:sty m:val="p"/>
                      </m:rPr>
                      <a:rPr lang="en-US" altLang="zh-CN" i="1">
                        <a:latin typeface="Cambria Math" panose="02040503050406030204" pitchFamily="18" charset="0"/>
                      </a:rPr>
                      <m:t>σ</m:t>
                    </m:r>
                    <m:r>
                      <a:rPr lang="en-US" altLang="zh-CN" i="1">
                        <a:latin typeface="Cambria Math" panose="02040503050406030204" pitchFamily="18" charset="0"/>
                      </a:rPr>
                      <m:t>)</m:t>
                    </m:r>
                  </m:oMath>
                </a14:m>
                <a:r>
                  <a:rPr lang="zh-CN" altLang="en-US" dirty="0" smtClean="0"/>
                  <a:t>并且从</a:t>
                </a:r>
                <a:r>
                  <a:rPr lang="en-US" altLang="zh-CN" dirty="0" smtClean="0"/>
                  <a:t>encoder</a:t>
                </a:r>
                <a:r>
                  <a:rPr lang="zh-CN" altLang="en-US" dirty="0" smtClean="0"/>
                  <a:t>输出到</a:t>
                </a:r>
                <a:r>
                  <a:rPr lang="en-US" altLang="zh-CN" dirty="0" smtClean="0"/>
                  <a:t>z</a:t>
                </a:r>
                <a:r>
                  <a:rPr lang="zh-CN" altLang="en-US" dirty="0" smtClean="0"/>
                  <a:t>只涉及线性操作。</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862" t="-2410" r="-2585" b="-1721"/>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2378192" y="3977797"/>
            <a:ext cx="5476190" cy="447619"/>
          </a:xfrm>
          <a:prstGeom prst="rect">
            <a:avLst/>
          </a:prstGeom>
        </p:spPr>
      </p:pic>
      <p:sp>
        <p:nvSpPr>
          <p:cNvPr id="6"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3F3F3F"/>
                </a:solidFill>
                <a:effectLst/>
                <a:latin typeface="Arial" panose="020B0604020202020204" pitchFamily="34" charset="0"/>
                <a:ea typeface="MathJax_Math-italic"/>
              </a:rPr>
              <a:t>ϵ</a:t>
            </a:r>
            <a:r>
              <a:rPr kumimoji="0" lang="zh-CN" altLang="zh-CN" sz="800" b="0" i="0" u="none" strike="noStrike" cap="none" normalizeH="0" baseline="0" smtClean="0">
                <a:ln>
                  <a:noFill/>
                </a:ln>
                <a:solidFill>
                  <a:schemeClr val="tx1"/>
                </a:solidFill>
                <a:effectLst/>
                <a:latin typeface="Arial" panose="020B060402020202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1060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关于散度</a:t>
            </a:r>
            <a:endParaRPr lang="zh-CN" altLang="en-US" dirty="0"/>
          </a:p>
        </p:txBody>
      </p:sp>
      <p:pic>
        <p:nvPicPr>
          <p:cNvPr id="3076" name="Picture 4" descr="preview"/>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41413" y="3575658"/>
            <a:ext cx="6790734" cy="2547929"/>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1141413" y="2097088"/>
            <a:ext cx="6790734" cy="1478570"/>
          </a:xfrm>
          <a:prstGeom prst="rect">
            <a:avLst/>
          </a:prstGeom>
        </p:spPr>
      </p:pic>
      <p:pic>
        <p:nvPicPr>
          <p:cNvPr id="5" name="图片 4"/>
          <p:cNvPicPr>
            <a:picLocks noChangeAspect="1"/>
          </p:cNvPicPr>
          <p:nvPr/>
        </p:nvPicPr>
        <p:blipFill>
          <a:blip r:embed="rId4"/>
          <a:stretch>
            <a:fillRect/>
          </a:stretch>
        </p:blipFill>
        <p:spPr>
          <a:xfrm>
            <a:off x="7932147" y="2097087"/>
            <a:ext cx="3822504" cy="4026499"/>
          </a:xfrm>
          <a:prstGeom prst="rect">
            <a:avLst/>
          </a:prstGeom>
        </p:spPr>
      </p:pic>
    </p:spTree>
    <p:extLst>
      <p:ext uri="{BB962C8B-B14F-4D97-AF65-F5344CB8AC3E}">
        <p14:creationId xmlns:p14="http://schemas.microsoft.com/office/powerpoint/2010/main" val="2677159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模型改进计划</a:t>
            </a:r>
            <a:endParaRPr lang="zh-CN" altLang="en-US" dirty="0"/>
          </a:p>
        </p:txBody>
      </p:sp>
      <p:sp>
        <p:nvSpPr>
          <p:cNvPr id="3" name="内容占位符 2"/>
          <p:cNvSpPr>
            <a:spLocks noGrp="1"/>
          </p:cNvSpPr>
          <p:nvPr>
            <p:ph idx="1"/>
          </p:nvPr>
        </p:nvSpPr>
        <p:spPr/>
        <p:txBody>
          <a:bodyPr>
            <a:normAutofit fontScale="92500" lnSpcReduction="10000"/>
          </a:bodyPr>
          <a:lstStyle/>
          <a:p>
            <a:pPr lvl="0"/>
            <a:r>
              <a:rPr lang="zh-CN" altLang="zh-CN" dirty="0"/>
              <a:t>加入</a:t>
            </a:r>
            <a:r>
              <a:rPr lang="en-US" altLang="zh-CN" dirty="0" smtClean="0"/>
              <a:t>dropout</a:t>
            </a:r>
          </a:p>
          <a:p>
            <a:pPr lvl="1"/>
            <a:r>
              <a:rPr lang="zh-CN" altLang="en-US" dirty="0" smtClean="0"/>
              <a:t>在维度较高时比较实用</a:t>
            </a:r>
            <a:endParaRPr lang="zh-CN" altLang="zh-CN" dirty="0"/>
          </a:p>
          <a:p>
            <a:pPr lvl="0"/>
            <a:r>
              <a:rPr lang="zh-CN" altLang="zh-CN" dirty="0"/>
              <a:t>采用噪声自编码器</a:t>
            </a:r>
            <a:r>
              <a:rPr lang="en-US" altLang="zh-CN" dirty="0"/>
              <a:t>[4</a:t>
            </a:r>
            <a:r>
              <a:rPr lang="en-US" altLang="zh-CN" dirty="0" smtClean="0"/>
              <a:t>] </a:t>
            </a:r>
          </a:p>
          <a:p>
            <a:pPr lvl="1"/>
            <a:r>
              <a:rPr lang="zh-CN" altLang="en-US" dirty="0"/>
              <a:t>维</a:t>
            </a:r>
            <a:r>
              <a:rPr lang="zh-CN" altLang="en-US" dirty="0" smtClean="0"/>
              <a:t>度较低时实用</a:t>
            </a:r>
            <a:endParaRPr lang="zh-CN" altLang="zh-CN" dirty="0"/>
          </a:p>
          <a:p>
            <a:pPr lvl="0"/>
            <a:r>
              <a:rPr lang="zh-CN" altLang="zh-CN" dirty="0"/>
              <a:t>采用其他神经网络，比如</a:t>
            </a:r>
            <a:r>
              <a:rPr lang="en-US" altLang="zh-CN" dirty="0"/>
              <a:t>DBN[5]</a:t>
            </a:r>
            <a:endParaRPr lang="zh-CN" altLang="zh-CN" dirty="0"/>
          </a:p>
          <a:p>
            <a:pPr lvl="0"/>
            <a:r>
              <a:rPr lang="zh-CN" altLang="zh-CN" dirty="0"/>
              <a:t>加入不同的激活函数等抽取不同的特征和重建模型</a:t>
            </a:r>
            <a:r>
              <a:rPr lang="en-US" altLang="zh-CN" dirty="0"/>
              <a:t>[6], [7</a:t>
            </a:r>
            <a:r>
              <a:rPr lang="en-US" altLang="zh-CN" dirty="0" smtClean="0"/>
              <a:t>]</a:t>
            </a:r>
            <a:endParaRPr lang="en-US" altLang="zh-CN" dirty="0"/>
          </a:p>
          <a:p>
            <a:pPr lvl="1"/>
            <a:r>
              <a:rPr lang="zh-CN" altLang="en-US" dirty="0" smtClean="0"/>
              <a:t>没有比较明显的区分度，但饱和的激活函数会带来比较好的效果</a:t>
            </a:r>
            <a:endParaRPr lang="en-US" altLang="zh-CN" dirty="0" smtClean="0"/>
          </a:p>
          <a:p>
            <a:pPr lvl="2"/>
            <a:r>
              <a:rPr lang="zh-CN" altLang="en-US" dirty="0"/>
              <a:t>主</a:t>
            </a:r>
            <a:r>
              <a:rPr lang="zh-CN" altLang="en-US" dirty="0" smtClean="0"/>
              <a:t>要原因可能是因为在最开始模型训练的时候加入了归一化等</a:t>
            </a:r>
            <a:endParaRPr lang="en-US" altLang="zh-CN" dirty="0" smtClean="0"/>
          </a:p>
        </p:txBody>
      </p:sp>
    </p:spTree>
    <p:extLst>
      <p:ext uri="{BB962C8B-B14F-4D97-AF65-F5344CB8AC3E}">
        <p14:creationId xmlns:p14="http://schemas.microsoft.com/office/powerpoint/2010/main" val="28173178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数据改进</a:t>
            </a:r>
            <a:endParaRPr lang="zh-CN" altLang="en-US" dirty="0"/>
          </a:p>
        </p:txBody>
      </p:sp>
      <p:sp>
        <p:nvSpPr>
          <p:cNvPr id="3" name="内容占位符 2"/>
          <p:cNvSpPr>
            <a:spLocks noGrp="1"/>
          </p:cNvSpPr>
          <p:nvPr>
            <p:ph idx="1"/>
          </p:nvPr>
        </p:nvSpPr>
        <p:spPr/>
        <p:txBody>
          <a:bodyPr/>
          <a:lstStyle/>
          <a:p>
            <a:pPr lvl="0"/>
            <a:r>
              <a:rPr lang="zh-CN" altLang="zh-CN" dirty="0" smtClean="0"/>
              <a:t>对多数类进行下采样，去掉离群点可能会有助于提高分类器的准确度，但对提高正类样本准确度没有帮助，主动下采样方法</a:t>
            </a:r>
          </a:p>
          <a:p>
            <a:r>
              <a:rPr lang="zh-CN" altLang="zh-CN" dirty="0" smtClean="0"/>
              <a:t>生成少数类样本的方法</a:t>
            </a:r>
            <a:endParaRPr lang="zh-CN" altLang="en-US" dirty="0" smtClean="0"/>
          </a:p>
          <a:p>
            <a:endParaRPr lang="zh-CN" altLang="en-US" dirty="0"/>
          </a:p>
        </p:txBody>
      </p:sp>
    </p:spTree>
    <p:extLst>
      <p:ext uri="{BB962C8B-B14F-4D97-AF65-F5344CB8AC3E}">
        <p14:creationId xmlns:p14="http://schemas.microsoft.com/office/powerpoint/2010/main" val="1998412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计划效果及分析</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模型改进计划</a:t>
            </a:r>
            <a:endParaRPr lang="en-US" altLang="zh-CN" dirty="0" smtClean="0"/>
          </a:p>
          <a:p>
            <a:pPr lvl="1">
              <a:buFont typeface="Wingdings" panose="05000000000000000000" pitchFamily="2" charset="2"/>
              <a:buChar char="Ø"/>
            </a:pPr>
            <a:r>
              <a:rPr lang="zh-CN" altLang="en-US" dirty="0"/>
              <a:t>加入</a:t>
            </a:r>
            <a:r>
              <a:rPr lang="en-US" altLang="zh-CN" dirty="0" smtClean="0"/>
              <a:t>dropout  &lt;</a:t>
            </a:r>
            <a:r>
              <a:rPr lang="zh-CN" altLang="en-US" dirty="0" smtClean="0"/>
              <a:t>加入</a:t>
            </a:r>
            <a:r>
              <a:rPr lang="en-US" altLang="zh-CN" dirty="0" smtClean="0"/>
              <a:t>dropout</a:t>
            </a:r>
            <a:r>
              <a:rPr lang="zh-CN" altLang="en-US" dirty="0" smtClean="0"/>
              <a:t>并去掉正则，能够得到更好的测试效果，但在训练集上的错误会增大</a:t>
            </a:r>
            <a:r>
              <a:rPr lang="en-US" altLang="zh-CN" dirty="0" smtClean="0"/>
              <a:t>&gt;</a:t>
            </a:r>
            <a:endParaRPr lang="en-US" altLang="zh-CN" dirty="0"/>
          </a:p>
          <a:p>
            <a:pPr lvl="1">
              <a:buFont typeface="Wingdings" panose="05000000000000000000" pitchFamily="2" charset="2"/>
              <a:buChar char="Ø"/>
            </a:pPr>
            <a:r>
              <a:rPr lang="zh-CN" altLang="en-US" dirty="0"/>
              <a:t>采用噪声自编码器</a:t>
            </a:r>
            <a:r>
              <a:rPr lang="en-US" altLang="zh-CN" dirty="0"/>
              <a:t>[4] </a:t>
            </a:r>
            <a:r>
              <a:rPr lang="en-US" altLang="zh-CN" dirty="0" smtClean="0"/>
              <a:t> </a:t>
            </a:r>
            <a:r>
              <a:rPr lang="zh-CN" altLang="en-US" dirty="0" smtClean="0"/>
              <a:t>可以提升分类器效果，增强分类器鲁棒性 但在</a:t>
            </a:r>
            <a:r>
              <a:rPr lang="en-US" altLang="zh-CN" dirty="0" smtClean="0"/>
              <a:t>dropout</a:t>
            </a:r>
            <a:r>
              <a:rPr lang="zh-CN" altLang="en-US" dirty="0" smtClean="0"/>
              <a:t>情况下，不加噪声反倒会提升分类器效果 </a:t>
            </a:r>
            <a:endParaRPr lang="en-US" altLang="zh-CN" dirty="0"/>
          </a:p>
          <a:p>
            <a:pPr lvl="1">
              <a:buFont typeface="Wingdings" panose="05000000000000000000" pitchFamily="2" charset="2"/>
              <a:buChar char="Ø"/>
            </a:pPr>
            <a:r>
              <a:rPr lang="zh-CN" altLang="en-US" dirty="0"/>
              <a:t>采用其他神经网络，比如</a:t>
            </a:r>
            <a:r>
              <a:rPr lang="en-US" altLang="zh-CN" dirty="0"/>
              <a:t>DBN[5</a:t>
            </a:r>
            <a:r>
              <a:rPr lang="en-US" altLang="zh-CN" dirty="0" smtClean="0"/>
              <a:t>] </a:t>
            </a:r>
            <a:r>
              <a:rPr lang="zh-CN" altLang="en-US" dirty="0" smtClean="0"/>
              <a:t>未尝试，争取尝试卷积自编码器</a:t>
            </a:r>
            <a:endParaRPr lang="en-US" altLang="zh-CN" dirty="0"/>
          </a:p>
          <a:p>
            <a:pPr lvl="1">
              <a:buFont typeface="Wingdings" panose="05000000000000000000" pitchFamily="2" charset="2"/>
              <a:buChar char="Ø"/>
            </a:pPr>
            <a:r>
              <a:rPr lang="zh-CN" altLang="en-US" dirty="0"/>
              <a:t>加入不同的激活函数等抽取不同的特征和重建模型</a:t>
            </a:r>
            <a:r>
              <a:rPr lang="en-US" altLang="zh-CN" dirty="0"/>
              <a:t>[6], [7</a:t>
            </a:r>
            <a:r>
              <a:rPr lang="en-US" altLang="zh-CN" dirty="0" smtClean="0"/>
              <a:t>] </a:t>
            </a:r>
            <a:r>
              <a:rPr lang="zh-CN" altLang="en-US" dirty="0" smtClean="0"/>
              <a:t>采用不同的激活函数没有很大影响，但没有生成多种不同的模型作为分类</a:t>
            </a:r>
            <a:endParaRPr lang="en-US" altLang="zh-CN" dirty="0"/>
          </a:p>
          <a:p>
            <a:r>
              <a:rPr lang="zh-CN" altLang="en-US" dirty="0" smtClean="0"/>
              <a:t>数据改进</a:t>
            </a:r>
            <a:endParaRPr lang="en-US" altLang="zh-CN" dirty="0" smtClean="0"/>
          </a:p>
          <a:p>
            <a:pPr lvl="1">
              <a:buFont typeface="Wingdings" panose="05000000000000000000" pitchFamily="2" charset="2"/>
              <a:buChar char="Ø"/>
            </a:pPr>
            <a:r>
              <a:rPr lang="zh-CN" altLang="en-US" dirty="0"/>
              <a:t>去</a:t>
            </a:r>
            <a:r>
              <a:rPr lang="zh-CN" altLang="en-US" dirty="0" smtClean="0"/>
              <a:t>掉多数类离群点</a:t>
            </a:r>
            <a:endParaRPr lang="en-US" altLang="zh-CN" dirty="0" smtClean="0"/>
          </a:p>
          <a:p>
            <a:pPr lvl="1">
              <a:buFont typeface="Wingdings" panose="05000000000000000000" pitchFamily="2" charset="2"/>
              <a:buChar char="Ø"/>
            </a:pPr>
            <a:r>
              <a:rPr lang="zh-CN" altLang="en-US" dirty="0" smtClean="0"/>
              <a:t>生成少数类样本 目前采用</a:t>
            </a:r>
            <a:r>
              <a:rPr lang="en-US" altLang="zh-CN" dirty="0" smtClean="0"/>
              <a:t>VAE</a:t>
            </a:r>
            <a:r>
              <a:rPr lang="zh-CN" altLang="en-US" dirty="0" smtClean="0"/>
              <a:t>的方式生成少数类，但反倒会造成分类结果下降，对比分类器也是如此，目前来看应该是生成样本质量问题，从生成样本的数据来看，数据波动很小，基本处于不变状态，生成模型仍然需要改进。</a:t>
            </a:r>
            <a:r>
              <a:rPr lang="zh-CN" altLang="en-US" dirty="0"/>
              <a:t>目</a:t>
            </a:r>
            <a:r>
              <a:rPr lang="zh-CN" altLang="en-US" dirty="0" smtClean="0"/>
              <a:t>前无法判断生成样本对分类器的影响，但高质量的生成样本应该会提高分类效果。</a:t>
            </a:r>
            <a:endParaRPr lang="en-US" altLang="zh-CN" dirty="0"/>
          </a:p>
          <a:p>
            <a:pPr lvl="0">
              <a:buClr>
                <a:prstClr val="black"/>
              </a:buClr>
            </a:pPr>
            <a:r>
              <a:rPr lang="zh-CN" altLang="en-US" dirty="0" smtClean="0">
                <a:solidFill>
                  <a:prstClr val="black"/>
                </a:solidFill>
              </a:rPr>
              <a:t>数据可视化</a:t>
            </a:r>
            <a:endParaRPr lang="en-US" altLang="zh-CN" dirty="0" smtClean="0">
              <a:solidFill>
                <a:prstClr val="black"/>
              </a:solidFill>
            </a:endParaRPr>
          </a:p>
          <a:p>
            <a:pPr lvl="1">
              <a:buClr>
                <a:prstClr val="black"/>
              </a:buClr>
            </a:pPr>
            <a:r>
              <a:rPr lang="zh-CN" altLang="en-US" dirty="0" smtClean="0">
                <a:solidFill>
                  <a:prstClr val="black"/>
                </a:solidFill>
              </a:rPr>
              <a:t>采用数据可视化对生成样本进行评价</a:t>
            </a:r>
            <a:endParaRPr lang="en-US" altLang="zh-CN" dirty="0">
              <a:solidFill>
                <a:prstClr val="black"/>
              </a:solidFill>
            </a:endParaRPr>
          </a:p>
          <a:p>
            <a:pPr marL="457200" lvl="1" indent="0">
              <a:buNone/>
            </a:pPr>
            <a:endParaRPr lang="en-US" altLang="zh-CN" dirty="0" smtClean="0"/>
          </a:p>
          <a:p>
            <a:pPr lvl="1">
              <a:buFont typeface="Wingdings" panose="05000000000000000000" pitchFamily="2" charset="2"/>
              <a:buChar char="Ø"/>
            </a:pPr>
            <a:endParaRPr lang="en-US" altLang="zh-CN" dirty="0" smtClean="0"/>
          </a:p>
        </p:txBody>
      </p:sp>
    </p:spTree>
    <p:extLst>
      <p:ext uri="{BB962C8B-B14F-4D97-AF65-F5344CB8AC3E}">
        <p14:creationId xmlns:p14="http://schemas.microsoft.com/office/powerpoint/2010/main" val="22141357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生成样本存在的问题</a:t>
            </a:r>
            <a:endParaRPr lang="zh-CN" altLang="en-US" dirty="0"/>
          </a:p>
        </p:txBody>
      </p:sp>
      <p:sp>
        <p:nvSpPr>
          <p:cNvPr id="3" name="内容占位符 2"/>
          <p:cNvSpPr>
            <a:spLocks noGrp="1"/>
          </p:cNvSpPr>
          <p:nvPr>
            <p:ph idx="1"/>
          </p:nvPr>
        </p:nvSpPr>
        <p:spPr/>
        <p:txBody>
          <a:bodyPr/>
          <a:lstStyle/>
          <a:p>
            <a:r>
              <a:rPr lang="zh-CN" altLang="en-US" dirty="0" smtClean="0"/>
              <a:t>由</a:t>
            </a:r>
            <a:r>
              <a:rPr lang="en-US" altLang="zh-CN" dirty="0"/>
              <a:t>VAE</a:t>
            </a:r>
            <a:r>
              <a:rPr lang="zh-CN" altLang="en-US" dirty="0" smtClean="0"/>
              <a:t>生成样本返回值中，生成样本范围波动非常小，与</a:t>
            </a:r>
            <a:r>
              <a:rPr lang="en-US" altLang="zh-CN" dirty="0" smtClean="0"/>
              <a:t>SMOTE</a:t>
            </a:r>
            <a:r>
              <a:rPr lang="zh-CN" altLang="en-US" dirty="0" smtClean="0"/>
              <a:t>无法相提并论，但因为生成网络中采用</a:t>
            </a:r>
            <a:r>
              <a:rPr lang="en-US" altLang="zh-CN" dirty="0" smtClean="0"/>
              <a:t>sigmoid</a:t>
            </a:r>
            <a:r>
              <a:rPr lang="zh-CN" altLang="en-US" dirty="0" smtClean="0"/>
              <a:t>函数作为输出，因此输出样本都在（</a:t>
            </a:r>
            <a:r>
              <a:rPr lang="en-US" altLang="zh-CN" dirty="0" smtClean="0"/>
              <a:t>0,1</a:t>
            </a:r>
            <a:r>
              <a:rPr lang="zh-CN" altLang="en-US" dirty="0" smtClean="0"/>
              <a:t>）内，但波动范围非常小的问题，暂时不知如何解决，可能是生成样本时的采样问题</a:t>
            </a:r>
            <a:endParaRPr lang="en-US" altLang="zh-CN" dirty="0" smtClean="0"/>
          </a:p>
          <a:p>
            <a:pPr lvl="1"/>
            <a:r>
              <a:rPr lang="zh-CN" altLang="en-US" dirty="0"/>
              <a:t>解</a:t>
            </a:r>
            <a:r>
              <a:rPr lang="zh-CN" altLang="en-US" dirty="0" smtClean="0"/>
              <a:t>决方案：</a:t>
            </a:r>
            <a:r>
              <a:rPr lang="en-US" altLang="zh-CN" dirty="0" smtClean="0"/>
              <a:t>1 </a:t>
            </a:r>
            <a:r>
              <a:rPr lang="zh-CN" altLang="en-US" dirty="0" smtClean="0"/>
              <a:t>缩放 从交叉验证情况来看，缩放可以提高分类效果</a:t>
            </a:r>
            <a:endParaRPr lang="en-US" altLang="zh-CN" dirty="0" smtClean="0"/>
          </a:p>
          <a:p>
            <a:pPr lvl="1"/>
            <a:r>
              <a:rPr lang="en-US" altLang="zh-CN" dirty="0" smtClean="0"/>
              <a:t>2 </a:t>
            </a:r>
            <a:r>
              <a:rPr lang="zh-CN" altLang="en-US" dirty="0" smtClean="0"/>
              <a:t>对采样进行调整</a:t>
            </a:r>
            <a:endParaRPr lang="en-US" altLang="zh-CN" dirty="0" smtClean="0"/>
          </a:p>
          <a:p>
            <a:r>
              <a:rPr lang="zh-CN" altLang="en-US" dirty="0"/>
              <a:t>减</a:t>
            </a:r>
            <a:r>
              <a:rPr lang="zh-CN" altLang="en-US" dirty="0" smtClean="0"/>
              <a:t>少多数类的边界样本</a:t>
            </a:r>
            <a:endParaRPr lang="zh-CN" altLang="en-US" dirty="0"/>
          </a:p>
        </p:txBody>
      </p:sp>
    </p:spTree>
    <p:extLst>
      <p:ext uri="{BB962C8B-B14F-4D97-AF65-F5344CB8AC3E}">
        <p14:creationId xmlns:p14="http://schemas.microsoft.com/office/powerpoint/2010/main" val="17439649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如何评价生成样本（从不同的思路来理解生成模型）</a:t>
            </a:r>
            <a:endParaRPr lang="zh-CN" altLang="en-US" sz="3200" dirty="0"/>
          </a:p>
        </p:txBody>
      </p:sp>
      <p:sp>
        <p:nvSpPr>
          <p:cNvPr id="3" name="内容占位符 2"/>
          <p:cNvSpPr>
            <a:spLocks noGrp="1"/>
          </p:cNvSpPr>
          <p:nvPr>
            <p:ph idx="1"/>
          </p:nvPr>
        </p:nvSpPr>
        <p:spPr/>
        <p:txBody>
          <a:bodyPr>
            <a:normAutofit fontScale="85000" lnSpcReduction="20000"/>
          </a:bodyPr>
          <a:lstStyle/>
          <a:p>
            <a:r>
              <a:rPr lang="en-US" altLang="zh-CN" dirty="0" err="1" smtClean="0"/>
              <a:t>Vae</a:t>
            </a:r>
            <a:endParaRPr lang="en-US" altLang="zh-CN" dirty="0" smtClean="0"/>
          </a:p>
          <a:p>
            <a:pPr lvl="1"/>
            <a:r>
              <a:rPr lang="zh-CN" altLang="en-US" dirty="0"/>
              <a:t>假</a:t>
            </a:r>
            <a:r>
              <a:rPr lang="zh-CN" altLang="en-US" dirty="0" smtClean="0"/>
              <a:t>设数据是由潜在变量决定的，而该潜在变量符合高斯分布，因此采用简单高斯分布拟合该样本，神经网络的代价函数为假设分布与真实分布的</a:t>
            </a:r>
            <a:r>
              <a:rPr lang="en-US" altLang="zh-CN" dirty="0" smtClean="0"/>
              <a:t>KL</a:t>
            </a:r>
            <a:r>
              <a:rPr lang="zh-CN" altLang="en-US" dirty="0" smtClean="0"/>
              <a:t>散度，以及自编码器固有的重建误差</a:t>
            </a:r>
            <a:endParaRPr lang="en-US" altLang="zh-CN" dirty="0" smtClean="0"/>
          </a:p>
          <a:p>
            <a:pPr lvl="1"/>
            <a:r>
              <a:rPr lang="zh-CN" altLang="en-US" dirty="0"/>
              <a:t>总</a:t>
            </a:r>
            <a:r>
              <a:rPr lang="zh-CN" altLang="en-US" dirty="0" smtClean="0"/>
              <a:t>体来说是利用神经网络对数据分布进行建模</a:t>
            </a:r>
            <a:endParaRPr lang="en-US" altLang="zh-CN" dirty="0" smtClean="0"/>
          </a:p>
          <a:p>
            <a:r>
              <a:rPr lang="en-US" altLang="zh-CN" dirty="0" smtClean="0"/>
              <a:t>GAN</a:t>
            </a:r>
          </a:p>
          <a:p>
            <a:pPr lvl="1"/>
            <a:r>
              <a:rPr lang="zh-CN" altLang="en-US" dirty="0"/>
              <a:t>思</a:t>
            </a:r>
            <a:r>
              <a:rPr lang="zh-CN" altLang="en-US" dirty="0" smtClean="0"/>
              <a:t>想：如果生成样本可以欺骗一个分类器，则证明该生成样本具有足够的可信度</a:t>
            </a:r>
            <a:endParaRPr lang="en-US" altLang="zh-CN" dirty="0" smtClean="0"/>
          </a:p>
          <a:p>
            <a:pPr lvl="1"/>
            <a:r>
              <a:rPr lang="en-US" altLang="zh-CN" dirty="0" smtClean="0"/>
              <a:t>GAN</a:t>
            </a:r>
            <a:r>
              <a:rPr lang="zh-CN" altLang="en-US" dirty="0" smtClean="0"/>
              <a:t>采用两个部分：生成器和分类器进行对抗的思想，先对分类器进行训练至较强状态（具有较好的精度等），然后再对生成器进行训练，直到分类器无法分辨</a:t>
            </a:r>
            <a:endParaRPr lang="en-US" altLang="zh-CN" dirty="0" smtClean="0"/>
          </a:p>
          <a:p>
            <a:pPr lvl="1"/>
            <a:r>
              <a:rPr lang="zh-CN" altLang="en-US" dirty="0" smtClean="0"/>
              <a:t>生成器的输入为随机数</a:t>
            </a:r>
            <a:endParaRPr lang="en-US" altLang="zh-CN" dirty="0" smtClean="0"/>
          </a:p>
          <a:p>
            <a:pPr lvl="1"/>
            <a:r>
              <a:rPr lang="zh-CN" altLang="en-US" dirty="0"/>
              <a:t>神经网</a:t>
            </a:r>
            <a:r>
              <a:rPr lang="zh-CN" altLang="en-US" dirty="0" smtClean="0"/>
              <a:t>络的代价函数为：</a:t>
            </a:r>
            <a:r>
              <a:rPr lang="en-US" altLang="zh-CN" dirty="0" smtClean="0"/>
              <a:t>D</a:t>
            </a:r>
            <a:r>
              <a:rPr lang="zh-CN" altLang="en-US" dirty="0" smtClean="0"/>
              <a:t>在真实数据和</a:t>
            </a:r>
            <a:r>
              <a:rPr lang="en-US" altLang="zh-CN" dirty="0" smtClean="0"/>
              <a:t>G</a:t>
            </a:r>
            <a:r>
              <a:rPr lang="zh-CN" altLang="en-US" dirty="0" smtClean="0"/>
              <a:t>（</a:t>
            </a:r>
            <a:r>
              <a:rPr lang="en-US" altLang="zh-CN" dirty="0" smtClean="0"/>
              <a:t>z</a:t>
            </a:r>
            <a:r>
              <a:rPr lang="zh-CN" altLang="en-US" dirty="0" smtClean="0"/>
              <a:t>）的训练精度期望、</a:t>
            </a:r>
            <a:r>
              <a:rPr lang="en-US" altLang="zh-CN" dirty="0" smtClean="0"/>
              <a:t>G</a:t>
            </a:r>
            <a:r>
              <a:rPr lang="zh-CN" altLang="en-US" dirty="0" smtClean="0"/>
              <a:t>则试图使</a:t>
            </a:r>
            <a:r>
              <a:rPr lang="en-US" altLang="zh-CN" dirty="0" smtClean="0"/>
              <a:t>D</a:t>
            </a:r>
            <a:r>
              <a:rPr lang="zh-CN" altLang="en-US" dirty="0" smtClean="0"/>
              <a:t>的代价函数反向达到最大化等</a:t>
            </a:r>
            <a:endParaRPr lang="en-US" altLang="zh-CN" dirty="0" smtClean="0"/>
          </a:p>
        </p:txBody>
      </p:sp>
    </p:spTree>
    <p:extLst>
      <p:ext uri="{BB962C8B-B14F-4D97-AF65-F5344CB8AC3E}">
        <p14:creationId xmlns:p14="http://schemas.microsoft.com/office/powerpoint/2010/main" val="955185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GAN</a:t>
            </a:r>
            <a:r>
              <a:rPr lang="zh-CN" altLang="en-US" dirty="0" smtClean="0"/>
              <a:t>为何能生成质量更好的样本</a:t>
            </a:r>
            <a:endParaRPr lang="zh-CN" altLang="en-US" dirty="0"/>
          </a:p>
        </p:txBody>
      </p:sp>
      <p:sp>
        <p:nvSpPr>
          <p:cNvPr id="3" name="内容占位符 2"/>
          <p:cNvSpPr>
            <a:spLocks noGrp="1"/>
          </p:cNvSpPr>
          <p:nvPr>
            <p:ph idx="1"/>
          </p:nvPr>
        </p:nvSpPr>
        <p:spPr/>
        <p:txBody>
          <a:bodyPr/>
          <a:lstStyle/>
          <a:p>
            <a:r>
              <a:rPr lang="zh-CN" altLang="en-US" dirty="0" smtClean="0"/>
              <a:t>文献</a:t>
            </a:r>
            <a:r>
              <a:rPr lang="en-US" altLang="zh-CN" dirty="0"/>
              <a:t>NIPS 2016 Tutorial: Generative Adversarial </a:t>
            </a:r>
            <a:r>
              <a:rPr lang="en-US" altLang="zh-CN" dirty="0" smtClean="0"/>
              <a:t>Networks</a:t>
            </a:r>
          </a:p>
          <a:p>
            <a:r>
              <a:rPr lang="zh-CN" altLang="en-US" dirty="0"/>
              <a:t>该文</a:t>
            </a:r>
            <a:r>
              <a:rPr lang="zh-CN" altLang="en-US" dirty="0" smtClean="0"/>
              <a:t>献分析了</a:t>
            </a:r>
            <a:r>
              <a:rPr lang="en-US" altLang="zh-CN" dirty="0" err="1" smtClean="0"/>
              <a:t>vae</a:t>
            </a:r>
            <a:r>
              <a:rPr lang="zh-CN" altLang="en-US" dirty="0" smtClean="0"/>
              <a:t>与</a:t>
            </a:r>
            <a:r>
              <a:rPr lang="en-US" altLang="zh-CN" dirty="0" smtClean="0"/>
              <a:t>GAN</a:t>
            </a:r>
            <a:r>
              <a:rPr lang="zh-CN" altLang="en-US" dirty="0" smtClean="0"/>
              <a:t>的生成模型能力，指出</a:t>
            </a:r>
            <a:r>
              <a:rPr lang="en-US" altLang="zh-CN" dirty="0" smtClean="0"/>
              <a:t>GAN</a:t>
            </a:r>
            <a:r>
              <a:rPr lang="zh-CN" altLang="en-US" dirty="0" smtClean="0"/>
              <a:t>的生成能力在于对抗过程，而非是极小化各种散度等。</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2703935" y="4020344"/>
            <a:ext cx="6780952" cy="2504762"/>
          </a:xfrm>
          <a:prstGeom prst="rect">
            <a:avLst/>
          </a:prstGeom>
        </p:spPr>
      </p:pic>
    </p:spTree>
    <p:extLst>
      <p:ext uri="{BB962C8B-B14F-4D97-AF65-F5344CB8AC3E}">
        <p14:creationId xmlns:p14="http://schemas.microsoft.com/office/powerpoint/2010/main" val="2739277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目前的模型</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1" y="1985201"/>
            <a:ext cx="9906000" cy="3286516"/>
          </a:xfrm>
          <a:prstGeom prst="rect">
            <a:avLst/>
          </a:prstGeom>
        </p:spPr>
      </p:pic>
    </p:spTree>
    <p:extLst>
      <p:ext uri="{BB962C8B-B14F-4D97-AF65-F5344CB8AC3E}">
        <p14:creationId xmlns:p14="http://schemas.microsoft.com/office/powerpoint/2010/main" val="3027507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35062" y="1706880"/>
            <a:ext cx="9905999" cy="4079558"/>
          </a:xfrm>
        </p:spPr>
        <p:txBody>
          <a:bodyPr>
            <a:normAutofit fontScale="55000" lnSpcReduction="20000"/>
          </a:bodyPr>
          <a:lstStyle/>
          <a:p>
            <a:r>
              <a:rPr lang="zh-CN" altLang="en-US" dirty="0" smtClean="0"/>
              <a:t>神经网络训练不稳定，易出现生成样本呈线性的情况</a:t>
            </a:r>
            <a:endParaRPr lang="en-US" altLang="zh-CN" dirty="0" smtClean="0"/>
          </a:p>
          <a:p>
            <a:pPr lvl="1"/>
            <a:r>
              <a:rPr lang="zh-CN" altLang="en-US" dirty="0" smtClean="0"/>
              <a:t>原因分析</a:t>
            </a:r>
            <a:endParaRPr lang="en-US" altLang="zh-CN" dirty="0" smtClean="0"/>
          </a:p>
          <a:p>
            <a:pPr lvl="2"/>
            <a:r>
              <a:rPr lang="zh-CN" altLang="en-US" dirty="0" smtClean="0"/>
              <a:t>样本数量过少导致训练易出现过拟合</a:t>
            </a:r>
            <a:endParaRPr lang="en-US" altLang="zh-CN" dirty="0" smtClean="0"/>
          </a:p>
          <a:p>
            <a:pPr lvl="2"/>
            <a:r>
              <a:rPr lang="en-US" altLang="zh-CN" dirty="0" err="1" smtClean="0"/>
              <a:t>Vae</a:t>
            </a:r>
            <a:r>
              <a:rPr lang="zh-CN" altLang="en-US" dirty="0" smtClean="0"/>
              <a:t>的假设过于强烈？潜在变量可能不是正态分布</a:t>
            </a:r>
            <a:endParaRPr lang="en-US" altLang="zh-CN" dirty="0" smtClean="0"/>
          </a:p>
          <a:p>
            <a:pPr lvl="1"/>
            <a:r>
              <a:rPr lang="zh-CN" altLang="en-US" dirty="0">
                <a:solidFill>
                  <a:prstClr val="white"/>
                </a:solidFill>
              </a:rPr>
              <a:t>解</a:t>
            </a:r>
            <a:r>
              <a:rPr lang="zh-CN" altLang="en-US" dirty="0" smtClean="0">
                <a:solidFill>
                  <a:prstClr val="white"/>
                </a:solidFill>
              </a:rPr>
              <a:t>决方案</a:t>
            </a:r>
            <a:endParaRPr lang="en-US" altLang="zh-CN" dirty="0" smtClean="0">
              <a:solidFill>
                <a:prstClr val="white"/>
              </a:solidFill>
            </a:endParaRPr>
          </a:p>
          <a:p>
            <a:pPr lvl="2"/>
            <a:r>
              <a:rPr lang="zh-CN" altLang="en-US" dirty="0">
                <a:solidFill>
                  <a:prstClr val="white"/>
                </a:solidFill>
              </a:rPr>
              <a:t>加</a:t>
            </a:r>
            <a:r>
              <a:rPr lang="zh-CN" altLang="en-US" dirty="0" smtClean="0">
                <a:solidFill>
                  <a:prstClr val="white"/>
                </a:solidFill>
              </a:rPr>
              <a:t>入正则化机制，并使用批量训练</a:t>
            </a:r>
            <a:endParaRPr lang="en-US" altLang="zh-CN" dirty="0" smtClean="0">
              <a:solidFill>
                <a:prstClr val="white"/>
              </a:solidFill>
            </a:endParaRPr>
          </a:p>
          <a:p>
            <a:pPr lvl="2"/>
            <a:r>
              <a:rPr lang="zh-CN" altLang="en-US" dirty="0">
                <a:solidFill>
                  <a:prstClr val="white"/>
                </a:solidFill>
              </a:rPr>
              <a:t>暂</a:t>
            </a:r>
            <a:r>
              <a:rPr lang="zh-CN" altLang="en-US" dirty="0" smtClean="0">
                <a:solidFill>
                  <a:prstClr val="white"/>
                </a:solidFill>
              </a:rPr>
              <a:t>无</a:t>
            </a:r>
            <a:endParaRPr lang="en-US" altLang="zh-CN" dirty="0" smtClean="0">
              <a:solidFill>
                <a:prstClr val="white"/>
              </a:solidFill>
            </a:endParaRPr>
          </a:p>
          <a:p>
            <a:pPr lvl="0"/>
            <a:r>
              <a:rPr lang="zh-CN" altLang="en-US" dirty="0" smtClean="0">
                <a:solidFill>
                  <a:prstClr val="white"/>
                </a:solidFill>
              </a:rPr>
              <a:t>生成样本的质量难以估计</a:t>
            </a:r>
            <a:endParaRPr lang="en-US" altLang="zh-CN" dirty="0" smtClean="0">
              <a:solidFill>
                <a:prstClr val="white"/>
              </a:solidFill>
            </a:endParaRPr>
          </a:p>
          <a:p>
            <a:pPr lvl="1"/>
            <a:r>
              <a:rPr lang="zh-CN" altLang="en-US" dirty="0" smtClean="0">
                <a:solidFill>
                  <a:prstClr val="white"/>
                </a:solidFill>
              </a:rPr>
              <a:t>原因分析</a:t>
            </a:r>
            <a:endParaRPr lang="en-US" altLang="zh-CN" dirty="0" smtClean="0">
              <a:solidFill>
                <a:prstClr val="white"/>
              </a:solidFill>
            </a:endParaRPr>
          </a:p>
          <a:p>
            <a:pPr lvl="2"/>
            <a:r>
              <a:rPr lang="zh-CN" altLang="en-US" dirty="0" smtClean="0">
                <a:solidFill>
                  <a:prstClr val="white"/>
                </a:solidFill>
              </a:rPr>
              <a:t>多维的向量分布难以估计，可视化操作只是对其进行的二维或者三维映射</a:t>
            </a:r>
            <a:endParaRPr lang="en-US" altLang="zh-CN" dirty="0" smtClean="0">
              <a:solidFill>
                <a:prstClr val="white"/>
              </a:solidFill>
            </a:endParaRPr>
          </a:p>
          <a:p>
            <a:pPr marL="914400" lvl="2" indent="0">
              <a:buNone/>
            </a:pPr>
            <a:r>
              <a:rPr lang="en-US" altLang="zh-CN" dirty="0" smtClean="0">
                <a:solidFill>
                  <a:prstClr val="white"/>
                </a:solidFill>
              </a:rPr>
              <a:t>     </a:t>
            </a:r>
            <a:r>
              <a:rPr lang="zh-CN" altLang="en-US" dirty="0" smtClean="0">
                <a:solidFill>
                  <a:prstClr val="white"/>
                </a:solidFill>
              </a:rPr>
              <a:t>真实分布难以估计，且向量样本不同于图片样本，主观无法判断好坏</a:t>
            </a:r>
            <a:endParaRPr lang="en-US" altLang="zh-CN" dirty="0" smtClean="0">
              <a:solidFill>
                <a:prstClr val="white"/>
              </a:solidFill>
            </a:endParaRPr>
          </a:p>
          <a:p>
            <a:pPr lvl="2"/>
            <a:r>
              <a:rPr lang="zh-CN" altLang="en-US" dirty="0" smtClean="0">
                <a:solidFill>
                  <a:prstClr val="white"/>
                </a:solidFill>
              </a:rPr>
              <a:t>从训练过程中可以看到，质量差的生成样本会对分类性能起反作用</a:t>
            </a:r>
            <a:r>
              <a:rPr lang="en-US" altLang="zh-CN" dirty="0" smtClean="0">
                <a:solidFill>
                  <a:prstClr val="white"/>
                </a:solidFill>
              </a:rPr>
              <a:t>	</a:t>
            </a:r>
          </a:p>
          <a:p>
            <a:pPr lvl="0"/>
            <a:r>
              <a:rPr lang="zh-CN" altLang="en-US" sz="2100" dirty="0">
                <a:solidFill>
                  <a:prstClr val="white"/>
                </a:solidFill>
              </a:rPr>
              <a:t>交叉验证结果不稳</a:t>
            </a:r>
            <a:r>
              <a:rPr lang="zh-CN" altLang="en-US" sz="2100" dirty="0" smtClean="0">
                <a:solidFill>
                  <a:prstClr val="white"/>
                </a:solidFill>
              </a:rPr>
              <a:t>定</a:t>
            </a:r>
            <a:endParaRPr lang="en-US" altLang="zh-CN" sz="2100" dirty="0" smtClean="0">
              <a:solidFill>
                <a:prstClr val="white"/>
              </a:solidFill>
            </a:endParaRPr>
          </a:p>
          <a:p>
            <a:pPr lvl="1"/>
            <a:r>
              <a:rPr lang="zh-CN" altLang="en-US" dirty="0" smtClean="0">
                <a:solidFill>
                  <a:prstClr val="white"/>
                </a:solidFill>
              </a:rPr>
              <a:t>原因分析</a:t>
            </a:r>
            <a:endParaRPr lang="en-US" altLang="zh-CN" dirty="0" smtClean="0">
              <a:solidFill>
                <a:prstClr val="white"/>
              </a:solidFill>
            </a:endParaRPr>
          </a:p>
          <a:p>
            <a:pPr lvl="2"/>
            <a:r>
              <a:rPr lang="zh-CN" altLang="en-US" dirty="0">
                <a:solidFill>
                  <a:prstClr val="white"/>
                </a:solidFill>
              </a:rPr>
              <a:t>神经网</a:t>
            </a:r>
            <a:r>
              <a:rPr lang="zh-CN" altLang="en-US" dirty="0" smtClean="0">
                <a:solidFill>
                  <a:prstClr val="white"/>
                </a:solidFill>
              </a:rPr>
              <a:t>络本身不稳定</a:t>
            </a:r>
            <a:endParaRPr lang="en-US" altLang="zh-CN" dirty="0" smtClean="0">
              <a:solidFill>
                <a:prstClr val="white"/>
              </a:solidFill>
            </a:endParaRPr>
          </a:p>
          <a:p>
            <a:pPr lvl="2"/>
            <a:r>
              <a:rPr lang="zh-CN" altLang="en-US" dirty="0">
                <a:solidFill>
                  <a:prstClr val="white"/>
                </a:solidFill>
              </a:rPr>
              <a:t>改</a:t>
            </a:r>
            <a:r>
              <a:rPr lang="zh-CN" altLang="en-US" dirty="0" smtClean="0">
                <a:solidFill>
                  <a:prstClr val="white"/>
                </a:solidFill>
              </a:rPr>
              <a:t>变数据分布的分类算法上限很高</a:t>
            </a:r>
            <a:endParaRPr lang="en-US" altLang="zh-CN" dirty="0" smtClean="0">
              <a:solidFill>
                <a:prstClr val="white"/>
              </a:solidFill>
            </a:endParaRPr>
          </a:p>
          <a:p>
            <a:pPr lvl="1"/>
            <a:r>
              <a:rPr lang="zh-CN" altLang="en-US" dirty="0">
                <a:solidFill>
                  <a:prstClr val="white"/>
                </a:solidFill>
              </a:rPr>
              <a:t>解</a:t>
            </a:r>
            <a:r>
              <a:rPr lang="zh-CN" altLang="en-US" dirty="0" smtClean="0">
                <a:solidFill>
                  <a:prstClr val="white"/>
                </a:solidFill>
              </a:rPr>
              <a:t>决方案</a:t>
            </a:r>
            <a:endParaRPr lang="en-US" altLang="zh-CN" dirty="0">
              <a:solidFill>
                <a:prstClr val="white"/>
              </a:solidFill>
            </a:endParaRPr>
          </a:p>
          <a:p>
            <a:pPr lvl="2"/>
            <a:endParaRPr lang="en-US" altLang="zh-CN" dirty="0" smtClean="0">
              <a:solidFill>
                <a:prstClr val="white"/>
              </a:solidFill>
            </a:endParaRPr>
          </a:p>
          <a:p>
            <a:pPr lvl="2"/>
            <a:endParaRPr lang="en-US" altLang="zh-CN" dirty="0" smtClean="0">
              <a:solidFill>
                <a:prstClr val="white"/>
              </a:solidFill>
            </a:endParaRPr>
          </a:p>
          <a:p>
            <a:pPr lvl="2"/>
            <a:endParaRPr lang="en-US" altLang="zh-C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8492" y="618518"/>
            <a:ext cx="2423548" cy="22642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smtClean="0"/>
              <a:t>目前的缺陷</a:t>
            </a:r>
            <a:endParaRPr lang="zh-CN" altLang="en-US" dirty="0"/>
          </a:p>
        </p:txBody>
      </p:sp>
      <p:sp>
        <p:nvSpPr>
          <p:cNvPr id="4" name="矩形 3"/>
          <p:cNvSpPr/>
          <p:nvPr/>
        </p:nvSpPr>
        <p:spPr>
          <a:xfrm>
            <a:off x="8818493" y="156853"/>
            <a:ext cx="2423548" cy="461665"/>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zh-CN" altLang="en-US" sz="2400" dirty="0" smtClean="0">
                <a:ln w="0"/>
                <a:effectLst>
                  <a:outerShdw blurRad="38100" dist="19050" dir="2700000" algn="tl" rotWithShape="0">
                    <a:schemeClr val="dk1">
                      <a:alpha val="40000"/>
                    </a:schemeClr>
                  </a:outerShdw>
                </a:effectLst>
              </a:rPr>
              <a:t>测试</a:t>
            </a:r>
            <a:r>
              <a:rPr lang="en-US" altLang="zh-CN" sz="2400" dirty="0" smtClean="0">
                <a:ln w="0"/>
                <a:effectLst>
                  <a:outerShdw blurRad="38100" dist="19050" dir="2700000" algn="tl" rotWithShape="0">
                    <a:schemeClr val="dk1">
                      <a:alpha val="40000"/>
                    </a:schemeClr>
                  </a:outerShdw>
                </a:effectLst>
              </a:rPr>
              <a:t>F1</a:t>
            </a:r>
            <a:r>
              <a:rPr lang="zh-CN" altLang="en-US" sz="2400" dirty="0" smtClean="0">
                <a:ln w="0"/>
                <a:effectLst>
                  <a:outerShdw blurRad="38100" dist="19050" dir="2700000" algn="tl" rotWithShape="0">
                    <a:schemeClr val="dk1">
                      <a:alpha val="40000"/>
                    </a:schemeClr>
                  </a:outerShdw>
                </a:effectLst>
              </a:rPr>
              <a:t>值：</a:t>
            </a:r>
            <a:r>
              <a:rPr lang="en-US" altLang="zh-CN" sz="2400" dirty="0" smtClean="0">
                <a:ln w="0"/>
                <a:effectLst>
                  <a:outerShdw blurRad="38100" dist="19050" dir="2700000" algn="tl" rotWithShape="0">
                    <a:schemeClr val="dk1">
                      <a:alpha val="40000"/>
                    </a:schemeClr>
                  </a:outerShdw>
                </a:effectLst>
              </a:rPr>
              <a:t>0.84</a:t>
            </a:r>
            <a:endParaRPr lang="zh-CN" altLang="en-US" sz="2400" dirty="0">
              <a:ln w="0"/>
              <a:effectLst>
                <a:outerShdw blurRad="38100" dist="19050" dir="2700000" algn="tl" rotWithShape="0">
                  <a:schemeClr val="dk1">
                    <a:alpha val="40000"/>
                  </a:schemeClr>
                </a:outerShdw>
              </a:effectLst>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8492" y="3751118"/>
            <a:ext cx="2417850" cy="23338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8818492" y="3289453"/>
            <a:ext cx="2423548" cy="461665"/>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zh-CN" altLang="en-US" sz="2400" dirty="0" smtClean="0">
                <a:ln w="0"/>
                <a:effectLst>
                  <a:outerShdw blurRad="38100" dist="19050" dir="2700000" algn="tl" rotWithShape="0">
                    <a:schemeClr val="dk1">
                      <a:alpha val="40000"/>
                    </a:schemeClr>
                  </a:outerShdw>
                </a:effectLst>
              </a:rPr>
              <a:t>测试</a:t>
            </a:r>
            <a:r>
              <a:rPr lang="en-US" altLang="zh-CN" sz="2400" dirty="0" smtClean="0">
                <a:ln w="0"/>
                <a:effectLst>
                  <a:outerShdw blurRad="38100" dist="19050" dir="2700000" algn="tl" rotWithShape="0">
                    <a:schemeClr val="dk1">
                      <a:alpha val="40000"/>
                    </a:schemeClr>
                  </a:outerShdw>
                </a:effectLst>
              </a:rPr>
              <a:t>F1</a:t>
            </a:r>
            <a:r>
              <a:rPr lang="zh-CN" altLang="en-US" sz="2400" dirty="0" smtClean="0">
                <a:ln w="0"/>
                <a:effectLst>
                  <a:outerShdw blurRad="38100" dist="19050" dir="2700000" algn="tl" rotWithShape="0">
                    <a:schemeClr val="dk1">
                      <a:alpha val="40000"/>
                    </a:schemeClr>
                  </a:outerShdw>
                </a:effectLst>
              </a:rPr>
              <a:t>值：</a:t>
            </a:r>
            <a:r>
              <a:rPr lang="en-US" altLang="zh-CN" sz="2400" dirty="0" smtClean="0">
                <a:ln w="0"/>
                <a:effectLst>
                  <a:outerShdw blurRad="38100" dist="19050" dir="2700000" algn="tl" rotWithShape="0">
                    <a:schemeClr val="dk1">
                      <a:alpha val="40000"/>
                    </a:schemeClr>
                  </a:outerShdw>
                </a:effectLst>
              </a:rPr>
              <a:t>0.79</a:t>
            </a:r>
            <a:endParaRPr lang="zh-CN" altLang="en-US" sz="2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99117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a:t>
            </a:r>
            <a:r>
              <a:rPr lang="zh-CN" altLang="en-US" dirty="0" smtClean="0"/>
              <a:t>型效果</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662378374"/>
              </p:ext>
            </p:extLst>
          </p:nvPr>
        </p:nvGraphicFramePr>
        <p:xfrm>
          <a:off x="1141413" y="2249488"/>
          <a:ext cx="9906000" cy="1854200"/>
        </p:xfrm>
        <a:graphic>
          <a:graphicData uri="http://schemas.openxmlformats.org/drawingml/2006/table">
            <a:tbl>
              <a:tblPr firstRow="1" bandRow="1">
                <a:tableStyleId>{5C22544A-7EE6-4342-B048-85BDC9FD1C3A}</a:tableStyleId>
              </a:tblPr>
              <a:tblGrid>
                <a:gridCol w="2476500"/>
                <a:gridCol w="2476500"/>
                <a:gridCol w="2476500"/>
                <a:gridCol w="2476500"/>
              </a:tblGrid>
              <a:tr h="370840">
                <a:tc>
                  <a:txBody>
                    <a:bodyPr/>
                    <a:lstStyle/>
                    <a:p>
                      <a:pPr algn="ctr"/>
                      <a:endParaRPr lang="zh-CN" altLang="en-US" dirty="0"/>
                    </a:p>
                  </a:txBody>
                  <a:tcPr marL="86139" marR="86139"/>
                </a:tc>
                <a:tc>
                  <a:txBody>
                    <a:bodyPr/>
                    <a:lstStyle/>
                    <a:p>
                      <a:pPr algn="ctr"/>
                      <a:r>
                        <a:rPr lang="en-US" altLang="zh-CN" dirty="0" smtClean="0"/>
                        <a:t>2-crossfold</a:t>
                      </a:r>
                      <a:endParaRPr lang="zh-CN" altLang="en-US" dirty="0"/>
                    </a:p>
                  </a:txBody>
                  <a:tcPr marL="86139" marR="86139"/>
                </a:tc>
                <a:tc>
                  <a:txBody>
                    <a:bodyPr/>
                    <a:lstStyle/>
                    <a:p>
                      <a:pPr algn="ctr"/>
                      <a:r>
                        <a:rPr lang="en-US" altLang="zh-CN" dirty="0" smtClean="0"/>
                        <a:t>0</a:t>
                      </a:r>
                      <a:endParaRPr lang="zh-CN" altLang="en-US" dirty="0"/>
                    </a:p>
                  </a:txBody>
                  <a:tcPr marL="86139" marR="86139"/>
                </a:tc>
                <a:tc>
                  <a:txBody>
                    <a:bodyPr/>
                    <a:lstStyle/>
                    <a:p>
                      <a:pPr algn="ctr"/>
                      <a:r>
                        <a:rPr lang="en-US" altLang="zh-CN" dirty="0" smtClean="0"/>
                        <a:t>1</a:t>
                      </a:r>
                      <a:endParaRPr lang="zh-CN" altLang="en-US" dirty="0"/>
                    </a:p>
                  </a:txBody>
                  <a:tcPr marL="86139" marR="86139"/>
                </a:tc>
              </a:tr>
              <a:tr h="370840">
                <a:tc rowSpan="2">
                  <a:txBody>
                    <a:bodyPr/>
                    <a:lstStyle/>
                    <a:p>
                      <a:pPr algn="ctr"/>
                      <a:r>
                        <a:rPr lang="en-US" altLang="zh-CN" dirty="0" smtClean="0"/>
                        <a:t>My model </a:t>
                      </a:r>
                      <a:endParaRPr lang="zh-CN" altLang="en-US" dirty="0"/>
                    </a:p>
                  </a:txBody>
                  <a:tcPr marL="86139" marR="86139"/>
                </a:tc>
                <a:tc>
                  <a:txBody>
                    <a:bodyPr/>
                    <a:lstStyle/>
                    <a:p>
                      <a:pPr algn="ctr"/>
                      <a:r>
                        <a:rPr lang="en-US" altLang="zh-CN" dirty="0" smtClean="0"/>
                        <a:t>0</a:t>
                      </a:r>
                      <a:endParaRPr lang="zh-CN" altLang="en-US" dirty="0"/>
                    </a:p>
                  </a:txBody>
                  <a:tcPr marL="86139" marR="86139"/>
                </a:tc>
                <a:tc>
                  <a:txBody>
                    <a:bodyPr/>
                    <a:lstStyle/>
                    <a:p>
                      <a:pPr algn="ctr" fontAlgn="ctr"/>
                      <a:r>
                        <a:rPr lang="en-US" altLang="zh-CN" sz="1100" b="0" i="0" u="none" strike="noStrike">
                          <a:solidFill>
                            <a:srgbClr val="000000"/>
                          </a:solidFill>
                          <a:effectLst/>
                          <a:latin typeface="宋体" panose="02010600030101010101" pitchFamily="2" charset="-122"/>
                          <a:ea typeface="宋体" panose="02010600030101010101" pitchFamily="2" charset="-122"/>
                        </a:rPr>
                        <a:t>624.5</a:t>
                      </a:r>
                    </a:p>
                  </a:txBody>
                  <a:tcPr marL="8973" marR="8973" marT="9525" marB="0" anchor="ctr"/>
                </a:tc>
                <a:tc>
                  <a:txBody>
                    <a:bodyPr/>
                    <a:lstStyle/>
                    <a:p>
                      <a:pPr algn="ctr"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24.5</a:t>
                      </a:r>
                    </a:p>
                  </a:txBody>
                  <a:tcPr marL="8973" marR="8973" marT="9525" marB="0" anchor="ctr"/>
                </a:tc>
              </a:tr>
              <a:tr h="370840">
                <a:tc vMerge="1">
                  <a:txBody>
                    <a:bodyPr/>
                    <a:lstStyle/>
                    <a:p>
                      <a:endParaRPr lang="zh-CN" altLang="en-US" dirty="0"/>
                    </a:p>
                  </a:txBody>
                  <a:tcPr/>
                </a:tc>
                <a:tc>
                  <a:txBody>
                    <a:bodyPr/>
                    <a:lstStyle/>
                    <a:p>
                      <a:pPr algn="ctr"/>
                      <a:r>
                        <a:rPr lang="en-US" altLang="zh-CN" dirty="0" smtClean="0"/>
                        <a:t>1</a:t>
                      </a:r>
                      <a:endParaRPr lang="zh-CN" altLang="en-US" dirty="0"/>
                    </a:p>
                  </a:txBody>
                  <a:tcPr marL="86139" marR="86139"/>
                </a:tc>
                <a:tc>
                  <a:txBody>
                    <a:bodyPr/>
                    <a:lstStyle/>
                    <a:p>
                      <a:pPr algn="ctr"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30</a:t>
                      </a:r>
                    </a:p>
                  </a:txBody>
                  <a:tcPr marL="8973" marR="8973" marT="9525" marB="0" anchor="ctr"/>
                </a:tc>
                <a:tc>
                  <a:txBody>
                    <a:bodyPr/>
                    <a:lstStyle/>
                    <a:p>
                      <a:pPr algn="ctr"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62.5</a:t>
                      </a:r>
                    </a:p>
                  </a:txBody>
                  <a:tcPr marL="8973" marR="8973" marT="9525" marB="0" anchor="ctr"/>
                </a:tc>
              </a:tr>
              <a:tr h="370840">
                <a:tc rowSpan="2">
                  <a:txBody>
                    <a:bodyPr/>
                    <a:lstStyle/>
                    <a:p>
                      <a:pPr algn="ctr"/>
                      <a:r>
                        <a:rPr lang="zh-CN" altLang="en-US" dirty="0" smtClean="0"/>
                        <a:t>高斯朴素贝叶斯</a:t>
                      </a:r>
                      <a:endParaRPr lang="zh-CN" altLang="en-US" dirty="0"/>
                    </a:p>
                  </a:txBody>
                  <a:tcPr marL="86139" marR="86139"/>
                </a:tc>
                <a:tc>
                  <a:txBody>
                    <a:bodyPr/>
                    <a:lstStyle/>
                    <a:p>
                      <a:pPr algn="ctr"/>
                      <a:r>
                        <a:rPr lang="en-US" altLang="zh-CN" dirty="0" smtClean="0"/>
                        <a:t>0</a:t>
                      </a:r>
                      <a:endParaRPr lang="zh-CN" altLang="en-US" dirty="0"/>
                    </a:p>
                  </a:txBody>
                  <a:tcPr marL="86139" marR="86139"/>
                </a:tc>
                <a:tc>
                  <a:txBody>
                    <a:bodyPr/>
                    <a:lstStyle/>
                    <a:p>
                      <a:pPr algn="ctr"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636</a:t>
                      </a:r>
                    </a:p>
                  </a:txBody>
                  <a:tcPr marL="8973" marR="8973" marT="9525" marB="0" anchor="ctr"/>
                </a:tc>
                <a:tc>
                  <a:txBody>
                    <a:bodyPr/>
                    <a:lstStyle/>
                    <a:p>
                      <a:pPr algn="ctr"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13</a:t>
                      </a:r>
                    </a:p>
                  </a:txBody>
                  <a:tcPr marL="8973" marR="8973" marT="9525" marB="0" anchor="ctr"/>
                </a:tc>
              </a:tr>
              <a:tr h="370840">
                <a:tc vMerge="1">
                  <a:txBody>
                    <a:bodyPr/>
                    <a:lstStyle/>
                    <a:p>
                      <a:endParaRPr lang="zh-CN" altLang="en-US" dirty="0"/>
                    </a:p>
                  </a:txBody>
                  <a:tcPr/>
                </a:tc>
                <a:tc>
                  <a:txBody>
                    <a:bodyPr/>
                    <a:lstStyle/>
                    <a:p>
                      <a:pPr algn="ctr"/>
                      <a:r>
                        <a:rPr lang="en-US" altLang="zh-CN" dirty="0" smtClean="0"/>
                        <a:t>1</a:t>
                      </a:r>
                      <a:endParaRPr lang="zh-CN" altLang="en-US" dirty="0"/>
                    </a:p>
                  </a:txBody>
                  <a:tcPr marL="86139" marR="86139"/>
                </a:tc>
                <a:tc>
                  <a:txBody>
                    <a:bodyPr/>
                    <a:lstStyle/>
                    <a:p>
                      <a:pPr algn="ctr"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36</a:t>
                      </a:r>
                    </a:p>
                  </a:txBody>
                  <a:tcPr marL="8973" marR="8973" marT="9525" marB="0" anchor="ctr"/>
                </a:tc>
                <a:tc>
                  <a:txBody>
                    <a:bodyPr/>
                    <a:lstStyle/>
                    <a:p>
                      <a:pPr algn="ctr"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56.5</a:t>
                      </a:r>
                    </a:p>
                  </a:txBody>
                  <a:tcPr marL="8973" marR="8973" marT="9525" marB="0" anchor="ctr"/>
                </a:tc>
              </a:tr>
            </a:tbl>
          </a:graphicData>
        </a:graphic>
      </p:graphicFrame>
    </p:spTree>
    <p:extLst>
      <p:ext uri="{BB962C8B-B14F-4D97-AF65-F5344CB8AC3E}">
        <p14:creationId xmlns:p14="http://schemas.microsoft.com/office/powerpoint/2010/main" val="36318480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结果分析</a:t>
            </a:r>
            <a:endParaRPr lang="zh-CN" altLang="en-US" dirty="0"/>
          </a:p>
        </p:txBody>
      </p:sp>
      <p:sp>
        <p:nvSpPr>
          <p:cNvPr id="3" name="内容占位符 2"/>
          <p:cNvSpPr>
            <a:spLocks noGrp="1"/>
          </p:cNvSpPr>
          <p:nvPr>
            <p:ph idx="1"/>
          </p:nvPr>
        </p:nvSpPr>
        <p:spPr>
          <a:xfrm>
            <a:off x="1141412" y="1546167"/>
            <a:ext cx="9905999" cy="4245034"/>
          </a:xfrm>
        </p:spPr>
        <p:txBody>
          <a:bodyPr/>
          <a:lstStyle/>
          <a:p>
            <a:r>
              <a:rPr lang="zh-CN" altLang="en-US" dirty="0" smtClean="0"/>
              <a:t>利用全部数据的均值和方差，生成随机数并合成样本。右图为原始数据的极大极小值分布，从左图中可以看到，最大值通常接近</a:t>
            </a:r>
            <a:r>
              <a:rPr lang="en-US" altLang="zh-CN" dirty="0" smtClean="0"/>
              <a:t>1</a:t>
            </a:r>
            <a:r>
              <a:rPr lang="zh-CN" altLang="en-US" dirty="0" smtClean="0"/>
              <a:t>，但最小值则难以接近</a:t>
            </a:r>
            <a:r>
              <a:rPr lang="en-US" altLang="zh-CN" dirty="0" smtClean="0"/>
              <a:t>-1</a:t>
            </a:r>
            <a:r>
              <a:rPr lang="zh-CN" altLang="en-US" dirty="0" smtClean="0"/>
              <a:t>，但数据并未做过任何处理。</a:t>
            </a:r>
            <a:endParaRPr lang="en-US" altLang="zh-CN" dirty="0" smtClean="0"/>
          </a:p>
        </p:txBody>
      </p:sp>
      <p:pic>
        <p:nvPicPr>
          <p:cNvPr id="6" name="图片 5"/>
          <p:cNvPicPr>
            <a:picLocks noChangeAspect="1"/>
          </p:cNvPicPr>
          <p:nvPr/>
        </p:nvPicPr>
        <p:blipFill>
          <a:blip r:embed="rId2"/>
          <a:stretch>
            <a:fillRect/>
          </a:stretch>
        </p:blipFill>
        <p:spPr>
          <a:xfrm>
            <a:off x="6418559" y="3062142"/>
            <a:ext cx="4903317" cy="3201129"/>
          </a:xfrm>
          <a:prstGeom prst="rect">
            <a:avLst/>
          </a:prstGeom>
        </p:spPr>
      </p:pic>
      <p:pic>
        <p:nvPicPr>
          <p:cNvPr id="7" name="图片 6"/>
          <p:cNvPicPr>
            <a:picLocks noChangeAspect="1"/>
          </p:cNvPicPr>
          <p:nvPr/>
        </p:nvPicPr>
        <p:blipFill>
          <a:blip r:embed="rId3"/>
          <a:stretch>
            <a:fillRect/>
          </a:stretch>
        </p:blipFill>
        <p:spPr>
          <a:xfrm>
            <a:off x="1328327" y="3062142"/>
            <a:ext cx="4903317" cy="3201129"/>
          </a:xfrm>
          <a:prstGeom prst="rect">
            <a:avLst/>
          </a:prstGeom>
        </p:spPr>
      </p:pic>
    </p:spTree>
    <p:extLst>
      <p:ext uri="{BB962C8B-B14F-4D97-AF65-F5344CB8AC3E}">
        <p14:creationId xmlns:p14="http://schemas.microsoft.com/office/powerpoint/2010/main" val="3152674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结果分析</a:t>
            </a:r>
            <a:endParaRPr lang="zh-CN" altLang="en-US" dirty="0"/>
          </a:p>
        </p:txBody>
      </p:sp>
      <p:sp>
        <p:nvSpPr>
          <p:cNvPr id="3" name="内容占位符 2"/>
          <p:cNvSpPr>
            <a:spLocks noGrp="1"/>
          </p:cNvSpPr>
          <p:nvPr>
            <p:ph idx="1"/>
          </p:nvPr>
        </p:nvSpPr>
        <p:spPr/>
        <p:txBody>
          <a:bodyPr/>
          <a:lstStyle/>
          <a:p>
            <a:r>
              <a:rPr lang="en-US" altLang="zh-CN" dirty="0" smtClean="0"/>
              <a:t>Z</a:t>
            </a:r>
            <a:r>
              <a:rPr lang="zh-CN" altLang="en-US" dirty="0" smtClean="0"/>
              <a:t>的分布如图</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1141412" y="3524231"/>
            <a:ext cx="4750882" cy="3201129"/>
          </a:xfrm>
          <a:prstGeom prst="rect">
            <a:avLst/>
          </a:prstGeom>
        </p:spPr>
      </p:pic>
    </p:spTree>
    <p:extLst>
      <p:ext uri="{BB962C8B-B14F-4D97-AF65-F5344CB8AC3E}">
        <p14:creationId xmlns:p14="http://schemas.microsoft.com/office/powerpoint/2010/main" val="2630223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关于有监督与无监督</a:t>
            </a:r>
            <a:endParaRPr lang="zh-CN" altLang="en-US" dirty="0"/>
          </a:p>
        </p:txBody>
      </p:sp>
      <p:sp>
        <p:nvSpPr>
          <p:cNvPr id="3" name="内容占位符 2"/>
          <p:cNvSpPr>
            <a:spLocks noGrp="1"/>
          </p:cNvSpPr>
          <p:nvPr>
            <p:ph idx="1"/>
          </p:nvPr>
        </p:nvSpPr>
        <p:spPr/>
        <p:txBody>
          <a:bodyPr/>
          <a:lstStyle/>
          <a:p>
            <a:r>
              <a:rPr lang="zh-CN" altLang="en-US" dirty="0" smtClean="0"/>
              <a:t>目前有监督分类的分类效果好于无监督分类</a:t>
            </a:r>
            <a:endParaRPr lang="en-US" altLang="zh-CN" dirty="0" smtClean="0"/>
          </a:p>
          <a:p>
            <a:r>
              <a:rPr lang="zh-CN" altLang="en-US" dirty="0"/>
              <a:t>无监</a:t>
            </a:r>
            <a:r>
              <a:rPr lang="zh-CN" altLang="en-US" dirty="0" smtClean="0"/>
              <a:t>督问题：任务相关性差</a:t>
            </a:r>
            <a:endParaRPr lang="en-US" altLang="zh-CN" dirty="0" smtClean="0"/>
          </a:p>
          <a:p>
            <a:r>
              <a:rPr lang="zh-CN" altLang="en-US" dirty="0" smtClean="0"/>
              <a:t>即：相同特征对应的任务不同，则分类准则不同，但在无标签情况下，分类器难以区分</a:t>
            </a:r>
            <a:endParaRPr lang="zh-CN" altLang="en-US" dirty="0"/>
          </a:p>
        </p:txBody>
      </p:sp>
    </p:spTree>
    <p:extLst>
      <p:ext uri="{BB962C8B-B14F-4D97-AF65-F5344CB8AC3E}">
        <p14:creationId xmlns:p14="http://schemas.microsoft.com/office/powerpoint/2010/main" val="281816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样本生成</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776791045"/>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0834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SMOTE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𝑃𝑖</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𝑟𝑎𝑛𝑑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𝑦</m:t>
                            </m:r>
                          </m:e>
                          <m:sub>
                            <m:r>
                              <a:rPr lang="en-US" altLang="zh-CN" i="1" dirty="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oMath>
                </a14:m>
                <a:endParaRPr lang="en-US" altLang="zh-CN" b="0" dirty="0" smtClean="0"/>
              </a:p>
              <a:p>
                <a14:m>
                  <m:oMath xmlns:m="http://schemas.openxmlformats.org/officeDocument/2006/math">
                    <m:r>
                      <a:rPr lang="en-US" altLang="zh-CN" b="0" i="1" smtClean="0">
                        <a:latin typeface="Cambria Math" panose="02040503050406030204" pitchFamily="18" charset="0"/>
                      </a:rPr>
                      <m:t>𝑥</m:t>
                    </m:r>
                  </m:oMath>
                </a14:m>
                <a:r>
                  <a:rPr lang="zh-CN" altLang="en-US" dirty="0" smtClean="0"/>
                  <a:t>为当前样本，</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𝑦</m:t>
                        </m:r>
                      </m:e>
                      <m:sub>
                        <m:r>
                          <a:rPr lang="en-US" altLang="zh-CN" i="1" dirty="0">
                            <a:latin typeface="Cambria Math" panose="02040503050406030204" pitchFamily="18" charset="0"/>
                          </a:rPr>
                          <m:t>𝑖</m:t>
                        </m:r>
                      </m:sub>
                    </m:sSub>
                  </m:oMath>
                </a14:m>
                <a:r>
                  <a:rPr lang="zh-CN" altLang="en-US" dirty="0" smtClean="0"/>
                  <a:t>为</a:t>
                </a:r>
                <a:r>
                  <a:rPr lang="en-US" altLang="zh-CN" dirty="0" smtClean="0"/>
                  <a:t>x </a:t>
                </a:r>
                <a:r>
                  <a:rPr lang="zh-CN" altLang="en-US" dirty="0" smtClean="0"/>
                  <a:t>的近邻</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706573893"/>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2257" name="Equation" r:id="rId4" imgW="914400" imgH="198720" progId="Equation.DSMT4">
                  <p:embed/>
                </p:oleObj>
              </mc:Choice>
              <mc:Fallback>
                <p:oleObj name="Equation" r:id="rId4" imgW="914400" imgH="198720" progId="Equation.DSMT4">
                  <p:embed/>
                  <p:pic>
                    <p:nvPicPr>
                      <p:cNvPr id="0" name=""/>
                      <p:cNvPicPr/>
                      <p:nvPr/>
                    </p:nvPicPr>
                    <p:blipFill>
                      <a:blip r:embed="rId5"/>
                      <a:stretch>
                        <a:fillRect/>
                      </a:stretch>
                    </p:blipFill>
                    <p:spPr>
                      <a:xfrm>
                        <a:off x="6146800" y="3352800"/>
                        <a:ext cx="914400" cy="19843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674025942"/>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2258" name="Equation" r:id="rId6" imgW="914400" imgH="198720" progId="Equation.DSMT4">
                  <p:embed/>
                </p:oleObj>
              </mc:Choice>
              <mc:Fallback>
                <p:oleObj name="Equation" r:id="rId6" imgW="914400" imgH="198720" progId="Equation.DSMT4">
                  <p:embed/>
                  <p:pic>
                    <p:nvPicPr>
                      <p:cNvPr id="0" name=""/>
                      <p:cNvPicPr/>
                      <p:nvPr/>
                    </p:nvPicPr>
                    <p:blipFill>
                      <a:blip r:embed="rId5"/>
                      <a:stretch>
                        <a:fillRect/>
                      </a:stretch>
                    </p:blipFill>
                    <p:spPr>
                      <a:xfrm>
                        <a:off x="6146800" y="3352800"/>
                        <a:ext cx="914400" cy="19843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652250216"/>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2259" name="Equation" r:id="rId7" imgW="914400" imgH="198720" progId="Equation.DSMT4">
                  <p:embed/>
                </p:oleObj>
              </mc:Choice>
              <mc:Fallback>
                <p:oleObj name="Equation" r:id="rId7" imgW="914400" imgH="198720" progId="Equation.DSMT4">
                  <p:embed/>
                  <p:pic>
                    <p:nvPicPr>
                      <p:cNvPr id="0" name=""/>
                      <p:cNvPicPr/>
                      <p:nvPr/>
                    </p:nvPicPr>
                    <p:blipFill>
                      <a:blip r:embed="rId5"/>
                      <a:stretch>
                        <a:fillRect/>
                      </a:stretch>
                    </p:blipFill>
                    <p:spPr>
                      <a:xfrm>
                        <a:off x="6146800" y="33528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3331732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GAN</a:t>
            </a:r>
            <a:r>
              <a:rPr lang="zh-CN" altLang="en-US" dirty="0" smtClean="0"/>
              <a:t>基础</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smtClean="0"/>
              <a:t>纳什均衡：</a:t>
            </a:r>
            <a:r>
              <a:rPr lang="zh-CN" altLang="en-US" dirty="0"/>
              <a:t>指的是参与人的这样一种策略组合，在该策略组合上，任何参与人单独改变策略都不会得到好处。换句话说，如果在一个策略组合上，当所有其他人都不改变策略时，没有人会改变自己的策略，则该策略组合就是一个纳什均衡</a:t>
            </a:r>
            <a:r>
              <a:rPr lang="zh-CN" altLang="en-US" dirty="0" smtClean="0"/>
              <a:t>。</a:t>
            </a:r>
            <a:endParaRPr lang="en-US" altLang="zh-CN" dirty="0" smtClean="0"/>
          </a:p>
          <a:p>
            <a:r>
              <a:rPr lang="zh-CN" altLang="en-US" dirty="0" smtClean="0"/>
              <a:t>在神经网络上表现为</a:t>
            </a:r>
            <a:r>
              <a:rPr lang="en-US" altLang="zh-CN" dirty="0" smtClean="0"/>
              <a:t>G</a:t>
            </a:r>
            <a:r>
              <a:rPr lang="zh-CN" altLang="en-US" dirty="0" smtClean="0"/>
              <a:t>和</a:t>
            </a:r>
            <a:r>
              <a:rPr lang="en-US" altLang="zh-CN" dirty="0" smtClean="0"/>
              <a:t>D</a:t>
            </a:r>
            <a:r>
              <a:rPr lang="zh-CN" altLang="en-US" dirty="0"/>
              <a:t>同时</a:t>
            </a:r>
            <a:r>
              <a:rPr lang="zh-CN" altLang="en-US" dirty="0" smtClean="0"/>
              <a:t>收敛于局部极小值点。</a:t>
            </a:r>
            <a:endParaRPr lang="zh-CN" altLang="en-US" dirty="0"/>
          </a:p>
        </p:txBody>
      </p:sp>
    </p:spTree>
    <p:extLst>
      <p:ext uri="{BB962C8B-B14F-4D97-AF65-F5344CB8AC3E}">
        <p14:creationId xmlns:p14="http://schemas.microsoft.com/office/powerpoint/2010/main" val="3343682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GAN</a:t>
            </a:r>
            <a:endParaRPr lang="zh-CN" altLang="en-US" dirty="0"/>
          </a:p>
        </p:txBody>
      </p:sp>
      <p:sp>
        <p:nvSpPr>
          <p:cNvPr id="3" name="内容占位符 2"/>
          <p:cNvSpPr>
            <a:spLocks noGrp="1"/>
          </p:cNvSpPr>
          <p:nvPr>
            <p:ph idx="1"/>
          </p:nvPr>
        </p:nvSpPr>
        <p:spPr/>
        <p:txBody>
          <a:bodyPr>
            <a:normAutofit/>
          </a:bodyPr>
          <a:lstStyle/>
          <a:p>
            <a:r>
              <a:rPr lang="zh-CN" altLang="en-US" b="1" dirty="0"/>
              <a:t>朴素</a:t>
            </a:r>
            <a:r>
              <a:rPr lang="en-US" altLang="zh-CN" b="1" dirty="0"/>
              <a:t>GAN</a:t>
            </a:r>
            <a:r>
              <a:rPr lang="zh-CN" altLang="en-US" b="1" dirty="0"/>
              <a:t>的基本框架</a:t>
            </a:r>
          </a:p>
          <a:p>
            <a:endParaRPr lang="zh-CN" altLang="en-US" dirty="0"/>
          </a:p>
        </p:txBody>
      </p:sp>
      <p:pic>
        <p:nvPicPr>
          <p:cNvPr id="4" name="图片 3"/>
          <p:cNvPicPr>
            <a:picLocks noChangeAspect="1"/>
          </p:cNvPicPr>
          <p:nvPr/>
        </p:nvPicPr>
        <p:blipFill>
          <a:blip r:embed="rId3"/>
          <a:stretch>
            <a:fillRect/>
          </a:stretch>
        </p:blipFill>
        <p:spPr>
          <a:xfrm>
            <a:off x="4531179" y="2249487"/>
            <a:ext cx="7048500" cy="3971925"/>
          </a:xfrm>
          <a:prstGeom prst="rect">
            <a:avLst/>
          </a:prstGeom>
        </p:spPr>
      </p:pic>
    </p:spTree>
    <p:extLst>
      <p:ext uri="{BB962C8B-B14F-4D97-AF65-F5344CB8AC3E}">
        <p14:creationId xmlns:p14="http://schemas.microsoft.com/office/powerpoint/2010/main" val="3798220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GAN</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GAN</a:t>
            </a:r>
            <a:r>
              <a:rPr lang="zh-CN" altLang="en-US" dirty="0"/>
              <a:t>所建立的一个学习框架，</a:t>
            </a:r>
            <a:r>
              <a:rPr lang="zh-CN" altLang="en-US" b="1" dirty="0"/>
              <a:t>实际上就是生成模型和判别模型之间的一个模仿游戏</a:t>
            </a:r>
            <a:r>
              <a:rPr lang="zh-CN" altLang="en-US" dirty="0"/>
              <a:t>。生成模型的目的，就是要尽量去模仿、建模和学习真实数据的分布规律；而判别模型则是要判别自己所得到的一个输入数据，究竟是来自于真实的数据分布还是来自于一个生成模型。通过这两个内部模型之间不断的竞争，从而提高两个模型的生成能力和判别能力</a:t>
            </a:r>
            <a:r>
              <a:rPr lang="zh-CN" altLang="en-US" dirty="0" smtClean="0"/>
              <a:t>。</a:t>
            </a:r>
            <a:endParaRPr lang="en-US" altLang="zh-CN" dirty="0" smtClean="0"/>
          </a:p>
          <a:p>
            <a:r>
              <a:rPr lang="zh-CN" altLang="en-US" dirty="0"/>
              <a:t>当一个判别模型的能力已经非常强的时候，如果生成模型所生成的数据，还是能够使它产生混淆，无法正确判断的话，</a:t>
            </a:r>
            <a:r>
              <a:rPr lang="zh-CN" altLang="en-US" b="1" dirty="0"/>
              <a:t>那我们就认为这个生成模型实际上已经学到了真实数据的分布</a:t>
            </a:r>
            <a:r>
              <a:rPr lang="zh-CN" altLang="en-US" dirty="0"/>
              <a:t>。</a:t>
            </a:r>
          </a:p>
        </p:txBody>
      </p:sp>
    </p:spTree>
    <p:extLst>
      <p:ext uri="{BB962C8B-B14F-4D97-AF65-F5344CB8AC3E}">
        <p14:creationId xmlns:p14="http://schemas.microsoft.com/office/powerpoint/2010/main" val="3761904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电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电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电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TM04033919[[fn=电路]]</Template>
  <TotalTime>8672</TotalTime>
  <Words>1581</Words>
  <Application>Microsoft Office PowerPoint</Application>
  <PresentationFormat>宽屏</PresentationFormat>
  <Paragraphs>153</Paragraphs>
  <Slides>31</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1" baseType="lpstr">
      <vt:lpstr>MathJax_Math-italic</vt:lpstr>
      <vt:lpstr>宋体</vt:lpstr>
      <vt:lpstr>Arial</vt:lpstr>
      <vt:lpstr>Calibri</vt:lpstr>
      <vt:lpstr>Cambria Math</vt:lpstr>
      <vt:lpstr>Trebuchet MS</vt:lpstr>
      <vt:lpstr>Tw Cen MT</vt:lpstr>
      <vt:lpstr>Wingdings</vt:lpstr>
      <vt:lpstr>电路</vt:lpstr>
      <vt:lpstr>Equation</vt:lpstr>
      <vt:lpstr>基于重建模型的不平衡分类</vt:lpstr>
      <vt:lpstr>模型简介</vt:lpstr>
      <vt:lpstr>模型效果</vt:lpstr>
      <vt:lpstr>关于有监督与无监督</vt:lpstr>
      <vt:lpstr>样本生成</vt:lpstr>
      <vt:lpstr>SMOTE</vt:lpstr>
      <vt:lpstr>GAN基础 </vt:lpstr>
      <vt:lpstr>GAN</vt:lpstr>
      <vt:lpstr>GAN</vt:lpstr>
      <vt:lpstr>GAN的基本原理</vt:lpstr>
      <vt:lpstr>GAN的基本原理</vt:lpstr>
      <vt:lpstr>PowerPoint 演示文稿</vt:lpstr>
      <vt:lpstr>GAN的应用</vt:lpstr>
      <vt:lpstr>使用GAN生成样本的问题</vt:lpstr>
      <vt:lpstr>VAE（变分自编码器）</vt:lpstr>
      <vt:lpstr>VAE（变分自编码器）</vt:lpstr>
      <vt:lpstr>VAE（变分自编码器）</vt:lpstr>
      <vt:lpstr>VAE（变分自编码器）</vt:lpstr>
      <vt:lpstr>VAE（变分自编码器）</vt:lpstr>
      <vt:lpstr>VAE（变分自编码器）</vt:lpstr>
      <vt:lpstr>关于散度</vt:lpstr>
      <vt:lpstr>模型改进计划</vt:lpstr>
      <vt:lpstr>数据改进</vt:lpstr>
      <vt:lpstr>计划效果及分析</vt:lpstr>
      <vt:lpstr>生成样本存在的问题</vt:lpstr>
      <vt:lpstr>如何评价生成样本（从不同的思路来理解生成模型）</vt:lpstr>
      <vt:lpstr>GAN为何能生成质量更好的样本</vt:lpstr>
      <vt:lpstr>目前的模型</vt:lpstr>
      <vt:lpstr>目前的缺陷</vt:lpstr>
      <vt:lpstr>结果分析</vt:lpstr>
      <vt:lpstr>结果分析</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基于重建模型的不平衡分类</dc:title>
  <dc:creator>Windows 用户</dc:creator>
  <cp:lastModifiedBy>Windows 用户</cp:lastModifiedBy>
  <cp:revision>85</cp:revision>
  <dcterms:created xsi:type="dcterms:W3CDTF">2017-06-23T12:19:08Z</dcterms:created>
  <dcterms:modified xsi:type="dcterms:W3CDTF">2017-12-04T07:17:05Z</dcterms:modified>
</cp:coreProperties>
</file>