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8"/>
  </p:notesMasterIdLst>
  <p:sldIdLst>
    <p:sldId id="258" r:id="rId2"/>
    <p:sldId id="259" r:id="rId3"/>
    <p:sldId id="275" r:id="rId4"/>
    <p:sldId id="261" r:id="rId5"/>
    <p:sldId id="262" r:id="rId6"/>
    <p:sldId id="276" r:id="rId7"/>
    <p:sldId id="282" r:id="rId8"/>
    <p:sldId id="277" r:id="rId9"/>
    <p:sldId id="265" r:id="rId10"/>
    <p:sldId id="269" r:id="rId11"/>
    <p:sldId id="281" r:id="rId12"/>
    <p:sldId id="273" r:id="rId13"/>
    <p:sldId id="274" r:id="rId14"/>
    <p:sldId id="278" r:id="rId15"/>
    <p:sldId id="279"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6" autoAdjust="0"/>
    <p:restoredTop sz="81389" autoAdjust="0"/>
  </p:normalViewPr>
  <p:slideViewPr>
    <p:cSldViewPr snapToGrid="0">
      <p:cViewPr varScale="1">
        <p:scale>
          <a:sx n="76" d="100"/>
          <a:sy n="76" d="100"/>
        </p:scale>
        <p:origin x="102" y="138"/>
      </p:cViewPr>
      <p:guideLst/>
    </p:cSldViewPr>
  </p:slideViewPr>
  <p:notesTextViewPr>
    <p:cViewPr>
      <p:scale>
        <a:sx n="1" d="1"/>
        <a:sy n="1" d="1"/>
      </p:scale>
      <p:origin x="0" y="-17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FB7C8-412F-4199-8DAE-6FBE8F5436D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52D079F-7D2E-4C04-9C6B-D2236DEB8C6E}">
      <dgm:prSet phldrT="[文本]"/>
      <dgm:spPr/>
      <dgm:t>
        <a:bodyPr/>
        <a:lstStyle/>
        <a:p>
          <a:r>
            <a:rPr lang="zh-CN" altLang="en-US" dirty="0" smtClean="0"/>
            <a:t>研究目的及意义</a:t>
          </a:r>
          <a:endParaRPr lang="zh-CN" altLang="en-US" dirty="0"/>
        </a:p>
      </dgm:t>
    </dgm:pt>
    <dgm:pt modelId="{3406DFD5-2558-440F-A0CA-A17A47A6450B}" type="parTrans" cxnId="{CDF3C80F-5C6A-4AB5-92DD-0AD78BBE6B11}">
      <dgm:prSet/>
      <dgm:spPr/>
      <dgm:t>
        <a:bodyPr/>
        <a:lstStyle/>
        <a:p>
          <a:endParaRPr lang="zh-CN" altLang="en-US"/>
        </a:p>
      </dgm:t>
    </dgm:pt>
    <dgm:pt modelId="{593EB167-BA71-4AF8-828F-482956E4098D}" type="sibTrans" cxnId="{CDF3C80F-5C6A-4AB5-92DD-0AD78BBE6B11}">
      <dgm:prSet/>
      <dgm:spPr/>
      <dgm:t>
        <a:bodyPr/>
        <a:lstStyle/>
        <a:p>
          <a:endParaRPr lang="zh-CN" altLang="en-US"/>
        </a:p>
      </dgm:t>
    </dgm:pt>
    <dgm:pt modelId="{2E36F5FD-EBDB-4EDE-93E1-A500CAF18019}">
      <dgm:prSet phldrT="[文本]"/>
      <dgm:spPr/>
      <dgm:t>
        <a:bodyPr/>
        <a:lstStyle/>
        <a:p>
          <a:r>
            <a:rPr lang="zh-CN" altLang="en-US" dirty="0" smtClean="0"/>
            <a:t>主要研究内容</a:t>
          </a:r>
          <a:endParaRPr lang="zh-CN" altLang="en-US" dirty="0"/>
        </a:p>
      </dgm:t>
    </dgm:pt>
    <dgm:pt modelId="{6F82BC5E-3078-46D3-A7D6-1111C45D1E3E}" type="parTrans" cxnId="{6A132BA6-C3B5-4DD7-A075-4613C8F3B826}">
      <dgm:prSet/>
      <dgm:spPr/>
      <dgm:t>
        <a:bodyPr/>
        <a:lstStyle/>
        <a:p>
          <a:endParaRPr lang="zh-CN" altLang="en-US"/>
        </a:p>
      </dgm:t>
    </dgm:pt>
    <dgm:pt modelId="{BDD3E8FE-6130-42D0-A35A-58E5B66C71E0}" type="sibTrans" cxnId="{6A132BA6-C3B5-4DD7-A075-4613C8F3B826}">
      <dgm:prSet/>
      <dgm:spPr/>
      <dgm:t>
        <a:bodyPr/>
        <a:lstStyle/>
        <a:p>
          <a:endParaRPr lang="zh-CN" altLang="en-US"/>
        </a:p>
      </dgm:t>
    </dgm:pt>
    <dgm:pt modelId="{476082B9-30B4-4639-A23E-91F87A910835}">
      <dgm:prSet phldrT="[文本]"/>
      <dgm:spPr/>
      <dgm:t>
        <a:bodyPr/>
        <a:lstStyle/>
        <a:p>
          <a:r>
            <a:rPr lang="zh-CN" altLang="en-US" dirty="0" smtClean="0"/>
            <a:t>存在问题及解决方案</a:t>
          </a:r>
          <a:endParaRPr lang="zh-CN" altLang="en-US" dirty="0"/>
        </a:p>
      </dgm:t>
    </dgm:pt>
    <dgm:pt modelId="{179556CE-7C90-4D45-BADE-DA4DF232E441}" type="parTrans" cxnId="{8C8684CB-1C6D-4857-94BA-CAD7F830BA14}">
      <dgm:prSet/>
      <dgm:spPr/>
      <dgm:t>
        <a:bodyPr/>
        <a:lstStyle/>
        <a:p>
          <a:endParaRPr lang="zh-CN" altLang="en-US"/>
        </a:p>
      </dgm:t>
    </dgm:pt>
    <dgm:pt modelId="{9E34E228-C705-4F9F-9104-9DB5629E820E}" type="sibTrans" cxnId="{8C8684CB-1C6D-4857-94BA-CAD7F830BA14}">
      <dgm:prSet/>
      <dgm:spPr/>
      <dgm:t>
        <a:bodyPr/>
        <a:lstStyle/>
        <a:p>
          <a:endParaRPr lang="zh-CN" altLang="en-US"/>
        </a:p>
      </dgm:t>
    </dgm:pt>
    <dgm:pt modelId="{61CC8CEC-9EDE-40A6-8431-4D5FCE98D274}">
      <dgm:prSet phldrT="[文本]"/>
      <dgm:spPr/>
      <dgm:t>
        <a:bodyPr/>
        <a:lstStyle/>
        <a:p>
          <a:r>
            <a:rPr lang="zh-CN" altLang="en-US" dirty="0" smtClean="0"/>
            <a:t>国内外研究现状</a:t>
          </a:r>
          <a:endParaRPr lang="zh-CN" altLang="en-US" dirty="0"/>
        </a:p>
      </dgm:t>
    </dgm:pt>
    <dgm:pt modelId="{CAD49209-50D5-4B22-870E-E887A4F43E6C}" type="parTrans" cxnId="{A4491851-4962-4F2F-AA5C-F5F12DC041D2}">
      <dgm:prSet/>
      <dgm:spPr/>
    </dgm:pt>
    <dgm:pt modelId="{A4C4ED91-9492-4DDE-AB49-C74BDDFEE2E2}" type="sibTrans" cxnId="{A4491851-4962-4F2F-AA5C-F5F12DC041D2}">
      <dgm:prSet/>
      <dgm:spPr/>
    </dgm:pt>
    <dgm:pt modelId="{3D3B8032-6E13-4E7B-AC77-AD4C45C740A2}" type="pres">
      <dgm:prSet presAssocID="{D8EFB7C8-412F-4199-8DAE-6FBE8F5436DE}" presName="Name0" presStyleCnt="0">
        <dgm:presLayoutVars>
          <dgm:chMax val="7"/>
          <dgm:chPref val="7"/>
          <dgm:dir/>
        </dgm:presLayoutVars>
      </dgm:prSet>
      <dgm:spPr/>
      <dgm:t>
        <a:bodyPr/>
        <a:lstStyle/>
        <a:p>
          <a:endParaRPr lang="zh-CN" altLang="en-US"/>
        </a:p>
      </dgm:t>
    </dgm:pt>
    <dgm:pt modelId="{14389AF7-14EE-4A81-B2A8-2330398DCBAD}" type="pres">
      <dgm:prSet presAssocID="{D8EFB7C8-412F-4199-8DAE-6FBE8F5436DE}" presName="Name1" presStyleCnt="0"/>
      <dgm:spPr/>
    </dgm:pt>
    <dgm:pt modelId="{418A8C01-47A0-4E0E-86AC-5954DFE294E2}" type="pres">
      <dgm:prSet presAssocID="{D8EFB7C8-412F-4199-8DAE-6FBE8F5436DE}" presName="cycle" presStyleCnt="0"/>
      <dgm:spPr/>
    </dgm:pt>
    <dgm:pt modelId="{25AE3396-CE1A-492E-9FE1-1D9121CE58AD}" type="pres">
      <dgm:prSet presAssocID="{D8EFB7C8-412F-4199-8DAE-6FBE8F5436DE}" presName="srcNode" presStyleLbl="node1" presStyleIdx="0" presStyleCnt="4"/>
      <dgm:spPr/>
    </dgm:pt>
    <dgm:pt modelId="{1DDC5B85-3C1D-47EC-BE6D-603CFE1E01AE}" type="pres">
      <dgm:prSet presAssocID="{D8EFB7C8-412F-4199-8DAE-6FBE8F5436DE}" presName="conn" presStyleLbl="parChTrans1D2" presStyleIdx="0" presStyleCnt="1"/>
      <dgm:spPr/>
      <dgm:t>
        <a:bodyPr/>
        <a:lstStyle/>
        <a:p>
          <a:endParaRPr lang="zh-CN" altLang="en-US"/>
        </a:p>
      </dgm:t>
    </dgm:pt>
    <dgm:pt modelId="{991DA0F9-8002-43F6-917E-C9A4768A79EC}" type="pres">
      <dgm:prSet presAssocID="{D8EFB7C8-412F-4199-8DAE-6FBE8F5436DE}" presName="extraNode" presStyleLbl="node1" presStyleIdx="0" presStyleCnt="4"/>
      <dgm:spPr/>
    </dgm:pt>
    <dgm:pt modelId="{239C7823-A63B-4729-8117-DF6E8C52A8F9}" type="pres">
      <dgm:prSet presAssocID="{D8EFB7C8-412F-4199-8DAE-6FBE8F5436DE}" presName="dstNode" presStyleLbl="node1" presStyleIdx="0" presStyleCnt="4"/>
      <dgm:spPr/>
    </dgm:pt>
    <dgm:pt modelId="{6F9669C5-331E-4329-A844-14EEEA390024}" type="pres">
      <dgm:prSet presAssocID="{652D079F-7D2E-4C04-9C6B-D2236DEB8C6E}" presName="text_1" presStyleLbl="node1" presStyleIdx="0" presStyleCnt="4">
        <dgm:presLayoutVars>
          <dgm:bulletEnabled val="1"/>
        </dgm:presLayoutVars>
      </dgm:prSet>
      <dgm:spPr/>
      <dgm:t>
        <a:bodyPr/>
        <a:lstStyle/>
        <a:p>
          <a:endParaRPr lang="zh-CN" altLang="en-US"/>
        </a:p>
      </dgm:t>
    </dgm:pt>
    <dgm:pt modelId="{94E6174B-658F-406C-B609-6C0B89812FC9}" type="pres">
      <dgm:prSet presAssocID="{652D079F-7D2E-4C04-9C6B-D2236DEB8C6E}" presName="accent_1" presStyleCnt="0"/>
      <dgm:spPr/>
    </dgm:pt>
    <dgm:pt modelId="{1C5A96BD-DD3A-4D87-A105-423B6A36BAAB}" type="pres">
      <dgm:prSet presAssocID="{652D079F-7D2E-4C04-9C6B-D2236DEB8C6E}" presName="accentRepeatNode" presStyleLbl="solidFgAcc1" presStyleIdx="0" presStyleCnt="4"/>
      <dgm:spPr/>
    </dgm:pt>
    <dgm:pt modelId="{C19AAA33-956B-44EA-88BE-564DDF8FAF76}" type="pres">
      <dgm:prSet presAssocID="{61CC8CEC-9EDE-40A6-8431-4D5FCE98D274}" presName="text_2" presStyleLbl="node1" presStyleIdx="1" presStyleCnt="4">
        <dgm:presLayoutVars>
          <dgm:bulletEnabled val="1"/>
        </dgm:presLayoutVars>
      </dgm:prSet>
      <dgm:spPr/>
      <dgm:t>
        <a:bodyPr/>
        <a:lstStyle/>
        <a:p>
          <a:endParaRPr lang="zh-CN" altLang="en-US"/>
        </a:p>
      </dgm:t>
    </dgm:pt>
    <dgm:pt modelId="{8E877F72-1279-4B23-9D01-9EEDB327812F}" type="pres">
      <dgm:prSet presAssocID="{61CC8CEC-9EDE-40A6-8431-4D5FCE98D274}" presName="accent_2" presStyleCnt="0"/>
      <dgm:spPr/>
    </dgm:pt>
    <dgm:pt modelId="{BBD5EC83-779B-41DA-9862-A4A35EA77C9E}" type="pres">
      <dgm:prSet presAssocID="{61CC8CEC-9EDE-40A6-8431-4D5FCE98D274}" presName="accentRepeatNode" presStyleLbl="solidFgAcc1" presStyleIdx="1" presStyleCnt="4"/>
      <dgm:spPr/>
    </dgm:pt>
    <dgm:pt modelId="{570D4343-E9D3-4713-8683-C56FC4610525}" type="pres">
      <dgm:prSet presAssocID="{2E36F5FD-EBDB-4EDE-93E1-A500CAF18019}" presName="text_3" presStyleLbl="node1" presStyleIdx="2" presStyleCnt="4">
        <dgm:presLayoutVars>
          <dgm:bulletEnabled val="1"/>
        </dgm:presLayoutVars>
      </dgm:prSet>
      <dgm:spPr/>
      <dgm:t>
        <a:bodyPr/>
        <a:lstStyle/>
        <a:p>
          <a:endParaRPr lang="zh-CN" altLang="en-US"/>
        </a:p>
      </dgm:t>
    </dgm:pt>
    <dgm:pt modelId="{2F2A7F3E-6997-44A2-B9E5-137D8EE14AC9}" type="pres">
      <dgm:prSet presAssocID="{2E36F5FD-EBDB-4EDE-93E1-A500CAF18019}" presName="accent_3" presStyleCnt="0"/>
      <dgm:spPr/>
    </dgm:pt>
    <dgm:pt modelId="{9A89235F-C5CA-4448-B860-6E6CFBB61E43}" type="pres">
      <dgm:prSet presAssocID="{2E36F5FD-EBDB-4EDE-93E1-A500CAF18019}" presName="accentRepeatNode" presStyleLbl="solidFgAcc1" presStyleIdx="2" presStyleCnt="4"/>
      <dgm:spPr/>
    </dgm:pt>
    <dgm:pt modelId="{0D7D0F64-7B60-42AB-B21C-1B77B225A1E5}" type="pres">
      <dgm:prSet presAssocID="{476082B9-30B4-4639-A23E-91F87A910835}" presName="text_4" presStyleLbl="node1" presStyleIdx="3" presStyleCnt="4">
        <dgm:presLayoutVars>
          <dgm:bulletEnabled val="1"/>
        </dgm:presLayoutVars>
      </dgm:prSet>
      <dgm:spPr/>
      <dgm:t>
        <a:bodyPr/>
        <a:lstStyle/>
        <a:p>
          <a:endParaRPr lang="zh-CN" altLang="en-US"/>
        </a:p>
      </dgm:t>
    </dgm:pt>
    <dgm:pt modelId="{8131F5D7-2A27-46C5-AEA6-EC32FE3E5710}" type="pres">
      <dgm:prSet presAssocID="{476082B9-30B4-4639-A23E-91F87A910835}" presName="accent_4" presStyleCnt="0"/>
      <dgm:spPr/>
    </dgm:pt>
    <dgm:pt modelId="{40CB8C24-63BE-4FD9-8C5D-F236964F280E}" type="pres">
      <dgm:prSet presAssocID="{476082B9-30B4-4639-A23E-91F87A910835}" presName="accentRepeatNode" presStyleLbl="solidFgAcc1" presStyleIdx="3" presStyleCnt="4"/>
      <dgm:spPr/>
    </dgm:pt>
  </dgm:ptLst>
  <dgm:cxnLst>
    <dgm:cxn modelId="{8C8684CB-1C6D-4857-94BA-CAD7F830BA14}" srcId="{D8EFB7C8-412F-4199-8DAE-6FBE8F5436DE}" destId="{476082B9-30B4-4639-A23E-91F87A910835}" srcOrd="3" destOrd="0" parTransId="{179556CE-7C90-4D45-BADE-DA4DF232E441}" sibTransId="{9E34E228-C705-4F9F-9104-9DB5629E820E}"/>
    <dgm:cxn modelId="{FC3D8F7D-F781-4155-9FFE-362391FBC15E}" type="presOf" srcId="{593EB167-BA71-4AF8-828F-482956E4098D}" destId="{1DDC5B85-3C1D-47EC-BE6D-603CFE1E01AE}" srcOrd="0" destOrd="0" presId="urn:microsoft.com/office/officeart/2008/layout/VerticalCurvedList"/>
    <dgm:cxn modelId="{A4491851-4962-4F2F-AA5C-F5F12DC041D2}" srcId="{D8EFB7C8-412F-4199-8DAE-6FBE8F5436DE}" destId="{61CC8CEC-9EDE-40A6-8431-4D5FCE98D274}" srcOrd="1" destOrd="0" parTransId="{CAD49209-50D5-4B22-870E-E887A4F43E6C}" sibTransId="{A4C4ED91-9492-4DDE-AB49-C74BDDFEE2E2}"/>
    <dgm:cxn modelId="{D4E66B69-4B59-4873-A437-255B03950919}" type="presOf" srcId="{61CC8CEC-9EDE-40A6-8431-4D5FCE98D274}" destId="{C19AAA33-956B-44EA-88BE-564DDF8FAF76}" srcOrd="0" destOrd="0" presId="urn:microsoft.com/office/officeart/2008/layout/VerticalCurvedList"/>
    <dgm:cxn modelId="{CDF3C80F-5C6A-4AB5-92DD-0AD78BBE6B11}" srcId="{D8EFB7C8-412F-4199-8DAE-6FBE8F5436DE}" destId="{652D079F-7D2E-4C04-9C6B-D2236DEB8C6E}" srcOrd="0" destOrd="0" parTransId="{3406DFD5-2558-440F-A0CA-A17A47A6450B}" sibTransId="{593EB167-BA71-4AF8-828F-482956E4098D}"/>
    <dgm:cxn modelId="{8A3B5A59-5A30-4131-B318-AE356DB9C4A6}" type="presOf" srcId="{476082B9-30B4-4639-A23E-91F87A910835}" destId="{0D7D0F64-7B60-42AB-B21C-1B77B225A1E5}" srcOrd="0" destOrd="0" presId="urn:microsoft.com/office/officeart/2008/layout/VerticalCurvedList"/>
    <dgm:cxn modelId="{A701AD50-3BA9-4EB8-B942-F1D6402410FC}" type="presOf" srcId="{2E36F5FD-EBDB-4EDE-93E1-A500CAF18019}" destId="{570D4343-E9D3-4713-8683-C56FC4610525}" srcOrd="0" destOrd="0" presId="urn:microsoft.com/office/officeart/2008/layout/VerticalCurvedList"/>
    <dgm:cxn modelId="{724E1273-F8FF-4389-9C43-E85BFD03CF79}" type="presOf" srcId="{652D079F-7D2E-4C04-9C6B-D2236DEB8C6E}" destId="{6F9669C5-331E-4329-A844-14EEEA390024}" srcOrd="0" destOrd="0" presId="urn:microsoft.com/office/officeart/2008/layout/VerticalCurvedList"/>
    <dgm:cxn modelId="{6A132BA6-C3B5-4DD7-A075-4613C8F3B826}" srcId="{D8EFB7C8-412F-4199-8DAE-6FBE8F5436DE}" destId="{2E36F5FD-EBDB-4EDE-93E1-A500CAF18019}" srcOrd="2" destOrd="0" parTransId="{6F82BC5E-3078-46D3-A7D6-1111C45D1E3E}" sibTransId="{BDD3E8FE-6130-42D0-A35A-58E5B66C71E0}"/>
    <dgm:cxn modelId="{38DE414A-2EBA-4FC9-A764-ED42ABF0C4A5}" type="presOf" srcId="{D8EFB7C8-412F-4199-8DAE-6FBE8F5436DE}" destId="{3D3B8032-6E13-4E7B-AC77-AD4C45C740A2}" srcOrd="0" destOrd="0" presId="urn:microsoft.com/office/officeart/2008/layout/VerticalCurvedList"/>
    <dgm:cxn modelId="{AE7B413C-3A30-4E16-8B0F-6C00C526FC0A}" type="presParOf" srcId="{3D3B8032-6E13-4E7B-AC77-AD4C45C740A2}" destId="{14389AF7-14EE-4A81-B2A8-2330398DCBAD}" srcOrd="0" destOrd="0" presId="urn:microsoft.com/office/officeart/2008/layout/VerticalCurvedList"/>
    <dgm:cxn modelId="{399F6D1D-025D-49DB-B289-79F93D5F7EEE}" type="presParOf" srcId="{14389AF7-14EE-4A81-B2A8-2330398DCBAD}" destId="{418A8C01-47A0-4E0E-86AC-5954DFE294E2}" srcOrd="0" destOrd="0" presId="urn:microsoft.com/office/officeart/2008/layout/VerticalCurvedList"/>
    <dgm:cxn modelId="{2A5545EA-9636-433F-8453-AD6E64FE8478}" type="presParOf" srcId="{418A8C01-47A0-4E0E-86AC-5954DFE294E2}" destId="{25AE3396-CE1A-492E-9FE1-1D9121CE58AD}" srcOrd="0" destOrd="0" presId="urn:microsoft.com/office/officeart/2008/layout/VerticalCurvedList"/>
    <dgm:cxn modelId="{19817CE3-582C-47C2-B4D9-64064350C1FB}" type="presParOf" srcId="{418A8C01-47A0-4E0E-86AC-5954DFE294E2}" destId="{1DDC5B85-3C1D-47EC-BE6D-603CFE1E01AE}" srcOrd="1" destOrd="0" presId="urn:microsoft.com/office/officeart/2008/layout/VerticalCurvedList"/>
    <dgm:cxn modelId="{10FE2039-31E1-4CCD-840D-7DC0F3EC001C}" type="presParOf" srcId="{418A8C01-47A0-4E0E-86AC-5954DFE294E2}" destId="{991DA0F9-8002-43F6-917E-C9A4768A79EC}" srcOrd="2" destOrd="0" presId="urn:microsoft.com/office/officeart/2008/layout/VerticalCurvedList"/>
    <dgm:cxn modelId="{977CB2FB-A274-4EFA-BA26-8E9B9752213C}" type="presParOf" srcId="{418A8C01-47A0-4E0E-86AC-5954DFE294E2}" destId="{239C7823-A63B-4729-8117-DF6E8C52A8F9}" srcOrd="3" destOrd="0" presId="urn:microsoft.com/office/officeart/2008/layout/VerticalCurvedList"/>
    <dgm:cxn modelId="{8A62DB18-6EE2-4EA4-93CB-CDA07A266F1B}" type="presParOf" srcId="{14389AF7-14EE-4A81-B2A8-2330398DCBAD}" destId="{6F9669C5-331E-4329-A844-14EEEA390024}" srcOrd="1" destOrd="0" presId="urn:microsoft.com/office/officeart/2008/layout/VerticalCurvedList"/>
    <dgm:cxn modelId="{F1B13DBC-EB98-4A2F-A7F5-5117F4D1977B}" type="presParOf" srcId="{14389AF7-14EE-4A81-B2A8-2330398DCBAD}" destId="{94E6174B-658F-406C-B609-6C0B89812FC9}" srcOrd="2" destOrd="0" presId="urn:microsoft.com/office/officeart/2008/layout/VerticalCurvedList"/>
    <dgm:cxn modelId="{169B0418-80E7-403C-8E82-3E9A3E35ECEC}" type="presParOf" srcId="{94E6174B-658F-406C-B609-6C0B89812FC9}" destId="{1C5A96BD-DD3A-4D87-A105-423B6A36BAAB}" srcOrd="0" destOrd="0" presId="urn:microsoft.com/office/officeart/2008/layout/VerticalCurvedList"/>
    <dgm:cxn modelId="{04E3DE3E-A8B6-48EA-8206-4899603C91F0}" type="presParOf" srcId="{14389AF7-14EE-4A81-B2A8-2330398DCBAD}" destId="{C19AAA33-956B-44EA-88BE-564DDF8FAF76}" srcOrd="3" destOrd="0" presId="urn:microsoft.com/office/officeart/2008/layout/VerticalCurvedList"/>
    <dgm:cxn modelId="{DEAFEAC3-3202-43F9-A557-C4D6C9862023}" type="presParOf" srcId="{14389AF7-14EE-4A81-B2A8-2330398DCBAD}" destId="{8E877F72-1279-4B23-9D01-9EEDB327812F}" srcOrd="4" destOrd="0" presId="urn:microsoft.com/office/officeart/2008/layout/VerticalCurvedList"/>
    <dgm:cxn modelId="{96DB8077-DEA1-4A80-91A4-5591A6E4E789}" type="presParOf" srcId="{8E877F72-1279-4B23-9D01-9EEDB327812F}" destId="{BBD5EC83-779B-41DA-9862-A4A35EA77C9E}" srcOrd="0" destOrd="0" presId="urn:microsoft.com/office/officeart/2008/layout/VerticalCurvedList"/>
    <dgm:cxn modelId="{81BB4BF7-9F2F-41DE-A90A-A17AD782DDE6}" type="presParOf" srcId="{14389AF7-14EE-4A81-B2A8-2330398DCBAD}" destId="{570D4343-E9D3-4713-8683-C56FC4610525}" srcOrd="5" destOrd="0" presId="urn:microsoft.com/office/officeart/2008/layout/VerticalCurvedList"/>
    <dgm:cxn modelId="{A1C8195B-CBE0-49BB-9673-8D93F8D026D8}" type="presParOf" srcId="{14389AF7-14EE-4A81-B2A8-2330398DCBAD}" destId="{2F2A7F3E-6997-44A2-B9E5-137D8EE14AC9}" srcOrd="6" destOrd="0" presId="urn:microsoft.com/office/officeart/2008/layout/VerticalCurvedList"/>
    <dgm:cxn modelId="{29EA9A07-400F-4B83-ABE0-BF242A661795}" type="presParOf" srcId="{2F2A7F3E-6997-44A2-B9E5-137D8EE14AC9}" destId="{9A89235F-C5CA-4448-B860-6E6CFBB61E43}" srcOrd="0" destOrd="0" presId="urn:microsoft.com/office/officeart/2008/layout/VerticalCurvedList"/>
    <dgm:cxn modelId="{316ED2BE-E374-4146-B963-6725E6713474}" type="presParOf" srcId="{14389AF7-14EE-4A81-B2A8-2330398DCBAD}" destId="{0D7D0F64-7B60-42AB-B21C-1B77B225A1E5}" srcOrd="7" destOrd="0" presId="urn:microsoft.com/office/officeart/2008/layout/VerticalCurvedList"/>
    <dgm:cxn modelId="{CB95EA6E-15FE-449D-B1EF-7FC3ACD23C1C}" type="presParOf" srcId="{14389AF7-14EE-4A81-B2A8-2330398DCBAD}" destId="{8131F5D7-2A27-46C5-AEA6-EC32FE3E5710}" srcOrd="8" destOrd="0" presId="urn:microsoft.com/office/officeart/2008/layout/VerticalCurvedList"/>
    <dgm:cxn modelId="{05FB005C-536C-4AAF-93D1-A910C5F85466}" type="presParOf" srcId="{8131F5D7-2A27-46C5-AEA6-EC32FE3E5710}" destId="{40CB8C24-63BE-4FD9-8C5D-F236964F28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C5B85-3C1D-47EC-BE6D-603CFE1E01AE}">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9669C5-331E-4329-A844-14EEEA390024}">
      <dsp:nvSpPr>
        <dsp:cNvPr id="0" name=""/>
        <dsp:cNvSpPr/>
      </dsp:nvSpPr>
      <dsp:spPr>
        <a:xfrm>
          <a:off x="610504" y="416587"/>
          <a:ext cx="7440913" cy="83360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dirty="0" smtClean="0"/>
            <a:t>研究目的及意义</a:t>
          </a:r>
          <a:endParaRPr lang="zh-CN" altLang="en-US" sz="4400" kern="1200" dirty="0"/>
        </a:p>
      </dsp:txBody>
      <dsp:txXfrm>
        <a:off x="610504" y="416587"/>
        <a:ext cx="7440913" cy="833607"/>
      </dsp:txXfrm>
    </dsp:sp>
    <dsp:sp modelId="{1C5A96BD-DD3A-4D87-A105-423B6A36BAAB}">
      <dsp:nvSpPr>
        <dsp:cNvPr id="0" name=""/>
        <dsp:cNvSpPr/>
      </dsp:nvSpPr>
      <dsp:spPr>
        <a:xfrm>
          <a:off x="89500" y="312386"/>
          <a:ext cx="1042009" cy="104200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9AAA33-956B-44EA-88BE-564DDF8FAF76}">
      <dsp:nvSpPr>
        <dsp:cNvPr id="0" name=""/>
        <dsp:cNvSpPr/>
      </dsp:nvSpPr>
      <dsp:spPr>
        <a:xfrm>
          <a:off x="1088431" y="1667215"/>
          <a:ext cx="6962986" cy="83360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dirty="0" smtClean="0"/>
            <a:t>国内外研究现状</a:t>
          </a:r>
          <a:endParaRPr lang="zh-CN" altLang="en-US" sz="4400" kern="1200" dirty="0"/>
        </a:p>
      </dsp:txBody>
      <dsp:txXfrm>
        <a:off x="1088431" y="1667215"/>
        <a:ext cx="6962986" cy="833607"/>
      </dsp:txXfrm>
    </dsp:sp>
    <dsp:sp modelId="{BBD5EC83-779B-41DA-9862-A4A35EA77C9E}">
      <dsp:nvSpPr>
        <dsp:cNvPr id="0" name=""/>
        <dsp:cNvSpPr/>
      </dsp:nvSpPr>
      <dsp:spPr>
        <a:xfrm>
          <a:off x="567426" y="1563014"/>
          <a:ext cx="1042009" cy="104200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0D4343-E9D3-4713-8683-C56FC4610525}">
      <dsp:nvSpPr>
        <dsp:cNvPr id="0" name=""/>
        <dsp:cNvSpPr/>
      </dsp:nvSpPr>
      <dsp:spPr>
        <a:xfrm>
          <a:off x="1088431" y="2917843"/>
          <a:ext cx="6962986" cy="83360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dirty="0" smtClean="0"/>
            <a:t>主要研究内容</a:t>
          </a:r>
          <a:endParaRPr lang="zh-CN" altLang="en-US" sz="4400" kern="1200" dirty="0"/>
        </a:p>
      </dsp:txBody>
      <dsp:txXfrm>
        <a:off x="1088431" y="2917843"/>
        <a:ext cx="6962986" cy="833607"/>
      </dsp:txXfrm>
    </dsp:sp>
    <dsp:sp modelId="{9A89235F-C5CA-4448-B860-6E6CFBB61E43}">
      <dsp:nvSpPr>
        <dsp:cNvPr id="0" name=""/>
        <dsp:cNvSpPr/>
      </dsp:nvSpPr>
      <dsp:spPr>
        <a:xfrm>
          <a:off x="567426" y="2813642"/>
          <a:ext cx="1042009" cy="104200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7D0F64-7B60-42AB-B21C-1B77B225A1E5}">
      <dsp:nvSpPr>
        <dsp:cNvPr id="0" name=""/>
        <dsp:cNvSpPr/>
      </dsp:nvSpPr>
      <dsp:spPr>
        <a:xfrm>
          <a:off x="610504" y="4168472"/>
          <a:ext cx="7440913" cy="83360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dirty="0" smtClean="0"/>
            <a:t>存在问题及解决方案</a:t>
          </a:r>
          <a:endParaRPr lang="zh-CN" altLang="en-US" sz="4400" kern="1200" dirty="0"/>
        </a:p>
      </dsp:txBody>
      <dsp:txXfrm>
        <a:off x="610504" y="4168472"/>
        <a:ext cx="7440913" cy="833607"/>
      </dsp:txXfrm>
    </dsp:sp>
    <dsp:sp modelId="{40CB8C24-63BE-4FD9-8C5D-F236964F280E}">
      <dsp:nvSpPr>
        <dsp:cNvPr id="0" name=""/>
        <dsp:cNvSpPr/>
      </dsp:nvSpPr>
      <dsp:spPr>
        <a:xfrm>
          <a:off x="89500" y="4064271"/>
          <a:ext cx="1042009" cy="104200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22B00-84E5-462D-B646-659D76FBAF82}" type="datetimeFigureOut">
              <a:rPr lang="zh-CN" altLang="en-US" smtClean="0"/>
              <a:t>2017/9/16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CA39B-ACDF-48B8-969D-C7A35BAC4259}" type="slidenum">
              <a:rPr lang="zh-CN" altLang="en-US" smtClean="0"/>
              <a:t>‹#›</a:t>
            </a:fld>
            <a:endParaRPr lang="zh-CN" altLang="en-US"/>
          </a:p>
        </p:txBody>
      </p:sp>
    </p:spTree>
    <p:extLst>
      <p:ext uri="{BB962C8B-B14F-4D97-AF65-F5344CB8AC3E}">
        <p14:creationId xmlns:p14="http://schemas.microsoft.com/office/powerpoint/2010/main" val="104524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2</a:t>
            </a:fld>
            <a:endParaRPr lang="zh-CN" altLang="en-US"/>
          </a:p>
        </p:txBody>
      </p:sp>
    </p:spTree>
    <p:extLst>
      <p:ext uri="{BB962C8B-B14F-4D97-AF65-F5344CB8AC3E}">
        <p14:creationId xmlns:p14="http://schemas.microsoft.com/office/powerpoint/2010/main" val="2503379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13</a:t>
            </a:fld>
            <a:endParaRPr lang="zh-CN" altLang="en-US"/>
          </a:p>
        </p:txBody>
      </p:sp>
    </p:spTree>
    <p:extLst>
      <p:ext uri="{BB962C8B-B14F-4D97-AF65-F5344CB8AC3E}">
        <p14:creationId xmlns:p14="http://schemas.microsoft.com/office/powerpoint/2010/main" val="357895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无监督生成模型通过学习真实数据的本质特征，从而刻画出样本数据的分布特征，生成与训练样本相似的新数据。生成模型的参数远远小于训练数据的量，因此模型能够发现并有效内化数据的本质，从而可以生成这些数据。生成式模型在无监督深度学习方面占据主要位置，可以用于在没有目标类标签信息的情况下捕捉观测到或可见数据的高阶相关性。判别方法由数据直接学习决策函数</a:t>
            </a:r>
            <a:r>
              <a:rPr lang="en-US" altLang="zh-CN" sz="1200" kern="1200" dirty="0" smtClean="0">
                <a:solidFill>
                  <a:schemeClr val="tx1"/>
                </a:solidFill>
                <a:effectLst/>
                <a:latin typeface="+mn-lt"/>
                <a:ea typeface="+mn-ea"/>
                <a:cs typeface="+mn-cs"/>
              </a:rPr>
              <a:t>f(X)</a:t>
            </a:r>
            <a:r>
              <a:rPr lang="zh-CN" altLang="zh-CN" sz="1200" kern="1200" dirty="0" smtClean="0">
                <a:solidFill>
                  <a:schemeClr val="tx1"/>
                </a:solidFill>
                <a:effectLst/>
                <a:latin typeface="+mn-lt"/>
                <a:ea typeface="+mn-ea"/>
                <a:cs typeface="+mn-cs"/>
              </a:rPr>
              <a:t>或者条件概率分布</a:t>
            </a:r>
            <a:r>
              <a:rPr lang="en-US" altLang="zh-CN" sz="1200" kern="1200" dirty="0" smtClean="0">
                <a:solidFill>
                  <a:schemeClr val="tx1"/>
                </a:solidFill>
                <a:effectLst/>
                <a:latin typeface="+mn-lt"/>
                <a:ea typeface="+mn-ea"/>
                <a:cs typeface="+mn-cs"/>
              </a:rPr>
              <a:t>P(</a:t>
            </a:r>
            <a:r>
              <a:rPr lang="en-US" altLang="zh-CN" sz="1200" kern="1200" dirty="0" err="1" smtClean="0">
                <a:solidFill>
                  <a:schemeClr val="tx1"/>
                </a:solidFill>
                <a:effectLst/>
                <a:latin typeface="+mn-lt"/>
                <a:ea typeface="+mn-ea"/>
                <a:cs typeface="+mn-cs"/>
              </a:rPr>
              <a:t>Y|X</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作为预测的模型，即判别模型。</a:t>
            </a:r>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14</a:t>
            </a:fld>
            <a:endParaRPr lang="zh-CN" altLang="en-US"/>
          </a:p>
        </p:txBody>
      </p:sp>
    </p:spTree>
    <p:extLst>
      <p:ext uri="{BB962C8B-B14F-4D97-AF65-F5344CB8AC3E}">
        <p14:creationId xmlns:p14="http://schemas.microsoft.com/office/powerpoint/2010/main" val="406047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16</a:t>
            </a:fld>
            <a:endParaRPr lang="zh-CN" altLang="en-US"/>
          </a:p>
        </p:txBody>
      </p:sp>
    </p:spTree>
    <p:extLst>
      <p:ext uri="{BB962C8B-B14F-4D97-AF65-F5344CB8AC3E}">
        <p14:creationId xmlns:p14="http://schemas.microsoft.com/office/powerpoint/2010/main" val="163896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比如图中所展示的情况下，由于传统分类器的分类目标是全局准确率，比如图中所划分的分类面，但是在不平衡问题中，这样做会导致样本在分布不均匀的情况下，某类样本的准确率非常低，</a:t>
            </a:r>
            <a:endParaRPr lang="en-US" altLang="zh-CN" dirty="0" smtClean="0"/>
          </a:p>
          <a:p>
            <a:r>
              <a:rPr lang="zh-CN" altLang="en-US" dirty="0" smtClean="0"/>
              <a:t>统计机器学习认为：在训练样本上最小化经验误差，可以得到测试样本上比较好的结果，这是由于样本的独立同分布造成的</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样本分布的不平衡容易导致稀有类样本的稀缺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具体地说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稀缺包括绝对稀缺和相对稀缺</a:t>
            </a:r>
            <a:r>
              <a:rPr lang="en-US" altLang="zh-CN" sz="1200" b="0" i="0" kern="1200" dirty="0" smtClean="0">
                <a:solidFill>
                  <a:schemeClr val="tx1"/>
                </a:solidFill>
                <a:effectLst/>
                <a:latin typeface="+mn-lt"/>
                <a:ea typeface="+mn-ea"/>
                <a:cs typeface="+mn-cs"/>
              </a:rPr>
              <a:t>.</a:t>
            </a:r>
            <a:r>
              <a:rPr lang="zh-CN" altLang="en-US" dirty="0" smtClean="0"/>
              <a:t> </a:t>
            </a:r>
            <a:endParaRPr lang="en-US" altLang="zh-CN" dirty="0" smtClean="0"/>
          </a:p>
          <a:p>
            <a:r>
              <a:rPr lang="zh-CN" altLang="en-US" sz="1200" b="0" i="0" kern="1200" dirty="0" smtClean="0">
                <a:solidFill>
                  <a:schemeClr val="tx1"/>
                </a:solidFill>
                <a:effectLst/>
                <a:latin typeface="+mn-lt"/>
                <a:ea typeface="+mn-ea"/>
                <a:cs typeface="+mn-cs"/>
              </a:rPr>
              <a:t>绝对稀缺是指稀有类训练样本数量绝对过少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导致该类信息无法通过训练样本充分表示</a:t>
            </a:r>
            <a:r>
              <a:rPr lang="zh-CN" altLang="en-US" dirty="0" smtClean="0"/>
              <a:t> ；</a:t>
            </a:r>
            <a:r>
              <a:rPr lang="zh-CN" altLang="en-US" sz="1200" b="0" i="0" kern="1200" dirty="0" smtClean="0">
                <a:solidFill>
                  <a:schemeClr val="tx1"/>
                </a:solidFill>
                <a:effectLst/>
                <a:latin typeface="+mn-lt"/>
                <a:ea typeface="+mn-ea"/>
                <a:cs typeface="+mn-cs"/>
              </a:rPr>
              <a:t>相对稀缺是指稀有类样本本身数量并不过少 </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但相对大类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占有的比例过小</a:t>
            </a:r>
            <a:r>
              <a:rPr lang="zh-CN" altLang="en-US" dirty="0" smtClean="0"/>
              <a:t>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4</a:t>
            </a:fld>
            <a:endParaRPr lang="zh-CN" altLang="en-US"/>
          </a:p>
        </p:txBody>
      </p:sp>
    </p:spTree>
    <p:extLst>
      <p:ext uri="{BB962C8B-B14F-4D97-AF65-F5344CB8AC3E}">
        <p14:creationId xmlns:p14="http://schemas.microsoft.com/office/powerpoint/2010/main" val="353411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5</a:t>
            </a:fld>
            <a:endParaRPr lang="zh-CN" altLang="en-US"/>
          </a:p>
        </p:txBody>
      </p:sp>
    </p:spTree>
    <p:extLst>
      <p:ext uri="{BB962C8B-B14F-4D97-AF65-F5344CB8AC3E}">
        <p14:creationId xmlns:p14="http://schemas.microsoft.com/office/powerpoint/2010/main" val="220640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传统的采样算法或针对少数类进行插值（</a:t>
            </a:r>
            <a:r>
              <a:rPr lang="zh-CN" altLang="en-US" dirty="0" smtClean="0">
                <a:solidFill>
                  <a:srgbClr val="FF0000"/>
                </a:solidFill>
              </a:rPr>
              <a:t>无法有效利用样本的分布信息</a:t>
            </a:r>
            <a:r>
              <a:rPr lang="zh-CN" altLang="en-US" dirty="0" smtClean="0"/>
              <a:t>）；或是减少多数</a:t>
            </a:r>
            <a:endParaRPr lang="en-US" altLang="zh-CN" dirty="0" smtClean="0"/>
          </a:p>
          <a:p>
            <a:r>
              <a:rPr lang="zh-CN" altLang="en-US" dirty="0" smtClean="0"/>
              <a:t>类样本（</a:t>
            </a:r>
            <a:r>
              <a:rPr lang="zh-CN" altLang="en-US" dirty="0" smtClean="0">
                <a:solidFill>
                  <a:srgbClr val="FF0000"/>
                </a:solidFill>
              </a:rPr>
              <a:t>易导致珍贵样本丢失</a:t>
            </a:r>
            <a:r>
              <a:rPr lang="zh-CN" altLang="en-US" dirty="0" smtClean="0"/>
              <a:t>），且目前的过采样算法仍然是基于</a:t>
            </a:r>
            <a:r>
              <a:rPr lang="en-US" altLang="zh-CN" dirty="0" smtClean="0"/>
              <a:t>SMOTE</a:t>
            </a:r>
            <a:r>
              <a:rPr lang="zh-CN" altLang="en-US" dirty="0" smtClean="0"/>
              <a:t>，而</a:t>
            </a:r>
            <a:r>
              <a:rPr lang="en-US" altLang="zh-CN" dirty="0" smtClean="0"/>
              <a:t>SMOTE</a:t>
            </a:r>
            <a:r>
              <a:rPr lang="zh-CN" altLang="en-US" dirty="0" smtClean="0"/>
              <a:t>算法仿造</a:t>
            </a:r>
            <a:endParaRPr lang="en-US" altLang="zh-CN" dirty="0" smtClean="0"/>
          </a:p>
          <a:p>
            <a:r>
              <a:rPr lang="zh-CN" altLang="en-US" dirty="0" smtClean="0"/>
              <a:t>生成样本的</a:t>
            </a:r>
            <a:r>
              <a:rPr lang="zh-CN" altLang="en-US" dirty="0" smtClean="0">
                <a:solidFill>
                  <a:srgbClr val="FF0000"/>
                </a:solidFill>
              </a:rPr>
              <a:t>有效性和可信度无法得到验证</a:t>
            </a:r>
            <a:r>
              <a:rPr lang="zh-CN" altLang="en-US" dirty="0" smtClean="0"/>
              <a:t>。</a:t>
            </a:r>
            <a:endParaRPr lang="en-US" altLang="zh-CN" dirty="0" smtClean="0"/>
          </a:p>
          <a:p>
            <a:pPr algn="just"/>
            <a:r>
              <a:rPr lang="zh-CN" altLang="en-US" dirty="0" smtClean="0"/>
              <a:t>欠采样算法直接删去已有数据，易导致</a:t>
            </a:r>
            <a:r>
              <a:rPr lang="zh-CN" altLang="en-US" dirty="0" smtClean="0">
                <a:solidFill>
                  <a:srgbClr val="FF0000"/>
                </a:solidFill>
              </a:rPr>
              <a:t>珍贵样本丢失</a:t>
            </a:r>
            <a:r>
              <a:rPr lang="zh-CN" altLang="en-US" dirty="0" smtClean="0"/>
              <a:t>，过采样算法则可以避免损失信息。</a:t>
            </a:r>
            <a:endParaRPr lang="en-US" altLang="zh-CN" dirty="0" smtClean="0"/>
          </a:p>
          <a:p>
            <a:pPr algn="just"/>
            <a:r>
              <a:rPr lang="zh-CN" altLang="en-US" dirty="0" smtClean="0"/>
              <a:t>但在数据绝对稀少的情况下，而基于</a:t>
            </a:r>
            <a:r>
              <a:rPr lang="en-US" altLang="zh-CN" dirty="0" smtClean="0"/>
              <a:t>SMOTE</a:t>
            </a:r>
            <a:r>
              <a:rPr lang="zh-CN" altLang="en-US" dirty="0" smtClean="0"/>
              <a:t>这种线性插值算法，</a:t>
            </a:r>
            <a:r>
              <a:rPr lang="zh-CN" altLang="en-US" dirty="0" smtClean="0">
                <a:solidFill>
                  <a:srgbClr val="FF0000"/>
                </a:solidFill>
              </a:rPr>
              <a:t>无法有效利用样本分布信息</a:t>
            </a:r>
            <a:r>
              <a:rPr lang="zh-CN" altLang="en-US" dirty="0" smtClean="0"/>
              <a:t>，</a:t>
            </a:r>
            <a:endParaRPr lang="en-US" altLang="zh-CN" dirty="0" smtClean="0"/>
          </a:p>
          <a:p>
            <a:pPr algn="just"/>
            <a:r>
              <a:rPr lang="zh-CN" altLang="en-US" dirty="0" smtClean="0"/>
              <a:t>此外，</a:t>
            </a:r>
            <a:r>
              <a:rPr lang="en-US" altLang="zh-CN" dirty="0" smtClean="0"/>
              <a:t>SMOTE</a:t>
            </a:r>
            <a:r>
              <a:rPr lang="zh-CN" altLang="en-US" dirty="0" smtClean="0"/>
              <a:t>算法生成样本的</a:t>
            </a:r>
            <a:r>
              <a:rPr lang="zh-CN" altLang="en-US" dirty="0" smtClean="0">
                <a:solidFill>
                  <a:srgbClr val="FF0000"/>
                </a:solidFill>
              </a:rPr>
              <a:t>有效性和可信度也无法得到验证</a:t>
            </a:r>
            <a:r>
              <a:rPr lang="zh-CN" altLang="en-US" dirty="0" smtClean="0"/>
              <a:t>，而在使用概率分布函数对少</a:t>
            </a:r>
            <a:endParaRPr lang="en-US" altLang="zh-CN" dirty="0" smtClean="0"/>
          </a:p>
          <a:p>
            <a:pPr algn="just"/>
            <a:r>
              <a:rPr lang="zh-CN" altLang="en-US" dirty="0" smtClean="0"/>
              <a:t>数类建模时会受到函数容纳能力的影响，因此本文针对过采样算法进行</a:t>
            </a:r>
            <a:endParaRPr lang="en-US" altLang="zh-CN" dirty="0" smtClean="0"/>
          </a:p>
          <a:p>
            <a:pPr algn="just"/>
            <a:r>
              <a:rPr lang="zh-CN" altLang="en-US" smtClean="0"/>
              <a:t>改进，提出将</a:t>
            </a:r>
            <a:r>
              <a:rPr lang="zh-CN" altLang="en-US" b="1" smtClean="0">
                <a:solidFill>
                  <a:srgbClr val="00B0F0"/>
                </a:solidFill>
              </a:rPr>
              <a:t>生成式模型</a:t>
            </a:r>
            <a:r>
              <a:rPr lang="zh-CN" altLang="en-US" smtClean="0"/>
              <a:t>作为过采样算法，应用于不平衡分类问题。</a:t>
            </a:r>
          </a:p>
          <a:p>
            <a:endParaRPr lang="en-US" altLang="zh-CN" dirty="0" smtClean="0"/>
          </a:p>
        </p:txBody>
      </p:sp>
      <p:sp>
        <p:nvSpPr>
          <p:cNvPr id="4" name="灯片编号占位符 3"/>
          <p:cNvSpPr>
            <a:spLocks noGrp="1"/>
          </p:cNvSpPr>
          <p:nvPr>
            <p:ph type="sldNum" sz="quarter" idx="10"/>
          </p:nvPr>
        </p:nvSpPr>
        <p:spPr/>
        <p:txBody>
          <a:bodyPr/>
          <a:lstStyle/>
          <a:p>
            <a:fld id="{9D3CA39B-ACDF-48B8-969D-C7A35BAC4259}" type="slidenum">
              <a:rPr lang="zh-CN" altLang="en-US" smtClean="0"/>
              <a:t>6</a:t>
            </a:fld>
            <a:endParaRPr lang="zh-CN" altLang="en-US"/>
          </a:p>
        </p:txBody>
      </p:sp>
    </p:spTree>
    <p:extLst>
      <p:ext uri="{BB962C8B-B14F-4D97-AF65-F5344CB8AC3E}">
        <p14:creationId xmlns:p14="http://schemas.microsoft.com/office/powerpoint/2010/main" val="74146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7</a:t>
            </a:fld>
            <a:endParaRPr lang="zh-CN" altLang="en-US"/>
          </a:p>
        </p:txBody>
      </p:sp>
    </p:spTree>
    <p:extLst>
      <p:ext uri="{BB962C8B-B14F-4D97-AF65-F5344CB8AC3E}">
        <p14:creationId xmlns:p14="http://schemas.microsoft.com/office/powerpoint/2010/main" val="387956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8</a:t>
            </a:fld>
            <a:endParaRPr lang="zh-CN" altLang="en-US"/>
          </a:p>
        </p:txBody>
      </p:sp>
    </p:spTree>
    <p:extLst>
      <p:ext uri="{BB962C8B-B14F-4D97-AF65-F5344CB8AC3E}">
        <p14:creationId xmlns:p14="http://schemas.microsoft.com/office/powerpoint/2010/main" val="396970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如图所示，该算法认为隐层 </a:t>
            </a:r>
            <a:r>
              <a:rPr lang="en-US" altLang="zh-CN" dirty="0" smtClean="0"/>
              <a:t>z </a:t>
            </a:r>
            <a:r>
              <a:rPr lang="zh-CN" altLang="en-US" dirty="0" smtClean="0"/>
              <a:t>决定</a:t>
            </a:r>
            <a:r>
              <a:rPr lang="en-US" altLang="zh-CN" dirty="0" smtClean="0"/>
              <a:t>X</a:t>
            </a:r>
            <a:r>
              <a:rPr lang="zh-CN" altLang="en-US" dirty="0" smtClean="0"/>
              <a:t>的分布，因此我们从</a:t>
            </a:r>
            <a:r>
              <a:rPr lang="en-US" altLang="zh-CN" dirty="0" smtClean="0"/>
              <a:t>z</a:t>
            </a:r>
            <a:r>
              <a:rPr lang="zh-CN" altLang="en-US" dirty="0" smtClean="0"/>
              <a:t>的分布中采样，并对从</a:t>
            </a:r>
            <a:r>
              <a:rPr lang="en-US" altLang="zh-CN" dirty="0" smtClean="0"/>
              <a:t>z </a:t>
            </a:r>
            <a:r>
              <a:rPr lang="zh-CN" altLang="en-US" dirty="0" smtClean="0"/>
              <a:t>到 </a:t>
            </a:r>
            <a:r>
              <a:rPr lang="en-US" altLang="zh-CN" dirty="0" smtClean="0"/>
              <a:t>X </a:t>
            </a:r>
            <a:r>
              <a:rPr lang="zh-CN" altLang="en-US" dirty="0" smtClean="0"/>
              <a:t>的过程进行建模，保证由 </a:t>
            </a:r>
            <a:r>
              <a:rPr lang="en-US" altLang="zh-CN" dirty="0" smtClean="0"/>
              <a:t>z </a:t>
            </a:r>
            <a:r>
              <a:rPr lang="zh-CN" altLang="en-US" dirty="0" smtClean="0"/>
              <a:t>生成</a:t>
            </a:r>
            <a:r>
              <a:rPr lang="en-US" altLang="zh-CN" baseline="0" dirty="0" smtClean="0"/>
              <a:t> X </a:t>
            </a:r>
            <a:r>
              <a:rPr lang="zh-CN" altLang="en-US" baseline="0" dirty="0" smtClean="0"/>
              <a:t>的生成样本的质量。这部分由 自编码器中的 解码器 构成</a:t>
            </a:r>
            <a:endParaRPr lang="en-US" altLang="zh-CN" baseline="0" dirty="0" smtClean="0"/>
          </a:p>
          <a:p>
            <a:r>
              <a:rPr lang="zh-CN" altLang="en-US" baseline="0" dirty="0" smtClean="0"/>
              <a:t>由于</a:t>
            </a:r>
            <a:r>
              <a:rPr lang="en-US" altLang="zh-CN" baseline="0" dirty="0" smtClean="0"/>
              <a:t>z </a:t>
            </a:r>
            <a:r>
              <a:rPr lang="zh-CN" altLang="en-US" baseline="0" dirty="0" smtClean="0"/>
              <a:t>的分布未知，需要从</a:t>
            </a:r>
            <a:r>
              <a:rPr lang="en-US" altLang="zh-CN" baseline="0" dirty="0" smtClean="0"/>
              <a:t>X </a:t>
            </a:r>
            <a:r>
              <a:rPr lang="zh-CN" altLang="en-US" baseline="0" dirty="0" smtClean="0"/>
              <a:t>中构建函数，以理解 </a:t>
            </a:r>
            <a:r>
              <a:rPr lang="en-US" altLang="zh-CN" baseline="0" dirty="0" smtClean="0"/>
              <a:t>z </a:t>
            </a:r>
            <a:r>
              <a:rPr lang="zh-CN" altLang="en-US" baseline="0" dirty="0" smtClean="0"/>
              <a:t>的分布， 因此 需要利用函数将已知 </a:t>
            </a:r>
            <a:r>
              <a:rPr lang="en-US" altLang="zh-CN" baseline="0" dirty="0" smtClean="0"/>
              <a:t>X </a:t>
            </a:r>
            <a:r>
              <a:rPr lang="zh-CN" altLang="en-US" baseline="0" dirty="0" smtClean="0"/>
              <a:t>的 </a:t>
            </a:r>
            <a:r>
              <a:rPr lang="en-US" altLang="zh-CN" baseline="0" dirty="0" smtClean="0"/>
              <a:t>z </a:t>
            </a:r>
            <a:r>
              <a:rPr lang="zh-CN" altLang="en-US" baseline="0" dirty="0" smtClean="0"/>
              <a:t>的分布进行建模，因此采用 自编码器中的 编码器 构成。</a:t>
            </a:r>
            <a:endParaRPr lang="en-US" altLang="zh-CN" baseline="0" dirty="0" smtClean="0"/>
          </a:p>
          <a:p>
            <a:r>
              <a:rPr lang="zh-CN" altLang="en-US" baseline="0" dirty="0" smtClean="0"/>
              <a:t>由编码器产生的</a:t>
            </a:r>
            <a:r>
              <a:rPr lang="en-US" altLang="zh-CN" baseline="0" dirty="0" smtClean="0"/>
              <a:t>z </a:t>
            </a:r>
            <a:r>
              <a:rPr lang="zh-CN" altLang="en-US" baseline="0" dirty="0" smtClean="0"/>
              <a:t>的分布难以计算，在采样时则是以一个简单分布拟合 该未知分布，因此 在自编码器的 目标函数中，还加入了 原始</a:t>
            </a:r>
            <a:r>
              <a:rPr lang="en-US" altLang="zh-CN" baseline="0" dirty="0" smtClean="0"/>
              <a:t>z</a:t>
            </a:r>
            <a:r>
              <a:rPr lang="zh-CN" altLang="en-US" baseline="0" dirty="0" smtClean="0"/>
              <a:t>分布和 该简单分布的</a:t>
            </a:r>
            <a:r>
              <a:rPr lang="en-US" altLang="zh-CN" baseline="0" dirty="0" smtClean="0"/>
              <a:t>KL</a:t>
            </a:r>
            <a:r>
              <a:rPr lang="zh-CN" altLang="en-US" baseline="0" dirty="0" smtClean="0"/>
              <a:t>散度， 以便在 解码器中缩小该 差异。</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9</a:t>
            </a:fld>
            <a:endParaRPr lang="zh-CN" altLang="en-US"/>
          </a:p>
        </p:txBody>
      </p:sp>
    </p:spTree>
    <p:extLst>
      <p:ext uri="{BB962C8B-B14F-4D97-AF65-F5344CB8AC3E}">
        <p14:creationId xmlns:p14="http://schemas.microsoft.com/office/powerpoint/2010/main" val="221456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从实验数据中可以看到，在加入比较有效的生成样本的前提下，本文提出的分类器可以获得比较好的结果，但是该分类器倾向于将样本划分成少数类，因此在样本数量较少的情况下，多数类容易全部被误分，</a:t>
            </a:r>
            <a:r>
              <a:rPr lang="en-US" altLang="zh-CN" sz="1200" kern="1200" dirty="0" err="1" smtClean="0">
                <a:solidFill>
                  <a:schemeClr val="tx1"/>
                </a:solidFill>
                <a:effectLst/>
                <a:latin typeface="+mn-lt"/>
                <a:ea typeface="+mn-ea"/>
                <a:cs typeface="+mn-cs"/>
              </a:rPr>
              <a:t>gmean</a:t>
            </a:r>
            <a:r>
              <a:rPr lang="zh-CN" altLang="zh-CN" sz="1200" kern="1200" dirty="0" smtClean="0">
                <a:solidFill>
                  <a:schemeClr val="tx1"/>
                </a:solidFill>
                <a:effectLst/>
                <a:latin typeface="+mn-lt"/>
                <a:ea typeface="+mn-ea"/>
                <a:cs typeface="+mn-cs"/>
              </a:rPr>
              <a:t>值很容易为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11</a:t>
            </a:fld>
            <a:endParaRPr lang="zh-CN" altLang="en-US"/>
          </a:p>
        </p:txBody>
      </p:sp>
    </p:spTree>
    <p:extLst>
      <p:ext uri="{BB962C8B-B14F-4D97-AF65-F5344CB8AC3E}">
        <p14:creationId xmlns:p14="http://schemas.microsoft.com/office/powerpoint/2010/main" val="425487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3CA39B-ACDF-48B8-969D-C7A35BAC4259}" type="slidenum">
              <a:rPr lang="zh-CN" altLang="en-US" smtClean="0"/>
              <a:t>12</a:t>
            </a:fld>
            <a:endParaRPr lang="zh-CN" altLang="en-US"/>
          </a:p>
        </p:txBody>
      </p:sp>
    </p:spTree>
    <p:extLst>
      <p:ext uri="{BB962C8B-B14F-4D97-AF65-F5344CB8AC3E}">
        <p14:creationId xmlns:p14="http://schemas.microsoft.com/office/powerpoint/2010/main" val="162290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4FF5C12-D940-45ED-B9F2-4CE50555EA47}"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153553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A71BAAC-B93B-4961-8868-007919148C5D}"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1180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690FCB7-0DAF-4A7D-A0B9-E4CFE0AAC430}"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21D6C-5B6F-4FDD-ACEF-DE7CBC6B4EAF}"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6070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23C669A-5F74-441E-AC1F-A82C8E13328A}" type="datetime1">
              <a:rPr lang="zh-CN" altLang="en-US" smtClean="0"/>
              <a:t>2017/9/17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264977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5A694F6F-CAE6-42DB-BA69-789FD39BC5D2}" type="datetime1">
              <a:rPr lang="zh-CN" altLang="en-US" smtClean="0"/>
              <a:t>2017/9/17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21D6C-5B6F-4FDD-ACEF-DE7CBC6B4EAF}"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5293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BD17355-F70C-4F67-83E0-C39FB105F9DB}" type="datetime1">
              <a:rPr lang="zh-CN" altLang="en-US" smtClean="0"/>
              <a:t>2017/9/17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947910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0FBB02-80DD-4C77-80B5-A55B433E16FB}"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3657902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D1D7C9-BC43-4CBE-A5EF-245FC953B6B9}"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150938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320"/>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986"/>
            <a:ext cx="2844800" cy="363854"/>
          </a:xfrm>
        </p:spPr>
        <p:txBody>
          <a:bodyPr/>
          <a:lstStyle>
            <a:lvl1pPr>
              <a:defRPr/>
            </a:lvl1pPr>
          </a:lstStyle>
          <a:p>
            <a:fld id="{F24DFCC8-1AF7-401E-B644-7C0F23681EC7}" type="datetime1">
              <a:rPr lang="zh-CN" altLang="en-US" smtClean="0"/>
              <a:t>2017/9/17</a:t>
            </a:fld>
            <a:endParaRPr lang="zh-CN" altLang="en-US" sz="2160">
              <a:solidFill>
                <a:schemeClr val="tx1"/>
              </a:solidFill>
            </a:endParaRPr>
          </a:p>
        </p:txBody>
      </p:sp>
      <p:sp>
        <p:nvSpPr>
          <p:cNvPr id="4" name="页脚占位符 3"/>
          <p:cNvSpPr>
            <a:spLocks noGrp="1"/>
          </p:cNvSpPr>
          <p:nvPr>
            <p:ph type="ftr" sz="quarter" idx="11"/>
          </p:nvPr>
        </p:nvSpPr>
        <p:spPr>
          <a:xfrm>
            <a:off x="4165600" y="6356986"/>
            <a:ext cx="3860800" cy="363854"/>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737600" y="6356986"/>
            <a:ext cx="2844800" cy="363854"/>
          </a:xfrm>
        </p:spPr>
        <p:txBody>
          <a:bodyPr/>
          <a:lstStyle>
            <a:lvl1pPr>
              <a:defRPr/>
            </a:lvl1pPr>
          </a:lstStyle>
          <a:p>
            <a:fld id="{85FFE544-D79E-43BA-B8C4-D13542CF1821}" type="slidenum">
              <a:rPr lang="zh-CN" altLang="en-US"/>
              <a:pPr/>
              <a:t>‹#›</a:t>
            </a:fld>
            <a:endParaRPr lang="zh-CN" altLang="en-US" sz="2160">
              <a:solidFill>
                <a:schemeClr val="tx1"/>
              </a:solidFill>
            </a:endParaRPr>
          </a:p>
        </p:txBody>
      </p:sp>
    </p:spTree>
    <p:extLst>
      <p:ext uri="{BB962C8B-B14F-4D97-AF65-F5344CB8AC3E}">
        <p14:creationId xmlns:p14="http://schemas.microsoft.com/office/powerpoint/2010/main" val="249341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DA5295-1272-4410-B042-90B5B42B4B9F}"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424645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11E5C8B-36A2-4EA3-900C-AD9B64451115}" type="datetime1">
              <a:rPr lang="zh-CN" altLang="en-US" smtClean="0"/>
              <a:t>2017/9/17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300217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5D4521D-2F70-4FE8-87A0-9359732B9137}" type="datetime1">
              <a:rPr lang="zh-CN" altLang="en-US" smtClean="0"/>
              <a:t>2017/9/17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279365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8C287E4-DE49-4950-8ED9-ABD7A8324DDB}" type="datetime1">
              <a:rPr lang="zh-CN" altLang="en-US" smtClean="0"/>
              <a:t>2017/9/17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402931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818E1C-656D-4818-B148-63E71663A690}" type="datetime1">
              <a:rPr lang="zh-CN" altLang="en-US" smtClean="0"/>
              <a:t>2017/9/17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70326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79439-D0E7-452F-9B36-3F1B2175F892}" type="datetime1">
              <a:rPr lang="zh-CN" altLang="en-US" smtClean="0"/>
              <a:t>2017/9/17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231592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629228-35F9-413B-B59C-D292C1A1BABE}" type="datetime1">
              <a:rPr lang="zh-CN" altLang="en-US" smtClean="0"/>
              <a:t>2017/9/17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295594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970D1BA-F043-48DC-B36E-D2EF177A3F62}" type="datetime1">
              <a:rPr lang="zh-CN" altLang="en-US" smtClean="0"/>
              <a:t>2017/9/17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170821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D7AB03-9186-4AFA-904C-0B10FECE6C7F}" type="datetime1">
              <a:rPr lang="zh-CN" altLang="en-US" smtClean="0"/>
              <a:t>2017/9/17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E21D6C-5B6F-4FDD-ACEF-DE7CBC6B4EAF}" type="slidenum">
              <a:rPr lang="zh-CN" altLang="en-US" smtClean="0"/>
              <a:t>‹#›</a:t>
            </a:fld>
            <a:endParaRPr lang="zh-CN" altLang="en-US"/>
          </a:p>
        </p:txBody>
      </p:sp>
    </p:spTree>
    <p:extLst>
      <p:ext uri="{BB962C8B-B14F-4D97-AF65-F5344CB8AC3E}">
        <p14:creationId xmlns:p14="http://schemas.microsoft.com/office/powerpoint/2010/main" val="47884081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4982465" y="1"/>
            <a:ext cx="2259518" cy="1882225"/>
          </a:xfrm>
          <a:prstGeom prst="rect">
            <a:avLst/>
          </a:prstGeom>
        </p:spPr>
      </p:pic>
      <p:sp>
        <p:nvSpPr>
          <p:cNvPr id="18" name="TextBox 27"/>
          <p:cNvSpPr txBox="1">
            <a:spLocks noChangeArrowheads="1"/>
          </p:cNvSpPr>
          <p:nvPr/>
        </p:nvSpPr>
        <p:spPr bwMode="auto">
          <a:xfrm>
            <a:off x="1170790" y="1873671"/>
            <a:ext cx="9882869" cy="738664"/>
          </a:xfrm>
          <a:prstGeom prst="rect">
            <a:avLst/>
          </a:prstGeom>
          <a:noFill/>
          <a:ln w="9525">
            <a:noFill/>
            <a:miter lim="800000"/>
            <a:headEnd/>
            <a:tailEnd/>
          </a:ln>
        </p:spPr>
        <p:txBody>
          <a:bodyPr wrap="square">
            <a:spAutoFit/>
          </a:bodyPr>
          <a:lstStyle/>
          <a:p>
            <a:pPr algn="ctr"/>
            <a:r>
              <a:rPr lang="zh-CN" altLang="en-US" sz="4200" b="1" dirty="0" smtClean="0">
                <a:solidFill>
                  <a:srgbClr val="00417C"/>
                </a:solidFill>
                <a:latin typeface="微软雅黑" pitchFamily="34" charset="-122"/>
                <a:ea typeface="微软雅黑" pitchFamily="34" charset="-122"/>
              </a:rPr>
              <a:t>生成式模型在不平衡分类中的应用</a:t>
            </a:r>
            <a:endParaRPr lang="en-US" altLang="zh-CN" sz="4200" b="1" dirty="0">
              <a:solidFill>
                <a:srgbClr val="00417C"/>
              </a:solidFill>
              <a:latin typeface="微软雅黑" pitchFamily="34" charset="-122"/>
              <a:ea typeface="微软雅黑" pitchFamily="34" charset="-122"/>
            </a:endParaRPr>
          </a:p>
        </p:txBody>
      </p:sp>
      <p:sp>
        <p:nvSpPr>
          <p:cNvPr id="19" name="矩形 18"/>
          <p:cNvSpPr/>
          <p:nvPr/>
        </p:nvSpPr>
        <p:spPr>
          <a:xfrm>
            <a:off x="609600" y="3861037"/>
            <a:ext cx="10972800" cy="428624"/>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20" name="矩形 9"/>
          <p:cNvSpPr>
            <a:spLocks noChangeArrowheads="1"/>
          </p:cNvSpPr>
          <p:nvPr/>
        </p:nvSpPr>
        <p:spPr bwMode="auto">
          <a:xfrm>
            <a:off x="4367856" y="5070737"/>
            <a:ext cx="3456288" cy="867930"/>
          </a:xfrm>
          <a:prstGeom prst="rect">
            <a:avLst/>
          </a:prstGeom>
          <a:noFill/>
          <a:ln w="9525">
            <a:noFill/>
            <a:miter lim="800000"/>
            <a:headEnd/>
            <a:tailEnd/>
          </a:ln>
        </p:spPr>
        <p:txBody>
          <a:bodyPr wrap="square">
            <a:spAutoFit/>
          </a:bodyPr>
          <a:lstStyle/>
          <a:p>
            <a:pPr algn="ctr"/>
            <a:endParaRPr lang="en-US" altLang="zh-CN" sz="1680" dirty="0">
              <a:solidFill>
                <a:srgbClr val="00417C"/>
              </a:solidFill>
              <a:latin typeface="微软雅黑" pitchFamily="34" charset="-122"/>
              <a:ea typeface="微软雅黑" pitchFamily="34" charset="-122"/>
            </a:endParaRPr>
          </a:p>
          <a:p>
            <a:pPr algn="ctr"/>
            <a:r>
              <a:rPr lang="zh-CN" altLang="en-US" sz="1680" dirty="0" smtClean="0">
                <a:solidFill>
                  <a:srgbClr val="00417C"/>
                </a:solidFill>
                <a:latin typeface="微软雅黑" pitchFamily="34" charset="-122"/>
                <a:ea typeface="微软雅黑" pitchFamily="34" charset="-122"/>
              </a:rPr>
              <a:t>周颖 </a:t>
            </a:r>
            <a:r>
              <a:rPr lang="en-US" altLang="zh-CN" sz="1680" dirty="0" smtClean="0">
                <a:solidFill>
                  <a:srgbClr val="00417C"/>
                </a:solidFill>
                <a:latin typeface="微软雅黑" pitchFamily="34" charset="-122"/>
                <a:ea typeface="微软雅黑" pitchFamily="34" charset="-122"/>
              </a:rPr>
              <a:t>16S051076</a:t>
            </a:r>
            <a:endParaRPr lang="en-US" altLang="zh-CN" sz="1680" dirty="0">
              <a:solidFill>
                <a:srgbClr val="00417C"/>
              </a:solidFill>
              <a:latin typeface="微软雅黑" pitchFamily="34" charset="-122"/>
              <a:ea typeface="微软雅黑" pitchFamily="34" charset="-122"/>
            </a:endParaRPr>
          </a:p>
          <a:p>
            <a:pPr algn="ctr"/>
            <a:endParaRPr lang="zh-CN" altLang="en-US" sz="1680" dirty="0">
              <a:solidFill>
                <a:srgbClr val="00417C"/>
              </a:solidFill>
              <a:latin typeface="微软雅黑" pitchFamily="34" charset="-122"/>
              <a:ea typeface="微软雅黑" pitchFamily="34" charset="-122"/>
            </a:endParaRPr>
          </a:p>
        </p:txBody>
      </p:sp>
      <p:sp>
        <p:nvSpPr>
          <p:cNvPr id="21" name="矩形 10"/>
          <p:cNvSpPr>
            <a:spLocks noChangeArrowheads="1"/>
          </p:cNvSpPr>
          <p:nvPr/>
        </p:nvSpPr>
        <p:spPr bwMode="auto">
          <a:xfrm>
            <a:off x="4367856" y="3920091"/>
            <a:ext cx="3456288" cy="350865"/>
          </a:xfrm>
          <a:prstGeom prst="rect">
            <a:avLst/>
          </a:prstGeom>
          <a:noFill/>
          <a:ln w="9525">
            <a:noFill/>
            <a:miter lim="800000"/>
            <a:headEnd/>
            <a:tailEnd/>
          </a:ln>
        </p:spPr>
        <p:txBody>
          <a:bodyPr wrap="square">
            <a:spAutoFit/>
          </a:bodyPr>
          <a:lstStyle/>
          <a:p>
            <a:pPr algn="ctr"/>
            <a:r>
              <a:rPr lang="zh-CN" altLang="en-US" sz="1680" dirty="0">
                <a:solidFill>
                  <a:schemeClr val="bg1"/>
                </a:solidFill>
                <a:latin typeface="微软雅黑" pitchFamily="34" charset="-122"/>
                <a:ea typeface="微软雅黑" pitchFamily="34" charset="-122"/>
              </a:rPr>
              <a:t>规格严格，功夫到家</a:t>
            </a:r>
          </a:p>
        </p:txBody>
      </p:sp>
      <p:sp>
        <p:nvSpPr>
          <p:cNvPr id="3" name="灯片编号占位符 2"/>
          <p:cNvSpPr>
            <a:spLocks noGrp="1"/>
          </p:cNvSpPr>
          <p:nvPr>
            <p:ph type="sldNum" sz="quarter" idx="12"/>
          </p:nvPr>
        </p:nvSpPr>
        <p:spPr/>
        <p:txBody>
          <a:bodyPr/>
          <a:lstStyle/>
          <a:p>
            <a:fld id="{85FFE544-D79E-43BA-B8C4-D13542CF1821}" type="slidenum">
              <a:rPr lang="zh-CN" altLang="en-US" smtClean="0"/>
              <a:pPr/>
              <a:t>1</a:t>
            </a:fld>
            <a:endParaRPr lang="zh-CN" altLang="en-US" sz="2160">
              <a:solidFill>
                <a:schemeClr val="tx1"/>
              </a:solidFill>
            </a:endParaRPr>
          </a:p>
        </p:txBody>
      </p:sp>
    </p:spTree>
    <p:extLst>
      <p:ext uri="{BB962C8B-B14F-4D97-AF65-F5344CB8AC3E}">
        <p14:creationId xmlns:p14="http://schemas.microsoft.com/office/powerpoint/2010/main" val="2090020305"/>
      </p:ext>
    </p:extLst>
  </p:cSld>
  <p:clrMapOvr>
    <a:masterClrMapping/>
  </p:clrMapOvr>
  <p:transition spd="med" advTm="44">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a:t>
            </a:r>
            <a:r>
              <a:rPr lang="zh-CN" altLang="en-US" dirty="0" smtClean="0"/>
              <a:t>经完成的工作</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rPr>
              <a:t>实验数据：</a:t>
            </a:r>
            <a:r>
              <a:rPr lang="en-US" altLang="zh-CN" dirty="0" smtClean="0">
                <a:latin typeface="Times New Roman" panose="02020603050405020304" pitchFamily="18" charset="0"/>
                <a:cs typeface="Times New Roman" panose="02020603050405020304" pitchFamily="18" charset="0"/>
              </a:rPr>
              <a:t>UCI</a:t>
            </a:r>
            <a:r>
              <a:rPr lang="zh-CN" altLang="en-US" dirty="0" smtClean="0">
                <a:latin typeface="Times New Roman" panose="02020603050405020304" pitchFamily="18" charset="0"/>
              </a:rPr>
              <a:t>数据</a:t>
            </a:r>
            <a:r>
              <a:rPr lang="zh-CN" altLang="en-US" dirty="0" smtClean="0">
                <a:latin typeface="Times New Roman" panose="02020603050405020304" pitchFamily="18" charset="0"/>
              </a:rPr>
              <a:t>集</a:t>
            </a:r>
            <a:r>
              <a:rPr lang="zh-CN" altLang="en-US" dirty="0">
                <a:latin typeface="Times New Roman" panose="02020603050405020304" pitchFamily="18" charset="0"/>
              </a:rPr>
              <a:t>介</a:t>
            </a:r>
            <a:r>
              <a:rPr lang="zh-CN" altLang="en-US" dirty="0" smtClean="0">
                <a:latin typeface="Times New Roman" panose="02020603050405020304" pitchFamily="18" charset="0"/>
              </a:rPr>
              <a:t>绍</a:t>
            </a:r>
            <a:endParaRPr lang="en-US" altLang="zh-CN" dirty="0" smtClean="0">
              <a:latin typeface="Times New Roman" panose="02020603050405020304" pitchFamily="18" charset="0"/>
            </a:endParaRPr>
          </a:p>
          <a:p>
            <a:r>
              <a:rPr lang="zh-CN" altLang="en-US" dirty="0">
                <a:latin typeface="Times New Roman" panose="02020603050405020304" pitchFamily="18" charset="0"/>
              </a:rPr>
              <a:t>标</a:t>
            </a:r>
            <a:r>
              <a:rPr lang="zh-CN" altLang="en-US" dirty="0" smtClean="0">
                <a:latin typeface="Times New Roman" panose="02020603050405020304" pitchFamily="18" charset="0"/>
              </a:rPr>
              <a:t>准介绍</a:t>
            </a:r>
            <a:endParaRPr lang="en-US" altLang="zh-CN" dirty="0" smtClean="0">
              <a:latin typeface="Times New Roman" panose="02020603050405020304" pitchFamily="18" charset="0"/>
            </a:endParaRPr>
          </a:p>
          <a:p>
            <a:pPr marL="457200" lvl="1" indent="0">
              <a:buNone/>
            </a:pPr>
            <a:r>
              <a:rPr lang="en-US" altLang="zh-CN" dirty="0" err="1" smtClean="0">
                <a:latin typeface="Times New Roman" panose="02020603050405020304" pitchFamily="18" charset="0"/>
              </a:rPr>
              <a:t>F1</a:t>
            </a:r>
            <a:r>
              <a:rPr lang="en-US" altLang="zh-CN" dirty="0" smtClean="0">
                <a:latin typeface="Times New Roman" panose="02020603050405020304" pitchFamily="18" charset="0"/>
              </a:rPr>
              <a:t>-value</a:t>
            </a:r>
            <a:r>
              <a:rPr lang="zh-CN" altLang="en-US" dirty="0">
                <a:latin typeface="Times New Roman" panose="02020603050405020304" pitchFamily="18" charset="0"/>
              </a:rPr>
              <a:t>：衡量准确率和召回率的分类评价指标， 比较偏向对少数类的分类性能评</a:t>
            </a:r>
            <a:r>
              <a:rPr lang="zh-CN" altLang="en-US" dirty="0" smtClean="0">
                <a:latin typeface="Times New Roman" panose="02020603050405020304" pitchFamily="18" charset="0"/>
              </a:rPr>
              <a:t>价</a:t>
            </a:r>
            <a:endParaRPr lang="en-US" altLang="zh-CN" dirty="0" smtClean="0">
              <a:latin typeface="Times New Roman" panose="02020603050405020304" pitchFamily="18" charset="0"/>
            </a:endParaRPr>
          </a:p>
          <a:p>
            <a:pPr marL="457200" lvl="1" indent="0">
              <a:buNone/>
            </a:pPr>
            <a:r>
              <a:rPr lang="en-US" altLang="zh-CN" dirty="0" smtClean="0">
                <a:latin typeface="Times New Roman" panose="02020603050405020304" pitchFamily="18" charset="0"/>
              </a:rPr>
              <a:t>G-mean</a:t>
            </a:r>
            <a:r>
              <a:rPr lang="zh-CN" altLang="en-US" dirty="0" smtClean="0">
                <a:latin typeface="Times New Roman" panose="02020603050405020304" pitchFamily="18" charset="0"/>
              </a:rPr>
              <a:t>：</a:t>
            </a:r>
            <a:r>
              <a:rPr lang="zh-CN" altLang="zh-CN" dirty="0">
                <a:latin typeface="Times New Roman" panose="02020603050405020304" pitchFamily="18" charset="0"/>
              </a:rPr>
              <a:t>表示少数类分类精度和多数类分类精度的几何平均值，用来评价分类器的整体的分类性能</a:t>
            </a:r>
            <a:endParaRPr lang="en-US" altLang="zh-CN" dirty="0" smtClean="0">
              <a:latin typeface="Times New Roman" panose="02020603050405020304" pitchFamily="18" charset="0"/>
            </a:endParaRPr>
          </a:p>
          <a:p>
            <a:r>
              <a:rPr lang="zh-CN" altLang="en-US" dirty="0">
                <a:latin typeface="Times New Roman" panose="02020603050405020304" pitchFamily="18" charset="0"/>
              </a:rPr>
              <a:t>结</a:t>
            </a:r>
            <a:r>
              <a:rPr lang="zh-CN" altLang="en-US" dirty="0" smtClean="0">
                <a:latin typeface="Times New Roman" panose="02020603050405020304" pitchFamily="18" charset="0"/>
              </a:rPr>
              <a:t>果展示</a:t>
            </a:r>
            <a:endParaRPr lang="en-US" altLang="zh-CN" dirty="0" smtClean="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CAE21D6C-5B6F-4FDD-ACEF-DE7CBC6B4EAF}" type="slidenum">
              <a:rPr lang="zh-CN" altLang="en-US" smtClean="0"/>
              <a:t>10</a:t>
            </a:fld>
            <a:endParaRPr lang="zh-CN" altLang="en-US"/>
          </a:p>
        </p:txBody>
      </p:sp>
      <mc:AlternateContent xmlns:mc="http://schemas.openxmlformats.org/markup-compatibility/2006">
        <mc:Choice xmlns:a14="http://schemas.microsoft.com/office/drawing/2010/main" Requires="a14">
          <p:sp>
            <p:nvSpPr>
              <p:cNvPr id="11" name="文本框 10"/>
              <p:cNvSpPr txBox="1"/>
              <p:nvPr/>
            </p:nvSpPr>
            <p:spPr>
              <a:xfrm>
                <a:off x="7374513" y="1675097"/>
                <a:ext cx="4130099" cy="1158074"/>
              </a:xfrm>
              <a:prstGeom prst="rect">
                <a:avLst/>
              </a:prstGeom>
              <a:noFill/>
            </p:spPr>
            <p:txBody>
              <a:bodyPr wrap="square" rtlCol="0">
                <a:spAutoFit/>
              </a:bodyPr>
              <a:lstStyle/>
              <a:p>
                <a:r>
                  <a:rPr lang="en-US" altLang="zh-CN" dirty="0" smtClean="0">
                    <a:latin typeface="Times New Roman" panose="02020603050405020304" pitchFamily="18" charset="0"/>
                  </a:rPr>
                  <a:t>F1-value</a:t>
                </a:r>
                <a:r>
                  <a:rPr lang="zh-CN" altLang="en-US" dirty="0" smtClean="0">
                    <a:latin typeface="Times New Roman" panose="02020603050405020304" pitchFamily="18" charset="0"/>
                  </a:rPr>
                  <a:t>：</a:t>
                </a:r>
                <a14:m>
                  <m:oMath xmlns:m="http://schemas.openxmlformats.org/officeDocument/2006/math">
                    <m:r>
                      <a:rPr lang="en-US" altLang="zh-CN"/>
                      <m:t> </m:t>
                    </m:r>
                    <m:f>
                      <m:fPr>
                        <m:ctrlPr>
                          <a:rPr lang="zh-CN" altLang="zh-CN" i="1"/>
                        </m:ctrlPr>
                      </m:fPr>
                      <m:num>
                        <m:r>
                          <a:rPr lang="en-US" altLang="zh-CN" b="0" i="1" smtClean="0">
                            <a:latin typeface="Cambria Math" panose="02040503050406030204" pitchFamily="18" charset="0"/>
                          </a:rPr>
                          <m:t>2</m:t>
                        </m:r>
                        <m:r>
                          <a:rPr lang="en-US" altLang="zh-CN" i="1"/>
                          <m:t>×</m:t>
                        </m:r>
                        <m:r>
                          <a:rPr lang="en-US" altLang="zh-CN" i="1"/>
                          <m:t>𝑟𝑒𝑐𝑎𝑙𝑙</m:t>
                        </m:r>
                        <m:r>
                          <a:rPr lang="en-US" altLang="zh-CN" i="1"/>
                          <m:t>×</m:t>
                        </m:r>
                        <m:r>
                          <a:rPr lang="en-US" altLang="zh-CN" i="1"/>
                          <m:t>𝑝𝑟𝑒𝑐𝑖𝑠𝑖𝑜𝑛</m:t>
                        </m:r>
                      </m:num>
                      <m:den>
                        <m:r>
                          <a:rPr lang="en-US" altLang="zh-CN" i="1"/>
                          <m:t>𝑟𝑒𝑐𝑎𝑙𝑙</m:t>
                        </m:r>
                        <m:r>
                          <a:rPr lang="en-US" altLang="zh-CN" i="1"/>
                          <m:t>+</m:t>
                        </m:r>
                        <m:r>
                          <a:rPr lang="en-US" altLang="zh-CN" i="1"/>
                          <m:t>𝑝𝑟𝑒𝑐𝑖𝑠𝑖𝑜𝑛</m:t>
                        </m:r>
                      </m:den>
                    </m:f>
                  </m:oMath>
                </a14:m>
                <a:endParaRPr lang="zh-CN" altLang="zh-CN" dirty="0">
                  <a:latin typeface="Times New Roman" panose="02020603050405020304" pitchFamily="18" charset="0"/>
                </a:endParaRPr>
              </a:p>
              <a:p>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G-mean:</a:t>
                </a:r>
                <a14:m>
                  <m:oMath xmlns:m="http://schemas.openxmlformats.org/officeDocument/2006/math">
                    <m:rad>
                      <m:radPr>
                        <m:degHide m:val="on"/>
                        <m:ctrlPr>
                          <a:rPr lang="en-US" altLang="zh-CN"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𝑎𝑐𝑐</m:t>
                            </m:r>
                          </m:e>
                          <m:sub>
                            <m:r>
                              <a:rPr lang="en-US" altLang="zh-CN" b="0" i="1" smtClean="0">
                                <a:latin typeface="Cambria Math" panose="02040503050406030204" pitchFamily="18" charset="0"/>
                              </a:rPr>
                              <m:t>𝑝𝑜𝑠</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𝑎𝑐𝑐</m:t>
                            </m:r>
                          </m:e>
                          <m:sub>
                            <m:r>
                              <a:rPr lang="en-US" altLang="zh-CN" b="0" i="1" smtClean="0">
                                <a:latin typeface="Cambria Math" panose="02040503050406030204" pitchFamily="18" charset="0"/>
                              </a:rPr>
                              <m:t>𝑛𝑒𝑔</m:t>
                            </m:r>
                          </m:sub>
                        </m:sSub>
                      </m:e>
                    </m:rad>
                  </m:oMath>
                </a14:m>
                <a:endParaRPr lang="zh-CN" altLang="en-US" dirty="0">
                  <a:latin typeface="Times New Roman" panose="020206030504050203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7374513" y="1675097"/>
                <a:ext cx="4130099" cy="1158074"/>
              </a:xfrm>
              <a:prstGeom prst="rect">
                <a:avLst/>
              </a:prstGeom>
              <a:blipFill rotWithShape="0">
                <a:blip r:embed="rId2"/>
                <a:stretch>
                  <a:fillRect l="-1329" b="-2105"/>
                </a:stretch>
              </a:blipFill>
            </p:spPr>
            <p:txBody>
              <a:bodyPr/>
              <a:lstStyle/>
              <a:p>
                <a:r>
                  <a:rPr lang="zh-CN" altLang="en-US">
                    <a:noFill/>
                  </a:rPr>
                  <a:t> </a:t>
                </a:r>
              </a:p>
            </p:txBody>
          </p:sp>
        </mc:Fallback>
      </mc:AlternateContent>
      <p:graphicFrame>
        <p:nvGraphicFramePr>
          <p:cNvPr id="12" name="表格 11"/>
          <p:cNvGraphicFramePr>
            <a:graphicFrameLocks noGrp="1"/>
          </p:cNvGraphicFramePr>
          <p:nvPr>
            <p:extLst>
              <p:ext uri="{D42A27DB-BD31-4B8C-83A1-F6EECF244321}">
                <p14:modId xmlns:p14="http://schemas.microsoft.com/office/powerpoint/2010/main" val="1576446582"/>
              </p:ext>
            </p:extLst>
          </p:nvPr>
        </p:nvGraphicFramePr>
        <p:xfrm>
          <a:off x="4446253" y="4198514"/>
          <a:ext cx="6842460" cy="1712708"/>
        </p:xfrm>
        <a:graphic>
          <a:graphicData uri="http://schemas.openxmlformats.org/drawingml/2006/table">
            <a:tbl>
              <a:tblPr firstRow="1" firstCol="1" bandRow="1">
                <a:tableStyleId>{5C22544A-7EE6-4342-B048-85BDC9FD1C3A}</a:tableStyleId>
              </a:tblPr>
              <a:tblGrid>
                <a:gridCol w="1296627"/>
                <a:gridCol w="1108525"/>
                <a:gridCol w="1109327"/>
                <a:gridCol w="1109327"/>
                <a:gridCol w="1109327"/>
                <a:gridCol w="1109327"/>
              </a:tblGrid>
              <a:tr h="428177">
                <a:tc>
                  <a:txBody>
                    <a:bodyPr/>
                    <a:lstStyle/>
                    <a:p>
                      <a:pPr algn="ctr">
                        <a:spcAft>
                          <a:spcPts val="0"/>
                        </a:spcAft>
                      </a:pPr>
                      <a:r>
                        <a:rPr lang="zh-CN" sz="1600" kern="100" dirty="0">
                          <a:effectLst/>
                        </a:rPr>
                        <a:t>数据集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600" kern="100">
                          <a:effectLst/>
                        </a:rPr>
                        <a:t>样本总数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600" kern="100">
                          <a:effectLst/>
                        </a:rPr>
                        <a:t>属性数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600" kern="100">
                          <a:effectLst/>
                        </a:rPr>
                        <a:t>少数类</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600" kern="100">
                          <a:effectLst/>
                        </a:rPr>
                        <a:t>多数类</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600" kern="100">
                          <a:effectLst/>
                        </a:rPr>
                        <a:t>不平衡率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428177">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Ionosphere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351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34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126</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225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1:1.8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428177">
                <a:tc>
                  <a:txBody>
                    <a:bodyPr/>
                    <a:lstStyle/>
                    <a:p>
                      <a:pPr algn="ctr">
                        <a:spcAft>
                          <a:spcPts val="0"/>
                        </a:spcAft>
                      </a:pPr>
                      <a:r>
                        <a:rPr lang="en-US" altLang="zh-CN" sz="1800" kern="100" dirty="0" smtClean="0">
                          <a:effectLst/>
                          <a:latin typeface="Times New Roman" panose="02020603050405020304" pitchFamily="18" charset="0"/>
                          <a:cs typeface="Times New Roman" panose="02020603050405020304" pitchFamily="18" charset="0"/>
                        </a:rPr>
                        <a:t>G</a:t>
                      </a:r>
                      <a:r>
                        <a:rPr lang="en-US" sz="1800" kern="100" dirty="0" smtClean="0">
                          <a:effectLst/>
                          <a:latin typeface="Times New Roman" panose="02020603050405020304" pitchFamily="18" charset="0"/>
                          <a:cs typeface="Times New Roman" panose="02020603050405020304" pitchFamily="18" charset="0"/>
                        </a:rPr>
                        <a:t>erman</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1000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24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300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700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1:2.3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428177">
                <a:tc>
                  <a:txBody>
                    <a:bodyPr/>
                    <a:lstStyle/>
                    <a:p>
                      <a:pPr algn="ctr">
                        <a:spcAft>
                          <a:spcPts val="0"/>
                        </a:spcAft>
                      </a:pPr>
                      <a:r>
                        <a:rPr lang="en-US" altLang="zh-CN" sz="1800" kern="100" dirty="0" err="1" smtClean="0">
                          <a:effectLst/>
                          <a:latin typeface="Times New Roman" panose="02020603050405020304" pitchFamily="18" charset="0"/>
                          <a:cs typeface="Times New Roman" panose="02020603050405020304" pitchFamily="18" charset="0"/>
                        </a:rPr>
                        <a:t>W</a:t>
                      </a:r>
                      <a:r>
                        <a:rPr lang="en-US" sz="1800" kern="100" dirty="0" err="1" smtClean="0">
                          <a:effectLst/>
                          <a:latin typeface="Times New Roman" panose="02020603050405020304" pitchFamily="18" charset="0"/>
                          <a:cs typeface="Times New Roman" panose="02020603050405020304" pitchFamily="18" charset="0"/>
                        </a:rPr>
                        <a:t>pbc</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198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33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47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151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1:3.2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240210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rPr>
              <a:t>已</a:t>
            </a:r>
            <a:r>
              <a:rPr lang="zh-CN" altLang="en-US" dirty="0" smtClean="0">
                <a:latin typeface="Times New Roman" panose="02020603050405020304" pitchFamily="18" charset="0"/>
              </a:rPr>
              <a:t>经完成的工作</a:t>
            </a:r>
            <a:endParaRPr lang="zh-CN" altLang="en-US" dirty="0">
              <a:latin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rPr>
              <a:t>实验结果</a:t>
            </a:r>
            <a:endParaRPr lang="en-US" altLang="zh-CN" dirty="0" smtClean="0">
              <a:latin typeface="Times New Roman" panose="02020603050405020304" pitchFamily="18" charset="0"/>
            </a:endParaRPr>
          </a:p>
          <a:p>
            <a:pPr marL="0" indent="0">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从</a:t>
            </a:r>
            <a:r>
              <a:rPr lang="zh-CN" altLang="en-US" dirty="0">
                <a:latin typeface="Times New Roman" panose="02020603050405020304" pitchFamily="18" charset="0"/>
              </a:rPr>
              <a:t>实验结果中可以看到，该模</a:t>
            </a:r>
            <a:r>
              <a:rPr lang="zh-CN" altLang="en-US" dirty="0" smtClean="0">
                <a:latin typeface="Times New Roman" panose="02020603050405020304" pitchFamily="18" charset="0"/>
              </a:rPr>
              <a:t>型 </a:t>
            </a:r>
            <a:r>
              <a:rPr lang="zh-CN" altLang="en-US" dirty="0">
                <a:latin typeface="Times New Roman" panose="02020603050405020304" pitchFamily="18" charset="0"/>
              </a:rPr>
              <a:t>架构在某些数据集上会有非常</a:t>
            </a:r>
            <a:r>
              <a:rPr lang="zh-CN" altLang="en-US" dirty="0" smtClean="0">
                <a:latin typeface="Times New Roman" panose="02020603050405020304" pitchFamily="18" charset="0"/>
              </a:rPr>
              <a:t>好的</a:t>
            </a:r>
            <a:r>
              <a:rPr lang="zh-CN" altLang="en-US" dirty="0">
                <a:latin typeface="Times New Roman" panose="02020603050405020304" pitchFamily="18" charset="0"/>
              </a:rPr>
              <a:t>效</a:t>
            </a:r>
            <a:r>
              <a:rPr lang="zh-CN" altLang="en-US" dirty="0" smtClean="0">
                <a:latin typeface="Times New Roman" panose="02020603050405020304" pitchFamily="18" charset="0"/>
              </a:rPr>
              <a:t>果</a:t>
            </a:r>
            <a:endParaRPr lang="en-US" altLang="zh-CN" dirty="0" smtClean="0">
              <a:latin typeface="Times New Roman" panose="02020603050405020304" pitchFamily="18" charset="0"/>
            </a:endParaRP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CAE21D6C-5B6F-4FDD-ACEF-DE7CBC6B4EAF}" type="slidenum">
              <a:rPr lang="zh-CN" altLang="en-US" smtClean="0">
                <a:latin typeface="Times New Roman" panose="02020603050405020304" pitchFamily="18" charset="0"/>
              </a:rPr>
              <a:t>11</a:t>
            </a:fld>
            <a:endParaRPr lang="zh-CN" altLang="en-US">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294469292"/>
              </p:ext>
            </p:extLst>
          </p:nvPr>
        </p:nvGraphicFramePr>
        <p:xfrm>
          <a:off x="2589212" y="3232595"/>
          <a:ext cx="7688131" cy="1931836"/>
        </p:xfrm>
        <a:graphic>
          <a:graphicData uri="http://schemas.openxmlformats.org/drawingml/2006/table">
            <a:tbl>
              <a:tblPr firstRow="1" firstCol="1" bandRow="1">
                <a:tableStyleId>{5C22544A-7EE6-4342-B048-85BDC9FD1C3A}</a:tableStyleId>
              </a:tblPr>
              <a:tblGrid>
                <a:gridCol w="1783436"/>
                <a:gridCol w="2040897"/>
                <a:gridCol w="1958209"/>
                <a:gridCol w="1905589"/>
              </a:tblGrid>
              <a:tr h="482959">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 </a:t>
                      </a:r>
                      <a:r>
                        <a:rPr lang="zh-CN" altLang="en-US" sz="1800" kern="100" dirty="0" smtClean="0">
                          <a:effectLst/>
                          <a:latin typeface="Times New Roman" panose="02020603050405020304" pitchFamily="18" charset="0"/>
                          <a:cs typeface="Times New Roman" panose="02020603050405020304" pitchFamily="18" charset="0"/>
                        </a:rPr>
                        <a:t>十折交叉验证</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smtClean="0">
                          <a:effectLst/>
                          <a:latin typeface="Times New Roman" panose="02020603050405020304" pitchFamily="18" charset="0"/>
                          <a:cs typeface="Times New Roman" panose="02020603050405020304" pitchFamily="18" charset="0"/>
                        </a:rPr>
                        <a:t>Ionosphere</a:t>
                      </a:r>
                      <a:r>
                        <a:rPr lang="en-US" altLang="zh-CN" sz="1800" kern="100" dirty="0" smtClean="0">
                          <a:effectLst/>
                          <a:latin typeface="Times New Roman" panose="02020603050405020304" pitchFamily="18" charset="0"/>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smtClean="0">
                          <a:effectLst/>
                          <a:latin typeface="Times New Roman" panose="02020603050405020304" pitchFamily="18" charset="0"/>
                          <a:cs typeface="Times New Roman" panose="02020603050405020304" pitchFamily="18" charset="0"/>
                        </a:rPr>
                        <a:t>German</a:t>
                      </a:r>
                      <a:r>
                        <a:rPr lang="en-US" altLang="zh-CN" sz="1800" kern="100" dirty="0" smtClean="0">
                          <a:effectLst/>
                          <a:latin typeface="Times New Roman" panose="02020603050405020304" pitchFamily="18" charset="0"/>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err="1" smtClean="0">
                          <a:effectLst/>
                          <a:latin typeface="Times New Roman" panose="02020603050405020304" pitchFamily="18" charset="0"/>
                          <a:cs typeface="Times New Roman" panose="02020603050405020304" pitchFamily="18" charset="0"/>
                        </a:rPr>
                        <a:t>Wpbc</a:t>
                      </a:r>
                      <a:r>
                        <a:rPr lang="en-US" altLang="zh-CN" sz="1800" kern="100" dirty="0" smtClean="0">
                          <a:effectLst/>
                          <a:latin typeface="Times New Roman" panose="02020603050405020304" pitchFamily="18" charset="0"/>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r>
              <a:tr h="482959">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SMOTE-</a:t>
                      </a:r>
                      <a:r>
                        <a:rPr lang="en-US" sz="1800" kern="100" dirty="0" err="1">
                          <a:effectLst/>
                          <a:latin typeface="Times New Roman" panose="02020603050405020304" pitchFamily="18" charset="0"/>
                          <a:cs typeface="Times New Roman" panose="02020603050405020304" pitchFamily="18" charset="0"/>
                        </a:rPr>
                        <a:t>SDAE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78.42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b="1" kern="100" dirty="0">
                          <a:solidFill>
                            <a:srgbClr val="FF0000"/>
                          </a:solidFill>
                          <a:effectLst/>
                          <a:latin typeface="Times New Roman" panose="02020603050405020304" pitchFamily="18" charset="0"/>
                          <a:cs typeface="Times New Roman" panose="02020603050405020304" pitchFamily="18" charset="0"/>
                        </a:rPr>
                        <a:t>81.92</a:t>
                      </a:r>
                      <a:endPar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83.71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r>
              <a:tr h="482959">
                <a:tc>
                  <a:txBody>
                    <a:bodyPr/>
                    <a:lstStyle/>
                    <a:p>
                      <a:pPr algn="just">
                        <a:spcAft>
                          <a:spcPts val="0"/>
                        </a:spcAft>
                      </a:pPr>
                      <a:r>
                        <a:rPr lang="zh-CN" altLang="en-US" sz="1800" b="0" kern="100" dirty="0" smtClean="0">
                          <a:effectLst/>
                          <a:latin typeface="Times New Roman" panose="02020603050405020304" pitchFamily="18" charset="0"/>
                          <a:cs typeface="Times New Roman" panose="02020603050405020304" pitchFamily="18" charset="0"/>
                        </a:rPr>
                        <a:t>本文方案</a:t>
                      </a:r>
                      <a:endParaRPr lang="zh-CN" sz="2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b="1" kern="100" dirty="0">
                          <a:solidFill>
                            <a:srgbClr val="FF0000"/>
                          </a:solidFill>
                          <a:effectLst/>
                          <a:latin typeface="Times New Roman" panose="02020603050405020304" pitchFamily="18" charset="0"/>
                          <a:cs typeface="Times New Roman" panose="02020603050405020304" pitchFamily="18" charset="0"/>
                        </a:rPr>
                        <a:t>92.29</a:t>
                      </a:r>
                      <a:endPar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47.59</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b="1" kern="100" dirty="0">
                          <a:solidFill>
                            <a:srgbClr val="FF0000"/>
                          </a:solidFill>
                          <a:effectLst/>
                          <a:latin typeface="Times New Roman" panose="02020603050405020304" pitchFamily="18" charset="0"/>
                          <a:cs typeface="Times New Roman" panose="02020603050405020304" pitchFamily="18" charset="0"/>
                        </a:rPr>
                        <a:t>86.98</a:t>
                      </a:r>
                      <a:endPar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r>
              <a:tr h="482959">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Naïve Bayes</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90.99</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58.07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c>
                  <a:txBody>
                    <a:bodyPr/>
                    <a:lstStyle/>
                    <a:p>
                      <a:pPr algn="just">
                        <a:spcAft>
                          <a:spcPts val="0"/>
                        </a:spcAft>
                      </a:pPr>
                      <a:r>
                        <a:rPr lang="en-US" sz="1800" kern="100" dirty="0">
                          <a:effectLst/>
                          <a:latin typeface="Times New Roman" panose="02020603050405020304" pitchFamily="18" charset="0"/>
                          <a:cs typeface="Times New Roman" panose="02020603050405020304" pitchFamily="18" charset="0"/>
                        </a:rPr>
                        <a:t>76.38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nchorCtr="1"/>
                </a:tc>
              </a:tr>
            </a:tbl>
          </a:graphicData>
        </a:graphic>
      </p:graphicFrame>
    </p:spTree>
    <p:extLst>
      <p:ext uri="{BB962C8B-B14F-4D97-AF65-F5344CB8AC3E}">
        <p14:creationId xmlns:p14="http://schemas.microsoft.com/office/powerpoint/2010/main" val="424998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存在的问题</a:t>
            </a:r>
            <a:endParaRPr lang="zh-CN" altLang="en-US" dirty="0"/>
          </a:p>
        </p:txBody>
      </p:sp>
      <p:sp>
        <p:nvSpPr>
          <p:cNvPr id="3" name="内容占位符 2"/>
          <p:cNvSpPr>
            <a:spLocks noGrp="1"/>
          </p:cNvSpPr>
          <p:nvPr>
            <p:ph idx="1"/>
          </p:nvPr>
        </p:nvSpPr>
        <p:spPr/>
        <p:txBody>
          <a:bodyPr/>
          <a:lstStyle/>
          <a:p>
            <a:r>
              <a:rPr lang="zh-CN" altLang="en-US" dirty="0"/>
              <a:t>本</a:t>
            </a:r>
            <a:r>
              <a:rPr lang="zh-CN" altLang="en-US" dirty="0" smtClean="0"/>
              <a:t>文中的实验架构是生成式模型</a:t>
            </a:r>
            <a:r>
              <a:rPr lang="en-US" altLang="zh-CN" dirty="0" smtClean="0"/>
              <a:t>+</a:t>
            </a:r>
            <a:r>
              <a:rPr lang="zh-CN" altLang="en-US" dirty="0" smtClean="0"/>
              <a:t>重建模型，但目前生成式模型的生成样本只能在重建模型上取得比较好的结果，会降低传统分类器的分类性能</a:t>
            </a:r>
            <a:endParaRPr lang="en-US" altLang="zh-CN" dirty="0" smtClean="0"/>
          </a:p>
          <a:p>
            <a:r>
              <a:rPr lang="zh-CN" altLang="en-US" dirty="0" smtClean="0"/>
              <a:t>在实验过程中发现，如果生成样本的质量好，则可以提高传统分类器性能，因此接下来的工作主要是研究生成式模型</a:t>
            </a:r>
            <a:endParaRPr lang="zh-CN" altLang="en-US" dirty="0"/>
          </a:p>
        </p:txBody>
      </p:sp>
      <p:pic>
        <p:nvPicPr>
          <p:cNvPr id="4"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397025" y="3576287"/>
            <a:ext cx="2956775" cy="28567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fld id="{CAE21D6C-5B6F-4FDD-ACEF-DE7CBC6B4EAF}" type="slidenum">
              <a:rPr lang="zh-CN" altLang="en-US" smtClean="0"/>
              <a:t>12</a:t>
            </a:fld>
            <a:endParaRPr lang="zh-CN" altLang="en-US"/>
          </a:p>
        </p:txBody>
      </p:sp>
    </p:spTree>
    <p:extLst>
      <p:ext uri="{BB962C8B-B14F-4D97-AF65-F5344CB8AC3E}">
        <p14:creationId xmlns:p14="http://schemas.microsoft.com/office/powerpoint/2010/main" val="1790525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3" name="内容占位符 2"/>
          <p:cNvSpPr>
            <a:spLocks noGrp="1"/>
          </p:cNvSpPr>
          <p:nvPr>
            <p:ph idx="1"/>
          </p:nvPr>
        </p:nvSpPr>
        <p:spPr/>
        <p:txBody>
          <a:bodyPr/>
          <a:lstStyle/>
          <a:p>
            <a:r>
              <a:rPr lang="zh-CN" altLang="en-US" dirty="0" smtClean="0"/>
              <a:t>对生成特征的重要性进行排序，优先生成与类标关联度较大的特征</a:t>
            </a:r>
            <a:endParaRPr lang="en-US" altLang="zh-CN" dirty="0" smtClean="0"/>
          </a:p>
          <a:p>
            <a:r>
              <a:rPr lang="zh-CN" altLang="en-US" dirty="0"/>
              <a:t>采</a:t>
            </a:r>
            <a:r>
              <a:rPr lang="zh-CN" altLang="en-US" dirty="0" smtClean="0"/>
              <a:t>用生成性能更好的模型</a:t>
            </a:r>
            <a:endParaRPr lang="zh-CN" altLang="en-US" dirty="0"/>
          </a:p>
        </p:txBody>
      </p:sp>
      <p:sp>
        <p:nvSpPr>
          <p:cNvPr id="5" name="灯片编号占位符 4"/>
          <p:cNvSpPr>
            <a:spLocks noGrp="1"/>
          </p:cNvSpPr>
          <p:nvPr>
            <p:ph type="sldNum" sz="quarter" idx="12"/>
          </p:nvPr>
        </p:nvSpPr>
        <p:spPr/>
        <p:txBody>
          <a:bodyPr/>
          <a:lstStyle/>
          <a:p>
            <a:fld id="{CAE21D6C-5B6F-4FDD-ACEF-DE7CBC6B4EAF}" type="slidenum">
              <a:rPr lang="zh-CN" altLang="en-US" smtClean="0"/>
              <a:t>13</a:t>
            </a:fld>
            <a:endParaRPr lang="zh-CN" altLang="en-US"/>
          </a:p>
        </p:txBody>
      </p:sp>
    </p:spTree>
    <p:extLst>
      <p:ext uri="{BB962C8B-B14F-4D97-AF65-F5344CB8AC3E}">
        <p14:creationId xmlns:p14="http://schemas.microsoft.com/office/powerpoint/2010/main" val="350794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研究方案</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92924" y="1545465"/>
                <a:ext cx="8911687" cy="4365757"/>
              </a:xfrm>
            </p:spPr>
            <p:txBody>
              <a:bodyPr>
                <a:normAutofit/>
              </a:bodyPr>
              <a:lstStyle/>
              <a:p>
                <a:r>
                  <a:rPr lang="zh-CN" altLang="en-US" sz="2000" dirty="0" smtClean="0"/>
                  <a:t>生成式模型</a:t>
                </a:r>
                <a:endParaRPr lang="en-US" altLang="zh-CN" sz="2000" dirty="0" smtClean="0"/>
              </a:p>
              <a:p>
                <a:pPr lvl="1"/>
                <a:r>
                  <a:rPr lang="zh-CN" altLang="en-US" sz="1800" dirty="0"/>
                  <a:t>定义</a:t>
                </a:r>
                <a:r>
                  <a:rPr lang="zh-CN" altLang="en-US" sz="1800" dirty="0" smtClean="0"/>
                  <a:t>：无监督生</a:t>
                </a:r>
                <a:r>
                  <a:rPr lang="zh-CN" altLang="en-US" sz="1800" dirty="0"/>
                  <a:t>成式模型通过观测数据学习样</a:t>
                </a:r>
                <a:r>
                  <a:rPr lang="zh-CN" altLang="en-US" sz="1800" dirty="0" smtClean="0"/>
                  <a:t>本</a:t>
                </a:r>
                <a14:m>
                  <m:oMath xmlns:m="http://schemas.openxmlformats.org/officeDocument/2006/math">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r>
                      <m:rPr>
                        <m:sty m:val="p"/>
                      </m:rPr>
                      <a:rPr lang="en-US" altLang="zh-CN" sz="1800" i="1">
                        <a:latin typeface="Cambria Math" panose="02040503050406030204" pitchFamily="18" charset="0"/>
                      </a:rPr>
                      <m:t>X</m:t>
                    </m:r>
                    <m:r>
                      <a:rPr lang="en-US" altLang="zh-CN" sz="1800" b="0" i="1" smtClean="0">
                        <a:latin typeface="Cambria Math" panose="02040503050406030204" pitchFamily="18" charset="0"/>
                      </a:rPr>
                      <m:t>)</m:t>
                    </m:r>
                    <m:r>
                      <a:rPr lang="zh-CN" altLang="en-US" sz="1800" i="1">
                        <a:latin typeface="Cambria Math" panose="02040503050406030204" pitchFamily="18" charset="0"/>
                      </a:rPr>
                      <m:t>，</m:t>
                    </m:r>
                  </m:oMath>
                </a14:m>
                <a:r>
                  <a:rPr lang="zh-CN" altLang="en-US" sz="1800" dirty="0" smtClean="0"/>
                  <a:t>训</a:t>
                </a:r>
                <a:r>
                  <a:rPr lang="zh-CN" altLang="en-US" sz="1800" dirty="0"/>
                  <a:t>练好的模型能够生成符合样本分布的新数</a:t>
                </a:r>
                <a:r>
                  <a:rPr lang="zh-CN" altLang="en-US" sz="1800" dirty="0" smtClean="0"/>
                  <a:t>据。</a:t>
                </a:r>
                <a:endParaRPr lang="en-US" altLang="zh-CN" sz="1800" dirty="0" smtClean="0"/>
              </a:p>
              <a:p>
                <a:pPr lvl="1"/>
                <a:r>
                  <a:rPr lang="zh-CN" altLang="en-US" sz="1800" dirty="0" smtClean="0"/>
                  <a:t>模</a:t>
                </a:r>
                <a:r>
                  <a:rPr lang="zh-CN" altLang="en-US" sz="1800" dirty="0" smtClean="0"/>
                  <a:t>型种类</a:t>
                </a:r>
                <a:endParaRPr lang="en-US" altLang="zh-CN" sz="1800" dirty="0" smtClean="0"/>
              </a:p>
              <a:p>
                <a:pPr lvl="2"/>
                <a:r>
                  <a:rPr lang="zh-CN" altLang="en-US" sz="1600" dirty="0"/>
                  <a:t>自回</a:t>
                </a:r>
                <a:r>
                  <a:rPr lang="zh-CN" altLang="en-US" sz="1600" dirty="0" smtClean="0"/>
                  <a:t>归模型</a:t>
                </a:r>
                <a:endParaRPr lang="en-US" altLang="zh-CN" sz="1600" dirty="0" smtClean="0"/>
              </a:p>
              <a:p>
                <a:pPr lvl="3"/>
                <a14:m>
                  <m:oMath xmlns:m="http://schemas.openxmlformats.org/officeDocument/2006/math">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zh-CN" altLang="en-US" sz="1400" b="0" i="1" smtClean="0">
                        <a:latin typeface="Cambria Math" panose="02040503050406030204" pitchFamily="18" charset="0"/>
                      </a:rPr>
                      <m:t>𝜃</m:t>
                    </m:r>
                    <m:r>
                      <a:rPr lang="en-US" altLang="zh-CN" sz="1400" b="0" i="1" smtClean="0">
                        <a:latin typeface="Cambria Math" panose="02040503050406030204" pitchFamily="18" charset="0"/>
                      </a:rPr>
                      <m:t>)</m:t>
                    </m:r>
                  </m:oMath>
                </a14:m>
                <a:r>
                  <a:rPr lang="zh-CN" altLang="en-US" sz="1400" dirty="0" smtClean="0"/>
                  <a:t>，求似然概率最大的模型参数</a:t>
                </a:r>
                <a:endParaRPr lang="en-US" altLang="zh-CN" sz="1400" dirty="0" smtClean="0"/>
              </a:p>
              <a:p>
                <a:pPr lvl="2"/>
                <a:r>
                  <a:rPr lang="zh-CN" altLang="en-US" sz="1600" dirty="0"/>
                  <a:t>变</a:t>
                </a:r>
                <a:r>
                  <a:rPr lang="zh-CN" altLang="en-US" sz="1600" dirty="0" smtClean="0"/>
                  <a:t>分自编码器</a:t>
                </a:r>
                <a:endParaRPr lang="en-US" altLang="zh-CN" sz="1600" dirty="0" smtClean="0"/>
              </a:p>
              <a:p>
                <a:pPr lvl="3"/>
                <a:r>
                  <a:rPr lang="zh-CN" altLang="en-US" sz="1400" dirty="0"/>
                  <a:t>假</a:t>
                </a:r>
                <a:r>
                  <a:rPr lang="zh-CN" altLang="en-US" sz="1400" dirty="0" smtClean="0"/>
                  <a:t>定数据分布是由底层分布</a:t>
                </a:r>
                <a:r>
                  <a:rPr lang="en-US" altLang="zh-CN" sz="1400" dirty="0" smtClean="0"/>
                  <a:t>z</a:t>
                </a:r>
                <a:r>
                  <a:rPr lang="zh-CN" altLang="en-US" sz="1400" dirty="0" smtClean="0"/>
                  <a:t>决定的，在隐层分布中进行采样，在生成原始空间样本时优化最大似然函数的变分下界，保证生成样本的质量</a:t>
                </a:r>
                <a:endParaRPr lang="en-US" altLang="zh-CN" sz="1400" dirty="0" smtClean="0"/>
              </a:p>
              <a:p>
                <a:pPr lvl="2"/>
                <a:r>
                  <a:rPr lang="zh-CN" altLang="en-US" sz="1600" dirty="0"/>
                  <a:t>生成</a:t>
                </a:r>
                <a:r>
                  <a:rPr lang="zh-CN" altLang="en-US" sz="1600" dirty="0" smtClean="0"/>
                  <a:t>式对抗网络</a:t>
                </a:r>
                <a:endParaRPr lang="en-US" altLang="zh-CN" sz="1600" dirty="0" smtClean="0"/>
              </a:p>
              <a:p>
                <a:pPr lvl="3"/>
                <a:r>
                  <a:rPr lang="zh-CN" altLang="en-US" sz="1400" dirty="0"/>
                  <a:t>隐</a:t>
                </a:r>
                <a:r>
                  <a:rPr lang="zh-CN" altLang="en-US" sz="1400" dirty="0" smtClean="0"/>
                  <a:t>式定义分布模型，利用噪声输入和判别器判定生成样本质量，对抗训练得到生成模型</a:t>
                </a:r>
                <a:endParaRPr lang="en-US" altLang="zh-CN" sz="1400" dirty="0" smtClean="0"/>
              </a:p>
              <a:p>
                <a:pPr lvl="1"/>
                <a:endParaRPr lang="zh-CN" altLang="en-US"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92924" y="1545465"/>
                <a:ext cx="8911687" cy="4365757"/>
              </a:xfrm>
              <a:blipFill rotWithShape="0">
                <a:blip r:embed="rId3"/>
                <a:stretch>
                  <a:fillRect l="-616" t="-111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AE21D6C-5B6F-4FDD-ACEF-DE7CBC6B4EAF}" type="slidenum">
              <a:rPr lang="zh-CN" altLang="en-US" smtClean="0"/>
              <a:t>14</a:t>
            </a:fld>
            <a:endParaRPr lang="zh-CN" altLang="en-US"/>
          </a:p>
        </p:txBody>
      </p:sp>
    </p:spTree>
    <p:extLst>
      <p:ext uri="{BB962C8B-B14F-4D97-AF65-F5344CB8AC3E}">
        <p14:creationId xmlns:p14="http://schemas.microsoft.com/office/powerpoint/2010/main" val="2895851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研究方案</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变分自编码器</a:t>
                </a:r>
                <a:endParaRPr lang="en-US" altLang="zh-CN" dirty="0" smtClean="0"/>
              </a:p>
              <a:p>
                <a:pPr lvl="1"/>
                <a:r>
                  <a:rPr lang="zh-CN" altLang="en-US" dirty="0"/>
                  <a:t>变分自编码</a:t>
                </a:r>
                <a:r>
                  <a:rPr lang="zh-CN" altLang="en-US" dirty="0" smtClean="0"/>
                  <a:t>器是自编码器与贝叶斯结合的产物，即模型计算</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lvl="1"/>
                <a:r>
                  <a:rPr lang="zh-CN" altLang="en-US" dirty="0" smtClean="0"/>
                  <a:t>根据贝叶斯概率条件的不同，有很多变种</a:t>
                </a:r>
                <a:endParaRPr lang="en-US" altLang="zh-CN" dirty="0" smtClean="0"/>
              </a:p>
              <a:p>
                <a:pPr lvl="1"/>
                <a:r>
                  <a:rPr lang="zh-CN" altLang="en-US" dirty="0"/>
                  <a:t>生</a:t>
                </a:r>
                <a:r>
                  <a:rPr lang="zh-CN" altLang="en-US" dirty="0" smtClean="0"/>
                  <a:t>成样本多是需要加入新的任务，例如分类等，因此也有文献根据特征与类标的相关性，修改优化函数的权重，达到重要的特征具有更好的生成效果，以提高后续任务的性能</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AE21D6C-5B6F-4FDD-ACEF-DE7CBC6B4EAF}" type="slidenum">
              <a:rPr lang="zh-CN" altLang="en-US" smtClean="0"/>
              <a:t>15</a:t>
            </a:fld>
            <a:endParaRPr lang="zh-CN" altLang="en-US"/>
          </a:p>
        </p:txBody>
      </p:sp>
    </p:spTree>
    <p:extLst>
      <p:ext uri="{BB962C8B-B14F-4D97-AF65-F5344CB8AC3E}">
        <p14:creationId xmlns:p14="http://schemas.microsoft.com/office/powerpoint/2010/main" val="596157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研究方案</a:t>
            </a:r>
            <a:endParaRPr lang="zh-CN" altLang="en-US" dirty="0"/>
          </a:p>
        </p:txBody>
      </p:sp>
      <p:sp>
        <p:nvSpPr>
          <p:cNvPr id="3" name="内容占位符 2"/>
          <p:cNvSpPr>
            <a:spLocks noGrp="1"/>
          </p:cNvSpPr>
          <p:nvPr>
            <p:ph idx="1"/>
          </p:nvPr>
        </p:nvSpPr>
        <p:spPr/>
        <p:txBody>
          <a:bodyPr/>
          <a:lstStyle/>
          <a:p>
            <a:r>
              <a:rPr lang="zh-CN" altLang="en-US" dirty="0" smtClean="0"/>
              <a:t>不平衡分类</a:t>
            </a:r>
            <a:endParaRPr lang="en-US" altLang="zh-CN" dirty="0" smtClean="0"/>
          </a:p>
          <a:p>
            <a:pPr lvl="1"/>
            <a:r>
              <a:rPr lang="zh-CN" altLang="en-US" dirty="0" smtClean="0"/>
              <a:t>根本原因在于数据的数量和分布不均衡，分布是无法改变的，因此算法可以从数量入手</a:t>
            </a:r>
            <a:endParaRPr lang="en-US" altLang="zh-CN" dirty="0" smtClean="0"/>
          </a:p>
          <a:p>
            <a:pPr lvl="1"/>
            <a:r>
              <a:rPr lang="zh-CN" altLang="en-US" dirty="0" smtClean="0"/>
              <a:t>传统的采样算法或针对少数类进行插值（无法有效利用样本的分布信息）；或是减少多数类样本（易导致珍贵样本丢失）</a:t>
            </a:r>
            <a:endParaRPr lang="en-US" altLang="zh-CN" dirty="0" smtClean="0"/>
          </a:p>
          <a:p>
            <a:pPr lvl="1"/>
            <a:r>
              <a:rPr lang="zh-CN" altLang="en-US" dirty="0"/>
              <a:t>本</a:t>
            </a:r>
            <a:r>
              <a:rPr lang="zh-CN" altLang="en-US" dirty="0" smtClean="0"/>
              <a:t>文中利用生成式模型，对少数类进行建模并采样，有效增加少数类中蕴含的分类信息，提高分类器对少数类的分类准确率</a:t>
            </a:r>
            <a:endParaRPr lang="en-US" altLang="zh-CN" dirty="0" smtClean="0"/>
          </a:p>
        </p:txBody>
      </p:sp>
      <p:sp>
        <p:nvSpPr>
          <p:cNvPr id="5" name="灯片编号占位符 4"/>
          <p:cNvSpPr>
            <a:spLocks noGrp="1"/>
          </p:cNvSpPr>
          <p:nvPr>
            <p:ph type="sldNum" sz="quarter" idx="12"/>
          </p:nvPr>
        </p:nvSpPr>
        <p:spPr/>
        <p:txBody>
          <a:bodyPr/>
          <a:lstStyle/>
          <a:p>
            <a:fld id="{CAE21D6C-5B6F-4FDD-ACEF-DE7CBC6B4EAF}" type="slidenum">
              <a:rPr lang="zh-CN" altLang="en-US" smtClean="0"/>
              <a:t>16</a:t>
            </a:fld>
            <a:endParaRPr lang="zh-CN" altLang="en-US"/>
          </a:p>
        </p:txBody>
      </p:sp>
    </p:spTree>
    <p:extLst>
      <p:ext uri="{BB962C8B-B14F-4D97-AF65-F5344CB8AC3E}">
        <p14:creationId xmlns:p14="http://schemas.microsoft.com/office/powerpoint/2010/main" val="1780146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3" name="图示 2"/>
          <p:cNvGraphicFramePr/>
          <p:nvPr>
            <p:extLst>
              <p:ext uri="{D42A27DB-BD31-4B8C-83A1-F6EECF244321}">
                <p14:modId xmlns:p14="http://schemas.microsoft.com/office/powerpoint/2010/main" val="2168954099"/>
              </p:ext>
            </p:extLst>
          </p:nvPr>
        </p:nvGraphicFramePr>
        <p:xfrm>
          <a:off x="2032000" y="126057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2"/>
          </p:nvPr>
        </p:nvSpPr>
        <p:spPr/>
        <p:txBody>
          <a:bodyPr/>
          <a:lstStyle/>
          <a:p>
            <a:fld id="{85FFE544-D79E-43BA-B8C4-D13542CF1821}" type="slidenum">
              <a:rPr lang="zh-CN" altLang="en-US" smtClean="0"/>
              <a:pPr/>
              <a:t>2</a:t>
            </a:fld>
            <a:endParaRPr lang="zh-CN" altLang="en-US" sz="2160">
              <a:solidFill>
                <a:schemeClr val="tx1"/>
              </a:solidFill>
            </a:endParaRPr>
          </a:p>
        </p:txBody>
      </p:sp>
    </p:spTree>
    <p:extLst>
      <p:ext uri="{BB962C8B-B14F-4D97-AF65-F5344CB8AC3E}">
        <p14:creationId xmlns:p14="http://schemas.microsoft.com/office/powerpoint/2010/main" val="264774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研究目的及意义</a:t>
            </a:r>
            <a:endParaRPr lang="zh-CN" altLang="en-US" dirty="0"/>
          </a:p>
        </p:txBody>
      </p:sp>
      <p:sp>
        <p:nvSpPr>
          <p:cNvPr id="4" name="内容占位符 3"/>
          <p:cNvSpPr>
            <a:spLocks noGrp="1"/>
          </p:cNvSpPr>
          <p:nvPr>
            <p:ph idx="1"/>
          </p:nvPr>
        </p:nvSpPr>
        <p:spPr/>
        <p:txBody>
          <a:bodyPr/>
          <a:lstStyle/>
          <a:p>
            <a:r>
              <a:rPr lang="zh-CN" altLang="en-US" dirty="0" smtClean="0"/>
              <a:t>研究目</a:t>
            </a:r>
            <a:r>
              <a:rPr lang="zh-CN" altLang="en-US" dirty="0" smtClean="0"/>
              <a:t>的</a:t>
            </a:r>
            <a:endParaRPr lang="en-US" altLang="zh-CN" dirty="0" smtClean="0"/>
          </a:p>
          <a:p>
            <a:pPr lvl="1"/>
            <a:r>
              <a:rPr lang="zh-CN" altLang="en-US" dirty="0" smtClean="0"/>
              <a:t>不平衡分类问题，是指训练样本数量在类间分布不平衡的模式分类问题，某些类的样本数量远远少于其他类。疾病监测、信用卡非法交易监测等需要人们对少数类给予更多关注。</a:t>
            </a:r>
            <a:endParaRPr lang="en-US" altLang="zh-CN" dirty="0" smtClean="0"/>
          </a:p>
          <a:p>
            <a:r>
              <a:rPr lang="zh-CN" altLang="en-US" dirty="0" smtClean="0"/>
              <a:t>研</a:t>
            </a:r>
            <a:r>
              <a:rPr lang="zh-CN" altLang="en-US" dirty="0" smtClean="0"/>
              <a:t>究意</a:t>
            </a:r>
            <a:r>
              <a:rPr lang="zh-CN" altLang="en-US" dirty="0" smtClean="0"/>
              <a:t>义</a:t>
            </a:r>
            <a:endParaRPr lang="en-US" altLang="zh-CN" dirty="0" smtClean="0"/>
          </a:p>
          <a:p>
            <a:pPr lvl="1"/>
            <a:r>
              <a:rPr lang="zh-CN" altLang="en-US" dirty="0" smtClean="0"/>
              <a:t>一</a:t>
            </a:r>
            <a:r>
              <a:rPr lang="zh-CN" altLang="en-US" dirty="0"/>
              <a:t>般的模式分类方法在少数类上难以获得令人满意的性</a:t>
            </a:r>
            <a:r>
              <a:rPr lang="zh-CN" altLang="en-US" dirty="0" smtClean="0"/>
              <a:t>能，因此需要对该类问题进行更加深入的研究，以便给予少数类更多关注。</a:t>
            </a:r>
            <a:endParaRPr lang="en-US" altLang="zh-CN" dirty="0" smtClean="0"/>
          </a:p>
        </p:txBody>
      </p:sp>
      <p:sp>
        <p:nvSpPr>
          <p:cNvPr id="5" name="灯片编号占位符 4"/>
          <p:cNvSpPr>
            <a:spLocks noGrp="1"/>
          </p:cNvSpPr>
          <p:nvPr>
            <p:ph type="sldNum" sz="quarter" idx="12"/>
          </p:nvPr>
        </p:nvSpPr>
        <p:spPr/>
        <p:txBody>
          <a:bodyPr/>
          <a:lstStyle/>
          <a:p>
            <a:fld id="{CAE21D6C-5B6F-4FDD-ACEF-DE7CBC6B4EAF}" type="slidenum">
              <a:rPr lang="zh-CN" altLang="en-US" smtClean="0"/>
              <a:t>3</a:t>
            </a:fld>
            <a:endParaRPr lang="zh-CN" altLang="en-US"/>
          </a:p>
        </p:txBody>
      </p:sp>
    </p:spTree>
    <p:extLst>
      <p:ext uri="{BB962C8B-B14F-4D97-AF65-F5344CB8AC3E}">
        <p14:creationId xmlns:p14="http://schemas.microsoft.com/office/powerpoint/2010/main" val="2050465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sp>
        <p:nvSpPr>
          <p:cNvPr id="3" name="内容占位符 2"/>
          <p:cNvSpPr>
            <a:spLocks noGrp="1"/>
          </p:cNvSpPr>
          <p:nvPr>
            <p:ph idx="1"/>
          </p:nvPr>
        </p:nvSpPr>
        <p:spPr/>
        <p:txBody>
          <a:bodyPr/>
          <a:lstStyle/>
          <a:p>
            <a:r>
              <a:rPr lang="zh-CN" altLang="en-US" dirty="0" smtClean="0"/>
              <a:t>问题分</a:t>
            </a:r>
            <a:r>
              <a:rPr lang="zh-CN" altLang="en-US" dirty="0" smtClean="0"/>
              <a:t>析</a:t>
            </a:r>
            <a:endParaRPr lang="en-US" altLang="zh-CN" dirty="0" smtClean="0"/>
          </a:p>
          <a:p>
            <a:pPr lvl="1"/>
            <a:r>
              <a:rPr lang="zh-CN" altLang="en-US" dirty="0"/>
              <a:t>数</a:t>
            </a:r>
            <a:r>
              <a:rPr lang="zh-CN" altLang="en-US" dirty="0" smtClean="0"/>
              <a:t>据稀缺问题</a:t>
            </a:r>
            <a:endParaRPr lang="en-US" altLang="zh-CN" dirty="0" smtClean="0"/>
          </a:p>
          <a:p>
            <a:pPr lvl="2"/>
            <a:r>
              <a:rPr lang="zh-CN" altLang="en-US" dirty="0"/>
              <a:t>绝</a:t>
            </a:r>
            <a:r>
              <a:rPr lang="zh-CN" altLang="en-US" dirty="0" smtClean="0"/>
              <a:t>对稀缺和相对稀缺</a:t>
            </a:r>
            <a:endParaRPr lang="en-US" altLang="zh-CN" dirty="0" smtClean="0"/>
          </a:p>
          <a:p>
            <a:pPr lvl="1"/>
            <a:r>
              <a:rPr lang="zh-CN" altLang="en-US" dirty="0" smtClean="0"/>
              <a:t>噪声问题</a:t>
            </a:r>
            <a:endParaRPr lang="en-US" altLang="zh-CN" dirty="0" smtClean="0"/>
          </a:p>
          <a:p>
            <a:pPr lvl="2"/>
            <a:r>
              <a:rPr lang="zh-CN" altLang="en-US" dirty="0"/>
              <a:t>少数</a:t>
            </a:r>
            <a:r>
              <a:rPr lang="zh-CN" altLang="en-US" dirty="0" smtClean="0"/>
              <a:t>类抗噪声能力弱</a:t>
            </a:r>
            <a:endParaRPr lang="en-US" altLang="zh-CN" dirty="0" smtClean="0"/>
          </a:p>
          <a:p>
            <a:pPr lvl="1"/>
            <a:r>
              <a:rPr lang="zh-CN" altLang="en-US" dirty="0"/>
              <a:t>决策</a:t>
            </a:r>
            <a:r>
              <a:rPr lang="zh-CN" altLang="en-US" dirty="0" smtClean="0"/>
              <a:t>面偏移问题</a:t>
            </a:r>
            <a:endParaRPr lang="en-US" altLang="zh-CN" dirty="0" smtClean="0"/>
          </a:p>
          <a:p>
            <a:pPr lvl="2"/>
            <a:r>
              <a:rPr lang="zh-CN" altLang="en-US" dirty="0"/>
              <a:t>基</a:t>
            </a:r>
            <a:r>
              <a:rPr lang="zh-CN" altLang="en-US" dirty="0" smtClean="0"/>
              <a:t>于决</a:t>
            </a:r>
            <a:r>
              <a:rPr lang="zh-CN" altLang="en-US" dirty="0"/>
              <a:t>策</a:t>
            </a:r>
            <a:r>
              <a:rPr lang="zh-CN" altLang="en-US" dirty="0" smtClean="0"/>
              <a:t>面的</a:t>
            </a:r>
            <a:r>
              <a:rPr lang="zh-CN" altLang="en-US" dirty="0"/>
              <a:t>分类器</a:t>
            </a:r>
            <a:r>
              <a:rPr lang="zh-CN" altLang="en-US" dirty="0"/>
              <a:t> </a:t>
            </a:r>
            <a:endParaRPr lang="en-US" altLang="zh-CN" dirty="0" smtClean="0"/>
          </a:p>
          <a:p>
            <a:pPr lvl="2"/>
            <a:r>
              <a:rPr lang="zh-CN" altLang="en-US" dirty="0"/>
              <a:t>基于概率估计的分类器</a:t>
            </a:r>
            <a:r>
              <a:rPr lang="zh-CN" altLang="en-US" dirty="0"/>
              <a:t> </a:t>
            </a:r>
            <a:endParaRPr lang="en-US" altLang="zh-CN" dirty="0" smtClean="0"/>
          </a:p>
          <a:p>
            <a:pPr lvl="1"/>
            <a:r>
              <a:rPr lang="zh-CN" altLang="en-US" dirty="0" smtClean="0"/>
              <a:t>评价指标问题</a:t>
            </a:r>
            <a:endParaRPr lang="en-US" altLang="zh-CN" dirty="0" smtClean="0"/>
          </a:p>
        </p:txBody>
      </p:sp>
      <p:pic>
        <p:nvPicPr>
          <p:cNvPr id="5" name="图片 4"/>
          <p:cNvPicPr>
            <a:picLocks noChangeAspect="1"/>
          </p:cNvPicPr>
          <p:nvPr/>
        </p:nvPicPr>
        <p:blipFill>
          <a:blip r:embed="rId3"/>
          <a:stretch>
            <a:fillRect/>
          </a:stretch>
        </p:blipFill>
        <p:spPr>
          <a:xfrm>
            <a:off x="6018898" y="2133600"/>
            <a:ext cx="5485714" cy="2847619"/>
          </a:xfrm>
          <a:prstGeom prst="rect">
            <a:avLst/>
          </a:prstGeom>
        </p:spPr>
      </p:pic>
      <p:sp>
        <p:nvSpPr>
          <p:cNvPr id="6" name="灯片编号占位符 5"/>
          <p:cNvSpPr>
            <a:spLocks noGrp="1"/>
          </p:cNvSpPr>
          <p:nvPr>
            <p:ph type="sldNum" sz="quarter" idx="12"/>
          </p:nvPr>
        </p:nvSpPr>
        <p:spPr/>
        <p:txBody>
          <a:bodyPr/>
          <a:lstStyle/>
          <a:p>
            <a:fld id="{CAE21D6C-5B6F-4FDD-ACEF-DE7CBC6B4EAF}" type="slidenum">
              <a:rPr lang="zh-CN" altLang="en-US" smtClean="0"/>
              <a:t>4</a:t>
            </a:fld>
            <a:endParaRPr lang="zh-CN" altLang="en-US"/>
          </a:p>
        </p:txBody>
      </p:sp>
    </p:spTree>
    <p:extLst>
      <p:ext uri="{BB962C8B-B14F-4D97-AF65-F5344CB8AC3E}">
        <p14:creationId xmlns:p14="http://schemas.microsoft.com/office/powerpoint/2010/main" val="2666453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a:t>
            </a:r>
            <a:r>
              <a:rPr lang="zh-CN" altLang="en-US" dirty="0" smtClean="0"/>
              <a:t>外研究现状</a:t>
            </a:r>
            <a:endParaRPr lang="zh-CN" altLang="en-US" dirty="0"/>
          </a:p>
        </p:txBody>
      </p:sp>
      <p:sp>
        <p:nvSpPr>
          <p:cNvPr id="3" name="内容占位符 2"/>
          <p:cNvSpPr>
            <a:spLocks noGrp="1"/>
          </p:cNvSpPr>
          <p:nvPr>
            <p:ph idx="1"/>
          </p:nvPr>
        </p:nvSpPr>
        <p:spPr/>
        <p:txBody>
          <a:bodyPr/>
          <a:lstStyle/>
          <a:p>
            <a:r>
              <a:rPr lang="zh-CN" altLang="en-US" dirty="0"/>
              <a:t>解决方</a:t>
            </a:r>
            <a:r>
              <a:rPr lang="zh-CN" altLang="en-US" dirty="0" smtClean="0"/>
              <a:t>案</a:t>
            </a:r>
            <a:endParaRPr lang="en-US" altLang="zh-CN" dirty="0" smtClean="0"/>
          </a:p>
          <a:p>
            <a:pPr lvl="1"/>
            <a:r>
              <a:rPr lang="zh-CN" altLang="en-US" dirty="0"/>
              <a:t>数</a:t>
            </a:r>
            <a:r>
              <a:rPr lang="zh-CN" altLang="en-US" dirty="0" smtClean="0"/>
              <a:t>据层面（解决样本数量和分布问题）</a:t>
            </a:r>
            <a:endParaRPr lang="en-US" altLang="zh-CN" dirty="0" smtClean="0"/>
          </a:p>
          <a:p>
            <a:pPr lvl="2"/>
            <a:r>
              <a:rPr lang="zh-CN" altLang="en-US" sz="1600" b="1" dirty="0">
                <a:solidFill>
                  <a:schemeClr val="tx1"/>
                </a:solidFill>
              </a:rPr>
              <a:t>过采</a:t>
            </a:r>
            <a:r>
              <a:rPr lang="zh-CN" altLang="en-US" sz="1600" b="1" dirty="0" smtClean="0">
                <a:solidFill>
                  <a:schemeClr val="tx1"/>
                </a:solidFill>
              </a:rPr>
              <a:t>样</a:t>
            </a:r>
            <a:r>
              <a:rPr lang="zh-CN" altLang="en-US" dirty="0" smtClean="0"/>
              <a:t>（针对少数类）</a:t>
            </a:r>
            <a:endParaRPr lang="en-US" altLang="zh-CN" dirty="0" smtClean="0"/>
          </a:p>
          <a:p>
            <a:pPr lvl="2"/>
            <a:r>
              <a:rPr lang="zh-CN" altLang="en-US" dirty="0" smtClean="0"/>
              <a:t>欠采样（针对多数类）</a:t>
            </a:r>
            <a:endParaRPr lang="en-US" altLang="zh-CN" dirty="0" smtClean="0"/>
          </a:p>
          <a:p>
            <a:pPr lvl="2"/>
            <a:r>
              <a:rPr lang="zh-CN" altLang="en-US" dirty="0"/>
              <a:t>混</a:t>
            </a:r>
            <a:r>
              <a:rPr lang="zh-CN" altLang="en-US" dirty="0" smtClean="0"/>
              <a:t>合采</a:t>
            </a:r>
            <a:r>
              <a:rPr lang="zh-CN" altLang="en-US" dirty="0" smtClean="0"/>
              <a:t>样</a:t>
            </a:r>
            <a:endParaRPr lang="en-US" altLang="zh-CN" dirty="0" smtClean="0"/>
          </a:p>
          <a:p>
            <a:pPr lvl="1"/>
            <a:r>
              <a:rPr lang="zh-CN" altLang="en-US" dirty="0"/>
              <a:t>算</a:t>
            </a:r>
            <a:r>
              <a:rPr lang="zh-CN" altLang="en-US" dirty="0" smtClean="0"/>
              <a:t>法层面（解决传统分类器易偏问题）</a:t>
            </a:r>
            <a:endParaRPr lang="en-US" altLang="zh-CN" dirty="0" smtClean="0"/>
          </a:p>
          <a:p>
            <a:pPr lvl="2"/>
            <a:r>
              <a:rPr lang="zh-CN" altLang="en-US" dirty="0"/>
              <a:t>代价敏</a:t>
            </a:r>
            <a:r>
              <a:rPr lang="zh-CN" altLang="en-US" dirty="0" smtClean="0"/>
              <a:t>感</a:t>
            </a:r>
            <a:endParaRPr lang="en-US" altLang="zh-CN" dirty="0" smtClean="0"/>
          </a:p>
          <a:p>
            <a:pPr lvl="2"/>
            <a:r>
              <a:rPr lang="zh-CN" altLang="en-US" dirty="0" smtClean="0"/>
              <a:t>集成算法</a:t>
            </a:r>
            <a:endParaRPr lang="en-US" altLang="zh-CN" dirty="0" smtClean="0"/>
          </a:p>
        </p:txBody>
      </p:sp>
      <p:sp>
        <p:nvSpPr>
          <p:cNvPr id="6" name="灯片编号占位符 5"/>
          <p:cNvSpPr>
            <a:spLocks noGrp="1"/>
          </p:cNvSpPr>
          <p:nvPr>
            <p:ph type="sldNum" sz="quarter" idx="12"/>
          </p:nvPr>
        </p:nvSpPr>
        <p:spPr/>
        <p:txBody>
          <a:bodyPr/>
          <a:lstStyle/>
          <a:p>
            <a:fld id="{CAE21D6C-5B6F-4FDD-ACEF-DE7CBC6B4EAF}" type="slidenum">
              <a:rPr lang="zh-CN" altLang="en-US" smtClean="0"/>
              <a:t>5</a:t>
            </a:fld>
            <a:endParaRPr lang="zh-CN" altLang="en-US"/>
          </a:p>
        </p:txBody>
      </p:sp>
    </p:spTree>
    <p:extLst>
      <p:ext uri="{BB962C8B-B14F-4D97-AF65-F5344CB8AC3E}">
        <p14:creationId xmlns:p14="http://schemas.microsoft.com/office/powerpoint/2010/main" val="322486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6547750"/>
              </p:ext>
            </p:extLst>
          </p:nvPr>
        </p:nvGraphicFramePr>
        <p:xfrm>
          <a:off x="2755900" y="1384299"/>
          <a:ext cx="8766889" cy="3708175"/>
        </p:xfrm>
        <a:graphic>
          <a:graphicData uri="http://schemas.openxmlformats.org/drawingml/2006/table">
            <a:tbl>
              <a:tblPr firstRow="1" bandRow="1">
                <a:tableStyleId>{5C22544A-7EE6-4342-B048-85BDC9FD1C3A}</a:tableStyleId>
              </a:tblPr>
              <a:tblGrid>
                <a:gridCol w="1997892"/>
                <a:gridCol w="2159743"/>
                <a:gridCol w="4609254"/>
              </a:tblGrid>
              <a:tr h="373375">
                <a:tc>
                  <a:txBody>
                    <a:bodyPr/>
                    <a:lstStyle/>
                    <a:p>
                      <a:r>
                        <a:rPr lang="zh-CN" altLang="en-US" dirty="0" smtClean="0"/>
                        <a:t>时间</a:t>
                      </a:r>
                      <a:endParaRPr lang="en-US" altLang="zh-CN"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算法名称</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作用</a:t>
                      </a:r>
                      <a:endParaRPr lang="zh-CN" altLang="en-US" dirty="0"/>
                    </a:p>
                  </a:txBody>
                  <a:tcPr/>
                </a:tc>
              </a:tr>
              <a:tr h="3733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(Lee, 1999) </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为少数类加入随机噪声</a:t>
                      </a:r>
                      <a:endParaRPr lang="zh-CN" altLang="en-US" dirty="0"/>
                    </a:p>
                  </a:txBody>
                  <a:tcPr/>
                </a:tc>
              </a:tr>
              <a:tr h="373375">
                <a:tc>
                  <a:txBody>
                    <a:bodyPr/>
                    <a:lstStyle/>
                    <a:p>
                      <a:r>
                        <a:rPr lang="en-US" altLang="zh-CN" dirty="0" smtClean="0"/>
                        <a:t>(Chawla et al., 2002)</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SMOTE</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随机线性插值</a:t>
                      </a:r>
                      <a:endParaRPr lang="zh-CN" altLang="en-US" dirty="0"/>
                    </a:p>
                  </a:txBody>
                  <a:tcPr/>
                </a:tc>
              </a:tr>
              <a:tr h="920650">
                <a:tc>
                  <a:txBody>
                    <a:bodyPr/>
                    <a:lstStyle/>
                    <a:p>
                      <a:r>
                        <a:rPr lang="en-US" altLang="zh-CN" dirty="0" smtClean="0"/>
                        <a:t>(Han et al., 2005)</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borderline-SMOTE</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将少数类样本根据距离多数类样本的距离分为</a:t>
                      </a:r>
                      <a:r>
                        <a:rPr lang="en-US" altLang="zh-CN" sz="1800" b="0" i="0" kern="1200" dirty="0" err="1" smtClean="0">
                          <a:solidFill>
                            <a:schemeClr val="dk1"/>
                          </a:solidFill>
                          <a:effectLst/>
                          <a:latin typeface="+mn-lt"/>
                          <a:ea typeface="+mn-ea"/>
                          <a:cs typeface="+mn-cs"/>
                        </a:rPr>
                        <a:t>noise,safe,danger</a:t>
                      </a:r>
                      <a:r>
                        <a:rPr lang="zh-CN" altLang="en-US" sz="1800" b="0" i="0" kern="1200" dirty="0" smtClean="0">
                          <a:solidFill>
                            <a:schemeClr val="dk1"/>
                          </a:solidFill>
                          <a:effectLst/>
                          <a:latin typeface="+mn-lt"/>
                          <a:ea typeface="+mn-ea"/>
                          <a:cs typeface="+mn-cs"/>
                        </a:rPr>
                        <a:t>三类样本集，只对</a:t>
                      </a:r>
                      <a:r>
                        <a:rPr lang="en-US" altLang="zh-CN" sz="1800" b="0" i="0" kern="1200" dirty="0" smtClean="0">
                          <a:solidFill>
                            <a:schemeClr val="dk1"/>
                          </a:solidFill>
                          <a:effectLst/>
                          <a:latin typeface="+mn-lt"/>
                          <a:ea typeface="+mn-ea"/>
                          <a:cs typeface="+mn-cs"/>
                        </a:rPr>
                        <a:t>danger</a:t>
                      </a:r>
                      <a:r>
                        <a:rPr lang="zh-CN" altLang="en-US" sz="1800" b="0" i="0" kern="1200" dirty="0" smtClean="0">
                          <a:solidFill>
                            <a:schemeClr val="dk1"/>
                          </a:solidFill>
                          <a:effectLst/>
                          <a:latin typeface="+mn-lt"/>
                          <a:ea typeface="+mn-ea"/>
                          <a:cs typeface="+mn-cs"/>
                        </a:rPr>
                        <a:t>中的样本集合使用</a:t>
                      </a:r>
                      <a:r>
                        <a:rPr lang="en-US" altLang="zh-CN" sz="1800" b="0" i="0" kern="1200" dirty="0" smtClean="0">
                          <a:solidFill>
                            <a:schemeClr val="dk1"/>
                          </a:solidFill>
                          <a:effectLst/>
                          <a:latin typeface="+mn-lt"/>
                          <a:ea typeface="+mn-ea"/>
                          <a:cs typeface="+mn-cs"/>
                        </a:rPr>
                        <a:t>smote</a:t>
                      </a:r>
                      <a:r>
                        <a:rPr lang="zh-CN" altLang="en-US" sz="1800" b="0" i="0" kern="1200" dirty="0" smtClean="0">
                          <a:solidFill>
                            <a:schemeClr val="dk1"/>
                          </a:solidFill>
                          <a:effectLst/>
                          <a:latin typeface="+mn-lt"/>
                          <a:ea typeface="+mn-ea"/>
                          <a:cs typeface="+mn-cs"/>
                        </a:rPr>
                        <a:t>算法</a:t>
                      </a:r>
                      <a:endParaRPr lang="zh-CN" altLang="en-US" dirty="0"/>
                    </a:p>
                  </a:txBody>
                  <a:tcPr/>
                </a:tc>
              </a:tr>
              <a:tr h="920650">
                <a:tc>
                  <a:txBody>
                    <a:bodyPr/>
                    <a:lstStyle/>
                    <a:p>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Bunkhumpornpat</a:t>
                      </a:r>
                      <a:r>
                        <a:rPr lang="en-US" altLang="zh-CN" sz="1800" kern="1200" dirty="0" smtClean="0">
                          <a:solidFill>
                            <a:schemeClr val="dk1"/>
                          </a:solidFill>
                          <a:effectLst/>
                          <a:latin typeface="+mn-lt"/>
                          <a:ea typeface="+mn-ea"/>
                          <a:cs typeface="+mn-cs"/>
                        </a:rPr>
                        <a:t> et al., 2009)</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Safe-Level-SMOTE </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mn-lt"/>
                          <a:ea typeface="+mn-ea"/>
                          <a:cs typeface="+mn-cs"/>
                        </a:rPr>
                        <a:t>smote</a:t>
                      </a:r>
                      <a:r>
                        <a:rPr lang="zh-CN" altLang="en-US" sz="1800" b="0" i="0" kern="1200" dirty="0" smtClean="0">
                          <a:solidFill>
                            <a:schemeClr val="dk1"/>
                          </a:solidFill>
                          <a:effectLst/>
                          <a:latin typeface="+mn-lt"/>
                          <a:ea typeface="+mn-ea"/>
                          <a:cs typeface="+mn-cs"/>
                        </a:rPr>
                        <a:t>盲目生成少数类的区域，导致少数类的样本区域变得更大，决策边界也变得更加不明确。所以要有控制的生成样本</a:t>
                      </a:r>
                      <a:endParaRPr lang="zh-CN" altLang="en-US" dirty="0"/>
                    </a:p>
                  </a:txBody>
                  <a:tcPr/>
                </a:tc>
              </a:tr>
              <a:tr h="373375">
                <a:tc>
                  <a:txBody>
                    <a:bodyPr/>
                    <a:lstStyle/>
                    <a:p>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于化龙</a:t>
                      </a:r>
                      <a:r>
                        <a:rPr lang="en-US" altLang="zh-CN" sz="1800" kern="1200" dirty="0" smtClean="0">
                          <a:solidFill>
                            <a:schemeClr val="dk1"/>
                          </a:solidFill>
                          <a:effectLst/>
                          <a:latin typeface="+mn-lt"/>
                          <a:ea typeface="+mn-ea"/>
                          <a:cs typeface="+mn-cs"/>
                        </a:rPr>
                        <a:t> et al., 2012) </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基于分布的过采样</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生成均值和方差一致的少数类样本</a:t>
                      </a:r>
                      <a:endParaRPr lang="zh-CN" altLang="en-US" dirty="0"/>
                    </a:p>
                  </a:txBody>
                  <a:tcPr/>
                </a:tc>
              </a:tr>
              <a:tr h="373375">
                <a:tc>
                  <a:txBody>
                    <a:bodyPr/>
                    <a:lstStyle/>
                    <a:p>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Sanabila</a:t>
                      </a:r>
                      <a:r>
                        <a:rPr lang="en-US" altLang="zh-CN" sz="1800" kern="1200" dirty="0" smtClean="0">
                          <a:solidFill>
                            <a:schemeClr val="dk1"/>
                          </a:solidFill>
                          <a:effectLst/>
                          <a:latin typeface="+mn-lt"/>
                          <a:ea typeface="+mn-ea"/>
                          <a:cs typeface="+mn-cs"/>
                        </a:rPr>
                        <a:t> et al., 2017)</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err="1" smtClean="0">
                          <a:solidFill>
                            <a:schemeClr val="dk1"/>
                          </a:solidFill>
                          <a:effectLst/>
                          <a:latin typeface="+mn-lt"/>
                          <a:ea typeface="+mn-ea"/>
                          <a:cs typeface="+mn-cs"/>
                        </a:rPr>
                        <a:t>GenOMe</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采用分布函数对少数类样本建模并重采样</a:t>
                      </a:r>
                      <a:endParaRPr lang="zh-CN" altLang="en-US" dirty="0"/>
                    </a:p>
                  </a:txBody>
                  <a:tcPr/>
                </a:tc>
              </a:tr>
            </a:tbl>
          </a:graphicData>
        </a:graphic>
      </p:graphicFrame>
      <p:sp>
        <p:nvSpPr>
          <p:cNvPr id="7" name="灯片编号占位符 6"/>
          <p:cNvSpPr>
            <a:spLocks noGrp="1"/>
          </p:cNvSpPr>
          <p:nvPr>
            <p:ph type="sldNum" sz="quarter" idx="12"/>
          </p:nvPr>
        </p:nvSpPr>
        <p:spPr/>
        <p:txBody>
          <a:bodyPr/>
          <a:lstStyle/>
          <a:p>
            <a:fld id="{CAE21D6C-5B6F-4FDD-ACEF-DE7CBC6B4EAF}" type="slidenum">
              <a:rPr lang="zh-CN" altLang="en-US" smtClean="0"/>
              <a:t>6</a:t>
            </a:fld>
            <a:endParaRPr lang="zh-CN" altLang="en-US"/>
          </a:p>
        </p:txBody>
      </p:sp>
      <p:sp>
        <p:nvSpPr>
          <p:cNvPr id="11" name="文本框 10"/>
          <p:cNvSpPr txBox="1"/>
          <p:nvPr/>
        </p:nvSpPr>
        <p:spPr>
          <a:xfrm>
            <a:off x="2590306" y="5243374"/>
            <a:ext cx="9655207" cy="1200329"/>
          </a:xfrm>
          <a:prstGeom prst="rect">
            <a:avLst/>
          </a:prstGeom>
          <a:noFill/>
        </p:spPr>
        <p:txBody>
          <a:bodyPr wrap="none" rtlCol="0">
            <a:spAutoFit/>
          </a:bodyPr>
          <a:lstStyle/>
          <a:p>
            <a:pPr algn="just"/>
            <a:r>
              <a:rPr lang="zh-CN" altLang="en-US" dirty="0" smtClean="0"/>
              <a:t>基</a:t>
            </a:r>
            <a:r>
              <a:rPr lang="zh-CN" altLang="en-US" dirty="0"/>
              <a:t>于</a:t>
            </a:r>
            <a:r>
              <a:rPr lang="en-US" altLang="zh-CN" dirty="0" smtClean="0"/>
              <a:t>SMOTE</a:t>
            </a:r>
            <a:r>
              <a:rPr lang="zh-CN" altLang="en-US" dirty="0" smtClean="0"/>
              <a:t>的算法</a:t>
            </a:r>
            <a:r>
              <a:rPr lang="zh-CN" altLang="en-US" dirty="0" smtClean="0">
                <a:solidFill>
                  <a:srgbClr val="FF0000"/>
                </a:solidFill>
              </a:rPr>
              <a:t>无法有</a:t>
            </a:r>
            <a:r>
              <a:rPr lang="zh-CN" altLang="en-US" dirty="0">
                <a:solidFill>
                  <a:srgbClr val="FF0000"/>
                </a:solidFill>
              </a:rPr>
              <a:t>效利用样本分布信息</a:t>
            </a:r>
            <a:r>
              <a:rPr lang="zh-CN" altLang="en-US" dirty="0" smtClean="0"/>
              <a:t>，生</a:t>
            </a:r>
            <a:r>
              <a:rPr lang="zh-CN" altLang="en-US" dirty="0"/>
              <a:t>成样本</a:t>
            </a:r>
            <a:r>
              <a:rPr lang="zh-CN" altLang="en-US" dirty="0" smtClean="0"/>
              <a:t>的</a:t>
            </a:r>
            <a:r>
              <a:rPr lang="zh-CN" altLang="en-US" dirty="0" smtClean="0">
                <a:solidFill>
                  <a:srgbClr val="FF0000"/>
                </a:solidFill>
              </a:rPr>
              <a:t>有</a:t>
            </a:r>
            <a:r>
              <a:rPr lang="zh-CN" altLang="en-US" dirty="0">
                <a:solidFill>
                  <a:srgbClr val="FF0000"/>
                </a:solidFill>
              </a:rPr>
              <a:t>效性和可信度也无法得到验证</a:t>
            </a:r>
            <a:r>
              <a:rPr lang="zh-CN" altLang="en-US" dirty="0" smtClean="0"/>
              <a:t>，</a:t>
            </a:r>
            <a:endParaRPr lang="en-US" altLang="zh-CN" dirty="0" smtClean="0"/>
          </a:p>
          <a:p>
            <a:pPr algn="just"/>
            <a:r>
              <a:rPr lang="zh-CN" altLang="en-US" dirty="0" smtClean="0"/>
              <a:t>而基于分布的过采样算法对少数类建模时会受到函数容纳能力的影响，</a:t>
            </a:r>
            <a:r>
              <a:rPr lang="zh-CN" altLang="en-US" dirty="0" smtClean="0">
                <a:solidFill>
                  <a:srgbClr val="FF0000"/>
                </a:solidFill>
              </a:rPr>
              <a:t>具有一定的局限性</a:t>
            </a:r>
            <a:r>
              <a:rPr lang="zh-CN" altLang="en-US" dirty="0" smtClean="0"/>
              <a:t>，</a:t>
            </a:r>
            <a:endParaRPr lang="en-US" altLang="zh-CN" dirty="0" smtClean="0"/>
          </a:p>
          <a:p>
            <a:pPr algn="just"/>
            <a:r>
              <a:rPr lang="zh-CN" altLang="en-US" dirty="0" smtClean="0"/>
              <a:t>因此本文针对基于分布的过采样算法进行改进，提出将</a:t>
            </a:r>
            <a:r>
              <a:rPr lang="zh-CN" altLang="en-US" b="1" dirty="0" smtClean="0">
                <a:solidFill>
                  <a:srgbClr val="00B0F0"/>
                </a:solidFill>
              </a:rPr>
              <a:t>神经网络</a:t>
            </a:r>
            <a:r>
              <a:rPr lang="zh-CN" altLang="en-US" dirty="0" smtClean="0"/>
              <a:t>作为概率分布函数进行建模，</a:t>
            </a:r>
            <a:endParaRPr lang="en-US" altLang="zh-CN" dirty="0" smtClean="0"/>
          </a:p>
          <a:p>
            <a:pPr algn="just"/>
            <a:r>
              <a:rPr lang="zh-CN" altLang="en-US" dirty="0" smtClean="0"/>
              <a:t>应用于不平衡分类问</a:t>
            </a:r>
            <a:r>
              <a:rPr lang="zh-CN" altLang="en-US" dirty="0"/>
              <a:t>题</a:t>
            </a:r>
            <a:r>
              <a:rPr lang="zh-CN" altLang="en-US" dirty="0" smtClean="0"/>
              <a:t>。</a:t>
            </a:r>
            <a:endParaRPr lang="zh-CN" altLang="en-US" dirty="0"/>
          </a:p>
        </p:txBody>
      </p:sp>
    </p:spTree>
    <p:extLst>
      <p:ext uri="{BB962C8B-B14F-4D97-AF65-F5344CB8AC3E}">
        <p14:creationId xmlns:p14="http://schemas.microsoft.com/office/powerpoint/2010/main" val="198717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a:t>
            </a:r>
            <a:r>
              <a:rPr lang="zh-CN" altLang="en-US" dirty="0" smtClean="0"/>
              <a:t>究系统方案</a:t>
            </a:r>
            <a:endParaRPr lang="zh-CN" altLang="en-US" dirty="0"/>
          </a:p>
        </p:txBody>
      </p:sp>
      <p:sp>
        <p:nvSpPr>
          <p:cNvPr id="3" name="内容占位符 2"/>
          <p:cNvSpPr>
            <a:spLocks noGrp="1"/>
          </p:cNvSpPr>
          <p:nvPr>
            <p:ph idx="1"/>
          </p:nvPr>
        </p:nvSpPr>
        <p:spPr>
          <a:xfrm>
            <a:off x="2589212" y="2932093"/>
            <a:ext cx="8915400" cy="3777622"/>
          </a:xfrm>
        </p:spPr>
        <p:txBody>
          <a:bodyPr>
            <a:normAutofit/>
          </a:bodyPr>
          <a:lstStyle/>
          <a:p>
            <a:r>
              <a:rPr lang="zh-CN" altLang="en-US" sz="2000" dirty="0" smtClean="0"/>
              <a:t>目标：产生质量好的生成样本，提高分类器性能</a:t>
            </a:r>
            <a:endParaRPr lang="en-US" altLang="zh-CN" sz="2000" dirty="0" smtClean="0"/>
          </a:p>
          <a:p>
            <a:pPr lvl="1"/>
            <a:r>
              <a:rPr lang="zh-CN" altLang="en-US" sz="1800" dirty="0" smtClean="0"/>
              <a:t>寻</a:t>
            </a:r>
            <a:r>
              <a:rPr lang="zh-CN" altLang="en-US" sz="1800" dirty="0"/>
              <a:t>找一个可接受的“好”的标</a:t>
            </a:r>
            <a:r>
              <a:rPr lang="zh-CN" altLang="en-US" sz="1800" dirty="0" smtClean="0"/>
              <a:t>准</a:t>
            </a:r>
            <a:endParaRPr lang="en-US" altLang="zh-CN" sz="1800" dirty="0"/>
          </a:p>
          <a:p>
            <a:pPr lvl="2"/>
            <a:r>
              <a:rPr lang="zh-CN" altLang="en-US" sz="1600" dirty="0" smtClean="0"/>
              <a:t>定性：</a:t>
            </a:r>
            <a:endParaRPr lang="en-US" altLang="zh-CN" sz="1600" dirty="0" smtClean="0"/>
          </a:p>
          <a:p>
            <a:pPr marL="1371600" lvl="3" indent="0">
              <a:buNone/>
            </a:pPr>
            <a:r>
              <a:rPr lang="zh-CN" altLang="en-US" sz="1400" dirty="0" smtClean="0"/>
              <a:t>可视化后生成样本的分布和原始的少数类样本是重叠或接近的</a:t>
            </a:r>
            <a:endParaRPr lang="en-US" altLang="zh-CN" sz="1400" dirty="0" smtClean="0"/>
          </a:p>
          <a:p>
            <a:pPr marL="1371600" lvl="3" indent="0">
              <a:buNone/>
            </a:pPr>
            <a:r>
              <a:rPr lang="zh-CN" altLang="en-US" sz="1400" dirty="0" smtClean="0"/>
              <a:t>可视化方法的要求</a:t>
            </a:r>
            <a:r>
              <a:rPr lang="zh-CN" altLang="en-US" sz="1400" dirty="0"/>
              <a:t>为：如果数据在高维空间接近，则其经过低维映射后产生的结果也应该比较接近，即</a:t>
            </a:r>
            <a:r>
              <a:rPr lang="en-US" altLang="zh-CN" sz="1400" dirty="0">
                <a:latin typeface="Times New Roman" panose="02020603050405020304" pitchFamily="18" charset="0"/>
                <a:cs typeface="Times New Roman" panose="02020603050405020304" pitchFamily="18" charset="0"/>
              </a:rPr>
              <a:t>H</a:t>
            </a:r>
            <a:r>
              <a:rPr lang="zh-CN" altLang="en-US"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X+ε</a:t>
            </a:r>
            <a:r>
              <a:rPr lang="zh-CN" altLang="en-US" sz="1400" dirty="0" smtClean="0">
                <a:latin typeface="Times New Roman" panose="02020603050405020304" pitchFamily="18" charset="0"/>
                <a:cs typeface="Times New Roman" panose="02020603050405020304" pitchFamily="18" charset="0"/>
              </a:rPr>
              <a:t>）</a:t>
            </a:r>
            <a:r>
              <a:rPr lang="zh-CN" altLang="en-US" sz="1400" dirty="0" smtClean="0"/>
              <a:t>经过映射为</a:t>
            </a:r>
            <a:r>
              <a:rPr lang="en-US" altLang="zh-CN" sz="1400" dirty="0">
                <a:latin typeface="Times New Roman" panose="02020603050405020304" pitchFamily="18" charset="0"/>
                <a:cs typeface="Times New Roman" panose="02020603050405020304" pitchFamily="18" charset="0"/>
              </a:rPr>
              <a:t>l</a:t>
            </a:r>
            <a:r>
              <a:rPr lang="zh-CN" altLang="en-US"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x+ε</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lvl="2"/>
            <a:r>
              <a:rPr lang="zh-CN" altLang="en-US" sz="1600" dirty="0"/>
              <a:t>定</a:t>
            </a:r>
            <a:r>
              <a:rPr lang="zh-CN" altLang="en-US" sz="1600" dirty="0" smtClean="0"/>
              <a:t>量：生成样本的 </a:t>
            </a:r>
            <a:r>
              <a:rPr lang="en-US" altLang="zh-CN" sz="1600" dirty="0" err="1" smtClean="0">
                <a:latin typeface="Times New Roman" panose="02020603050405020304" pitchFamily="18" charset="0"/>
                <a:cs typeface="Times New Roman" panose="02020603050405020304" pitchFamily="18" charset="0"/>
              </a:rPr>
              <a:t>parzen</a:t>
            </a: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window-based log-likelihood </a:t>
            </a:r>
            <a:r>
              <a:rPr lang="en-US" altLang="zh-CN" sz="1600" dirty="0" smtClean="0">
                <a:latin typeface="Times New Roman" panose="02020603050405020304" pitchFamily="18" charset="0"/>
                <a:cs typeface="Times New Roman" panose="02020603050405020304" pitchFamily="18" charset="0"/>
              </a:rPr>
              <a:t>estimates</a:t>
            </a:r>
            <a:r>
              <a:rPr lang="zh-CN" altLang="en-US" sz="1600" dirty="0" smtClean="0"/>
              <a:t>，并同其他采样方法进行对比；</a:t>
            </a:r>
            <a:r>
              <a:rPr lang="zh-CN" altLang="en-US" sz="1600" b="1" dirty="0"/>
              <a:t>有效提高分类器性</a:t>
            </a:r>
            <a:r>
              <a:rPr lang="zh-CN" altLang="en-US" sz="1600" b="1" dirty="0" smtClean="0"/>
              <a:t>能</a:t>
            </a:r>
            <a:endParaRPr lang="en-US" altLang="zh-CN" sz="1600" b="1" dirty="0" smtClean="0"/>
          </a:p>
          <a:p>
            <a:pPr lvl="1"/>
            <a:r>
              <a:rPr lang="zh-CN" altLang="en-US" sz="1800" dirty="0" smtClean="0"/>
              <a:t>寻</a:t>
            </a:r>
            <a:r>
              <a:rPr lang="zh-CN" altLang="en-US" sz="1800" dirty="0"/>
              <a:t>找一个“好”的生成模</a:t>
            </a:r>
            <a:r>
              <a:rPr lang="zh-CN" altLang="en-US" sz="1800" dirty="0" smtClean="0"/>
              <a:t>型，该</a:t>
            </a:r>
            <a:r>
              <a:rPr lang="zh-CN" altLang="en-US" sz="1800" dirty="0"/>
              <a:t>模型的生成样本加入到数据中后，可以提高分类性</a:t>
            </a:r>
            <a:r>
              <a:rPr lang="zh-CN" altLang="en-US" sz="1800" dirty="0" smtClean="0"/>
              <a:t>能</a:t>
            </a:r>
            <a:endParaRPr lang="en-US" altLang="zh-CN" sz="1800" dirty="0" smtClean="0"/>
          </a:p>
        </p:txBody>
      </p:sp>
      <p:sp>
        <p:nvSpPr>
          <p:cNvPr id="5" name="灯片编号占位符 4"/>
          <p:cNvSpPr>
            <a:spLocks noGrp="1"/>
          </p:cNvSpPr>
          <p:nvPr>
            <p:ph type="sldNum" sz="quarter" idx="12"/>
          </p:nvPr>
        </p:nvSpPr>
        <p:spPr/>
        <p:txBody>
          <a:bodyPr/>
          <a:lstStyle/>
          <a:p>
            <a:fld id="{CAE21D6C-5B6F-4FDD-ACEF-DE7CBC6B4EAF}" type="slidenum">
              <a:rPr lang="zh-CN" altLang="en-US" smtClean="0"/>
              <a:t>7</a:t>
            </a:fld>
            <a:endParaRPr lang="zh-CN" altLang="en-US"/>
          </a:p>
        </p:txBody>
      </p:sp>
      <p:sp>
        <p:nvSpPr>
          <p:cNvPr id="6" name="文本框 5"/>
          <p:cNvSpPr txBox="1"/>
          <p:nvPr/>
        </p:nvSpPr>
        <p:spPr>
          <a:xfrm>
            <a:off x="2754468" y="1458950"/>
            <a:ext cx="8969122" cy="1200329"/>
          </a:xfrm>
          <a:prstGeom prst="rect">
            <a:avLst/>
          </a:prstGeom>
          <a:noFill/>
        </p:spPr>
        <p:txBody>
          <a:bodyPr wrap="none" rtlCol="0">
            <a:spAutoFit/>
          </a:bodyPr>
          <a:lstStyle/>
          <a:p>
            <a:pPr algn="just"/>
            <a:r>
              <a:rPr lang="zh-CN" altLang="en-US" dirty="0" smtClean="0"/>
              <a:t>在</a:t>
            </a:r>
            <a:r>
              <a:rPr lang="zh-CN" altLang="en-US" dirty="0"/>
              <a:t>数据绝对稀少的情况下，目前的过采样算法多是基于</a:t>
            </a:r>
            <a:r>
              <a:rPr lang="en-US" altLang="zh-CN" dirty="0"/>
              <a:t>SMOTE</a:t>
            </a:r>
            <a:r>
              <a:rPr lang="zh-CN" altLang="en-US" dirty="0"/>
              <a:t>这种线性插值算法，</a:t>
            </a:r>
            <a:r>
              <a:rPr lang="zh-CN" altLang="en-US" dirty="0">
                <a:solidFill>
                  <a:srgbClr val="FF0000"/>
                </a:solidFill>
              </a:rPr>
              <a:t>无</a:t>
            </a:r>
            <a:r>
              <a:rPr lang="zh-CN" altLang="en-US" dirty="0" smtClean="0">
                <a:solidFill>
                  <a:srgbClr val="FF0000"/>
                </a:solidFill>
              </a:rPr>
              <a:t>法</a:t>
            </a:r>
            <a:endParaRPr lang="en-US" altLang="zh-CN" dirty="0" smtClean="0">
              <a:solidFill>
                <a:srgbClr val="FF0000"/>
              </a:solidFill>
            </a:endParaRPr>
          </a:p>
          <a:p>
            <a:pPr algn="just"/>
            <a:r>
              <a:rPr lang="zh-CN" altLang="en-US" dirty="0" smtClean="0">
                <a:solidFill>
                  <a:srgbClr val="FF0000"/>
                </a:solidFill>
              </a:rPr>
              <a:t>有</a:t>
            </a:r>
            <a:r>
              <a:rPr lang="zh-CN" altLang="en-US" dirty="0">
                <a:solidFill>
                  <a:srgbClr val="FF0000"/>
                </a:solidFill>
              </a:rPr>
              <a:t>效利用样本分布信息</a:t>
            </a:r>
            <a:r>
              <a:rPr lang="zh-CN" altLang="en-US" dirty="0" smtClean="0"/>
              <a:t>，此外，</a:t>
            </a:r>
            <a:r>
              <a:rPr lang="en-US" altLang="zh-CN" dirty="0" smtClean="0"/>
              <a:t>SMOTE</a:t>
            </a:r>
            <a:r>
              <a:rPr lang="zh-CN" altLang="en-US" dirty="0"/>
              <a:t>算法生成样本的</a:t>
            </a:r>
            <a:r>
              <a:rPr lang="zh-CN" altLang="en-US" dirty="0">
                <a:solidFill>
                  <a:srgbClr val="FF0000"/>
                </a:solidFill>
              </a:rPr>
              <a:t>有效性和可信度也无法得到验证</a:t>
            </a:r>
            <a:r>
              <a:rPr lang="zh-CN" altLang="en-US" dirty="0" smtClean="0"/>
              <a:t>，</a:t>
            </a:r>
            <a:endParaRPr lang="en-US" altLang="zh-CN" dirty="0" smtClean="0"/>
          </a:p>
          <a:p>
            <a:pPr algn="just"/>
            <a:r>
              <a:rPr lang="zh-CN" altLang="en-US" dirty="0" smtClean="0"/>
              <a:t>因此本文针对过采样算法进行改进，提出将</a:t>
            </a:r>
            <a:r>
              <a:rPr lang="zh-CN" altLang="en-US" b="1" dirty="0" smtClean="0">
                <a:solidFill>
                  <a:srgbClr val="00B0F0"/>
                </a:solidFill>
              </a:rPr>
              <a:t>生成式模型</a:t>
            </a:r>
            <a:r>
              <a:rPr lang="zh-CN" altLang="en-US" dirty="0" smtClean="0"/>
              <a:t>作为过采样算法，应用于不平衡</a:t>
            </a:r>
            <a:endParaRPr lang="en-US" altLang="zh-CN" dirty="0" smtClean="0"/>
          </a:p>
          <a:p>
            <a:pPr algn="just"/>
            <a:r>
              <a:rPr lang="zh-CN" altLang="en-US" dirty="0" smtClean="0"/>
              <a:t>分类问</a:t>
            </a:r>
            <a:r>
              <a:rPr lang="zh-CN" altLang="en-US" dirty="0"/>
              <a:t>题</a:t>
            </a:r>
            <a:r>
              <a:rPr lang="zh-CN" altLang="en-US" dirty="0" smtClean="0"/>
              <a:t>。</a:t>
            </a:r>
            <a:endParaRPr lang="zh-CN" altLang="en-US" dirty="0"/>
          </a:p>
        </p:txBody>
      </p:sp>
    </p:spTree>
    <p:extLst>
      <p:ext uri="{BB962C8B-B14F-4D97-AF65-F5344CB8AC3E}">
        <p14:creationId xmlns:p14="http://schemas.microsoft.com/office/powerpoint/2010/main" val="196204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本文方案</a:t>
            </a:r>
            <a:endParaRPr lang="zh-CN" altLang="en-US" dirty="0"/>
          </a:p>
        </p:txBody>
      </p:sp>
      <p:sp>
        <p:nvSpPr>
          <p:cNvPr id="4" name="灯片编号占位符 3"/>
          <p:cNvSpPr>
            <a:spLocks noGrp="1"/>
          </p:cNvSpPr>
          <p:nvPr>
            <p:ph type="sldNum" sz="quarter" idx="12"/>
          </p:nvPr>
        </p:nvSpPr>
        <p:spPr/>
        <p:txBody>
          <a:bodyPr/>
          <a:lstStyle/>
          <a:p>
            <a:fld id="{CAE21D6C-5B6F-4FDD-ACEF-DE7CBC6B4EAF}" type="slidenum">
              <a:rPr lang="zh-CN" altLang="en-US" smtClean="0"/>
              <a:t>8</a:t>
            </a:fld>
            <a:endParaRPr lang="zh-CN" altLang="en-US"/>
          </a:p>
        </p:txBody>
      </p:sp>
      <p:pic>
        <p:nvPicPr>
          <p:cNvPr id="5" name="内容占位符 4"/>
          <p:cNvPicPr>
            <a:picLocks noGrp="1" noChangeAspect="1"/>
          </p:cNvPicPr>
          <p:nvPr>
            <p:ph idx="1"/>
          </p:nvPr>
        </p:nvPicPr>
        <p:blipFill>
          <a:blip r:embed="rId3"/>
          <a:stretch>
            <a:fillRect/>
          </a:stretch>
        </p:blipFill>
        <p:spPr>
          <a:xfrm>
            <a:off x="2589213" y="3077714"/>
            <a:ext cx="8915400" cy="299760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2589213" y="1768518"/>
                <a:ext cx="8915399" cy="1200329"/>
              </a:xfrm>
              <a:prstGeom prst="rect">
                <a:avLst/>
              </a:prstGeom>
              <a:noFill/>
            </p:spPr>
            <p:txBody>
              <a:bodyPr wrap="square" rtlCol="0">
                <a:spAutoFit/>
              </a:bodyPr>
              <a:lstStyle/>
              <a:p>
                <a:r>
                  <a:rPr lang="zh-CN" altLang="en-US" dirty="0" smtClean="0"/>
                  <a:t>本文中利用少数类构建其概率分布模型</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oMath>
                </a14:m>
                <a:r>
                  <a:rPr lang="zh-CN" altLang="en-US" dirty="0" smtClean="0"/>
                  <a:t>，并对生成模型进行采样，以达到过采样的目的，该</a:t>
                </a:r>
                <a:r>
                  <a:rPr lang="zh-CN" altLang="en-US" dirty="0"/>
                  <a:t>做法既保证了概率分布的前后一致性，又增加</a:t>
                </a:r>
                <a:r>
                  <a:rPr lang="zh-CN" altLang="en-US" dirty="0" smtClean="0"/>
                  <a:t>了生成样</a:t>
                </a:r>
                <a:r>
                  <a:rPr lang="zh-CN" altLang="en-US" dirty="0"/>
                  <a:t>本的随机性，使生成的样本集合更加合</a:t>
                </a:r>
                <a:r>
                  <a:rPr lang="zh-CN" altLang="en-US" dirty="0" smtClean="0"/>
                  <a:t>理。</a:t>
                </a:r>
                <a:endParaRPr lang="zh-CN" altLang="en-US" dirty="0"/>
              </a:p>
              <a:p>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2589213" y="1768518"/>
                <a:ext cx="8915399" cy="1200329"/>
              </a:xfrm>
              <a:prstGeom prst="rect">
                <a:avLst/>
              </a:prstGeom>
              <a:blipFill rotWithShape="0">
                <a:blip r:embed="rId4"/>
                <a:stretch>
                  <a:fillRect l="-616" t="-3553" r="-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427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研究方案</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89212" y="1593529"/>
                <a:ext cx="8915400" cy="3777622"/>
              </a:xfrm>
            </p:spPr>
            <p:txBody>
              <a:bodyPr>
                <a:normAutofit/>
              </a:bodyPr>
              <a:lstStyle/>
              <a:p>
                <a:r>
                  <a:rPr lang="zh-CN" altLang="en-US" dirty="0" smtClean="0"/>
                  <a:t>变分自编码器</a:t>
                </a:r>
                <a:endParaRPr lang="en-US" altLang="zh-CN" dirty="0" smtClean="0"/>
              </a:p>
              <a:p>
                <a:pPr lvl="1"/>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Kingma</a:t>
                </a:r>
                <a:r>
                  <a:rPr lang="en-US" altLang="zh-CN" dirty="0">
                    <a:latin typeface="Times New Roman" panose="02020603050405020304" pitchFamily="18" charset="0"/>
                    <a:cs typeface="Times New Roman" panose="02020603050405020304" pitchFamily="18" charset="0"/>
                  </a:rPr>
                  <a:t> and Welling, 2013)</a:t>
                </a:r>
                <a:r>
                  <a:rPr lang="zh-CN" altLang="zh-CN" dirty="0" smtClean="0"/>
                  <a:t>提</a:t>
                </a:r>
                <a:r>
                  <a:rPr lang="zh-CN" altLang="zh-CN" dirty="0"/>
                  <a:t>出了变分自编码器的概念，即将贝叶斯模型和自编码器进行结合，提出在隐层空间中进行近似的观点，对隐层分布进行采样，并最小化该假设分布和真实分布的</a:t>
                </a:r>
                <a14:m>
                  <m:oMath xmlns:m="http://schemas.openxmlformats.org/officeDocument/2006/math">
                    <m:r>
                      <m:rPr>
                        <m:sty m:val="p"/>
                      </m:rPr>
                      <a:rPr lang="en-US" altLang="zh-CN">
                        <a:latin typeface="Cambria Math" panose="02040503050406030204" pitchFamily="18" charset="0"/>
                      </a:rPr>
                      <m:t>KL</m:t>
                    </m:r>
                  </m:oMath>
                </a14:m>
                <a:r>
                  <a:rPr lang="zh-CN" altLang="zh-CN" dirty="0"/>
                  <a:t>散度，与神经网络中常采用的平方误差或熵的目标函数，以获得比较有效的生成样本</a:t>
                </a:r>
                <a:r>
                  <a:rPr lang="zh-CN" altLang="zh-CN" dirty="0" smtClean="0"/>
                  <a:t>。</a:t>
                </a:r>
                <a:endParaRPr lang="en-US" altLang="zh-CN" dirty="0" smtClean="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89212" y="1593529"/>
                <a:ext cx="8915400" cy="3777622"/>
              </a:xfrm>
              <a:blipFill rotWithShape="0">
                <a:blip r:embed="rId3"/>
                <a:stretch>
                  <a:fillRect l="-479" t="-1129"/>
                </a:stretch>
              </a:blipFill>
            </p:spPr>
            <p:txBody>
              <a:bodyPr/>
              <a:lstStyle/>
              <a:p>
                <a:r>
                  <a:rPr lang="zh-CN" altLang="en-US">
                    <a:noFill/>
                  </a:rPr>
                  <a:t> </a:t>
                </a:r>
              </a:p>
            </p:txBody>
          </p:sp>
        </mc:Fallback>
      </mc:AlternateContent>
      <p:pic>
        <p:nvPicPr>
          <p:cNvPr id="4" name="图片 3" descr="C:\Users\zhouying\Downloads\未命名文件 (1).png"/>
          <p:cNvPicPr/>
          <p:nvPr/>
        </p:nvPicPr>
        <p:blipFill rotWithShape="1">
          <a:blip r:embed="rId4">
            <a:extLst>
              <a:ext uri="{28A0092B-C50C-407E-A947-70E740481C1C}">
                <a14:useLocalDpi xmlns:a14="http://schemas.microsoft.com/office/drawing/2010/main" val="0"/>
              </a:ext>
            </a:extLst>
          </a:blip>
          <a:srcRect l="9512" t="8908" r="7470" b="7922"/>
          <a:stretch/>
        </p:blipFill>
        <p:spPr bwMode="auto">
          <a:xfrm>
            <a:off x="6261996" y="3447067"/>
            <a:ext cx="5094668" cy="3125910"/>
          </a:xfrm>
          <a:prstGeom prst="rect">
            <a:avLst/>
          </a:prstGeom>
          <a:noFill/>
          <a:ln>
            <a:noFill/>
          </a:ln>
          <a:extLst>
            <a:ext uri="{53640926-AAD7-44D8-BBD7-CCE9431645EC}">
              <a14:shadowObscured xmlns:a14="http://schemas.microsoft.com/office/drawing/2010/main"/>
            </a:ext>
          </a:extLst>
        </p:spPr>
      </p:pic>
      <p:pic>
        <p:nvPicPr>
          <p:cNvPr id="5" name="图片 4"/>
          <p:cNvPicPr>
            <a:picLocks noChangeAspect="1"/>
          </p:cNvPicPr>
          <p:nvPr/>
        </p:nvPicPr>
        <p:blipFill>
          <a:blip r:embed="rId5"/>
          <a:stretch>
            <a:fillRect/>
          </a:stretch>
        </p:blipFill>
        <p:spPr>
          <a:xfrm>
            <a:off x="3140913" y="3449862"/>
            <a:ext cx="1938833" cy="3124800"/>
          </a:xfrm>
          <a:prstGeom prst="rect">
            <a:avLst/>
          </a:prstGeom>
        </p:spPr>
      </p:pic>
      <p:sp>
        <p:nvSpPr>
          <p:cNvPr id="6" name="右箭头 5"/>
          <p:cNvSpPr/>
          <p:nvPr/>
        </p:nvSpPr>
        <p:spPr>
          <a:xfrm>
            <a:off x="5132660" y="4776342"/>
            <a:ext cx="1117599" cy="4673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CAE21D6C-5B6F-4FDD-ACEF-DE7CBC6B4EAF}" type="slidenum">
              <a:rPr lang="zh-CN" altLang="en-US" smtClean="0"/>
              <a:t>9</a:t>
            </a:fld>
            <a:endParaRPr lang="zh-CN" altLang="en-US"/>
          </a:p>
        </p:txBody>
      </p:sp>
    </p:spTree>
    <p:extLst>
      <p:ext uri="{BB962C8B-B14F-4D97-AF65-F5344CB8AC3E}">
        <p14:creationId xmlns:p14="http://schemas.microsoft.com/office/powerpoint/2010/main" val="3078707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2625</TotalTime>
  <Words>3125</Words>
  <Application>Microsoft Office PowerPoint</Application>
  <PresentationFormat>宽屏</PresentationFormat>
  <Paragraphs>198</Paragraphs>
  <Slides>16</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Century Gothic</vt:lpstr>
      <vt:lpstr>宋体</vt:lpstr>
      <vt:lpstr>微软雅黑</vt:lpstr>
      <vt:lpstr>幼圆</vt:lpstr>
      <vt:lpstr>Arial</vt:lpstr>
      <vt:lpstr>Calibri</vt:lpstr>
      <vt:lpstr>Cambria Math</vt:lpstr>
      <vt:lpstr>Times New Roman</vt:lpstr>
      <vt:lpstr>Wingdings 3</vt:lpstr>
      <vt:lpstr>丝状</vt:lpstr>
      <vt:lpstr>PowerPoint 演示文稿</vt:lpstr>
      <vt:lpstr>目录</vt:lpstr>
      <vt:lpstr>研究目的及意义</vt:lpstr>
      <vt:lpstr>国内外研究现状</vt:lpstr>
      <vt:lpstr>国内外研究现状</vt:lpstr>
      <vt:lpstr>国内外研究现状</vt:lpstr>
      <vt:lpstr>研究系统方案</vt:lpstr>
      <vt:lpstr>本文方案</vt:lpstr>
      <vt:lpstr>研究方案</vt:lpstr>
      <vt:lpstr>已经完成的工作</vt:lpstr>
      <vt:lpstr>已经完成的工作</vt:lpstr>
      <vt:lpstr>存在的问题</vt:lpstr>
      <vt:lpstr>解决方案</vt:lpstr>
      <vt:lpstr>研究方案</vt:lpstr>
      <vt:lpstr>研究方案</vt:lpstr>
      <vt:lpstr>研究方案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157</cp:revision>
  <dcterms:created xsi:type="dcterms:W3CDTF">2017-09-14T07:22:40Z</dcterms:created>
  <dcterms:modified xsi:type="dcterms:W3CDTF">2017-09-17T14:32:51Z</dcterms:modified>
</cp:coreProperties>
</file>