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sldIdLst>
    <p:sldId id="270" r:id="rId2"/>
    <p:sldId id="258" r:id="rId3"/>
    <p:sldId id="259" r:id="rId4"/>
    <p:sldId id="271" r:id="rId5"/>
    <p:sldId id="260" r:id="rId6"/>
    <p:sldId id="261" r:id="rId7"/>
    <p:sldId id="262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/>
            <a:t>研究目的及意义</a:t>
          </a:r>
          <a:endParaRPr lang="zh-CN" altLang="en-US" dirty="0"/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E36F5FD-EBDB-4EDE-93E1-A500CAF18019}">
      <dgm:prSet phldrT="[文本]"/>
      <dgm:spPr/>
      <dgm:t>
        <a:bodyPr/>
        <a:lstStyle/>
        <a:p>
          <a:r>
            <a:rPr lang="zh-CN" altLang="en-US" dirty="0" smtClean="0"/>
            <a:t>研究内容</a:t>
          </a:r>
          <a:endParaRPr lang="zh-CN" altLang="en-US" dirty="0"/>
        </a:p>
      </dgm:t>
    </dgm:pt>
    <dgm:pt modelId="{6F82BC5E-3078-46D3-A7D6-1111C45D1E3E}" type="par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BDD3E8FE-6130-42D0-A35A-58E5B66C71E0}" type="sib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61CC8CEC-9EDE-40A6-8431-4D5FCE98D274}">
      <dgm:prSet phldrT="[文本]"/>
      <dgm:spPr/>
      <dgm:t>
        <a:bodyPr/>
        <a:lstStyle/>
        <a:p>
          <a:r>
            <a:rPr lang="zh-CN" altLang="en-US" dirty="0" smtClean="0"/>
            <a:t>国内外研究现状</a:t>
          </a:r>
          <a:endParaRPr lang="zh-CN" altLang="en-US" dirty="0"/>
        </a:p>
      </dgm:t>
    </dgm:pt>
    <dgm:pt modelId="{CAD49209-50D5-4B22-870E-E887A4F43E6C}" type="par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A4C4ED91-9492-4DDE-AB49-C74BDDFEE2E2}" type="sib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3B77AA97-01E4-4FC1-BA41-0A30009F7D36}">
      <dgm:prSet phldrT="[文本]"/>
      <dgm:spPr/>
      <dgm:t>
        <a:bodyPr/>
        <a:lstStyle/>
        <a:p>
          <a:r>
            <a:rPr lang="zh-CN" altLang="en-US" dirty="0" smtClean="0"/>
            <a:t>存在问题与解决方案</a:t>
          </a:r>
          <a:endParaRPr lang="zh-CN" altLang="en-US" dirty="0"/>
        </a:p>
      </dgm:t>
    </dgm:pt>
    <dgm:pt modelId="{49A10D75-2C76-4D97-A1B2-267ACB1CEABB}" type="par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ED52BAB2-01C0-4057-BAE7-CB3783B61283}" type="sib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6FEDF1B8-24F8-4FC8-9818-4D383BF13956}">
      <dgm:prSet phldrT="[文本]"/>
      <dgm:spPr/>
      <dgm:t>
        <a:bodyPr/>
        <a:lstStyle/>
        <a:p>
          <a:r>
            <a:rPr lang="zh-CN" altLang="en-US" dirty="0" smtClean="0"/>
            <a:t>已完成工作</a:t>
          </a:r>
          <a:endParaRPr lang="zh-CN" altLang="en-US" dirty="0"/>
        </a:p>
      </dgm:t>
    </dgm:pt>
    <dgm:pt modelId="{522CEE56-E480-4F88-8DEB-189230AA87C2}" type="par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95C4DB20-E327-4C2B-AF51-42D8005A2EFA}" type="sib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93D172-0620-4DA7-B058-1CB485B4EB33}" type="pres">
      <dgm:prSet presAssocID="{3B77AA97-01E4-4FC1-BA41-0A30009F7D36}" presName="boxAndChildren" presStyleCnt="0"/>
      <dgm:spPr/>
    </dgm:pt>
    <dgm:pt modelId="{1BCEB79A-CFC2-4E03-AA73-CC63EE306B9E}" type="pres">
      <dgm:prSet presAssocID="{3B77AA97-01E4-4FC1-BA41-0A30009F7D36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3BD9313E-C9D3-47CA-BCE0-F141A1656237}" type="pres">
      <dgm:prSet presAssocID="{95C4DB20-E327-4C2B-AF51-42D8005A2EFA}" presName="sp" presStyleCnt="0"/>
      <dgm:spPr/>
    </dgm:pt>
    <dgm:pt modelId="{77CE5798-3B68-4E92-B10A-C788A80C3698}" type="pres">
      <dgm:prSet presAssocID="{6FEDF1B8-24F8-4FC8-9818-4D383BF13956}" presName="arrowAndChildren" presStyleCnt="0"/>
      <dgm:spPr/>
    </dgm:pt>
    <dgm:pt modelId="{2E1DDB7D-0F60-495D-B1AD-1ABC218A3275}" type="pres">
      <dgm:prSet presAssocID="{6FEDF1B8-24F8-4FC8-9818-4D383BF13956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39478D36-349C-40D4-916D-FCEA5FE28CF6}" type="pres">
      <dgm:prSet presAssocID="{BDD3E8FE-6130-42D0-A35A-58E5B66C71E0}" presName="sp" presStyleCnt="0"/>
      <dgm:spPr/>
    </dgm:pt>
    <dgm:pt modelId="{BE0EDEBB-40C9-4096-99EF-82B585C03BD1}" type="pres">
      <dgm:prSet presAssocID="{2E36F5FD-EBDB-4EDE-93E1-A500CAF18019}" presName="arrowAndChildren" presStyleCnt="0"/>
      <dgm:spPr/>
    </dgm:pt>
    <dgm:pt modelId="{4994293E-25C6-47A7-A6B7-57A868A08DF2}" type="pres">
      <dgm:prSet presAssocID="{2E36F5FD-EBDB-4EDE-93E1-A500CAF18019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4E698A1C-D243-4BFE-A891-770CF215D562}" type="pres">
      <dgm:prSet presAssocID="{A4C4ED91-9492-4DDE-AB49-C74BDDFEE2E2}" presName="sp" presStyleCnt="0"/>
      <dgm:spPr/>
    </dgm:pt>
    <dgm:pt modelId="{6E595E63-FB17-4142-B0AA-0BDE28534F31}" type="pres">
      <dgm:prSet presAssocID="{61CC8CEC-9EDE-40A6-8431-4D5FCE98D274}" presName="arrowAndChildren" presStyleCnt="0"/>
      <dgm:spPr/>
    </dgm:pt>
    <dgm:pt modelId="{A63C5F17-69D4-4593-9C66-B2DE8E1340D9}" type="pres">
      <dgm:prSet presAssocID="{61CC8CEC-9EDE-40A6-8431-4D5FCE98D274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0C291AFA-EEA9-4B7A-AB92-8C052C4DC79E}" type="pres">
      <dgm:prSet presAssocID="{593EB167-BA71-4AF8-828F-482956E4098D}" presName="sp" presStyleCnt="0"/>
      <dgm:spPr/>
    </dgm:pt>
    <dgm:pt modelId="{25C6DC1A-5CED-468E-AE2F-F81B1CB05ACD}" type="pres">
      <dgm:prSet presAssocID="{652D079F-7D2E-4C04-9C6B-D2236DEB8C6E}" presName="arrowAndChildren" presStyleCnt="0"/>
      <dgm:spPr/>
    </dgm:pt>
    <dgm:pt modelId="{5A0AA23A-6250-4B57-8B75-DC6F839963D9}" type="pres">
      <dgm:prSet presAssocID="{652D079F-7D2E-4C04-9C6B-D2236DEB8C6E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4491851-4962-4F2F-AA5C-F5F12DC041D2}" srcId="{D8EFB7C8-412F-4199-8DAE-6FBE8F5436DE}" destId="{61CC8CEC-9EDE-40A6-8431-4D5FCE98D274}" srcOrd="1" destOrd="0" parTransId="{CAD49209-50D5-4B22-870E-E887A4F43E6C}" sibTransId="{A4C4ED91-9492-4DDE-AB49-C74BDDFEE2E2}"/>
    <dgm:cxn modelId="{C2B64640-8B19-42DC-A930-1C185F70955D}" type="presOf" srcId="{652D079F-7D2E-4C04-9C6B-D2236DEB8C6E}" destId="{5A0AA23A-6250-4B57-8B75-DC6F839963D9}" srcOrd="0" destOrd="0" presId="urn:microsoft.com/office/officeart/2005/8/layout/process4"/>
    <dgm:cxn modelId="{8DDE4E95-1A92-4542-AADE-36979DF734A2}" srcId="{D8EFB7C8-412F-4199-8DAE-6FBE8F5436DE}" destId="{6FEDF1B8-24F8-4FC8-9818-4D383BF13956}" srcOrd="3" destOrd="0" parTransId="{522CEE56-E480-4F88-8DEB-189230AA87C2}" sibTransId="{95C4DB20-E327-4C2B-AF51-42D8005A2EFA}"/>
    <dgm:cxn modelId="{5F8A0135-EC5A-4F5C-AD3E-C6083CEB6313}" type="presOf" srcId="{3B77AA97-01E4-4FC1-BA41-0A30009F7D36}" destId="{1BCEB79A-CFC2-4E03-AA73-CC63EE306B9E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46BEB40D-6115-4C76-8C0E-AFA2A0E36ABA}" type="presOf" srcId="{D8EFB7C8-412F-4199-8DAE-6FBE8F5436DE}" destId="{262BD96B-A029-42FD-98B0-8DCD9080A583}" srcOrd="0" destOrd="0" presId="urn:microsoft.com/office/officeart/2005/8/layout/process4"/>
    <dgm:cxn modelId="{2C2A730C-1AD8-430C-86FD-E944678D8A1B}" srcId="{D8EFB7C8-412F-4199-8DAE-6FBE8F5436DE}" destId="{3B77AA97-01E4-4FC1-BA41-0A30009F7D36}" srcOrd="4" destOrd="0" parTransId="{49A10D75-2C76-4D97-A1B2-267ACB1CEABB}" sibTransId="{ED52BAB2-01C0-4057-BAE7-CB3783B61283}"/>
    <dgm:cxn modelId="{28AF2317-A852-4441-A8A6-A606BAB66CD0}" type="presOf" srcId="{61CC8CEC-9EDE-40A6-8431-4D5FCE98D274}" destId="{A63C5F17-69D4-4593-9C66-B2DE8E1340D9}" srcOrd="0" destOrd="0" presId="urn:microsoft.com/office/officeart/2005/8/layout/process4"/>
    <dgm:cxn modelId="{8822BAC6-2FE3-4D8E-8772-8FB446FA10CC}" type="presOf" srcId="{2E36F5FD-EBDB-4EDE-93E1-A500CAF18019}" destId="{4994293E-25C6-47A7-A6B7-57A868A08DF2}" srcOrd="0" destOrd="0" presId="urn:microsoft.com/office/officeart/2005/8/layout/process4"/>
    <dgm:cxn modelId="{DF87AB20-F439-4C96-BBB8-07DE6FB01D45}" type="presOf" srcId="{6FEDF1B8-24F8-4FC8-9818-4D383BF13956}" destId="{2E1DDB7D-0F60-495D-B1AD-1ABC218A3275}" srcOrd="0" destOrd="0" presId="urn:microsoft.com/office/officeart/2005/8/layout/process4"/>
    <dgm:cxn modelId="{6A132BA6-C3B5-4DD7-A075-4613C8F3B826}" srcId="{D8EFB7C8-412F-4199-8DAE-6FBE8F5436DE}" destId="{2E36F5FD-EBDB-4EDE-93E1-A500CAF18019}" srcOrd="2" destOrd="0" parTransId="{6F82BC5E-3078-46D3-A7D6-1111C45D1E3E}" sibTransId="{BDD3E8FE-6130-42D0-A35A-58E5B66C71E0}"/>
    <dgm:cxn modelId="{ECFC6B7B-14A4-4B48-9018-1650BADE1C2B}" type="presParOf" srcId="{262BD96B-A029-42FD-98B0-8DCD9080A583}" destId="{0C93D172-0620-4DA7-B058-1CB485B4EB33}" srcOrd="0" destOrd="0" presId="urn:microsoft.com/office/officeart/2005/8/layout/process4"/>
    <dgm:cxn modelId="{5E421EA5-3917-4224-B760-973503F2E394}" type="presParOf" srcId="{0C93D172-0620-4DA7-B058-1CB485B4EB33}" destId="{1BCEB79A-CFC2-4E03-AA73-CC63EE306B9E}" srcOrd="0" destOrd="0" presId="urn:microsoft.com/office/officeart/2005/8/layout/process4"/>
    <dgm:cxn modelId="{0B167FE1-0F14-4310-BE03-2B73F621111F}" type="presParOf" srcId="{262BD96B-A029-42FD-98B0-8DCD9080A583}" destId="{3BD9313E-C9D3-47CA-BCE0-F141A1656237}" srcOrd="1" destOrd="0" presId="urn:microsoft.com/office/officeart/2005/8/layout/process4"/>
    <dgm:cxn modelId="{B8A7A924-68CC-4048-B685-F8AAE4632015}" type="presParOf" srcId="{262BD96B-A029-42FD-98B0-8DCD9080A583}" destId="{77CE5798-3B68-4E92-B10A-C788A80C3698}" srcOrd="2" destOrd="0" presId="urn:microsoft.com/office/officeart/2005/8/layout/process4"/>
    <dgm:cxn modelId="{D5E58A05-C56F-49E8-8BD7-D81FC4475B57}" type="presParOf" srcId="{77CE5798-3B68-4E92-B10A-C788A80C3698}" destId="{2E1DDB7D-0F60-495D-B1AD-1ABC218A3275}" srcOrd="0" destOrd="0" presId="urn:microsoft.com/office/officeart/2005/8/layout/process4"/>
    <dgm:cxn modelId="{E986FC44-2C72-4BEA-8CCD-C07CC859A41A}" type="presParOf" srcId="{262BD96B-A029-42FD-98B0-8DCD9080A583}" destId="{39478D36-349C-40D4-916D-FCEA5FE28CF6}" srcOrd="3" destOrd="0" presId="urn:microsoft.com/office/officeart/2005/8/layout/process4"/>
    <dgm:cxn modelId="{54843559-EF33-464B-8122-32A68A5A60F8}" type="presParOf" srcId="{262BD96B-A029-42FD-98B0-8DCD9080A583}" destId="{BE0EDEBB-40C9-4096-99EF-82B585C03BD1}" srcOrd="4" destOrd="0" presId="urn:microsoft.com/office/officeart/2005/8/layout/process4"/>
    <dgm:cxn modelId="{48CCECEB-61E3-4E39-AA5D-004BE314BA4C}" type="presParOf" srcId="{BE0EDEBB-40C9-4096-99EF-82B585C03BD1}" destId="{4994293E-25C6-47A7-A6B7-57A868A08DF2}" srcOrd="0" destOrd="0" presId="urn:microsoft.com/office/officeart/2005/8/layout/process4"/>
    <dgm:cxn modelId="{BCD94A63-68F2-4213-81A9-846E2C70F927}" type="presParOf" srcId="{262BD96B-A029-42FD-98B0-8DCD9080A583}" destId="{4E698A1C-D243-4BFE-A891-770CF215D562}" srcOrd="5" destOrd="0" presId="urn:microsoft.com/office/officeart/2005/8/layout/process4"/>
    <dgm:cxn modelId="{A8A615AA-5455-44BA-B8E3-FC5587ADED30}" type="presParOf" srcId="{262BD96B-A029-42FD-98B0-8DCD9080A583}" destId="{6E595E63-FB17-4142-B0AA-0BDE28534F31}" srcOrd="6" destOrd="0" presId="urn:microsoft.com/office/officeart/2005/8/layout/process4"/>
    <dgm:cxn modelId="{D7218F83-E0A3-4C7F-9FD6-61CE864C5BF1}" type="presParOf" srcId="{6E595E63-FB17-4142-B0AA-0BDE28534F31}" destId="{A63C5F17-69D4-4593-9C66-B2DE8E1340D9}" srcOrd="0" destOrd="0" presId="urn:microsoft.com/office/officeart/2005/8/layout/process4"/>
    <dgm:cxn modelId="{6501E6D6-2104-4EC2-A984-70322E1822D6}" type="presParOf" srcId="{262BD96B-A029-42FD-98B0-8DCD9080A583}" destId="{0C291AFA-EEA9-4B7A-AB92-8C052C4DC79E}" srcOrd="7" destOrd="0" presId="urn:microsoft.com/office/officeart/2005/8/layout/process4"/>
    <dgm:cxn modelId="{38D50DFA-C760-4383-9F6B-875654DFDE5F}" type="presParOf" srcId="{262BD96B-A029-42FD-98B0-8DCD9080A583}" destId="{25C6DC1A-5CED-468E-AE2F-F81B1CB05ACD}" srcOrd="8" destOrd="0" presId="urn:microsoft.com/office/officeart/2005/8/layout/process4"/>
    <dgm:cxn modelId="{5CDE1A30-5284-4306-8960-2091896BFEE0}" type="presParOf" srcId="{25C6DC1A-5CED-468E-AE2F-F81B1CB05ACD}" destId="{5A0AA23A-6250-4B57-8B75-DC6F839963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B79A-CFC2-4E03-AA73-CC63EE306B9E}">
      <dsp:nvSpPr>
        <dsp:cNvPr id="0" name=""/>
        <dsp:cNvSpPr/>
      </dsp:nvSpPr>
      <dsp:spPr>
        <a:xfrm>
          <a:off x="0" y="4652753"/>
          <a:ext cx="8128000" cy="76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存在问题与解决方案</a:t>
          </a:r>
          <a:endParaRPr lang="zh-CN" altLang="en-US" sz="2700" kern="1200" dirty="0"/>
        </a:p>
      </dsp:txBody>
      <dsp:txXfrm>
        <a:off x="0" y="4652753"/>
        <a:ext cx="8128000" cy="763322"/>
      </dsp:txXfrm>
    </dsp:sp>
    <dsp:sp modelId="{2E1DDB7D-0F60-495D-B1AD-1ABC218A3275}">
      <dsp:nvSpPr>
        <dsp:cNvPr id="0" name=""/>
        <dsp:cNvSpPr/>
      </dsp:nvSpPr>
      <dsp:spPr>
        <a:xfrm rot="10800000">
          <a:off x="0" y="3490212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已完成工作</a:t>
          </a:r>
          <a:endParaRPr lang="zh-CN" altLang="en-US" sz="2700" kern="1200" dirty="0"/>
        </a:p>
      </dsp:txBody>
      <dsp:txXfrm rot="10800000">
        <a:off x="0" y="3490212"/>
        <a:ext cx="8128000" cy="762823"/>
      </dsp:txXfrm>
    </dsp:sp>
    <dsp:sp modelId="{4994293E-25C6-47A7-A6B7-57A868A08DF2}">
      <dsp:nvSpPr>
        <dsp:cNvPr id="0" name=""/>
        <dsp:cNvSpPr/>
      </dsp:nvSpPr>
      <dsp:spPr>
        <a:xfrm rot="10800000">
          <a:off x="0" y="2327672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研究内容</a:t>
          </a:r>
          <a:endParaRPr lang="zh-CN" altLang="en-US" sz="2700" kern="1200" dirty="0"/>
        </a:p>
      </dsp:txBody>
      <dsp:txXfrm rot="10800000">
        <a:off x="0" y="2327672"/>
        <a:ext cx="8128000" cy="762823"/>
      </dsp:txXfrm>
    </dsp:sp>
    <dsp:sp modelId="{A63C5F17-69D4-4593-9C66-B2DE8E1340D9}">
      <dsp:nvSpPr>
        <dsp:cNvPr id="0" name=""/>
        <dsp:cNvSpPr/>
      </dsp:nvSpPr>
      <dsp:spPr>
        <a:xfrm rot="10800000">
          <a:off x="0" y="1165131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国内外研究现状</a:t>
          </a:r>
          <a:endParaRPr lang="zh-CN" altLang="en-US" sz="2700" kern="1200" dirty="0"/>
        </a:p>
      </dsp:txBody>
      <dsp:txXfrm rot="10800000">
        <a:off x="0" y="1165131"/>
        <a:ext cx="8128000" cy="762823"/>
      </dsp:txXfrm>
    </dsp:sp>
    <dsp:sp modelId="{5A0AA23A-6250-4B57-8B75-DC6F839963D9}">
      <dsp:nvSpPr>
        <dsp:cNvPr id="0" name=""/>
        <dsp:cNvSpPr/>
      </dsp:nvSpPr>
      <dsp:spPr>
        <a:xfrm rot="10800000">
          <a:off x="0" y="2590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研究目的及意义</a:t>
          </a:r>
          <a:endParaRPr lang="zh-CN" altLang="en-US" sz="2700" kern="1200" dirty="0"/>
        </a:p>
      </dsp:txBody>
      <dsp:txXfrm rot="10800000">
        <a:off x="0" y="2590"/>
        <a:ext cx="8128000" cy="76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90DA-16C9-4D08-9D3A-2A838DAB996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116B-417D-42BC-A50D-2DD6C09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4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从实验数据中可以看到，在加入比较有效的生成样本的前提下，本文提出的分类器可以获得比较好的结果，但是该分类器倾向于将样本划分成少数类，因此在样本数量较少的情况下，多数类容易全部被误分，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值很容易为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6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p(𝑧)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为</a:t>
                </a:r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3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比如图中所展示的情况下，由于传统分类器的分类目标是全局准确率，比如图中所划分的分类面，但是在不平衡问题中，这样做会导致样本在分布不均匀的情况下，某类样本的准确率非常低，</a:t>
            </a:r>
            <a:endParaRPr lang="en-US" altLang="zh-CN" dirty="0" smtClean="0"/>
          </a:p>
          <a:p>
            <a:r>
              <a:rPr lang="zh-CN" altLang="en-US" dirty="0" smtClean="0"/>
              <a:t>统计机器学习认为：在训练样本上最小化经验误差，可以得到测试样本上比较好的结果，这是由于样本的独立同分布造成的。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样本分布的不平衡容易导致稀有类样本的稀缺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具体地说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稀缺包括绝对稀缺和相对稀缺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绝对稀缺是指稀有类训练样本数量绝对过少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导致该类信息无法通过训练样本充分表示</a:t>
            </a:r>
            <a:r>
              <a:rPr lang="zh-CN" altLang="en-US" dirty="0" smtClean="0"/>
              <a:t> 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相对稀缺是指稀有类样本本身数量并不过少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但相对大类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占有的比例过小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0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将少数类样本根据距离多数类样本的距离分为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noise, safe, 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三类样本集，只对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中的样本集合使用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SMOTE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算法</a:t>
            </a:r>
            <a:endParaRPr lang="zh-CN" altLang="en-US" baseline="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对于每个少数类样本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，计算它的最近邻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个样本中随机选择一个样本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level ratio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的比率，通过比率调节生成的样本是靠近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5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如图所示，该算法认为隐层 </a:t>
            </a:r>
            <a:r>
              <a:rPr lang="en-US" altLang="zh-CN" dirty="0" smtClean="0"/>
              <a:t>z 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的分布，因此我们从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的分布中采样，并对从</a:t>
            </a:r>
            <a:r>
              <a:rPr lang="en-US" altLang="zh-CN" dirty="0" smtClean="0"/>
              <a:t>z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的过程进行建模，保证由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生成</a:t>
            </a:r>
            <a:r>
              <a:rPr lang="en-US" altLang="zh-CN" baseline="0" dirty="0" smtClean="0"/>
              <a:t> X </a:t>
            </a:r>
            <a:r>
              <a:rPr lang="zh-CN" altLang="en-US" baseline="0" dirty="0" smtClean="0"/>
              <a:t>的生成样本的质量。这部分由 自编码器中的 解码器 构成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由于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的分布未知，需要从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中构建函数，以理解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的分布， 因此 需要利用函数将已知 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的分布进行建模，因此采用 自编码器中的 编码器 构成。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由编码器产生的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的分布难以计算，在采样时则是以一个简单分布拟合 该未知分布，因此 在自编码器的 目标函数中，还加入了 原始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分布和 该简单分布的</a:t>
            </a:r>
            <a:r>
              <a:rPr lang="en-US" altLang="zh-CN" baseline="0" dirty="0" smtClean="0"/>
              <a:t>KL</a:t>
            </a:r>
            <a:r>
              <a:rPr lang="zh-CN" altLang="en-US" baseline="0" dirty="0" smtClean="0"/>
              <a:t>散度， 以便在 解码器中缩小该 差异。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有监督的网络</a:t>
            </a:r>
            <a:endParaRPr lang="en-US" altLang="zh-CN" baseline="0" dirty="0" smtClean="0"/>
          </a:p>
          <a:p>
            <a:r>
              <a:rPr lang="zh-CN" altLang="en-US" baseline="0" dirty="0" smtClean="0"/>
              <a:t>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33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7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F24DFCC8-1AF7-401E-B644-7C0F23681EC7}" type="datetime1">
              <a:rPr lang="zh-CN" altLang="en-US" smtClean="0"/>
              <a:t>2017/9/19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85FFE544-D79E-43BA-B8C4-D13542CF1821}" type="slidenum">
              <a:rPr lang="zh-CN" altLang="en-US"/>
              <a:pPr/>
              <a:t>‹#›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pPr/>
              <a:t>‹#›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767E-0816-4E67-A63D-1955D959B3D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5" y="1"/>
            <a:ext cx="2259518" cy="1882225"/>
          </a:xfrm>
          <a:prstGeom prst="rect">
            <a:avLst/>
          </a:prstGeom>
        </p:spPr>
      </p:pic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170790" y="1873671"/>
            <a:ext cx="988286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200" b="1" dirty="0" smtClean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生成式模型在不平衡分类中的应用</a:t>
            </a:r>
            <a:endParaRPr lang="en-US" altLang="zh-CN" sz="4200" b="1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2134" y="3861037"/>
            <a:ext cx="8126569" cy="428624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/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367856" y="5070737"/>
            <a:ext cx="34562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zh-CN" sz="1680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80" dirty="0" smtClean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周颖 </a:t>
            </a:r>
            <a:r>
              <a:rPr lang="en-US" altLang="zh-CN" sz="1680" dirty="0" smtClean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16S051076</a:t>
            </a:r>
            <a:endParaRPr lang="en-US" altLang="zh-CN" sz="1680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680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4367856" y="3920091"/>
            <a:ext cx="345628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规格严格，功夫到家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/>
          <a:p>
            <a:fld id="{85FFE544-D79E-43BA-B8C4-D13542CF1821}" type="slidenum">
              <a:rPr lang="zh-CN" altLang="en-US" smtClean="0"/>
              <a:pPr/>
              <a:t>1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3"/>
    </mc:Choice>
    <mc:Fallback xmlns="">
      <p:transition spd="slow" advTm="92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Kingma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Welling, 2013)</a:t>
                </a:r>
                <a:r>
                  <a:rPr lang="zh-CN" altLang="zh-CN" sz="2000" dirty="0" smtClean="0"/>
                  <a:t>提</a:t>
                </a:r>
                <a:r>
                  <a:rPr lang="zh-CN" altLang="zh-CN" sz="2000" dirty="0"/>
                  <a:t>出了变分自编码器的概念</a:t>
                </a:r>
                <a:r>
                  <a:rPr lang="zh-CN" altLang="zh-CN" sz="2000" dirty="0" smtClean="0"/>
                  <a:t>，提出</a:t>
                </a:r>
                <a:r>
                  <a:rPr lang="zh-CN" altLang="en-US" sz="2000" dirty="0"/>
                  <a:t>将</a:t>
                </a:r>
                <a:r>
                  <a:rPr lang="zh-CN" altLang="zh-CN" sz="2000" dirty="0" smtClean="0"/>
                  <a:t>隐</a:t>
                </a:r>
                <a:r>
                  <a:rPr lang="zh-CN" altLang="zh-CN" sz="2000" dirty="0"/>
                  <a:t>层空间</a:t>
                </a:r>
                <a:r>
                  <a:rPr lang="zh-CN" altLang="en-US" sz="2000" dirty="0" smtClean="0"/>
                  <a:t>未知分布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近</a:t>
                </a:r>
                <a:r>
                  <a:rPr lang="zh-CN" altLang="zh-CN" sz="2000" dirty="0" smtClean="0"/>
                  <a:t>似</a:t>
                </a:r>
                <a:r>
                  <a:rPr lang="zh-CN" altLang="en-US" sz="20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 smtClean="0"/>
                  <a:t>，最</a:t>
                </a:r>
                <a:r>
                  <a:rPr lang="zh-CN" altLang="zh-CN" sz="2000" dirty="0"/>
                  <a:t>小</a:t>
                </a:r>
                <a:r>
                  <a:rPr lang="zh-CN" altLang="zh-CN" sz="2000" dirty="0" smtClean="0"/>
                  <a:t>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KL</m:t>
                    </m:r>
                  </m:oMath>
                </a14:m>
                <a:r>
                  <a:rPr lang="zh-CN" altLang="zh-CN" sz="2000" dirty="0" smtClean="0"/>
                  <a:t>散</a:t>
                </a:r>
                <a:r>
                  <a:rPr lang="zh-CN" altLang="zh-CN" sz="2000" dirty="0"/>
                  <a:t>度</a:t>
                </a:r>
                <a:r>
                  <a:rPr lang="zh-CN" altLang="zh-CN" sz="2000" dirty="0" smtClean="0"/>
                  <a:t>，</a:t>
                </a:r>
                <a:r>
                  <a:rPr lang="zh-CN" altLang="en-US" sz="2000" dirty="0" smtClean="0"/>
                  <a:t>并利用自编码器形成有监督生成网络架构</a:t>
                </a:r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以获得比</a:t>
                </a:r>
                <a:r>
                  <a:rPr lang="zh-CN" altLang="zh-CN" sz="2000" dirty="0" smtClean="0"/>
                  <a:t>较</a:t>
                </a:r>
                <a:r>
                  <a:rPr lang="zh-CN" altLang="en-US" sz="2000" dirty="0" smtClean="0"/>
                  <a:t>合理</a:t>
                </a:r>
                <a:r>
                  <a:rPr lang="zh-CN" altLang="zh-CN" sz="2000" dirty="0" smtClean="0"/>
                  <a:t>的</a:t>
                </a:r>
                <a:r>
                  <a:rPr lang="zh-CN" altLang="zh-CN" sz="2000" dirty="0"/>
                  <a:t>生成样本</a:t>
                </a:r>
                <a:r>
                  <a:rPr lang="zh-CN" altLang="zh-CN" sz="2000" dirty="0" smtClean="0"/>
                  <a:t>。</a:t>
                </a:r>
                <a:endParaRPr lang="en-US" altLang="zh-CN" sz="2000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  <a:blipFill rotWithShape="0">
                <a:blip r:embed="rId3"/>
                <a:stretch>
                  <a:fillRect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10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85" y="3540015"/>
            <a:ext cx="1938833" cy="3124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54632" y="4866495"/>
            <a:ext cx="1117599" cy="467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16" y="3540015"/>
            <a:ext cx="3973734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62"/>
    </mc:Choice>
    <mc:Fallback xmlns="">
      <p:transition spd="slow" advTm="14166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经完成的工作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实验数据：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zh-CN" altLang="en-US" dirty="0" smtClean="0">
                <a:latin typeface="Times New Roman" panose="02020603050405020304" pitchFamily="18" charset="0"/>
              </a:rPr>
              <a:t>数据集</a:t>
            </a:r>
            <a:r>
              <a:rPr lang="zh-CN" altLang="en-US" dirty="0">
                <a:latin typeface="Times New Roman" panose="02020603050405020304" pitchFamily="18" charset="0"/>
              </a:rPr>
              <a:t>介</a:t>
            </a:r>
            <a:r>
              <a:rPr lang="zh-CN" altLang="en-US" dirty="0" smtClean="0">
                <a:latin typeface="Times New Roman" panose="02020603050405020304" pitchFamily="18" charset="0"/>
              </a:rPr>
              <a:t>绍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标</a:t>
            </a:r>
            <a:r>
              <a:rPr lang="zh-CN" altLang="en-US" dirty="0" smtClean="0">
                <a:latin typeface="Times New Roman" panose="02020603050405020304" pitchFamily="18" charset="0"/>
              </a:rPr>
              <a:t>准介绍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</a:rPr>
              <a:t>F1</a:t>
            </a:r>
            <a:r>
              <a:rPr lang="en-US" altLang="zh-CN" dirty="0" smtClean="0">
                <a:latin typeface="Times New Roman" panose="02020603050405020304" pitchFamily="18" charset="0"/>
              </a:rPr>
              <a:t>-value</a:t>
            </a:r>
            <a:r>
              <a:rPr lang="zh-CN" altLang="en-US" dirty="0">
                <a:latin typeface="Times New Roman" panose="02020603050405020304" pitchFamily="18" charset="0"/>
              </a:rPr>
              <a:t>：衡量准确率和召回率的分类评价指标， 比较偏向对少数类的分类性能评</a:t>
            </a:r>
            <a:r>
              <a:rPr lang="zh-CN" altLang="en-US" dirty="0" smtClean="0">
                <a:latin typeface="Times New Roman" panose="02020603050405020304" pitchFamily="18" charset="0"/>
              </a:rPr>
              <a:t>价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G-mean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</a:rPr>
              <a:t>表示少数类分类精度和多数类分类精度的几何平均值，用来评价分类器的整体的分类性</a:t>
            </a:r>
            <a:r>
              <a:rPr lang="zh-CN" altLang="zh-CN" dirty="0" smtClean="0">
                <a:latin typeface="Times New Roman" panose="02020603050405020304" pitchFamily="18" charset="0"/>
              </a:rPr>
              <a:t>能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11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</a:rPr>
                  <a:t>F1-value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zh-CN" altLang="zh-CN" dirty="0">
                  <a:latin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</a:rPr>
                  <a:t>G-mean: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blipFill rotWithShape="0">
                <a:blip r:embed="rId3"/>
                <a:stretch>
                  <a:fillRect l="-1329"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57421"/>
              </p:ext>
            </p:extLst>
          </p:nvPr>
        </p:nvGraphicFramePr>
        <p:xfrm>
          <a:off x="3625682" y="4198514"/>
          <a:ext cx="6842460" cy="171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27"/>
                <a:gridCol w="1108525"/>
                <a:gridCol w="1109327"/>
                <a:gridCol w="1109327"/>
                <a:gridCol w="1109327"/>
                <a:gridCol w="1109327"/>
              </a:tblGrid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样本总数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少数类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多数类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不平衡率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Ionosphere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1:1.8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erman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8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1:3.2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8"/>
    </mc:Choice>
    <mc:Fallback xmlns="">
      <p:transition spd="slow" advTm="7220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已</a:t>
            </a:r>
            <a:r>
              <a:rPr lang="zh-CN" altLang="en-US" dirty="0" smtClean="0">
                <a:latin typeface="Times New Roman" panose="02020603050405020304" pitchFamily="18" charset="0"/>
              </a:rPr>
              <a:t>经完成的工作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实验结果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</a:rPr>
              <a:t>实验结果中可以看到，该模</a:t>
            </a:r>
            <a:r>
              <a:rPr lang="zh-CN" altLang="en-US" dirty="0" smtClean="0">
                <a:latin typeface="Times New Roman" panose="02020603050405020304" pitchFamily="18" charset="0"/>
              </a:rPr>
              <a:t>型架</a:t>
            </a:r>
            <a:r>
              <a:rPr lang="zh-CN" altLang="en-US" dirty="0">
                <a:latin typeface="Times New Roman" panose="02020603050405020304" pitchFamily="18" charset="0"/>
              </a:rPr>
              <a:t>构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ionosphere,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wpbc</a:t>
            </a:r>
            <a:r>
              <a:rPr lang="zh-CN" altLang="en-US" dirty="0" smtClean="0">
                <a:latin typeface="Times New Roman" panose="02020603050405020304" pitchFamily="18" charset="0"/>
              </a:rPr>
              <a:t>数据集上有不错的</a:t>
            </a:r>
            <a:r>
              <a:rPr lang="zh-CN" altLang="en-US" dirty="0">
                <a:latin typeface="Times New Roman" panose="02020603050405020304" pitchFamily="18" charset="0"/>
              </a:rPr>
              <a:t>效</a:t>
            </a:r>
            <a:r>
              <a:rPr lang="zh-CN" altLang="en-US" dirty="0" smtClean="0">
                <a:latin typeface="Times New Roman" panose="02020603050405020304" pitchFamily="18" charset="0"/>
              </a:rPr>
              <a:t>果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12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16798"/>
              </p:ext>
            </p:extLst>
          </p:nvPr>
        </p:nvGraphicFramePr>
        <p:xfrm>
          <a:off x="2730881" y="3232595"/>
          <a:ext cx="7688131" cy="1997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436"/>
                <a:gridCol w="2040897"/>
                <a:gridCol w="1958209"/>
                <a:gridCol w="1905589"/>
              </a:tblGrid>
              <a:tr h="482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十折交叉验证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8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Ionosphere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Wpbc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SMOTE-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本文方案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76.38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7"/>
    </mc:Choice>
    <mc:Fallback xmlns="">
      <p:transition spd="slow" advTm="5254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目前的分类准则是基于自编码器重建误差投票生成，在此实验架构上能够取得比较好的实验结果，但在交叉验证的平均结果中会降低传统分类器的分类性能</a:t>
            </a:r>
            <a:endParaRPr lang="en-US" altLang="zh-CN" dirty="0" smtClean="0"/>
          </a:p>
          <a:p>
            <a:r>
              <a:rPr lang="zh-CN" altLang="en-US" dirty="0" smtClean="0"/>
              <a:t>在实验过程中发现，如果生成样本的质量足够好，则可以提高传统分类器性能，因此接下来的工作主要是研究生成式模型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13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7" y="3666439"/>
            <a:ext cx="2956775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57" y="3666439"/>
            <a:ext cx="2829926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42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对生成特征的重要性进行排序，优先生成与类标关联度较大的特征</a:t>
            </a:r>
            <a:endParaRPr lang="en-US" altLang="zh-CN" dirty="0" smtClean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Louizos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该文献中提出将生成网络的目标函数与分类任务的目标函数结合，生成的样本有利于接下来的分类任务</a:t>
            </a:r>
            <a:endParaRPr lang="en-US" altLang="zh-CN" dirty="0" smtClean="0"/>
          </a:p>
          <a:p>
            <a:r>
              <a:rPr lang="zh-CN" altLang="en-US" dirty="0"/>
              <a:t>采</a:t>
            </a:r>
            <a:r>
              <a:rPr lang="zh-CN" altLang="en-US" dirty="0" smtClean="0"/>
              <a:t>用生成性能更好的模型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14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"/>
    </mc:Choice>
    <mc:Fallback xmlns="">
      <p:transition spd="slow" advTm="304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谢谢聆听！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8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"/>
    </mc:Choice>
    <mc:Fallback xmlns="">
      <p:transition spd="slow" advTm="10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E544-D79E-43BA-B8C4-D13542CF1821}" type="slidenum">
              <a:rPr lang="zh-CN" altLang="en-US" smtClean="0"/>
              <a:pPr/>
              <a:t>2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21311950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0"/>
    </mc:Choice>
    <mc:Fallback xmlns="">
      <p:transition spd="slow" advTm="162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研究目的及意义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89212" y="1541173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研究目的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不平衡分类问题，是指训练样本数量在类间分布不平衡的模式分类问题，某些类的样本数量远远少于其他类，例如疾病监测、信用卡非法交易监测等。</a:t>
            </a:r>
            <a:endParaRPr lang="en-US" altLang="zh-CN" dirty="0" smtClean="0"/>
          </a:p>
          <a:p>
            <a:r>
              <a:rPr lang="zh-CN" altLang="en-US" dirty="0" smtClean="0"/>
              <a:t>研究意义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般的模式分类方法在少数类上难以获得令人满意的性</a:t>
            </a:r>
            <a:r>
              <a:rPr lang="zh-CN" altLang="en-US" dirty="0" smtClean="0"/>
              <a:t>能，因此需要对该类问题进行更加深入的研究，给予少数类更多关注。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3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4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"/>
    </mc:Choice>
    <mc:Fallback xmlns="">
      <p:transition spd="slow" advTm="7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研究目的及意义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4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817" y="2070030"/>
            <a:ext cx="5476190" cy="3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17" y="2070030"/>
            <a:ext cx="5476190" cy="39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9212" y="2133600"/>
            <a:ext cx="13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：多数类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：少数类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8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"/>
    </mc:Choice>
    <mc:Fallback xmlns="">
      <p:transition spd="slow" advTm="1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95714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问题分析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数</a:t>
            </a:r>
            <a:r>
              <a:rPr lang="zh-CN" altLang="en-US" sz="2400" dirty="0" smtClean="0"/>
              <a:t>据稀缺问题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绝</a:t>
            </a:r>
            <a:r>
              <a:rPr lang="zh-CN" altLang="en-US" sz="2000" dirty="0" smtClean="0"/>
              <a:t>对稀缺和相对稀缺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噪声问题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少数</a:t>
            </a:r>
            <a:r>
              <a:rPr lang="zh-CN" altLang="en-US" sz="2000" dirty="0" smtClean="0"/>
              <a:t>类抗噪声能力弱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分类器偏移问题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基</a:t>
            </a:r>
            <a:r>
              <a:rPr lang="zh-CN" altLang="en-US" sz="2000" dirty="0" smtClean="0"/>
              <a:t>于决</a:t>
            </a:r>
            <a:r>
              <a:rPr lang="zh-CN" altLang="en-US" sz="2000" dirty="0"/>
              <a:t>策</a:t>
            </a:r>
            <a:r>
              <a:rPr lang="zh-CN" altLang="en-US" sz="2000" dirty="0" smtClean="0"/>
              <a:t>面的</a:t>
            </a:r>
            <a:r>
              <a:rPr lang="zh-CN" altLang="en-US" sz="2000" dirty="0"/>
              <a:t>分类器 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基于概率估计的分类器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评价指标问题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5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"/>
    </mc:Choice>
    <mc:Fallback xmlns="">
      <p:transition spd="slow" advTm="91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</a:t>
            </a:r>
            <a:r>
              <a:rPr lang="zh-CN" altLang="en-US" dirty="0" smtClean="0"/>
              <a:t>外研究现状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目前已有的解</a:t>
            </a:r>
            <a:r>
              <a:rPr lang="zh-CN" altLang="en-US" sz="2800" dirty="0"/>
              <a:t>决方</a:t>
            </a:r>
            <a:r>
              <a:rPr lang="zh-CN" altLang="en-US" sz="2800" dirty="0" smtClean="0"/>
              <a:t>案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数</a:t>
            </a:r>
            <a:r>
              <a:rPr lang="zh-CN" altLang="en-US" sz="2400" dirty="0" smtClean="0"/>
              <a:t>据层面（解决样本数量和分布问题）</a:t>
            </a:r>
            <a:endParaRPr lang="en-US" altLang="zh-CN" sz="2400" dirty="0" smtClean="0"/>
          </a:p>
          <a:p>
            <a:pPr lvl="2"/>
            <a:r>
              <a:rPr lang="zh-CN" altLang="en-US" sz="2400" b="1" dirty="0">
                <a:solidFill>
                  <a:schemeClr val="tx1"/>
                </a:solidFill>
              </a:rPr>
              <a:t>过采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样</a:t>
            </a:r>
            <a:r>
              <a:rPr lang="zh-CN" altLang="en-US" sz="2000" dirty="0" smtClean="0"/>
              <a:t>（针对少数类）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欠采样（针对多数类）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混</a:t>
            </a:r>
            <a:r>
              <a:rPr lang="zh-CN" altLang="en-US" sz="2000" dirty="0" smtClean="0"/>
              <a:t>合采样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算</a:t>
            </a:r>
            <a:r>
              <a:rPr lang="zh-CN" altLang="en-US" sz="2400" dirty="0" smtClean="0"/>
              <a:t>法层面（解决传统分类器易偏问题）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代价敏</a:t>
            </a:r>
            <a:r>
              <a:rPr lang="zh-CN" altLang="en-US" sz="2000" dirty="0" smtClean="0"/>
              <a:t>感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集成算法</a:t>
            </a:r>
            <a:endParaRPr lang="en-US" altLang="zh-CN" sz="20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6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7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2"/>
    </mc:Choice>
    <mc:Fallback xmlns="">
      <p:transition spd="slow" advTm="83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国内外研究现状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88898"/>
              </p:ext>
            </p:extLst>
          </p:nvPr>
        </p:nvGraphicFramePr>
        <p:xfrm>
          <a:off x="2592925" y="1905000"/>
          <a:ext cx="9157961" cy="37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964"/>
                <a:gridCol w="2020495"/>
                <a:gridCol w="4748502"/>
              </a:tblGrid>
              <a:tr h="373375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时间</a:t>
                      </a:r>
                      <a:endParaRPr lang="en-US" altLang="zh-CN" baseline="0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算法名称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算法思想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(Lee, 1999) 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为少数类加入随机噪声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75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(Chawla et al., 2002)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SMOTE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随机线性插值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065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(Han et al., 2005)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borderline-SMOTE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远离边界的样本点对分类决策面影响较小，因此强化边界点。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0650"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Bunkhumpornpat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et al., 2009)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Safe-Level-SMOTE 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SMOTE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盲目生成少数类的区域，导致少数类的样本区域变得更大，决策边界也变得更加不明确，所以要有控制的生成样本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75"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于化龙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et al., 2012) 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基于分布的过采样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生成均值和方差一致的少数类样本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75"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Sanabila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et al., 2017)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GenOMe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采用分布函数对少数类样本建模并重采样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7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25"/>
    </mc:Choice>
    <mc:Fallback xmlns="">
      <p:transition spd="slow" advTm="687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8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无法有效利用样本分布信息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，生成样本的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有效性和可信度也无法得到验证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基于分布的过采样算法对少数类建模时会受到函数容纳能力的影响，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具有一定的局限性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此本文针对基于分布的过采样算法进行改进，提出将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作为概率分布函数进行建模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用于不平衡分类问题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利用分布信息产生合理的生成样本</a:t>
            </a:r>
            <a:endParaRPr lang="en-US" altLang="zh-CN" sz="2000" dirty="0"/>
          </a:p>
          <a:p>
            <a:pPr lvl="1"/>
            <a:r>
              <a:rPr lang="zh-CN" altLang="en-US" dirty="0"/>
              <a:t>同经典过采样算法对比，能更有效提高分类器性能</a:t>
            </a:r>
            <a:endParaRPr lang="en-US" altLang="zh-CN" dirty="0"/>
          </a:p>
          <a:p>
            <a:pPr lvl="1"/>
            <a:r>
              <a:rPr lang="zh-CN" altLang="en-US" dirty="0"/>
              <a:t>可视化后生成样本的分布和原始的少数类样本是重叠或接近的</a:t>
            </a:r>
            <a:endParaRPr lang="en-US" altLang="zh-CN" dirty="0"/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7"/>
    </mc:Choice>
    <mc:Fallback xmlns="">
      <p:transition spd="slow" advTm="8105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170" y="3451204"/>
            <a:ext cx="8915400" cy="29976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21D6C-5B6F-4FDD-ACEF-DE7CBC6B4EAF}" type="slidenum">
              <a:rPr lang="zh-CN" altLang="en-US" smtClean="0"/>
              <a:t>9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89213" y="1768518"/>
                <a:ext cx="8915399" cy="1878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本文中利用少数类构建其概率分布模型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，并对生成模型进行采样，以达到过采样的目的，该</a:t>
                </a:r>
                <a:r>
                  <a:rPr lang="zh-CN" altLang="en-US" sz="2000" dirty="0"/>
                  <a:t>做法既保证了概率分布的前后一致性，又增加</a:t>
                </a:r>
                <a:r>
                  <a:rPr lang="zh-CN" altLang="en-US" sz="2000" dirty="0" smtClean="0"/>
                  <a:t>了生成样</a:t>
                </a:r>
                <a:r>
                  <a:rPr lang="zh-CN" altLang="en-US" sz="2000" dirty="0"/>
                  <a:t>本的随机性，使生成的样本集合更加合</a:t>
                </a:r>
                <a:r>
                  <a:rPr lang="zh-CN" altLang="en-US" sz="2000" dirty="0" smtClean="0"/>
                  <a:t>理。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3" y="1768518"/>
                <a:ext cx="8915399" cy="1878463"/>
              </a:xfrm>
              <a:prstGeom prst="rect">
                <a:avLst/>
              </a:prstGeom>
              <a:blipFill rotWithShape="0">
                <a:blip r:embed="rId4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36971" y="3476962"/>
            <a:ext cx="1455313" cy="1133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4"/>
    </mc:Choice>
    <mc:Fallback xmlns="">
      <p:transition spd="slow" advTm="2766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丝状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2601</Words>
  <Application>Microsoft Office PowerPoint</Application>
  <PresentationFormat>宽屏</PresentationFormat>
  <Paragraphs>185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Century Gothic</vt:lpstr>
      <vt:lpstr>宋体</vt:lpstr>
      <vt:lpstr>微软雅黑</vt:lpstr>
      <vt:lpstr>幼圆</vt:lpstr>
      <vt:lpstr>Arial</vt:lpstr>
      <vt:lpstr>Calibri</vt:lpstr>
      <vt:lpstr>Cambria Math</vt:lpstr>
      <vt:lpstr>Times New Roman</vt:lpstr>
      <vt:lpstr>Wingdings 3</vt:lpstr>
      <vt:lpstr>丝状</vt:lpstr>
      <vt:lpstr>PowerPoint 演示文稿</vt:lpstr>
      <vt:lpstr>目录</vt:lpstr>
      <vt:lpstr>研究目的及意义</vt:lpstr>
      <vt:lpstr>研究目的及意义</vt:lpstr>
      <vt:lpstr>国内外研究现状</vt:lpstr>
      <vt:lpstr>国内外研究现状</vt:lpstr>
      <vt:lpstr>国内外研究现状</vt:lpstr>
      <vt:lpstr>研究内容</vt:lpstr>
      <vt:lpstr>研究方案</vt:lpstr>
      <vt:lpstr>研究方案</vt:lpstr>
      <vt:lpstr>已经完成的工作</vt:lpstr>
      <vt:lpstr>已经完成的工作</vt:lpstr>
      <vt:lpstr>存在的问题</vt:lpstr>
      <vt:lpstr>拟解决方案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55</cp:revision>
  <dcterms:created xsi:type="dcterms:W3CDTF">2017-09-17T14:33:07Z</dcterms:created>
  <dcterms:modified xsi:type="dcterms:W3CDTF">2017-09-19T14:30:31Z</dcterms:modified>
</cp:coreProperties>
</file>