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57" r:id="rId3"/>
    <p:sldId id="259" r:id="rId4"/>
    <p:sldId id="407" r:id="rId5"/>
    <p:sldId id="408" r:id="rId6"/>
    <p:sldId id="338" r:id="rId7"/>
    <p:sldId id="413" r:id="rId8"/>
    <p:sldId id="355" r:id="rId9"/>
    <p:sldId id="389" r:id="rId10"/>
    <p:sldId id="390" r:id="rId11"/>
    <p:sldId id="403" r:id="rId12"/>
    <p:sldId id="392" r:id="rId13"/>
    <p:sldId id="411" r:id="rId14"/>
    <p:sldId id="393" r:id="rId15"/>
    <p:sldId id="409" r:id="rId16"/>
    <p:sldId id="405" r:id="rId17"/>
    <p:sldId id="394" r:id="rId18"/>
    <p:sldId id="417" r:id="rId19"/>
    <p:sldId id="395" r:id="rId20"/>
    <p:sldId id="406" r:id="rId21"/>
    <p:sldId id="396" r:id="rId22"/>
    <p:sldId id="397" r:id="rId23"/>
    <p:sldId id="414" r:id="rId24"/>
    <p:sldId id="415" r:id="rId25"/>
    <p:sldId id="416" r:id="rId26"/>
    <p:sldId id="419" r:id="rId27"/>
    <p:sldId id="420" r:id="rId28"/>
    <p:sldId id="401" r:id="rId29"/>
    <p:sldId id="356" r:id="rId30"/>
    <p:sldId id="388" r:id="rId31"/>
    <p:sldId id="357" r:id="rId32"/>
    <p:sldId id="358" r:id="rId33"/>
    <p:sldId id="402" r:id="rId34"/>
    <p:sldId id="379" r:id="rId35"/>
    <p:sldId id="380" r:id="rId36"/>
    <p:sldId id="421" r:id="rId37"/>
    <p:sldId id="382" r:id="rId38"/>
    <p:sldId id="383" r:id="rId39"/>
    <p:sldId id="384" r:id="rId40"/>
    <p:sldId id="385" r:id="rId41"/>
    <p:sldId id="386" r:id="rId42"/>
    <p:sldId id="418" r:id="rId43"/>
  </p:sldIdLst>
  <p:sldSz cx="9144000" cy="5715000" type="screen16x10"/>
  <p:notesSz cx="9928225" cy="679767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94660"/>
  </p:normalViewPr>
  <p:slideViewPr>
    <p:cSldViewPr>
      <p:cViewPr varScale="1">
        <p:scale>
          <a:sx n="131" d="100"/>
          <a:sy n="131" d="100"/>
        </p:scale>
        <p:origin x="1170" y="102"/>
      </p:cViewPr>
      <p:guideLst>
        <p:guide orient="horz" pos="180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1876\Desktop\saf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9135927422394669"/>
          <c:y val="0.16949152542372881"/>
          <c:w val="0.76382508104189173"/>
          <c:h val="0.59861574894761194"/>
        </c:manualLayout>
      </c:layout>
      <c:barChart>
        <c:barDir val="col"/>
        <c:grouping val="clustered"/>
        <c:varyColors val="0"/>
        <c:ser>
          <c:idx val="0"/>
          <c:order val="0"/>
          <c:tx>
            <c:strRef>
              <c:f>Sheet1!$B$1</c:f>
              <c:strCache>
                <c:ptCount val="1"/>
                <c:pt idx="0">
                  <c:v>SAP</c:v>
                </c:pt>
              </c:strCache>
            </c:strRef>
          </c:tx>
          <c:spPr>
            <a:solidFill>
              <a:schemeClr val="accent1"/>
            </a:solidFill>
            <a:ln>
              <a:noFill/>
            </a:ln>
            <a:effectLst/>
          </c:spPr>
          <c:invertIfNegative val="0"/>
          <c:cat>
            <c:numRef>
              <c:f>Sheet1!$A$2:$A$8</c:f>
              <c:numCache>
                <c:formatCode>General</c:formatCode>
                <c:ptCount val="7"/>
                <c:pt idx="0">
                  <c:v>512</c:v>
                </c:pt>
                <c:pt idx="1">
                  <c:v>768</c:v>
                </c:pt>
                <c:pt idx="2">
                  <c:v>1024</c:v>
                </c:pt>
                <c:pt idx="3">
                  <c:v>1280</c:v>
                </c:pt>
                <c:pt idx="4">
                  <c:v>1536</c:v>
                </c:pt>
                <c:pt idx="5">
                  <c:v>1792</c:v>
                </c:pt>
                <c:pt idx="6">
                  <c:v>2048</c:v>
                </c:pt>
              </c:numCache>
            </c:numRef>
          </c:cat>
          <c:val>
            <c:numRef>
              <c:f>Sheet1!$B$2:$B$9</c:f>
              <c:numCache>
                <c:formatCode>General</c:formatCode>
                <c:ptCount val="8"/>
                <c:pt idx="0">
                  <c:v>9.3490000000000002</c:v>
                </c:pt>
                <c:pt idx="1">
                  <c:v>26.977</c:v>
                </c:pt>
                <c:pt idx="2">
                  <c:v>59.52</c:v>
                </c:pt>
                <c:pt idx="3">
                  <c:v>107.05500000000001</c:v>
                </c:pt>
                <c:pt idx="4">
                  <c:v>177.697</c:v>
                </c:pt>
                <c:pt idx="5">
                  <c:v>274.31</c:v>
                </c:pt>
                <c:pt idx="6">
                  <c:v>405.22</c:v>
                </c:pt>
              </c:numCache>
            </c:numRef>
          </c:val>
        </c:ser>
        <c:ser>
          <c:idx val="1"/>
          <c:order val="1"/>
          <c:tx>
            <c:strRef>
              <c:f>Sheet1!$C$1</c:f>
              <c:strCache>
                <c:ptCount val="1"/>
                <c:pt idx="0">
                  <c:v>SMP</c:v>
                </c:pt>
              </c:strCache>
            </c:strRef>
          </c:tx>
          <c:spPr>
            <a:solidFill>
              <a:schemeClr val="accent2"/>
            </a:solidFill>
            <a:ln>
              <a:noFill/>
            </a:ln>
            <a:effectLst/>
          </c:spPr>
          <c:invertIfNegative val="0"/>
          <c:cat>
            <c:numRef>
              <c:f>Sheet1!$A$2:$A$8</c:f>
              <c:numCache>
                <c:formatCode>General</c:formatCode>
                <c:ptCount val="7"/>
                <c:pt idx="0">
                  <c:v>512</c:v>
                </c:pt>
                <c:pt idx="1">
                  <c:v>768</c:v>
                </c:pt>
                <c:pt idx="2">
                  <c:v>1024</c:v>
                </c:pt>
                <c:pt idx="3">
                  <c:v>1280</c:v>
                </c:pt>
                <c:pt idx="4">
                  <c:v>1536</c:v>
                </c:pt>
                <c:pt idx="5">
                  <c:v>1792</c:v>
                </c:pt>
                <c:pt idx="6">
                  <c:v>2048</c:v>
                </c:pt>
              </c:numCache>
            </c:numRef>
          </c:cat>
          <c:val>
            <c:numRef>
              <c:f>Sheet1!$C$2:$C$8</c:f>
              <c:numCache>
                <c:formatCode>General</c:formatCode>
                <c:ptCount val="7"/>
                <c:pt idx="0">
                  <c:v>11.016999999999999</c:v>
                </c:pt>
                <c:pt idx="1">
                  <c:v>32.033000000000001</c:v>
                </c:pt>
                <c:pt idx="2">
                  <c:v>71.137</c:v>
                </c:pt>
                <c:pt idx="3">
                  <c:v>128.07</c:v>
                </c:pt>
                <c:pt idx="4">
                  <c:v>212.81800000000001</c:v>
                </c:pt>
                <c:pt idx="5">
                  <c:v>329.05900000000003</c:v>
                </c:pt>
                <c:pt idx="6">
                  <c:v>483.56200000000001</c:v>
                </c:pt>
              </c:numCache>
            </c:numRef>
          </c:val>
        </c:ser>
        <c:ser>
          <c:idx val="2"/>
          <c:order val="2"/>
          <c:tx>
            <c:strRef>
              <c:f>Sheet1!$D$1</c:f>
              <c:strCache>
                <c:ptCount val="1"/>
                <c:pt idx="0">
                  <c:v>SMIN</c:v>
                </c:pt>
              </c:strCache>
            </c:strRef>
          </c:tx>
          <c:spPr>
            <a:solidFill>
              <a:schemeClr val="accent3"/>
            </a:solidFill>
            <a:ln>
              <a:noFill/>
            </a:ln>
            <a:effectLst/>
          </c:spPr>
          <c:invertIfNegative val="0"/>
          <c:cat>
            <c:numRef>
              <c:f>Sheet1!$A$2:$A$8</c:f>
              <c:numCache>
                <c:formatCode>General</c:formatCode>
                <c:ptCount val="7"/>
                <c:pt idx="0">
                  <c:v>512</c:v>
                </c:pt>
                <c:pt idx="1">
                  <c:v>768</c:v>
                </c:pt>
                <c:pt idx="2">
                  <c:v>1024</c:v>
                </c:pt>
                <c:pt idx="3">
                  <c:v>1280</c:v>
                </c:pt>
                <c:pt idx="4">
                  <c:v>1536</c:v>
                </c:pt>
                <c:pt idx="5">
                  <c:v>1792</c:v>
                </c:pt>
                <c:pt idx="6">
                  <c:v>2048</c:v>
                </c:pt>
              </c:numCache>
            </c:numRef>
          </c:cat>
          <c:val>
            <c:numRef>
              <c:f>Sheet1!$D$2:$D$9</c:f>
              <c:numCache>
                <c:formatCode>General</c:formatCode>
                <c:ptCount val="8"/>
                <c:pt idx="0">
                  <c:v>57.326000000000001</c:v>
                </c:pt>
                <c:pt idx="1">
                  <c:v>165.81899999999999</c:v>
                </c:pt>
                <c:pt idx="2">
                  <c:v>366.19200000000001</c:v>
                </c:pt>
                <c:pt idx="3">
                  <c:v>657.35</c:v>
                </c:pt>
                <c:pt idx="4">
                  <c:v>1093.73</c:v>
                </c:pt>
                <c:pt idx="5">
                  <c:v>1689.29</c:v>
                </c:pt>
                <c:pt idx="6">
                  <c:v>2486.4499999999998</c:v>
                </c:pt>
              </c:numCache>
            </c:numRef>
          </c:val>
        </c:ser>
        <c:dLbls>
          <c:showLegendKey val="0"/>
          <c:showVal val="0"/>
          <c:showCatName val="0"/>
          <c:showSerName val="0"/>
          <c:showPercent val="0"/>
          <c:showBubbleSize val="0"/>
        </c:dLbls>
        <c:gapWidth val="199"/>
        <c:axId val="249738544"/>
        <c:axId val="249742896"/>
      </c:barChart>
      <c:catAx>
        <c:axId val="249738544"/>
        <c:scaling>
          <c:orientation val="minMax"/>
        </c:scaling>
        <c:delete val="0"/>
        <c:axPos val="b"/>
        <c:title>
          <c:tx>
            <c:rich>
              <a:bodyPr/>
              <a:lstStyle/>
              <a:p>
                <a:pPr>
                  <a:defRPr sz="1100" b="0" i="0" u="none" strike="noStrike" baseline="0">
                    <a:solidFill>
                      <a:srgbClr val="000000"/>
                    </a:solidFill>
                    <a:latin typeface="宋体"/>
                    <a:ea typeface="宋体"/>
                    <a:cs typeface="宋体"/>
                  </a:defRPr>
                </a:pPr>
                <a:endParaRPr lang="en-US" altLang="zh-CN" sz="900" b="0" i="0" u="none" strike="noStrike" baseline="0">
                  <a:solidFill>
                    <a:srgbClr val="333333"/>
                  </a:solidFill>
                  <a:latin typeface="Calibri"/>
                  <a:cs typeface="Calibri"/>
                </a:endParaRPr>
              </a:p>
              <a:p>
                <a:pPr>
                  <a:defRPr sz="1100" b="0" i="0" u="none" strike="noStrike" baseline="0">
                    <a:solidFill>
                      <a:srgbClr val="000000"/>
                    </a:solidFill>
                    <a:latin typeface="宋体"/>
                    <a:ea typeface="宋体"/>
                    <a:cs typeface="宋体"/>
                  </a:defRPr>
                </a:pPr>
                <a:r>
                  <a:rPr lang="zh-CN" altLang="en-US" sz="900" b="0" i="0" u="none" strike="noStrike" baseline="0">
                    <a:solidFill>
                      <a:srgbClr val="333333"/>
                    </a:solidFill>
                    <a:latin typeface="Calibri"/>
                    <a:cs typeface="Calibri"/>
                  </a:rPr>
                  <a:t>Bit length of N</a:t>
                </a:r>
              </a:p>
              <a:p>
                <a:pPr>
                  <a:defRPr sz="1100" b="0" i="0" u="none" strike="noStrike" baseline="0">
                    <a:solidFill>
                      <a:srgbClr val="000000"/>
                    </a:solidFill>
                    <a:latin typeface="宋体"/>
                    <a:ea typeface="宋体"/>
                    <a:cs typeface="宋体"/>
                  </a:defRPr>
                </a:pPr>
                <a:endParaRPr lang="zh-CN" altLang="en-US" sz="900" b="0" i="0" u="none" strike="noStrike" baseline="0">
                  <a:solidFill>
                    <a:srgbClr val="333333"/>
                  </a:solidFill>
                  <a:latin typeface="Calibri"/>
                  <a:cs typeface="Calibri"/>
                </a:endParaRPr>
              </a:p>
            </c:rich>
          </c:tx>
          <c:layout>
            <c:manualLayout>
              <c:xMode val="edge"/>
              <c:yMode val="edge"/>
              <c:x val="0.42472851168567743"/>
              <c:y val="0.81782694078514651"/>
            </c:manualLayout>
          </c:layout>
          <c:overlay val="0"/>
          <c:spPr>
            <a:noFill/>
            <a:ln>
              <a:noFill/>
            </a:ln>
            <a:effectLst/>
          </c:spPr>
        </c:title>
        <c:numFmt formatCode="General" sourceLinked="1"/>
        <c:majorTickMark val="none"/>
        <c:minorTickMark val="none"/>
        <c:tickLblPos val="nextTo"/>
        <c:spPr>
          <a:noFill/>
          <a:ln w="9521"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zh-CN"/>
          </a:p>
        </c:txPr>
        <c:crossAx val="249742896"/>
        <c:crosses val="autoZero"/>
        <c:auto val="1"/>
        <c:lblAlgn val="ctr"/>
        <c:lblOffset val="100"/>
        <c:noMultiLvlLbl val="0"/>
      </c:catAx>
      <c:valAx>
        <c:axId val="249742896"/>
        <c:scaling>
          <c:orientation val="minMax"/>
        </c:scaling>
        <c:delete val="0"/>
        <c:axPos val="l"/>
        <c:majorGridlines>
          <c:spPr>
            <a:ln w="9521" cap="flat" cmpd="sng" algn="ctr">
              <a:solidFill>
                <a:schemeClr val="tx1">
                  <a:lumMod val="15000"/>
                  <a:lumOff val="85000"/>
                </a:schemeClr>
              </a:solidFill>
              <a:round/>
            </a:ln>
            <a:effectLst/>
          </c:spPr>
        </c:majorGridlines>
        <c:minorGridlines>
          <c:spPr>
            <a:ln w="9521" cap="flat" cmpd="sng" algn="ctr">
              <a:solidFill>
                <a:schemeClr val="tx1">
                  <a:lumMod val="5000"/>
                  <a:lumOff val="95000"/>
                </a:schemeClr>
              </a:solidFill>
              <a:round/>
            </a:ln>
            <a:effectLst/>
          </c:spPr>
        </c:minorGridlines>
        <c:title>
          <c:tx>
            <c:rich>
              <a:bodyPr/>
              <a:lstStyle/>
              <a:p>
                <a:pPr>
                  <a:defRPr sz="900" b="0" i="0" u="none" strike="noStrike" baseline="0">
                    <a:solidFill>
                      <a:srgbClr val="333333"/>
                    </a:solidFill>
                    <a:latin typeface="Calibri"/>
                    <a:ea typeface="Calibri"/>
                    <a:cs typeface="Calibri"/>
                  </a:defRPr>
                </a:pPr>
                <a:r>
                  <a:rPr lang="en-US" altLang="zh-CN"/>
                  <a:t>total computation cost (ms)</a:t>
                </a:r>
              </a:p>
            </c:rich>
          </c:tx>
          <c:layout>
            <c:manualLayout>
              <c:xMode val="edge"/>
              <c:yMode val="edge"/>
              <c:x val="1.1794539045648247E-2"/>
              <c:y val="0.11331206676088566"/>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49738544"/>
        <c:crosses val="autoZero"/>
        <c:crossBetween val="between"/>
      </c:valAx>
      <c:spPr>
        <a:noFill/>
        <a:ln w="25390">
          <a:noFill/>
        </a:ln>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1"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46981627296591"/>
          <c:y val="0.18633540372670807"/>
          <c:w val="0.82908573928258966"/>
          <c:h val="0.61874374398852328"/>
        </c:manualLayout>
      </c:layout>
      <c:lineChart>
        <c:grouping val="standard"/>
        <c:varyColors val="0"/>
        <c:ser>
          <c:idx val="0"/>
          <c:order val="0"/>
          <c:tx>
            <c:strRef>
              <c:f>[safe.xlsx]Sheet1!$B$2</c:f>
              <c:strCache>
                <c:ptCount val="1"/>
                <c:pt idx="0">
                  <c:v>SAP</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[safe.xlsx]Sheet1!$A$3:$A$6</c:f>
              <c:strCache>
                <c:ptCount val="4"/>
                <c:pt idx="0">
                  <c:v>20</c:v>
                </c:pt>
                <c:pt idx="1">
                  <c:v>100</c:v>
                </c:pt>
                <c:pt idx="2">
                  <c:v>500</c:v>
                </c:pt>
                <c:pt idx="3">
                  <c:v>1000</c:v>
                </c:pt>
              </c:strCache>
            </c:strRef>
          </c:cat>
          <c:val>
            <c:numRef>
              <c:f>[safe.xlsx]Sheet1!$B$3:$B$6</c:f>
              <c:numCache>
                <c:formatCode>General</c:formatCode>
                <c:ptCount val="4"/>
                <c:pt idx="0">
                  <c:v>59.564999999999998</c:v>
                </c:pt>
                <c:pt idx="1">
                  <c:v>59.57</c:v>
                </c:pt>
                <c:pt idx="2">
                  <c:v>60.246000000000002</c:v>
                </c:pt>
                <c:pt idx="3">
                  <c:v>59.725999999999999</c:v>
                </c:pt>
              </c:numCache>
            </c:numRef>
          </c:val>
          <c:smooth val="0"/>
        </c:ser>
        <c:ser>
          <c:idx val="1"/>
          <c:order val="1"/>
          <c:tx>
            <c:strRef>
              <c:f>[safe.xlsx]Sheet1!$C$2</c:f>
              <c:strCache>
                <c:ptCount val="1"/>
                <c:pt idx="0">
                  <c:v>SMP</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[safe.xlsx]Sheet1!$A$3:$A$6</c:f>
              <c:strCache>
                <c:ptCount val="4"/>
                <c:pt idx="0">
                  <c:v>20</c:v>
                </c:pt>
                <c:pt idx="1">
                  <c:v>100</c:v>
                </c:pt>
                <c:pt idx="2">
                  <c:v>500</c:v>
                </c:pt>
                <c:pt idx="3">
                  <c:v>1000</c:v>
                </c:pt>
              </c:strCache>
            </c:strRef>
          </c:cat>
          <c:val>
            <c:numRef>
              <c:f>[safe.xlsx]Sheet1!$C$3:$C$6</c:f>
              <c:numCache>
                <c:formatCode>General</c:formatCode>
                <c:ptCount val="4"/>
                <c:pt idx="0">
                  <c:v>71.135000000000005</c:v>
                </c:pt>
                <c:pt idx="1">
                  <c:v>71.14</c:v>
                </c:pt>
                <c:pt idx="2">
                  <c:v>71.253</c:v>
                </c:pt>
                <c:pt idx="3">
                  <c:v>71.287999999999997</c:v>
                </c:pt>
              </c:numCache>
            </c:numRef>
          </c:val>
          <c:smooth val="0"/>
        </c:ser>
        <c:ser>
          <c:idx val="2"/>
          <c:order val="2"/>
          <c:tx>
            <c:strRef>
              <c:f>[safe.xlsx]Sheet1!$D$2</c:f>
              <c:strCache>
                <c:ptCount val="1"/>
                <c:pt idx="0">
                  <c:v>SMIN</c:v>
                </c:pt>
              </c:strCache>
            </c:strRef>
          </c:tx>
          <c:spPr>
            <a:ln w="34925" cap="rnd">
              <a:solidFill>
                <a:schemeClr val="accent3"/>
              </a:solidFill>
              <a:round/>
            </a:ln>
            <a:effectLst>
              <a:outerShdw blurRad="40000" dist="23000" dir="5400000" rotWithShape="0">
                <a:srgbClr val="000000">
                  <a:alpha val="35000"/>
                </a:srgbClr>
              </a:outerShdw>
            </a:effectLst>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[safe.xlsx]Sheet1!$A$3:$A$6</c:f>
              <c:strCache>
                <c:ptCount val="4"/>
                <c:pt idx="0">
                  <c:v>20</c:v>
                </c:pt>
                <c:pt idx="1">
                  <c:v>100</c:v>
                </c:pt>
                <c:pt idx="2">
                  <c:v>500</c:v>
                </c:pt>
                <c:pt idx="3">
                  <c:v>1000</c:v>
                </c:pt>
              </c:strCache>
            </c:strRef>
          </c:cat>
          <c:val>
            <c:numRef>
              <c:f>[safe.xlsx]Sheet1!$D$3:$D$6</c:f>
              <c:numCache>
                <c:formatCode>General</c:formatCode>
                <c:ptCount val="4"/>
                <c:pt idx="0">
                  <c:v>366.38299999999998</c:v>
                </c:pt>
                <c:pt idx="1">
                  <c:v>366.4</c:v>
                </c:pt>
                <c:pt idx="2">
                  <c:v>366.5</c:v>
                </c:pt>
                <c:pt idx="3">
                  <c:v>366.851</c:v>
                </c:pt>
              </c:numCache>
            </c:numRef>
          </c:val>
          <c:smooth val="0"/>
        </c:ser>
        <c:dLbls>
          <c:showLegendKey val="0"/>
          <c:showVal val="0"/>
          <c:showCatName val="0"/>
          <c:showSerName val="0"/>
          <c:showPercent val="0"/>
          <c:showBubbleSize val="0"/>
        </c:dLbls>
        <c:marker val="1"/>
        <c:smooth val="0"/>
        <c:axId val="425474960"/>
        <c:axId val="425475504"/>
      </c:lineChart>
      <c:catAx>
        <c:axId val="42547496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plaintext size (bit )</a:t>
                </a:r>
                <a:endParaRPr lang="zh-CN"/>
              </a:p>
            </c:rich>
          </c:tx>
          <c:layout>
            <c:manualLayout>
              <c:xMode val="edge"/>
              <c:yMode val="edge"/>
              <c:x val="0.42712379702537184"/>
              <c:y val="0.8969974405373241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25475504"/>
        <c:crosses val="autoZero"/>
        <c:auto val="1"/>
        <c:lblAlgn val="ctr"/>
        <c:lblOffset val="100"/>
        <c:noMultiLvlLbl val="0"/>
      </c:catAx>
      <c:valAx>
        <c:axId val="425475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Total computation time (ms)</a:t>
                </a:r>
                <a:endParaRPr lang="zh-CN"/>
              </a:p>
            </c:rich>
          </c:tx>
          <c:layout>
            <c:manualLayout>
              <c:xMode val="edge"/>
              <c:yMode val="edge"/>
              <c:x val="3.6093884765861992E-3"/>
              <c:y val="0.1588111482960004"/>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25474960"/>
        <c:crosses val="autoZero"/>
        <c:crossBetween val="between"/>
      </c:valAx>
      <c:spPr>
        <a:noFill/>
        <a:ln>
          <a:noFill/>
        </a:ln>
        <a:effectLst/>
      </c:spPr>
    </c:plotArea>
    <c:legend>
      <c:legendPos val="b"/>
      <c:layout>
        <c:manualLayout>
          <c:xMode val="edge"/>
          <c:yMode val="edge"/>
          <c:x val="0.33535946672749317"/>
          <c:y val="6.5902910427364556E-2"/>
          <c:w val="0.37692684010228461"/>
          <c:h val="6.922941851001877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3313" cy="34021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2594" y="0"/>
            <a:ext cx="4303313" cy="340210"/>
          </a:xfrm>
          <a:prstGeom prst="rect">
            <a:avLst/>
          </a:prstGeom>
        </p:spPr>
        <p:txBody>
          <a:bodyPr vert="horz" lIns="91440" tIns="45720" rIns="91440" bIns="45720" rtlCol="0"/>
          <a:lstStyle>
            <a:lvl1pPr algn="r">
              <a:defRPr sz="1200"/>
            </a:lvl1pPr>
          </a:lstStyle>
          <a:p>
            <a:fld id="{E78F364E-9159-4EF2-B37C-984BC0D43CBD}" type="datetimeFigureOut">
              <a:rPr lang="zh-CN" altLang="en-US" smtClean="0"/>
              <a:t>2017/3/16</a:t>
            </a:fld>
            <a:endParaRPr lang="zh-CN" altLang="en-US"/>
          </a:p>
        </p:txBody>
      </p:sp>
      <p:sp>
        <p:nvSpPr>
          <p:cNvPr id="4" name="页脚占位符 3"/>
          <p:cNvSpPr>
            <a:spLocks noGrp="1"/>
          </p:cNvSpPr>
          <p:nvPr>
            <p:ph type="ftr" sz="quarter" idx="2"/>
          </p:nvPr>
        </p:nvSpPr>
        <p:spPr>
          <a:xfrm>
            <a:off x="0" y="6456378"/>
            <a:ext cx="4303313" cy="34021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2594" y="6456378"/>
            <a:ext cx="4303313" cy="340210"/>
          </a:xfrm>
          <a:prstGeom prst="rect">
            <a:avLst/>
          </a:prstGeom>
        </p:spPr>
        <p:txBody>
          <a:bodyPr vert="horz" lIns="91440" tIns="45720" rIns="91440" bIns="45720" rtlCol="0" anchor="b"/>
          <a:lstStyle>
            <a:lvl1pPr algn="r">
              <a:defRPr sz="1200"/>
            </a:lvl1pPr>
          </a:lstStyle>
          <a:p>
            <a:fld id="{0A8EEDD6-EAD8-4208-8F86-380687B26CF5}" type="slidenum">
              <a:rPr lang="zh-CN" altLang="en-US" smtClean="0"/>
              <a:t>‹#›</a:t>
            </a:fld>
            <a:endParaRPr lang="zh-CN" altLang="en-US"/>
          </a:p>
        </p:txBody>
      </p:sp>
    </p:spTree>
    <p:extLst>
      <p:ext uri="{BB962C8B-B14F-4D97-AF65-F5344CB8AC3E}">
        <p14:creationId xmlns:p14="http://schemas.microsoft.com/office/powerpoint/2010/main" val="816349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2" y="0"/>
            <a:ext cx="4302231"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2051" name="日期占位符 2"/>
          <p:cNvSpPr>
            <a:spLocks noGrp="1" noChangeArrowheads="1"/>
          </p:cNvSpPr>
          <p:nvPr>
            <p:ph type="dt" idx="1"/>
          </p:nvPr>
        </p:nvSpPr>
        <p:spPr bwMode="auto">
          <a:xfrm>
            <a:off x="5623699" y="0"/>
            <a:ext cx="4302231"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45265C1B-F50B-40B8-8FC1-F391AFDA90D9}" type="datetime1">
              <a:rPr lang="zh-CN" altLang="en-US"/>
              <a:pPr/>
              <a:t>2017/3/16</a:t>
            </a:fld>
            <a:endParaRPr lang="zh-CN" altLang="en-US" sz="1200"/>
          </a:p>
        </p:txBody>
      </p:sp>
      <p:sp>
        <p:nvSpPr>
          <p:cNvPr id="2052" name="幻灯片图像占位符 3"/>
          <p:cNvSpPr>
            <a:spLocks noGrp="1" noRot="1" noChangeAspect="1" noChangeArrowheads="1"/>
          </p:cNvSpPr>
          <p:nvPr>
            <p:ph type="sldImg" idx="2"/>
          </p:nvPr>
        </p:nvSpPr>
        <p:spPr bwMode="auto">
          <a:xfrm>
            <a:off x="2924175" y="509588"/>
            <a:ext cx="4079875"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sp>
      <p:sp>
        <p:nvSpPr>
          <p:cNvPr id="2053" name="备注占位符 4"/>
          <p:cNvSpPr>
            <a:spLocks noGrp="1" noRot="1" noChangeAspect="1" noChangeArrowheads="1"/>
          </p:cNvSpPr>
          <p:nvPr/>
        </p:nvSpPr>
        <p:spPr bwMode="auto">
          <a:xfrm>
            <a:off x="992823" y="3228896"/>
            <a:ext cx="7942580" cy="305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txBody>
          <a:bodyPr anchor="ctr"/>
          <a:lstStyle/>
          <a:p>
            <a:pPr defTabSz="0" eaLnBrk="0" hangingPunct="0">
              <a:spcBef>
                <a:spcPct val="30000"/>
              </a:spcBef>
              <a:buFontTx/>
              <a:buNone/>
            </a:pPr>
            <a:r>
              <a:rPr lang="zh-CN" sz="1200"/>
              <a:t>单击此处编辑母版文本样式</a:t>
            </a:r>
          </a:p>
          <a:p>
            <a:pPr defTabSz="0" eaLnBrk="0" hangingPunct="0">
              <a:spcBef>
                <a:spcPct val="30000"/>
              </a:spcBef>
              <a:buFontTx/>
              <a:buNone/>
            </a:pPr>
            <a:r>
              <a:rPr lang="zh-CN" sz="1200"/>
              <a:t>第二级</a:t>
            </a:r>
          </a:p>
          <a:p>
            <a:pPr defTabSz="0" eaLnBrk="0" hangingPunct="0">
              <a:spcBef>
                <a:spcPct val="30000"/>
              </a:spcBef>
              <a:buFontTx/>
              <a:buNone/>
            </a:pPr>
            <a:r>
              <a:rPr lang="zh-CN" sz="1200"/>
              <a:t>第三级</a:t>
            </a:r>
          </a:p>
          <a:p>
            <a:pPr defTabSz="0" eaLnBrk="0" hangingPunct="0">
              <a:spcBef>
                <a:spcPct val="30000"/>
              </a:spcBef>
              <a:buFontTx/>
              <a:buNone/>
            </a:pPr>
            <a:r>
              <a:rPr lang="zh-CN" sz="1200"/>
              <a:t>第四级</a:t>
            </a:r>
          </a:p>
          <a:p>
            <a:pPr defTabSz="0" eaLnBrk="0" hangingPunct="0">
              <a:spcBef>
                <a:spcPct val="30000"/>
              </a:spcBef>
              <a:buFontTx/>
              <a:buNone/>
            </a:pPr>
            <a:r>
              <a:rPr lang="zh-CN" sz="1200"/>
              <a:t>第五级</a:t>
            </a:r>
          </a:p>
        </p:txBody>
      </p:sp>
      <p:sp>
        <p:nvSpPr>
          <p:cNvPr id="2054" name="页脚占位符 5"/>
          <p:cNvSpPr>
            <a:spLocks noGrp="1" noChangeArrowheads="1"/>
          </p:cNvSpPr>
          <p:nvPr>
            <p:ph type="ftr" sz="quarter" idx="4"/>
          </p:nvPr>
        </p:nvSpPr>
        <p:spPr bwMode="auto">
          <a:xfrm>
            <a:off x="2" y="6456612"/>
            <a:ext cx="4302231"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5623699" y="6456612"/>
            <a:ext cx="4302231"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13FE2C72-205A-4F8D-8747-104C4B4768B1}" type="slidenum">
              <a:rPr lang="zh-CN" altLang="en-US"/>
              <a:pPr/>
              <a:t>‹#›</a:t>
            </a:fld>
            <a:endParaRPr lang="zh-CN" altLang="en-US" sz="1200"/>
          </a:p>
        </p:txBody>
      </p:sp>
    </p:spTree>
    <p:extLst>
      <p:ext uri="{BB962C8B-B14F-4D97-AF65-F5344CB8AC3E}">
        <p14:creationId xmlns:p14="http://schemas.microsoft.com/office/powerpoint/2010/main" val="3358611299"/>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465EB26E-CD32-4432-A344-DD22A35BA68A}" type="datetime1">
              <a:rPr lang="zh-CN" altLang="en-US"/>
              <a:pPr/>
              <a:t>2017/3/16</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8121ADF-F8AE-4DEF-9BE8-5D823BD5030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80101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65EB26E-CD32-4432-A344-DD22A35BA68A}" type="datetime1">
              <a:rPr lang="zh-CN" altLang="en-US"/>
              <a:pPr/>
              <a:t>2017/3/16</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884A9B9-EC3F-400C-9B7E-6EC65EFDBCD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424573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65EB26E-CD32-4432-A344-DD22A35BA68A}" type="datetime1">
              <a:rPr lang="zh-CN" altLang="en-US"/>
              <a:pPr/>
              <a:t>2017/3/16</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012C2596-007D-4631-9D80-EEAB06AA2146}"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485141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5297488"/>
            <a:ext cx="2133600" cy="303212"/>
          </a:xfrm>
        </p:spPr>
        <p:txBody>
          <a:bodyPr/>
          <a:lstStyle>
            <a:lvl1pPr>
              <a:defRPr/>
            </a:lvl1pPr>
          </a:lstStyle>
          <a:p>
            <a:fld id="{465EB26E-CD32-4432-A344-DD22A35BA68A}" type="datetime1">
              <a:rPr lang="zh-CN" altLang="en-US"/>
              <a:pPr/>
              <a:t>2017/3/16</a:t>
            </a:fld>
            <a:endParaRPr lang="zh-CN" altLang="en-US" sz="1800">
              <a:solidFill>
                <a:schemeClr val="tx1"/>
              </a:solidFill>
            </a:endParaRPr>
          </a:p>
        </p:txBody>
      </p:sp>
      <p:sp>
        <p:nvSpPr>
          <p:cNvPr id="4" name="页脚占位符 3"/>
          <p:cNvSpPr>
            <a:spLocks noGrp="1"/>
          </p:cNvSpPr>
          <p:nvPr>
            <p:ph type="ftr" sz="quarter" idx="11"/>
          </p:nvPr>
        </p:nvSpPr>
        <p:spPr>
          <a:xfrm>
            <a:off x="3124200" y="5297488"/>
            <a:ext cx="2895600" cy="303212"/>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553200" y="5297488"/>
            <a:ext cx="2133600" cy="303212"/>
          </a:xfrm>
        </p:spPr>
        <p:txBody>
          <a:bodyPr/>
          <a:lstStyle>
            <a:lvl1pPr>
              <a:defRPr/>
            </a:lvl1pPr>
          </a:lstStyle>
          <a:p>
            <a:fld id="{85FFE544-D79E-43BA-B8C4-D13542CF1821}"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8420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65EB26E-CD32-4432-A344-DD22A35BA68A}" type="datetime1">
              <a:rPr lang="zh-CN" altLang="en-US"/>
              <a:pPr/>
              <a:t>2017/3/16</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72BB077-2039-42F6-8495-C8D5A7D465A6}"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60762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65EB26E-CD32-4432-A344-DD22A35BA68A}" type="datetime1">
              <a:rPr lang="zh-CN" altLang="en-US"/>
              <a:pPr/>
              <a:t>2017/3/16</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C8A21C8-F209-45DE-8914-9B9203A6D02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81219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65EB26E-CD32-4432-A344-DD22A35BA68A}" type="datetime1">
              <a:rPr lang="zh-CN" altLang="en-US"/>
              <a:pPr/>
              <a:t>2017/3/16</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514EB6F-8FDC-4C51-B566-CDB0B8E1224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52532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65EB26E-CD32-4432-A344-DD22A35BA68A}" type="datetime1">
              <a:rPr lang="zh-CN" altLang="en-US"/>
              <a:pPr/>
              <a:t>2017/3/16</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D19F67BA-FD03-47CA-A9A3-7B6A9A562B3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94787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65EB26E-CD32-4432-A344-DD22A35BA68A}" type="datetime1">
              <a:rPr lang="zh-CN" altLang="en-US"/>
              <a:pPr/>
              <a:t>2017/3/16</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9018ADB2-5595-40B3-9A3C-985FB3FE755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7056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65EB26E-CD32-4432-A344-DD22A35BA68A}" type="datetime1">
              <a:rPr lang="zh-CN" altLang="en-US"/>
              <a:pPr/>
              <a:t>2017/3/16</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D1184D05-1F89-4C44-B365-361374CACE06}"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038221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65EB26E-CD32-4432-A344-DD22A35BA68A}" type="datetime1">
              <a:rPr lang="zh-CN" altLang="en-US"/>
              <a:pPr/>
              <a:t>2017/3/16</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EAE8ED9-B535-4169-A7F0-D6A7E216C26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62870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65EB26E-CD32-4432-A344-DD22A35BA68A}" type="datetime1">
              <a:rPr lang="zh-CN" altLang="en-US"/>
              <a:pPr/>
              <a:t>2017/3/16</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FFFB7C9-FFF0-4CE6-A014-9EA2A748304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79539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28600"/>
            <a:ext cx="8229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方正兰亭粗黑_GBK" charset="-122"/>
              </a:rPr>
              <a:t>单击此处编辑母版标题样式</a:t>
            </a:r>
          </a:p>
        </p:txBody>
      </p:sp>
      <p:sp>
        <p:nvSpPr>
          <p:cNvPr id="1027" name="文本占位符 2"/>
          <p:cNvSpPr>
            <a:spLocks noGrp="1" noChangeArrowheads="1"/>
          </p:cNvSpPr>
          <p:nvPr>
            <p:ph type="body" idx="1"/>
          </p:nvPr>
        </p:nvSpPr>
        <p:spPr bwMode="auto">
          <a:xfrm>
            <a:off x="457200" y="1333500"/>
            <a:ext cx="82296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方正兰亭粗黑_GBK" charset="-122"/>
              </a:rPr>
              <a:t>单击此处编辑母版文本样式</a:t>
            </a:r>
          </a:p>
          <a:p>
            <a:pPr lvl="1"/>
            <a:r>
              <a:rPr lang="zh-CN" smtClean="0">
                <a:sym typeface="方正兰亭粗黑_GBK" charset="-122"/>
              </a:rPr>
              <a:t>第二级</a:t>
            </a:r>
          </a:p>
          <a:p>
            <a:pPr lvl="2"/>
            <a:r>
              <a:rPr lang="zh-CN" smtClean="0">
                <a:sym typeface="方正兰亭粗黑_GBK" charset="-122"/>
              </a:rPr>
              <a:t>第三级</a:t>
            </a:r>
          </a:p>
          <a:p>
            <a:pPr lvl="3"/>
            <a:r>
              <a:rPr lang="zh-CN" smtClean="0">
                <a:sym typeface="方正兰亭粗黑_GBK" charset="-122"/>
              </a:rPr>
              <a:t>第四级</a:t>
            </a:r>
          </a:p>
          <a:p>
            <a:pPr lvl="4"/>
            <a:r>
              <a:rPr lang="zh-CN" smtClean="0">
                <a:sym typeface="方正兰亭粗黑_GBK" charset="-122"/>
              </a:rPr>
              <a:t>第五级</a:t>
            </a:r>
          </a:p>
        </p:txBody>
      </p:sp>
      <p:sp>
        <p:nvSpPr>
          <p:cNvPr id="1028" name="日期占位符 3"/>
          <p:cNvSpPr>
            <a:spLocks noGrp="1" noChangeArrowheads="1"/>
          </p:cNvSpPr>
          <p:nvPr>
            <p:ph type="dt" sz="half" idx="2"/>
          </p:nvPr>
        </p:nvSpPr>
        <p:spPr bwMode="auto">
          <a:xfrm>
            <a:off x="457200" y="5297488"/>
            <a:ext cx="21336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465EB26E-CD32-4432-A344-DD22A35BA68A}" type="datetime1">
              <a:rPr lang="zh-CN" altLang="en-US"/>
              <a:pPr/>
              <a:t>2017/3/16</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3124200" y="5297488"/>
            <a:ext cx="28956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6553200" y="5297488"/>
            <a:ext cx="21336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F6FC62E-082C-4EE2-8850-BA99BAC9E3AF}" type="slidenum">
              <a:rPr lang="zh-CN" altLang="en-US"/>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方正兰亭粗黑_GBK" charset="-122"/>
        </a:defRPr>
      </a:lvl1pPr>
      <a:lvl2pPr marL="914400" indent="-914400" algn="ctr" rtl="0" fontAlgn="base">
        <a:spcBef>
          <a:spcPct val="0"/>
        </a:spcBef>
        <a:spcAft>
          <a:spcPct val="0"/>
        </a:spcAft>
        <a:defRPr sz="4400">
          <a:solidFill>
            <a:schemeClr val="tx1"/>
          </a:solidFill>
          <a:latin typeface="方正兰亭粗黑_GBK" charset="-122"/>
          <a:ea typeface="宋体" pitchFamily="2" charset="-122"/>
          <a:sym typeface="方正兰亭粗黑_GBK" charset="-122"/>
        </a:defRPr>
      </a:lvl2pPr>
      <a:lvl3pPr marL="914400" indent="-914400" algn="ctr" rtl="0" fontAlgn="base">
        <a:spcBef>
          <a:spcPct val="0"/>
        </a:spcBef>
        <a:spcAft>
          <a:spcPct val="0"/>
        </a:spcAft>
        <a:defRPr sz="4400">
          <a:solidFill>
            <a:schemeClr val="tx1"/>
          </a:solidFill>
          <a:latin typeface="方正兰亭粗黑_GBK" charset="-122"/>
          <a:ea typeface="宋体" pitchFamily="2" charset="-122"/>
          <a:sym typeface="方正兰亭粗黑_GBK" charset="-122"/>
        </a:defRPr>
      </a:lvl3pPr>
      <a:lvl4pPr marL="914400" indent="-914400" algn="ctr" rtl="0" fontAlgn="base">
        <a:spcBef>
          <a:spcPct val="0"/>
        </a:spcBef>
        <a:spcAft>
          <a:spcPct val="0"/>
        </a:spcAft>
        <a:defRPr sz="4400">
          <a:solidFill>
            <a:schemeClr val="tx1"/>
          </a:solidFill>
          <a:latin typeface="方正兰亭粗黑_GBK" charset="-122"/>
          <a:ea typeface="宋体" pitchFamily="2" charset="-122"/>
          <a:sym typeface="方正兰亭粗黑_GBK" charset="-122"/>
        </a:defRPr>
      </a:lvl4pPr>
      <a:lvl5pPr marL="914400" indent="-914400" algn="ctr" rtl="0" fontAlgn="base">
        <a:spcBef>
          <a:spcPct val="0"/>
        </a:spcBef>
        <a:spcAft>
          <a:spcPct val="0"/>
        </a:spcAft>
        <a:defRPr sz="4400">
          <a:solidFill>
            <a:schemeClr val="tx1"/>
          </a:solidFill>
          <a:latin typeface="方正兰亭粗黑_GBK" charset="-122"/>
          <a:ea typeface="宋体" pitchFamily="2" charset="-122"/>
          <a:sym typeface="方正兰亭粗黑_GBK" charset="-122"/>
        </a:defRPr>
      </a:lvl5pPr>
      <a:lvl6pPr marL="1371600" indent="-914400" algn="ctr" rtl="0" fontAlgn="base">
        <a:spcBef>
          <a:spcPct val="0"/>
        </a:spcBef>
        <a:spcAft>
          <a:spcPct val="0"/>
        </a:spcAft>
        <a:defRPr sz="4400">
          <a:solidFill>
            <a:schemeClr val="tx1"/>
          </a:solidFill>
          <a:latin typeface="方正兰亭粗黑_GBK" charset="-122"/>
          <a:ea typeface="宋体" pitchFamily="2" charset="-122"/>
          <a:sym typeface="方正兰亭粗黑_GBK" charset="-122"/>
        </a:defRPr>
      </a:lvl6pPr>
      <a:lvl7pPr marL="1828800" indent="-914400" algn="ctr" rtl="0" fontAlgn="base">
        <a:spcBef>
          <a:spcPct val="0"/>
        </a:spcBef>
        <a:spcAft>
          <a:spcPct val="0"/>
        </a:spcAft>
        <a:defRPr sz="4400">
          <a:solidFill>
            <a:schemeClr val="tx1"/>
          </a:solidFill>
          <a:latin typeface="方正兰亭粗黑_GBK" charset="-122"/>
          <a:ea typeface="宋体" pitchFamily="2" charset="-122"/>
          <a:sym typeface="方正兰亭粗黑_GBK" charset="-122"/>
        </a:defRPr>
      </a:lvl7pPr>
      <a:lvl8pPr marL="2286000" indent="-914400" algn="ctr" rtl="0" fontAlgn="base">
        <a:spcBef>
          <a:spcPct val="0"/>
        </a:spcBef>
        <a:spcAft>
          <a:spcPct val="0"/>
        </a:spcAft>
        <a:defRPr sz="4400">
          <a:solidFill>
            <a:schemeClr val="tx1"/>
          </a:solidFill>
          <a:latin typeface="方正兰亭粗黑_GBK" charset="-122"/>
          <a:ea typeface="宋体" pitchFamily="2" charset="-122"/>
          <a:sym typeface="方正兰亭粗黑_GBK" charset="-122"/>
        </a:defRPr>
      </a:lvl8pPr>
      <a:lvl9pPr marL="2743200" indent="-914400" algn="ctr" rtl="0" fontAlgn="base">
        <a:spcBef>
          <a:spcPct val="0"/>
        </a:spcBef>
        <a:spcAft>
          <a:spcPct val="0"/>
        </a:spcAft>
        <a:defRPr sz="4400">
          <a:solidFill>
            <a:schemeClr val="tx1"/>
          </a:solidFill>
          <a:latin typeface="方正兰亭粗黑_GBK" charset="-122"/>
          <a:ea typeface="宋体" pitchFamily="2" charset="-122"/>
          <a:sym typeface="方正兰亭粗黑_GBK" charset="-122"/>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方正兰亭粗黑_GBK" charset="-122"/>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方正兰亭粗黑_GBK" charset="-122"/>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方正兰亭粗黑_GBK" charset="-122"/>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方正兰亭粗黑_GBK" charset="-122"/>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方正兰亭粗黑_GBK" charset="-122"/>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方正兰亭粗黑_GBK" charset="-122"/>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方正兰亭粗黑_GBK" charset="-122"/>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方正兰亭粗黑_GBK" charset="-122"/>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方正兰亭粗黑_GBK"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60.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6.png"/><Relationship Id="rId7"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13.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90.png"/><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3644054" y="0"/>
            <a:ext cx="1882932" cy="1568521"/>
          </a:xfrm>
          <a:prstGeom prst="rect">
            <a:avLst/>
          </a:prstGeom>
        </p:spPr>
      </p:pic>
      <p:sp>
        <p:nvSpPr>
          <p:cNvPr id="18" name="TextBox 27"/>
          <p:cNvSpPr txBox="1">
            <a:spLocks noChangeArrowheads="1"/>
          </p:cNvSpPr>
          <p:nvPr/>
        </p:nvSpPr>
        <p:spPr bwMode="auto">
          <a:xfrm>
            <a:off x="467658" y="1561392"/>
            <a:ext cx="8235724" cy="630942"/>
          </a:xfrm>
          <a:prstGeom prst="rect">
            <a:avLst/>
          </a:prstGeom>
          <a:noFill/>
          <a:ln w="9525">
            <a:noFill/>
            <a:miter lim="800000"/>
            <a:headEnd/>
            <a:tailEnd/>
          </a:ln>
        </p:spPr>
        <p:txBody>
          <a:bodyPr wrap="square">
            <a:spAutoFit/>
          </a:bodyPr>
          <a:lstStyle/>
          <a:p>
            <a:pPr algn="ctr"/>
            <a:r>
              <a:rPr lang="zh-CN" altLang="zh-CN" sz="3500" b="1" dirty="0"/>
              <a:t>基于安全多方计算</a:t>
            </a:r>
            <a:r>
              <a:rPr lang="zh-CN" altLang="zh-CN" sz="3500" b="1" dirty="0" smtClean="0"/>
              <a:t>下</a:t>
            </a:r>
            <a:r>
              <a:rPr lang="zh-CN" altLang="en-US" sz="3500" b="1" dirty="0"/>
              <a:t>的</a:t>
            </a:r>
            <a:r>
              <a:rPr lang="zh-CN" altLang="zh-CN" sz="3500" b="1" dirty="0" smtClean="0"/>
              <a:t>时间序列</a:t>
            </a:r>
            <a:r>
              <a:rPr lang="zh-CN" altLang="zh-CN" sz="3500" b="1" dirty="0"/>
              <a:t>异常检测</a:t>
            </a:r>
            <a:endParaRPr lang="en-US" altLang="zh-CN" sz="3500" b="1" dirty="0" smtClean="0">
              <a:solidFill>
                <a:srgbClr val="00417C"/>
              </a:solidFill>
              <a:latin typeface="微软雅黑" pitchFamily="34" charset="-122"/>
              <a:ea typeface="微软雅黑" pitchFamily="34" charset="-122"/>
            </a:endParaRPr>
          </a:p>
        </p:txBody>
      </p:sp>
      <p:sp>
        <p:nvSpPr>
          <p:cNvPr id="19" name="矩形 18"/>
          <p:cNvSpPr/>
          <p:nvPr/>
        </p:nvSpPr>
        <p:spPr>
          <a:xfrm>
            <a:off x="0" y="3217530"/>
            <a:ext cx="9144000" cy="357187"/>
          </a:xfrm>
          <a:prstGeom prst="rect">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9"/>
          <p:cNvSpPr>
            <a:spLocks noChangeArrowheads="1"/>
          </p:cNvSpPr>
          <p:nvPr/>
        </p:nvSpPr>
        <p:spPr bwMode="auto">
          <a:xfrm>
            <a:off x="3131880" y="4225614"/>
            <a:ext cx="2880240" cy="738664"/>
          </a:xfrm>
          <a:prstGeom prst="rect">
            <a:avLst/>
          </a:prstGeom>
          <a:noFill/>
          <a:ln w="9525">
            <a:noFill/>
            <a:miter lim="800000"/>
            <a:headEnd/>
            <a:tailEnd/>
          </a:ln>
        </p:spPr>
        <p:txBody>
          <a:bodyPr wrap="square">
            <a:spAutoFit/>
          </a:bodyPr>
          <a:lstStyle/>
          <a:p>
            <a:pPr algn="ctr"/>
            <a:endParaRPr lang="en-US" altLang="zh-CN" sz="1400" dirty="0" smtClean="0">
              <a:solidFill>
                <a:srgbClr val="00417C"/>
              </a:solidFill>
              <a:latin typeface="微软雅黑" pitchFamily="34" charset="-122"/>
              <a:ea typeface="微软雅黑" pitchFamily="34" charset="-122"/>
            </a:endParaRPr>
          </a:p>
          <a:p>
            <a:pPr algn="ctr"/>
            <a:r>
              <a:rPr lang="zh-CN" altLang="en-US" sz="1400" dirty="0" smtClean="0">
                <a:solidFill>
                  <a:srgbClr val="00417C"/>
                </a:solidFill>
                <a:latin typeface="微软雅黑" pitchFamily="34" charset="-122"/>
                <a:ea typeface="微软雅黑" pitchFamily="34" charset="-122"/>
              </a:rPr>
              <a:t>刘</a:t>
            </a:r>
            <a:r>
              <a:rPr lang="zh-CN" altLang="en-US" sz="1400" dirty="0">
                <a:solidFill>
                  <a:srgbClr val="00417C"/>
                </a:solidFill>
                <a:latin typeface="微软雅黑" pitchFamily="34" charset="-122"/>
                <a:ea typeface="微软雅黑" pitchFamily="34" charset="-122"/>
              </a:rPr>
              <a:t>浩</a:t>
            </a:r>
            <a:r>
              <a:rPr lang="zh-CN" altLang="en-US" sz="1400" dirty="0" smtClean="0">
                <a:solidFill>
                  <a:srgbClr val="00417C"/>
                </a:solidFill>
                <a:latin typeface="微软雅黑" pitchFamily="34" charset="-122"/>
                <a:ea typeface="微软雅黑" pitchFamily="34" charset="-122"/>
              </a:rPr>
              <a:t>东   </a:t>
            </a:r>
            <a:r>
              <a:rPr lang="en-US" altLang="zh-CN" sz="1400" dirty="0" smtClean="0">
                <a:solidFill>
                  <a:srgbClr val="00417C"/>
                </a:solidFill>
                <a:latin typeface="微软雅黑" pitchFamily="34" charset="-122"/>
                <a:ea typeface="微软雅黑" pitchFamily="34" charset="-122"/>
              </a:rPr>
              <a:t>15S151525</a:t>
            </a:r>
          </a:p>
          <a:p>
            <a:pPr algn="ctr"/>
            <a:endParaRPr lang="zh-CN" altLang="en-US" sz="1400" dirty="0">
              <a:solidFill>
                <a:srgbClr val="00417C"/>
              </a:solidFill>
              <a:latin typeface="微软雅黑" pitchFamily="34" charset="-122"/>
              <a:ea typeface="微软雅黑" pitchFamily="34" charset="-122"/>
            </a:endParaRPr>
          </a:p>
        </p:txBody>
      </p:sp>
      <p:sp>
        <p:nvSpPr>
          <p:cNvPr id="21" name="矩形 10"/>
          <p:cNvSpPr>
            <a:spLocks noChangeArrowheads="1"/>
          </p:cNvSpPr>
          <p:nvPr/>
        </p:nvSpPr>
        <p:spPr bwMode="auto">
          <a:xfrm>
            <a:off x="3131880" y="3266742"/>
            <a:ext cx="2880240" cy="307975"/>
          </a:xfrm>
          <a:prstGeom prst="rect">
            <a:avLst/>
          </a:prstGeom>
          <a:noFill/>
          <a:ln w="9525">
            <a:noFill/>
            <a:miter lim="800000"/>
            <a:headEnd/>
            <a:tailEnd/>
          </a:ln>
        </p:spPr>
        <p:txBody>
          <a:bodyPr wrap="square">
            <a:spAutoFit/>
          </a:bodyPr>
          <a:lstStyle/>
          <a:p>
            <a:pPr algn="ctr"/>
            <a:r>
              <a:rPr lang="zh-CN" altLang="en-US" sz="1400" dirty="0">
                <a:solidFill>
                  <a:schemeClr val="bg1"/>
                </a:solidFill>
                <a:latin typeface="微软雅黑" pitchFamily="34" charset="-122"/>
                <a:ea typeface="微软雅黑" pitchFamily="34" charset="-122"/>
              </a:rPr>
              <a:t>规格</a:t>
            </a:r>
            <a:r>
              <a:rPr lang="zh-CN" altLang="en-US" sz="1400" dirty="0" smtClean="0">
                <a:solidFill>
                  <a:schemeClr val="bg1"/>
                </a:solidFill>
                <a:latin typeface="微软雅黑" pitchFamily="34" charset="-122"/>
                <a:ea typeface="微软雅黑" pitchFamily="34" charset="-122"/>
              </a:rPr>
              <a:t>严格，功夫到家</a:t>
            </a:r>
            <a:endParaRPr lang="zh-CN" altLang="en-US" sz="1400" dirty="0">
              <a:solidFill>
                <a:schemeClr val="bg1"/>
              </a:solidFill>
              <a:latin typeface="微软雅黑" pitchFamily="34" charset="-122"/>
              <a:ea typeface="微软雅黑" pitchFamily="34" charset="-122"/>
            </a:endParaRPr>
          </a:p>
        </p:txBody>
      </p:sp>
    </p:spTree>
  </p:cSld>
  <p:clrMapOvr>
    <a:masterClrMapping/>
  </p:clrMapOvr>
  <p:transition spd="med" advTm="44">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22765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zh-CN" sz="2000" b="1" dirty="0"/>
              <a:t>BCP同态加密算法</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10</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283936" y="923114"/>
                <a:ext cx="8176388" cy="1631216"/>
              </a:xfrm>
              <a:prstGeom prst="rect">
                <a:avLst/>
              </a:prstGeom>
            </p:spPr>
            <p:txBody>
              <a:bodyPr wrap="square">
                <a:spAutoFit/>
              </a:bodyPr>
              <a:lstStyle/>
              <a:p>
                <a:r>
                  <a:rPr lang="en-US" altLang="zh-CN" sz="1600" dirty="0" smtClean="0"/>
                  <a:t>        BCP</a:t>
                </a:r>
                <a:r>
                  <a:rPr lang="zh-CN" altLang="zh-CN" sz="1600" dirty="0"/>
                  <a:t>加密系统是一种特殊的同态加密算法</a:t>
                </a:r>
                <a:r>
                  <a:rPr lang="zh-CN" altLang="zh-CN" sz="1600" dirty="0" smtClean="0"/>
                  <a:t>，</a:t>
                </a:r>
                <a:r>
                  <a:rPr lang="zh-CN" altLang="en-US" sz="1600" dirty="0" smtClean="0"/>
                  <a:t>他不但满足我们刚才说的同态加法的性质。</a:t>
                </a:r>
                <a:r>
                  <a:rPr lang="en-US" altLang="zh-CN" sz="1600" dirty="0" smtClean="0"/>
                  <a:t>BCP</a:t>
                </a:r>
                <a:r>
                  <a:rPr lang="zh-CN" altLang="zh-CN" sz="1600" dirty="0"/>
                  <a:t>有一个很重要的特点就是它有两套解密服务。在前面我们解密用的是私钥，但在</a:t>
                </a:r>
                <a:r>
                  <a:rPr lang="en-US" altLang="zh-CN" sz="1600" dirty="0"/>
                  <a:t>BCP</a:t>
                </a:r>
                <a:r>
                  <a:rPr lang="zh-CN" altLang="zh-CN" sz="1600" dirty="0"/>
                  <a:t>中还有一种称之为主密钥的参数可以解密加密数据，我们用</a:t>
                </a:r>
                <a14:m>
                  <m:oMath xmlns:m="http://schemas.openxmlformats.org/officeDocument/2006/math">
                    <m:r>
                      <a:rPr lang="en-US" altLang="zh-CN" sz="1600" i="1">
                        <a:latin typeface="Cambria Math" panose="02040503050406030204" pitchFamily="18" charset="0"/>
                      </a:rPr>
                      <m:t>𝑚𝑘</m:t>
                    </m:r>
                  </m:oMath>
                </a14:m>
                <a:r>
                  <a:rPr lang="zh-CN" altLang="zh-CN" sz="1600" dirty="0"/>
                  <a:t>表示，只要是在同一个公共参数下生成的秘钥，无论加密的公钥是否相同，都可以用</a:t>
                </a:r>
                <a14:m>
                  <m:oMath xmlns:m="http://schemas.openxmlformats.org/officeDocument/2006/math">
                    <m:r>
                      <a:rPr lang="en-US" altLang="zh-CN" sz="1600" i="1">
                        <a:latin typeface="Cambria Math" panose="02040503050406030204" pitchFamily="18" charset="0"/>
                      </a:rPr>
                      <m:t>𝑚𝑘</m:t>
                    </m:r>
                  </m:oMath>
                </a14:m>
                <a:r>
                  <a:rPr lang="zh-CN" altLang="zh-CN" sz="1600" dirty="0"/>
                  <a:t>解密得到密文</a:t>
                </a:r>
                <a:r>
                  <a:rPr lang="zh-CN" altLang="zh-CN" sz="1600" dirty="0" smtClean="0"/>
                  <a:t>。</a:t>
                </a:r>
                <a:endParaRPr lang="en-US" altLang="zh-CN" sz="1600" dirty="0" smtClean="0"/>
              </a:p>
              <a:p>
                <a:endParaRPr lang="zh-CN" altLang="zh-CN" sz="1600" dirty="0"/>
              </a:p>
              <a:p>
                <a:pPr algn="ctr"/>
                <a:r>
                  <a:rPr lang="zh-CN" altLang="zh-CN" sz="2000" dirty="0">
                    <a:solidFill>
                      <a:srgbClr val="FF0000"/>
                    </a:solidFill>
                  </a:rPr>
                  <a:t>公共参数</a:t>
                </a:r>
                <a:r>
                  <a:rPr lang="en-US" altLang="zh-CN" sz="2000" i="1" dirty="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PP</m:t>
                    </m:r>
                    <m:r>
                      <a:rPr lang="en-US" altLang="zh-CN" sz="2000">
                        <a:solidFill>
                          <a:srgbClr val="FF0000"/>
                        </a:solidFill>
                        <a:latin typeface="Cambria Math" panose="02040503050406030204" pitchFamily="18" charset="0"/>
                      </a:rPr>
                      <m:t>=</m:t>
                    </m:r>
                    <m:d>
                      <m:dPr>
                        <m:ctrlPr>
                          <a:rPr lang="zh-CN"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𝑁</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𝑘</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𝑔</m:t>
                        </m:r>
                      </m:e>
                    </m:d>
                  </m:oMath>
                </a14:m>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283936" y="923114"/>
                <a:ext cx="8176388" cy="1631216"/>
              </a:xfrm>
              <a:prstGeom prst="rect">
                <a:avLst/>
              </a:prstGeom>
              <a:blipFill rotWithShape="0">
                <a:blip r:embed="rId3"/>
                <a:stretch>
                  <a:fillRect l="-447" t="-1493" r="-2759" b="-48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338694" y="2946539"/>
                <a:ext cx="6192516" cy="4104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𝑠𝑘</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i="1">
                                  <a:latin typeface="Cambria Math" panose="02040503050406030204" pitchFamily="18" charset="0"/>
                                </a:rPr>
                                <m:t>]</m:t>
                              </m:r>
                            </m:e>
                            <m:sub>
                              <m:r>
                                <a:rPr lang="en-US" altLang="zh-CN" i="1">
                                  <a:latin typeface="Cambria Math" panose="02040503050406030204" pitchFamily="18" charset="0"/>
                                </a:rPr>
                                <m:t>𝑝𝑘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2</m:t>
                                  </m:r>
                                </m:sub>
                              </m:sSub>
                              <m:r>
                                <a:rPr lang="en-US" altLang="zh-CN" i="1">
                                  <a:latin typeface="Cambria Math" panose="02040503050406030204" pitchFamily="18" charset="0"/>
                                </a:rPr>
                                <m:t>]</m:t>
                              </m:r>
                            </m:e>
                            <m:sub>
                              <m:r>
                                <a:rPr lang="en-US" altLang="zh-CN" i="1">
                                  <a:latin typeface="Cambria Math" panose="02040503050406030204" pitchFamily="18" charset="0"/>
                                </a:rPr>
                                <m:t>𝑝𝑘</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𝑠𝑘</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2</m:t>
                                  </m:r>
                                </m:sub>
                              </m:sSub>
                              <m:r>
                                <a:rPr lang="en-US" altLang="zh-CN" i="1">
                                  <a:latin typeface="Cambria Math" panose="02040503050406030204" pitchFamily="18" charset="0"/>
                                </a:rPr>
                                <m:t>]</m:t>
                              </m:r>
                            </m:e>
                            <m:sub>
                              <m:r>
                                <a:rPr lang="en-US" altLang="zh-CN" i="1">
                                  <a:latin typeface="Cambria Math" panose="02040503050406030204" pitchFamily="18" charset="0"/>
                                </a:rPr>
                                <m:t>𝑝𝑘</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2</m:t>
                          </m:r>
                        </m:sub>
                      </m:sSub>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338694" y="2946539"/>
                <a:ext cx="6192516" cy="410497"/>
              </a:xfrm>
              <a:prstGeom prst="rect">
                <a:avLst/>
              </a:prstGeom>
              <a:blipFill rotWithShape="0">
                <a:blip r:embed="rId4"/>
                <a:stretch>
                  <a:fillRect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338694" y="3908536"/>
                <a:ext cx="6192516" cy="4104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𝑚𝑘</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i="1">
                                  <a:latin typeface="Cambria Math" panose="02040503050406030204" pitchFamily="18" charset="0"/>
                                </a:rPr>
                                <m:t>]</m:t>
                              </m:r>
                            </m:e>
                            <m:sub>
                              <m:r>
                                <a:rPr lang="en-US" altLang="zh-CN" i="1">
                                  <a:latin typeface="Cambria Math" panose="02040503050406030204" pitchFamily="18" charset="0"/>
                                </a:rPr>
                                <m:t>𝑝𝑘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2</m:t>
                                  </m:r>
                                </m:sub>
                              </m:sSub>
                              <m:r>
                                <a:rPr lang="en-US" altLang="zh-CN" i="1">
                                  <a:latin typeface="Cambria Math" panose="02040503050406030204" pitchFamily="18" charset="0"/>
                                </a:rPr>
                                <m:t>]</m:t>
                              </m:r>
                            </m:e>
                            <m:sub>
                              <m:r>
                                <a:rPr lang="en-US" altLang="zh-CN" i="1">
                                  <a:latin typeface="Cambria Math" panose="02040503050406030204" pitchFamily="18" charset="0"/>
                                </a:rPr>
                                <m:t>𝑝𝑘</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𝑚𝑘</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2</m:t>
                                  </m:r>
                                </m:sub>
                              </m:sSub>
                              <m:r>
                                <a:rPr lang="en-US" altLang="zh-CN" i="1">
                                  <a:latin typeface="Cambria Math" panose="02040503050406030204" pitchFamily="18" charset="0"/>
                                </a:rPr>
                                <m:t>]</m:t>
                              </m:r>
                            </m:e>
                            <m:sub>
                              <m:r>
                                <a:rPr lang="en-US" altLang="zh-CN" i="1">
                                  <a:latin typeface="Cambria Math" panose="02040503050406030204" pitchFamily="18" charset="0"/>
                                </a:rPr>
                                <m:t>𝑝𝑘</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2</m:t>
                          </m:r>
                        </m:sub>
                      </m:sSub>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1338694" y="3908536"/>
                <a:ext cx="6192516" cy="410497"/>
              </a:xfrm>
              <a:prstGeom prst="rect">
                <a:avLst/>
              </a:prstGeom>
              <a:blipFill rotWithShape="0">
                <a:blip r:embed="rId5"/>
                <a:stretch>
                  <a:fillRect b="-8824"/>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87184969"/>
      </p:ext>
    </p:extLst>
  </p:cSld>
  <p:clrMapOvr>
    <a:masterClrMapping/>
  </p:clrMapOvr>
  <mc:AlternateContent xmlns:mc="http://schemas.openxmlformats.org/markup-compatibility/2006" xmlns:p14="http://schemas.microsoft.com/office/powerpoint/2010/main">
    <mc:Choice Requires="p14">
      <p:transition p14:dur="10" advTm="118849"/>
    </mc:Choice>
    <mc:Fallback xmlns="">
      <p:transition advTm="11884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11</a:t>
            </a:fld>
            <a:endParaRPr lang="zh-CN" altLang="en-US" sz="2000" dirty="0">
              <a:solidFill>
                <a:schemeClr val="tx1"/>
              </a:solidFill>
            </a:endParaRPr>
          </a:p>
        </p:txBody>
      </p:sp>
      <p:sp>
        <p:nvSpPr>
          <p:cNvPr id="4099" name="TextBox 4"/>
          <p:cNvSpPr>
            <a:spLocks noChangeArrowheads="1"/>
          </p:cNvSpPr>
          <p:nvPr/>
        </p:nvSpPr>
        <p:spPr bwMode="auto">
          <a:xfrm>
            <a:off x="201613" y="184150"/>
            <a:ext cx="11604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262626"/>
                </a:solidFill>
                <a:latin typeface="微软雅黑" pitchFamily="34" charset="-122"/>
                <a:ea typeface="微软雅黑" pitchFamily="34" charset="-122"/>
                <a:sym typeface="微软雅黑" pitchFamily="34" charset="-122"/>
              </a:rPr>
              <a:t>目录</a:t>
            </a:r>
          </a:p>
        </p:txBody>
      </p:sp>
      <p:sp>
        <p:nvSpPr>
          <p:cNvPr id="4100" name="TextBox 5"/>
          <p:cNvSpPr>
            <a:spLocks noChangeArrowheads="1"/>
          </p:cNvSpPr>
          <p:nvPr/>
        </p:nvSpPr>
        <p:spPr bwMode="auto">
          <a:xfrm>
            <a:off x="179388" y="687388"/>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7F7F7F"/>
                </a:solidFill>
                <a:latin typeface="微软雅黑" pitchFamily="34" charset="-122"/>
                <a:ea typeface="微软雅黑" pitchFamily="34" charset="-122"/>
                <a:sym typeface="微软雅黑" pitchFamily="34" charset="-122"/>
              </a:rPr>
              <a:t>Contents</a:t>
            </a:r>
            <a:endParaRPr lang="zh-CN" altLang="en-US">
              <a:solidFill>
                <a:srgbClr val="7F7F7F"/>
              </a:solidFill>
              <a:latin typeface="微软雅黑" pitchFamily="34" charset="-122"/>
              <a:ea typeface="微软雅黑" pitchFamily="34" charset="-122"/>
              <a:sym typeface="微软雅黑" pitchFamily="34" charset="-122"/>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nvGrpSpPr>
          <p:cNvPr id="205" name="组合 40"/>
          <p:cNvGrpSpPr>
            <a:grpSpLocks/>
          </p:cNvGrpSpPr>
          <p:nvPr/>
        </p:nvGrpSpPr>
        <p:grpSpPr bwMode="auto">
          <a:xfrm>
            <a:off x="1646708" y="1345374"/>
            <a:ext cx="6309575" cy="640114"/>
            <a:chOff x="1163638" y="1871663"/>
            <a:chExt cx="6584951" cy="790575"/>
          </a:xfrm>
        </p:grpSpPr>
        <p:sp>
          <p:nvSpPr>
            <p:cNvPr id="206" name="Rectangle 30"/>
            <p:cNvSpPr>
              <a:spLocks noChangeArrowheads="1"/>
            </p:cNvSpPr>
            <p:nvPr/>
          </p:nvSpPr>
          <p:spPr bwMode="auto">
            <a:xfrm>
              <a:off x="1489077"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07" name="Group 31"/>
            <p:cNvGrpSpPr>
              <a:grpSpLocks/>
            </p:cNvGrpSpPr>
            <p:nvPr/>
          </p:nvGrpSpPr>
          <p:grpSpPr bwMode="auto">
            <a:xfrm rot="10800000">
              <a:off x="1163638" y="1871663"/>
              <a:ext cx="793750" cy="790575"/>
              <a:chOff x="0" y="0"/>
              <a:chExt cx="1590" cy="1588"/>
            </a:xfrm>
          </p:grpSpPr>
          <p:grpSp>
            <p:nvGrpSpPr>
              <p:cNvPr id="210" name="Group 32"/>
              <p:cNvGrpSpPr>
                <a:grpSpLocks/>
              </p:cNvGrpSpPr>
              <p:nvPr/>
            </p:nvGrpSpPr>
            <p:grpSpPr bwMode="auto">
              <a:xfrm>
                <a:off x="0" y="0"/>
                <a:ext cx="1590" cy="1588"/>
                <a:chOff x="0" y="0"/>
                <a:chExt cx="1136" cy="1134"/>
              </a:xfrm>
            </p:grpSpPr>
            <p:sp>
              <p:nvSpPr>
                <p:cNvPr id="21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1" name="未知"/>
              <p:cNvSpPr>
                <a:spLocks/>
              </p:cNvSpPr>
              <p:nvPr/>
            </p:nvSpPr>
            <p:spPr bwMode="auto">
              <a:xfrm rot="16200000">
                <a:off x="498" y="494"/>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8" name="Rectangle 37"/>
            <p:cNvSpPr>
              <a:spLocks noChangeArrowheads="1"/>
            </p:cNvSpPr>
            <p:nvPr/>
          </p:nvSpPr>
          <p:spPr bwMode="auto">
            <a:xfrm>
              <a:off x="2043751" y="1993901"/>
              <a:ext cx="5592762" cy="5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en-US" sz="2000" b="1" kern="0" noProof="0" dirty="0" smtClean="0">
                  <a:solidFill>
                    <a:srgbClr val="FF0000"/>
                  </a:solidFill>
                  <a:latin typeface="黑体" pitchFamily="49" charset="-122"/>
                  <a:ea typeface="黑体" pitchFamily="49" charset="-122"/>
                </a:rPr>
                <a:t>目前已经完成的主要研究工作及结果</a:t>
              </a:r>
              <a:endParaRPr kumimoji="0" lang="zh-CN" altLang="en-US" sz="2000" b="1" i="0" u="none" strike="noStrike" kern="0" cap="none" spc="0" normalizeH="0" baseline="0" noProof="0" dirty="0">
                <a:ln>
                  <a:noFill/>
                </a:ln>
                <a:solidFill>
                  <a:srgbClr val="FF0000"/>
                </a:solidFill>
                <a:effectLst/>
                <a:uLnTx/>
                <a:uFillTx/>
                <a:latin typeface="黑体" pitchFamily="49" charset="-122"/>
                <a:ea typeface="黑体" pitchFamily="49" charset="-122"/>
              </a:endParaRPr>
            </a:p>
          </p:txBody>
        </p:sp>
        <p:sp>
          <p:nvSpPr>
            <p:cNvPr id="209" name="Rectangle 38"/>
            <p:cNvSpPr>
              <a:spLocks noChangeArrowheads="1"/>
            </p:cNvSpPr>
            <p:nvPr/>
          </p:nvSpPr>
          <p:spPr bwMode="auto">
            <a:xfrm>
              <a:off x="1292226" y="1981201"/>
              <a:ext cx="5540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dirty="0">
                  <a:solidFill>
                    <a:srgbClr val="FF0000"/>
                  </a:solidFill>
                </a:rPr>
                <a:t>2</a:t>
              </a:r>
              <a:endParaRPr kumimoji="0" lang="en-US" altLang="zh-CN" sz="2000" b="1" i="0" u="none" strike="noStrike" kern="0" cap="none" spc="0" normalizeH="0" baseline="0" noProof="0" dirty="0">
                <a:ln>
                  <a:noFill/>
                </a:ln>
                <a:solidFill>
                  <a:srgbClr val="FF0000"/>
                </a:solidFill>
                <a:effectLst/>
                <a:uLnTx/>
                <a:uFillTx/>
              </a:endParaRPr>
            </a:p>
          </p:txBody>
        </p:sp>
      </p:gr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1769919" y="2190451"/>
            <a:ext cx="4857659" cy="298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120000"/>
              </a:lnSpc>
              <a:spcAft>
                <a:spcPct val="15000"/>
              </a:spcAft>
            </a:pPr>
            <a:r>
              <a:rPr lang="en-US" altLang="zh-CN" sz="2000" b="1" dirty="0">
                <a:solidFill>
                  <a:srgbClr val="FF0000"/>
                </a:solidFill>
                <a:latin typeface="黑体" pitchFamily="49" charset="-122"/>
                <a:ea typeface="黑体" pitchFamily="49" charset="-122"/>
              </a:rPr>
              <a:t>2</a:t>
            </a:r>
            <a:r>
              <a:rPr lang="en-US" altLang="zh-CN" sz="2000" b="1" dirty="0" smtClean="0">
                <a:solidFill>
                  <a:srgbClr val="FF0000"/>
                </a:solidFill>
                <a:latin typeface="黑体" pitchFamily="49" charset="-122"/>
                <a:ea typeface="黑体" pitchFamily="49" charset="-122"/>
              </a:rPr>
              <a:t>.1 </a:t>
            </a:r>
            <a:r>
              <a:rPr lang="zh-CN" altLang="en-US" sz="2000" b="1" dirty="0" smtClean="0">
                <a:solidFill>
                  <a:srgbClr val="FF0000"/>
                </a:solidFill>
                <a:latin typeface="黑体" pitchFamily="49" charset="-122"/>
                <a:ea typeface="黑体" pitchFamily="49" charset="-122"/>
              </a:rPr>
              <a:t>安全多方计算框架</a:t>
            </a:r>
            <a:endParaRPr lang="en-US" altLang="zh-CN" sz="2000" b="1" dirty="0">
              <a:solidFill>
                <a:srgbClr val="FF0000"/>
              </a:solidFill>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1</a:t>
            </a:r>
            <a:r>
              <a:rPr lang="zh-CN" altLang="en-US" sz="2000" dirty="0" smtClean="0">
                <a:latin typeface="黑体" pitchFamily="49" charset="-122"/>
                <a:ea typeface="黑体" pitchFamily="49" charset="-122"/>
              </a:rPr>
              <a:t>）同态加密算法和</a:t>
            </a:r>
            <a:r>
              <a:rPr lang="en-US" altLang="zh-CN" sz="2000" dirty="0" smtClean="0">
                <a:latin typeface="黑体" pitchFamily="49" charset="-122"/>
                <a:ea typeface="黑体" pitchFamily="49" charset="-122"/>
              </a:rPr>
              <a:t>BCP</a:t>
            </a:r>
            <a:r>
              <a:rPr lang="zh-CN" altLang="en-US" sz="2000" dirty="0" smtClean="0">
                <a:latin typeface="黑体" pitchFamily="49" charset="-122"/>
                <a:ea typeface="黑体" pitchFamily="49" charset="-122"/>
              </a:rPr>
              <a:t>加密算法</a:t>
            </a:r>
            <a:endParaRPr lang="en-US" altLang="zh-CN" sz="2000" dirty="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zh-CN" altLang="en-US" sz="2000" dirty="0" smtClean="0">
                <a:solidFill>
                  <a:srgbClr val="FF0000"/>
                </a:solidFill>
                <a:latin typeface="黑体" pitchFamily="49" charset="-122"/>
                <a:ea typeface="黑体" pitchFamily="49" charset="-122"/>
              </a:rPr>
              <a:t>（</a:t>
            </a:r>
            <a:r>
              <a:rPr lang="en-US" altLang="zh-CN" sz="2000" dirty="0" smtClean="0">
                <a:solidFill>
                  <a:srgbClr val="FF0000"/>
                </a:solidFill>
                <a:latin typeface="黑体" pitchFamily="49" charset="-122"/>
                <a:ea typeface="黑体" pitchFamily="49" charset="-122"/>
              </a:rPr>
              <a:t>2</a:t>
            </a:r>
            <a:r>
              <a:rPr lang="zh-CN" altLang="en-US" sz="2000" dirty="0" smtClean="0">
                <a:solidFill>
                  <a:srgbClr val="FF0000"/>
                </a:solidFill>
                <a:latin typeface="黑体" pitchFamily="49" charset="-122"/>
                <a:ea typeface="黑体" pitchFamily="49" charset="-122"/>
              </a:rPr>
              <a:t>）系统模型</a:t>
            </a:r>
            <a:endParaRPr lang="en-US" altLang="zh-CN" sz="2000" dirty="0" smtClean="0">
              <a:solidFill>
                <a:srgbClr val="FF0000"/>
              </a:solidFill>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3</a:t>
            </a:r>
            <a:r>
              <a:rPr lang="zh-CN" altLang="en-US" sz="2000" dirty="0" smtClean="0">
                <a:latin typeface="黑体" pitchFamily="49" charset="-122"/>
                <a:ea typeface="黑体" pitchFamily="49" charset="-122"/>
              </a:rPr>
              <a:t>）安全转换协议</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4</a:t>
            </a:r>
            <a:r>
              <a:rPr lang="zh-CN" altLang="en-US" sz="2000" dirty="0" smtClean="0">
                <a:latin typeface="黑体" pitchFamily="49" charset="-122"/>
                <a:ea typeface="黑体" pitchFamily="49" charset="-122"/>
              </a:rPr>
              <a:t>）安全计算协议</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en-US" altLang="zh-CN" sz="2000" b="1" dirty="0" smtClean="0">
                <a:latin typeface="黑体" pitchFamily="49" charset="-122"/>
                <a:ea typeface="黑体" pitchFamily="49" charset="-122"/>
              </a:rPr>
              <a:t>2.2 </a:t>
            </a:r>
            <a:r>
              <a:rPr lang="zh-CN" altLang="en-US" sz="2000" b="1" dirty="0" smtClean="0">
                <a:latin typeface="黑体" pitchFamily="49" charset="-122"/>
                <a:ea typeface="黑体" pitchFamily="49" charset="-122"/>
              </a:rPr>
              <a:t>异常检测在安全多方下的实现</a:t>
            </a:r>
            <a:endParaRPr lang="en-US" altLang="zh-CN" sz="2000" b="1" dirty="0" smtClean="0">
              <a:latin typeface="黑体" pitchFamily="49" charset="-122"/>
              <a:ea typeface="黑体" pitchFamily="49" charset="-122"/>
            </a:endParaRPr>
          </a:p>
          <a:p>
            <a:pPr marL="285750" lvl="1" indent="-285750" defTabSz="1422400">
              <a:lnSpc>
                <a:spcPct val="120000"/>
              </a:lnSpc>
              <a:spcAft>
                <a:spcPct val="15000"/>
              </a:spcAft>
            </a:pPr>
            <a:r>
              <a:rPr lang="en-US" altLang="zh-CN" sz="2000" b="1" dirty="0" smtClean="0">
                <a:latin typeface="黑体" pitchFamily="49" charset="-122"/>
                <a:ea typeface="黑体" pitchFamily="49" charset="-122"/>
              </a:rPr>
              <a:t>2.3 </a:t>
            </a:r>
            <a:r>
              <a:rPr lang="zh-CN" altLang="en-US" sz="2000" b="1" dirty="0" smtClean="0">
                <a:latin typeface="黑体" pitchFamily="49" charset="-122"/>
                <a:ea typeface="黑体" pitchFamily="49" charset="-122"/>
              </a:rPr>
              <a:t>初步试验验证</a:t>
            </a:r>
            <a:endParaRPr lang="en-US" altLang="zh-CN" sz="2000" b="1" dirty="0" smtClean="0">
              <a:latin typeface="黑体" pitchFamily="49" charset="-122"/>
              <a:ea typeface="黑体" pitchFamily="49" charset="-122"/>
            </a:endParaRPr>
          </a:p>
          <a:p>
            <a:pPr marL="285750" lvl="1" indent="-285750" defTabSz="1422400">
              <a:lnSpc>
                <a:spcPct val="90000"/>
              </a:lnSpc>
              <a:spcAft>
                <a:spcPct val="15000"/>
              </a:spcAft>
            </a:pPr>
            <a:r>
              <a:rPr lang="zh-CN" altLang="en-US" sz="2000" dirty="0" smtClean="0">
                <a:latin typeface="+mn-ea"/>
                <a:ea typeface="+mn-ea"/>
              </a:rPr>
              <a:t> </a:t>
            </a:r>
            <a:endParaRPr lang="zh-CN" altLang="en-US" sz="2000" i="0" dirty="0">
              <a:latin typeface="+mn-ea"/>
              <a:ea typeface="+mn-ea"/>
            </a:endParaRPr>
          </a:p>
        </p:txBody>
      </p:sp>
      <p:sp>
        <p:nvSpPr>
          <p:cNvPr id="247" name="Rectangle 37"/>
          <p:cNvSpPr>
            <a:spLocks noChangeArrowheads="1"/>
          </p:cNvSpPr>
          <p:nvPr/>
        </p:nvSpPr>
        <p:spPr bwMode="auto">
          <a:xfrm>
            <a:off x="1259724" y="4303841"/>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2490016" y="3846688"/>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Tree>
    <p:extLst>
      <p:ext uri="{BB962C8B-B14F-4D97-AF65-F5344CB8AC3E}">
        <p14:creationId xmlns:p14="http://schemas.microsoft.com/office/powerpoint/2010/main" val="3469837670"/>
      </p:ext>
    </p:extLst>
  </p:cSld>
  <p:clrMapOvr>
    <a:masterClrMapping/>
  </p:clrMapOvr>
  <p:transition spd="slow" advTm="7111">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21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系统模型</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12</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283936" y="923114"/>
            <a:ext cx="8176388" cy="615553"/>
          </a:xfrm>
          <a:prstGeom prst="rect">
            <a:avLst/>
          </a:prstGeom>
        </p:spPr>
        <p:txBody>
          <a:bodyPr wrap="square">
            <a:spAutoFit/>
          </a:bodyPr>
          <a:lstStyle/>
          <a:p>
            <a:endParaRPr lang="zh-CN" altLang="zh-CN" sz="1600" dirty="0"/>
          </a:p>
          <a:p>
            <a:endParaRPr lang="zh-CN" altLang="en-US" dirty="0"/>
          </a:p>
        </p:txBody>
      </p:sp>
      <p:grpSp>
        <p:nvGrpSpPr>
          <p:cNvPr id="13" name="画布 68"/>
          <p:cNvGrpSpPr/>
          <p:nvPr/>
        </p:nvGrpSpPr>
        <p:grpSpPr>
          <a:xfrm>
            <a:off x="539664" y="1658677"/>
            <a:ext cx="3002280" cy="2278913"/>
            <a:chOff x="0" y="0"/>
            <a:chExt cx="3002280" cy="2101215"/>
          </a:xfrm>
        </p:grpSpPr>
        <p:sp>
          <p:nvSpPr>
            <p:cNvPr id="14" name="矩形 13"/>
            <p:cNvSpPr/>
            <p:nvPr/>
          </p:nvSpPr>
          <p:spPr>
            <a:xfrm>
              <a:off x="0" y="0"/>
              <a:ext cx="3002280" cy="2101215"/>
            </a:xfrm>
            <a:prstGeom prst="rect">
              <a:avLst/>
            </a:prstGeom>
            <a:noFill/>
            <a:ln>
              <a:noFill/>
            </a:ln>
          </p:spPr>
        </p:sp>
        <p:pic>
          <p:nvPicPr>
            <p:cNvPr id="15" name="图片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1802" y="223438"/>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126" y="223435"/>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54"/>
            <p:cNvSpPr txBox="1">
              <a:spLocks noChangeArrowheads="1"/>
            </p:cNvSpPr>
            <p:nvPr/>
          </p:nvSpPr>
          <p:spPr bwMode="auto">
            <a:xfrm>
              <a:off x="343853" y="18709"/>
              <a:ext cx="1043426" cy="28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050" kern="100">
                  <a:effectLst/>
                  <a:latin typeface="Times New Roman" panose="02020603050405020304" pitchFamily="18" charset="0"/>
                  <a:ea typeface="宋体" panose="02010600030101010101" pitchFamily="2" charset="-122"/>
                </a:rPr>
                <a:t>Server C</a:t>
              </a:r>
              <a:endParaRPr lang="zh-CN" sz="1050" kern="100">
                <a:effectLst/>
                <a:latin typeface="Times New Roman" panose="02020603050405020304" pitchFamily="18" charset="0"/>
                <a:ea typeface="宋体" panose="02010600030101010101" pitchFamily="2" charset="-122"/>
              </a:endParaRPr>
            </a:p>
          </p:txBody>
        </p:sp>
        <p:sp>
          <p:nvSpPr>
            <p:cNvPr id="18" name="文本框 57"/>
            <p:cNvSpPr txBox="1">
              <a:spLocks noChangeArrowheads="1"/>
            </p:cNvSpPr>
            <p:nvPr/>
          </p:nvSpPr>
          <p:spPr bwMode="auto">
            <a:xfrm>
              <a:off x="2002002" y="0"/>
              <a:ext cx="638810"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none" lIns="91440" tIns="45720" rIns="91440" bIns="45720" anchor="t" anchorCtr="0" upright="1">
              <a:noAutofit/>
            </a:bodyPr>
            <a:lstStyle/>
            <a:p>
              <a:pPr algn="just">
                <a:spcAft>
                  <a:spcPts val="0"/>
                </a:spcAft>
              </a:pPr>
              <a:r>
                <a:rPr lang="en-US" sz="1050" kern="100" dirty="0">
                  <a:effectLst/>
                  <a:latin typeface="Times New Roman" panose="02020603050405020304" pitchFamily="18" charset="0"/>
                  <a:ea typeface="宋体" panose="02010600030101010101" pitchFamily="2" charset="-122"/>
                </a:rPr>
                <a:t>Server S</a:t>
              </a:r>
              <a:endParaRPr lang="zh-CN" sz="1050" kern="100" dirty="0">
                <a:effectLst/>
                <a:latin typeface="Times New Roman" panose="02020603050405020304" pitchFamily="18" charset="0"/>
                <a:ea typeface="宋体" panose="02010600030101010101" pitchFamily="2"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853" y="1301877"/>
              <a:ext cx="500044" cy="5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258" y="1280859"/>
              <a:ext cx="499745" cy="52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225" y="1317930"/>
              <a:ext cx="499745" cy="52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箭头连接符 21"/>
            <p:cNvCxnSpPr>
              <a:cxnSpLocks noChangeShapeType="1"/>
            </p:cNvCxnSpPr>
            <p:nvPr/>
          </p:nvCxnSpPr>
          <p:spPr bwMode="auto">
            <a:xfrm flipV="1">
              <a:off x="1303791" y="413360"/>
              <a:ext cx="625434" cy="10694"/>
            </a:xfrm>
            <a:prstGeom prst="straightConnector1">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3" name="曲线连接符 22"/>
            <p:cNvCxnSpPr>
              <a:cxnSpLocks noChangeShapeType="1"/>
            </p:cNvCxnSpPr>
            <p:nvPr/>
          </p:nvCxnSpPr>
          <p:spPr bwMode="auto">
            <a:xfrm rot="10800000" flipV="1">
              <a:off x="343854" y="521974"/>
              <a:ext cx="338273" cy="1041535"/>
            </a:xfrm>
            <a:prstGeom prst="curvedConnector3">
              <a:avLst>
                <a:gd name="adj1" fmla="val 167579"/>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4" name="曲线连接符 23"/>
            <p:cNvCxnSpPr>
              <a:cxnSpLocks noChangeShapeType="1"/>
            </p:cNvCxnSpPr>
            <p:nvPr/>
          </p:nvCxnSpPr>
          <p:spPr bwMode="auto">
            <a:xfrm rot="16200000" flipH="1">
              <a:off x="693788" y="1162770"/>
              <a:ext cx="711077" cy="47862"/>
            </a:xfrm>
            <a:prstGeom prst="curvedConnector2">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5" name="曲线连接符 24"/>
            <p:cNvCxnSpPr>
              <a:cxnSpLocks noChangeShapeType="1"/>
            </p:cNvCxnSpPr>
            <p:nvPr/>
          </p:nvCxnSpPr>
          <p:spPr bwMode="auto">
            <a:xfrm>
              <a:off x="1199819" y="794152"/>
              <a:ext cx="909406" cy="785158"/>
            </a:xfrm>
            <a:prstGeom prst="curvedConnector3">
              <a:avLst>
                <a:gd name="adj1" fmla="val 50000"/>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26" name="椭圆 25"/>
            <p:cNvSpPr>
              <a:spLocks noChangeArrowheads="1"/>
            </p:cNvSpPr>
            <p:nvPr/>
          </p:nvSpPr>
          <p:spPr bwMode="auto">
            <a:xfrm>
              <a:off x="147994" y="1121888"/>
              <a:ext cx="2653346" cy="941130"/>
            </a:xfrm>
            <a:prstGeom prst="ellipse">
              <a:avLst/>
            </a:prstGeom>
            <a:noFill/>
            <a:ln w="12700" algn="ctr">
              <a:solidFill>
                <a:srgbClr val="41719C"/>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zh-CN" altLang="en-US"/>
            </a:p>
          </p:txBody>
        </p:sp>
        <p:sp>
          <p:nvSpPr>
            <p:cNvPr id="27" name="文本框 67"/>
            <p:cNvSpPr txBox="1">
              <a:spLocks noChangeArrowheads="1"/>
            </p:cNvSpPr>
            <p:nvPr/>
          </p:nvSpPr>
          <p:spPr bwMode="auto">
            <a:xfrm>
              <a:off x="1025525" y="1777365"/>
              <a:ext cx="48387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none" lIns="91440" tIns="45720" rIns="91440" bIns="45720" anchor="t" anchorCtr="0" upright="1">
              <a:noAutofit/>
            </a:bodyPr>
            <a:lstStyle/>
            <a:p>
              <a:pPr algn="just">
                <a:spcAft>
                  <a:spcPts val="0"/>
                </a:spcAft>
              </a:pPr>
              <a:r>
                <a:rPr lang="en-US" sz="1050" kern="100" dirty="0">
                  <a:effectLst/>
                  <a:latin typeface="Times New Roman" panose="02020603050405020304" pitchFamily="18" charset="0"/>
                  <a:ea typeface="宋体" panose="02010600030101010101" pitchFamily="2" charset="-122"/>
                </a:rPr>
                <a:t>Users</a:t>
              </a:r>
              <a:endParaRPr lang="zh-CN" sz="1050" kern="100" dirty="0">
                <a:effectLst/>
                <a:latin typeface="Times New Roman" panose="02020603050405020304" pitchFamily="18" charset="0"/>
                <a:ea typeface="宋体" panose="02010600030101010101" pitchFamily="2" charset="-122"/>
              </a:endParaRPr>
            </a:p>
          </p:txBody>
        </p:sp>
      </p:grpSp>
      <p:sp>
        <p:nvSpPr>
          <p:cNvPr id="28" name="文本框 57"/>
          <p:cNvSpPr txBox="1">
            <a:spLocks noChangeArrowheads="1"/>
          </p:cNvSpPr>
          <p:nvPr/>
        </p:nvSpPr>
        <p:spPr bwMode="auto">
          <a:xfrm>
            <a:off x="3803120" y="1143638"/>
            <a:ext cx="3847700" cy="35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none" lIns="91440" tIns="45720" rIns="91440" bIns="45720" anchor="t" anchorCtr="0" upright="1">
            <a:noAutofit/>
          </a:bodyPr>
          <a:lstStyle/>
          <a:p>
            <a:pPr algn="just">
              <a:spcAft>
                <a:spcPts val="0"/>
              </a:spcAft>
            </a:pPr>
            <a:r>
              <a:rPr lang="en-US" kern="100" dirty="0">
                <a:effectLst/>
                <a:latin typeface="Times New Roman" panose="02020603050405020304" pitchFamily="18" charset="0"/>
                <a:ea typeface="宋体" panose="02010600030101010101" pitchFamily="2" charset="-122"/>
              </a:rPr>
              <a:t>Server </a:t>
            </a:r>
            <a:r>
              <a:rPr lang="en-US" kern="100" dirty="0" smtClean="0">
                <a:effectLst/>
                <a:latin typeface="Times New Roman" panose="02020603050405020304" pitchFamily="18" charset="0"/>
                <a:ea typeface="宋体" panose="02010600030101010101" pitchFamily="2" charset="-122"/>
              </a:rPr>
              <a:t>S</a:t>
            </a:r>
            <a:r>
              <a:rPr lang="zh-CN" altLang="en-US" kern="100" dirty="0" smtClean="0">
                <a:effectLst/>
                <a:latin typeface="Times New Roman" panose="02020603050405020304" pitchFamily="18" charset="0"/>
                <a:ea typeface="宋体" panose="02010600030101010101" pitchFamily="2" charset="-122"/>
              </a:rPr>
              <a:t>：生成公共参数，</a:t>
            </a:r>
            <a:r>
              <a:rPr lang="zh-CN" altLang="en-US" kern="100" dirty="0" smtClean="0">
                <a:solidFill>
                  <a:srgbClr val="FF0000"/>
                </a:solidFill>
                <a:effectLst/>
                <a:latin typeface="Times New Roman" panose="02020603050405020304" pitchFamily="18" charset="0"/>
                <a:ea typeface="宋体" panose="02010600030101010101" pitchFamily="2" charset="-122"/>
              </a:rPr>
              <a:t>主密钥</a:t>
            </a:r>
            <a:endParaRPr lang="zh-CN" kern="100" dirty="0">
              <a:solidFill>
                <a:srgbClr val="FF0000"/>
              </a:solidFill>
              <a:effectLst/>
              <a:latin typeface="Times New Roman" panose="02020603050405020304" pitchFamily="18" charset="0"/>
              <a:ea typeface="宋体" panose="02010600030101010101" pitchFamily="2" charset="-122"/>
            </a:endParaRPr>
          </a:p>
        </p:txBody>
      </p:sp>
      <p:sp>
        <p:nvSpPr>
          <p:cNvPr id="29" name="文本框 57"/>
          <p:cNvSpPr txBox="1">
            <a:spLocks noChangeArrowheads="1"/>
          </p:cNvSpPr>
          <p:nvPr/>
        </p:nvSpPr>
        <p:spPr bwMode="auto">
          <a:xfrm>
            <a:off x="3803120" y="1678968"/>
            <a:ext cx="3847700" cy="35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none" lIns="91440" tIns="45720" rIns="91440" bIns="45720" anchor="t" anchorCtr="0" upright="1">
            <a:noAutofit/>
          </a:bodyPr>
          <a:lstStyle/>
          <a:p>
            <a:pPr algn="just">
              <a:spcAft>
                <a:spcPts val="0"/>
              </a:spcAft>
            </a:pPr>
            <a:r>
              <a:rPr lang="en-US" kern="100" dirty="0">
                <a:effectLst/>
                <a:latin typeface="Times New Roman" panose="02020603050405020304" pitchFamily="18" charset="0"/>
                <a:ea typeface="宋体" panose="02010600030101010101" pitchFamily="2" charset="-122"/>
              </a:rPr>
              <a:t>Server </a:t>
            </a:r>
            <a:r>
              <a:rPr lang="en-US" altLang="zh-CN" kern="100" dirty="0">
                <a:latin typeface="Times New Roman" panose="02020603050405020304" pitchFamily="18" charset="0"/>
              </a:rPr>
              <a:t>C</a:t>
            </a:r>
            <a:r>
              <a:rPr lang="zh-CN" altLang="en-US" kern="100" dirty="0" smtClean="0">
                <a:effectLst/>
                <a:latin typeface="Times New Roman" panose="02020603050405020304" pitchFamily="18" charset="0"/>
                <a:ea typeface="宋体" panose="02010600030101010101" pitchFamily="2" charset="-122"/>
              </a:rPr>
              <a:t>：与用户以及</a:t>
            </a:r>
            <a:r>
              <a:rPr lang="en-US" altLang="zh-CN" kern="100" dirty="0" smtClean="0">
                <a:effectLst/>
                <a:latin typeface="Times New Roman" panose="02020603050405020304" pitchFamily="18" charset="0"/>
                <a:ea typeface="宋体" panose="02010600030101010101" pitchFamily="2" charset="-122"/>
              </a:rPr>
              <a:t>S</a:t>
            </a:r>
            <a:r>
              <a:rPr lang="zh-CN" altLang="en-US" kern="100" dirty="0">
                <a:latin typeface="Times New Roman" panose="02020603050405020304" pitchFamily="18" charset="0"/>
              </a:rPr>
              <a:t>交互，</a:t>
            </a:r>
            <a:r>
              <a:rPr lang="zh-CN" altLang="en-US" kern="100" dirty="0" smtClean="0">
                <a:effectLst/>
                <a:latin typeface="Times New Roman" panose="02020603050405020304" pitchFamily="18" charset="0"/>
                <a:ea typeface="宋体" panose="02010600030101010101" pitchFamily="2" charset="-122"/>
              </a:rPr>
              <a:t>响应请求</a:t>
            </a:r>
            <a:endParaRPr lang="zh-CN" kern="100" dirty="0">
              <a:effectLst/>
              <a:latin typeface="Times New Roman" panose="02020603050405020304" pitchFamily="18" charset="0"/>
              <a:ea typeface="宋体" panose="02010600030101010101" pitchFamily="2" charset="-122"/>
            </a:endParaRPr>
          </a:p>
        </p:txBody>
      </p:sp>
      <p:sp>
        <p:nvSpPr>
          <p:cNvPr id="5" name="矩形 4"/>
          <p:cNvSpPr/>
          <p:nvPr/>
        </p:nvSpPr>
        <p:spPr>
          <a:xfrm>
            <a:off x="3815466" y="2235586"/>
            <a:ext cx="4436095" cy="369332"/>
          </a:xfrm>
          <a:prstGeom prst="rect">
            <a:avLst/>
          </a:prstGeom>
        </p:spPr>
        <p:txBody>
          <a:bodyPr wrap="square">
            <a:spAutoFit/>
          </a:bodyPr>
          <a:lstStyle/>
          <a:p>
            <a:pPr algn="just">
              <a:spcAft>
                <a:spcPts val="0"/>
              </a:spcAft>
            </a:pPr>
            <a:r>
              <a:rPr lang="en-US" altLang="zh-CN" kern="100" dirty="0" smtClean="0">
                <a:latin typeface="Times New Roman" panose="02020603050405020304" pitchFamily="18" charset="0"/>
              </a:rPr>
              <a:t>Users</a:t>
            </a:r>
            <a:r>
              <a:rPr lang="zh-CN" altLang="en-US" kern="100" dirty="0" smtClean="0">
                <a:latin typeface="Times New Roman" panose="02020603050405020304" pitchFamily="18" charset="0"/>
              </a:rPr>
              <a:t>：根据公共参数生成公钥</a:t>
            </a:r>
            <a:r>
              <a:rPr lang="en-US" altLang="zh-CN" kern="100" dirty="0" err="1" smtClean="0">
                <a:latin typeface="Times New Roman" panose="02020603050405020304" pitchFamily="18" charset="0"/>
              </a:rPr>
              <a:t>pk</a:t>
            </a:r>
            <a:r>
              <a:rPr lang="zh-CN" altLang="en-US" kern="100" dirty="0" smtClean="0">
                <a:latin typeface="Times New Roman" panose="02020603050405020304" pitchFamily="18" charset="0"/>
              </a:rPr>
              <a:t>，私钥</a:t>
            </a:r>
            <a:r>
              <a:rPr lang="en-US" altLang="zh-CN" kern="100" dirty="0" err="1" smtClean="0">
                <a:latin typeface="Times New Roman" panose="02020603050405020304" pitchFamily="18" charset="0"/>
              </a:rPr>
              <a:t>sk</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62997220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733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zh-CN" sz="2000" b="1" dirty="0" smtClean="0"/>
              <a:t>同态</a:t>
            </a:r>
            <a:r>
              <a:rPr lang="zh-CN" altLang="zh-CN" sz="2000" b="1" dirty="0"/>
              <a:t>加密算法</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13</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mc:AlternateContent xmlns:mc="http://schemas.openxmlformats.org/markup-compatibility/2006">
        <mc:Choice xmlns:a14="http://schemas.microsoft.com/office/drawing/2010/main" Requires="a14">
          <p:sp>
            <p:nvSpPr>
              <p:cNvPr id="3" name="矩形 2"/>
              <p:cNvSpPr/>
              <p:nvPr/>
            </p:nvSpPr>
            <p:spPr>
              <a:xfrm>
                <a:off x="683676" y="1267239"/>
                <a:ext cx="7848654" cy="2417970"/>
              </a:xfrm>
              <a:prstGeom prst="rect">
                <a:avLst/>
              </a:prstGeom>
            </p:spPr>
            <p:txBody>
              <a:bodyPr wrap="square">
                <a:spAutoFit/>
              </a:bodyPr>
              <a:lstStyle/>
              <a:p>
                <a:pPr indent="304800" algn="just">
                  <a:lnSpc>
                    <a:spcPct val="120000"/>
                  </a:lnSpc>
                  <a:spcAft>
                    <a:spcPts val="0"/>
                  </a:spcAft>
                </a:pPr>
                <a:r>
                  <a:rPr lang="zh-CN" altLang="zh-CN" kern="100" dirty="0">
                    <a:latin typeface="Times New Roman" panose="02020603050405020304" pitchFamily="18" charset="0"/>
                  </a:rPr>
                  <a:t>对于同态加密算法有一点我们需要确认的是，他的同态性是在同一</a:t>
                </a:r>
                <a:r>
                  <a:rPr lang="zh-CN" altLang="zh-CN" kern="100" dirty="0" smtClean="0">
                    <a:latin typeface="Times New Roman" panose="02020603050405020304" pitchFamily="18" charset="0"/>
                  </a:rPr>
                  <a:t>个</a:t>
                </a:r>
                <a:r>
                  <a:rPr lang="zh-CN" altLang="en-US" kern="100" dirty="0" smtClean="0">
                    <a:latin typeface="Times New Roman" panose="02020603050405020304" pitchFamily="18" charset="0"/>
                  </a:rPr>
                  <a:t>公</a:t>
                </a:r>
                <a:r>
                  <a:rPr lang="zh-CN" altLang="zh-CN" kern="100" dirty="0" smtClean="0">
                    <a:latin typeface="Times New Roman" panose="02020603050405020304" pitchFamily="18" charset="0"/>
                  </a:rPr>
                  <a:t>钥</a:t>
                </a:r>
                <a:r>
                  <a:rPr lang="zh-CN" altLang="zh-CN" kern="100" dirty="0">
                    <a:latin typeface="Times New Roman" panose="02020603050405020304" pitchFamily="18" charset="0"/>
                  </a:rPr>
                  <a:t>下才成立的，即</a:t>
                </a:r>
                <a:endParaRPr lang="zh-CN" altLang="zh-CN" sz="1400" kern="100" dirty="0">
                  <a:latin typeface="Times New Roman" panose="02020603050405020304" pitchFamily="18" charset="0"/>
                </a:endParaRPr>
              </a:p>
              <a:p>
                <a:pPr indent="3048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rPr>
                                <m:t>𝑚</m:t>
                              </m:r>
                            </m:e>
                            <m:sub>
                              <m:r>
                                <a:rPr lang="en-US" altLang="zh-CN" i="1" kern="100">
                                  <a:effectLst/>
                                  <a:latin typeface="Cambria Math" panose="02040503050406030204" pitchFamily="18" charset="0"/>
                                </a:rPr>
                                <m:t>1</m:t>
                              </m:r>
                            </m:sub>
                          </m:sSub>
                          <m:r>
                            <a:rPr lang="en-US" altLang="zh-CN" i="1" kern="100">
                              <a:effectLst/>
                              <a:latin typeface="Cambria Math" panose="02040503050406030204" pitchFamily="18" charset="0"/>
                            </a:rPr>
                            <m:t>]</m:t>
                          </m:r>
                        </m:e>
                        <m:sub>
                          <m:r>
                            <a:rPr lang="en-US" altLang="zh-CN" i="1" kern="100">
                              <a:effectLst/>
                              <a:latin typeface="Cambria Math" panose="02040503050406030204" pitchFamily="18" charset="0"/>
                            </a:rPr>
                            <m:t>𝑝𝑘</m:t>
                          </m:r>
                        </m:sub>
                      </m:sSub>
                      <m:r>
                        <a:rPr lang="en-US" altLang="zh-CN" i="1" kern="100">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d>
                            <m:dPr>
                              <m:begChr m:val="["/>
                              <m:endChr m:val="]"/>
                              <m:ctrlPr>
                                <a:rPr lang="zh-CN" altLang="zh-CN" i="1" kern="100">
                                  <a:effectLst/>
                                  <a:latin typeface="Cambria Math" panose="02040503050406030204" pitchFamily="18" charset="0"/>
                                  <a:ea typeface="Cambria Math" panose="02040503050406030204" pitchFamily="18" charset="0"/>
                                </a:rPr>
                              </m:ctrlPr>
                            </m:dPr>
                            <m:e>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rPr>
                                    <m:t>𝑚</m:t>
                                  </m:r>
                                </m:e>
                                <m:sub>
                                  <m:r>
                                    <a:rPr lang="en-US" altLang="zh-CN" i="1" kern="100">
                                      <a:effectLst/>
                                      <a:latin typeface="Cambria Math" panose="02040503050406030204" pitchFamily="18" charset="0"/>
                                    </a:rPr>
                                    <m:t>2</m:t>
                                  </m:r>
                                </m:sub>
                              </m:sSub>
                            </m:e>
                          </m:d>
                        </m:e>
                        <m:sub>
                          <m:r>
                            <a:rPr lang="en-US" altLang="zh-CN" i="1" kern="100">
                              <a:effectLst/>
                              <a:latin typeface="Cambria Math" panose="02040503050406030204" pitchFamily="18" charset="0"/>
                            </a:rPr>
                            <m:t>𝑝𝑘</m:t>
                          </m:r>
                        </m:sub>
                      </m:sSub>
                      <m:r>
                        <a:rPr lang="en-US" altLang="zh-CN" i="1" kern="100">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rPr>
                                <m:t>𝑚</m:t>
                              </m:r>
                            </m:e>
                            <m:sub>
                              <m:r>
                                <a:rPr lang="en-US" altLang="zh-CN" i="1" kern="100">
                                  <a:effectLst/>
                                  <a:latin typeface="Cambria Math" panose="02040503050406030204" pitchFamily="18" charset="0"/>
                                </a:rPr>
                                <m:t>1</m:t>
                              </m:r>
                            </m:sub>
                          </m:sSub>
                          <m:r>
                            <a:rPr lang="en-US" altLang="zh-CN" i="1" kern="100">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rPr>
                                <m:t>𝑚</m:t>
                              </m:r>
                            </m:e>
                            <m:sub>
                              <m:r>
                                <a:rPr lang="en-US" altLang="zh-CN" i="1" kern="100">
                                  <a:effectLst/>
                                  <a:latin typeface="Cambria Math" panose="02040503050406030204" pitchFamily="18" charset="0"/>
                                </a:rPr>
                                <m:t>2</m:t>
                              </m:r>
                            </m:sub>
                          </m:sSub>
                          <m:r>
                            <a:rPr lang="en-US" altLang="zh-CN" i="1" kern="100">
                              <a:effectLst/>
                              <a:latin typeface="Cambria Math" panose="02040503050406030204" pitchFamily="18" charset="0"/>
                            </a:rPr>
                            <m:t>]</m:t>
                          </m:r>
                        </m:e>
                        <m:sub>
                          <m:r>
                            <a:rPr lang="en-US" altLang="zh-CN" i="1" kern="100">
                              <a:effectLst/>
                              <a:latin typeface="Cambria Math" panose="02040503050406030204" pitchFamily="18" charset="0"/>
                            </a:rPr>
                            <m:t>𝑝𝑘</m:t>
                          </m:r>
                        </m:sub>
                      </m:sSub>
                    </m:oMath>
                  </m:oMathPara>
                </a14:m>
                <a:endParaRPr lang="zh-CN" altLang="zh-CN" sz="1400" kern="100" dirty="0">
                  <a:latin typeface="Times New Roman" panose="02020603050405020304" pitchFamily="18" charset="0"/>
                </a:endParaRPr>
              </a:p>
              <a:p>
                <a:r>
                  <a:rPr lang="en-US" altLang="zh-CN" kern="100" dirty="0" smtClean="0">
                    <a:effectLst/>
                    <a:latin typeface="Times New Roman" panose="02020603050405020304" pitchFamily="18" charset="0"/>
                    <a:cs typeface="Times New Roman" panose="02020603050405020304" pitchFamily="18" charset="0"/>
                  </a:rPr>
                  <a:t>      </a:t>
                </a:r>
              </a:p>
              <a:p>
                <a:pPr>
                  <a:lnSpc>
                    <a:spcPct val="120000"/>
                  </a:lnSpc>
                </a:pPr>
                <a:r>
                  <a:rPr lang="en-US" altLang="zh-CN" kern="100" dirty="0">
                    <a:latin typeface="Times New Roman" panose="02020603050405020304" pitchFamily="18" charset="0"/>
                    <a:cs typeface="Times New Roman" panose="02020603050405020304" pitchFamily="18" charset="0"/>
                  </a:rPr>
                  <a:t> </a:t>
                </a:r>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effectLst/>
                    <a:latin typeface="Times New Roman" panose="02020603050405020304" pitchFamily="18" charset="0"/>
                    <a:cs typeface="Times New Roman" panose="02020603050405020304" pitchFamily="18" charset="0"/>
                  </a:rPr>
                  <a:t>这里</a:t>
                </a:r>
                <a:r>
                  <a:rPr lang="zh-CN" altLang="zh-CN" kern="100" dirty="0">
                    <a:effectLst/>
                    <a:latin typeface="Times New Roman" panose="02020603050405020304" pitchFamily="18" charset="0"/>
                    <a:cs typeface="Times New Roman" panose="02020603050405020304" pitchFamily="18" charset="0"/>
                  </a:rPr>
                  <a:t>的</a:t>
                </a:r>
                <a:r>
                  <a:rPr lang="zh-CN" altLang="zh-CN" kern="100" dirty="0">
                    <a:effectLst/>
                    <a:ea typeface="Times New Roman" panose="02020603050405020304" pitchFamily="18" charset="0"/>
                  </a:rPr>
                  <a:t>pk</a:t>
                </a:r>
                <a:r>
                  <a:rPr lang="zh-CN" altLang="zh-CN" kern="100" dirty="0">
                    <a:effectLst/>
                    <a:latin typeface="Times New Roman" panose="02020603050405020304" pitchFamily="18" charset="0"/>
                    <a:cs typeface="Times New Roman" panose="02020603050405020304" pitchFamily="18" charset="0"/>
                  </a:rPr>
                  <a:t>是不变的，由于我们研究的是安全</a:t>
                </a:r>
                <a:r>
                  <a:rPr lang="zh-CN" altLang="zh-CN" kern="100" dirty="0" smtClean="0">
                    <a:effectLst/>
                    <a:latin typeface="Times New Roman" panose="02020603050405020304" pitchFamily="18" charset="0"/>
                    <a:cs typeface="Times New Roman" panose="02020603050405020304" pitchFamily="18" charset="0"/>
                  </a:rPr>
                  <a:t>多</a:t>
                </a:r>
                <a:r>
                  <a:rPr lang="zh-CN" altLang="en-US" kern="100" dirty="0" smtClean="0">
                    <a:effectLst/>
                    <a:latin typeface="Times New Roman" panose="02020603050405020304" pitchFamily="18" charset="0"/>
                    <a:cs typeface="Times New Roman" panose="02020603050405020304" pitchFamily="18" charset="0"/>
                  </a:rPr>
                  <a:t>方</a:t>
                </a:r>
                <a:r>
                  <a:rPr lang="zh-CN" altLang="zh-CN" kern="100" dirty="0" smtClean="0">
                    <a:effectLst/>
                    <a:latin typeface="Times New Roman" panose="02020603050405020304" pitchFamily="18" charset="0"/>
                    <a:cs typeface="Times New Roman" panose="02020603050405020304" pitchFamily="18" charset="0"/>
                  </a:rPr>
                  <a:t>下</a:t>
                </a:r>
                <a:r>
                  <a:rPr lang="zh-CN" altLang="zh-CN" kern="100" dirty="0">
                    <a:effectLst/>
                    <a:latin typeface="Times New Roman" panose="02020603050405020304" pitchFamily="18" charset="0"/>
                    <a:cs typeface="Times New Roman" panose="02020603050405020304" pitchFamily="18" charset="0"/>
                  </a:rPr>
                  <a:t>的时间序列异常检测，多方往往就意味着多个秘钥。当</a:t>
                </a:r>
                <a:r>
                  <a:rPr lang="zh-CN" altLang="zh-CN" kern="100" dirty="0">
                    <a:effectLst/>
                    <a:ea typeface="Times New Roman" panose="02020603050405020304" pitchFamily="18" charset="0"/>
                  </a:rPr>
                  <a:t>pk</a:t>
                </a:r>
                <a:r>
                  <a:rPr lang="zh-CN" altLang="zh-CN" kern="100" dirty="0">
                    <a:effectLst/>
                    <a:latin typeface="Times New Roman" panose="02020603050405020304" pitchFamily="18" charset="0"/>
                    <a:cs typeface="Times New Roman" panose="02020603050405020304" pitchFamily="18" charset="0"/>
                  </a:rPr>
                  <a:t>不同时，上述等式就不能够成立，</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cs typeface="Times New Roman" panose="02020603050405020304" pitchFamily="18" charset="0"/>
                              </a:rPr>
                              <m:t>𝑚</m:t>
                            </m:r>
                          </m:e>
                          <m:sub>
                            <m:r>
                              <a:rPr lang="en-US" altLang="zh-CN" i="1" kern="100">
                                <a:effectLst/>
                                <a:latin typeface="Cambria Math" panose="02040503050406030204" pitchFamily="18" charset="0"/>
                                <a:cs typeface="Times New Roman" panose="02020603050405020304" pitchFamily="18" charset="0"/>
                              </a:rPr>
                              <m:t>1</m:t>
                            </m:r>
                          </m:sub>
                        </m:sSub>
                        <m:r>
                          <a:rPr lang="en-US" altLang="zh-CN" i="1" kern="100">
                            <a:effectLst/>
                            <a:latin typeface="Cambria Math" panose="02040503050406030204" pitchFamily="18" charset="0"/>
                            <a:cs typeface="Times New Roman" panose="02020603050405020304" pitchFamily="18" charset="0"/>
                          </a:rPr>
                          <m:t>]</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cs typeface="Times New Roman" panose="02020603050405020304" pitchFamily="18" charset="0"/>
                              </a:rPr>
                              <m:t>𝑝𝑘</m:t>
                            </m:r>
                          </m:e>
                          <m:sub>
                            <m:r>
                              <a:rPr lang="en-US" altLang="zh-CN" i="1" kern="100">
                                <a:effectLst/>
                                <a:latin typeface="Cambria Math" panose="02040503050406030204" pitchFamily="18" charset="0"/>
                                <a:cs typeface="Times New Roman" panose="02020603050405020304" pitchFamily="18" charset="0"/>
                              </a:rPr>
                              <m:t>1</m:t>
                            </m:r>
                          </m:sub>
                        </m:sSub>
                      </m:sub>
                    </m:sSub>
                    <m:r>
                      <a:rPr lang="en-US" altLang="zh-CN" i="1" kern="100">
                        <a:effectLst/>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cs typeface="Times New Roman" panose="02020603050405020304" pitchFamily="18" charset="0"/>
                              </a:rPr>
                              <m:t>𝑚</m:t>
                            </m:r>
                          </m:e>
                          <m:sub>
                            <m:r>
                              <a:rPr lang="en-US" altLang="zh-CN" i="1" kern="100">
                                <a:effectLst/>
                                <a:latin typeface="Cambria Math" panose="02040503050406030204" pitchFamily="18" charset="0"/>
                                <a:cs typeface="Times New Roman" panose="02020603050405020304" pitchFamily="18" charset="0"/>
                              </a:rPr>
                              <m:t>2</m:t>
                            </m:r>
                          </m:sub>
                        </m:sSub>
                        <m:r>
                          <a:rPr lang="en-US" altLang="zh-CN" i="1" kern="100">
                            <a:effectLst/>
                            <a:latin typeface="Cambria Math" panose="02040503050406030204" pitchFamily="18" charset="0"/>
                            <a:cs typeface="Times New Roman" panose="02020603050405020304" pitchFamily="18" charset="0"/>
                          </a:rPr>
                          <m:t>]</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kern="100">
                                <a:effectLst/>
                                <a:latin typeface="Cambria Math" panose="02040503050406030204" pitchFamily="18" charset="0"/>
                                <a:cs typeface="Times New Roman" panose="02020603050405020304" pitchFamily="18" charset="0"/>
                              </a:rPr>
                              <m:t>𝑝𝑘</m:t>
                            </m:r>
                          </m:e>
                          <m:sub>
                            <m:r>
                              <a:rPr lang="en-US" altLang="zh-CN" i="1" kern="100">
                                <a:effectLst/>
                                <a:latin typeface="Cambria Math" panose="02040503050406030204" pitchFamily="18" charset="0"/>
                                <a:cs typeface="Times New Roman" panose="02020603050405020304" pitchFamily="18" charset="0"/>
                              </a:rPr>
                              <m:t>2</m:t>
                            </m:r>
                          </m:sub>
                        </m:sSub>
                      </m:sub>
                    </m:sSub>
                  </m:oMath>
                </a14:m>
                <a:r>
                  <a:rPr lang="zh-CN" altLang="zh-CN" kern="100" dirty="0">
                    <a:effectLst/>
                    <a:latin typeface="Times New Roman" panose="02020603050405020304" pitchFamily="18" charset="0"/>
                    <a:cs typeface="Times New Roman" panose="02020603050405020304" pitchFamily="18" charset="0"/>
                  </a:rPr>
                  <a:t>是不能直接运算的。</a:t>
                </a:r>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683676" y="1267239"/>
                <a:ext cx="7848654" cy="2417970"/>
              </a:xfrm>
              <a:prstGeom prst="rect">
                <a:avLst/>
              </a:prstGeom>
              <a:blipFill rotWithShape="0">
                <a:blip r:embed="rId2"/>
                <a:stretch>
                  <a:fillRect l="-621" t="-1008" r="-2174" b="-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6176851"/>
      </p:ext>
    </p:extLst>
  </p:cSld>
  <p:clrMapOvr>
    <a:masterClrMapping/>
  </p:clrMapOvr>
  <mc:AlternateContent xmlns:mc="http://schemas.openxmlformats.org/markup-compatibility/2006" xmlns:p14="http://schemas.microsoft.com/office/powerpoint/2010/main">
    <mc:Choice Requires="p14">
      <p:transition p14:dur="10" advTm="23952"/>
    </mc:Choice>
    <mc:Fallback xmlns="">
      <p:transition advTm="2395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5"/>
          <p:cNvSpPr>
            <a:spLocks noChangeArrowheads="1"/>
          </p:cNvSpPr>
          <p:nvPr/>
        </p:nvSpPr>
        <p:spPr bwMode="auto">
          <a:xfrm>
            <a:off x="48873" y="137313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14</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274654" y="894940"/>
            <a:ext cx="8176388" cy="615553"/>
          </a:xfrm>
          <a:prstGeom prst="rect">
            <a:avLst/>
          </a:prstGeom>
        </p:spPr>
        <p:txBody>
          <a:bodyPr wrap="square">
            <a:spAutoFit/>
          </a:bodyPr>
          <a:lstStyle/>
          <a:p>
            <a:endParaRPr lang="zh-CN" altLang="zh-CN" sz="1600" dirty="0"/>
          </a:p>
          <a:p>
            <a:endParaRPr lang="zh-CN" altLang="en-US" dirty="0"/>
          </a:p>
        </p:txBody>
      </p:sp>
      <p:sp>
        <p:nvSpPr>
          <p:cNvPr id="4" name="矩形 3"/>
          <p:cNvSpPr/>
          <p:nvPr/>
        </p:nvSpPr>
        <p:spPr>
          <a:xfrm>
            <a:off x="240537" y="841332"/>
            <a:ext cx="8331928" cy="369332"/>
          </a:xfrm>
          <a:prstGeom prst="rect">
            <a:avLst/>
          </a:prstGeom>
        </p:spPr>
        <p:txBody>
          <a:bodyPr wrap="square">
            <a:spAutoFit/>
          </a:bodyPr>
          <a:lstStyle/>
          <a:p>
            <a:r>
              <a:rPr lang="en-US" altLang="zh-CN" kern="100" dirty="0" smtClean="0">
                <a:latin typeface="Times New Roman" panose="02020603050405020304" pitchFamily="18" charset="0"/>
                <a:cs typeface="Times New Roman" panose="02020603050405020304" pitchFamily="18" charset="0"/>
              </a:rPr>
              <a:t> </a:t>
            </a:r>
            <a:endParaRPr lang="zh-CN" altLang="en-US" dirty="0"/>
          </a:p>
        </p:txBody>
      </p:sp>
      <p:grpSp>
        <p:nvGrpSpPr>
          <p:cNvPr id="13" name="画布 68"/>
          <p:cNvGrpSpPr/>
          <p:nvPr/>
        </p:nvGrpSpPr>
        <p:grpSpPr>
          <a:xfrm>
            <a:off x="539664" y="1915109"/>
            <a:ext cx="3002280" cy="2101215"/>
            <a:chOff x="0" y="0"/>
            <a:chExt cx="3002280" cy="2101215"/>
          </a:xfrm>
        </p:grpSpPr>
        <p:sp>
          <p:nvSpPr>
            <p:cNvPr id="14" name="矩形 13"/>
            <p:cNvSpPr/>
            <p:nvPr/>
          </p:nvSpPr>
          <p:spPr>
            <a:xfrm>
              <a:off x="0" y="0"/>
              <a:ext cx="3002280" cy="2101215"/>
            </a:xfrm>
            <a:prstGeom prst="rect">
              <a:avLst/>
            </a:prstGeom>
            <a:noFill/>
            <a:ln>
              <a:noFill/>
            </a:ln>
          </p:spPr>
        </p:sp>
        <p:pic>
          <p:nvPicPr>
            <p:cNvPr id="15" name="图片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1802" y="223438"/>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126" y="223435"/>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54"/>
            <p:cNvSpPr txBox="1">
              <a:spLocks noChangeArrowheads="1"/>
            </p:cNvSpPr>
            <p:nvPr/>
          </p:nvSpPr>
          <p:spPr bwMode="auto">
            <a:xfrm>
              <a:off x="343853" y="18709"/>
              <a:ext cx="1043426" cy="28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050" kern="100">
                  <a:effectLst/>
                  <a:latin typeface="Times New Roman" panose="02020603050405020304" pitchFamily="18" charset="0"/>
                  <a:ea typeface="宋体" panose="02010600030101010101" pitchFamily="2" charset="-122"/>
                </a:rPr>
                <a:t>Server C</a:t>
              </a:r>
              <a:endParaRPr lang="zh-CN" sz="1050" kern="100">
                <a:effectLst/>
                <a:latin typeface="Times New Roman" panose="02020603050405020304" pitchFamily="18" charset="0"/>
                <a:ea typeface="宋体" panose="02010600030101010101" pitchFamily="2" charset="-122"/>
              </a:endParaRPr>
            </a:p>
          </p:txBody>
        </p:sp>
        <p:sp>
          <p:nvSpPr>
            <p:cNvPr id="18" name="文本框 57"/>
            <p:cNvSpPr txBox="1">
              <a:spLocks noChangeArrowheads="1"/>
            </p:cNvSpPr>
            <p:nvPr/>
          </p:nvSpPr>
          <p:spPr bwMode="auto">
            <a:xfrm>
              <a:off x="2002002" y="0"/>
              <a:ext cx="638810"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non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Server S</a:t>
              </a:r>
              <a:endParaRPr lang="zh-CN" sz="1050" kern="100">
                <a:effectLst/>
                <a:latin typeface="Times New Roman" panose="02020603050405020304" pitchFamily="18" charset="0"/>
                <a:ea typeface="宋体" panose="02010600030101010101" pitchFamily="2"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853" y="1301877"/>
              <a:ext cx="500044" cy="5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258" y="1280859"/>
              <a:ext cx="499745" cy="52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225" y="1317930"/>
              <a:ext cx="499745" cy="52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箭头连接符 21"/>
            <p:cNvCxnSpPr>
              <a:cxnSpLocks noChangeShapeType="1"/>
            </p:cNvCxnSpPr>
            <p:nvPr/>
          </p:nvCxnSpPr>
          <p:spPr bwMode="auto">
            <a:xfrm flipV="1">
              <a:off x="1303791" y="413360"/>
              <a:ext cx="625434" cy="10694"/>
            </a:xfrm>
            <a:prstGeom prst="straightConnector1">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3" name="曲线连接符 22"/>
            <p:cNvCxnSpPr>
              <a:cxnSpLocks noChangeShapeType="1"/>
            </p:cNvCxnSpPr>
            <p:nvPr/>
          </p:nvCxnSpPr>
          <p:spPr bwMode="auto">
            <a:xfrm rot="10800000" flipV="1">
              <a:off x="343854" y="521974"/>
              <a:ext cx="338273" cy="1041535"/>
            </a:xfrm>
            <a:prstGeom prst="curvedConnector3">
              <a:avLst>
                <a:gd name="adj1" fmla="val 167579"/>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4" name="曲线连接符 23"/>
            <p:cNvCxnSpPr>
              <a:cxnSpLocks noChangeShapeType="1"/>
            </p:cNvCxnSpPr>
            <p:nvPr/>
          </p:nvCxnSpPr>
          <p:spPr bwMode="auto">
            <a:xfrm rot="16200000" flipH="1">
              <a:off x="693788" y="1162770"/>
              <a:ext cx="711077" cy="47862"/>
            </a:xfrm>
            <a:prstGeom prst="curvedConnector2">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5" name="曲线连接符 24"/>
            <p:cNvCxnSpPr>
              <a:cxnSpLocks noChangeShapeType="1"/>
            </p:cNvCxnSpPr>
            <p:nvPr/>
          </p:nvCxnSpPr>
          <p:spPr bwMode="auto">
            <a:xfrm>
              <a:off x="1199819" y="794152"/>
              <a:ext cx="909406" cy="785158"/>
            </a:xfrm>
            <a:prstGeom prst="curvedConnector3">
              <a:avLst>
                <a:gd name="adj1" fmla="val 50000"/>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26" name="椭圆 25"/>
            <p:cNvSpPr>
              <a:spLocks noChangeArrowheads="1"/>
            </p:cNvSpPr>
            <p:nvPr/>
          </p:nvSpPr>
          <p:spPr bwMode="auto">
            <a:xfrm>
              <a:off x="147994" y="1121888"/>
              <a:ext cx="2653346" cy="941130"/>
            </a:xfrm>
            <a:prstGeom prst="ellipse">
              <a:avLst/>
            </a:prstGeom>
            <a:noFill/>
            <a:ln w="12700" algn="ctr">
              <a:solidFill>
                <a:srgbClr val="41719C"/>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zh-CN" altLang="en-US"/>
            </a:p>
          </p:txBody>
        </p:sp>
        <p:sp>
          <p:nvSpPr>
            <p:cNvPr id="27" name="文本框 67"/>
            <p:cNvSpPr txBox="1">
              <a:spLocks noChangeArrowheads="1"/>
            </p:cNvSpPr>
            <p:nvPr/>
          </p:nvSpPr>
          <p:spPr bwMode="auto">
            <a:xfrm>
              <a:off x="1025525" y="1777365"/>
              <a:ext cx="48387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non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Users</a:t>
              </a:r>
              <a:endParaRPr lang="zh-CN" sz="1050" kern="100">
                <a:effectLst/>
                <a:latin typeface="Times New Roman" panose="02020603050405020304" pitchFamily="18" charset="0"/>
                <a:ea typeface="宋体" panose="02010600030101010101" pitchFamily="2" charset="-122"/>
              </a:endParaRPr>
            </a:p>
          </p:txBody>
        </p:sp>
      </p:grpSp>
      <p:pic>
        <p:nvPicPr>
          <p:cNvPr id="79" name="图片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0939" y="1531081"/>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图片 7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1263" y="1531078"/>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文本框 54"/>
          <p:cNvSpPr txBox="1">
            <a:spLocks noChangeArrowheads="1"/>
          </p:cNvSpPr>
          <p:nvPr/>
        </p:nvSpPr>
        <p:spPr bwMode="auto">
          <a:xfrm>
            <a:off x="5002990" y="1326352"/>
            <a:ext cx="1043426" cy="28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050" kern="100">
                <a:effectLst/>
                <a:latin typeface="Times New Roman" panose="02020603050405020304" pitchFamily="18" charset="0"/>
                <a:ea typeface="宋体" panose="02010600030101010101" pitchFamily="2" charset="-122"/>
              </a:rPr>
              <a:t>Server C</a:t>
            </a:r>
            <a:endParaRPr lang="zh-CN" sz="1050" kern="100">
              <a:effectLst/>
              <a:latin typeface="Times New Roman" panose="02020603050405020304" pitchFamily="18" charset="0"/>
              <a:ea typeface="宋体" panose="02010600030101010101" pitchFamily="2" charset="-122"/>
            </a:endParaRPr>
          </a:p>
        </p:txBody>
      </p:sp>
      <p:sp>
        <p:nvSpPr>
          <p:cNvPr id="82" name="文本框 57"/>
          <p:cNvSpPr txBox="1">
            <a:spLocks noChangeArrowheads="1"/>
          </p:cNvSpPr>
          <p:nvPr/>
        </p:nvSpPr>
        <p:spPr bwMode="auto">
          <a:xfrm>
            <a:off x="6661139" y="1307643"/>
            <a:ext cx="638810"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non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Server S</a:t>
            </a:r>
            <a:endParaRPr lang="zh-CN" sz="1050" kern="100">
              <a:effectLst/>
              <a:latin typeface="Times New Roman" panose="02020603050405020304" pitchFamily="18" charset="0"/>
              <a:ea typeface="宋体" panose="02010600030101010101" pitchFamily="2" charset="-122"/>
            </a:endParaRPr>
          </a:p>
        </p:txBody>
      </p:sp>
      <p:cxnSp>
        <p:nvCxnSpPr>
          <p:cNvPr id="83" name="直接箭头连接符 82"/>
          <p:cNvCxnSpPr>
            <a:cxnSpLocks noChangeShapeType="1"/>
          </p:cNvCxnSpPr>
          <p:nvPr/>
        </p:nvCxnSpPr>
        <p:spPr bwMode="auto">
          <a:xfrm flipV="1">
            <a:off x="5962928" y="1721003"/>
            <a:ext cx="625434" cy="10694"/>
          </a:xfrm>
          <a:prstGeom prst="straightConnector1">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5" name="矩形 4"/>
              <p:cNvSpPr/>
              <p:nvPr/>
            </p:nvSpPr>
            <p:spPr>
              <a:xfrm>
                <a:off x="3668504" y="3038394"/>
                <a:ext cx="5151849" cy="758862"/>
              </a:xfrm>
              <a:prstGeom prst="rect">
                <a:avLst/>
              </a:prstGeom>
            </p:spPr>
            <p:txBody>
              <a:bodyPr wrap="square">
                <a:spAutoFit/>
              </a:bodyPr>
              <a:lstStyle/>
              <a:p>
                <a:r>
                  <a:rPr lang="zh-CN" altLang="en-US" sz="1400" kern="100" dirty="0" smtClean="0">
                    <a:latin typeface="Times New Roman" panose="02020603050405020304" pitchFamily="18" charset="0"/>
                    <a:cs typeface="Times New Roman" panose="02020603050405020304" pitchFamily="18" charset="0"/>
                  </a:rPr>
                  <a:t>       客户请求某个运算（涉及到多方的数据），</a:t>
                </a:r>
                <a14:m>
                  <m:oMath xmlns:m="http://schemas.openxmlformats.org/officeDocument/2006/math">
                    <m:sSub>
                      <m:sSubPr>
                        <m:ctrlPr>
                          <a:rPr lang="zh-CN" altLang="zh-CN" sz="1400" i="1">
                            <a:latin typeface="Cambria Math" panose="02040503050406030204" pitchFamily="18" charset="0"/>
                            <a:ea typeface="Cambria Math" panose="02040503050406030204" pitchFamily="18" charset="0"/>
                          </a:rPr>
                        </m:ctrlPr>
                      </m:sSubPr>
                      <m:e>
                        <m:d>
                          <m:dPr>
                            <m:begChr m:val="["/>
                            <m:endChr m:val="]"/>
                            <m:ctrlPr>
                              <a:rPr lang="zh-CN" altLang="zh-CN" sz="1400" i="1">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cs typeface="Times New Roman" panose="02020603050405020304" pitchFamily="18" charset="0"/>
                              </a:rPr>
                              <m:t>𝑥</m:t>
                            </m:r>
                            <m:r>
                              <a:rPr lang="en-US" altLang="zh-CN" sz="1400" i="1" kern="100">
                                <a:latin typeface="Cambria Math" panose="02040503050406030204" pitchFamily="18" charset="0"/>
                                <a:cs typeface="Times New Roman" panose="02020603050405020304" pitchFamily="18" charset="0"/>
                              </a:rPr>
                              <m:t> </m:t>
                            </m:r>
                          </m:e>
                        </m:d>
                      </m:e>
                      <m:sub>
                        <m:sSub>
                          <m:sSubPr>
                            <m:ctrlPr>
                              <a:rPr lang="zh-CN" altLang="zh-CN" sz="1400" i="1">
                                <a:latin typeface="Cambria Math" panose="02040503050406030204" pitchFamily="18" charset="0"/>
                                <a:ea typeface="Cambria Math" panose="02040503050406030204" pitchFamily="18" charset="0"/>
                              </a:rPr>
                            </m:ctrlPr>
                          </m:sSubPr>
                          <m:e>
                            <m:r>
                              <a:rPr lang="en-US" altLang="zh-CN" sz="1400" i="1" kern="100">
                                <a:latin typeface="Cambria Math" panose="02040503050406030204" pitchFamily="18" charset="0"/>
                                <a:cs typeface="Times New Roman" panose="02020603050405020304" pitchFamily="18" charset="0"/>
                              </a:rPr>
                              <m:t>𝑝𝑘</m:t>
                            </m:r>
                          </m:e>
                          <m:sub>
                            <m:r>
                              <a:rPr lang="en-US" altLang="zh-CN" sz="1400" i="1" kern="100">
                                <a:latin typeface="Cambria Math" panose="02040503050406030204" pitchFamily="18" charset="0"/>
                                <a:cs typeface="Times New Roman" panose="02020603050405020304" pitchFamily="18" charset="0"/>
                              </a:rPr>
                              <m:t>𝑎</m:t>
                            </m:r>
                            <m:r>
                              <a:rPr lang="en-US" altLang="zh-CN" sz="1400" i="1" kern="100">
                                <a:latin typeface="Cambria Math" panose="02040503050406030204" pitchFamily="18" charset="0"/>
                                <a:cs typeface="Times New Roman" panose="02020603050405020304" pitchFamily="18" charset="0"/>
                              </a:rPr>
                              <m:t> </m:t>
                            </m:r>
                          </m:sub>
                        </m:sSub>
                        <m:r>
                          <a:rPr lang="en-US" altLang="zh-CN" sz="1400" i="1" kern="100">
                            <a:latin typeface="Cambria Math" panose="02040503050406030204" pitchFamily="18" charset="0"/>
                            <a:cs typeface="Times New Roman" panose="02020603050405020304" pitchFamily="18" charset="0"/>
                          </a:rPr>
                          <m:t>,</m:t>
                        </m:r>
                      </m:sub>
                    </m:sSub>
                    <m:sSub>
                      <m:sSubPr>
                        <m:ctrlPr>
                          <a:rPr lang="zh-CN" altLang="zh-CN" sz="1400" i="1">
                            <a:latin typeface="Cambria Math" panose="02040503050406030204" pitchFamily="18" charset="0"/>
                            <a:ea typeface="Cambria Math" panose="02040503050406030204" pitchFamily="18" charset="0"/>
                          </a:rPr>
                        </m:ctrlPr>
                      </m:sSubPr>
                      <m:e>
                        <m:d>
                          <m:dPr>
                            <m:begChr m:val="["/>
                            <m:endChr m:val="]"/>
                            <m:ctrlPr>
                              <a:rPr lang="zh-CN" altLang="zh-CN" sz="1400" i="1">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cs typeface="Times New Roman" panose="02020603050405020304" pitchFamily="18" charset="0"/>
                              </a:rPr>
                              <m:t>𝑦</m:t>
                            </m:r>
                            <m:r>
                              <a:rPr lang="en-US" altLang="zh-CN" sz="1400" i="1" kern="100">
                                <a:latin typeface="Cambria Math" panose="02040503050406030204" pitchFamily="18" charset="0"/>
                                <a:cs typeface="Times New Roman" panose="02020603050405020304" pitchFamily="18" charset="0"/>
                              </a:rPr>
                              <m:t> </m:t>
                            </m:r>
                          </m:e>
                        </m:d>
                      </m:e>
                      <m:sub>
                        <m:sSub>
                          <m:sSubPr>
                            <m:ctrlPr>
                              <a:rPr lang="zh-CN" altLang="zh-CN" sz="1400" i="1">
                                <a:latin typeface="Cambria Math" panose="02040503050406030204" pitchFamily="18" charset="0"/>
                                <a:ea typeface="Cambria Math" panose="02040503050406030204" pitchFamily="18" charset="0"/>
                              </a:rPr>
                            </m:ctrlPr>
                          </m:sSubPr>
                          <m:e>
                            <m:r>
                              <a:rPr lang="en-US" altLang="zh-CN" sz="1400" i="1" kern="100">
                                <a:latin typeface="Cambria Math" panose="02040503050406030204" pitchFamily="18" charset="0"/>
                                <a:cs typeface="Times New Roman" panose="02020603050405020304" pitchFamily="18" charset="0"/>
                              </a:rPr>
                              <m:t>𝑝𝑘</m:t>
                            </m:r>
                          </m:e>
                          <m:sub>
                            <m:r>
                              <a:rPr lang="en-US" altLang="zh-CN" sz="1400" i="1" kern="100">
                                <a:latin typeface="Cambria Math" panose="02040503050406030204" pitchFamily="18" charset="0"/>
                                <a:cs typeface="Times New Roman" panose="02020603050405020304" pitchFamily="18" charset="0"/>
                              </a:rPr>
                              <m:t>𝑏</m:t>
                            </m:r>
                            <m:r>
                              <a:rPr lang="en-US" altLang="zh-CN" sz="1400" i="1" kern="100">
                                <a:latin typeface="Cambria Math" panose="02040503050406030204" pitchFamily="18" charset="0"/>
                                <a:cs typeface="Times New Roman" panose="02020603050405020304" pitchFamily="18" charset="0"/>
                              </a:rPr>
                              <m:t> </m:t>
                            </m:r>
                          </m:sub>
                        </m:sSub>
                      </m:sub>
                    </m:sSub>
                  </m:oMath>
                </a14:m>
                <a:r>
                  <a:rPr lang="zh-CN" altLang="en-US" sz="1400" kern="100" dirty="0" smtClean="0">
                    <a:latin typeface="Times New Roman" panose="02020603050405020304" pitchFamily="18" charset="0"/>
                    <a:cs typeface="Times New Roman" panose="02020603050405020304" pitchFamily="18" charset="0"/>
                  </a:rPr>
                  <a:t>的和。</a:t>
                </a:r>
                <a:endParaRPr lang="en-US" altLang="zh-CN" sz="1400" kern="100" dirty="0" smtClean="0">
                  <a:latin typeface="Times New Roman" panose="02020603050405020304" pitchFamily="18" charset="0"/>
                  <a:cs typeface="Times New Roman" panose="02020603050405020304" pitchFamily="18" charset="0"/>
                </a:endParaRPr>
              </a:p>
              <a:p>
                <a:r>
                  <a:rPr lang="en-US" altLang="zh-CN" sz="1400" kern="100" dirty="0" smtClean="0">
                    <a:latin typeface="Times New Roman" panose="02020603050405020304" pitchFamily="18" charset="0"/>
                    <a:cs typeface="Times New Roman" panose="02020603050405020304" pitchFamily="18" charset="0"/>
                  </a:rPr>
                  <a:t>       </a:t>
                </a:r>
                <a:r>
                  <a:rPr lang="zh-CN" altLang="en-US" sz="1400" kern="100" dirty="0" smtClean="0">
                    <a:latin typeface="Times New Roman" panose="02020603050405020304" pitchFamily="18" charset="0"/>
                    <a:cs typeface="Times New Roman" panose="02020603050405020304" pitchFamily="18" charset="0"/>
                  </a:rPr>
                  <a:t>多方下密钥不同，无法直接进行运算。</a:t>
                </a:r>
                <a:endParaRPr lang="en-US" altLang="zh-CN" sz="1400" kern="100" dirty="0" smtClean="0">
                  <a:latin typeface="Times New Roman" panose="02020603050405020304" pitchFamily="18" charset="0"/>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668504" y="3038394"/>
                <a:ext cx="5151849" cy="758862"/>
              </a:xfrm>
              <a:prstGeom prst="rect">
                <a:avLst/>
              </a:prstGeom>
              <a:blipFill rotWithShape="0">
                <a:blip r:embed="rId4"/>
                <a:stretch>
                  <a:fillRect l="-355" t="-2400" b="-6400"/>
                </a:stretch>
              </a:blipFill>
            </p:spPr>
            <p:txBody>
              <a:bodyPr/>
              <a:lstStyle/>
              <a:p>
                <a:r>
                  <a:rPr lang="zh-CN" altLang="en-US">
                    <a:noFill/>
                  </a:rPr>
                  <a:t> </a:t>
                </a:r>
              </a:p>
            </p:txBody>
          </p:sp>
        </mc:Fallback>
      </mc:AlternateContent>
      <p:pic>
        <p:nvPicPr>
          <p:cNvPr id="84" name="图片 8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2288" y="2500406"/>
            <a:ext cx="500044" cy="5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7" name="曲线连接符 86"/>
          <p:cNvCxnSpPr>
            <a:cxnSpLocks noChangeShapeType="1"/>
          </p:cNvCxnSpPr>
          <p:nvPr/>
        </p:nvCxnSpPr>
        <p:spPr bwMode="auto">
          <a:xfrm rot="10800000" flipV="1">
            <a:off x="4896667" y="1716958"/>
            <a:ext cx="338273" cy="1041535"/>
          </a:xfrm>
          <a:prstGeom prst="curvedConnector3">
            <a:avLst>
              <a:gd name="adj1" fmla="val 167579"/>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36" name="TextBox 4"/>
          <p:cNvSpPr>
            <a:spLocks noChangeArrowheads="1"/>
          </p:cNvSpPr>
          <p:nvPr/>
        </p:nvSpPr>
        <p:spPr bwMode="auto">
          <a:xfrm>
            <a:off x="274654" y="387389"/>
            <a:ext cx="9589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t>问题？</a:t>
            </a:r>
            <a:endParaRPr lang="en-US" altLang="zh-CN" sz="2000" b="1" dirty="0">
              <a:latin typeface="黑体" pitchFamily="49" charset="-122"/>
              <a:ea typeface="黑体" pitchFamily="49" charset="-122"/>
            </a:endParaRPr>
          </a:p>
        </p:txBody>
      </p:sp>
    </p:spTree>
    <p:extLst>
      <p:ext uri="{BB962C8B-B14F-4D97-AF65-F5344CB8AC3E}">
        <p14:creationId xmlns:p14="http://schemas.microsoft.com/office/powerpoint/2010/main" val="1625183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t>15</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anose="02010609060101010101" pitchFamily="49" charset="-122"/>
                <a:ea typeface="黑体" panose="02010609060101010101" pitchFamily="49" charset="-122"/>
              </a:rPr>
              <a:t> </a:t>
            </a:r>
            <a:endParaRPr lang="zh-CN" altLang="en-US" dirty="0"/>
          </a:p>
        </p:txBody>
      </p:sp>
      <p:sp>
        <p:nvSpPr>
          <p:cNvPr id="4" name="文本框 3"/>
          <p:cNvSpPr txBox="1"/>
          <p:nvPr/>
        </p:nvSpPr>
        <p:spPr>
          <a:xfrm>
            <a:off x="508000" y="868045"/>
            <a:ext cx="8178800" cy="762000"/>
          </a:xfrm>
          <a:prstGeom prst="rect">
            <a:avLst/>
          </a:prstGeom>
          <a:noFill/>
        </p:spPr>
        <p:txBody>
          <a:bodyPr wrap="square" rtlCol="0">
            <a:spAutoFit/>
          </a:bodyPr>
          <a:lstStyle/>
          <a:p>
            <a:r>
              <a:rPr lang="zh-CN" altLang="en-US" sz="4400" dirty="0"/>
              <a:t>怎样解决多密钥下的密文计算？</a:t>
            </a:r>
          </a:p>
        </p:txBody>
      </p:sp>
      <p:sp>
        <p:nvSpPr>
          <p:cNvPr id="6" name="矩形 5"/>
          <p:cNvSpPr/>
          <p:nvPr/>
        </p:nvSpPr>
        <p:spPr>
          <a:xfrm>
            <a:off x="577215" y="2625090"/>
            <a:ext cx="2937510" cy="1188720"/>
          </a:xfrm>
          <a:prstGeom prst="rect">
            <a:avLst/>
          </a:prstGeom>
          <a:noFill/>
          <a:ln>
            <a:noFill/>
          </a:ln>
        </p:spPr>
        <p:txBody>
          <a:bodyPr wrap="none" rtlCol="0" anchor="t">
            <a:spAutoFit/>
          </a:bodyPr>
          <a:lstStyle/>
          <a:p>
            <a:pPr algn="ctr"/>
            <a:r>
              <a:rPr lang="zh-CN" altLang="en-US" sz="7200" b="1" dirty="0">
                <a:ln/>
                <a:solidFill>
                  <a:schemeClr val="accent1"/>
                </a:solidFill>
                <a:effectLst>
                  <a:outerShdw blurRad="38100" dist="25400" dir="5400000" algn="ctr" rotWithShape="0">
                    <a:srgbClr val="6E747A">
                      <a:alpha val="43000"/>
                    </a:srgbClr>
                  </a:outerShdw>
                </a:effectLst>
              </a:rPr>
              <a:t>多密钥</a:t>
            </a:r>
          </a:p>
        </p:txBody>
      </p:sp>
      <p:sp>
        <p:nvSpPr>
          <p:cNvPr id="8" name="矩形 7"/>
          <p:cNvSpPr/>
          <p:nvPr/>
        </p:nvSpPr>
        <p:spPr>
          <a:xfrm>
            <a:off x="5619115" y="2625725"/>
            <a:ext cx="2937510" cy="1188720"/>
          </a:xfrm>
          <a:prstGeom prst="rect">
            <a:avLst/>
          </a:prstGeom>
          <a:noFill/>
          <a:ln>
            <a:noFill/>
          </a:ln>
        </p:spPr>
        <p:txBody>
          <a:bodyPr wrap="none" rtlCol="0" anchor="t">
            <a:spAutoFit/>
          </a:bodyPr>
          <a:lstStyle/>
          <a:p>
            <a:pPr algn="ctr"/>
            <a:r>
              <a:rPr lang="zh-CN" altLang="en-US" sz="7200" b="1" dirty="0">
                <a:solidFill>
                  <a:schemeClr val="accent1"/>
                </a:solidFill>
                <a:effectLst>
                  <a:outerShdw blurRad="38100" dist="25400" dir="5400000" algn="ctr" rotWithShape="0">
                    <a:srgbClr val="6E747A">
                      <a:alpha val="43000"/>
                    </a:srgbClr>
                  </a:outerShdw>
                </a:effectLst>
              </a:rPr>
              <a:t>单密钥</a:t>
            </a:r>
          </a:p>
        </p:txBody>
      </p:sp>
      <p:sp>
        <p:nvSpPr>
          <p:cNvPr id="9" name="左右箭头 8"/>
          <p:cNvSpPr/>
          <p:nvPr/>
        </p:nvSpPr>
        <p:spPr>
          <a:xfrm>
            <a:off x="3617595" y="2896235"/>
            <a:ext cx="1908810" cy="647700"/>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70339221"/>
      </p:ext>
    </p:extLst>
  </p:cSld>
  <p:clrMapOvr>
    <a:masterClrMapping/>
  </p:clrMapOvr>
  <mc:AlternateContent xmlns:mc="http://schemas.openxmlformats.org/markup-compatibility/2006" xmlns:p14="http://schemas.microsoft.com/office/powerpoint/2010/main">
    <mc:Choice Requires="p14">
      <p:transition p14:dur="10" advTm="23952">
        <p:push dir="u"/>
      </p:transition>
    </mc:Choice>
    <mc:Fallback xmlns="">
      <p:transition advTm="23952">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16</a:t>
            </a:fld>
            <a:endParaRPr lang="zh-CN" altLang="en-US" sz="2000" dirty="0">
              <a:solidFill>
                <a:schemeClr val="tx1"/>
              </a:solidFill>
            </a:endParaRPr>
          </a:p>
        </p:txBody>
      </p:sp>
      <p:sp>
        <p:nvSpPr>
          <p:cNvPr id="4099" name="TextBox 4"/>
          <p:cNvSpPr>
            <a:spLocks noChangeArrowheads="1"/>
          </p:cNvSpPr>
          <p:nvPr/>
        </p:nvSpPr>
        <p:spPr bwMode="auto">
          <a:xfrm>
            <a:off x="201613" y="184150"/>
            <a:ext cx="11604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262626"/>
                </a:solidFill>
                <a:latin typeface="微软雅黑" pitchFamily="34" charset="-122"/>
                <a:ea typeface="微软雅黑" pitchFamily="34" charset="-122"/>
                <a:sym typeface="微软雅黑" pitchFamily="34" charset="-122"/>
              </a:rPr>
              <a:t>目录</a:t>
            </a:r>
          </a:p>
        </p:txBody>
      </p:sp>
      <p:sp>
        <p:nvSpPr>
          <p:cNvPr id="4100" name="TextBox 5"/>
          <p:cNvSpPr>
            <a:spLocks noChangeArrowheads="1"/>
          </p:cNvSpPr>
          <p:nvPr/>
        </p:nvSpPr>
        <p:spPr bwMode="auto">
          <a:xfrm>
            <a:off x="179388" y="687388"/>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7F7F7F"/>
                </a:solidFill>
                <a:latin typeface="微软雅黑" pitchFamily="34" charset="-122"/>
                <a:ea typeface="微软雅黑" pitchFamily="34" charset="-122"/>
                <a:sym typeface="微软雅黑" pitchFamily="34" charset="-122"/>
              </a:rPr>
              <a:t>Contents</a:t>
            </a:r>
            <a:endParaRPr lang="zh-CN" altLang="en-US">
              <a:solidFill>
                <a:srgbClr val="7F7F7F"/>
              </a:solidFill>
              <a:latin typeface="微软雅黑" pitchFamily="34" charset="-122"/>
              <a:ea typeface="微软雅黑" pitchFamily="34" charset="-122"/>
              <a:sym typeface="微软雅黑" pitchFamily="34" charset="-122"/>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nvGrpSpPr>
          <p:cNvPr id="205" name="组合 40"/>
          <p:cNvGrpSpPr>
            <a:grpSpLocks/>
          </p:cNvGrpSpPr>
          <p:nvPr/>
        </p:nvGrpSpPr>
        <p:grpSpPr bwMode="auto">
          <a:xfrm>
            <a:off x="1646708" y="1345374"/>
            <a:ext cx="6309575" cy="640114"/>
            <a:chOff x="1163638" y="1871663"/>
            <a:chExt cx="6584951" cy="790575"/>
          </a:xfrm>
        </p:grpSpPr>
        <p:sp>
          <p:nvSpPr>
            <p:cNvPr id="206" name="Rectangle 30"/>
            <p:cNvSpPr>
              <a:spLocks noChangeArrowheads="1"/>
            </p:cNvSpPr>
            <p:nvPr/>
          </p:nvSpPr>
          <p:spPr bwMode="auto">
            <a:xfrm>
              <a:off x="1489077"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07" name="Group 31"/>
            <p:cNvGrpSpPr>
              <a:grpSpLocks/>
            </p:cNvGrpSpPr>
            <p:nvPr/>
          </p:nvGrpSpPr>
          <p:grpSpPr bwMode="auto">
            <a:xfrm rot="10800000">
              <a:off x="1163638" y="1871663"/>
              <a:ext cx="793750" cy="790575"/>
              <a:chOff x="0" y="0"/>
              <a:chExt cx="1590" cy="1588"/>
            </a:xfrm>
          </p:grpSpPr>
          <p:grpSp>
            <p:nvGrpSpPr>
              <p:cNvPr id="210" name="Group 32"/>
              <p:cNvGrpSpPr>
                <a:grpSpLocks/>
              </p:cNvGrpSpPr>
              <p:nvPr/>
            </p:nvGrpSpPr>
            <p:grpSpPr bwMode="auto">
              <a:xfrm>
                <a:off x="0" y="0"/>
                <a:ext cx="1590" cy="1588"/>
                <a:chOff x="0" y="0"/>
                <a:chExt cx="1136" cy="1134"/>
              </a:xfrm>
            </p:grpSpPr>
            <p:sp>
              <p:nvSpPr>
                <p:cNvPr id="21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1" name="未知"/>
              <p:cNvSpPr>
                <a:spLocks/>
              </p:cNvSpPr>
              <p:nvPr/>
            </p:nvSpPr>
            <p:spPr bwMode="auto">
              <a:xfrm rot="16200000">
                <a:off x="498" y="494"/>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8" name="Rectangle 37"/>
            <p:cNvSpPr>
              <a:spLocks noChangeArrowheads="1"/>
            </p:cNvSpPr>
            <p:nvPr/>
          </p:nvSpPr>
          <p:spPr bwMode="auto">
            <a:xfrm>
              <a:off x="2043751" y="1993901"/>
              <a:ext cx="5592762" cy="5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en-US" sz="2000" b="1" kern="0" noProof="0" dirty="0" smtClean="0">
                  <a:solidFill>
                    <a:srgbClr val="FF0000"/>
                  </a:solidFill>
                  <a:latin typeface="黑体" pitchFamily="49" charset="-122"/>
                  <a:ea typeface="黑体" pitchFamily="49" charset="-122"/>
                </a:rPr>
                <a:t>目前已经完成的主要研究工作及结果</a:t>
              </a:r>
              <a:endParaRPr kumimoji="0" lang="zh-CN" altLang="en-US" sz="2000" b="1" i="0" u="none" strike="noStrike" kern="0" cap="none" spc="0" normalizeH="0" baseline="0" noProof="0" dirty="0">
                <a:ln>
                  <a:noFill/>
                </a:ln>
                <a:solidFill>
                  <a:srgbClr val="FF0000"/>
                </a:solidFill>
                <a:effectLst/>
                <a:uLnTx/>
                <a:uFillTx/>
                <a:latin typeface="黑体" pitchFamily="49" charset="-122"/>
                <a:ea typeface="黑体" pitchFamily="49" charset="-122"/>
              </a:endParaRPr>
            </a:p>
          </p:txBody>
        </p:sp>
        <p:sp>
          <p:nvSpPr>
            <p:cNvPr id="209" name="Rectangle 38"/>
            <p:cNvSpPr>
              <a:spLocks noChangeArrowheads="1"/>
            </p:cNvSpPr>
            <p:nvPr/>
          </p:nvSpPr>
          <p:spPr bwMode="auto">
            <a:xfrm>
              <a:off x="1292226" y="1981201"/>
              <a:ext cx="5540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dirty="0">
                  <a:solidFill>
                    <a:srgbClr val="FF0000"/>
                  </a:solidFill>
                </a:rPr>
                <a:t>2</a:t>
              </a:r>
              <a:endParaRPr kumimoji="0" lang="en-US" altLang="zh-CN" sz="2000" b="1" i="0" u="none" strike="noStrike" kern="0" cap="none" spc="0" normalizeH="0" baseline="0" noProof="0" dirty="0">
                <a:ln>
                  <a:noFill/>
                </a:ln>
                <a:solidFill>
                  <a:srgbClr val="FF0000"/>
                </a:solidFill>
                <a:effectLst/>
                <a:uLnTx/>
                <a:uFillTx/>
              </a:endParaRPr>
            </a:p>
          </p:txBody>
        </p:sp>
      </p:gr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1774804" y="2008681"/>
            <a:ext cx="4857659" cy="305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120000"/>
              </a:lnSpc>
              <a:spcAft>
                <a:spcPct val="15000"/>
              </a:spcAft>
            </a:pPr>
            <a:r>
              <a:rPr lang="en-US" altLang="zh-CN" sz="2000" b="1" dirty="0">
                <a:solidFill>
                  <a:srgbClr val="FF0000"/>
                </a:solidFill>
                <a:latin typeface="黑体" pitchFamily="49" charset="-122"/>
                <a:ea typeface="黑体" pitchFamily="49" charset="-122"/>
              </a:rPr>
              <a:t>2</a:t>
            </a:r>
            <a:r>
              <a:rPr lang="en-US" altLang="zh-CN" sz="2000" b="1" dirty="0" smtClean="0">
                <a:solidFill>
                  <a:srgbClr val="FF0000"/>
                </a:solidFill>
                <a:latin typeface="黑体" pitchFamily="49" charset="-122"/>
                <a:ea typeface="黑体" pitchFamily="49" charset="-122"/>
              </a:rPr>
              <a:t>.1 </a:t>
            </a:r>
            <a:r>
              <a:rPr lang="zh-CN" altLang="en-US" sz="2000" b="1" dirty="0" smtClean="0">
                <a:solidFill>
                  <a:srgbClr val="FF0000"/>
                </a:solidFill>
                <a:latin typeface="黑体" pitchFamily="49" charset="-122"/>
                <a:ea typeface="黑体" pitchFamily="49" charset="-122"/>
              </a:rPr>
              <a:t>安全多方计算框架</a:t>
            </a:r>
            <a:endParaRPr lang="en-US" altLang="zh-CN" sz="2000" b="1" dirty="0">
              <a:solidFill>
                <a:srgbClr val="FF0000"/>
              </a:solidFill>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1</a:t>
            </a:r>
            <a:r>
              <a:rPr lang="zh-CN" altLang="en-US" sz="2000" dirty="0" smtClean="0">
                <a:latin typeface="黑体" pitchFamily="49" charset="-122"/>
                <a:ea typeface="黑体" pitchFamily="49" charset="-122"/>
              </a:rPr>
              <a:t>）同态加密算法和</a:t>
            </a:r>
            <a:r>
              <a:rPr lang="en-US" altLang="zh-CN" sz="2000" dirty="0" smtClean="0">
                <a:latin typeface="黑体" pitchFamily="49" charset="-122"/>
                <a:ea typeface="黑体" pitchFamily="49" charset="-122"/>
              </a:rPr>
              <a:t>BCP</a:t>
            </a:r>
            <a:r>
              <a:rPr lang="zh-CN" altLang="en-US" sz="2000" dirty="0" smtClean="0">
                <a:latin typeface="黑体" pitchFamily="49" charset="-122"/>
                <a:ea typeface="黑体" pitchFamily="49" charset="-122"/>
              </a:rPr>
              <a:t>加密算法</a:t>
            </a:r>
            <a:endParaRPr lang="en-US" altLang="zh-CN" sz="2000" dirty="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2</a:t>
            </a:r>
            <a:r>
              <a:rPr lang="zh-CN" altLang="en-US" sz="2000" dirty="0" smtClean="0">
                <a:latin typeface="黑体" pitchFamily="49" charset="-122"/>
                <a:ea typeface="黑体" pitchFamily="49" charset="-122"/>
              </a:rPr>
              <a:t>）系统模型</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zh-CN" altLang="en-US" sz="2000" dirty="0" smtClean="0">
                <a:solidFill>
                  <a:srgbClr val="FF0000"/>
                </a:solidFill>
                <a:latin typeface="黑体" pitchFamily="49" charset="-122"/>
                <a:ea typeface="黑体" pitchFamily="49" charset="-122"/>
              </a:rPr>
              <a:t>（</a:t>
            </a:r>
            <a:r>
              <a:rPr lang="en-US" altLang="zh-CN" sz="2000" dirty="0" smtClean="0">
                <a:solidFill>
                  <a:srgbClr val="FF0000"/>
                </a:solidFill>
                <a:latin typeface="黑体" pitchFamily="49" charset="-122"/>
                <a:ea typeface="黑体" pitchFamily="49" charset="-122"/>
              </a:rPr>
              <a:t>3</a:t>
            </a:r>
            <a:r>
              <a:rPr lang="zh-CN" altLang="en-US" sz="2000" dirty="0" smtClean="0">
                <a:solidFill>
                  <a:srgbClr val="FF0000"/>
                </a:solidFill>
                <a:latin typeface="黑体" pitchFamily="49" charset="-122"/>
                <a:ea typeface="黑体" pitchFamily="49" charset="-122"/>
              </a:rPr>
              <a:t>）安全转换协议</a:t>
            </a:r>
            <a:endParaRPr lang="en-US" altLang="zh-CN" sz="2000" dirty="0" smtClean="0">
              <a:solidFill>
                <a:srgbClr val="FF0000"/>
              </a:solidFill>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4</a:t>
            </a:r>
            <a:r>
              <a:rPr lang="zh-CN" altLang="en-US" sz="2000" dirty="0" smtClean="0">
                <a:latin typeface="黑体" pitchFamily="49" charset="-122"/>
                <a:ea typeface="黑体" pitchFamily="49" charset="-122"/>
              </a:rPr>
              <a:t>）安全计算协议</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en-US" altLang="zh-CN" sz="2000" b="1" dirty="0" smtClean="0">
                <a:latin typeface="黑体" pitchFamily="49" charset="-122"/>
                <a:ea typeface="黑体" pitchFamily="49" charset="-122"/>
              </a:rPr>
              <a:t>2.2 </a:t>
            </a:r>
            <a:r>
              <a:rPr lang="zh-CN" altLang="en-US" sz="2000" b="1" dirty="0" smtClean="0">
                <a:latin typeface="黑体" pitchFamily="49" charset="-122"/>
                <a:ea typeface="黑体" pitchFamily="49" charset="-122"/>
              </a:rPr>
              <a:t>异常检测在安全多方下的实现</a:t>
            </a:r>
            <a:endParaRPr lang="en-US" altLang="zh-CN" sz="2000" b="1" dirty="0" smtClean="0">
              <a:latin typeface="黑体" pitchFamily="49" charset="-122"/>
              <a:ea typeface="黑体" pitchFamily="49" charset="-122"/>
            </a:endParaRPr>
          </a:p>
          <a:p>
            <a:pPr marL="285750" lvl="1" indent="-285750" defTabSz="1422400">
              <a:lnSpc>
                <a:spcPct val="120000"/>
              </a:lnSpc>
              <a:spcAft>
                <a:spcPct val="15000"/>
              </a:spcAft>
            </a:pPr>
            <a:r>
              <a:rPr lang="en-US" altLang="zh-CN" sz="2000" b="1" dirty="0" smtClean="0">
                <a:latin typeface="黑体" pitchFamily="49" charset="-122"/>
                <a:ea typeface="黑体" pitchFamily="49" charset="-122"/>
              </a:rPr>
              <a:t>2.3 </a:t>
            </a:r>
            <a:r>
              <a:rPr lang="zh-CN" altLang="en-US" sz="2000" b="1" dirty="0" smtClean="0">
                <a:latin typeface="黑体" pitchFamily="49" charset="-122"/>
                <a:ea typeface="黑体" pitchFamily="49" charset="-122"/>
              </a:rPr>
              <a:t>初步试验验证</a:t>
            </a:r>
            <a:endParaRPr lang="en-US" altLang="zh-CN" sz="2000" b="1" dirty="0" smtClean="0">
              <a:latin typeface="黑体" pitchFamily="49" charset="-122"/>
              <a:ea typeface="黑体" pitchFamily="49" charset="-122"/>
            </a:endParaRPr>
          </a:p>
          <a:p>
            <a:pPr marL="285750" lvl="1" indent="-285750" defTabSz="1422400">
              <a:lnSpc>
                <a:spcPct val="90000"/>
              </a:lnSpc>
              <a:spcAft>
                <a:spcPct val="15000"/>
              </a:spcAft>
            </a:pPr>
            <a:r>
              <a:rPr lang="zh-CN" altLang="en-US" sz="2000" dirty="0" smtClean="0">
                <a:latin typeface="+mn-ea"/>
                <a:ea typeface="+mn-ea"/>
              </a:rPr>
              <a:t> </a:t>
            </a:r>
            <a:endParaRPr lang="zh-CN" altLang="en-US" sz="2000" i="0" dirty="0">
              <a:latin typeface="+mn-ea"/>
              <a:ea typeface="+mn-ea"/>
            </a:endParaRPr>
          </a:p>
        </p:txBody>
      </p:sp>
      <p:sp>
        <p:nvSpPr>
          <p:cNvPr id="247" name="Rectangle 37"/>
          <p:cNvSpPr>
            <a:spLocks noChangeArrowheads="1"/>
          </p:cNvSpPr>
          <p:nvPr/>
        </p:nvSpPr>
        <p:spPr bwMode="auto">
          <a:xfrm>
            <a:off x="1259724" y="4303841"/>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2490016" y="3846688"/>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Tree>
    <p:extLst>
      <p:ext uri="{BB962C8B-B14F-4D97-AF65-F5344CB8AC3E}">
        <p14:creationId xmlns:p14="http://schemas.microsoft.com/office/powerpoint/2010/main" val="1327562217"/>
      </p:ext>
    </p:extLst>
  </p:cSld>
  <p:clrMapOvr>
    <a:masterClrMapping/>
  </p:clrMapOvr>
  <p:transition spd="slow" advTm="7111">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733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安全转换协议</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17</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786625" y="1220615"/>
            <a:ext cx="8176388" cy="615553"/>
          </a:xfrm>
          <a:prstGeom prst="rect">
            <a:avLst/>
          </a:prstGeom>
        </p:spPr>
        <p:txBody>
          <a:bodyPr wrap="square">
            <a:spAutoFit/>
          </a:bodyPr>
          <a:lstStyle/>
          <a:p>
            <a:endParaRPr lang="zh-CN" altLang="zh-CN" sz="1600" dirty="0"/>
          </a:p>
          <a:p>
            <a:endParaRPr lang="zh-CN" altLang="en-US" dirty="0"/>
          </a:p>
        </p:txBody>
      </p:sp>
      <p:sp>
        <p:nvSpPr>
          <p:cNvPr id="4" name="矩形 3"/>
          <p:cNvSpPr/>
          <p:nvPr/>
        </p:nvSpPr>
        <p:spPr>
          <a:xfrm>
            <a:off x="240537" y="841332"/>
            <a:ext cx="8331928" cy="369332"/>
          </a:xfrm>
          <a:prstGeom prst="rect">
            <a:avLst/>
          </a:prstGeom>
        </p:spPr>
        <p:txBody>
          <a:bodyPr wrap="square">
            <a:spAutoFit/>
          </a:bodyPr>
          <a:lstStyle/>
          <a:p>
            <a:r>
              <a:rPr lang="en-US" altLang="zh-CN" dirty="0" smtClean="0"/>
              <a:t>A</a:t>
            </a:r>
            <a:r>
              <a:rPr lang="zh-CN" altLang="en-US" dirty="0" smtClean="0"/>
              <a:t>：</a:t>
            </a:r>
            <a:r>
              <a:rPr lang="en-US" altLang="zh-CN" b="1" dirty="0" err="1"/>
              <a:t>KeyProd</a:t>
            </a:r>
            <a:endParaRPr lang="en-US" altLang="zh-CN" kern="100" dirty="0" smtClean="0">
              <a:latin typeface="Times New Roman" panose="02020603050405020304" pitchFamily="18" charset="0"/>
              <a:cs typeface="Times New Roman" panose="02020603050405020304" pitchFamily="18" charset="0"/>
            </a:endParaRPr>
          </a:p>
        </p:txBody>
      </p:sp>
      <p:pic>
        <p:nvPicPr>
          <p:cNvPr id="65" name="图片 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07" y="2451520"/>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图片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8831" y="2451517"/>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文本框 54"/>
          <p:cNvSpPr txBox="1">
            <a:spLocks noChangeArrowheads="1"/>
          </p:cNvSpPr>
          <p:nvPr/>
        </p:nvSpPr>
        <p:spPr bwMode="auto">
          <a:xfrm>
            <a:off x="900558" y="2246791"/>
            <a:ext cx="1043426" cy="28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050" kern="100">
                <a:effectLst/>
                <a:latin typeface="Times New Roman" panose="02020603050405020304" pitchFamily="18" charset="0"/>
                <a:ea typeface="宋体" panose="02010600030101010101" pitchFamily="2" charset="-122"/>
              </a:rPr>
              <a:t>Server C</a:t>
            </a:r>
            <a:endParaRPr lang="zh-CN" sz="1050" kern="100">
              <a:effectLst/>
              <a:latin typeface="Times New Roman" panose="02020603050405020304" pitchFamily="18" charset="0"/>
              <a:ea typeface="宋体" panose="02010600030101010101" pitchFamily="2" charset="-122"/>
            </a:endParaRPr>
          </a:p>
        </p:txBody>
      </p:sp>
      <p:sp>
        <p:nvSpPr>
          <p:cNvPr id="68" name="文本框 57"/>
          <p:cNvSpPr txBox="1">
            <a:spLocks noChangeArrowheads="1"/>
          </p:cNvSpPr>
          <p:nvPr/>
        </p:nvSpPr>
        <p:spPr bwMode="auto">
          <a:xfrm>
            <a:off x="2558707" y="2228082"/>
            <a:ext cx="638810"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non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Server S</a:t>
            </a:r>
            <a:endParaRPr lang="zh-CN" sz="1050" kern="100">
              <a:effectLst/>
              <a:latin typeface="Times New Roman" panose="02020603050405020304" pitchFamily="18" charset="0"/>
              <a:ea typeface="宋体" panose="02010600030101010101" pitchFamily="2" charset="-122"/>
            </a:endParaRPr>
          </a:p>
        </p:txBody>
      </p:sp>
      <p:cxnSp>
        <p:nvCxnSpPr>
          <p:cNvPr id="69" name="直接箭头连接符 68"/>
          <p:cNvCxnSpPr>
            <a:cxnSpLocks noChangeShapeType="1"/>
          </p:cNvCxnSpPr>
          <p:nvPr/>
        </p:nvCxnSpPr>
        <p:spPr bwMode="auto">
          <a:xfrm flipV="1">
            <a:off x="1860496" y="2641442"/>
            <a:ext cx="625434" cy="10694"/>
          </a:xfrm>
          <a:prstGeom prst="straightConnector1">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pic>
        <p:nvPicPr>
          <p:cNvPr id="70" name="图片 6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9856" y="3420845"/>
            <a:ext cx="500044" cy="5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 name="曲线连接符 70"/>
          <p:cNvCxnSpPr>
            <a:cxnSpLocks noChangeShapeType="1"/>
          </p:cNvCxnSpPr>
          <p:nvPr/>
        </p:nvCxnSpPr>
        <p:spPr bwMode="auto">
          <a:xfrm rot="10800000" flipV="1">
            <a:off x="794235" y="2637397"/>
            <a:ext cx="338273" cy="1041535"/>
          </a:xfrm>
          <a:prstGeom prst="curvedConnector3">
            <a:avLst>
              <a:gd name="adj1" fmla="val 167579"/>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5" name="矩形 4"/>
              <p:cNvSpPr/>
              <p:nvPr/>
            </p:nvSpPr>
            <p:spPr>
              <a:xfrm>
                <a:off x="240536" y="1254529"/>
                <a:ext cx="7962951" cy="782330"/>
              </a:xfrm>
              <a:prstGeom prst="rect">
                <a:avLst/>
              </a:prstGeom>
            </p:spPr>
            <p:txBody>
              <a:bodyPr wrap="square">
                <a:spAutoFit/>
              </a:bodyPr>
              <a:lstStyle/>
              <a:p>
                <a:r>
                  <a:rPr lang="en-US" altLang="zh-CN" sz="1400" b="1" kern="100" dirty="0">
                    <a:solidFill>
                      <a:srgbClr val="000000"/>
                    </a:solidFill>
                    <a:latin typeface="CMSS10"/>
                    <a:cs typeface="Times New Roman" panose="02020603050405020304" pitchFamily="18" charset="0"/>
                  </a:rPr>
                  <a:t> </a:t>
                </a:r>
                <a:r>
                  <a:rPr lang="en-US" altLang="zh-CN" sz="1400" b="1" kern="100" dirty="0" smtClean="0">
                    <a:solidFill>
                      <a:srgbClr val="000000"/>
                    </a:solidFill>
                    <a:latin typeface="CMSS10"/>
                    <a:cs typeface="Times New Roman" panose="02020603050405020304" pitchFamily="18" charset="0"/>
                  </a:rPr>
                  <a:t>   </a:t>
                </a:r>
                <a:r>
                  <a:rPr lang="en-US" altLang="zh-CN" sz="1400" b="1" kern="100" dirty="0" err="1" smtClean="0">
                    <a:solidFill>
                      <a:srgbClr val="000000"/>
                    </a:solidFill>
                    <a:latin typeface="CMSS10"/>
                    <a:cs typeface="Times New Roman" panose="02020603050405020304" pitchFamily="18" charset="0"/>
                  </a:rPr>
                  <a:t>KeyProd</a:t>
                </a:r>
                <a:r>
                  <a:rPr lang="en-US" altLang="zh-CN" sz="1400" b="1" kern="100" dirty="0" smtClean="0">
                    <a:solidFill>
                      <a:srgbClr val="000000"/>
                    </a:solidFill>
                    <a:latin typeface="CMSS10"/>
                    <a:cs typeface="Times New Roman" panose="02020603050405020304" pitchFamily="18" charset="0"/>
                  </a:rPr>
                  <a:t> </a:t>
                </a:r>
                <a:r>
                  <a:rPr lang="zh-CN" altLang="zh-CN" sz="1400" kern="100" dirty="0">
                    <a:solidFill>
                      <a:srgbClr val="000000"/>
                    </a:solidFill>
                    <a:latin typeface="CMSS10"/>
                    <a:cs typeface="Times New Roman" panose="02020603050405020304" pitchFamily="18" charset="0"/>
                  </a:rPr>
                  <a:t>协议完成的主要工作就是我们上</a:t>
                </a:r>
                <a:r>
                  <a:rPr lang="zh-CN" altLang="zh-CN" sz="1400" kern="100" dirty="0" smtClean="0">
                    <a:solidFill>
                      <a:srgbClr val="000000"/>
                    </a:solidFill>
                    <a:latin typeface="CMSS10"/>
                    <a:cs typeface="Times New Roman" panose="02020603050405020304" pitchFamily="18" charset="0"/>
                  </a:rPr>
                  <a:t>述说的</a:t>
                </a:r>
                <a:r>
                  <a:rPr lang="zh-CN" altLang="zh-CN" sz="1400" kern="100" dirty="0">
                    <a:effectLst/>
                    <a:latin typeface="Times New Roman" panose="02020603050405020304" pitchFamily="18" charset="0"/>
                    <a:cs typeface="Times New Roman" panose="02020603050405020304" pitchFamily="18" charset="0"/>
                  </a:rPr>
                  <a:t>将不同秘钥下加密的数据，转换为同一个秘钥下加密的数据。假设系统中有</a:t>
                </a:r>
                <a:r>
                  <a:rPr lang="zh-CN" altLang="zh-CN" sz="1400" kern="100" dirty="0">
                    <a:effectLst/>
                    <a:ea typeface="Times New Roman" panose="02020603050405020304" pitchFamily="18" charset="0"/>
                  </a:rPr>
                  <a:t>n</a:t>
                </a:r>
                <a:r>
                  <a:rPr lang="zh-CN" altLang="zh-CN" sz="1400" kern="100" dirty="0">
                    <a:effectLst/>
                    <a:latin typeface="Times New Roman" panose="02020603050405020304" pitchFamily="18" charset="0"/>
                    <a:cs typeface="Times New Roman" panose="02020603050405020304" pitchFamily="18" charset="0"/>
                  </a:rPr>
                  <a:t>个客户，每一个客户对应的公钥为</a:t>
                </a:r>
                <a:r>
                  <a:rPr lang="zh-CN" altLang="zh-CN" sz="1400" kern="100" dirty="0">
                    <a:effectLst/>
                    <a:ea typeface="Times New Roman" panose="02020603050405020304" pitchFamily="18" charset="0"/>
                  </a:rPr>
                  <a:t> </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1</m:t>
                        </m:r>
                      </m:sub>
                    </m:sSub>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2,…,</m:t>
                        </m:r>
                      </m:sub>
                    </m:s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𝑛</m:t>
                        </m:r>
                      </m:sub>
                    </m:sSub>
                  </m:oMath>
                </a14:m>
                <a:r>
                  <a:rPr lang="en-US" altLang="zh-CN" sz="1400" kern="100" dirty="0">
                    <a:effectLst/>
                    <a:latin typeface="Times New Roman" panose="02020603050405020304" pitchFamily="18" charset="0"/>
                  </a:rPr>
                  <a:t>, </a:t>
                </a:r>
                <a:r>
                  <a:rPr lang="zh-CN" altLang="zh-CN" sz="1400" kern="100" dirty="0">
                    <a:effectLst/>
                    <a:latin typeface="Times New Roman" panose="02020603050405020304" pitchFamily="18" charset="0"/>
                    <a:cs typeface="Times New Roman" panose="02020603050405020304" pitchFamily="18" charset="0"/>
                  </a:rPr>
                  <a:t>令</a:t>
                </a:r>
                <a:r>
                  <a:rPr lang="zh-CN" altLang="zh-CN" sz="1400" kern="100" dirty="0">
                    <a:solidFill>
                      <a:srgbClr val="000000"/>
                    </a:solidFill>
                    <a:ea typeface="CMR10"/>
                    <a:cs typeface="Times New Roman" panose="02020603050405020304" pitchFamily="18" charset="0"/>
                  </a:rPr>
                  <a:t> </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𝑃𝑟𝑜𝑑</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𝑝𝑘</m:t>
                        </m:r>
                        <m:r>
                          <a:rPr lang="en-US" altLang="zh-CN" sz="1400" i="1" kern="100">
                            <a:effectLst/>
                            <a:latin typeface="Cambria Math" panose="02040503050406030204" pitchFamily="18" charset="0"/>
                            <a:cs typeface="Times New Roman" panose="02020603050405020304" pitchFamily="18" charset="0"/>
                          </a:rPr>
                          <m:t>=</m:t>
                        </m:r>
                        <m:nary>
                          <m:naryPr>
                            <m:chr m:val="∏"/>
                            <m:limLoc m:val="undOvr"/>
                            <m:ctrlPr>
                              <a:rPr lang="zh-CN" altLang="zh-CN" sz="1400" i="1">
                                <a:effectLst/>
                                <a:latin typeface="Cambria Math" panose="02040503050406030204" pitchFamily="18" charset="0"/>
                                <a:ea typeface="Cambria Math" panose="02040503050406030204" pitchFamily="18" charset="0"/>
                              </a:rPr>
                            </m:ctrlPr>
                          </m:naryPr>
                          <m:sub>
                            <m:r>
                              <a:rPr lang="en-US" altLang="zh-CN" sz="1400" i="1" kern="100">
                                <a:effectLst/>
                                <a:latin typeface="Cambria Math" panose="02040503050406030204" pitchFamily="18" charset="0"/>
                                <a:cs typeface="Times New Roman" panose="02020603050405020304" pitchFamily="18" charset="0"/>
                              </a:rPr>
                              <m:t>𝑖</m:t>
                            </m:r>
                            <m:r>
                              <a:rPr lang="en-US" altLang="zh-CN" sz="1400" i="1" kern="100">
                                <a:effectLst/>
                                <a:latin typeface="Cambria Math" panose="02040503050406030204" pitchFamily="18" charset="0"/>
                                <a:cs typeface="Times New Roman" panose="02020603050405020304" pitchFamily="18" charset="0"/>
                              </a:rPr>
                              <m:t>=1</m:t>
                            </m:r>
                          </m:sub>
                          <m:sup>
                            <m:r>
                              <a:rPr lang="en-US" altLang="zh-CN" sz="1400" i="1" kern="100">
                                <a:effectLst/>
                                <a:latin typeface="Cambria Math" panose="02040503050406030204" pitchFamily="18" charset="0"/>
                                <a:cs typeface="Times New Roman" panose="02020603050405020304" pitchFamily="18" charset="0"/>
                              </a:rPr>
                              <m:t>𝑛</m:t>
                            </m:r>
                          </m:sup>
                          <m:e>
                            <m:r>
                              <a:rPr lang="en-US" altLang="zh-CN" sz="1400" i="1" kern="100">
                                <a:effectLst/>
                                <a:latin typeface="Cambria Math" panose="02040503050406030204" pitchFamily="18" charset="0"/>
                                <a:cs typeface="Times New Roman" panose="02020603050405020304" pitchFamily="18" charset="0"/>
                              </a:rPr>
                              <m:t>𝑝𝑘</m:t>
                            </m:r>
                          </m:e>
                        </m:nary>
                      </m:e>
                      <m:sub>
                        <m:r>
                          <a:rPr lang="en-US" altLang="zh-CN" sz="1400" i="1" kern="100">
                            <a:effectLst/>
                            <a:latin typeface="Cambria Math" panose="02040503050406030204" pitchFamily="18" charset="0"/>
                            <a:cs typeface="Times New Roman" panose="02020603050405020304" pitchFamily="18" charset="0"/>
                          </a:rPr>
                          <m:t>𝑖</m:t>
                        </m:r>
                      </m:sub>
                    </m:sSub>
                    <m:r>
                      <a:rPr lang="en-US" altLang="zh-CN" sz="1400" i="1" kern="100">
                        <a:effectLst/>
                        <a:latin typeface="Cambria Math" panose="02040503050406030204" pitchFamily="18" charset="0"/>
                        <a:cs typeface="Times New Roman" panose="02020603050405020304" pitchFamily="18" charset="0"/>
                      </a:rPr>
                      <m:t> </m:t>
                    </m:r>
                    <m:r>
                      <a:rPr lang="en-US" altLang="zh-CN" sz="1400" i="1" kern="100">
                        <a:effectLst/>
                        <a:latin typeface="Cambria Math" panose="02040503050406030204" pitchFamily="18" charset="0"/>
                        <a:cs typeface="Times New Roman" panose="02020603050405020304" pitchFamily="18" charset="0"/>
                      </a:rPr>
                      <m:t>𝑚𝑜𝑑</m:t>
                    </m:r>
                    <m:r>
                      <a:rPr lang="en-US" altLang="zh-CN" sz="1400" i="1" kern="100">
                        <a:effectLst/>
                        <a:latin typeface="Cambria Math" panose="02040503050406030204" pitchFamily="18" charset="0"/>
                        <a:cs typeface="Times New Roman" panose="02020603050405020304" pitchFamily="18" charset="0"/>
                      </a:rPr>
                      <m:t> </m:t>
                    </m:r>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kern="100">
                            <a:effectLst/>
                            <a:latin typeface="Cambria Math" panose="02040503050406030204" pitchFamily="18" charset="0"/>
                            <a:cs typeface="Times New Roman" panose="02020603050405020304" pitchFamily="18" charset="0"/>
                          </a:rPr>
                          <m:t>𝑁</m:t>
                        </m:r>
                      </m:e>
                      <m:sup>
                        <m:r>
                          <a:rPr lang="en-US" altLang="zh-CN" sz="1400" i="1" kern="100">
                            <a:effectLst/>
                            <a:latin typeface="Cambria Math" panose="02040503050406030204" pitchFamily="18" charset="0"/>
                            <a:cs typeface="Times New Roman" panose="02020603050405020304" pitchFamily="18" charset="0"/>
                          </a:rPr>
                          <m:t>2</m:t>
                        </m:r>
                      </m:sup>
                    </m:sSup>
                  </m:oMath>
                </a14:m>
                <a:r>
                  <a:rPr lang="en-US" altLang="zh-CN" sz="1400" kern="100" dirty="0">
                    <a:effectLst/>
                    <a:latin typeface="CMR10"/>
                    <a:cs typeface="Times New Roman" panose="02020603050405020304" pitchFamily="18" charset="0"/>
                  </a:rPr>
                  <a:t>.</a:t>
                </a:r>
                <a:endParaRPr lang="zh-CN" altLang="en-US" sz="1400" dirty="0"/>
              </a:p>
            </p:txBody>
          </p:sp>
        </mc:Choice>
        <mc:Fallback xmlns="">
          <p:sp>
            <p:nvSpPr>
              <p:cNvPr id="5" name="矩形 4"/>
              <p:cNvSpPr>
                <a:spLocks noRot="1" noChangeAspect="1" noMove="1" noResize="1" noEditPoints="1" noAdjustHandles="1" noChangeArrowheads="1" noChangeShapeType="1" noTextEdit="1"/>
              </p:cNvSpPr>
              <p:nvPr/>
            </p:nvSpPr>
            <p:spPr>
              <a:xfrm>
                <a:off x="240536" y="1254529"/>
                <a:ext cx="7962951" cy="782330"/>
              </a:xfrm>
              <a:prstGeom prst="rect">
                <a:avLst/>
              </a:prstGeom>
              <a:blipFill rotWithShape="0">
                <a:blip r:embed="rId4"/>
                <a:stretch>
                  <a:fillRect l="-230" t="-1563" b="-5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608678" y="2150675"/>
                <a:ext cx="5211676" cy="619016"/>
              </a:xfrm>
              <a:prstGeom prst="rect">
                <a:avLst/>
              </a:prstGeom>
            </p:spPr>
            <p:txBody>
              <a:bodyPr wrap="square">
                <a:spAutoFit/>
              </a:bodyPr>
              <a:lstStyle/>
              <a:p>
                <a:r>
                  <a:rPr lang="en-US" altLang="zh-CN" kern="100" dirty="0" smtClean="0">
                    <a:latin typeface="CMR10"/>
                    <a:cs typeface="Times New Roman" panose="02020603050405020304" pitchFamily="18" charset="0"/>
                  </a:rPr>
                  <a:t>1</a:t>
                </a:r>
                <a:r>
                  <a:rPr lang="zh-CN" altLang="en-US" kern="100" dirty="0" smtClean="0">
                    <a:latin typeface="CMR10"/>
                    <a:cs typeface="Times New Roman" panose="02020603050405020304" pitchFamily="18" charset="0"/>
                  </a:rPr>
                  <a:t>）</a:t>
                </a:r>
                <a:r>
                  <a:rPr lang="zh-CN" altLang="zh-CN" sz="1400" kern="100" dirty="0" smtClean="0">
                    <a:latin typeface="CMR10"/>
                    <a:cs typeface="Times New Roman" panose="02020603050405020304" pitchFamily="18" charset="0"/>
                  </a:rPr>
                  <a:t>服务器</a:t>
                </a:r>
                <a:r>
                  <a:rPr lang="en-US" altLang="zh-CN" sz="1400" kern="100" dirty="0">
                    <a:effectLst/>
                    <a:latin typeface="CMR10"/>
                    <a:cs typeface="Times New Roman" panose="02020603050405020304" pitchFamily="18" charset="0"/>
                  </a:rPr>
                  <a:t>C </a:t>
                </a:r>
                <a:r>
                  <a:rPr lang="zh-CN" altLang="zh-CN" sz="1400" kern="100" dirty="0">
                    <a:effectLst/>
                    <a:latin typeface="CMR10"/>
                    <a:cs typeface="Times New Roman" panose="02020603050405020304" pitchFamily="18" charset="0"/>
                  </a:rPr>
                  <a:t>存储了客户</a:t>
                </a:r>
                <a:r>
                  <a:rPr lang="en-US" altLang="zh-CN" sz="1400" kern="100" dirty="0" err="1">
                    <a:effectLst/>
                    <a:latin typeface="CMR10"/>
                    <a:cs typeface="Times New Roman" panose="02020603050405020304" pitchFamily="18" charset="0"/>
                  </a:rPr>
                  <a:t>i</a:t>
                </a:r>
                <a:r>
                  <a:rPr lang="zh-CN" altLang="zh-CN" sz="1400" kern="100" dirty="0">
                    <a:effectLst/>
                    <a:latin typeface="CMR10"/>
                    <a:cs typeface="Times New Roman" panose="02020603050405020304" pitchFamily="18" charset="0"/>
                  </a:rPr>
                  <a:t>的密文数据</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𝑚</m:t>
                                </m:r>
                              </m:e>
                              <m:sub>
                                <m:r>
                                  <a:rPr lang="en-US" altLang="zh-CN" sz="1400" i="1" kern="100">
                                    <a:effectLst/>
                                    <a:latin typeface="Cambria Math" panose="02040503050406030204" pitchFamily="18" charset="0"/>
                                    <a:cs typeface="Times New Roman" panose="02020603050405020304" pitchFamily="18" charset="0"/>
                                  </a:rPr>
                                  <m:t>𝑖</m:t>
                                </m:r>
                              </m:sub>
                            </m:sSub>
                          </m:e>
                        </m:d>
                      </m:e>
                      <m: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𝑖</m:t>
                            </m:r>
                          </m:sub>
                        </m:sSub>
                      </m:sub>
                    </m:sSub>
                  </m:oMath>
                </a14:m>
                <a:r>
                  <a:rPr lang="zh-CN" altLang="zh-CN" sz="1400" kern="100" dirty="0">
                    <a:effectLst/>
                    <a:latin typeface="CMR10"/>
                    <a:cs typeface="Times New Roman" panose="02020603050405020304" pitchFamily="18" charset="0"/>
                  </a:rPr>
                  <a:t>，计算</a:t>
                </a:r>
                <a:r>
                  <a:rPr lang="zh-CN" altLang="zh-CN" sz="1400" kern="100" dirty="0">
                    <a:effectLst/>
                    <a:ea typeface="CMR10"/>
                    <a:cs typeface="Times New Roman" panose="02020603050405020304" pitchFamily="18" charset="0"/>
                  </a:rPr>
                  <a:t> </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𝑃𝑟𝑜𝑑</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𝑝𝑘</m:t>
                        </m:r>
                        <m:r>
                          <a:rPr lang="en-US" altLang="zh-CN" sz="1400" i="1" kern="100">
                            <a:effectLst/>
                            <a:latin typeface="Cambria Math" panose="02040503050406030204" pitchFamily="18" charset="0"/>
                            <a:cs typeface="Times New Roman" panose="02020603050405020304" pitchFamily="18" charset="0"/>
                          </a:rPr>
                          <m:t>=</m:t>
                        </m:r>
                        <m:nary>
                          <m:naryPr>
                            <m:chr m:val="∏"/>
                            <m:limLoc m:val="undOvr"/>
                            <m:ctrlPr>
                              <a:rPr lang="zh-CN" altLang="zh-CN" sz="1400" i="1">
                                <a:effectLst/>
                                <a:latin typeface="Cambria Math" panose="02040503050406030204" pitchFamily="18" charset="0"/>
                                <a:ea typeface="Cambria Math" panose="02040503050406030204" pitchFamily="18" charset="0"/>
                              </a:rPr>
                            </m:ctrlPr>
                          </m:naryPr>
                          <m:sub>
                            <m:r>
                              <a:rPr lang="en-US" altLang="zh-CN" sz="1400" i="1" kern="100">
                                <a:effectLst/>
                                <a:latin typeface="Cambria Math" panose="02040503050406030204" pitchFamily="18" charset="0"/>
                                <a:cs typeface="Times New Roman" panose="02020603050405020304" pitchFamily="18" charset="0"/>
                              </a:rPr>
                              <m:t>𝑖</m:t>
                            </m:r>
                            <m:r>
                              <a:rPr lang="en-US" altLang="zh-CN" sz="1400" i="1" kern="100">
                                <a:effectLst/>
                                <a:latin typeface="Cambria Math" panose="02040503050406030204" pitchFamily="18" charset="0"/>
                                <a:cs typeface="Times New Roman" panose="02020603050405020304" pitchFamily="18" charset="0"/>
                              </a:rPr>
                              <m:t>=1</m:t>
                            </m:r>
                          </m:sub>
                          <m:sup>
                            <m:r>
                              <a:rPr lang="en-US" altLang="zh-CN" sz="1400" i="1" kern="100">
                                <a:effectLst/>
                                <a:latin typeface="Cambria Math" panose="02040503050406030204" pitchFamily="18" charset="0"/>
                                <a:cs typeface="Times New Roman" panose="02020603050405020304" pitchFamily="18" charset="0"/>
                              </a:rPr>
                              <m:t>𝑛</m:t>
                            </m:r>
                          </m:sup>
                          <m:e>
                            <m:r>
                              <a:rPr lang="en-US" altLang="zh-CN" sz="1400" i="1" kern="100">
                                <a:effectLst/>
                                <a:latin typeface="Cambria Math" panose="02040503050406030204" pitchFamily="18" charset="0"/>
                                <a:cs typeface="Times New Roman" panose="02020603050405020304" pitchFamily="18" charset="0"/>
                              </a:rPr>
                              <m:t>𝑝𝑘</m:t>
                            </m:r>
                          </m:e>
                        </m:nary>
                      </m:e>
                      <m:sub>
                        <m:r>
                          <a:rPr lang="en-US" altLang="zh-CN" sz="1400" i="1" kern="100">
                            <a:effectLst/>
                            <a:latin typeface="Cambria Math" panose="02040503050406030204" pitchFamily="18" charset="0"/>
                            <a:cs typeface="Times New Roman" panose="02020603050405020304" pitchFamily="18" charset="0"/>
                          </a:rPr>
                          <m:t>𝑖</m:t>
                        </m:r>
                      </m:sub>
                    </m:sSub>
                    <m:r>
                      <a:rPr lang="en-US" altLang="zh-CN" sz="1400" i="1" kern="100">
                        <a:effectLst/>
                        <a:latin typeface="Cambria Math" panose="02040503050406030204" pitchFamily="18" charset="0"/>
                        <a:cs typeface="Times New Roman" panose="02020603050405020304" pitchFamily="18" charset="0"/>
                      </a:rPr>
                      <m:t> </m:t>
                    </m:r>
                    <m:r>
                      <a:rPr lang="en-US" altLang="zh-CN" sz="1400" i="1" kern="100">
                        <a:effectLst/>
                        <a:latin typeface="Cambria Math" panose="02040503050406030204" pitchFamily="18" charset="0"/>
                        <a:cs typeface="Times New Roman" panose="02020603050405020304" pitchFamily="18" charset="0"/>
                      </a:rPr>
                      <m:t>𝑚𝑜𝑑</m:t>
                    </m:r>
                    <m:r>
                      <a:rPr lang="en-US" altLang="zh-CN" sz="1400" i="1" kern="100">
                        <a:effectLst/>
                        <a:latin typeface="Cambria Math" panose="02040503050406030204" pitchFamily="18" charset="0"/>
                        <a:cs typeface="Times New Roman" panose="02020603050405020304" pitchFamily="18" charset="0"/>
                      </a:rPr>
                      <m:t> </m:t>
                    </m:r>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kern="100">
                            <a:effectLst/>
                            <a:latin typeface="Cambria Math" panose="02040503050406030204" pitchFamily="18" charset="0"/>
                            <a:cs typeface="Times New Roman" panose="02020603050405020304" pitchFamily="18" charset="0"/>
                          </a:rPr>
                          <m:t>𝑁</m:t>
                        </m:r>
                      </m:e>
                      <m:sup>
                        <m:r>
                          <a:rPr lang="en-US" altLang="zh-CN" sz="1400" i="1" kern="100">
                            <a:effectLst/>
                            <a:latin typeface="Cambria Math" panose="02040503050406030204" pitchFamily="18" charset="0"/>
                            <a:cs typeface="Times New Roman" panose="02020603050405020304" pitchFamily="18" charset="0"/>
                          </a:rPr>
                          <m:t>2</m:t>
                        </m:r>
                      </m:sup>
                    </m:sSup>
                  </m:oMath>
                </a14:m>
                <a:endParaRPr lang="zh-CN" altLang="en-US" sz="1400" dirty="0"/>
              </a:p>
            </p:txBody>
          </p:sp>
        </mc:Choice>
        <mc:Fallback xmlns="">
          <p:sp>
            <p:nvSpPr>
              <p:cNvPr id="6" name="矩形 5"/>
              <p:cNvSpPr>
                <a:spLocks noRot="1" noChangeAspect="1" noMove="1" noResize="1" noEditPoints="1" noAdjustHandles="1" noChangeArrowheads="1" noChangeShapeType="1" noTextEdit="1"/>
              </p:cNvSpPr>
              <p:nvPr/>
            </p:nvSpPr>
            <p:spPr>
              <a:xfrm>
                <a:off x="3608678" y="2150675"/>
                <a:ext cx="5211676" cy="619016"/>
              </a:xfrm>
              <a:prstGeom prst="rect">
                <a:avLst/>
              </a:prstGeom>
              <a:blipFill rotWithShape="0">
                <a:blip r:embed="rId5"/>
                <a:stretch>
                  <a:fillRect l="-1053" t="-9901" b="-752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608678" y="2817499"/>
                <a:ext cx="4572000" cy="708527"/>
              </a:xfrm>
              <a:prstGeom prst="rect">
                <a:avLst/>
              </a:prstGeom>
            </p:spPr>
            <p:txBody>
              <a:bodyPr>
                <a:spAutoFit/>
              </a:bodyPr>
              <a:lstStyle/>
              <a:p>
                <a:pPr lvl="0" algn="just">
                  <a:lnSpc>
                    <a:spcPct val="120000"/>
                  </a:lnSpc>
                  <a:spcAft>
                    <a:spcPts val="0"/>
                  </a:spcAft>
                </a:pPr>
                <a:r>
                  <a:rPr lang="en-US" altLang="zh-CN" kern="100" dirty="0" smtClean="0">
                    <a:latin typeface="CMR10"/>
                    <a:cs typeface="Times New Roman" panose="02020603050405020304" pitchFamily="18" charset="0"/>
                  </a:rPr>
                  <a:t>2</a:t>
                </a:r>
                <a:r>
                  <a:rPr lang="zh-CN" altLang="en-US" kern="100" dirty="0" smtClean="0">
                    <a:latin typeface="CMR10"/>
                    <a:cs typeface="Times New Roman" panose="02020603050405020304" pitchFamily="18" charset="0"/>
                  </a:rPr>
                  <a:t>）</a:t>
                </a:r>
                <a:r>
                  <a:rPr lang="en-US" altLang="zh-CN" sz="1400" kern="100" dirty="0" smtClean="0">
                    <a:latin typeface="CMR10"/>
                    <a:cs typeface="Times New Roman" panose="02020603050405020304" pitchFamily="18" charset="0"/>
                  </a:rPr>
                  <a:t>C</a:t>
                </a:r>
                <a:r>
                  <a:rPr lang="zh-CN" altLang="zh-CN" sz="1400" kern="100" dirty="0">
                    <a:effectLst/>
                    <a:latin typeface="CMR10"/>
                    <a:cs typeface="Times New Roman" panose="02020603050405020304" pitchFamily="18" charset="0"/>
                  </a:rPr>
                  <a:t>随机选择一个数据</a:t>
                </a:r>
                <a:r>
                  <a:rPr lang="zh-CN" altLang="zh-CN" sz="1400" kern="100" dirty="0">
                    <a:effectLst/>
                    <a:latin typeface="Calibri" panose="020F0502020204030204" pitchFamily="34" charset="0"/>
                    <a:ea typeface="CMR10"/>
                    <a:cs typeface="Times New Roman" panose="02020603050405020304" pitchFamily="18" charset="0"/>
                  </a:rPr>
                  <a:t> </a:t>
                </a:r>
                <a14:m>
                  <m:oMath xmlns:m="http://schemas.openxmlformats.org/officeDocument/2006/math">
                    <m:r>
                      <m:rPr>
                        <m:sty m:val="p"/>
                      </m:rPr>
                      <a:rPr lang="en-US" altLang="zh-CN" sz="1400" kern="100">
                        <a:effectLst/>
                        <a:latin typeface="Cambria Math" panose="02040503050406030204" pitchFamily="18" charset="0"/>
                        <a:cs typeface="Times New Roman" panose="02020603050405020304" pitchFamily="18" charset="0"/>
                      </a:rPr>
                      <m:t>τ</m:t>
                    </m:r>
                    <m:r>
                      <a:rPr lang="en-US" altLang="zh-CN" sz="1400"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ℤ</m:t>
                        </m:r>
                      </m:e>
                      <m:sub>
                        <m:r>
                          <a:rPr lang="en-US" altLang="zh-CN" sz="1400" i="1" kern="100">
                            <a:effectLst/>
                            <a:latin typeface="Cambria Math" panose="02040503050406030204" pitchFamily="18" charset="0"/>
                            <a:cs typeface="Times New Roman" panose="02020603050405020304" pitchFamily="18" charset="0"/>
                          </a:rPr>
                          <m:t>𝑁</m:t>
                        </m:r>
                      </m:sub>
                    </m:sSub>
                  </m:oMath>
                </a14:m>
                <a:r>
                  <a:rPr lang="zh-CN" altLang="zh-CN" sz="1400" kern="100" dirty="0">
                    <a:effectLst/>
                    <a:latin typeface="CMR10"/>
                    <a:cs typeface="Times New Roman" panose="02020603050405020304" pitchFamily="18" charset="0"/>
                  </a:rPr>
                  <a:t>，使用</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𝑖</m:t>
                        </m:r>
                      </m:sub>
                    </m:sSub>
                  </m:oMath>
                </a14:m>
                <a:r>
                  <a:rPr lang="zh-CN" altLang="zh-CN" sz="1400" kern="100" dirty="0">
                    <a:effectLst/>
                    <a:latin typeface="CMR10"/>
                    <a:cs typeface="Times New Roman" panose="02020603050405020304" pitchFamily="18" charset="0"/>
                  </a:rPr>
                  <a:t>加密</a:t>
                </a:r>
                <a14:m>
                  <m:oMath xmlns:m="http://schemas.openxmlformats.org/officeDocument/2006/math">
                    <m:r>
                      <m:rPr>
                        <m:sty m:val="p"/>
                      </m:rPr>
                      <a:rPr lang="en-US" altLang="zh-CN" sz="1400" kern="100">
                        <a:effectLst/>
                        <a:latin typeface="Cambria Math" panose="02040503050406030204" pitchFamily="18" charset="0"/>
                        <a:cs typeface="Times New Roman" panose="02020603050405020304" pitchFamily="18" charset="0"/>
                      </a:rPr>
                      <m:t>τ</m:t>
                    </m:r>
                  </m:oMath>
                </a14:m>
                <a:r>
                  <a:rPr lang="en-US" altLang="zh-CN" sz="1400" kern="100" dirty="0">
                    <a:effectLst/>
                    <a:latin typeface="CMR10"/>
                    <a:cs typeface="Times New Roman" panose="02020603050405020304" pitchFamily="18" charset="0"/>
                  </a:rPr>
                  <a:t> </a:t>
                </a:r>
                <a:r>
                  <a:rPr lang="zh-CN" altLang="zh-CN" sz="1400" kern="100" dirty="0">
                    <a:effectLst/>
                    <a:latin typeface="CMR10"/>
                    <a:cs typeface="Times New Roman" panose="02020603050405020304" pitchFamily="18" charset="0"/>
                  </a:rPr>
                  <a:t>得到</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τ</m:t>
                        </m:r>
                        <m:r>
                          <a:rPr lang="en-US" altLang="zh-CN" sz="1400" kern="100">
                            <a:effectLst/>
                            <a:latin typeface="Cambria Math" panose="02040503050406030204" pitchFamily="18" charset="0"/>
                            <a:cs typeface="Times New Roman" panose="02020603050405020304" pitchFamily="18" charset="0"/>
                          </a:rPr>
                          <m:t>]</m:t>
                        </m:r>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𝑖</m:t>
                            </m:r>
                          </m:sub>
                        </m:sSub>
                      </m:sub>
                    </m:sSub>
                    <m:r>
                      <a:rPr lang="en-US" altLang="zh-CN" sz="1400" i="1" kern="100">
                        <a:effectLst/>
                        <a:latin typeface="Cambria Math" panose="02040503050406030204" pitchFamily="18" charset="0"/>
                        <a:cs typeface="Times New Roman" panose="02020603050405020304" pitchFamily="18" charset="0"/>
                      </a:rPr>
                      <m:t>.</m:t>
                    </m:r>
                  </m:oMath>
                </a14:m>
                <a:r>
                  <a:rPr lang="en-US" altLang="zh-CN" sz="1400" kern="100" dirty="0">
                    <a:effectLst/>
                    <a:latin typeface="CMR10"/>
                    <a:cs typeface="Times New Roman" panose="02020603050405020304" pitchFamily="18" charset="0"/>
                  </a:rPr>
                  <a:t> </a:t>
                </a:r>
                <a:r>
                  <a:rPr lang="zh-CN" altLang="zh-CN" sz="1400" kern="100" dirty="0">
                    <a:effectLst/>
                    <a:latin typeface="CMR10"/>
                    <a:cs typeface="Times New Roman" panose="02020603050405020304" pitchFamily="18" charset="0"/>
                  </a:rPr>
                  <a:t>计算</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𝑚</m:t>
                                </m:r>
                              </m:e>
                              <m:sub>
                                <m:r>
                                  <a:rPr lang="en-US" altLang="zh-CN" sz="1400" i="1" kern="100">
                                    <a:effectLst/>
                                    <a:latin typeface="Cambria Math" panose="02040503050406030204" pitchFamily="18" charset="0"/>
                                    <a:cs typeface="Times New Roman" panose="02020603050405020304" pitchFamily="18" charset="0"/>
                                  </a:rPr>
                                  <m:t>𝑖</m:t>
                                </m:r>
                              </m:sub>
                            </m:sSub>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𝑖</m:t>
                            </m:r>
                          </m:sub>
                        </m:sSub>
                      </m:sub>
                    </m:sSub>
                    <m:r>
                      <a:rPr lang="en-US" altLang="zh-CN" sz="1400" i="1" kern="100">
                        <a:effectLst/>
                        <a:latin typeface="Cambria Math" panose="02040503050406030204" pitchFamily="18" charset="0"/>
                        <a:cs typeface="Times New Roman" panose="02020603050405020304" pitchFamily="18" charset="0"/>
                      </a:rPr>
                      <m:t>∙</m:t>
                    </m:r>
                    <m:r>
                      <a:rPr lang="en-US" altLang="zh-CN" sz="1400" kern="100">
                        <a:effectLst/>
                        <a:latin typeface="Cambria Math" panose="02040503050406030204" pitchFamily="18" charset="0"/>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400" kern="100">
                                <a:effectLst/>
                                <a:latin typeface="Cambria Math" panose="02040503050406030204" pitchFamily="18" charset="0"/>
                                <a:cs typeface="Times New Roman" panose="02020603050405020304" pitchFamily="18" charset="0"/>
                              </a:rPr>
                              <m:t>τ</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𝑖</m:t>
                            </m:r>
                          </m:sub>
                        </m:sSub>
                      </m:sub>
                    </m:sSub>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𝑚</m:t>
                                </m:r>
                              </m:e>
                              <m:sub>
                                <m:r>
                                  <a:rPr lang="en-US" altLang="zh-CN" sz="1400" i="1" kern="100">
                                    <a:effectLst/>
                                    <a:latin typeface="Cambria Math" panose="02040503050406030204" pitchFamily="18" charset="0"/>
                                    <a:cs typeface="Times New Roman" panose="02020603050405020304" pitchFamily="18" charset="0"/>
                                  </a:rPr>
                                  <m:t>𝑖</m:t>
                                </m:r>
                              </m:sub>
                            </m:sSub>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τ</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𝑖</m:t>
                            </m:r>
                          </m:sub>
                        </m:sSub>
                      </m:sub>
                    </m:sSub>
                    <m:r>
                      <a:rPr lang="en-US" altLang="zh-CN" sz="1400" i="1" kern="100">
                        <a:effectLst/>
                        <a:latin typeface="Cambria Math" panose="02040503050406030204" pitchFamily="18" charset="0"/>
                        <a:cs typeface="Times New Roman" panose="02020603050405020304" pitchFamily="18" charset="0"/>
                      </a:rPr>
                      <m:t> </m:t>
                    </m:r>
                  </m:oMath>
                </a14:m>
                <a:endParaRPr lang="zh-CN" altLang="zh-CN" sz="1400" kern="100" dirty="0">
                  <a:latin typeface="Calibri" panose="020F0502020204030204" pitchFamily="34"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3608678" y="2817499"/>
                <a:ext cx="4572000" cy="708527"/>
              </a:xfrm>
              <a:prstGeom prst="rect">
                <a:avLst/>
              </a:prstGeom>
              <a:blipFill rotWithShape="0">
                <a:blip r:embed="rId6"/>
                <a:stretch>
                  <a:fillRect l="-1200" t="-2586" r="-400" b="-25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631487" y="3535094"/>
                <a:ext cx="4572000" cy="941796"/>
              </a:xfrm>
              <a:prstGeom prst="rect">
                <a:avLst/>
              </a:prstGeom>
            </p:spPr>
            <p:txBody>
              <a:bodyPr>
                <a:spAutoFit/>
              </a:bodyPr>
              <a:lstStyle/>
              <a:p>
                <a:pPr lvl="0" algn="just">
                  <a:lnSpc>
                    <a:spcPct val="120000"/>
                  </a:lnSpc>
                  <a:spcAft>
                    <a:spcPts val="0"/>
                  </a:spcAft>
                </a:pPr>
                <a:r>
                  <a:rPr lang="en-US" altLang="zh-CN" kern="100" dirty="0" smtClean="0">
                    <a:latin typeface="CMR10"/>
                    <a:cs typeface="Times New Roman" panose="02020603050405020304" pitchFamily="18" charset="0"/>
                  </a:rPr>
                  <a:t>3</a:t>
                </a:r>
                <a:r>
                  <a:rPr lang="zh-CN" altLang="en-US" kern="100" dirty="0" smtClean="0">
                    <a:latin typeface="CMR10"/>
                    <a:cs typeface="Times New Roman" panose="02020603050405020304" pitchFamily="18" charset="0"/>
                  </a:rPr>
                  <a:t>）</a:t>
                </a:r>
                <a:r>
                  <a:rPr lang="zh-CN" altLang="zh-CN" sz="1400" kern="100" dirty="0" smtClean="0">
                    <a:latin typeface="CMR10"/>
                    <a:cs typeface="Times New Roman" panose="02020603050405020304" pitchFamily="18" charset="0"/>
                  </a:rPr>
                  <a:t>将</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𝑚</m:t>
                                </m:r>
                              </m:e>
                              <m:sub>
                                <m:r>
                                  <a:rPr lang="en-US" altLang="zh-CN" sz="1400" i="1" kern="100">
                                    <a:effectLst/>
                                    <a:latin typeface="Cambria Math" panose="02040503050406030204" pitchFamily="18" charset="0"/>
                                    <a:cs typeface="Times New Roman" panose="02020603050405020304" pitchFamily="18" charset="0"/>
                                  </a:rPr>
                                  <m:t>𝑖</m:t>
                                </m:r>
                              </m:sub>
                            </m:sSub>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τ</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𝑖</m:t>
                            </m:r>
                          </m:sub>
                        </m:sSub>
                      </m:sub>
                    </m:sSub>
                  </m:oMath>
                </a14:m>
                <a:r>
                  <a:rPr lang="en-US" altLang="zh-CN" sz="1400" kern="100" dirty="0">
                    <a:effectLst/>
                    <a:latin typeface="CMR10"/>
                    <a:cs typeface="Times New Roman" panose="02020603050405020304" pitchFamily="18" charset="0"/>
                  </a:rPr>
                  <a:t> </a:t>
                </a:r>
                <a:r>
                  <a:rPr lang="zh-CN" altLang="zh-CN" sz="1400" kern="100" dirty="0">
                    <a:effectLst/>
                    <a:latin typeface="CMR10"/>
                    <a:cs typeface="Times New Roman" panose="02020603050405020304" pitchFamily="18" charset="0"/>
                  </a:rPr>
                  <a:t>发送至服务器</a:t>
                </a:r>
                <a:r>
                  <a:rPr lang="en-US" altLang="zh-CN" sz="1400" kern="100" dirty="0">
                    <a:effectLst/>
                    <a:latin typeface="CMR10"/>
                    <a:cs typeface="Times New Roman" panose="02020603050405020304" pitchFamily="18" charset="0"/>
                  </a:rPr>
                  <a:t>S</a:t>
                </a:r>
                <a:r>
                  <a:rPr lang="zh-CN" altLang="zh-CN" sz="1400" kern="100" dirty="0">
                    <a:effectLst/>
                    <a:latin typeface="CMR10"/>
                    <a:cs typeface="Times New Roman" panose="02020603050405020304" pitchFamily="18" charset="0"/>
                  </a:rPr>
                  <a:t>，服务器</a:t>
                </a:r>
                <a:r>
                  <a:rPr lang="en-US" altLang="zh-CN" sz="1400" kern="100" dirty="0">
                    <a:effectLst/>
                    <a:latin typeface="CMR10"/>
                    <a:cs typeface="Times New Roman" panose="02020603050405020304" pitchFamily="18" charset="0"/>
                  </a:rPr>
                  <a:t>S </a:t>
                </a:r>
                <a:r>
                  <a:rPr lang="zh-CN" altLang="zh-CN" sz="1400" kern="100" dirty="0">
                    <a:effectLst/>
                    <a:latin typeface="CMR10"/>
                    <a:cs typeface="Times New Roman" panose="02020603050405020304" pitchFamily="18" charset="0"/>
                  </a:rPr>
                  <a:t>使用主密钥解密得到</a:t>
                </a:r>
                <a:r>
                  <a:rPr lang="zh-CN" altLang="zh-CN" sz="1400" kern="100" dirty="0">
                    <a:effectLst/>
                    <a:latin typeface="Calibri" panose="020F0502020204030204" pitchFamily="34" charset="0"/>
                    <a:ea typeface="CMR10"/>
                    <a:cs typeface="Times New Roman" panose="02020603050405020304" pitchFamily="18" charset="0"/>
                  </a:rPr>
                  <a:t> </a:t>
                </a:r>
                <a14:m>
                  <m:oMath xmlns:m="http://schemas.openxmlformats.org/officeDocument/2006/math">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𝑚</m:t>
                            </m:r>
                          </m:e>
                          <m:sub>
                            <m:r>
                              <a:rPr lang="en-US" altLang="zh-CN" sz="1400" i="1" kern="100">
                                <a:effectLst/>
                                <a:latin typeface="Cambria Math" panose="02040503050406030204" pitchFamily="18" charset="0"/>
                                <a:cs typeface="Times New Roman" panose="02020603050405020304" pitchFamily="18" charset="0"/>
                              </a:rPr>
                              <m:t>𝑖</m:t>
                            </m:r>
                          </m:sub>
                        </m:sSub>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τ</m:t>
                        </m:r>
                      </m:e>
                    </m:d>
                  </m:oMath>
                </a14:m>
                <a:r>
                  <a:rPr lang="zh-CN" altLang="zh-CN" sz="1400" kern="100" dirty="0">
                    <a:effectLst/>
                    <a:latin typeface="CMR10"/>
                    <a:cs typeface="Times New Roman" panose="02020603050405020304" pitchFamily="18" charset="0"/>
                  </a:rPr>
                  <a:t>，使用</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𝑃𝑟𝑜𝑑</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𝑝𝑘</m:t>
                    </m:r>
                    <m:r>
                      <a:rPr lang="en-US" altLang="zh-CN" sz="1400" i="1" kern="100">
                        <a:effectLst/>
                        <a:latin typeface="Cambria Math" panose="02040503050406030204" pitchFamily="18" charset="0"/>
                        <a:cs typeface="Times New Roman" panose="02020603050405020304" pitchFamily="18" charset="0"/>
                      </a:rPr>
                      <m:t> </m:t>
                    </m:r>
                  </m:oMath>
                </a14:m>
                <a:r>
                  <a:rPr lang="zh-CN" altLang="zh-CN" sz="1400" kern="100" dirty="0">
                    <a:effectLst/>
                    <a:latin typeface="CMR10"/>
                    <a:cs typeface="Times New Roman" panose="02020603050405020304" pitchFamily="18" charset="0"/>
                  </a:rPr>
                  <a:t>机密得到</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𝑚</m:t>
                                </m:r>
                              </m:e>
                              <m:sub>
                                <m:r>
                                  <a:rPr lang="en-US" altLang="zh-CN" sz="1400" i="1" kern="100">
                                    <a:effectLst/>
                                    <a:latin typeface="Cambria Math" panose="02040503050406030204" pitchFamily="18" charset="0"/>
                                    <a:cs typeface="Times New Roman" panose="02020603050405020304" pitchFamily="18" charset="0"/>
                                  </a:rPr>
                                  <m:t>𝑖</m:t>
                                </m:r>
                              </m:sub>
                            </m:sSub>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τ</m:t>
                            </m:r>
                          </m:e>
                        </m:d>
                      </m:e>
                      <m:sub>
                        <m:r>
                          <a:rPr lang="en-US" altLang="zh-CN" sz="1400" i="1" kern="100">
                            <a:effectLst/>
                            <a:latin typeface="Cambria Math" panose="02040503050406030204" pitchFamily="18" charset="0"/>
                            <a:cs typeface="Times New Roman" panose="02020603050405020304" pitchFamily="18" charset="0"/>
                          </a:rPr>
                          <m:t>𝑃𝑟𝑜𝑑</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𝑝𝑘</m:t>
                        </m:r>
                      </m:sub>
                    </m:sSub>
                  </m:oMath>
                </a14:m>
                <a:r>
                  <a:rPr lang="en-US" altLang="zh-CN" sz="1400" kern="100" dirty="0">
                    <a:effectLst/>
                    <a:latin typeface="CMR10"/>
                    <a:cs typeface="Times New Roman" panose="02020603050405020304" pitchFamily="18" charset="0"/>
                  </a:rPr>
                  <a:t>, </a:t>
                </a:r>
                <a:r>
                  <a:rPr lang="zh-CN" altLang="zh-CN" sz="1400" kern="100" dirty="0">
                    <a:effectLst/>
                    <a:latin typeface="CMR10"/>
                    <a:cs typeface="Times New Roman" panose="02020603050405020304" pitchFamily="18" charset="0"/>
                  </a:rPr>
                  <a:t>发送给服务器</a:t>
                </a:r>
                <a:r>
                  <a:rPr lang="en-US" altLang="zh-CN" sz="1400" kern="100" dirty="0">
                    <a:effectLst/>
                    <a:latin typeface="CMR10"/>
                    <a:cs typeface="Times New Roman" panose="02020603050405020304" pitchFamily="18" charset="0"/>
                  </a:rPr>
                  <a:t>C</a:t>
                </a:r>
                <a:endParaRPr lang="zh-CN" altLang="zh-CN" sz="14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3631487" y="3535094"/>
                <a:ext cx="4572000" cy="941796"/>
              </a:xfrm>
              <a:prstGeom prst="rect">
                <a:avLst/>
              </a:prstGeom>
              <a:blipFill rotWithShape="0">
                <a:blip r:embed="rId7"/>
                <a:stretch>
                  <a:fillRect l="-3467" t="-2597" r="-400" b="-53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632711" y="4437822"/>
                <a:ext cx="4570776" cy="927754"/>
              </a:xfrm>
              <a:prstGeom prst="rect">
                <a:avLst/>
              </a:prstGeom>
            </p:spPr>
            <p:txBody>
              <a:bodyPr wrap="square">
                <a:spAutoFit/>
              </a:bodyPr>
              <a:lstStyle/>
              <a:p>
                <a:pPr lvl="0" algn="just">
                  <a:lnSpc>
                    <a:spcPct val="120000"/>
                  </a:lnSpc>
                  <a:spcAft>
                    <a:spcPts val="0"/>
                  </a:spcAft>
                </a:pPr>
                <a:r>
                  <a:rPr lang="en-US" altLang="zh-CN" sz="1400" kern="100" dirty="0" smtClean="0">
                    <a:latin typeface="CMR10"/>
                    <a:cs typeface="Times New Roman" panose="02020603050405020304" pitchFamily="18" charset="0"/>
                  </a:rPr>
                  <a:t>4</a:t>
                </a:r>
                <a:r>
                  <a:rPr lang="zh-CN" altLang="en-US" sz="1400" kern="100" dirty="0" smtClean="0">
                    <a:latin typeface="CMR10"/>
                    <a:cs typeface="Times New Roman" panose="02020603050405020304" pitchFamily="18" charset="0"/>
                  </a:rPr>
                  <a:t>）</a:t>
                </a:r>
                <a:r>
                  <a:rPr lang="zh-CN" altLang="zh-CN" sz="1400" kern="100" dirty="0" smtClean="0">
                    <a:latin typeface="CMR10"/>
                    <a:cs typeface="Times New Roman" panose="02020603050405020304" pitchFamily="18" charset="0"/>
                  </a:rPr>
                  <a:t>服务器</a:t>
                </a:r>
                <a:r>
                  <a:rPr lang="en-US" altLang="zh-CN" sz="1400" kern="100" dirty="0">
                    <a:effectLst/>
                    <a:latin typeface="CMR10"/>
                    <a:cs typeface="Times New Roman" panose="02020603050405020304" pitchFamily="18" charset="0"/>
                  </a:rPr>
                  <a:t>C</a:t>
                </a:r>
                <a:r>
                  <a:rPr lang="zh-CN" altLang="zh-CN" sz="1400" kern="100" dirty="0">
                    <a:effectLst/>
                    <a:latin typeface="CMR10"/>
                    <a:cs typeface="Times New Roman" panose="02020603050405020304" pitchFamily="18" charset="0"/>
                  </a:rPr>
                  <a:t>接收到</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𝑚</m:t>
                                </m:r>
                              </m:e>
                              <m:sub>
                                <m:r>
                                  <a:rPr lang="en-US" altLang="zh-CN" sz="1400" i="1" kern="100">
                                    <a:effectLst/>
                                    <a:latin typeface="Cambria Math" panose="02040503050406030204" pitchFamily="18" charset="0"/>
                                    <a:cs typeface="Times New Roman" panose="02020603050405020304" pitchFamily="18" charset="0"/>
                                  </a:rPr>
                                  <m:t>𝑖</m:t>
                                </m:r>
                              </m:sub>
                            </m:sSub>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τ</m:t>
                            </m:r>
                          </m:e>
                        </m:d>
                      </m:e>
                      <m:sub>
                        <m:r>
                          <a:rPr lang="en-US" altLang="zh-CN" sz="1400" i="1" kern="100">
                            <a:effectLst/>
                            <a:latin typeface="Cambria Math" panose="02040503050406030204" pitchFamily="18" charset="0"/>
                            <a:cs typeface="Times New Roman" panose="02020603050405020304" pitchFamily="18" charset="0"/>
                          </a:rPr>
                          <m:t>𝑃𝑟𝑜𝑑</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𝑝𝑘</m:t>
                        </m:r>
                      </m:sub>
                    </m:sSub>
                  </m:oMath>
                </a14:m>
                <a:r>
                  <a:rPr lang="en-US" altLang="zh-CN" sz="1400" kern="100" dirty="0">
                    <a:effectLst/>
                    <a:latin typeface="CMR10"/>
                    <a:cs typeface="Times New Roman" panose="02020603050405020304" pitchFamily="18" charset="0"/>
                  </a:rPr>
                  <a:t>, </a:t>
                </a:r>
                <a:r>
                  <a:rPr lang="zh-CN" altLang="zh-CN" sz="1400" kern="100" dirty="0">
                    <a:effectLst/>
                    <a:latin typeface="CMR10"/>
                    <a:cs typeface="Times New Roman" panose="02020603050405020304" pitchFamily="18" charset="0"/>
                  </a:rPr>
                  <a:t>将</a:t>
                </a:r>
                <a14:m>
                  <m:oMath xmlns:m="http://schemas.openxmlformats.org/officeDocument/2006/math">
                    <m:r>
                      <a:rPr lang="en-US" altLang="zh-CN" sz="1400" i="1" kern="100">
                        <a:effectLst/>
                        <a:latin typeface="Cambria Math" panose="02040503050406030204" pitchFamily="18" charset="0"/>
                        <a:cs typeface="MS Gothic" panose="020B0609070205080204" pitchFamily="49" charset="-128"/>
                      </a:rPr>
                      <m:t>−</m:t>
                    </m:r>
                    <m:r>
                      <m:rPr>
                        <m:sty m:val="p"/>
                      </m:rPr>
                      <a:rPr lang="en-US" altLang="zh-CN" sz="1400" kern="100">
                        <a:effectLst/>
                        <a:latin typeface="Cambria Math" panose="02040503050406030204" pitchFamily="18" charset="0"/>
                        <a:cs typeface="Times New Roman" panose="02020603050405020304" pitchFamily="18" charset="0"/>
                      </a:rPr>
                      <m:t>τ</m:t>
                    </m:r>
                    <m:r>
                      <a:rPr lang="en-US" altLang="zh-CN" sz="1400" kern="100">
                        <a:effectLst/>
                        <a:latin typeface="Cambria Math" panose="02040503050406030204" pitchFamily="18" charset="0"/>
                        <a:cs typeface="Times New Roman" panose="02020603050405020304" pitchFamily="18" charset="0"/>
                      </a:rPr>
                      <m:t> </m:t>
                    </m:r>
                  </m:oMath>
                </a14:m>
                <a:r>
                  <a:rPr lang="zh-CN" altLang="zh-CN" sz="1400" kern="100" dirty="0">
                    <a:effectLst/>
                    <a:latin typeface="CMR10"/>
                    <a:cs typeface="Times New Roman" panose="02020603050405020304" pitchFamily="18" charset="0"/>
                  </a:rPr>
                  <a:t>用</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𝑃𝑟𝑜𝑑</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𝑝𝑘</m:t>
                    </m:r>
                  </m:oMath>
                </a14:m>
                <a:r>
                  <a:rPr lang="zh-CN" altLang="zh-CN" sz="1400" kern="100" dirty="0">
                    <a:effectLst/>
                    <a:latin typeface="CMR10"/>
                    <a:cs typeface="Times New Roman" panose="02020603050405020304" pitchFamily="18" charset="0"/>
                  </a:rPr>
                  <a:t>加密得到</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MS Gothic" panose="020B0609070205080204" pitchFamily="49" charset="-128"/>
                          </a:rPr>
                          <m:t>−</m:t>
                        </m:r>
                        <m:r>
                          <m:rPr>
                            <m:sty m:val="p"/>
                          </m:rPr>
                          <a:rPr lang="en-US" altLang="zh-CN" sz="1400" kern="100">
                            <a:effectLst/>
                            <a:latin typeface="Cambria Math" panose="02040503050406030204" pitchFamily="18" charset="0"/>
                            <a:cs typeface="Times New Roman" panose="02020603050405020304" pitchFamily="18" charset="0"/>
                          </a:rPr>
                          <m:t>τ</m:t>
                        </m:r>
                        <m:r>
                          <a:rPr lang="en-US" altLang="zh-CN" sz="1400" kern="100">
                            <a:effectLst/>
                            <a:latin typeface="Cambria Math" panose="02040503050406030204" pitchFamily="18" charset="0"/>
                            <a:cs typeface="Times New Roman" panose="02020603050405020304" pitchFamily="18" charset="0"/>
                          </a:rPr>
                          <m:t>]</m:t>
                        </m:r>
                      </m:e>
                      <m:sub>
                        <m:r>
                          <a:rPr lang="en-US" altLang="zh-CN" sz="1400" i="1" kern="100">
                            <a:effectLst/>
                            <a:latin typeface="Cambria Math" panose="02040503050406030204" pitchFamily="18" charset="0"/>
                            <a:cs typeface="Times New Roman" panose="02020603050405020304" pitchFamily="18" charset="0"/>
                          </a:rPr>
                          <m:t>𝑃𝑟𝑜𝑑</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𝑝𝑘</m:t>
                        </m:r>
                      </m:sub>
                    </m:sSub>
                  </m:oMath>
                </a14:m>
                <a:r>
                  <a:rPr lang="en-US" altLang="zh-CN" sz="1400" kern="100" dirty="0">
                    <a:effectLst/>
                    <a:latin typeface="CMR10"/>
                    <a:cs typeface="Times New Roman" panose="02020603050405020304" pitchFamily="18" charset="0"/>
                  </a:rPr>
                  <a:t>. </a:t>
                </a:r>
                <a:r>
                  <a:rPr lang="zh-CN" altLang="zh-CN" sz="1400" kern="100" dirty="0">
                    <a:effectLst/>
                    <a:latin typeface="CMR10"/>
                    <a:cs typeface="Times New Roman" panose="02020603050405020304" pitchFamily="18" charset="0"/>
                  </a:rPr>
                  <a:t>计算</a:t>
                </a:r>
                <a:endParaRPr lang="zh-CN" altLang="zh-CN" sz="1400" kern="100" dirty="0">
                  <a:latin typeface="Calibri" panose="020F0502020204030204" pitchFamily="34" charset="0"/>
                  <a:cs typeface="Times New Roman" panose="02020603050405020304" pitchFamily="18" charset="0"/>
                </a:endParaRPr>
              </a:p>
              <a:p>
                <a:pPr marL="498475" indent="2667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𝑚</m:t>
                                  </m:r>
                                </m:e>
                                <m:sub>
                                  <m:r>
                                    <a:rPr lang="en-US" altLang="zh-CN" sz="1400" i="1" kern="100">
                                      <a:effectLst/>
                                      <a:latin typeface="Cambria Math" panose="02040503050406030204" pitchFamily="18" charset="0"/>
                                      <a:cs typeface="Times New Roman" panose="02020603050405020304" pitchFamily="18" charset="0"/>
                                    </a:rPr>
                                    <m:t>𝑖</m:t>
                                  </m:r>
                                </m:sub>
                              </m:sSub>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τ</m:t>
                              </m:r>
                            </m:e>
                          </m:d>
                        </m:e>
                        <m:sub>
                          <m:r>
                            <a:rPr lang="en-US" altLang="zh-CN" sz="1400" i="1" kern="100">
                              <a:effectLst/>
                              <a:latin typeface="Cambria Math" panose="02040503050406030204" pitchFamily="18" charset="0"/>
                              <a:cs typeface="Times New Roman" panose="02020603050405020304" pitchFamily="18" charset="0"/>
                            </a:rPr>
                            <m:t>𝑃𝑟𝑜𝑑</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𝑝𝑘</m:t>
                          </m:r>
                        </m:sub>
                      </m:sSub>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MS Gothic" panose="020B0609070205080204" pitchFamily="49" charset="-128"/>
                                </a:rPr>
                                <m:t>−</m:t>
                              </m:r>
                              <m:r>
                                <m:rPr>
                                  <m:sty m:val="p"/>
                                </m:rPr>
                                <a:rPr lang="en-US" altLang="zh-CN" sz="1400" kern="100">
                                  <a:effectLst/>
                                  <a:latin typeface="Cambria Math" panose="02040503050406030204" pitchFamily="18" charset="0"/>
                                  <a:cs typeface="Times New Roman" panose="02020603050405020304" pitchFamily="18" charset="0"/>
                                </a:rPr>
                                <m:t>τ</m:t>
                              </m:r>
                            </m:e>
                          </m:d>
                        </m:e>
                        <m:sub>
                          <m:r>
                            <a:rPr lang="en-US" altLang="zh-CN" sz="1400" i="1" kern="100">
                              <a:effectLst/>
                              <a:latin typeface="Cambria Math" panose="02040503050406030204" pitchFamily="18" charset="0"/>
                              <a:cs typeface="Times New Roman" panose="02020603050405020304" pitchFamily="18" charset="0"/>
                            </a:rPr>
                            <m:t>𝑃𝑟𝑜𝑑</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𝑝𝑘</m:t>
                          </m:r>
                        </m:sub>
                      </m:sSub>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MS Gothic" panose="020B0609070205080204" pitchFamily="49" charset="-128"/>
                                </a:rPr>
                              </m:ctrlPr>
                            </m:sSubPr>
                            <m:e>
                              <m:r>
                                <a:rPr lang="en-US" altLang="zh-CN" sz="1400" i="1" kern="100">
                                  <a:effectLst/>
                                  <a:latin typeface="Cambria Math" panose="02040503050406030204" pitchFamily="18" charset="0"/>
                                  <a:cs typeface="MS Gothic" panose="020B0609070205080204" pitchFamily="49" charset="-128"/>
                                </a:rPr>
                                <m:t>𝑚</m:t>
                              </m:r>
                            </m:e>
                            <m:sub>
                              <m:r>
                                <a:rPr lang="en-US" altLang="zh-CN" sz="1400" i="1" kern="100">
                                  <a:effectLst/>
                                  <a:latin typeface="Cambria Math" panose="02040503050406030204" pitchFamily="18" charset="0"/>
                                  <a:cs typeface="MS Gothic" panose="020B0609070205080204" pitchFamily="49" charset="-128"/>
                                </a:rPr>
                                <m:t>𝑖</m:t>
                              </m:r>
                            </m:sub>
                          </m:sSub>
                          <m:r>
                            <a:rPr lang="en-US" altLang="zh-CN" sz="1400" kern="100">
                              <a:effectLst/>
                              <a:latin typeface="Cambria Math" panose="02040503050406030204" pitchFamily="18" charset="0"/>
                              <a:cs typeface="Times New Roman" panose="02020603050405020304" pitchFamily="18" charset="0"/>
                            </a:rPr>
                            <m:t>]</m:t>
                          </m:r>
                        </m:e>
                        <m:sub>
                          <m:r>
                            <a:rPr lang="en-US" altLang="zh-CN" sz="1400" i="1" kern="100">
                              <a:effectLst/>
                              <a:latin typeface="Cambria Math" panose="02040503050406030204" pitchFamily="18" charset="0"/>
                              <a:cs typeface="Times New Roman" panose="02020603050405020304" pitchFamily="18" charset="0"/>
                            </a:rPr>
                            <m:t>𝑃𝑟𝑜𝑑</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𝑝𝑘</m:t>
                          </m:r>
                        </m:sub>
                      </m:sSub>
                    </m:oMath>
                  </m:oMathPara>
                </a14:m>
                <a:endParaRPr lang="zh-CN" altLang="zh-CN" sz="1400" kern="100" dirty="0">
                  <a:latin typeface="Calibri" panose="020F0502020204030204" pitchFamily="34"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3632711" y="4437822"/>
                <a:ext cx="4570776" cy="927754"/>
              </a:xfrm>
              <a:prstGeom prst="rect">
                <a:avLst/>
              </a:prstGeom>
              <a:blipFill rotWithShape="0">
                <a:blip r:embed="rId8"/>
                <a:stretch>
                  <a:fillRect l="-400" r="-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853257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5"/>
          <p:cNvSpPr>
            <a:spLocks noChangeArrowheads="1"/>
          </p:cNvSpPr>
          <p:nvPr/>
        </p:nvSpPr>
        <p:spPr bwMode="auto">
          <a:xfrm>
            <a:off x="48873" y="137313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18</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274654" y="894940"/>
            <a:ext cx="8176388" cy="615553"/>
          </a:xfrm>
          <a:prstGeom prst="rect">
            <a:avLst/>
          </a:prstGeom>
        </p:spPr>
        <p:txBody>
          <a:bodyPr wrap="square">
            <a:spAutoFit/>
          </a:bodyPr>
          <a:lstStyle/>
          <a:p>
            <a:endParaRPr lang="zh-CN" altLang="zh-CN" sz="1600" dirty="0"/>
          </a:p>
          <a:p>
            <a:endParaRPr lang="zh-CN" altLang="en-US" dirty="0"/>
          </a:p>
        </p:txBody>
      </p:sp>
      <p:sp>
        <p:nvSpPr>
          <p:cNvPr id="4" name="矩形 3"/>
          <p:cNvSpPr/>
          <p:nvPr/>
        </p:nvSpPr>
        <p:spPr>
          <a:xfrm>
            <a:off x="240537" y="841332"/>
            <a:ext cx="8331928" cy="369332"/>
          </a:xfrm>
          <a:prstGeom prst="rect">
            <a:avLst/>
          </a:prstGeom>
        </p:spPr>
        <p:txBody>
          <a:bodyPr wrap="square">
            <a:spAutoFit/>
          </a:bodyPr>
          <a:lstStyle/>
          <a:p>
            <a:r>
              <a:rPr lang="en-US" altLang="zh-CN" kern="100" dirty="0" smtClean="0">
                <a:latin typeface="Times New Roman" panose="02020603050405020304" pitchFamily="18" charset="0"/>
                <a:cs typeface="Times New Roman" panose="02020603050405020304" pitchFamily="18" charset="0"/>
              </a:rPr>
              <a:t> </a:t>
            </a:r>
            <a:endParaRPr lang="zh-CN" altLang="en-US" dirty="0"/>
          </a:p>
        </p:txBody>
      </p:sp>
      <p:grpSp>
        <p:nvGrpSpPr>
          <p:cNvPr id="13" name="画布 68"/>
          <p:cNvGrpSpPr/>
          <p:nvPr/>
        </p:nvGrpSpPr>
        <p:grpSpPr>
          <a:xfrm>
            <a:off x="539664" y="1915109"/>
            <a:ext cx="3002280" cy="2101215"/>
            <a:chOff x="0" y="0"/>
            <a:chExt cx="3002280" cy="2101215"/>
          </a:xfrm>
        </p:grpSpPr>
        <p:sp>
          <p:nvSpPr>
            <p:cNvPr id="14" name="矩形 13"/>
            <p:cNvSpPr/>
            <p:nvPr/>
          </p:nvSpPr>
          <p:spPr>
            <a:xfrm>
              <a:off x="0" y="0"/>
              <a:ext cx="3002280" cy="2101215"/>
            </a:xfrm>
            <a:prstGeom prst="rect">
              <a:avLst/>
            </a:prstGeom>
            <a:noFill/>
            <a:ln>
              <a:noFill/>
            </a:ln>
          </p:spPr>
        </p:sp>
        <p:pic>
          <p:nvPicPr>
            <p:cNvPr id="15" name="图片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1802" y="223438"/>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126" y="223435"/>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54"/>
            <p:cNvSpPr txBox="1">
              <a:spLocks noChangeArrowheads="1"/>
            </p:cNvSpPr>
            <p:nvPr/>
          </p:nvSpPr>
          <p:spPr bwMode="auto">
            <a:xfrm>
              <a:off x="343853" y="18709"/>
              <a:ext cx="1043426" cy="28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050" kern="100">
                  <a:effectLst/>
                  <a:latin typeface="Times New Roman" panose="02020603050405020304" pitchFamily="18" charset="0"/>
                  <a:ea typeface="宋体" panose="02010600030101010101" pitchFamily="2" charset="-122"/>
                </a:rPr>
                <a:t>Server C</a:t>
              </a:r>
              <a:endParaRPr lang="zh-CN" sz="1050" kern="100">
                <a:effectLst/>
                <a:latin typeface="Times New Roman" panose="02020603050405020304" pitchFamily="18" charset="0"/>
                <a:ea typeface="宋体" panose="02010600030101010101" pitchFamily="2" charset="-122"/>
              </a:endParaRPr>
            </a:p>
          </p:txBody>
        </p:sp>
        <p:sp>
          <p:nvSpPr>
            <p:cNvPr id="18" name="文本框 57"/>
            <p:cNvSpPr txBox="1">
              <a:spLocks noChangeArrowheads="1"/>
            </p:cNvSpPr>
            <p:nvPr/>
          </p:nvSpPr>
          <p:spPr bwMode="auto">
            <a:xfrm>
              <a:off x="2002002" y="0"/>
              <a:ext cx="638810"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non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Server S</a:t>
              </a:r>
              <a:endParaRPr lang="zh-CN" sz="1050" kern="100">
                <a:effectLst/>
                <a:latin typeface="Times New Roman" panose="02020603050405020304" pitchFamily="18" charset="0"/>
                <a:ea typeface="宋体" panose="02010600030101010101" pitchFamily="2"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853" y="1301877"/>
              <a:ext cx="500044" cy="5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258" y="1280859"/>
              <a:ext cx="499745" cy="52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225" y="1317930"/>
              <a:ext cx="499745" cy="52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箭头连接符 21"/>
            <p:cNvCxnSpPr>
              <a:cxnSpLocks noChangeShapeType="1"/>
            </p:cNvCxnSpPr>
            <p:nvPr/>
          </p:nvCxnSpPr>
          <p:spPr bwMode="auto">
            <a:xfrm flipV="1">
              <a:off x="1303791" y="413360"/>
              <a:ext cx="625434" cy="10694"/>
            </a:xfrm>
            <a:prstGeom prst="straightConnector1">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3" name="曲线连接符 22"/>
            <p:cNvCxnSpPr>
              <a:cxnSpLocks noChangeShapeType="1"/>
            </p:cNvCxnSpPr>
            <p:nvPr/>
          </p:nvCxnSpPr>
          <p:spPr bwMode="auto">
            <a:xfrm rot="10800000" flipV="1">
              <a:off x="343854" y="521974"/>
              <a:ext cx="338273" cy="1041535"/>
            </a:xfrm>
            <a:prstGeom prst="curvedConnector3">
              <a:avLst>
                <a:gd name="adj1" fmla="val 167579"/>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4" name="曲线连接符 23"/>
            <p:cNvCxnSpPr>
              <a:cxnSpLocks noChangeShapeType="1"/>
            </p:cNvCxnSpPr>
            <p:nvPr/>
          </p:nvCxnSpPr>
          <p:spPr bwMode="auto">
            <a:xfrm rot="16200000" flipH="1">
              <a:off x="693788" y="1162770"/>
              <a:ext cx="711077" cy="47862"/>
            </a:xfrm>
            <a:prstGeom prst="curvedConnector2">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5" name="曲线连接符 24"/>
            <p:cNvCxnSpPr>
              <a:cxnSpLocks noChangeShapeType="1"/>
            </p:cNvCxnSpPr>
            <p:nvPr/>
          </p:nvCxnSpPr>
          <p:spPr bwMode="auto">
            <a:xfrm>
              <a:off x="1199819" y="794152"/>
              <a:ext cx="909406" cy="785158"/>
            </a:xfrm>
            <a:prstGeom prst="curvedConnector3">
              <a:avLst>
                <a:gd name="adj1" fmla="val 50000"/>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26" name="椭圆 25"/>
            <p:cNvSpPr>
              <a:spLocks noChangeArrowheads="1"/>
            </p:cNvSpPr>
            <p:nvPr/>
          </p:nvSpPr>
          <p:spPr bwMode="auto">
            <a:xfrm>
              <a:off x="147994" y="1121888"/>
              <a:ext cx="2653346" cy="941130"/>
            </a:xfrm>
            <a:prstGeom prst="ellipse">
              <a:avLst/>
            </a:prstGeom>
            <a:noFill/>
            <a:ln w="12700" algn="ctr">
              <a:solidFill>
                <a:srgbClr val="41719C"/>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zh-CN" altLang="en-US"/>
            </a:p>
          </p:txBody>
        </p:sp>
        <p:sp>
          <p:nvSpPr>
            <p:cNvPr id="27" name="文本框 67"/>
            <p:cNvSpPr txBox="1">
              <a:spLocks noChangeArrowheads="1"/>
            </p:cNvSpPr>
            <p:nvPr/>
          </p:nvSpPr>
          <p:spPr bwMode="auto">
            <a:xfrm>
              <a:off x="1025525" y="1777365"/>
              <a:ext cx="48387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non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Users</a:t>
              </a:r>
              <a:endParaRPr lang="zh-CN" sz="1050" kern="100">
                <a:effectLst/>
                <a:latin typeface="Times New Roman" panose="02020603050405020304" pitchFamily="18" charset="0"/>
                <a:ea typeface="宋体" panose="02010600030101010101" pitchFamily="2" charset="-122"/>
              </a:endParaRPr>
            </a:p>
          </p:txBody>
        </p:sp>
      </p:grpSp>
      <p:pic>
        <p:nvPicPr>
          <p:cNvPr id="79" name="图片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0939" y="1531081"/>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图片 7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1263" y="1531078"/>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文本框 54"/>
          <p:cNvSpPr txBox="1">
            <a:spLocks noChangeArrowheads="1"/>
          </p:cNvSpPr>
          <p:nvPr/>
        </p:nvSpPr>
        <p:spPr bwMode="auto">
          <a:xfrm>
            <a:off x="5002990" y="1326352"/>
            <a:ext cx="1043426" cy="28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050" kern="100">
                <a:effectLst/>
                <a:latin typeface="Times New Roman" panose="02020603050405020304" pitchFamily="18" charset="0"/>
                <a:ea typeface="宋体" panose="02010600030101010101" pitchFamily="2" charset="-122"/>
              </a:rPr>
              <a:t>Server C</a:t>
            </a:r>
            <a:endParaRPr lang="zh-CN" sz="1050" kern="100">
              <a:effectLst/>
              <a:latin typeface="Times New Roman" panose="02020603050405020304" pitchFamily="18" charset="0"/>
              <a:ea typeface="宋体" panose="02010600030101010101" pitchFamily="2" charset="-122"/>
            </a:endParaRPr>
          </a:p>
        </p:txBody>
      </p:sp>
      <p:sp>
        <p:nvSpPr>
          <p:cNvPr id="82" name="文本框 57"/>
          <p:cNvSpPr txBox="1">
            <a:spLocks noChangeArrowheads="1"/>
          </p:cNvSpPr>
          <p:nvPr/>
        </p:nvSpPr>
        <p:spPr bwMode="auto">
          <a:xfrm>
            <a:off x="6661139" y="1307643"/>
            <a:ext cx="638810"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non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Server S</a:t>
            </a:r>
            <a:endParaRPr lang="zh-CN" sz="1050" kern="100">
              <a:effectLst/>
              <a:latin typeface="Times New Roman" panose="02020603050405020304" pitchFamily="18" charset="0"/>
              <a:ea typeface="宋体" panose="02010600030101010101" pitchFamily="2" charset="-122"/>
            </a:endParaRPr>
          </a:p>
        </p:txBody>
      </p:sp>
      <p:cxnSp>
        <p:nvCxnSpPr>
          <p:cNvPr id="83" name="直接箭头连接符 82"/>
          <p:cNvCxnSpPr>
            <a:cxnSpLocks noChangeShapeType="1"/>
          </p:cNvCxnSpPr>
          <p:nvPr/>
        </p:nvCxnSpPr>
        <p:spPr bwMode="auto">
          <a:xfrm flipV="1">
            <a:off x="5962928" y="1721003"/>
            <a:ext cx="625434" cy="10694"/>
          </a:xfrm>
          <a:prstGeom prst="straightConnector1">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5" name="矩形 4"/>
              <p:cNvSpPr/>
              <p:nvPr/>
            </p:nvSpPr>
            <p:spPr>
              <a:xfrm>
                <a:off x="3668504" y="3038394"/>
                <a:ext cx="5151849" cy="1218347"/>
              </a:xfrm>
              <a:prstGeom prst="rect">
                <a:avLst/>
              </a:prstGeom>
            </p:spPr>
            <p:txBody>
              <a:bodyPr wrap="square">
                <a:spAutoFit/>
              </a:bodyPr>
              <a:lstStyle/>
              <a:p>
                <a:r>
                  <a:rPr lang="zh-CN" altLang="en-US" sz="1400" kern="100" dirty="0" smtClean="0">
                    <a:latin typeface="Times New Roman" panose="02020603050405020304" pitchFamily="18" charset="0"/>
                    <a:cs typeface="Times New Roman" panose="02020603050405020304" pitchFamily="18" charset="0"/>
                  </a:rPr>
                  <a:t>       客户请求某个运算（涉及到多方的数据），</a:t>
                </a:r>
                <a14:m>
                  <m:oMath xmlns:m="http://schemas.openxmlformats.org/officeDocument/2006/math">
                    <m:sSub>
                      <m:sSubPr>
                        <m:ctrlPr>
                          <a:rPr lang="zh-CN" altLang="zh-CN" sz="1400" i="1" smtClean="0">
                            <a:latin typeface="Cambria Math" panose="02040503050406030204" pitchFamily="18" charset="0"/>
                            <a:ea typeface="Cambria Math" panose="02040503050406030204" pitchFamily="18" charset="0"/>
                          </a:rPr>
                        </m:ctrlPr>
                      </m:sSubPr>
                      <m:e>
                        <m:d>
                          <m:dPr>
                            <m:begChr m:val="["/>
                            <m:endChr m:val="]"/>
                            <m:ctrlPr>
                              <a:rPr lang="zh-CN" altLang="zh-CN" sz="1400" i="1">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cs typeface="Times New Roman" panose="02020603050405020304" pitchFamily="18" charset="0"/>
                              </a:rPr>
                              <m:t>𝑥</m:t>
                            </m:r>
                            <m:r>
                              <a:rPr lang="en-US" altLang="zh-CN" sz="1400" i="1" kern="100">
                                <a:latin typeface="Cambria Math" panose="02040503050406030204" pitchFamily="18" charset="0"/>
                                <a:cs typeface="Times New Roman" panose="02020603050405020304" pitchFamily="18" charset="0"/>
                              </a:rPr>
                              <m:t> </m:t>
                            </m:r>
                          </m:e>
                        </m:d>
                      </m:e>
                      <m:sub>
                        <m:sSub>
                          <m:sSubPr>
                            <m:ctrlPr>
                              <a:rPr lang="zh-CN" altLang="zh-CN" sz="1400" i="1">
                                <a:latin typeface="Cambria Math" panose="02040503050406030204" pitchFamily="18" charset="0"/>
                                <a:ea typeface="Cambria Math" panose="02040503050406030204" pitchFamily="18" charset="0"/>
                              </a:rPr>
                            </m:ctrlPr>
                          </m:sSubPr>
                          <m:e>
                            <m:r>
                              <a:rPr lang="en-US" altLang="zh-CN" sz="1400" i="1" kern="100">
                                <a:latin typeface="Cambria Math" panose="02040503050406030204" pitchFamily="18" charset="0"/>
                                <a:cs typeface="Times New Roman" panose="02020603050405020304" pitchFamily="18" charset="0"/>
                              </a:rPr>
                              <m:t>𝑝𝑘</m:t>
                            </m:r>
                          </m:e>
                          <m:sub>
                            <m:r>
                              <a:rPr lang="en-US" altLang="zh-CN" sz="1400" i="1" kern="100">
                                <a:latin typeface="Cambria Math" panose="02040503050406030204" pitchFamily="18" charset="0"/>
                                <a:cs typeface="Times New Roman" panose="02020603050405020304" pitchFamily="18" charset="0"/>
                              </a:rPr>
                              <m:t>𝑎</m:t>
                            </m:r>
                            <m:r>
                              <a:rPr lang="en-US" altLang="zh-CN" sz="1400" i="1" kern="100">
                                <a:latin typeface="Cambria Math" panose="02040503050406030204" pitchFamily="18" charset="0"/>
                                <a:cs typeface="Times New Roman" panose="02020603050405020304" pitchFamily="18" charset="0"/>
                              </a:rPr>
                              <m:t> </m:t>
                            </m:r>
                          </m:sub>
                        </m:sSub>
                        <m:r>
                          <a:rPr lang="en-US" altLang="zh-CN" sz="1400" i="1" kern="100">
                            <a:latin typeface="Cambria Math" panose="02040503050406030204" pitchFamily="18" charset="0"/>
                            <a:cs typeface="Times New Roman" panose="02020603050405020304" pitchFamily="18" charset="0"/>
                          </a:rPr>
                          <m:t>,</m:t>
                        </m:r>
                      </m:sub>
                    </m:sSub>
                    <m:sSub>
                      <m:sSubPr>
                        <m:ctrlPr>
                          <a:rPr lang="zh-CN" altLang="zh-CN" sz="1400" i="1">
                            <a:latin typeface="Cambria Math" panose="02040503050406030204" pitchFamily="18" charset="0"/>
                            <a:ea typeface="Cambria Math" panose="02040503050406030204" pitchFamily="18" charset="0"/>
                          </a:rPr>
                        </m:ctrlPr>
                      </m:sSubPr>
                      <m:e>
                        <m:d>
                          <m:dPr>
                            <m:begChr m:val="["/>
                            <m:endChr m:val="]"/>
                            <m:ctrlPr>
                              <a:rPr lang="zh-CN" altLang="zh-CN" sz="1400" i="1">
                                <a:latin typeface="Cambria Math" panose="02040503050406030204" pitchFamily="18" charset="0"/>
                                <a:ea typeface="Cambria Math" panose="02040503050406030204" pitchFamily="18" charset="0"/>
                              </a:rPr>
                            </m:ctrlPr>
                          </m:dPr>
                          <m:e>
                            <m:r>
                              <a:rPr lang="en-US" altLang="zh-CN" sz="1400" i="1" kern="100">
                                <a:latin typeface="Cambria Math" panose="02040503050406030204" pitchFamily="18" charset="0"/>
                                <a:cs typeface="Times New Roman" panose="02020603050405020304" pitchFamily="18" charset="0"/>
                              </a:rPr>
                              <m:t>𝑦</m:t>
                            </m:r>
                            <m:r>
                              <a:rPr lang="en-US" altLang="zh-CN" sz="1400" i="1" kern="100">
                                <a:latin typeface="Cambria Math" panose="02040503050406030204" pitchFamily="18" charset="0"/>
                                <a:cs typeface="Times New Roman" panose="02020603050405020304" pitchFamily="18" charset="0"/>
                              </a:rPr>
                              <m:t> </m:t>
                            </m:r>
                          </m:e>
                        </m:d>
                      </m:e>
                      <m:sub>
                        <m:sSub>
                          <m:sSubPr>
                            <m:ctrlPr>
                              <a:rPr lang="zh-CN" altLang="zh-CN" sz="1400" i="1">
                                <a:latin typeface="Cambria Math" panose="02040503050406030204" pitchFamily="18" charset="0"/>
                                <a:ea typeface="Cambria Math" panose="02040503050406030204" pitchFamily="18" charset="0"/>
                              </a:rPr>
                            </m:ctrlPr>
                          </m:sSubPr>
                          <m:e>
                            <m:r>
                              <a:rPr lang="en-US" altLang="zh-CN" sz="1400" i="1" kern="100">
                                <a:latin typeface="Cambria Math" panose="02040503050406030204" pitchFamily="18" charset="0"/>
                                <a:cs typeface="Times New Roman" panose="02020603050405020304" pitchFamily="18" charset="0"/>
                              </a:rPr>
                              <m:t>𝑝𝑘</m:t>
                            </m:r>
                          </m:e>
                          <m:sub>
                            <m:r>
                              <a:rPr lang="en-US" altLang="zh-CN" sz="1400" i="1" kern="100">
                                <a:latin typeface="Cambria Math" panose="02040503050406030204" pitchFamily="18" charset="0"/>
                                <a:cs typeface="Times New Roman" panose="02020603050405020304" pitchFamily="18" charset="0"/>
                              </a:rPr>
                              <m:t>𝑏</m:t>
                            </m:r>
                            <m:r>
                              <a:rPr lang="en-US" altLang="zh-CN" sz="1400" i="1" kern="100">
                                <a:latin typeface="Cambria Math" panose="02040503050406030204" pitchFamily="18" charset="0"/>
                                <a:cs typeface="Times New Roman" panose="02020603050405020304" pitchFamily="18" charset="0"/>
                              </a:rPr>
                              <m:t> </m:t>
                            </m:r>
                          </m:sub>
                        </m:sSub>
                      </m:sub>
                    </m:sSub>
                  </m:oMath>
                </a14:m>
                <a:r>
                  <a:rPr lang="zh-CN" altLang="en-US" sz="1400" kern="100" dirty="0" smtClean="0">
                    <a:latin typeface="Times New Roman" panose="02020603050405020304" pitchFamily="18" charset="0"/>
                    <a:cs typeface="Times New Roman" panose="02020603050405020304" pitchFamily="18" charset="0"/>
                  </a:rPr>
                  <a:t>的和。通过</a:t>
                </a:r>
                <a:r>
                  <a:rPr lang="en-US" altLang="zh-CN" sz="1400" b="1" dirty="0" err="1" smtClean="0"/>
                  <a:t>KeyProd</a:t>
                </a:r>
                <a:r>
                  <a:rPr lang="en-US" altLang="zh-CN" sz="1400" b="1" dirty="0" smtClean="0"/>
                  <a:t> </a:t>
                </a:r>
                <a:r>
                  <a:rPr lang="zh-CN" altLang="en-US" sz="1400" dirty="0" smtClean="0"/>
                  <a:t>协议得到</a:t>
                </a:r>
                <a:endParaRPr lang="en-US" altLang="zh-CN" sz="1400" kern="100" dirty="0" smtClean="0">
                  <a:latin typeface="Times New Roman" panose="02020603050405020304" pitchFamily="18" charset="0"/>
                  <a:cs typeface="Times New Roman" panose="02020603050405020304" pitchFamily="18" charset="0"/>
                </a:endParaRPr>
              </a:p>
              <a:p>
                <a:r>
                  <a:rPr lang="en-US" altLang="zh-CN" sz="1400" kern="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latin typeface="Cambria Math" panose="02040503050406030204" pitchFamily="18" charset="0"/>
                                <a:cs typeface="Times New Roman" panose="02020603050405020304" pitchFamily="18" charset="0"/>
                              </a:rPr>
                              <m:t>𝑥</m:t>
                            </m:r>
                            <m:r>
                              <a:rPr lang="en-US" altLang="zh-CN" sz="1400" i="1" kern="100">
                                <a:latin typeface="Cambria Math" panose="02040503050406030204" pitchFamily="18" charset="0"/>
                                <a:cs typeface="Times New Roman" panose="02020603050405020304" pitchFamily="18" charset="0"/>
                              </a:rPr>
                              <m:t>+</m:t>
                            </m:r>
                            <m:r>
                              <a:rPr lang="en-US" altLang="zh-CN" sz="1400" i="1" kern="100">
                                <a:latin typeface="Cambria Math" panose="02040503050406030204" pitchFamily="18" charset="0"/>
                                <a:cs typeface="Times New Roman" panose="02020603050405020304" pitchFamily="18" charset="0"/>
                              </a:rPr>
                              <m:t>𝑦</m:t>
                            </m:r>
                          </m:e>
                        </m:d>
                      </m:e>
                      <m:sub>
                        <m:r>
                          <m:rPr>
                            <m:sty m:val="p"/>
                          </m:rPr>
                          <a:rPr lang="en-US" altLang="zh-CN" sz="1400" kern="100">
                            <a:latin typeface="Cambria Math" panose="02040503050406030204" pitchFamily="18" charset="0"/>
                            <a:cs typeface="Times New Roman" panose="02020603050405020304" pitchFamily="18" charset="0"/>
                          </a:rPr>
                          <m:t>Prod</m:t>
                        </m:r>
                        <m:r>
                          <a:rPr lang="en-US" altLang="zh-CN" sz="1400" kern="100">
                            <a:latin typeface="Cambria Math" panose="02040503050406030204" pitchFamily="18" charset="0"/>
                            <a:cs typeface="Times New Roman" panose="02020603050405020304" pitchFamily="18" charset="0"/>
                          </a:rPr>
                          <m:t>.</m:t>
                        </m:r>
                        <m:r>
                          <m:rPr>
                            <m:sty m:val="p"/>
                          </m:rPr>
                          <a:rPr lang="en-US" altLang="zh-CN" sz="1400" kern="100">
                            <a:latin typeface="Cambria Math" panose="02040503050406030204" pitchFamily="18" charset="0"/>
                            <a:cs typeface="Times New Roman" panose="02020603050405020304" pitchFamily="18" charset="0"/>
                          </a:rPr>
                          <m:t>pk</m:t>
                        </m:r>
                      </m:sub>
                    </m:sSub>
                  </m:oMath>
                </a14:m>
                <a:endParaRPr lang="en-US" altLang="zh-CN" sz="1400" kern="100" dirty="0" smtClean="0">
                  <a:latin typeface="Times New Roman" panose="02020603050405020304" pitchFamily="18" charset="0"/>
                  <a:cs typeface="Times New Roman" panose="02020603050405020304" pitchFamily="18" charset="0"/>
                </a:endParaRPr>
              </a:p>
              <a:p>
                <a:r>
                  <a:rPr lang="en-US" altLang="zh-CN" sz="1400" kern="100" dirty="0" smtClean="0">
                    <a:latin typeface="Times New Roman" panose="02020603050405020304" pitchFamily="18" charset="0"/>
                    <a:cs typeface="Times New Roman" panose="02020603050405020304" pitchFamily="18" charset="0"/>
                  </a:rPr>
                  <a:t>        </a:t>
                </a:r>
              </a:p>
              <a:p>
                <a:r>
                  <a:rPr lang="en-US" altLang="zh-CN" sz="1400" kern="100" dirty="0">
                    <a:latin typeface="Times New Roman" panose="02020603050405020304" pitchFamily="18" charset="0"/>
                    <a:cs typeface="Times New Roman" panose="02020603050405020304" pitchFamily="18" charset="0"/>
                  </a:rPr>
                  <a:t> </a:t>
                </a:r>
                <a:r>
                  <a:rPr lang="en-US" altLang="zh-CN" sz="1400" kern="100" dirty="0" smtClean="0">
                    <a:latin typeface="Times New Roman" panose="02020603050405020304" pitchFamily="18" charset="0"/>
                    <a:cs typeface="Times New Roman" panose="02020603050405020304" pitchFamily="18" charset="0"/>
                  </a:rPr>
                  <a:t>      </a:t>
                </a:r>
                <a:r>
                  <a:rPr lang="zh-CN" altLang="en-US" sz="1400" kern="100" dirty="0" smtClean="0">
                    <a:latin typeface="Times New Roman" panose="02020603050405020304" pitchFamily="18" charset="0"/>
                    <a:cs typeface="Times New Roman" panose="02020603050405020304" pitchFamily="18" charset="0"/>
                  </a:rPr>
                  <a:t>客户端的</a:t>
                </a:r>
                <a14:m>
                  <m:oMath xmlns:m="http://schemas.openxmlformats.org/officeDocument/2006/math">
                    <m:sSub>
                      <m:sSubPr>
                        <m:ctrlPr>
                          <a:rPr lang="zh-CN"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𝑠𝑘</m:t>
                        </m:r>
                      </m:e>
                      <m:sub>
                        <m:r>
                          <a:rPr lang="en-US" altLang="zh-CN" sz="1400" b="0" i="1" kern="100" smtClean="0">
                            <a:latin typeface="Cambria Math" panose="02040503050406030204" pitchFamily="18" charset="0"/>
                            <a:cs typeface="Times New Roman" panose="02020603050405020304" pitchFamily="18" charset="0"/>
                          </a:rPr>
                          <m:t>𝑖</m:t>
                        </m:r>
                        <m:r>
                          <a:rPr lang="en-US" altLang="zh-CN" sz="1400" i="1" kern="100">
                            <a:latin typeface="Cambria Math" panose="02040503050406030204" pitchFamily="18" charset="0"/>
                            <a:cs typeface="Times New Roman" panose="02020603050405020304" pitchFamily="18" charset="0"/>
                          </a:rPr>
                          <m:t>,</m:t>
                        </m:r>
                      </m:sub>
                    </m:sSub>
                  </m:oMath>
                </a14:m>
                <a:r>
                  <a:rPr lang="zh-CN" altLang="en-US" sz="1400" kern="100" dirty="0" smtClean="0">
                    <a:latin typeface="Times New Roman" panose="02020603050405020304" pitchFamily="18" charset="0"/>
                    <a:cs typeface="Times New Roman" panose="02020603050405020304" pitchFamily="18" charset="0"/>
                  </a:rPr>
                  <a:t>只能解密</a:t>
                </a:r>
                <a14:m>
                  <m:oMath xmlns:m="http://schemas.openxmlformats.org/officeDocument/2006/math">
                    <m:sSub>
                      <m:sSubPr>
                        <m:ctrlPr>
                          <a:rPr lang="zh-CN" altLang="zh-CN" sz="1400" i="1">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𝑝𝑘</m:t>
                        </m:r>
                      </m:e>
                      <m:sub>
                        <m:r>
                          <a:rPr lang="en-US" altLang="zh-CN" sz="1400" i="1" kern="100">
                            <a:latin typeface="Cambria Math" panose="02040503050406030204" pitchFamily="18" charset="0"/>
                            <a:cs typeface="Times New Roman" panose="02020603050405020304" pitchFamily="18" charset="0"/>
                          </a:rPr>
                          <m:t>𝑖</m:t>
                        </m:r>
                        <m:r>
                          <a:rPr lang="en-US" altLang="zh-CN" sz="1400" i="1" kern="100">
                            <a:latin typeface="Cambria Math" panose="02040503050406030204" pitchFamily="18" charset="0"/>
                            <a:cs typeface="Times New Roman" panose="02020603050405020304" pitchFamily="18" charset="0"/>
                          </a:rPr>
                          <m:t>,</m:t>
                        </m:r>
                      </m:sub>
                    </m:sSub>
                  </m:oMath>
                </a14:m>
                <a:r>
                  <a:rPr lang="zh-CN" altLang="en-US" sz="1400" kern="100" dirty="0" smtClean="0">
                    <a:latin typeface="Times New Roman" panose="02020603050405020304" pitchFamily="18" charset="0"/>
                    <a:cs typeface="Times New Roman" panose="02020603050405020304" pitchFamily="18" charset="0"/>
                  </a:rPr>
                  <a:t>无法解密</a:t>
                </a:r>
                <a14:m>
                  <m:oMath xmlns:m="http://schemas.openxmlformats.org/officeDocument/2006/math">
                    <m:r>
                      <m:rPr>
                        <m:sty m:val="p"/>
                      </m:rPr>
                      <a:rPr lang="en-US" altLang="zh-CN" sz="1400" kern="100">
                        <a:latin typeface="Cambria Math" panose="02040503050406030204" pitchFamily="18" charset="0"/>
                        <a:cs typeface="Times New Roman" panose="02020603050405020304" pitchFamily="18" charset="0"/>
                      </a:rPr>
                      <m:t>Prod</m:t>
                    </m:r>
                    <m:r>
                      <a:rPr lang="en-US" altLang="zh-CN" sz="1400" kern="100">
                        <a:latin typeface="Cambria Math" panose="02040503050406030204" pitchFamily="18" charset="0"/>
                        <a:cs typeface="Times New Roman" panose="02020603050405020304" pitchFamily="18" charset="0"/>
                      </a:rPr>
                      <m:t>.</m:t>
                    </m:r>
                    <m:r>
                      <m:rPr>
                        <m:sty m:val="p"/>
                      </m:rPr>
                      <a:rPr lang="en-US" altLang="zh-CN" sz="1400" kern="100">
                        <a:latin typeface="Cambria Math" panose="02040503050406030204" pitchFamily="18" charset="0"/>
                        <a:cs typeface="Times New Roman" panose="02020603050405020304" pitchFamily="18" charset="0"/>
                      </a:rPr>
                      <m:t>pk</m:t>
                    </m:r>
                  </m:oMath>
                </a14:m>
                <a:endParaRPr lang="en-US" altLang="zh-CN" sz="1400" kern="100" dirty="0" smtClean="0">
                  <a:latin typeface="Times New Roman" panose="02020603050405020304" pitchFamily="18" charset="0"/>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668504" y="3038394"/>
                <a:ext cx="5151849" cy="1218347"/>
              </a:xfrm>
              <a:prstGeom prst="rect">
                <a:avLst/>
              </a:prstGeom>
              <a:blipFill rotWithShape="0">
                <a:blip r:embed="rId4"/>
                <a:stretch>
                  <a:fillRect l="-355" t="-1500" b="-3000"/>
                </a:stretch>
              </a:blipFill>
            </p:spPr>
            <p:txBody>
              <a:bodyPr/>
              <a:lstStyle/>
              <a:p>
                <a:r>
                  <a:rPr lang="zh-CN" altLang="en-US">
                    <a:noFill/>
                  </a:rPr>
                  <a:t> </a:t>
                </a:r>
              </a:p>
            </p:txBody>
          </p:sp>
        </mc:Fallback>
      </mc:AlternateContent>
      <p:pic>
        <p:nvPicPr>
          <p:cNvPr id="84" name="图片 8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62288" y="2500406"/>
            <a:ext cx="500044" cy="5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7" name="曲线连接符 86"/>
          <p:cNvCxnSpPr>
            <a:cxnSpLocks noChangeShapeType="1"/>
          </p:cNvCxnSpPr>
          <p:nvPr/>
        </p:nvCxnSpPr>
        <p:spPr bwMode="auto">
          <a:xfrm rot="10800000" flipV="1">
            <a:off x="4896667" y="1716958"/>
            <a:ext cx="338273" cy="1041535"/>
          </a:xfrm>
          <a:prstGeom prst="curvedConnector3">
            <a:avLst>
              <a:gd name="adj1" fmla="val 167579"/>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36" name="TextBox 4"/>
          <p:cNvSpPr>
            <a:spLocks noChangeArrowheads="1"/>
          </p:cNvSpPr>
          <p:nvPr/>
        </p:nvSpPr>
        <p:spPr bwMode="auto">
          <a:xfrm>
            <a:off x="274654" y="387389"/>
            <a:ext cx="9589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t>问题？</a:t>
            </a:r>
            <a:endParaRPr lang="en-US" altLang="zh-CN" sz="2000" b="1" dirty="0">
              <a:latin typeface="黑体" pitchFamily="49" charset="-122"/>
              <a:ea typeface="黑体" pitchFamily="49" charset="-122"/>
            </a:endParaRPr>
          </a:p>
        </p:txBody>
      </p:sp>
    </p:spTree>
    <p:extLst>
      <p:ext uri="{BB962C8B-B14F-4D97-AF65-F5344CB8AC3E}">
        <p14:creationId xmlns:p14="http://schemas.microsoft.com/office/powerpoint/2010/main" val="332135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733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安全转换协议</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19</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786625" y="1220615"/>
            <a:ext cx="8176388" cy="615553"/>
          </a:xfrm>
          <a:prstGeom prst="rect">
            <a:avLst/>
          </a:prstGeom>
        </p:spPr>
        <p:txBody>
          <a:bodyPr wrap="square">
            <a:spAutoFit/>
          </a:bodyPr>
          <a:lstStyle/>
          <a:p>
            <a:endParaRPr lang="zh-CN" altLang="zh-CN" sz="1600" dirty="0"/>
          </a:p>
          <a:p>
            <a:endParaRPr lang="zh-CN" altLang="en-US" dirty="0"/>
          </a:p>
        </p:txBody>
      </p:sp>
      <p:sp>
        <p:nvSpPr>
          <p:cNvPr id="4" name="矩形 3"/>
          <p:cNvSpPr/>
          <p:nvPr/>
        </p:nvSpPr>
        <p:spPr>
          <a:xfrm>
            <a:off x="240537" y="841332"/>
            <a:ext cx="8331928" cy="369332"/>
          </a:xfrm>
          <a:prstGeom prst="rect">
            <a:avLst/>
          </a:prstGeom>
        </p:spPr>
        <p:txBody>
          <a:bodyPr wrap="square">
            <a:spAutoFit/>
          </a:bodyPr>
          <a:lstStyle/>
          <a:p>
            <a:r>
              <a:rPr lang="en-US" altLang="zh-CN" dirty="0" smtClean="0"/>
              <a:t>B</a:t>
            </a:r>
            <a:r>
              <a:rPr lang="zh-CN" altLang="en-US" dirty="0" smtClean="0"/>
              <a:t>：</a:t>
            </a:r>
            <a:r>
              <a:rPr lang="en-US" altLang="zh-CN" b="1" dirty="0" err="1"/>
              <a:t>TransDec</a:t>
            </a:r>
            <a:r>
              <a:rPr lang="en-US" altLang="zh-CN" b="1" dirty="0"/>
              <a:t> </a:t>
            </a:r>
            <a:endParaRPr lang="en-US" altLang="zh-CN" kern="100" dirty="0" smtClean="0">
              <a:latin typeface="Times New Roman" panose="02020603050405020304" pitchFamily="18" charset="0"/>
              <a:cs typeface="Times New Roman" panose="02020603050405020304" pitchFamily="18" charset="0"/>
            </a:endParaRPr>
          </a:p>
        </p:txBody>
      </p:sp>
      <p:pic>
        <p:nvPicPr>
          <p:cNvPr id="65" name="图片 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07" y="2451520"/>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图片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8831" y="2451517"/>
            <a:ext cx="621665" cy="59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文本框 54"/>
          <p:cNvSpPr txBox="1">
            <a:spLocks noChangeArrowheads="1"/>
          </p:cNvSpPr>
          <p:nvPr/>
        </p:nvSpPr>
        <p:spPr bwMode="auto">
          <a:xfrm>
            <a:off x="900558" y="2246791"/>
            <a:ext cx="1043426" cy="28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050" kern="100">
                <a:effectLst/>
                <a:latin typeface="Times New Roman" panose="02020603050405020304" pitchFamily="18" charset="0"/>
                <a:ea typeface="宋体" panose="02010600030101010101" pitchFamily="2" charset="-122"/>
              </a:rPr>
              <a:t>Server C</a:t>
            </a:r>
            <a:endParaRPr lang="zh-CN" sz="1050" kern="100">
              <a:effectLst/>
              <a:latin typeface="Times New Roman" panose="02020603050405020304" pitchFamily="18" charset="0"/>
              <a:ea typeface="宋体" panose="02010600030101010101" pitchFamily="2" charset="-122"/>
            </a:endParaRPr>
          </a:p>
        </p:txBody>
      </p:sp>
      <p:sp>
        <p:nvSpPr>
          <p:cNvPr id="68" name="文本框 57"/>
          <p:cNvSpPr txBox="1">
            <a:spLocks noChangeArrowheads="1"/>
          </p:cNvSpPr>
          <p:nvPr/>
        </p:nvSpPr>
        <p:spPr bwMode="auto">
          <a:xfrm>
            <a:off x="2558707" y="2228082"/>
            <a:ext cx="638810"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rot="0" vert="horz" wrap="non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Server S</a:t>
            </a:r>
            <a:endParaRPr lang="zh-CN" sz="1050" kern="100">
              <a:effectLst/>
              <a:latin typeface="Times New Roman" panose="02020603050405020304" pitchFamily="18" charset="0"/>
              <a:ea typeface="宋体" panose="02010600030101010101" pitchFamily="2" charset="-122"/>
            </a:endParaRPr>
          </a:p>
        </p:txBody>
      </p:sp>
      <p:cxnSp>
        <p:nvCxnSpPr>
          <p:cNvPr id="69" name="直接箭头连接符 68"/>
          <p:cNvCxnSpPr>
            <a:cxnSpLocks noChangeShapeType="1"/>
          </p:cNvCxnSpPr>
          <p:nvPr/>
        </p:nvCxnSpPr>
        <p:spPr bwMode="auto">
          <a:xfrm flipV="1">
            <a:off x="1860496" y="2641442"/>
            <a:ext cx="625434" cy="10694"/>
          </a:xfrm>
          <a:prstGeom prst="straightConnector1">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p:pic>
        <p:nvPicPr>
          <p:cNvPr id="70" name="图片 6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9856" y="3420845"/>
            <a:ext cx="500044" cy="5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 name="曲线连接符 70"/>
          <p:cNvCxnSpPr>
            <a:cxnSpLocks noChangeShapeType="1"/>
          </p:cNvCxnSpPr>
          <p:nvPr/>
        </p:nvCxnSpPr>
        <p:spPr bwMode="auto">
          <a:xfrm rot="10800000" flipV="1">
            <a:off x="794235" y="2637397"/>
            <a:ext cx="338273" cy="1041535"/>
          </a:xfrm>
          <a:prstGeom prst="curvedConnector3">
            <a:avLst>
              <a:gd name="adj1" fmla="val 167579"/>
            </a:avLst>
          </a:prstGeom>
          <a:noFill/>
          <a:ln w="6350" algn="ctr">
            <a:solidFill>
              <a:srgbClr val="5B9BD5"/>
            </a:solidFill>
            <a:miter lim="800000"/>
            <a:headEnd type="triangle" w="med" len="me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5" name="矩形 4"/>
              <p:cNvSpPr/>
              <p:nvPr/>
            </p:nvSpPr>
            <p:spPr>
              <a:xfrm>
                <a:off x="240536" y="1254529"/>
                <a:ext cx="7962951" cy="561820"/>
              </a:xfrm>
              <a:prstGeom prst="rect">
                <a:avLst/>
              </a:prstGeom>
            </p:spPr>
            <p:txBody>
              <a:bodyPr wrap="square">
                <a:spAutoFit/>
              </a:bodyPr>
              <a:lstStyle/>
              <a:p>
                <a:r>
                  <a:rPr lang="en-US" altLang="zh-CN" sz="1400" b="1" kern="100" dirty="0">
                    <a:solidFill>
                      <a:srgbClr val="000000"/>
                    </a:solidFill>
                    <a:latin typeface="CMSS10"/>
                    <a:cs typeface="Times New Roman" panose="02020603050405020304" pitchFamily="18" charset="0"/>
                  </a:rPr>
                  <a:t> </a:t>
                </a:r>
                <a:r>
                  <a:rPr lang="en-US" altLang="zh-CN" sz="1400" b="1" kern="100" dirty="0" smtClean="0">
                    <a:solidFill>
                      <a:srgbClr val="000000"/>
                    </a:solidFill>
                    <a:latin typeface="CMSS10"/>
                    <a:cs typeface="Times New Roman" panose="02020603050405020304" pitchFamily="18" charset="0"/>
                  </a:rPr>
                  <a:t>   </a:t>
                </a:r>
                <a:r>
                  <a:rPr lang="en-US" altLang="zh-CN" sz="1400" b="1" dirty="0" err="1"/>
                  <a:t>TransDec</a:t>
                </a:r>
                <a:r>
                  <a:rPr lang="en-US" altLang="zh-CN" sz="1400" b="1" dirty="0"/>
                  <a:t> </a:t>
                </a:r>
                <a:r>
                  <a:rPr lang="zh-CN" altLang="zh-CN" sz="1400" dirty="0" smtClean="0"/>
                  <a:t>协议</a:t>
                </a:r>
                <a:r>
                  <a:rPr lang="zh-CN" altLang="en-US" sz="1400" dirty="0" smtClean="0"/>
                  <a:t>相当于</a:t>
                </a:r>
                <a:r>
                  <a:rPr lang="en-US" altLang="zh-CN" sz="1400" b="1" dirty="0" err="1" smtClean="0"/>
                  <a:t>KeyProd</a:t>
                </a:r>
                <a:r>
                  <a:rPr lang="en-US" altLang="zh-CN" sz="1400" b="1" dirty="0" smtClean="0"/>
                  <a:t> </a:t>
                </a:r>
                <a:r>
                  <a:rPr lang="zh-CN" altLang="en-US" sz="1400" dirty="0" smtClean="0"/>
                  <a:t>协议的逆过程，</a:t>
                </a:r>
                <a:r>
                  <a:rPr lang="zh-CN" altLang="zh-CN" sz="1400" dirty="0" smtClean="0"/>
                  <a:t>完成</a:t>
                </a:r>
                <a:r>
                  <a:rPr lang="zh-CN" altLang="zh-CN" sz="1400" dirty="0"/>
                  <a:t>的主要工作室将</a:t>
                </a:r>
                <a14:m>
                  <m:oMath xmlns:m="http://schemas.openxmlformats.org/officeDocument/2006/math">
                    <m:r>
                      <a:rPr lang="en-US" altLang="zh-CN" sz="1400" i="1">
                        <a:latin typeface="Cambria Math" panose="02040503050406030204" pitchFamily="18" charset="0"/>
                      </a:rPr>
                      <m:t>𝑃𝑟𝑜𝑑</m:t>
                    </m:r>
                    <m:r>
                      <a:rPr lang="en-US" altLang="zh-CN" sz="1400" i="1">
                        <a:latin typeface="Cambria Math" panose="02040503050406030204" pitchFamily="18" charset="0"/>
                      </a:rPr>
                      <m:t>.</m:t>
                    </m:r>
                    <m:r>
                      <a:rPr lang="en-US" altLang="zh-CN" sz="1400" i="1">
                        <a:latin typeface="Cambria Math" panose="02040503050406030204" pitchFamily="18" charset="0"/>
                      </a:rPr>
                      <m:t>𝑝𝑘</m:t>
                    </m:r>
                  </m:oMath>
                </a14:m>
                <a:r>
                  <a:rPr lang="zh-CN" altLang="zh-CN" sz="1400" dirty="0"/>
                  <a:t>加密的密文数据转化为每个客户公钥</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2,…,</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𝑛</m:t>
                        </m:r>
                      </m:sub>
                    </m:sSub>
                  </m:oMath>
                </a14:m>
                <a:r>
                  <a:rPr lang="zh-CN" altLang="zh-CN" sz="1400" dirty="0"/>
                  <a:t>加密的数据</a:t>
                </a:r>
                <a:endParaRPr lang="zh-CN" altLang="en-US" sz="1400" dirty="0"/>
              </a:p>
            </p:txBody>
          </p:sp>
        </mc:Choice>
        <mc:Fallback xmlns="">
          <p:sp>
            <p:nvSpPr>
              <p:cNvPr id="5" name="矩形 4"/>
              <p:cNvSpPr>
                <a:spLocks noRot="1" noChangeAspect="1" noMove="1" noResize="1" noEditPoints="1" noAdjustHandles="1" noChangeArrowheads="1" noChangeShapeType="1" noTextEdit="1"/>
              </p:cNvSpPr>
              <p:nvPr/>
            </p:nvSpPr>
            <p:spPr>
              <a:xfrm>
                <a:off x="240536" y="1254529"/>
                <a:ext cx="7962951" cy="561820"/>
              </a:xfrm>
              <a:prstGeom prst="rect">
                <a:avLst/>
              </a:prstGeom>
              <a:blipFill rotWithShape="0">
                <a:blip r:embed="rId4"/>
                <a:stretch>
                  <a:fillRect l="-230" t="-3261" b="-1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608678" y="2027321"/>
                <a:ext cx="5211676" cy="635687"/>
              </a:xfrm>
              <a:prstGeom prst="rect">
                <a:avLst/>
              </a:prstGeom>
            </p:spPr>
            <p:txBody>
              <a:bodyPr wrap="square">
                <a:spAutoFit/>
              </a:bodyPr>
              <a:lstStyle/>
              <a:p>
                <a:pPr lvl="0"/>
                <a:r>
                  <a:rPr lang="en-US" altLang="zh-CN" kern="100" dirty="0" smtClean="0">
                    <a:latin typeface="CMR10"/>
                    <a:cs typeface="Times New Roman" panose="02020603050405020304" pitchFamily="18" charset="0"/>
                  </a:rPr>
                  <a:t>1</a:t>
                </a:r>
                <a:r>
                  <a:rPr lang="zh-CN" altLang="en-US" kern="100" dirty="0" smtClean="0">
                    <a:latin typeface="CMR10"/>
                    <a:cs typeface="Times New Roman" panose="02020603050405020304" pitchFamily="18" charset="0"/>
                  </a:rPr>
                  <a:t>）</a:t>
                </a:r>
                <a:r>
                  <a:rPr lang="zh-CN" altLang="zh-CN" sz="1400" dirty="0"/>
                  <a:t>服务器</a:t>
                </a:r>
                <a:r>
                  <a:rPr lang="en-US" altLang="zh-CN" sz="1400" dirty="0"/>
                  <a:t>C</a:t>
                </a:r>
                <a:r>
                  <a:rPr lang="zh-CN" altLang="zh-CN" sz="1400" dirty="0"/>
                  <a:t>有一个请求结果</a:t>
                </a:r>
                <a14:m>
                  <m:oMath xmlns:m="http://schemas.openxmlformats.org/officeDocument/2006/math">
                    <m:sSub>
                      <m:sSubPr>
                        <m:ctrlPr>
                          <a:rPr lang="zh-CN" altLang="zh-CN" sz="1400" i="1">
                            <a:latin typeface="Cambria Math" panose="02040503050406030204" pitchFamily="18" charset="0"/>
                          </a:rPr>
                        </m:ctrlPr>
                      </m:sSubPr>
                      <m:e>
                        <m:r>
                          <a:rPr lang="en-US" altLang="zh-CN" sz="1400">
                            <a:latin typeface="Cambria Math" panose="02040503050406030204" pitchFamily="18" charset="0"/>
                          </a:rPr>
                          <m:t>[</m:t>
                        </m:r>
                        <m:r>
                          <m:rPr>
                            <m:sty m:val="p"/>
                          </m:rPr>
                          <a:rPr lang="en-US" altLang="zh-CN" sz="1400">
                            <a:latin typeface="Cambria Math" panose="02040503050406030204" pitchFamily="18" charset="0"/>
                          </a:rPr>
                          <m:t>M</m:t>
                        </m:r>
                        <m:r>
                          <a:rPr lang="en-US" altLang="zh-CN" sz="1400">
                            <a:latin typeface="Cambria Math" panose="02040503050406030204" pitchFamily="18" charset="0"/>
                          </a:rPr>
                          <m:t>]</m:t>
                        </m:r>
                      </m:e>
                      <m:sub>
                        <m:r>
                          <a:rPr lang="en-US" altLang="zh-CN" sz="1400" i="1">
                            <a:latin typeface="Cambria Math" panose="02040503050406030204" pitchFamily="18" charset="0"/>
                          </a:rPr>
                          <m:t>𝑃𝑟𝑜𝑑</m:t>
                        </m:r>
                        <m:r>
                          <a:rPr lang="en-US" altLang="zh-CN" sz="1400" i="1">
                            <a:latin typeface="Cambria Math" panose="02040503050406030204" pitchFamily="18" charset="0"/>
                          </a:rPr>
                          <m:t>.</m:t>
                        </m:r>
                        <m:r>
                          <a:rPr lang="en-US" altLang="zh-CN" sz="1400" i="1">
                            <a:latin typeface="Cambria Math" panose="02040503050406030204" pitchFamily="18" charset="0"/>
                          </a:rPr>
                          <m:t>𝑝𝑘</m:t>
                        </m:r>
                      </m:sub>
                    </m:sSub>
                  </m:oMath>
                </a14:m>
                <a:r>
                  <a:rPr lang="en-US" altLang="zh-CN" sz="1400" dirty="0"/>
                  <a:t> </a:t>
                </a:r>
                <a:r>
                  <a:rPr lang="zh-CN" altLang="zh-CN" sz="1400" dirty="0"/>
                  <a:t>需要返还给客户</a:t>
                </a:r>
                <a:r>
                  <a:rPr lang="en-US" altLang="zh-CN" sz="1400" dirty="0" err="1"/>
                  <a:t>i</a:t>
                </a:r>
                <a:r>
                  <a:rPr lang="zh-CN" altLang="zh-CN" sz="1400" dirty="0"/>
                  <a:t>，首先随机选择</a:t>
                </a:r>
                <a14:m>
                  <m:oMath xmlns:m="http://schemas.openxmlformats.org/officeDocument/2006/math">
                    <m:r>
                      <m:rPr>
                        <m:sty m:val="p"/>
                      </m:rPr>
                      <a:rPr lang="en-US" altLang="zh-CN" sz="1400">
                        <a:latin typeface="Cambria Math" panose="02040503050406030204" pitchFamily="18" charset="0"/>
                      </a:rPr>
                      <m:t>τ</m:t>
                    </m:r>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ℤ</m:t>
                        </m:r>
                      </m:e>
                      <m:sub>
                        <m:r>
                          <a:rPr lang="en-US" altLang="zh-CN" sz="1400" i="1">
                            <a:latin typeface="Cambria Math" panose="02040503050406030204" pitchFamily="18" charset="0"/>
                          </a:rPr>
                          <m:t>𝑁</m:t>
                        </m:r>
                      </m:sub>
                    </m:sSub>
                  </m:oMath>
                </a14:m>
                <a:r>
                  <a:rPr lang="zh-CN" altLang="zh-CN" sz="1400" dirty="0"/>
                  <a:t>，用</a:t>
                </a:r>
                <a14:m>
                  <m:oMath xmlns:m="http://schemas.openxmlformats.org/officeDocument/2006/math">
                    <m:r>
                      <a:rPr lang="en-US" altLang="zh-CN" sz="1400" i="1">
                        <a:latin typeface="Cambria Math" panose="02040503050406030204" pitchFamily="18" charset="0"/>
                      </a:rPr>
                      <m:t>𝑃𝑟𝑜𝑑</m:t>
                    </m:r>
                    <m:r>
                      <a:rPr lang="en-US" altLang="zh-CN" sz="1400" i="1">
                        <a:latin typeface="Cambria Math" panose="02040503050406030204" pitchFamily="18" charset="0"/>
                      </a:rPr>
                      <m:t>.</m:t>
                    </m:r>
                    <m:r>
                      <a:rPr lang="en-US" altLang="zh-CN" sz="1400" i="1">
                        <a:latin typeface="Cambria Math" panose="02040503050406030204" pitchFamily="18" charset="0"/>
                      </a:rPr>
                      <m:t>𝑝𝑘</m:t>
                    </m:r>
                  </m:oMath>
                </a14:m>
                <a:r>
                  <a:rPr lang="en-US" altLang="zh-CN" sz="1400" dirty="0"/>
                  <a:t> </a:t>
                </a:r>
                <a:r>
                  <a:rPr lang="zh-CN" altLang="zh-CN" sz="1400" dirty="0"/>
                  <a:t>加密成</a:t>
                </a:r>
                <a14:m>
                  <m:oMath xmlns:m="http://schemas.openxmlformats.org/officeDocument/2006/math">
                    <m:sSub>
                      <m:sSubPr>
                        <m:ctrlPr>
                          <a:rPr lang="zh-CN" altLang="zh-CN" sz="1400" i="1">
                            <a:latin typeface="Cambria Math" panose="02040503050406030204" pitchFamily="18" charset="0"/>
                          </a:rPr>
                        </m:ctrlPr>
                      </m:sSubPr>
                      <m:e>
                        <m:r>
                          <a:rPr lang="en-US" altLang="zh-CN" sz="1400">
                            <a:latin typeface="Cambria Math" panose="02040503050406030204" pitchFamily="18" charset="0"/>
                          </a:rPr>
                          <m:t>[</m:t>
                        </m:r>
                        <m:r>
                          <m:rPr>
                            <m:sty m:val="p"/>
                          </m:rPr>
                          <a:rPr lang="en-US" altLang="zh-CN" sz="1400">
                            <a:latin typeface="Cambria Math" panose="02040503050406030204" pitchFamily="18" charset="0"/>
                          </a:rPr>
                          <m:t>τ</m:t>
                        </m:r>
                        <m:r>
                          <a:rPr lang="en-US" altLang="zh-CN" sz="1400">
                            <a:latin typeface="Cambria Math" panose="02040503050406030204" pitchFamily="18" charset="0"/>
                          </a:rPr>
                          <m:t>]</m:t>
                        </m:r>
                      </m:e>
                      <m:sub>
                        <m:r>
                          <a:rPr lang="en-US" altLang="zh-CN" sz="1400" i="1">
                            <a:latin typeface="Cambria Math" panose="02040503050406030204" pitchFamily="18" charset="0"/>
                          </a:rPr>
                          <m:t>𝑃𝑟𝑜𝑑</m:t>
                        </m:r>
                        <m:r>
                          <a:rPr lang="en-US" altLang="zh-CN" sz="1400" i="1">
                            <a:latin typeface="Cambria Math" panose="02040503050406030204" pitchFamily="18" charset="0"/>
                          </a:rPr>
                          <m:t>.</m:t>
                        </m:r>
                        <m:r>
                          <a:rPr lang="en-US" altLang="zh-CN" sz="1400" i="1">
                            <a:latin typeface="Cambria Math" panose="02040503050406030204" pitchFamily="18" charset="0"/>
                          </a:rPr>
                          <m:t>𝑝𝑘</m:t>
                        </m:r>
                      </m:sub>
                    </m:sSub>
                  </m:oMath>
                </a14:m>
                <a:endParaRPr lang="zh-CN" altLang="zh-CN" sz="1400" dirty="0"/>
              </a:p>
            </p:txBody>
          </p:sp>
        </mc:Choice>
        <mc:Fallback xmlns="">
          <p:sp>
            <p:nvSpPr>
              <p:cNvPr id="6" name="矩形 5"/>
              <p:cNvSpPr>
                <a:spLocks noRot="1" noChangeAspect="1" noMove="1" noResize="1" noEditPoints="1" noAdjustHandles="1" noChangeArrowheads="1" noChangeShapeType="1" noTextEdit="1"/>
              </p:cNvSpPr>
              <p:nvPr/>
            </p:nvSpPr>
            <p:spPr>
              <a:xfrm>
                <a:off x="3608678" y="2027321"/>
                <a:ext cx="5211676" cy="635687"/>
              </a:xfrm>
              <a:prstGeom prst="rect">
                <a:avLst/>
              </a:prstGeom>
              <a:blipFill rotWithShape="0">
                <a:blip r:embed="rId5"/>
                <a:stretch>
                  <a:fillRect l="-1053" t="-86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608678" y="2817499"/>
                <a:ext cx="4572000" cy="629724"/>
              </a:xfrm>
              <a:prstGeom prst="rect">
                <a:avLst/>
              </a:prstGeom>
            </p:spPr>
            <p:txBody>
              <a:bodyPr>
                <a:spAutoFit/>
              </a:bodyPr>
              <a:lstStyle/>
              <a:p>
                <a:pPr lvl="0"/>
                <a:r>
                  <a:rPr lang="en-US" altLang="zh-CN" kern="100" dirty="0" smtClean="0">
                    <a:latin typeface="CMR10"/>
                    <a:cs typeface="Times New Roman" panose="02020603050405020304" pitchFamily="18" charset="0"/>
                  </a:rPr>
                  <a:t>2</a:t>
                </a:r>
                <a:r>
                  <a:rPr lang="zh-CN" altLang="en-US" kern="100" dirty="0" smtClean="0">
                    <a:latin typeface="CMR10"/>
                    <a:cs typeface="Times New Roman" panose="02020603050405020304" pitchFamily="18" charset="0"/>
                  </a:rPr>
                  <a:t>）</a:t>
                </a:r>
                <a:r>
                  <a:rPr lang="zh-CN" altLang="zh-CN" sz="1400" dirty="0"/>
                  <a:t>计算 </a:t>
                </a:r>
                <a14:m>
                  <m:oMath xmlns:m="http://schemas.openxmlformats.org/officeDocument/2006/math">
                    <m:sSub>
                      <m:sSubPr>
                        <m:ctrlPr>
                          <a:rPr lang="zh-CN" altLang="zh-CN" sz="1400" i="1">
                            <a:latin typeface="Cambria Math" panose="02040503050406030204" pitchFamily="18" charset="0"/>
                          </a:rPr>
                        </m:ctrlPr>
                      </m:sSubPr>
                      <m:e>
                        <m:sSub>
                          <m:sSubPr>
                            <m:ctrlPr>
                              <a:rPr lang="zh-CN" altLang="zh-CN" sz="1400" i="1">
                                <a:latin typeface="Cambria Math" panose="02040503050406030204" pitchFamily="18" charset="0"/>
                              </a:rPr>
                            </m:ctrlPr>
                          </m:sSubPr>
                          <m:e>
                            <m:r>
                              <a:rPr lang="en-US" altLang="zh-CN" sz="1400">
                                <a:latin typeface="Cambria Math" panose="02040503050406030204" pitchFamily="18" charset="0"/>
                              </a:rPr>
                              <m:t>[</m:t>
                            </m:r>
                            <m:r>
                              <m:rPr>
                                <m:sty m:val="p"/>
                              </m:rPr>
                              <a:rPr lang="en-US" altLang="zh-CN" sz="1400">
                                <a:latin typeface="Cambria Math" panose="02040503050406030204" pitchFamily="18" charset="0"/>
                              </a:rPr>
                              <m:t>M</m:t>
                            </m:r>
                            <m:r>
                              <a:rPr lang="en-US" altLang="zh-CN" sz="1400">
                                <a:latin typeface="Cambria Math" panose="02040503050406030204" pitchFamily="18" charset="0"/>
                              </a:rPr>
                              <m:t>]</m:t>
                            </m:r>
                          </m:e>
                          <m:sub>
                            <m:r>
                              <a:rPr lang="en-US" altLang="zh-CN" sz="1400" i="1">
                                <a:latin typeface="Cambria Math" panose="02040503050406030204" pitchFamily="18" charset="0"/>
                              </a:rPr>
                              <m:t>𝑃𝑟𝑜𝑑</m:t>
                            </m:r>
                            <m:r>
                              <a:rPr lang="en-US" altLang="zh-CN" sz="1400" i="1">
                                <a:latin typeface="Cambria Math" panose="02040503050406030204" pitchFamily="18" charset="0"/>
                              </a:rPr>
                              <m:t>.</m:t>
                            </m:r>
                            <m:r>
                              <a:rPr lang="en-US" altLang="zh-CN" sz="1400" i="1">
                                <a:latin typeface="Cambria Math" panose="02040503050406030204" pitchFamily="18" charset="0"/>
                              </a:rPr>
                              <m:t>𝑝𝑘</m:t>
                            </m:r>
                          </m:sub>
                        </m:sSub>
                        <m:r>
                          <a:rPr lang="en-US" altLang="zh-CN" sz="1400">
                            <a:latin typeface="Cambria Math" panose="02040503050406030204" pitchFamily="18" charset="0"/>
                          </a:rPr>
                          <m:t>∙[</m:t>
                        </m:r>
                        <m:r>
                          <m:rPr>
                            <m:sty m:val="p"/>
                          </m:rPr>
                          <a:rPr lang="en-US" altLang="zh-CN" sz="1400">
                            <a:latin typeface="Cambria Math" panose="02040503050406030204" pitchFamily="18" charset="0"/>
                          </a:rPr>
                          <m:t>τ</m:t>
                        </m:r>
                        <m:r>
                          <a:rPr lang="en-US" altLang="zh-CN" sz="1400">
                            <a:latin typeface="Cambria Math" panose="02040503050406030204" pitchFamily="18" charset="0"/>
                          </a:rPr>
                          <m:t>]</m:t>
                        </m:r>
                      </m:e>
                      <m:sub>
                        <m:r>
                          <a:rPr lang="en-US" altLang="zh-CN" sz="1400" i="1">
                            <a:latin typeface="Cambria Math" panose="02040503050406030204" pitchFamily="18" charset="0"/>
                          </a:rPr>
                          <m:t>𝑃𝑟𝑜𝑑</m:t>
                        </m:r>
                        <m:r>
                          <a:rPr lang="en-US" altLang="zh-CN" sz="1400" i="1">
                            <a:latin typeface="Cambria Math" panose="02040503050406030204" pitchFamily="18" charset="0"/>
                          </a:rPr>
                          <m:t>.</m:t>
                        </m:r>
                        <m:r>
                          <a:rPr lang="en-US" altLang="zh-CN" sz="1400" i="1">
                            <a:latin typeface="Cambria Math" panose="02040503050406030204" pitchFamily="18" charset="0"/>
                          </a:rPr>
                          <m:t>𝑝𝑘</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a:latin typeface="Cambria Math" panose="02040503050406030204" pitchFamily="18" charset="0"/>
                          </a:rPr>
                          <m:t>[</m:t>
                        </m:r>
                        <m:r>
                          <m:rPr>
                            <m:sty m:val="p"/>
                          </m:rPr>
                          <a:rPr lang="en-US" altLang="zh-CN" sz="1400">
                            <a:latin typeface="Cambria Math" panose="02040503050406030204" pitchFamily="18" charset="0"/>
                          </a:rPr>
                          <m:t>M</m:t>
                        </m:r>
                        <m:r>
                          <a:rPr lang="en-US" altLang="zh-CN" sz="1400">
                            <a:latin typeface="Cambria Math" panose="02040503050406030204" pitchFamily="18" charset="0"/>
                          </a:rPr>
                          <m:t>+</m:t>
                        </m:r>
                        <m:r>
                          <m:rPr>
                            <m:sty m:val="p"/>
                          </m:rPr>
                          <a:rPr lang="en-US" altLang="zh-CN" sz="1400">
                            <a:latin typeface="Cambria Math" panose="02040503050406030204" pitchFamily="18" charset="0"/>
                          </a:rPr>
                          <m:t>τ</m:t>
                        </m:r>
                        <m:r>
                          <a:rPr lang="en-US" altLang="zh-CN" sz="1400">
                            <a:latin typeface="Cambria Math" panose="02040503050406030204" pitchFamily="18" charset="0"/>
                          </a:rPr>
                          <m:t>]</m:t>
                        </m:r>
                      </m:e>
                      <m:sub>
                        <m:r>
                          <a:rPr lang="en-US" altLang="zh-CN" sz="1400" i="1">
                            <a:latin typeface="Cambria Math" panose="02040503050406030204" pitchFamily="18" charset="0"/>
                          </a:rPr>
                          <m:t>𝑃𝑟𝑜𝑑</m:t>
                        </m:r>
                        <m:r>
                          <a:rPr lang="en-US" altLang="zh-CN" sz="1400" i="1">
                            <a:latin typeface="Cambria Math" panose="02040503050406030204" pitchFamily="18" charset="0"/>
                          </a:rPr>
                          <m:t>.</m:t>
                        </m:r>
                        <m:r>
                          <a:rPr lang="en-US" altLang="zh-CN" sz="1400" i="1">
                            <a:latin typeface="Cambria Math" panose="02040503050406030204" pitchFamily="18" charset="0"/>
                          </a:rPr>
                          <m:t>𝑝𝑘</m:t>
                        </m:r>
                      </m:sub>
                    </m:sSub>
                  </m:oMath>
                </a14:m>
                <a:r>
                  <a:rPr lang="zh-CN" altLang="zh-CN" sz="1400" dirty="0"/>
                  <a:t>，发送给服务器</a:t>
                </a:r>
                <a:r>
                  <a:rPr lang="en-US" altLang="zh-CN" sz="1400" dirty="0"/>
                  <a:t>S</a:t>
                </a:r>
                <a:endParaRPr lang="zh-CN" altLang="zh-CN" sz="1400" dirty="0"/>
              </a:p>
            </p:txBody>
          </p:sp>
        </mc:Choice>
        <mc:Fallback xmlns="">
          <p:sp>
            <p:nvSpPr>
              <p:cNvPr id="7" name="矩形 6"/>
              <p:cNvSpPr>
                <a:spLocks noRot="1" noChangeAspect="1" noMove="1" noResize="1" noEditPoints="1" noAdjustHandles="1" noChangeArrowheads="1" noChangeShapeType="1" noTextEdit="1"/>
              </p:cNvSpPr>
              <p:nvPr/>
            </p:nvSpPr>
            <p:spPr>
              <a:xfrm>
                <a:off x="3608678" y="2817499"/>
                <a:ext cx="4572000" cy="629724"/>
              </a:xfrm>
              <a:prstGeom prst="rect">
                <a:avLst/>
              </a:prstGeom>
              <a:blipFill rotWithShape="0">
                <a:blip r:embed="rId6"/>
                <a:stretch>
                  <a:fillRect l="-1200" t="-7767" b="-38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608678" y="3418710"/>
                <a:ext cx="4940978" cy="1286955"/>
              </a:xfrm>
              <a:prstGeom prst="rect">
                <a:avLst/>
              </a:prstGeom>
            </p:spPr>
            <p:txBody>
              <a:bodyPr wrap="square">
                <a:spAutoFit/>
              </a:bodyPr>
              <a:lstStyle/>
              <a:p>
                <a:pPr algn="just">
                  <a:lnSpc>
                    <a:spcPct val="120000"/>
                  </a:lnSpc>
                  <a:spcAft>
                    <a:spcPts val="0"/>
                  </a:spcAft>
                </a:pPr>
                <a:r>
                  <a:rPr lang="en-US" altLang="zh-CN" kern="100" dirty="0" smtClean="0">
                    <a:latin typeface="CMR10"/>
                    <a:cs typeface="Times New Roman" panose="02020603050405020304" pitchFamily="18" charset="0"/>
                  </a:rPr>
                  <a:t>3</a:t>
                </a:r>
                <a:r>
                  <a:rPr lang="zh-CN" altLang="en-US" kern="100" dirty="0" smtClean="0">
                    <a:latin typeface="CMR10"/>
                    <a:cs typeface="Times New Roman" panose="02020603050405020304" pitchFamily="18" charset="0"/>
                  </a:rPr>
                  <a:t>）</a:t>
                </a:r>
                <a:r>
                  <a:rPr lang="en-US" altLang="zh-CN" sz="1400" dirty="0"/>
                  <a:t> S</a:t>
                </a:r>
                <a:r>
                  <a:rPr lang="zh-CN" altLang="zh-CN" sz="1400" dirty="0"/>
                  <a:t>用主密钥解密得到 </a:t>
                </a:r>
                <a14:m>
                  <m:oMath xmlns:m="http://schemas.openxmlformats.org/officeDocument/2006/math">
                    <m:r>
                      <a:rPr lang="en-US" altLang="zh-CN" sz="1400">
                        <a:latin typeface="Cambria Math" panose="02040503050406030204" pitchFamily="18" charset="0"/>
                      </a:rPr>
                      <m:t>[</m:t>
                    </m:r>
                    <m:r>
                      <m:rPr>
                        <m:sty m:val="p"/>
                      </m:rPr>
                      <a:rPr lang="en-US" altLang="zh-CN" sz="1400">
                        <a:latin typeface="Cambria Math" panose="02040503050406030204" pitchFamily="18" charset="0"/>
                      </a:rPr>
                      <m:t>M</m:t>
                    </m:r>
                    <m:r>
                      <a:rPr lang="en-US" altLang="zh-CN" sz="1400">
                        <a:latin typeface="Cambria Math" panose="02040503050406030204" pitchFamily="18" charset="0"/>
                      </a:rPr>
                      <m:t>+</m:t>
                    </m:r>
                    <m:r>
                      <m:rPr>
                        <m:sty m:val="p"/>
                      </m:rPr>
                      <a:rPr lang="en-US" altLang="zh-CN" sz="1400">
                        <a:latin typeface="Cambria Math" panose="02040503050406030204" pitchFamily="18" charset="0"/>
                      </a:rPr>
                      <m:t>τ</m:t>
                    </m:r>
                    <m:r>
                      <a:rPr lang="en-US" altLang="zh-CN" sz="1400">
                        <a:latin typeface="Cambria Math" panose="02040503050406030204" pitchFamily="18" charset="0"/>
                      </a:rPr>
                      <m:t>]</m:t>
                    </m:r>
                  </m:oMath>
                </a14:m>
                <a:r>
                  <a:rPr lang="zh-CN" altLang="zh-CN" sz="1400" dirty="0"/>
                  <a:t>，分别用</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2,…,</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𝑛</m:t>
                        </m:r>
                      </m:sub>
                    </m:sSub>
                  </m:oMath>
                </a14:m>
                <a:r>
                  <a:rPr lang="zh-CN" altLang="zh-CN" sz="1400" dirty="0"/>
                  <a:t>得到</a:t>
                </a:r>
                <a14:m>
                  <m:oMath xmlns:m="http://schemas.openxmlformats.org/officeDocument/2006/math">
                    <m:sSub>
                      <m:sSubPr>
                        <m:ctrlPr>
                          <a:rPr lang="zh-CN" altLang="zh-CN" sz="1400" i="1">
                            <a:latin typeface="Cambria Math" panose="02040503050406030204" pitchFamily="18" charset="0"/>
                          </a:rPr>
                        </m:ctrlPr>
                      </m:sSubPr>
                      <m:e>
                        <m:r>
                          <a:rPr lang="en-US" altLang="zh-CN" sz="1400">
                            <a:latin typeface="Cambria Math" panose="02040503050406030204" pitchFamily="18" charset="0"/>
                          </a:rPr>
                          <m:t>[</m:t>
                        </m:r>
                        <m:r>
                          <m:rPr>
                            <m:sty m:val="p"/>
                          </m:rPr>
                          <a:rPr lang="en-US" altLang="zh-CN" sz="1400">
                            <a:latin typeface="Cambria Math" panose="02040503050406030204" pitchFamily="18" charset="0"/>
                          </a:rPr>
                          <m:t>M</m:t>
                        </m:r>
                        <m:r>
                          <a:rPr lang="en-US" altLang="zh-CN" sz="1400">
                            <a:latin typeface="Cambria Math" panose="02040503050406030204" pitchFamily="18" charset="0"/>
                          </a:rPr>
                          <m:t>+</m:t>
                        </m:r>
                        <m:r>
                          <m:rPr>
                            <m:sty m:val="p"/>
                          </m:rPr>
                          <a:rPr lang="en-US" altLang="zh-CN" sz="1400">
                            <a:latin typeface="Cambria Math" panose="02040503050406030204" pitchFamily="18" charset="0"/>
                          </a:rPr>
                          <m:t>τ</m:t>
                        </m:r>
                        <m:r>
                          <a:rPr lang="en-US" altLang="zh-CN" sz="1400">
                            <a:latin typeface="Cambria Math" panose="02040503050406030204" pitchFamily="18" charset="0"/>
                          </a:rPr>
                          <m:t>]</m:t>
                        </m:r>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1</m:t>
                            </m:r>
                          </m:sub>
                        </m:sSub>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a:latin typeface="Cambria Math" panose="02040503050406030204" pitchFamily="18" charset="0"/>
                          </a:rPr>
                          <m:t>[</m:t>
                        </m:r>
                        <m:r>
                          <m:rPr>
                            <m:sty m:val="p"/>
                          </m:rPr>
                          <a:rPr lang="en-US" altLang="zh-CN" sz="1400">
                            <a:latin typeface="Cambria Math" panose="02040503050406030204" pitchFamily="18" charset="0"/>
                          </a:rPr>
                          <m:t>M</m:t>
                        </m:r>
                        <m:r>
                          <a:rPr lang="en-US" altLang="zh-CN" sz="1400">
                            <a:latin typeface="Cambria Math" panose="02040503050406030204" pitchFamily="18" charset="0"/>
                          </a:rPr>
                          <m:t>+</m:t>
                        </m:r>
                        <m:r>
                          <m:rPr>
                            <m:sty m:val="p"/>
                          </m:rPr>
                          <a:rPr lang="en-US" altLang="zh-CN" sz="1400">
                            <a:latin typeface="Cambria Math" panose="02040503050406030204" pitchFamily="18" charset="0"/>
                          </a:rPr>
                          <m:t>τ</m:t>
                        </m:r>
                        <m:r>
                          <a:rPr lang="en-US" altLang="zh-CN" sz="1400">
                            <a:latin typeface="Cambria Math" panose="02040503050406030204" pitchFamily="18" charset="0"/>
                          </a:rPr>
                          <m:t>]</m:t>
                        </m:r>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2</m:t>
                            </m:r>
                          </m:sub>
                        </m:sSub>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a:latin typeface="Cambria Math" panose="02040503050406030204" pitchFamily="18" charset="0"/>
                          </a:rPr>
                          <m:t>[</m:t>
                        </m:r>
                        <m:r>
                          <m:rPr>
                            <m:sty m:val="p"/>
                          </m:rPr>
                          <a:rPr lang="en-US" altLang="zh-CN" sz="1400">
                            <a:latin typeface="Cambria Math" panose="02040503050406030204" pitchFamily="18" charset="0"/>
                          </a:rPr>
                          <m:t>M</m:t>
                        </m:r>
                        <m:r>
                          <a:rPr lang="en-US" altLang="zh-CN" sz="1400">
                            <a:latin typeface="Cambria Math" panose="02040503050406030204" pitchFamily="18" charset="0"/>
                          </a:rPr>
                          <m:t>+</m:t>
                        </m:r>
                        <m:r>
                          <m:rPr>
                            <m:sty m:val="p"/>
                          </m:rPr>
                          <a:rPr lang="en-US" altLang="zh-CN" sz="1400">
                            <a:latin typeface="Cambria Math" panose="02040503050406030204" pitchFamily="18" charset="0"/>
                          </a:rPr>
                          <m:t>τ</m:t>
                        </m:r>
                        <m:r>
                          <a:rPr lang="en-US" altLang="zh-CN" sz="1400">
                            <a:latin typeface="Cambria Math" panose="02040503050406030204" pitchFamily="18" charset="0"/>
                          </a:rPr>
                          <m:t>]</m:t>
                        </m:r>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𝑛</m:t>
                            </m:r>
                          </m:sub>
                        </m:sSub>
                      </m:sub>
                    </m:sSub>
                  </m:oMath>
                </a14:m>
                <a:r>
                  <a:rPr lang="zh-CN" altLang="zh-CN" sz="1400" dirty="0"/>
                  <a:t>，将这</a:t>
                </a:r>
                <a:r>
                  <a:rPr lang="en-US" altLang="zh-CN" sz="1400" dirty="0"/>
                  <a:t>n</a:t>
                </a:r>
                <a:r>
                  <a:rPr lang="zh-CN" altLang="zh-CN" sz="1400" dirty="0"/>
                  <a:t>个加密数据发送给服务器</a:t>
                </a:r>
                <a:r>
                  <a:rPr lang="en-US" altLang="zh-CN" sz="1400" dirty="0"/>
                  <a:t>C</a:t>
                </a:r>
                <a:endParaRPr lang="zh-CN" altLang="zh-CN" sz="1400" dirty="0"/>
              </a:p>
              <a:p>
                <a:pPr lvl="0" algn="just">
                  <a:lnSpc>
                    <a:spcPct val="120000"/>
                  </a:lnSpc>
                  <a:spcAft>
                    <a:spcPts val="0"/>
                  </a:spcAft>
                </a:pPr>
                <a:endParaRPr lang="zh-CN" altLang="zh-CN" sz="14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3608678" y="3418710"/>
                <a:ext cx="4940978" cy="1286955"/>
              </a:xfrm>
              <a:prstGeom prst="rect">
                <a:avLst/>
              </a:prstGeom>
              <a:blipFill rotWithShape="0">
                <a:blip r:embed="rId7"/>
                <a:stretch>
                  <a:fillRect l="-1110" t="-1896" r="-2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632711" y="4437822"/>
                <a:ext cx="4570776" cy="1163588"/>
              </a:xfrm>
              <a:prstGeom prst="rect">
                <a:avLst/>
              </a:prstGeom>
            </p:spPr>
            <p:txBody>
              <a:bodyPr wrap="square">
                <a:spAutoFit/>
              </a:bodyPr>
              <a:lstStyle/>
              <a:p>
                <a:pPr lvl="0"/>
                <a:r>
                  <a:rPr lang="en-US" altLang="zh-CN" sz="1400" kern="100" dirty="0" smtClean="0">
                    <a:latin typeface="CMR10"/>
                    <a:cs typeface="Times New Roman" panose="02020603050405020304" pitchFamily="18" charset="0"/>
                  </a:rPr>
                  <a:t>4</a:t>
                </a:r>
                <a:r>
                  <a:rPr lang="zh-CN" altLang="en-US" sz="1400" kern="100" dirty="0" smtClean="0">
                    <a:latin typeface="CMR10"/>
                    <a:cs typeface="Times New Roman" panose="02020603050405020304" pitchFamily="18" charset="0"/>
                  </a:rPr>
                  <a:t>）</a:t>
                </a:r>
                <a:r>
                  <a:rPr lang="en-US" altLang="zh-CN" sz="1400" dirty="0"/>
                  <a:t> C</a:t>
                </a:r>
                <a:r>
                  <a:rPr lang="zh-CN" altLang="zh-CN" sz="1400" dirty="0"/>
                  <a:t>接收到</a:t>
                </a:r>
                <a:r>
                  <a:rPr lang="en-US" altLang="zh-CN" sz="1400" dirty="0"/>
                  <a:t>n</a:t>
                </a:r>
                <a:r>
                  <a:rPr lang="zh-CN" altLang="zh-CN" sz="1400" dirty="0"/>
                  <a:t>个数据，用客户</a:t>
                </a:r>
                <a:r>
                  <a:rPr lang="en-US" altLang="zh-CN" sz="1400" dirty="0" err="1"/>
                  <a:t>i</a:t>
                </a:r>
                <a:r>
                  <a:rPr lang="zh-CN" altLang="zh-CN" sz="1400" dirty="0"/>
                  <a:t>的公钥</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𝑖</m:t>
                        </m:r>
                      </m:sub>
                    </m:sSub>
                  </m:oMath>
                </a14:m>
                <a:r>
                  <a:rPr lang="zh-CN" altLang="zh-CN" sz="1400" dirty="0"/>
                  <a:t>加密</a:t>
                </a:r>
                <a14:m>
                  <m:oMath xmlns:m="http://schemas.openxmlformats.org/officeDocument/2006/math">
                    <m:r>
                      <a:rPr lang="en-US" altLang="zh-CN" sz="1400" i="1">
                        <a:latin typeface="Cambria Math" panose="02040503050406030204" pitchFamily="18" charset="0"/>
                      </a:rPr>
                      <m:t>−</m:t>
                    </m:r>
                    <m:r>
                      <m:rPr>
                        <m:sty m:val="p"/>
                      </m:rPr>
                      <a:rPr lang="en-US" altLang="zh-CN" sz="1400">
                        <a:latin typeface="Cambria Math" panose="02040503050406030204" pitchFamily="18" charset="0"/>
                      </a:rPr>
                      <m:t>τ</m:t>
                    </m:r>
                  </m:oMath>
                </a14:m>
                <a:r>
                  <a:rPr lang="zh-CN" altLang="zh-CN" sz="1400" dirty="0"/>
                  <a:t>得到</a:t>
                </a:r>
                <a14:m>
                  <m:oMath xmlns:m="http://schemas.openxmlformats.org/officeDocument/2006/math">
                    <m:sSub>
                      <m:sSubPr>
                        <m:ctrlPr>
                          <a:rPr lang="zh-CN" altLang="zh-CN" sz="1400" i="1">
                            <a:latin typeface="Cambria Math" panose="02040503050406030204" pitchFamily="18" charset="0"/>
                          </a:rPr>
                        </m:ctrlPr>
                      </m:sSubPr>
                      <m:e>
                        <m:r>
                          <a:rPr lang="en-US" altLang="zh-CN" sz="1400">
                            <a:latin typeface="Cambria Math" panose="02040503050406030204" pitchFamily="18" charset="0"/>
                          </a:rPr>
                          <m:t>[</m:t>
                        </m:r>
                        <m:r>
                          <a:rPr lang="en-US" altLang="zh-CN" sz="1400" i="1">
                            <a:latin typeface="Cambria Math" panose="02040503050406030204" pitchFamily="18" charset="0"/>
                          </a:rPr>
                          <m:t>−</m:t>
                        </m:r>
                        <m:r>
                          <m:rPr>
                            <m:sty m:val="p"/>
                          </m:rPr>
                          <a:rPr lang="en-US" altLang="zh-CN" sz="1400">
                            <a:latin typeface="Cambria Math" panose="02040503050406030204" pitchFamily="18" charset="0"/>
                          </a:rPr>
                          <m:t>τ</m:t>
                        </m:r>
                        <m:r>
                          <a:rPr lang="en-US" altLang="zh-CN" sz="1400">
                            <a:latin typeface="Cambria Math" panose="02040503050406030204" pitchFamily="18" charset="0"/>
                          </a:rPr>
                          <m:t>]</m:t>
                        </m:r>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𝑖</m:t>
                            </m:r>
                          </m:sub>
                        </m:sSub>
                      </m:sub>
                    </m:sSub>
                  </m:oMath>
                </a14:m>
                <a:r>
                  <a:rPr lang="zh-CN" altLang="zh-CN" sz="1400" dirty="0"/>
                  <a:t>，计算 </a:t>
                </a:r>
              </a:p>
              <a:p>
                <a:pPr/>
                <a14:m>
                  <m:oMathPara xmlns:m="http://schemas.openxmlformats.org/officeDocument/2006/math">
                    <m:oMathParaPr>
                      <m:jc m:val="centerGroup"/>
                    </m:oMathParaPr>
                    <m:oMath xmlns:m="http://schemas.openxmlformats.org/officeDocument/2006/math">
                      <m:sSub>
                        <m:sSubPr>
                          <m:ctrlPr>
                            <a:rPr lang="zh-CN" altLang="zh-CN" sz="1400" i="1">
                              <a:latin typeface="Cambria Math" panose="02040503050406030204" pitchFamily="18" charset="0"/>
                            </a:rPr>
                          </m:ctrlPr>
                        </m:sSubPr>
                        <m:e>
                          <m:r>
                            <a:rPr lang="en-US" altLang="zh-CN" sz="1400">
                              <a:latin typeface="Cambria Math" panose="02040503050406030204" pitchFamily="18" charset="0"/>
                            </a:rPr>
                            <m:t>[</m:t>
                          </m:r>
                          <m:r>
                            <m:rPr>
                              <m:sty m:val="p"/>
                            </m:rPr>
                            <a:rPr lang="en-US" altLang="zh-CN" sz="1400">
                              <a:latin typeface="Cambria Math" panose="02040503050406030204" pitchFamily="18" charset="0"/>
                            </a:rPr>
                            <m:t>M</m:t>
                          </m:r>
                          <m:r>
                            <a:rPr lang="en-US" altLang="zh-CN" sz="1400">
                              <a:latin typeface="Cambria Math" panose="02040503050406030204" pitchFamily="18" charset="0"/>
                            </a:rPr>
                            <m:t>+</m:t>
                          </m:r>
                          <m:r>
                            <m:rPr>
                              <m:sty m:val="p"/>
                            </m:rPr>
                            <a:rPr lang="en-US" altLang="zh-CN" sz="1400">
                              <a:latin typeface="Cambria Math" panose="02040503050406030204" pitchFamily="18" charset="0"/>
                            </a:rPr>
                            <m:t>τ</m:t>
                          </m:r>
                          <m:r>
                            <a:rPr lang="en-US" altLang="zh-CN" sz="1400">
                              <a:latin typeface="Cambria Math" panose="02040503050406030204" pitchFamily="18" charset="0"/>
                            </a:rPr>
                            <m:t>]</m:t>
                          </m:r>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𝑖</m:t>
                              </m:r>
                            </m:sub>
                          </m:sSub>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m:t>
                              </m:r>
                              <m:r>
                                <m:rPr>
                                  <m:sty m:val="p"/>
                                </m:rPr>
                                <a:rPr lang="en-US" altLang="zh-CN" sz="1400">
                                  <a:latin typeface="Cambria Math" panose="02040503050406030204" pitchFamily="18" charset="0"/>
                                </a:rPr>
                                <m:t>τ</m:t>
                              </m:r>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𝑖</m:t>
                              </m:r>
                            </m:sub>
                          </m:sSub>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a:latin typeface="Cambria Math" panose="02040503050406030204" pitchFamily="18" charset="0"/>
                            </a:rPr>
                            <m:t>[</m:t>
                          </m:r>
                          <m:r>
                            <m:rPr>
                              <m:sty m:val="p"/>
                            </m:rPr>
                            <a:rPr lang="en-US" altLang="zh-CN" sz="1400">
                              <a:latin typeface="Cambria Math" panose="02040503050406030204" pitchFamily="18" charset="0"/>
                            </a:rPr>
                            <m:t>M</m:t>
                          </m:r>
                          <m:r>
                            <a:rPr lang="en-US" altLang="zh-CN" sz="1400">
                              <a:latin typeface="Cambria Math" panose="02040503050406030204" pitchFamily="18" charset="0"/>
                            </a:rPr>
                            <m:t>]</m:t>
                          </m:r>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𝑖</m:t>
                              </m:r>
                            </m:sub>
                          </m:sSub>
                        </m:sub>
                      </m:sSub>
                    </m:oMath>
                  </m:oMathPara>
                </a14:m>
                <a:endParaRPr lang="zh-CN" altLang="zh-CN" sz="1400" dirty="0"/>
              </a:p>
              <a:p>
                <a:pPr lvl="0" algn="just">
                  <a:lnSpc>
                    <a:spcPct val="120000"/>
                  </a:lnSpc>
                  <a:spcAft>
                    <a:spcPts val="0"/>
                  </a:spcAft>
                </a:pPr>
                <a:endParaRPr lang="zh-CN" altLang="zh-CN" sz="1400" kern="100" dirty="0">
                  <a:latin typeface="Calibri" panose="020F0502020204030204" pitchFamily="34"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3632711" y="4437822"/>
                <a:ext cx="4570776" cy="1163588"/>
              </a:xfrm>
              <a:prstGeom prst="rect">
                <a:avLst/>
              </a:prstGeom>
              <a:blipFill rotWithShape="0">
                <a:blip r:embed="rId8"/>
                <a:stretch>
                  <a:fillRect l="-400" t="-1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195044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2</a:t>
            </a:fld>
            <a:endParaRPr lang="zh-CN" altLang="en-US" sz="2000" dirty="0">
              <a:solidFill>
                <a:schemeClr val="tx1"/>
              </a:solidFill>
            </a:endParaRPr>
          </a:p>
        </p:txBody>
      </p:sp>
      <p:sp>
        <p:nvSpPr>
          <p:cNvPr id="4099" name="TextBox 4"/>
          <p:cNvSpPr>
            <a:spLocks noChangeArrowheads="1"/>
          </p:cNvSpPr>
          <p:nvPr/>
        </p:nvSpPr>
        <p:spPr bwMode="auto">
          <a:xfrm>
            <a:off x="201613" y="184150"/>
            <a:ext cx="11604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262626"/>
                </a:solidFill>
                <a:latin typeface="微软雅黑" pitchFamily="34" charset="-122"/>
                <a:ea typeface="微软雅黑" pitchFamily="34" charset="-122"/>
                <a:sym typeface="微软雅黑" pitchFamily="34" charset="-122"/>
              </a:rPr>
              <a:t>目录</a:t>
            </a:r>
          </a:p>
        </p:txBody>
      </p:sp>
      <p:sp>
        <p:nvSpPr>
          <p:cNvPr id="4100" name="TextBox 5"/>
          <p:cNvSpPr>
            <a:spLocks noChangeArrowheads="1"/>
          </p:cNvSpPr>
          <p:nvPr/>
        </p:nvSpPr>
        <p:spPr bwMode="auto">
          <a:xfrm>
            <a:off x="179388" y="687388"/>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7F7F7F"/>
                </a:solidFill>
                <a:latin typeface="微软雅黑" pitchFamily="34" charset="-122"/>
                <a:ea typeface="微软雅黑" pitchFamily="34" charset="-122"/>
                <a:sym typeface="微软雅黑" pitchFamily="34" charset="-122"/>
              </a:rPr>
              <a:t>Contents</a:t>
            </a:r>
            <a:endParaRPr lang="zh-CN" altLang="en-US">
              <a:solidFill>
                <a:srgbClr val="7F7F7F"/>
              </a:solidFill>
              <a:latin typeface="微软雅黑" pitchFamily="34" charset="-122"/>
              <a:ea typeface="微软雅黑" pitchFamily="34" charset="-122"/>
              <a:sym typeface="微软雅黑" pitchFamily="34" charset="-122"/>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nvGrpSpPr>
          <p:cNvPr id="195" name="组合 41"/>
          <p:cNvGrpSpPr>
            <a:grpSpLocks/>
          </p:cNvGrpSpPr>
          <p:nvPr/>
        </p:nvGrpSpPr>
        <p:grpSpPr bwMode="auto">
          <a:xfrm>
            <a:off x="1643456" y="2097542"/>
            <a:ext cx="6312826" cy="639545"/>
            <a:chOff x="1163638" y="2965451"/>
            <a:chExt cx="6591300" cy="790575"/>
          </a:xfrm>
        </p:grpSpPr>
        <p:sp>
          <p:nvSpPr>
            <p:cNvPr id="196" name="Rectangle 21"/>
            <p:cNvSpPr>
              <a:spLocks noChangeArrowheads="1"/>
            </p:cNvSpPr>
            <p:nvPr/>
          </p:nvSpPr>
          <p:spPr bwMode="auto">
            <a:xfrm>
              <a:off x="1489076" y="3033713"/>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en-US" altLang="zh-CN" sz="2000" b="1" kern="0" dirty="0">
                  <a:solidFill>
                    <a:sysClr val="windowText" lastClr="000000"/>
                  </a:solidFill>
                  <a:latin typeface="黑体" pitchFamily="49" charset="-122"/>
                  <a:ea typeface="黑体" pitchFamily="49" charset="-122"/>
                </a:rPr>
                <a:t> </a:t>
              </a:r>
              <a:r>
                <a:rPr lang="en-US" altLang="zh-CN" sz="2000" b="1" kern="0" dirty="0" smtClean="0">
                  <a:solidFill>
                    <a:sysClr val="windowText" lastClr="000000"/>
                  </a:solidFill>
                  <a:latin typeface="黑体" pitchFamily="49" charset="-122"/>
                  <a:ea typeface="黑体" pitchFamily="49" charset="-122"/>
                </a:rPr>
                <a:t>  </a:t>
              </a:r>
              <a:r>
                <a:rPr kumimoji="0" lang="zh-CN" altLang="en-US" sz="20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  </a:t>
              </a:r>
              <a:endParaRPr kumimoji="0" lang="zh-CN" altLang="en-US" sz="20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endParaRPr>
            </a:p>
          </p:txBody>
        </p:sp>
        <p:grpSp>
          <p:nvGrpSpPr>
            <p:cNvPr id="197" name="Group 22"/>
            <p:cNvGrpSpPr>
              <a:grpSpLocks/>
            </p:cNvGrpSpPr>
            <p:nvPr/>
          </p:nvGrpSpPr>
          <p:grpSpPr bwMode="auto">
            <a:xfrm rot="10800000">
              <a:off x="1163638" y="2965451"/>
              <a:ext cx="793750" cy="790575"/>
              <a:chOff x="0" y="0"/>
              <a:chExt cx="1590" cy="1588"/>
            </a:xfrm>
          </p:grpSpPr>
          <p:grpSp>
            <p:nvGrpSpPr>
              <p:cNvPr id="200" name="Group 23"/>
              <p:cNvGrpSpPr>
                <a:grpSpLocks/>
              </p:cNvGrpSpPr>
              <p:nvPr/>
            </p:nvGrpSpPr>
            <p:grpSpPr bwMode="auto">
              <a:xfrm>
                <a:off x="0" y="0"/>
                <a:ext cx="1590" cy="1588"/>
                <a:chOff x="0" y="0"/>
                <a:chExt cx="1136" cy="1134"/>
              </a:xfrm>
            </p:grpSpPr>
            <p:sp>
              <p:nvSpPr>
                <p:cNvPr id="203"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04" name="Oval 25"/>
                <p:cNvSpPr>
                  <a:spLocks noChangeArrowheads="1"/>
                </p:cNvSpPr>
                <p:nvPr/>
              </p:nvSpPr>
              <p:spPr bwMode="auto">
                <a:xfrm>
                  <a:off x="64" y="62"/>
                  <a:ext cx="1008" cy="1010"/>
                </a:xfrm>
                <a:prstGeom prst="ellipse">
                  <a:avLst/>
                </a:prstGeom>
                <a:gradFill rotWithShape="1">
                  <a:gsLst>
                    <a:gs pos="0">
                      <a:srgbClr val="5B9BD5">
                        <a:alpha val="89998"/>
                      </a:srgbClr>
                    </a:gs>
                    <a:gs pos="100000">
                      <a:srgbClr val="ED7D31"/>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1" name="未知"/>
              <p:cNvSpPr>
                <a:spLocks/>
              </p:cNvSpPr>
              <p:nvPr/>
            </p:nvSpPr>
            <p:spPr bwMode="auto">
              <a:xfrm rot="-5400000">
                <a:off x="390" y="490"/>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0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198" name="Rectangle 28"/>
            <p:cNvSpPr>
              <a:spLocks noChangeArrowheads="1"/>
            </p:cNvSpPr>
            <p:nvPr/>
          </p:nvSpPr>
          <p:spPr bwMode="auto">
            <a:xfrm>
              <a:off x="2162176" y="3087688"/>
              <a:ext cx="5592762"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sp>
          <p:nvSpPr>
            <p:cNvPr id="199" name="Rectangle 29"/>
            <p:cNvSpPr>
              <a:spLocks noChangeArrowheads="1"/>
            </p:cNvSpPr>
            <p:nvPr/>
          </p:nvSpPr>
          <p:spPr bwMode="auto">
            <a:xfrm>
              <a:off x="1292226" y="3074988"/>
              <a:ext cx="554037"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 lastClr="FFFFFF"/>
                  </a:solidFill>
                  <a:effectLst/>
                  <a:uLnTx/>
                  <a:uFillTx/>
                </a:rPr>
                <a:t>2</a:t>
              </a:r>
            </a:p>
          </p:txBody>
        </p:sp>
      </p:grpSp>
      <p:grpSp>
        <p:nvGrpSpPr>
          <p:cNvPr id="205" name="组合 40"/>
          <p:cNvGrpSpPr>
            <a:grpSpLocks/>
          </p:cNvGrpSpPr>
          <p:nvPr/>
        </p:nvGrpSpPr>
        <p:grpSpPr bwMode="auto">
          <a:xfrm>
            <a:off x="1646708" y="1345374"/>
            <a:ext cx="6309574" cy="640114"/>
            <a:chOff x="1163638" y="1871663"/>
            <a:chExt cx="6584950" cy="790575"/>
          </a:xfrm>
        </p:grpSpPr>
        <p:sp>
          <p:nvSpPr>
            <p:cNvPr id="206" name="Rectangle 30"/>
            <p:cNvSpPr>
              <a:spLocks noChangeArrowheads="1"/>
            </p:cNvSpPr>
            <p:nvPr/>
          </p:nvSpPr>
          <p:spPr bwMode="auto">
            <a:xfrm>
              <a:off x="1489076"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07" name="Group 31"/>
            <p:cNvGrpSpPr>
              <a:grpSpLocks/>
            </p:cNvGrpSpPr>
            <p:nvPr/>
          </p:nvGrpSpPr>
          <p:grpSpPr bwMode="auto">
            <a:xfrm rot="10800000">
              <a:off x="1163638" y="1871663"/>
              <a:ext cx="793750" cy="790575"/>
              <a:chOff x="0" y="0"/>
              <a:chExt cx="1590" cy="1588"/>
            </a:xfrm>
          </p:grpSpPr>
          <p:grpSp>
            <p:nvGrpSpPr>
              <p:cNvPr id="210" name="Group 32"/>
              <p:cNvGrpSpPr>
                <a:grpSpLocks/>
              </p:cNvGrpSpPr>
              <p:nvPr/>
            </p:nvGrpSpPr>
            <p:grpSpPr bwMode="auto">
              <a:xfrm>
                <a:off x="0" y="0"/>
                <a:ext cx="1590" cy="1588"/>
                <a:chOff x="0" y="0"/>
                <a:chExt cx="1136" cy="1134"/>
              </a:xfrm>
            </p:grpSpPr>
            <p:sp>
              <p:nvSpPr>
                <p:cNvPr id="21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1" name="未知"/>
              <p:cNvSpPr>
                <a:spLocks/>
              </p:cNvSpPr>
              <p:nvPr/>
            </p:nvSpPr>
            <p:spPr bwMode="auto">
              <a:xfrm rot="-5400000">
                <a:off x="390" y="490"/>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8" name="Rectangle 37"/>
            <p:cNvSpPr>
              <a:spLocks noChangeArrowheads="1"/>
            </p:cNvSpPr>
            <p:nvPr/>
          </p:nvSpPr>
          <p:spPr bwMode="auto">
            <a:xfrm>
              <a:off x="2043751" y="1993901"/>
              <a:ext cx="5592762" cy="5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en-US" sz="2000" b="1" kern="0" dirty="0" smtClean="0">
                  <a:solidFill>
                    <a:sysClr val="windowText" lastClr="000000"/>
                  </a:solidFill>
                  <a:latin typeface="黑体" pitchFamily="49" charset="-122"/>
                  <a:ea typeface="黑体" pitchFamily="49" charset="-122"/>
                </a:rPr>
                <a:t>课题主要研究内容以及进度</a:t>
              </a:r>
              <a:endParaRPr kumimoji="0" lang="zh-CN" altLang="en-US" sz="20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endParaRPr>
            </a:p>
          </p:txBody>
        </p:sp>
        <p:sp>
          <p:nvSpPr>
            <p:cNvPr id="209" name="Rectangle 38"/>
            <p:cNvSpPr>
              <a:spLocks noChangeArrowheads="1"/>
            </p:cNvSpPr>
            <p:nvPr/>
          </p:nvSpPr>
          <p:spPr bwMode="auto">
            <a:xfrm>
              <a:off x="1292226" y="1981201"/>
              <a:ext cx="5540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 lastClr="FFFFFF"/>
                  </a:solidFill>
                  <a:effectLst/>
                  <a:uLnTx/>
                  <a:uFillTx/>
                </a:rPr>
                <a:t>1</a:t>
              </a:r>
            </a:p>
          </p:txBody>
        </p:sp>
      </p:grpSp>
      <p:grpSp>
        <p:nvGrpSpPr>
          <p:cNvPr id="215" name="组合 41"/>
          <p:cNvGrpSpPr>
            <a:grpSpLocks/>
          </p:cNvGrpSpPr>
          <p:nvPr/>
        </p:nvGrpSpPr>
        <p:grpSpPr bwMode="auto">
          <a:xfrm>
            <a:off x="1637600" y="3537662"/>
            <a:ext cx="6312601" cy="639545"/>
            <a:chOff x="1163638" y="2965451"/>
            <a:chExt cx="6591300" cy="790575"/>
          </a:xfrm>
        </p:grpSpPr>
        <p:sp>
          <p:nvSpPr>
            <p:cNvPr id="216" name="Rectangle 21"/>
            <p:cNvSpPr>
              <a:spLocks noChangeArrowheads="1"/>
            </p:cNvSpPr>
            <p:nvPr/>
          </p:nvSpPr>
          <p:spPr bwMode="auto">
            <a:xfrm>
              <a:off x="1489076" y="3033713"/>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7</a:t>
              </a:r>
              <a:r>
                <a:rPr kumimoji="0" lang="zh-CN" altLang="en-US" sz="20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 </a:t>
              </a:r>
              <a:endParaRPr kumimoji="0" lang="zh-CN" altLang="en-US" sz="20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endParaRPr>
            </a:p>
          </p:txBody>
        </p:sp>
        <p:grpSp>
          <p:nvGrpSpPr>
            <p:cNvPr id="217" name="Group 22"/>
            <p:cNvGrpSpPr>
              <a:grpSpLocks/>
            </p:cNvGrpSpPr>
            <p:nvPr/>
          </p:nvGrpSpPr>
          <p:grpSpPr bwMode="auto">
            <a:xfrm rot="10800000">
              <a:off x="1163638" y="2965451"/>
              <a:ext cx="793750" cy="790575"/>
              <a:chOff x="0" y="0"/>
              <a:chExt cx="1590" cy="1588"/>
            </a:xfrm>
          </p:grpSpPr>
          <p:grpSp>
            <p:nvGrpSpPr>
              <p:cNvPr id="220" name="Group 23"/>
              <p:cNvGrpSpPr>
                <a:grpSpLocks/>
              </p:cNvGrpSpPr>
              <p:nvPr/>
            </p:nvGrpSpPr>
            <p:grpSpPr bwMode="auto">
              <a:xfrm>
                <a:off x="0" y="0"/>
                <a:ext cx="1590" cy="1588"/>
                <a:chOff x="0" y="0"/>
                <a:chExt cx="1136" cy="1134"/>
              </a:xfrm>
            </p:grpSpPr>
            <p:sp>
              <p:nvSpPr>
                <p:cNvPr id="223"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24" name="Oval 25"/>
                <p:cNvSpPr>
                  <a:spLocks noChangeArrowheads="1"/>
                </p:cNvSpPr>
                <p:nvPr/>
              </p:nvSpPr>
              <p:spPr bwMode="auto">
                <a:xfrm>
                  <a:off x="64" y="62"/>
                  <a:ext cx="1008" cy="1010"/>
                </a:xfrm>
                <a:prstGeom prst="ellipse">
                  <a:avLst/>
                </a:prstGeom>
                <a:gradFill rotWithShape="1">
                  <a:gsLst>
                    <a:gs pos="0">
                      <a:srgbClr val="5B9BD5">
                        <a:alpha val="89998"/>
                      </a:srgbClr>
                    </a:gs>
                    <a:gs pos="100000">
                      <a:srgbClr val="ED7D31"/>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21" name="未知"/>
              <p:cNvSpPr>
                <a:spLocks/>
              </p:cNvSpPr>
              <p:nvPr/>
            </p:nvSpPr>
            <p:spPr bwMode="auto">
              <a:xfrm rot="-5400000">
                <a:off x="390" y="490"/>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2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8" name="Rectangle 28"/>
            <p:cNvSpPr>
              <a:spLocks noChangeArrowheads="1"/>
            </p:cNvSpPr>
            <p:nvPr/>
          </p:nvSpPr>
          <p:spPr bwMode="auto">
            <a:xfrm>
              <a:off x="2162176" y="3087688"/>
              <a:ext cx="5592762"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sp>
          <p:nvSpPr>
            <p:cNvPr id="219" name="Rectangle 29"/>
            <p:cNvSpPr>
              <a:spLocks noChangeArrowheads="1"/>
            </p:cNvSpPr>
            <p:nvPr/>
          </p:nvSpPr>
          <p:spPr bwMode="auto">
            <a:xfrm>
              <a:off x="1292226" y="3074988"/>
              <a:ext cx="554037"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 lastClr="FFFFFF"/>
                  </a:solidFill>
                  <a:effectLst/>
                  <a:uLnTx/>
                  <a:uFillTx/>
                </a:rPr>
                <a:t>4</a:t>
              </a:r>
              <a:endParaRPr kumimoji="0" lang="en-US" altLang="zh-CN" sz="2000" b="1" i="0" u="none" strike="noStrike" kern="0" cap="none" spc="0" normalizeH="0" baseline="0" noProof="0" dirty="0">
                <a:ln>
                  <a:noFill/>
                </a:ln>
                <a:solidFill>
                  <a:sysClr val="window" lastClr="FFFFFF"/>
                </a:solidFill>
                <a:effectLst/>
                <a:uLnTx/>
                <a:uFillTx/>
              </a:endParaRPr>
            </a:p>
          </p:txBody>
        </p:sp>
      </p:grpSp>
      <p:grpSp>
        <p:nvGrpSpPr>
          <p:cNvPr id="225" name="组合 40"/>
          <p:cNvGrpSpPr>
            <a:grpSpLocks/>
          </p:cNvGrpSpPr>
          <p:nvPr/>
        </p:nvGrpSpPr>
        <p:grpSpPr bwMode="auto">
          <a:xfrm>
            <a:off x="1642640" y="2817602"/>
            <a:ext cx="6307561" cy="639545"/>
            <a:chOff x="1163638" y="1871663"/>
            <a:chExt cx="6593742" cy="790575"/>
          </a:xfrm>
        </p:grpSpPr>
        <p:sp>
          <p:nvSpPr>
            <p:cNvPr id="226" name="Rectangle 30"/>
            <p:cNvSpPr>
              <a:spLocks noChangeArrowheads="1"/>
            </p:cNvSpPr>
            <p:nvPr/>
          </p:nvSpPr>
          <p:spPr bwMode="auto">
            <a:xfrm>
              <a:off x="1497868"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27" name="Group 31"/>
            <p:cNvGrpSpPr>
              <a:grpSpLocks/>
            </p:cNvGrpSpPr>
            <p:nvPr/>
          </p:nvGrpSpPr>
          <p:grpSpPr bwMode="auto">
            <a:xfrm rot="10800000">
              <a:off x="1163638" y="1871663"/>
              <a:ext cx="793750" cy="790575"/>
              <a:chOff x="0" y="0"/>
              <a:chExt cx="1590" cy="1588"/>
            </a:xfrm>
          </p:grpSpPr>
          <p:grpSp>
            <p:nvGrpSpPr>
              <p:cNvPr id="230" name="Group 32"/>
              <p:cNvGrpSpPr>
                <a:grpSpLocks/>
              </p:cNvGrpSpPr>
              <p:nvPr/>
            </p:nvGrpSpPr>
            <p:grpSpPr bwMode="auto">
              <a:xfrm>
                <a:off x="0" y="0"/>
                <a:ext cx="1590" cy="1588"/>
                <a:chOff x="0" y="0"/>
                <a:chExt cx="1136" cy="1134"/>
              </a:xfrm>
            </p:grpSpPr>
            <p:sp>
              <p:nvSpPr>
                <p:cNvPr id="23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3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31" name="未知"/>
              <p:cNvSpPr>
                <a:spLocks/>
              </p:cNvSpPr>
              <p:nvPr/>
            </p:nvSpPr>
            <p:spPr bwMode="auto">
              <a:xfrm rot="-5400000">
                <a:off x="390" y="490"/>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3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28" name="Rectangle 37"/>
            <p:cNvSpPr>
              <a:spLocks noChangeArrowheads="1"/>
            </p:cNvSpPr>
            <p:nvPr/>
          </p:nvSpPr>
          <p:spPr bwMode="auto">
            <a:xfrm>
              <a:off x="1953048" y="1993901"/>
              <a:ext cx="576001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en-US" sz="2000" b="1" kern="0" noProof="0" dirty="0" smtClean="0">
                  <a:solidFill>
                    <a:sysClr val="windowText" lastClr="000000"/>
                  </a:solidFill>
                  <a:latin typeface="黑体" pitchFamily="49" charset="-122"/>
                  <a:ea typeface="黑体" pitchFamily="49" charset="-122"/>
                </a:rPr>
                <a:t>后期拟完成的研究工作以及进度安排</a:t>
              </a:r>
              <a:endParaRPr kumimoji="0" lang="zh-CN" altLang="en-US" sz="20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endParaRPr>
            </a:p>
          </p:txBody>
        </p:sp>
        <p:sp>
          <p:nvSpPr>
            <p:cNvPr id="229" name="Rectangle 38"/>
            <p:cNvSpPr>
              <a:spLocks noChangeArrowheads="1"/>
            </p:cNvSpPr>
            <p:nvPr/>
          </p:nvSpPr>
          <p:spPr bwMode="auto">
            <a:xfrm>
              <a:off x="1292227" y="1981201"/>
              <a:ext cx="517881"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 lastClr="FFFFFF"/>
                  </a:solidFill>
                  <a:effectLst/>
                  <a:uLnTx/>
                  <a:uFillTx/>
                </a:rPr>
                <a:t>3</a:t>
              </a:r>
              <a:endParaRPr kumimoji="0" lang="en-US" altLang="zh-CN" sz="2000" b="1" i="0" u="none" strike="noStrike" kern="0" cap="none" spc="0" normalizeH="0" baseline="0" noProof="0" dirty="0">
                <a:ln>
                  <a:noFill/>
                </a:ln>
                <a:solidFill>
                  <a:sysClr val="window" lastClr="FFFFFF"/>
                </a:solidFill>
                <a:effectLst/>
                <a:uLnTx/>
                <a:uFillTx/>
              </a:endParaRPr>
            </a:p>
          </p:txBody>
        </p:sp>
      </p:gr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存在问题及解决方案</a:t>
            </a: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2411820" y="219993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目前已完成的主要研究工作及结果</a:t>
            </a:r>
            <a:endParaRPr lang="zh-CN" altLang="en-US" sz="2000" b="1" i="0" dirty="0">
              <a:latin typeface="黑体" pitchFamily="49" charset="-122"/>
              <a:ea typeface="黑体" pitchFamily="49" charset="-122"/>
            </a:endParaRPr>
          </a:p>
        </p:txBody>
      </p:sp>
      <p:grpSp>
        <p:nvGrpSpPr>
          <p:cNvPr id="237" name="组合 41"/>
          <p:cNvGrpSpPr>
            <a:grpSpLocks/>
          </p:cNvGrpSpPr>
          <p:nvPr/>
        </p:nvGrpSpPr>
        <p:grpSpPr bwMode="auto">
          <a:xfrm>
            <a:off x="1619754" y="4257722"/>
            <a:ext cx="6336528" cy="639545"/>
            <a:chOff x="1163638" y="2965451"/>
            <a:chExt cx="6591300" cy="790575"/>
          </a:xfrm>
        </p:grpSpPr>
        <p:sp>
          <p:nvSpPr>
            <p:cNvPr id="238" name="Rectangle 21"/>
            <p:cNvSpPr>
              <a:spLocks noChangeArrowheads="1"/>
            </p:cNvSpPr>
            <p:nvPr/>
          </p:nvSpPr>
          <p:spPr bwMode="auto">
            <a:xfrm>
              <a:off x="1489076" y="3033713"/>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7</a:t>
              </a:r>
              <a:r>
                <a:rPr kumimoji="0" lang="zh-CN" altLang="en-US" sz="2000" b="1"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 </a:t>
              </a:r>
              <a:endParaRPr kumimoji="0" lang="zh-CN" altLang="en-US" sz="20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endParaRPr>
            </a:p>
          </p:txBody>
        </p:sp>
        <p:grpSp>
          <p:nvGrpSpPr>
            <p:cNvPr id="239" name="Group 22"/>
            <p:cNvGrpSpPr>
              <a:grpSpLocks/>
            </p:cNvGrpSpPr>
            <p:nvPr/>
          </p:nvGrpSpPr>
          <p:grpSpPr bwMode="auto">
            <a:xfrm rot="10800000">
              <a:off x="1163638" y="2965451"/>
              <a:ext cx="793750" cy="790575"/>
              <a:chOff x="0" y="0"/>
              <a:chExt cx="1590" cy="1588"/>
            </a:xfrm>
          </p:grpSpPr>
          <p:grpSp>
            <p:nvGrpSpPr>
              <p:cNvPr id="242" name="Group 23"/>
              <p:cNvGrpSpPr>
                <a:grpSpLocks/>
              </p:cNvGrpSpPr>
              <p:nvPr/>
            </p:nvGrpSpPr>
            <p:grpSpPr bwMode="auto">
              <a:xfrm>
                <a:off x="0" y="0"/>
                <a:ext cx="1590" cy="1588"/>
                <a:chOff x="0" y="0"/>
                <a:chExt cx="1136" cy="1134"/>
              </a:xfrm>
            </p:grpSpPr>
            <p:sp>
              <p:nvSpPr>
                <p:cNvPr id="245" name="Oval 24"/>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46" name="Oval 25"/>
                <p:cNvSpPr>
                  <a:spLocks noChangeArrowheads="1"/>
                </p:cNvSpPr>
                <p:nvPr/>
              </p:nvSpPr>
              <p:spPr bwMode="auto">
                <a:xfrm>
                  <a:off x="64" y="62"/>
                  <a:ext cx="1008" cy="1010"/>
                </a:xfrm>
                <a:prstGeom prst="ellipse">
                  <a:avLst/>
                </a:prstGeom>
                <a:gradFill rotWithShape="1">
                  <a:gsLst>
                    <a:gs pos="0">
                      <a:srgbClr val="5B9BD5">
                        <a:alpha val="89998"/>
                      </a:srgbClr>
                    </a:gs>
                    <a:gs pos="100000">
                      <a:srgbClr val="ED7D31"/>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43" name="未知"/>
              <p:cNvSpPr>
                <a:spLocks/>
              </p:cNvSpPr>
              <p:nvPr/>
            </p:nvSpPr>
            <p:spPr bwMode="auto">
              <a:xfrm rot="-5400000">
                <a:off x="390" y="490"/>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44"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40" name="Rectangle 28"/>
            <p:cNvSpPr>
              <a:spLocks noChangeArrowheads="1"/>
            </p:cNvSpPr>
            <p:nvPr/>
          </p:nvSpPr>
          <p:spPr bwMode="auto">
            <a:xfrm>
              <a:off x="2162176" y="3087688"/>
              <a:ext cx="5592762"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sp>
          <p:nvSpPr>
            <p:cNvPr id="241" name="Rectangle 29"/>
            <p:cNvSpPr>
              <a:spLocks noChangeArrowheads="1"/>
            </p:cNvSpPr>
            <p:nvPr/>
          </p:nvSpPr>
          <p:spPr bwMode="auto">
            <a:xfrm>
              <a:off x="1292226" y="3074988"/>
              <a:ext cx="554037"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 lastClr="FFFFFF"/>
                  </a:solidFill>
                  <a:effectLst/>
                  <a:uLnTx/>
                  <a:uFillTx/>
                </a:rPr>
                <a:t>5</a:t>
              </a:r>
              <a:endParaRPr kumimoji="0" lang="en-US" altLang="zh-CN" sz="2000" b="1" i="0" u="none" strike="noStrike" kern="0" cap="none" spc="0" normalizeH="0" baseline="0" noProof="0" dirty="0">
                <a:ln>
                  <a:noFill/>
                </a:ln>
                <a:solidFill>
                  <a:sysClr val="window" lastClr="FFFFFF"/>
                </a:solidFill>
                <a:effectLst/>
                <a:uLnTx/>
                <a:uFillTx/>
              </a:endParaRPr>
            </a:p>
          </p:txBody>
        </p:sp>
      </p:grpSp>
      <p:sp>
        <p:nvSpPr>
          <p:cNvPr id="247" name="Rectangle 37"/>
          <p:cNvSpPr>
            <a:spLocks noChangeArrowheads="1"/>
          </p:cNvSpPr>
          <p:nvPr/>
        </p:nvSpPr>
        <p:spPr bwMode="auto">
          <a:xfrm>
            <a:off x="2360717" y="434011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如期完成全部论文工作的可能性</a:t>
            </a: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Tree>
  </p:cSld>
  <p:clrMapOvr>
    <a:masterClrMapping/>
  </p:clrMapOvr>
  <p:transition spd="slow" advTm="15138">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20</a:t>
            </a:fld>
            <a:endParaRPr lang="zh-CN" altLang="en-US" sz="2000" dirty="0">
              <a:solidFill>
                <a:schemeClr val="tx1"/>
              </a:solidFill>
            </a:endParaRPr>
          </a:p>
        </p:txBody>
      </p:sp>
      <p:sp>
        <p:nvSpPr>
          <p:cNvPr id="4099" name="TextBox 4"/>
          <p:cNvSpPr>
            <a:spLocks noChangeArrowheads="1"/>
          </p:cNvSpPr>
          <p:nvPr/>
        </p:nvSpPr>
        <p:spPr bwMode="auto">
          <a:xfrm>
            <a:off x="201613" y="184150"/>
            <a:ext cx="11604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262626"/>
                </a:solidFill>
                <a:latin typeface="微软雅黑" pitchFamily="34" charset="-122"/>
                <a:ea typeface="微软雅黑" pitchFamily="34" charset="-122"/>
                <a:sym typeface="微软雅黑" pitchFamily="34" charset="-122"/>
              </a:rPr>
              <a:t>目录</a:t>
            </a:r>
          </a:p>
        </p:txBody>
      </p:sp>
      <p:sp>
        <p:nvSpPr>
          <p:cNvPr id="4100" name="TextBox 5"/>
          <p:cNvSpPr>
            <a:spLocks noChangeArrowheads="1"/>
          </p:cNvSpPr>
          <p:nvPr/>
        </p:nvSpPr>
        <p:spPr bwMode="auto">
          <a:xfrm>
            <a:off x="179388" y="687388"/>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7F7F7F"/>
                </a:solidFill>
                <a:latin typeface="微软雅黑" pitchFamily="34" charset="-122"/>
                <a:ea typeface="微软雅黑" pitchFamily="34" charset="-122"/>
                <a:sym typeface="微软雅黑" pitchFamily="34" charset="-122"/>
              </a:rPr>
              <a:t>Contents</a:t>
            </a:r>
            <a:endParaRPr lang="zh-CN" altLang="en-US">
              <a:solidFill>
                <a:srgbClr val="7F7F7F"/>
              </a:solidFill>
              <a:latin typeface="微软雅黑" pitchFamily="34" charset="-122"/>
              <a:ea typeface="微软雅黑" pitchFamily="34" charset="-122"/>
              <a:sym typeface="微软雅黑" pitchFamily="34" charset="-122"/>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nvGrpSpPr>
          <p:cNvPr id="205" name="组合 40"/>
          <p:cNvGrpSpPr>
            <a:grpSpLocks/>
          </p:cNvGrpSpPr>
          <p:nvPr/>
        </p:nvGrpSpPr>
        <p:grpSpPr bwMode="auto">
          <a:xfrm>
            <a:off x="1646708" y="1345374"/>
            <a:ext cx="6309575" cy="640114"/>
            <a:chOff x="1163638" y="1871663"/>
            <a:chExt cx="6584951" cy="790575"/>
          </a:xfrm>
        </p:grpSpPr>
        <p:sp>
          <p:nvSpPr>
            <p:cNvPr id="206" name="Rectangle 30"/>
            <p:cNvSpPr>
              <a:spLocks noChangeArrowheads="1"/>
            </p:cNvSpPr>
            <p:nvPr/>
          </p:nvSpPr>
          <p:spPr bwMode="auto">
            <a:xfrm>
              <a:off x="1489077"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07" name="Group 31"/>
            <p:cNvGrpSpPr>
              <a:grpSpLocks/>
            </p:cNvGrpSpPr>
            <p:nvPr/>
          </p:nvGrpSpPr>
          <p:grpSpPr bwMode="auto">
            <a:xfrm rot="10800000">
              <a:off x="1163638" y="1871663"/>
              <a:ext cx="793750" cy="790575"/>
              <a:chOff x="0" y="0"/>
              <a:chExt cx="1590" cy="1588"/>
            </a:xfrm>
          </p:grpSpPr>
          <p:grpSp>
            <p:nvGrpSpPr>
              <p:cNvPr id="210" name="Group 32"/>
              <p:cNvGrpSpPr>
                <a:grpSpLocks/>
              </p:cNvGrpSpPr>
              <p:nvPr/>
            </p:nvGrpSpPr>
            <p:grpSpPr bwMode="auto">
              <a:xfrm>
                <a:off x="0" y="0"/>
                <a:ext cx="1590" cy="1588"/>
                <a:chOff x="0" y="0"/>
                <a:chExt cx="1136" cy="1134"/>
              </a:xfrm>
            </p:grpSpPr>
            <p:sp>
              <p:nvSpPr>
                <p:cNvPr id="21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1" name="未知"/>
              <p:cNvSpPr>
                <a:spLocks/>
              </p:cNvSpPr>
              <p:nvPr/>
            </p:nvSpPr>
            <p:spPr bwMode="auto">
              <a:xfrm rot="16200000">
                <a:off x="498" y="494"/>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8" name="Rectangle 37"/>
            <p:cNvSpPr>
              <a:spLocks noChangeArrowheads="1"/>
            </p:cNvSpPr>
            <p:nvPr/>
          </p:nvSpPr>
          <p:spPr bwMode="auto">
            <a:xfrm>
              <a:off x="2043751" y="1993901"/>
              <a:ext cx="5592762" cy="5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en-US" sz="2000" b="1" kern="0" noProof="0" dirty="0" smtClean="0">
                  <a:solidFill>
                    <a:srgbClr val="FF0000"/>
                  </a:solidFill>
                  <a:latin typeface="黑体" pitchFamily="49" charset="-122"/>
                  <a:ea typeface="黑体" pitchFamily="49" charset="-122"/>
                </a:rPr>
                <a:t>目前已经完成的主要研究工作及结果</a:t>
              </a:r>
              <a:endParaRPr kumimoji="0" lang="zh-CN" altLang="en-US" sz="2000" b="1" i="0" u="none" strike="noStrike" kern="0" cap="none" spc="0" normalizeH="0" baseline="0" noProof="0" dirty="0">
                <a:ln>
                  <a:noFill/>
                </a:ln>
                <a:solidFill>
                  <a:srgbClr val="FF0000"/>
                </a:solidFill>
                <a:effectLst/>
                <a:uLnTx/>
                <a:uFillTx/>
                <a:latin typeface="黑体" pitchFamily="49" charset="-122"/>
                <a:ea typeface="黑体" pitchFamily="49" charset="-122"/>
              </a:endParaRPr>
            </a:p>
          </p:txBody>
        </p:sp>
        <p:sp>
          <p:nvSpPr>
            <p:cNvPr id="209" name="Rectangle 38"/>
            <p:cNvSpPr>
              <a:spLocks noChangeArrowheads="1"/>
            </p:cNvSpPr>
            <p:nvPr/>
          </p:nvSpPr>
          <p:spPr bwMode="auto">
            <a:xfrm>
              <a:off x="1292226" y="1981201"/>
              <a:ext cx="5540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dirty="0">
                  <a:solidFill>
                    <a:srgbClr val="FF0000"/>
                  </a:solidFill>
                </a:rPr>
                <a:t>2</a:t>
              </a:r>
              <a:endParaRPr kumimoji="0" lang="en-US" altLang="zh-CN" sz="2000" b="1" i="0" u="none" strike="noStrike" kern="0" cap="none" spc="0" normalizeH="0" baseline="0" noProof="0" dirty="0">
                <a:ln>
                  <a:noFill/>
                </a:ln>
                <a:solidFill>
                  <a:srgbClr val="FF0000"/>
                </a:solidFill>
                <a:effectLst/>
                <a:uLnTx/>
                <a:uFillTx/>
              </a:endParaRPr>
            </a:p>
          </p:txBody>
        </p:sp>
      </p:gr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1769919" y="2181513"/>
            <a:ext cx="4857659" cy="305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120000"/>
              </a:lnSpc>
              <a:spcAft>
                <a:spcPct val="15000"/>
              </a:spcAft>
            </a:pPr>
            <a:r>
              <a:rPr lang="en-US" altLang="zh-CN" sz="2000" b="1" dirty="0">
                <a:solidFill>
                  <a:srgbClr val="FF0000"/>
                </a:solidFill>
                <a:latin typeface="黑体" pitchFamily="49" charset="-122"/>
                <a:ea typeface="黑体" pitchFamily="49" charset="-122"/>
              </a:rPr>
              <a:t>2</a:t>
            </a:r>
            <a:r>
              <a:rPr lang="en-US" altLang="zh-CN" sz="2000" b="1" dirty="0" smtClean="0">
                <a:solidFill>
                  <a:srgbClr val="FF0000"/>
                </a:solidFill>
                <a:latin typeface="黑体" pitchFamily="49" charset="-122"/>
                <a:ea typeface="黑体" pitchFamily="49" charset="-122"/>
              </a:rPr>
              <a:t>.1 </a:t>
            </a:r>
            <a:r>
              <a:rPr lang="zh-CN" altLang="en-US" sz="2000" b="1" dirty="0" smtClean="0">
                <a:solidFill>
                  <a:srgbClr val="FF0000"/>
                </a:solidFill>
                <a:latin typeface="黑体" pitchFamily="49" charset="-122"/>
                <a:ea typeface="黑体" pitchFamily="49" charset="-122"/>
              </a:rPr>
              <a:t>安全多方计算框架</a:t>
            </a:r>
            <a:endParaRPr lang="en-US" altLang="zh-CN" sz="2000" b="1" dirty="0">
              <a:solidFill>
                <a:srgbClr val="FF0000"/>
              </a:solidFill>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1</a:t>
            </a:r>
            <a:r>
              <a:rPr lang="zh-CN" altLang="en-US" sz="2000" dirty="0" smtClean="0">
                <a:latin typeface="黑体" pitchFamily="49" charset="-122"/>
                <a:ea typeface="黑体" pitchFamily="49" charset="-122"/>
              </a:rPr>
              <a:t>）同态加密算法和</a:t>
            </a:r>
            <a:r>
              <a:rPr lang="en-US" altLang="zh-CN" sz="2000" dirty="0" smtClean="0">
                <a:latin typeface="黑体" pitchFamily="49" charset="-122"/>
                <a:ea typeface="黑体" pitchFamily="49" charset="-122"/>
              </a:rPr>
              <a:t>BCP</a:t>
            </a:r>
            <a:r>
              <a:rPr lang="zh-CN" altLang="en-US" sz="2000" dirty="0" smtClean="0">
                <a:latin typeface="黑体" pitchFamily="49" charset="-122"/>
                <a:ea typeface="黑体" pitchFamily="49" charset="-122"/>
              </a:rPr>
              <a:t>加密算法</a:t>
            </a:r>
            <a:endParaRPr lang="en-US" altLang="zh-CN" sz="2000" dirty="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2</a:t>
            </a:r>
            <a:r>
              <a:rPr lang="zh-CN" altLang="en-US" sz="2000" dirty="0" smtClean="0">
                <a:latin typeface="黑体" pitchFamily="49" charset="-122"/>
                <a:ea typeface="黑体" pitchFamily="49" charset="-122"/>
              </a:rPr>
              <a:t>）系统模型</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3</a:t>
            </a:r>
            <a:r>
              <a:rPr lang="zh-CN" altLang="en-US" sz="2000" dirty="0" smtClean="0">
                <a:latin typeface="黑体" pitchFamily="49" charset="-122"/>
                <a:ea typeface="黑体" pitchFamily="49" charset="-122"/>
              </a:rPr>
              <a:t>）安全转换协议</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zh-CN" altLang="en-US" sz="2000" dirty="0" smtClean="0">
                <a:solidFill>
                  <a:srgbClr val="FF0000"/>
                </a:solidFill>
                <a:latin typeface="黑体" pitchFamily="49" charset="-122"/>
                <a:ea typeface="黑体" pitchFamily="49" charset="-122"/>
              </a:rPr>
              <a:t>（</a:t>
            </a:r>
            <a:r>
              <a:rPr lang="en-US" altLang="zh-CN" sz="2000" dirty="0" smtClean="0">
                <a:solidFill>
                  <a:srgbClr val="FF0000"/>
                </a:solidFill>
                <a:latin typeface="黑体" pitchFamily="49" charset="-122"/>
                <a:ea typeface="黑体" pitchFamily="49" charset="-122"/>
              </a:rPr>
              <a:t>4</a:t>
            </a:r>
            <a:r>
              <a:rPr lang="zh-CN" altLang="en-US" sz="2000" dirty="0" smtClean="0">
                <a:solidFill>
                  <a:srgbClr val="FF0000"/>
                </a:solidFill>
                <a:latin typeface="黑体" pitchFamily="49" charset="-122"/>
                <a:ea typeface="黑体" pitchFamily="49" charset="-122"/>
              </a:rPr>
              <a:t>）安全计算协议</a:t>
            </a:r>
            <a:endParaRPr lang="en-US" altLang="zh-CN" sz="2000" dirty="0" smtClean="0">
              <a:solidFill>
                <a:srgbClr val="FF0000"/>
              </a:solidFill>
              <a:latin typeface="黑体" pitchFamily="49" charset="-122"/>
              <a:ea typeface="黑体" pitchFamily="49" charset="-122"/>
            </a:endParaRPr>
          </a:p>
          <a:p>
            <a:pPr marL="285750" lvl="1" indent="-285750" defTabSz="1422400">
              <a:lnSpc>
                <a:spcPct val="120000"/>
              </a:lnSpc>
              <a:spcAft>
                <a:spcPct val="15000"/>
              </a:spcAft>
            </a:pPr>
            <a:r>
              <a:rPr lang="en-US" altLang="zh-CN" sz="2000" b="1" dirty="0" smtClean="0">
                <a:latin typeface="黑体" pitchFamily="49" charset="-122"/>
                <a:ea typeface="黑体" pitchFamily="49" charset="-122"/>
              </a:rPr>
              <a:t>2.2 </a:t>
            </a:r>
            <a:r>
              <a:rPr lang="zh-CN" altLang="en-US" sz="2000" b="1" dirty="0" smtClean="0">
                <a:latin typeface="黑体" pitchFamily="49" charset="-122"/>
                <a:ea typeface="黑体" pitchFamily="49" charset="-122"/>
              </a:rPr>
              <a:t>异常检测在安全多方下的实现</a:t>
            </a:r>
            <a:endParaRPr lang="en-US" altLang="zh-CN" sz="2000" b="1" dirty="0" smtClean="0">
              <a:latin typeface="黑体" pitchFamily="49" charset="-122"/>
              <a:ea typeface="黑体" pitchFamily="49" charset="-122"/>
            </a:endParaRPr>
          </a:p>
          <a:p>
            <a:pPr marL="285750" lvl="1" indent="-285750" defTabSz="1422400">
              <a:lnSpc>
                <a:spcPct val="120000"/>
              </a:lnSpc>
              <a:spcAft>
                <a:spcPct val="15000"/>
              </a:spcAft>
            </a:pPr>
            <a:r>
              <a:rPr lang="en-US" altLang="zh-CN" sz="2000" b="1" dirty="0" smtClean="0">
                <a:latin typeface="黑体" pitchFamily="49" charset="-122"/>
                <a:ea typeface="黑体" pitchFamily="49" charset="-122"/>
              </a:rPr>
              <a:t>2.3 </a:t>
            </a:r>
            <a:r>
              <a:rPr lang="zh-CN" altLang="en-US" sz="2000" b="1" dirty="0" smtClean="0">
                <a:latin typeface="黑体" pitchFamily="49" charset="-122"/>
                <a:ea typeface="黑体" pitchFamily="49" charset="-122"/>
              </a:rPr>
              <a:t>初步试验验证</a:t>
            </a:r>
            <a:endParaRPr lang="en-US" altLang="zh-CN" sz="2000" b="1" dirty="0" smtClean="0">
              <a:latin typeface="黑体" pitchFamily="49" charset="-122"/>
              <a:ea typeface="黑体" pitchFamily="49" charset="-122"/>
            </a:endParaRPr>
          </a:p>
          <a:p>
            <a:pPr marL="285750" lvl="1" indent="-285750" defTabSz="1422400">
              <a:lnSpc>
                <a:spcPct val="90000"/>
              </a:lnSpc>
              <a:spcAft>
                <a:spcPct val="15000"/>
              </a:spcAft>
            </a:pPr>
            <a:r>
              <a:rPr lang="zh-CN" altLang="en-US" sz="2000" dirty="0" smtClean="0">
                <a:latin typeface="+mn-ea"/>
                <a:ea typeface="+mn-ea"/>
              </a:rPr>
              <a:t> </a:t>
            </a:r>
            <a:endParaRPr lang="zh-CN" altLang="en-US" sz="2000" i="0" dirty="0">
              <a:latin typeface="+mn-ea"/>
              <a:ea typeface="+mn-ea"/>
            </a:endParaRPr>
          </a:p>
        </p:txBody>
      </p:sp>
      <p:sp>
        <p:nvSpPr>
          <p:cNvPr id="247" name="Rectangle 37"/>
          <p:cNvSpPr>
            <a:spLocks noChangeArrowheads="1"/>
          </p:cNvSpPr>
          <p:nvPr/>
        </p:nvSpPr>
        <p:spPr bwMode="auto">
          <a:xfrm>
            <a:off x="1259724" y="4303841"/>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2490016" y="3846688"/>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Tree>
    <p:extLst>
      <p:ext uri="{BB962C8B-B14F-4D97-AF65-F5344CB8AC3E}">
        <p14:creationId xmlns:p14="http://schemas.microsoft.com/office/powerpoint/2010/main" val="3965674478"/>
      </p:ext>
    </p:extLst>
  </p:cSld>
  <p:clrMapOvr>
    <a:masterClrMapping/>
  </p:clrMapOvr>
  <p:transition spd="slow" advTm="7111">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733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安全计算协议</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48873" y="137313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21</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283936" y="923114"/>
            <a:ext cx="8176388" cy="615553"/>
          </a:xfrm>
          <a:prstGeom prst="rect">
            <a:avLst/>
          </a:prstGeom>
        </p:spPr>
        <p:txBody>
          <a:bodyPr wrap="square">
            <a:spAutoFit/>
          </a:bodyPr>
          <a:lstStyle/>
          <a:p>
            <a:endParaRPr lang="zh-CN" altLang="zh-CN" sz="1600" dirty="0"/>
          </a:p>
          <a:p>
            <a:endParaRPr lang="zh-CN" altLang="en-US" dirty="0"/>
          </a:p>
        </p:txBody>
      </p:sp>
      <p:sp>
        <p:nvSpPr>
          <p:cNvPr id="4" name="矩形 3"/>
          <p:cNvSpPr/>
          <p:nvPr/>
        </p:nvSpPr>
        <p:spPr>
          <a:xfrm>
            <a:off x="240537" y="841332"/>
            <a:ext cx="8331928" cy="369332"/>
          </a:xfrm>
          <a:prstGeom prst="rect">
            <a:avLst/>
          </a:prstGeom>
        </p:spPr>
        <p:txBody>
          <a:bodyPr wrap="square">
            <a:spAutoFit/>
          </a:bodyPr>
          <a:lstStyle/>
          <a:p>
            <a:r>
              <a:rPr lang="en-US" altLang="zh-CN" kern="100" dirty="0" smtClean="0">
                <a:latin typeface="Times New Roman" panose="02020603050405020304" pitchFamily="18" charset="0"/>
                <a:cs typeface="Times New Roman" panose="02020603050405020304" pitchFamily="18" charset="0"/>
              </a:rPr>
              <a:t>A</a:t>
            </a:r>
            <a:r>
              <a:rPr lang="zh-CN" altLang="en-US" kern="100" dirty="0" smtClean="0">
                <a:latin typeface="Times New Roman" panose="02020603050405020304" pitchFamily="18" charset="0"/>
                <a:cs typeface="Times New Roman" panose="02020603050405020304" pitchFamily="18" charset="0"/>
              </a:rPr>
              <a:t>：安全加法协议（</a:t>
            </a:r>
            <a:r>
              <a:rPr lang="zh-CN" altLang="zh-CN" dirty="0"/>
              <a:t>Secure Addition Protocol, SAP</a:t>
            </a:r>
            <a:r>
              <a:rPr lang="zh-CN" altLang="en-US" kern="100" dirty="0" smtClean="0">
                <a:latin typeface="Times New Roman" panose="02020603050405020304" pitchFamily="18" charset="0"/>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391380" y="1375033"/>
                <a:ext cx="7492896" cy="562590"/>
              </a:xfrm>
              <a:prstGeom prst="rect">
                <a:avLst/>
              </a:prstGeom>
            </p:spPr>
            <p:txBody>
              <a:bodyPr wrap="square">
                <a:spAutoFit/>
              </a:bodyPr>
              <a:lstStyle/>
              <a:p>
                <a:r>
                  <a:rPr lang="en-US" altLang="zh-CN" sz="1400" kern="100" dirty="0" smtClean="0">
                    <a:latin typeface="Times New Roman" panose="02020603050405020304" pitchFamily="18" charset="0"/>
                    <a:cs typeface="Times New Roman" panose="02020603050405020304" pitchFamily="18" charset="0"/>
                  </a:rPr>
                  <a:t>        </a:t>
                </a:r>
                <a:r>
                  <a:rPr lang="zh-CN" altLang="zh-CN" sz="1400" kern="100" dirty="0" smtClean="0">
                    <a:latin typeface="Times New Roman" panose="02020603050405020304" pitchFamily="18" charset="0"/>
                    <a:cs typeface="Times New Roman" panose="02020603050405020304" pitchFamily="18" charset="0"/>
                  </a:rPr>
                  <a:t>给定</a:t>
                </a:r>
                <a:r>
                  <a:rPr lang="zh-CN" altLang="zh-CN" sz="1400" kern="100" dirty="0">
                    <a:latin typeface="Times New Roman" panose="02020603050405020304" pitchFamily="18" charset="0"/>
                    <a:cs typeface="Times New Roman" panose="02020603050405020304" pitchFamily="18" charset="0"/>
                  </a:rPr>
                  <a:t>两个在不同公钥下加密的密文</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cs typeface="Times New Roman" panose="02020603050405020304" pitchFamily="18" charset="0"/>
                              </a:rPr>
                              <m:t>𝑥</m:t>
                            </m:r>
                            <m:r>
                              <a:rPr lang="en-US" altLang="zh-CN" sz="1400" i="1" kern="100">
                                <a:effectLst/>
                                <a:latin typeface="Cambria Math" panose="02040503050406030204" pitchFamily="18" charset="0"/>
                                <a:cs typeface="Times New Roman" panose="02020603050405020304" pitchFamily="18" charset="0"/>
                              </a:rPr>
                              <m:t> </m:t>
                            </m:r>
                          </m:e>
                        </m:d>
                      </m:e>
                      <m: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𝑎</m:t>
                            </m:r>
                            <m:r>
                              <a:rPr lang="en-US" altLang="zh-CN" sz="1400" i="1"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sub>
                    </m:sSub>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cs typeface="Times New Roman" panose="02020603050405020304" pitchFamily="18" charset="0"/>
                              </a:rPr>
                              <m:t>𝑦</m:t>
                            </m:r>
                            <m:r>
                              <a:rPr lang="en-US" altLang="zh-CN" sz="1400" i="1" kern="100">
                                <a:effectLst/>
                                <a:latin typeface="Cambria Math" panose="02040503050406030204" pitchFamily="18" charset="0"/>
                                <a:cs typeface="Times New Roman" panose="02020603050405020304" pitchFamily="18" charset="0"/>
                              </a:rPr>
                              <m:t> </m:t>
                            </m:r>
                          </m:e>
                        </m:d>
                      </m:e>
                      <m: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𝑏</m:t>
                            </m:r>
                            <m:r>
                              <a:rPr lang="en-US" altLang="zh-CN" sz="1400" i="1"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sub>
                    </m:sSub>
                  </m:oMath>
                </a14:m>
                <a:r>
                  <a:rPr lang="en-US" altLang="zh-CN" sz="1400" kern="100" dirty="0">
                    <a:effectLst/>
                    <a:latin typeface="Times New Roman" panose="02020603050405020304" pitchFamily="18" charset="0"/>
                  </a:rPr>
                  <a:t> </a:t>
                </a:r>
                <a:r>
                  <a:rPr lang="zh-CN" altLang="zh-CN" sz="1400" kern="100" dirty="0">
                    <a:effectLst/>
                    <a:latin typeface="Times New Roman" panose="02020603050405020304" pitchFamily="18" charset="0"/>
                    <a:cs typeface="Times New Roman" panose="02020603050405020304" pitchFamily="18" charset="0"/>
                  </a:rPr>
                  <a:t>服务器</a:t>
                </a:r>
                <a:r>
                  <a:rPr lang="en-US" altLang="zh-CN" sz="1400" kern="100" dirty="0">
                    <a:effectLst/>
                    <a:latin typeface="Times New Roman" panose="02020603050405020304" pitchFamily="18" charset="0"/>
                  </a:rPr>
                  <a:t>C</a:t>
                </a:r>
                <a:r>
                  <a:rPr lang="zh-CN" altLang="zh-CN" sz="1400" kern="100" dirty="0">
                    <a:effectLst/>
                    <a:latin typeface="Times New Roman" panose="02020603050405020304" pitchFamily="18" charset="0"/>
                    <a:cs typeface="Times New Roman" panose="02020603050405020304" pitchFamily="18" charset="0"/>
                  </a:rPr>
                  <a:t>想要知道这两个数的和，我们</a:t>
                </a:r>
                <a:r>
                  <a:rPr lang="en-US" altLang="zh-CN" sz="1400" kern="100" dirty="0">
                    <a:effectLst/>
                    <a:latin typeface="Times New Roman" panose="02020603050405020304" pitchFamily="18" charset="0"/>
                  </a:rPr>
                  <a:t>SAP</a:t>
                </a:r>
                <a:r>
                  <a:rPr lang="zh-CN" altLang="zh-CN" sz="1400" kern="100" dirty="0">
                    <a:effectLst/>
                    <a:latin typeface="Times New Roman" panose="02020603050405020304" pitchFamily="18" charset="0"/>
                    <a:cs typeface="Times New Roman" panose="02020603050405020304" pitchFamily="18" charset="0"/>
                  </a:rPr>
                  <a:t>算法的目标就是得到</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cs typeface="Times New Roman" panose="02020603050405020304" pitchFamily="18" charset="0"/>
                              </a:rPr>
                              <m:t>𝑥</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𝑦</m:t>
                            </m:r>
                            <m:r>
                              <a:rPr lang="en-US" altLang="zh-CN" sz="1400" i="1" kern="100">
                                <a:effectLst/>
                                <a:latin typeface="Cambria Math" panose="02040503050406030204" pitchFamily="18" charset="0"/>
                                <a:cs typeface="Times New Roman" panose="02020603050405020304" pitchFamily="18" charset="0"/>
                              </a:rPr>
                              <m:t> </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oMath>
                </a14:m>
                <a:r>
                  <a:rPr lang="zh-CN" altLang="en-US" sz="1400" dirty="0" smtClean="0"/>
                  <a:t>。</a:t>
                </a:r>
                <a:endParaRPr lang="zh-CN" altLang="en-US" sz="1400" dirty="0"/>
              </a:p>
            </p:txBody>
          </p:sp>
        </mc:Choice>
        <mc:Fallback xmlns="">
          <p:sp>
            <p:nvSpPr>
              <p:cNvPr id="6" name="矩形 5"/>
              <p:cNvSpPr>
                <a:spLocks noRot="1" noChangeAspect="1" noMove="1" noResize="1" noEditPoints="1" noAdjustHandles="1" noChangeArrowheads="1" noChangeShapeType="1" noTextEdit="1"/>
              </p:cNvSpPr>
              <p:nvPr/>
            </p:nvSpPr>
            <p:spPr>
              <a:xfrm>
                <a:off x="391380" y="1375033"/>
                <a:ext cx="7492896" cy="562590"/>
              </a:xfrm>
              <a:prstGeom prst="rect">
                <a:avLst/>
              </a:prstGeom>
              <a:blipFill rotWithShape="0">
                <a:blip r:embed="rId2"/>
                <a:stretch>
                  <a:fillRect l="-244" t="-4348" b="-7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11670" y="2089462"/>
                <a:ext cx="7128594" cy="660374"/>
              </a:xfrm>
              <a:prstGeom prst="rect">
                <a:avLst/>
              </a:prstGeom>
            </p:spPr>
            <p:txBody>
              <a:bodyPr wrap="square">
                <a:spAutoFit/>
              </a:bodyPr>
              <a:lstStyle/>
              <a:p>
                <a:pPr lvl="0" algn="just">
                  <a:lnSpc>
                    <a:spcPct val="120000"/>
                  </a:lnSpc>
                  <a:spcAft>
                    <a:spcPts val="0"/>
                  </a:spcAft>
                </a:pPr>
                <a:r>
                  <a:rPr lang="en-US" altLang="zh-CN" kern="100" dirty="0" smtClean="0">
                    <a:latin typeface="Calibri" panose="020F0502020204030204" pitchFamily="34" charset="0"/>
                    <a:cs typeface="Times New Roman" panose="02020603050405020304" pitchFamily="18" charset="0"/>
                  </a:rPr>
                  <a:t> </a:t>
                </a:r>
                <a:r>
                  <a:rPr lang="en-US" altLang="zh-CN" sz="1400" kern="100" dirty="0" smtClean="0">
                    <a:latin typeface="Calibri" panose="020F0502020204030204" pitchFamily="34" charset="0"/>
                    <a:cs typeface="Times New Roman" panose="02020603050405020304" pitchFamily="18" charset="0"/>
                  </a:rPr>
                  <a:t>1</a:t>
                </a:r>
                <a:r>
                  <a:rPr lang="zh-CN" altLang="en-US" sz="1400" kern="100" dirty="0" smtClean="0">
                    <a:latin typeface="Calibri" panose="020F0502020204030204" pitchFamily="34" charset="0"/>
                    <a:cs typeface="Times New Roman" panose="02020603050405020304" pitchFamily="18" charset="0"/>
                  </a:rPr>
                  <a:t>）</a:t>
                </a:r>
                <a:r>
                  <a:rPr lang="zh-CN" altLang="zh-CN" sz="1400" kern="100" dirty="0" smtClean="0">
                    <a:latin typeface="Calibri" panose="020F0502020204030204" pitchFamily="34" charset="0"/>
                    <a:cs typeface="Times New Roman" panose="02020603050405020304" pitchFamily="18" charset="0"/>
                  </a:rPr>
                  <a:t>首先</a:t>
                </a:r>
                <a:r>
                  <a:rPr lang="zh-CN" altLang="zh-CN" sz="1400" kern="100" dirty="0">
                    <a:latin typeface="Calibri" panose="020F0502020204030204" pitchFamily="34" charset="0"/>
                    <a:cs typeface="Times New Roman" panose="02020603050405020304" pitchFamily="18" charset="0"/>
                  </a:rPr>
                  <a:t>选择两个随机数</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𝑟</m:t>
                        </m:r>
                      </m:e>
                      <m:sub>
                        <m:r>
                          <a:rPr lang="en-US" altLang="zh-CN" sz="1400" i="1" kern="100">
                            <a:effectLst/>
                            <a:latin typeface="Cambria Math" panose="02040503050406030204" pitchFamily="18" charset="0"/>
                            <a:cs typeface="Times New Roman" panose="02020603050405020304" pitchFamily="18" charset="0"/>
                          </a:rPr>
                          <m:t>𝑎</m:t>
                        </m:r>
                      </m:sub>
                    </m:sSub>
                    <m:r>
                      <a:rPr lang="en-US" altLang="zh-CN" sz="1400" i="1" kern="100">
                        <a:effectLst/>
                        <a:latin typeface="Cambria Math" panose="02040503050406030204" pitchFamily="18" charset="0"/>
                        <a:cs typeface="Times New Roman" panose="02020603050405020304" pitchFamily="18" charset="0"/>
                      </a:rPr>
                      <m:t> ,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𝑟</m:t>
                        </m:r>
                      </m:e>
                      <m:sub>
                        <m:r>
                          <a:rPr lang="en-US" altLang="zh-CN" sz="1400" i="1" kern="100">
                            <a:effectLst/>
                            <a:latin typeface="Cambria Math" panose="02040503050406030204" pitchFamily="18" charset="0"/>
                            <a:cs typeface="Times New Roman" panose="02020603050405020304" pitchFamily="18" charset="0"/>
                          </a:rPr>
                          <m:t>𝑏</m:t>
                        </m:r>
                        <m:r>
                          <a:rPr lang="en-US" altLang="zh-CN" sz="1400" i="1"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ℤ</m:t>
                        </m:r>
                      </m:e>
                      <m:sub>
                        <m:r>
                          <a:rPr lang="en-US" altLang="zh-CN" sz="1400" i="1" kern="100">
                            <a:effectLst/>
                            <a:latin typeface="Cambria Math" panose="02040503050406030204" pitchFamily="18" charset="0"/>
                            <a:cs typeface="Times New Roman" panose="02020603050405020304" pitchFamily="18" charset="0"/>
                          </a:rPr>
                          <m:t>𝑁</m:t>
                        </m:r>
                      </m:sub>
                    </m:sSub>
                  </m:oMath>
                </a14:m>
                <a:r>
                  <a:rPr lang="zh-CN" altLang="zh-CN" sz="1400" kern="100" dirty="0">
                    <a:effectLst/>
                    <a:latin typeface="Calibri" panose="020F0502020204030204" pitchFamily="34" charset="0"/>
                    <a:cs typeface="Times New Roman" panose="02020603050405020304" pitchFamily="18" charset="0"/>
                  </a:rPr>
                  <a:t>，服务器</a:t>
                </a:r>
                <a:r>
                  <a:rPr lang="en-US" altLang="zh-CN" sz="1400" kern="100" dirty="0">
                    <a:effectLst/>
                    <a:latin typeface="Calibri" panose="020F0502020204030204" pitchFamily="34" charset="0"/>
                    <a:cs typeface="Times New Roman" panose="02020603050405020304" pitchFamily="18" charset="0"/>
                  </a:rPr>
                  <a:t>C </a:t>
                </a:r>
                <a:r>
                  <a:rPr lang="zh-CN" altLang="zh-CN" sz="1400" kern="100" dirty="0">
                    <a:effectLst/>
                    <a:latin typeface="Calibri" panose="020F0502020204030204" pitchFamily="34" charset="0"/>
                    <a:cs typeface="Times New Roman" panose="02020603050405020304" pitchFamily="18" charset="0"/>
                  </a:rPr>
                  <a:t>计算：</a:t>
                </a:r>
                <a:endParaRPr lang="zh-CN" altLang="zh-CN" sz="1400" kern="100" dirty="0" smtClean="0">
                  <a:latin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𝑋</m:t>
                          </m:r>
                          <m:r>
                            <a:rPr lang="en-US" altLang="zh-CN" sz="1400" i="1" kern="100">
                              <a:effectLst/>
                              <a:latin typeface="Cambria Math" panose="02040503050406030204" pitchFamily="18" charset="0"/>
                              <a:cs typeface="Times New Roman" panose="02020603050405020304" pitchFamily="18" charset="0"/>
                            </a:rPr>
                            <m:t>=</m:t>
                          </m:r>
                          <m:d>
                            <m:dPr>
                              <m:begChr m:val="["/>
                              <m:endChr m:val="]"/>
                              <m:ctrlPr>
                                <a:rPr lang="zh-CN" altLang="zh-CN" sz="1400" i="1">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cs typeface="Times New Roman" panose="02020603050405020304" pitchFamily="18" charset="0"/>
                                </a:rPr>
                                <m:t>𝑥</m:t>
                              </m:r>
                            </m:e>
                          </m:d>
                        </m:e>
                        <m: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𝑎</m:t>
                              </m:r>
                            </m:sub>
                          </m:sSub>
                        </m:sub>
                      </m:sSub>
                      <m:r>
                        <a:rPr lang="en-US" altLang="zh-CN" sz="1400" i="1" kern="100">
                          <a:effectLst/>
                          <a:latin typeface="Cambria Math" panose="02040503050406030204" pitchFamily="18" charset="0"/>
                          <a:cs typeface="Times New Roman" panose="02020603050405020304" pitchFamily="18" charset="0"/>
                        </a:rPr>
                        <m:t>∙ </m:t>
                      </m:r>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𝑟</m:t>
                                  </m:r>
                                </m:e>
                                <m:sub>
                                  <m:r>
                                    <a:rPr lang="en-US" altLang="zh-CN" sz="1400" i="1" kern="100">
                                      <a:effectLst/>
                                      <a:latin typeface="Cambria Math" panose="02040503050406030204" pitchFamily="18" charset="0"/>
                                      <a:cs typeface="Times New Roman" panose="02020603050405020304" pitchFamily="18" charset="0"/>
                                    </a:rPr>
                                    <m:t>𝑎</m:t>
                                  </m:r>
                                </m:sub>
                              </m:sSub>
                            </m:e>
                          </m:d>
                        </m:e>
                        <m: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𝑎</m:t>
                              </m:r>
                            </m:sub>
                          </m:sSub>
                        </m:sub>
                      </m:sSub>
                      <m:r>
                        <a:rPr lang="en-US" altLang="zh-CN" sz="1400" kern="100">
                          <a:effectLst/>
                          <a:latin typeface="Cambria Math" panose="02040503050406030204" pitchFamily="18" charset="0"/>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cs typeface="Times New Roman" panose="02020603050405020304" pitchFamily="18" charset="0"/>
                                </a:rPr>
                                <m:t>𝑥</m:t>
                              </m:r>
                              <m:r>
                                <a:rPr lang="en-US" altLang="zh-CN" sz="1400" i="1" kern="100" smtClean="0">
                                  <a:effectLst/>
                                  <a:latin typeface="Cambria Math" panose="02040503050406030204" pitchFamily="18" charset="0"/>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𝑟</m:t>
                                  </m:r>
                                </m:e>
                                <m:sub>
                                  <m:r>
                                    <a:rPr lang="en-US" altLang="zh-CN" sz="1400" i="1" kern="100">
                                      <a:effectLst/>
                                      <a:latin typeface="Cambria Math" panose="02040503050406030204" pitchFamily="18" charset="0"/>
                                      <a:cs typeface="Times New Roman" panose="02020603050405020304" pitchFamily="18" charset="0"/>
                                    </a:rPr>
                                    <m:t>𝑎</m:t>
                                  </m:r>
                                </m:sub>
                              </m:sSub>
                            </m:e>
                          </m:d>
                        </m:e>
                        <m: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𝑎</m:t>
                              </m:r>
                            </m:sub>
                          </m:sSub>
                        </m:sub>
                      </m:sSub>
                      <m:r>
                        <a:rPr lang="en-US" altLang="zh-CN" sz="1400" kern="100">
                          <a:effectLst/>
                          <a:latin typeface="Cambria Math" panose="02040503050406030204" pitchFamily="18" charset="0"/>
                          <a:cs typeface="Times New Roman" panose="02020603050405020304" pitchFamily="18" charset="0"/>
                        </a:rPr>
                        <m:t>  </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𝑌</m:t>
                          </m:r>
                          <m:r>
                            <a:rPr lang="en-US" altLang="zh-CN" sz="1400" i="1" kern="100">
                              <a:effectLst/>
                              <a:latin typeface="Cambria Math" panose="02040503050406030204" pitchFamily="18" charset="0"/>
                              <a:cs typeface="Times New Roman" panose="02020603050405020304" pitchFamily="18" charset="0"/>
                            </a:rPr>
                            <m:t>=</m:t>
                          </m:r>
                          <m:d>
                            <m:dPr>
                              <m:begChr m:val="["/>
                              <m:endChr m:val="]"/>
                              <m:ctrlPr>
                                <a:rPr lang="zh-CN" altLang="zh-CN" sz="1400" i="1">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cs typeface="Times New Roman" panose="02020603050405020304" pitchFamily="18" charset="0"/>
                                </a:rPr>
                                <m:t>𝑦</m:t>
                              </m:r>
                            </m:e>
                          </m:d>
                        </m:e>
                        <m: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𝑏</m:t>
                              </m:r>
                            </m:sub>
                          </m:sSub>
                        </m:sub>
                      </m:sSub>
                      <m:r>
                        <a:rPr lang="en-US" altLang="zh-CN" sz="1400" i="1" kern="100">
                          <a:effectLst/>
                          <a:latin typeface="Cambria Math" panose="02040503050406030204" pitchFamily="18" charset="0"/>
                          <a:cs typeface="Times New Roman" panose="02020603050405020304" pitchFamily="18" charset="0"/>
                        </a:rPr>
                        <m:t>∙ </m:t>
                      </m:r>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𝑟</m:t>
                                  </m:r>
                                </m:e>
                                <m:sub>
                                  <m:r>
                                    <a:rPr lang="en-US" altLang="zh-CN" sz="1400" i="1" kern="100">
                                      <a:effectLst/>
                                      <a:latin typeface="Cambria Math" panose="02040503050406030204" pitchFamily="18" charset="0"/>
                                      <a:cs typeface="Times New Roman" panose="02020603050405020304" pitchFamily="18" charset="0"/>
                                    </a:rPr>
                                    <m:t>𝑏</m:t>
                                  </m:r>
                                </m:sub>
                              </m:sSub>
                            </m:e>
                          </m:d>
                        </m:e>
                        <m: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𝑏</m:t>
                              </m:r>
                            </m:sub>
                          </m:sSub>
                        </m:sub>
                      </m:sSub>
                      <m:r>
                        <a:rPr lang="en-US" altLang="zh-CN" sz="1400" kern="100">
                          <a:effectLst/>
                          <a:latin typeface="Cambria Math" panose="02040503050406030204" pitchFamily="18" charset="0"/>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cs typeface="Times New Roman" panose="02020603050405020304" pitchFamily="18" charset="0"/>
                                </a:rPr>
                                <m:t>𝑦</m:t>
                              </m:r>
                              <m:r>
                                <a:rPr lang="en-US" altLang="zh-CN" sz="1400" i="1" kern="100">
                                  <a:effectLst/>
                                  <a:latin typeface="Cambria Math" panose="02040503050406030204" pitchFamily="18" charset="0"/>
                                  <a:cs typeface="Times New Roman" panose="02020603050405020304" pitchFamily="18" charset="0"/>
                                </a:rPr>
                                <m:t>+ </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𝑟</m:t>
                                  </m:r>
                                </m:e>
                                <m:sub>
                                  <m:r>
                                    <a:rPr lang="en-US" altLang="zh-CN" sz="1400" i="1" kern="100">
                                      <a:effectLst/>
                                      <a:latin typeface="Cambria Math" panose="02040503050406030204" pitchFamily="18" charset="0"/>
                                      <a:cs typeface="Times New Roman" panose="02020603050405020304" pitchFamily="18" charset="0"/>
                                    </a:rPr>
                                    <m:t>𝑏</m:t>
                                  </m:r>
                                </m:sub>
                              </m:sSub>
                            </m:e>
                          </m:d>
                        </m:e>
                        <m: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𝑏</m:t>
                              </m:r>
                            </m:sub>
                          </m:sSub>
                        </m:sub>
                      </m:sSub>
                    </m:oMath>
                  </m:oMathPara>
                </a14:m>
                <a:endParaRPr lang="zh-CN" altLang="en-US" sz="1400" dirty="0"/>
              </a:p>
            </p:txBody>
          </p:sp>
        </mc:Choice>
        <mc:Fallback xmlns="">
          <p:sp>
            <p:nvSpPr>
              <p:cNvPr id="7" name="矩形 6"/>
              <p:cNvSpPr>
                <a:spLocks noRot="1" noChangeAspect="1" noMove="1" noResize="1" noEditPoints="1" noAdjustHandles="1" noChangeArrowheads="1" noChangeShapeType="1" noTextEdit="1"/>
              </p:cNvSpPr>
              <p:nvPr/>
            </p:nvSpPr>
            <p:spPr>
              <a:xfrm>
                <a:off x="611670" y="2089462"/>
                <a:ext cx="7128594" cy="660374"/>
              </a:xfrm>
              <a:prstGeom prst="rect">
                <a:avLst/>
              </a:prstGeom>
              <a:blipFill rotWithShape="0">
                <a:blip r:embed="rId3"/>
                <a:stretch>
                  <a:fillRect b="-9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11670" y="3041033"/>
                <a:ext cx="6854066" cy="632417"/>
              </a:xfrm>
              <a:prstGeom prst="rect">
                <a:avLst/>
              </a:prstGeom>
            </p:spPr>
            <p:txBody>
              <a:bodyPr wrap="square">
                <a:spAutoFit/>
              </a:bodyPr>
              <a:lstStyle/>
              <a:p>
                <a:pPr lvl="0" algn="just">
                  <a:lnSpc>
                    <a:spcPct val="120000"/>
                  </a:lnSpc>
                  <a:spcAft>
                    <a:spcPts val="0"/>
                  </a:spcAft>
                </a:pPr>
                <a:r>
                  <a:rPr lang="en-US" altLang="zh-CN" sz="1400" kern="100" dirty="0" smtClean="0">
                    <a:latin typeface="Calibri" panose="020F0502020204030204" pitchFamily="34" charset="0"/>
                    <a:cs typeface="Times New Roman" panose="02020603050405020304" pitchFamily="18" charset="0"/>
                  </a:rPr>
                  <a:t>2</a:t>
                </a:r>
                <a:r>
                  <a:rPr lang="zh-CN" altLang="en-US" sz="1400" kern="100" dirty="0" smtClean="0">
                    <a:latin typeface="Calibri" panose="020F0502020204030204" pitchFamily="34" charset="0"/>
                    <a:cs typeface="Times New Roman" panose="02020603050405020304" pitchFamily="18" charset="0"/>
                  </a:rPr>
                  <a:t>）</a:t>
                </a:r>
                <a:r>
                  <a:rPr lang="zh-CN" altLang="zh-CN" sz="1400" kern="100" dirty="0" smtClean="0">
                    <a:latin typeface="Calibri" panose="020F0502020204030204" pitchFamily="34" charset="0"/>
                    <a:cs typeface="Times New Roman" panose="02020603050405020304" pitchFamily="18" charset="0"/>
                  </a:rPr>
                  <a:t>将</a:t>
                </a:r>
                <a:r>
                  <a:rPr lang="en-US" altLang="zh-CN" sz="1400" kern="100" dirty="0">
                    <a:effectLst/>
                    <a:latin typeface="Calibri" panose="020F0502020204030204" pitchFamily="34" charset="0"/>
                    <a:cs typeface="Times New Roman" panose="02020603050405020304" pitchFamily="18" charset="0"/>
                  </a:rPr>
                  <a:t>X</a:t>
                </a:r>
                <a:r>
                  <a:rPr lang="zh-CN" altLang="zh-CN" sz="1400" kern="100" dirty="0">
                    <a:effectLst/>
                    <a:latin typeface="Calibri" panose="020F0502020204030204" pitchFamily="34" charset="0"/>
                    <a:cs typeface="Times New Roman" panose="02020603050405020304" pitchFamily="18" charset="0"/>
                  </a:rPr>
                  <a:t>和</a:t>
                </a:r>
                <a:r>
                  <a:rPr lang="en-US" altLang="zh-CN" sz="1400" kern="100" dirty="0">
                    <a:effectLst/>
                    <a:latin typeface="Calibri" panose="020F0502020204030204" pitchFamily="34" charset="0"/>
                    <a:cs typeface="Times New Roman" panose="02020603050405020304" pitchFamily="18" charset="0"/>
                  </a:rPr>
                  <a:t>Y </a:t>
                </a:r>
                <a:r>
                  <a:rPr lang="zh-CN" altLang="zh-CN" sz="1400" kern="100" dirty="0">
                    <a:effectLst/>
                    <a:latin typeface="Calibri" panose="020F0502020204030204" pitchFamily="34" charset="0"/>
                    <a:cs typeface="Times New Roman" panose="02020603050405020304" pitchFamily="18" charset="0"/>
                  </a:rPr>
                  <a:t>发送到服务器</a:t>
                </a:r>
                <a:r>
                  <a:rPr lang="en-US" altLang="zh-CN" sz="1400" kern="100" dirty="0">
                    <a:effectLst/>
                    <a:latin typeface="Calibri" panose="020F0502020204030204" pitchFamily="34" charset="0"/>
                    <a:cs typeface="Times New Roman" panose="02020603050405020304" pitchFamily="18" charset="0"/>
                  </a:rPr>
                  <a:t>S</a:t>
                </a:r>
                <a:r>
                  <a:rPr lang="zh-CN" altLang="zh-CN" sz="1400" kern="100" dirty="0">
                    <a:effectLst/>
                    <a:latin typeface="Calibri" panose="020F0502020204030204" pitchFamily="34" charset="0"/>
                    <a:cs typeface="Times New Roman" panose="02020603050405020304" pitchFamily="18" charset="0"/>
                  </a:rPr>
                  <a:t>，</a:t>
                </a:r>
                <a:r>
                  <a:rPr lang="en-US" altLang="zh-CN" sz="1400" kern="100" dirty="0">
                    <a:effectLst/>
                    <a:latin typeface="Calibri" panose="020F0502020204030204" pitchFamily="34" charset="0"/>
                    <a:cs typeface="Times New Roman" panose="02020603050405020304" pitchFamily="18" charset="0"/>
                  </a:rPr>
                  <a:t>S</a:t>
                </a:r>
                <a:r>
                  <a:rPr lang="zh-CN" altLang="zh-CN" sz="1400" kern="100" dirty="0">
                    <a:effectLst/>
                    <a:latin typeface="Calibri" panose="020F0502020204030204" pitchFamily="34" charset="0"/>
                    <a:cs typeface="Times New Roman" panose="02020603050405020304" pitchFamily="18" charset="0"/>
                  </a:rPr>
                  <a:t>用主密钥</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𝑚𝑘</m:t>
                    </m:r>
                  </m:oMath>
                </a14:m>
                <a:r>
                  <a:rPr lang="zh-CN" altLang="zh-CN" sz="1400" kern="100" dirty="0">
                    <a:effectLst/>
                    <a:latin typeface="Calibri" panose="020F0502020204030204" pitchFamily="34" charset="0"/>
                    <a:cs typeface="Times New Roman" panose="02020603050405020304" pitchFamily="18" charset="0"/>
                  </a:rPr>
                  <a:t>解密，然后计算</a:t>
                </a:r>
                <a:r>
                  <a:rPr lang="en-US" altLang="zh-CN" sz="1400" i="1" kern="100" dirty="0">
                    <a:effectLst/>
                    <a:latin typeface="Calibri" panose="020F0502020204030204" pitchFamily="34" charset="0"/>
                    <a:cs typeface="Times New Roman" panose="02020603050405020304" pitchFamily="18" charset="0"/>
                  </a:rPr>
                  <a:t>Z =</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𝑥</m:t>
                    </m:r>
                    <m:r>
                      <a:rPr lang="en-US" altLang="zh-CN" sz="1400" i="1" kern="100">
                        <a:effectLst/>
                        <a:latin typeface="Cambria Math" panose="02040503050406030204" pitchFamily="18" charset="0"/>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𝑟</m:t>
                        </m:r>
                      </m:e>
                      <m:sub>
                        <m:r>
                          <a:rPr lang="en-US" altLang="zh-CN" sz="1400" i="1" kern="100">
                            <a:effectLst/>
                            <a:latin typeface="Cambria Math" panose="02040503050406030204" pitchFamily="18" charset="0"/>
                            <a:cs typeface="Times New Roman" panose="02020603050405020304" pitchFamily="18" charset="0"/>
                          </a:rPr>
                          <m:t>𝑎</m:t>
                        </m:r>
                      </m:sub>
                    </m:sSub>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𝑦</m:t>
                    </m:r>
                    <m:r>
                      <a:rPr lang="en-US" altLang="zh-CN" sz="1400" i="1" kern="100">
                        <a:effectLst/>
                        <a:latin typeface="Cambria Math" panose="02040503050406030204" pitchFamily="18" charset="0"/>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𝑟</m:t>
                        </m:r>
                      </m:e>
                      <m:sub>
                        <m:r>
                          <a:rPr lang="en-US" altLang="zh-CN" sz="1400" i="1" kern="100">
                            <a:effectLst/>
                            <a:latin typeface="Cambria Math" panose="02040503050406030204" pitchFamily="18" charset="0"/>
                            <a:cs typeface="Times New Roman" panose="02020603050405020304" pitchFamily="18" charset="0"/>
                          </a:rPr>
                          <m:t>𝑏</m:t>
                        </m:r>
                      </m:sub>
                    </m:sSub>
                  </m:oMath>
                </a14:m>
                <a:r>
                  <a:rPr lang="zh-CN" altLang="zh-CN" sz="1400" i="1" kern="100" dirty="0">
                    <a:effectLst/>
                    <a:latin typeface="Calibri" panose="020F0502020204030204" pitchFamily="34" charset="0"/>
                    <a:cs typeface="Times New Roman" panose="02020603050405020304" pitchFamily="18" charset="0"/>
                  </a:rPr>
                  <a:t>，</a:t>
                </a:r>
                <a:r>
                  <a:rPr lang="zh-CN" altLang="zh-CN" sz="1400" kern="100" dirty="0">
                    <a:effectLst/>
                    <a:latin typeface="Calibri" panose="020F0502020204030204" pitchFamily="34" charset="0"/>
                    <a:cs typeface="Times New Roman" panose="02020603050405020304" pitchFamily="18" charset="0"/>
                  </a:rPr>
                  <a:t>将</a:t>
                </a:r>
                <a:r>
                  <a:rPr lang="en-US" altLang="zh-CN" sz="1400" kern="100" dirty="0">
                    <a:effectLst/>
                    <a:latin typeface="Calibri" panose="020F0502020204030204" pitchFamily="34" charset="0"/>
                    <a:cs typeface="Times New Roman" panose="02020603050405020304" pitchFamily="18" charset="0"/>
                  </a:rPr>
                  <a:t>Z</a:t>
                </a:r>
                <a:r>
                  <a:rPr lang="zh-CN" altLang="zh-CN" sz="1400" kern="100" dirty="0">
                    <a:effectLst/>
                    <a:latin typeface="Calibri" panose="020F0502020204030204" pitchFamily="34" charset="0"/>
                    <a:cs typeface="Times New Roman" panose="02020603050405020304" pitchFamily="18" charset="0"/>
                  </a:rPr>
                  <a:t>加密成</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𝑍</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oMath>
                </a14:m>
                <a:r>
                  <a:rPr lang="en-US" altLang="zh-CN" sz="1400" kern="100" dirty="0">
                    <a:effectLst/>
                    <a:latin typeface="Calibri" panose="020F0502020204030204" pitchFamily="34" charset="0"/>
                    <a:cs typeface="Times New Roman" panose="02020603050405020304" pitchFamily="18" charset="0"/>
                  </a:rPr>
                  <a:t> </a:t>
                </a:r>
                <a:r>
                  <a:rPr lang="zh-CN" altLang="zh-CN" sz="1400" kern="100" dirty="0">
                    <a:effectLst/>
                    <a:latin typeface="Calibri" panose="020F0502020204030204" pitchFamily="34" charset="0"/>
                    <a:cs typeface="Times New Roman" panose="02020603050405020304" pitchFamily="18" charset="0"/>
                  </a:rPr>
                  <a:t>再发送到服务器</a:t>
                </a:r>
                <a:r>
                  <a:rPr lang="en-US" altLang="zh-CN" sz="1400" kern="100" dirty="0">
                    <a:effectLst/>
                    <a:latin typeface="Calibri" panose="020F0502020204030204" pitchFamily="34" charset="0"/>
                    <a:cs typeface="Times New Roman" panose="02020603050405020304" pitchFamily="18" charset="0"/>
                  </a:rPr>
                  <a:t>C</a:t>
                </a:r>
                <a:endParaRPr lang="zh-CN" altLang="zh-CN" sz="14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11670" y="3041033"/>
                <a:ext cx="6854066" cy="632417"/>
              </a:xfrm>
              <a:prstGeom prst="rect">
                <a:avLst/>
              </a:prstGeom>
              <a:blipFill rotWithShape="0">
                <a:blip r:embed="rId4"/>
                <a:stretch>
                  <a:fillRect l="-267" r="-178" b="-48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611670" y="3989323"/>
                <a:ext cx="7128594" cy="695190"/>
              </a:xfrm>
              <a:prstGeom prst="rect">
                <a:avLst/>
              </a:prstGeom>
            </p:spPr>
            <p:txBody>
              <a:bodyPr wrap="square">
                <a:spAutoFit/>
              </a:bodyPr>
              <a:lstStyle/>
              <a:p>
                <a:pPr lvl="0" algn="just">
                  <a:lnSpc>
                    <a:spcPct val="120000"/>
                  </a:lnSpc>
                  <a:spcAft>
                    <a:spcPts val="0"/>
                  </a:spcAft>
                </a:pPr>
                <a:r>
                  <a:rPr lang="en-US" altLang="zh-CN" sz="1400" kern="100" dirty="0" smtClean="0">
                    <a:latin typeface="Calibri" panose="020F0502020204030204" pitchFamily="34" charset="0"/>
                    <a:cs typeface="Times New Roman" panose="02020603050405020304" pitchFamily="18" charset="0"/>
                  </a:rPr>
                  <a:t>3</a:t>
                </a:r>
                <a:r>
                  <a:rPr lang="zh-CN" altLang="en-US" sz="1400" kern="100" dirty="0" smtClean="0">
                    <a:latin typeface="Calibri" panose="020F0502020204030204" pitchFamily="34" charset="0"/>
                    <a:cs typeface="Times New Roman" panose="02020603050405020304" pitchFamily="18" charset="0"/>
                  </a:rPr>
                  <a:t>）</a:t>
                </a:r>
                <a:r>
                  <a:rPr lang="zh-CN" altLang="zh-CN" sz="1400" kern="100" dirty="0" smtClean="0">
                    <a:latin typeface="Calibri" panose="020F0502020204030204" pitchFamily="34" charset="0"/>
                    <a:cs typeface="Times New Roman" panose="02020603050405020304" pitchFamily="18" charset="0"/>
                  </a:rPr>
                  <a:t>服务器</a:t>
                </a:r>
                <a:r>
                  <a:rPr lang="en-US" altLang="zh-CN" sz="1400" kern="100" dirty="0">
                    <a:effectLst/>
                    <a:latin typeface="Calibri" panose="020F0502020204030204" pitchFamily="34" charset="0"/>
                    <a:cs typeface="Times New Roman" panose="02020603050405020304" pitchFamily="18" charset="0"/>
                  </a:rPr>
                  <a:t>C</a:t>
                </a:r>
                <a:r>
                  <a:rPr lang="zh-CN" altLang="zh-CN" sz="1400" kern="100" dirty="0">
                    <a:effectLst/>
                    <a:latin typeface="Calibri" panose="020F0502020204030204" pitchFamily="34" charset="0"/>
                    <a:cs typeface="Times New Roman" panose="02020603050405020304" pitchFamily="18" charset="0"/>
                  </a:rPr>
                  <a:t>接收到了</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𝑍</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oMath>
                </a14:m>
                <a:r>
                  <a:rPr lang="zh-CN" altLang="zh-CN" sz="1400" kern="100" dirty="0">
                    <a:effectLst/>
                    <a:latin typeface="Calibri" panose="020F0502020204030204" pitchFamily="34" charset="0"/>
                    <a:cs typeface="Times New Roman" panose="02020603050405020304" pitchFamily="18" charset="0"/>
                  </a:rPr>
                  <a:t>，计算</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𝑅</m:t>
                    </m:r>
                    <m:r>
                      <a:rPr lang="en-US" altLang="zh-CN" sz="1400"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𝑟</m:t>
                        </m:r>
                      </m:e>
                      <m:sub>
                        <m:r>
                          <a:rPr lang="en-US" altLang="zh-CN" sz="1400" i="1" kern="100">
                            <a:effectLst/>
                            <a:latin typeface="Cambria Math" panose="02040503050406030204" pitchFamily="18" charset="0"/>
                            <a:cs typeface="Times New Roman" panose="02020603050405020304" pitchFamily="18" charset="0"/>
                          </a:rPr>
                          <m:t>𝑎</m:t>
                        </m:r>
                      </m:sub>
                    </m:sSub>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 </m:t>
                        </m:r>
                        <m:r>
                          <a:rPr lang="en-US" altLang="zh-CN" sz="1400" i="1" kern="100">
                            <a:effectLst/>
                            <a:latin typeface="Cambria Math" panose="02040503050406030204" pitchFamily="18" charset="0"/>
                            <a:cs typeface="Times New Roman" panose="02020603050405020304" pitchFamily="18" charset="0"/>
                          </a:rPr>
                          <m:t>𝑟</m:t>
                        </m:r>
                      </m:e>
                      <m:sub>
                        <m:r>
                          <a:rPr lang="en-US" altLang="zh-CN" sz="1400" i="1" kern="100">
                            <a:effectLst/>
                            <a:latin typeface="Cambria Math" panose="02040503050406030204" pitchFamily="18" charset="0"/>
                            <a:cs typeface="Times New Roman" panose="02020603050405020304" pitchFamily="18" charset="0"/>
                          </a:rPr>
                          <m:t>𝑏</m:t>
                        </m:r>
                      </m:sub>
                    </m:sSub>
                    <m:r>
                      <a:rPr lang="zh-CN" altLang="zh-CN" sz="1400" i="1" kern="100">
                        <a:effectLst/>
                        <a:latin typeface="Cambria Math" panose="02040503050406030204" pitchFamily="18" charset="0"/>
                        <a:cs typeface="Times New Roman" panose="02020603050405020304" pitchFamily="18" charset="0"/>
                      </a:rPr>
                      <m:t>，</m:t>
                    </m:r>
                  </m:oMath>
                </a14:m>
                <a:r>
                  <a:rPr lang="zh-CN" altLang="zh-CN" sz="1400" kern="100" dirty="0">
                    <a:effectLst/>
                    <a:latin typeface="Calibri" panose="020F0502020204030204" pitchFamily="34" charset="0"/>
                    <a:cs typeface="Times New Roman" panose="02020603050405020304" pitchFamily="18" charset="0"/>
                  </a:rPr>
                  <a:t>将</a:t>
                </a:r>
                <a:r>
                  <a:rPr lang="en-US" altLang="zh-CN" sz="1400" kern="100" dirty="0">
                    <a:effectLst/>
                    <a:latin typeface="Calibri" panose="020F0502020204030204" pitchFamily="34" charset="0"/>
                    <a:cs typeface="Times New Roman" panose="02020603050405020304" pitchFamily="18" charset="0"/>
                  </a:rPr>
                  <a:t>R</a:t>
                </a:r>
                <a:r>
                  <a:rPr lang="zh-CN" altLang="zh-CN" sz="1400" kern="100" dirty="0">
                    <a:effectLst/>
                    <a:latin typeface="Calibri" panose="020F0502020204030204" pitchFamily="34" charset="0"/>
                    <a:cs typeface="Times New Roman" panose="02020603050405020304" pitchFamily="18" charset="0"/>
                  </a:rPr>
                  <a:t>加密成</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𝑅</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oMath>
                </a14:m>
                <a:r>
                  <a:rPr lang="en-US" altLang="zh-CN" sz="1400" kern="100" dirty="0">
                    <a:effectLst/>
                    <a:latin typeface="Calibri" panose="020F0502020204030204" pitchFamily="34" charset="0"/>
                    <a:cs typeface="Times New Roman" panose="02020603050405020304" pitchFamily="18" charset="0"/>
                  </a:rPr>
                  <a:t> </a:t>
                </a:r>
                <a:r>
                  <a:rPr lang="zh-CN" altLang="zh-CN" sz="1400" kern="100" dirty="0">
                    <a:effectLst/>
                    <a:latin typeface="Calibri" panose="020F0502020204030204" pitchFamily="34" charset="0"/>
                    <a:cs typeface="Times New Roman" panose="02020603050405020304" pitchFamily="18" charset="0"/>
                  </a:rPr>
                  <a:t>再计算</a:t>
                </a:r>
                <a:endParaRPr lang="zh-CN" altLang="zh-CN" sz="1400" kern="100" dirty="0">
                  <a:latin typeface="Calibri" panose="020F0502020204030204" pitchFamily="34" charset="0"/>
                  <a:cs typeface="Times New Roman" panose="02020603050405020304" pitchFamily="18" charset="0"/>
                </a:endParaRPr>
              </a:p>
              <a:p>
                <a:pPr marL="361950" indent="266700" algn="ctr">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𝑍</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r>
                        <a:rPr lang="en-US" altLang="zh-CN" sz="1400" i="1" kern="100">
                          <a:effectLst/>
                          <a:latin typeface="Cambria Math" panose="02040503050406030204" pitchFamily="18" charset="0"/>
                          <a:cs typeface="Times New Roman" panose="02020603050405020304" pitchFamily="18" charset="0"/>
                        </a:rPr>
                        <m:t> ∙ </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𝑅</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e>
                        <m:sup>
                          <m:r>
                            <a:rPr lang="en-US" altLang="zh-CN" sz="1400" i="1" kern="100">
                              <a:effectLst/>
                              <a:latin typeface="Cambria Math" panose="02040503050406030204" pitchFamily="18" charset="0"/>
                              <a:cs typeface="Times New Roman" panose="02020603050405020304" pitchFamily="18" charset="0"/>
                            </a:rPr>
                            <m:t>𝑁</m:t>
                          </m:r>
                          <m:r>
                            <a:rPr lang="en-US" altLang="zh-CN" sz="1400" i="1" kern="100">
                              <a:effectLst/>
                              <a:latin typeface="Cambria Math" panose="02040503050406030204" pitchFamily="18" charset="0"/>
                              <a:cs typeface="Times New Roman" panose="02020603050405020304" pitchFamily="18" charset="0"/>
                            </a:rPr>
                            <m:t>−1</m:t>
                          </m:r>
                        </m:sup>
                      </m:sSup>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𝑍</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𝑅</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𝑥</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𝑦</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oMath>
                  </m:oMathPara>
                </a14:m>
                <a:endParaRPr lang="zh-CN" altLang="zh-CN" sz="1400" kern="100" dirty="0">
                  <a:latin typeface="Calibri" panose="020F0502020204030204" pitchFamily="34"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611670" y="3989323"/>
                <a:ext cx="7128594" cy="695190"/>
              </a:xfrm>
              <a:prstGeom prst="rect">
                <a:avLst/>
              </a:prstGeom>
              <a:blipFill rotWithShape="0">
                <a:blip r:embed="rId5"/>
                <a:stretch>
                  <a:fillRect l="-2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5850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733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安全计算协议</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48873" y="137313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22</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283936" y="923114"/>
            <a:ext cx="8176388" cy="615553"/>
          </a:xfrm>
          <a:prstGeom prst="rect">
            <a:avLst/>
          </a:prstGeom>
        </p:spPr>
        <p:txBody>
          <a:bodyPr wrap="square">
            <a:spAutoFit/>
          </a:bodyPr>
          <a:lstStyle/>
          <a:p>
            <a:endParaRPr lang="zh-CN" altLang="zh-CN" sz="1600" dirty="0"/>
          </a:p>
          <a:p>
            <a:endParaRPr lang="zh-CN" altLang="en-US" dirty="0"/>
          </a:p>
        </p:txBody>
      </p:sp>
      <p:sp>
        <p:nvSpPr>
          <p:cNvPr id="4" name="矩形 3"/>
          <p:cNvSpPr/>
          <p:nvPr/>
        </p:nvSpPr>
        <p:spPr>
          <a:xfrm>
            <a:off x="240537" y="841332"/>
            <a:ext cx="8331928" cy="369332"/>
          </a:xfrm>
          <a:prstGeom prst="rect">
            <a:avLst/>
          </a:prstGeom>
        </p:spPr>
        <p:txBody>
          <a:bodyPr wrap="square">
            <a:spAutoFit/>
          </a:bodyPr>
          <a:lstStyle/>
          <a:p>
            <a:r>
              <a:rPr lang="en-US" altLang="zh-CN" kern="100" dirty="0" smtClean="0">
                <a:latin typeface="Times New Roman" panose="02020603050405020304" pitchFamily="18" charset="0"/>
                <a:cs typeface="Times New Roman" panose="02020603050405020304" pitchFamily="18" charset="0"/>
              </a:rPr>
              <a:t>B</a:t>
            </a:r>
            <a:r>
              <a:rPr lang="zh-CN" altLang="en-US" kern="100" dirty="0" smtClean="0">
                <a:latin typeface="Times New Roman" panose="02020603050405020304" pitchFamily="18" charset="0"/>
                <a:cs typeface="Times New Roman" panose="02020603050405020304" pitchFamily="18" charset="0"/>
              </a:rPr>
              <a:t>：安全乘法协议（</a:t>
            </a:r>
            <a:r>
              <a:rPr lang="zh-CN" altLang="zh-CN" dirty="0"/>
              <a:t>Secure </a:t>
            </a:r>
            <a:r>
              <a:rPr lang="en-US" altLang="zh-CN" dirty="0"/>
              <a:t>M</a:t>
            </a:r>
            <a:r>
              <a:rPr lang="en-US" altLang="zh-CN" dirty="0" smtClean="0"/>
              <a:t>ultiplication </a:t>
            </a:r>
            <a:r>
              <a:rPr lang="zh-CN" altLang="zh-CN" dirty="0" smtClean="0"/>
              <a:t>Protocol</a:t>
            </a:r>
            <a:r>
              <a:rPr lang="zh-CN" altLang="zh-CN" dirty="0"/>
              <a:t>, </a:t>
            </a:r>
            <a:r>
              <a:rPr lang="zh-CN" altLang="zh-CN" dirty="0" smtClean="0"/>
              <a:t>S</a:t>
            </a:r>
            <a:r>
              <a:rPr lang="en-US" altLang="zh-CN" dirty="0" smtClean="0"/>
              <a:t>M</a:t>
            </a:r>
            <a:r>
              <a:rPr lang="zh-CN" altLang="zh-CN" dirty="0" smtClean="0"/>
              <a:t>P</a:t>
            </a:r>
            <a:r>
              <a:rPr lang="zh-CN" altLang="en-US" kern="100" dirty="0" smtClean="0">
                <a:latin typeface="Times New Roman" panose="02020603050405020304" pitchFamily="18" charset="0"/>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391380" y="1375033"/>
                <a:ext cx="7492896" cy="584006"/>
              </a:xfrm>
              <a:prstGeom prst="rect">
                <a:avLst/>
              </a:prstGeom>
            </p:spPr>
            <p:txBody>
              <a:bodyPr wrap="square">
                <a:spAutoFit/>
              </a:bodyPr>
              <a:lstStyle/>
              <a:p>
                <a:r>
                  <a:rPr lang="en-US" altLang="zh-CN" sz="1400" dirty="0" smtClean="0"/>
                  <a:t>        </a:t>
                </a:r>
                <a:r>
                  <a:rPr lang="zh-CN" altLang="zh-CN" sz="1400" dirty="0" smtClean="0"/>
                  <a:t>给定</a:t>
                </a:r>
                <a:r>
                  <a:rPr lang="zh-CN" altLang="zh-CN" sz="1400" dirty="0"/>
                  <a:t>两个在不同公钥下加密的密文</a:t>
                </a:r>
                <a14:m>
                  <m:oMath xmlns:m="http://schemas.openxmlformats.org/officeDocument/2006/math">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 </m:t>
                            </m:r>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𝑎</m:t>
                            </m:r>
                            <m:r>
                              <a:rPr lang="en-US" altLang="zh-CN" sz="1400" i="1">
                                <a:latin typeface="Cambria Math" panose="02040503050406030204" pitchFamily="18" charset="0"/>
                              </a:rPr>
                              <m:t> </m:t>
                            </m:r>
                          </m:sub>
                        </m:sSub>
                        <m:r>
                          <a:rPr lang="en-US" altLang="zh-CN" sz="1400" i="1">
                            <a:latin typeface="Cambria Math" panose="02040503050406030204" pitchFamily="18" charset="0"/>
                          </a:rPr>
                          <m:t>,</m:t>
                        </m:r>
                      </m:sub>
                    </m:sSub>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𝑦</m:t>
                            </m:r>
                            <m:r>
                              <a:rPr lang="en-US" altLang="zh-CN" sz="1400" i="1">
                                <a:latin typeface="Cambria Math" panose="02040503050406030204" pitchFamily="18" charset="0"/>
                              </a:rPr>
                              <m:t> </m:t>
                            </m:r>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𝑏</m:t>
                            </m:r>
                            <m:r>
                              <a:rPr lang="en-US" altLang="zh-CN" sz="1400" i="1">
                                <a:latin typeface="Cambria Math" panose="02040503050406030204" pitchFamily="18" charset="0"/>
                              </a:rPr>
                              <m:t> </m:t>
                            </m:r>
                          </m:sub>
                        </m:sSub>
                        <m:r>
                          <a:rPr lang="en-US" altLang="zh-CN" sz="1400" i="1">
                            <a:latin typeface="Cambria Math" panose="02040503050406030204" pitchFamily="18" charset="0"/>
                          </a:rPr>
                          <m:t>,</m:t>
                        </m:r>
                      </m:sub>
                    </m:sSub>
                  </m:oMath>
                </a14:m>
                <a:r>
                  <a:rPr lang="en-US" altLang="zh-CN" sz="1400" dirty="0"/>
                  <a:t> </a:t>
                </a:r>
                <a:r>
                  <a:rPr lang="zh-CN" altLang="zh-CN" sz="1400" dirty="0"/>
                  <a:t>服务器</a:t>
                </a:r>
                <a:r>
                  <a:rPr lang="en-US" altLang="zh-CN" sz="1400" dirty="0"/>
                  <a:t>C</a:t>
                </a:r>
                <a:r>
                  <a:rPr lang="zh-CN" altLang="zh-CN" sz="1400" dirty="0"/>
                  <a:t>想要知道这两个数的乘积，我们</a:t>
                </a:r>
                <a:r>
                  <a:rPr lang="en-US" altLang="zh-CN" sz="1400" dirty="0"/>
                  <a:t>SMP</a:t>
                </a:r>
                <a:r>
                  <a:rPr lang="zh-CN" altLang="zh-CN" sz="1400" dirty="0"/>
                  <a:t>算法的目标就是得到</a:t>
                </a:r>
                <a14:m>
                  <m:oMath xmlns:m="http://schemas.openxmlformats.org/officeDocument/2006/math">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𝑦</m:t>
                            </m:r>
                            <m:r>
                              <a:rPr lang="en-US" altLang="zh-CN" sz="1400" i="1">
                                <a:latin typeface="Cambria Math" panose="02040503050406030204" pitchFamily="18" charset="0"/>
                              </a:rPr>
                              <m:t> </m:t>
                            </m:r>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sub>
                    </m:sSub>
                  </m:oMath>
                </a14:m>
                <a:r>
                  <a:rPr lang="zh-CN" altLang="zh-CN" sz="1400" dirty="0"/>
                  <a:t>。</a:t>
                </a:r>
                <a:endParaRPr lang="zh-CN" altLang="en-US" sz="1400" dirty="0"/>
              </a:p>
            </p:txBody>
          </p:sp>
        </mc:Choice>
        <mc:Fallback xmlns="">
          <p:sp>
            <p:nvSpPr>
              <p:cNvPr id="6" name="矩形 5"/>
              <p:cNvSpPr>
                <a:spLocks noRot="1" noChangeAspect="1" noMove="1" noResize="1" noEditPoints="1" noAdjustHandles="1" noChangeArrowheads="1" noChangeShapeType="1" noTextEdit="1"/>
              </p:cNvSpPr>
              <p:nvPr/>
            </p:nvSpPr>
            <p:spPr>
              <a:xfrm>
                <a:off x="391380" y="1375033"/>
                <a:ext cx="7492896" cy="584006"/>
              </a:xfrm>
              <a:prstGeom prst="rect">
                <a:avLst/>
              </a:prstGeom>
              <a:blipFill rotWithShape="0">
                <a:blip r:embed="rId2"/>
                <a:stretch>
                  <a:fillRect l="-244" t="-4211" b="-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06955" y="1919595"/>
                <a:ext cx="7128594" cy="563809"/>
              </a:xfrm>
              <a:prstGeom prst="rect">
                <a:avLst/>
              </a:prstGeom>
            </p:spPr>
            <p:txBody>
              <a:bodyPr wrap="square">
                <a:spAutoFit/>
              </a:bodyPr>
              <a:lstStyle/>
              <a:p>
                <a:pPr lvl="0"/>
                <a:r>
                  <a:rPr lang="en-US" altLang="zh-CN" sz="1400" dirty="0" smtClean="0"/>
                  <a:t>1</a:t>
                </a:r>
                <a:r>
                  <a:rPr lang="zh-CN" altLang="en-US" sz="1400" dirty="0" smtClean="0"/>
                  <a:t>）</a:t>
                </a:r>
                <a:r>
                  <a:rPr lang="zh-CN" altLang="zh-CN" sz="1400" dirty="0" smtClean="0"/>
                  <a:t>首先</a:t>
                </a:r>
                <a:r>
                  <a:rPr lang="zh-CN" altLang="zh-CN" sz="1400" dirty="0"/>
                  <a:t>选择两个随机数</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𝑎</m:t>
                        </m:r>
                      </m:sub>
                    </m:sSub>
                    <m:r>
                      <a:rPr lang="en-US" altLang="zh-CN" sz="1400" i="1">
                        <a:latin typeface="Cambria Math" panose="02040503050406030204" pitchFamily="18" charset="0"/>
                      </a:rPr>
                      <m:t> , </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𝑏</m:t>
                        </m:r>
                        <m:r>
                          <a:rPr lang="en-US" altLang="zh-CN" sz="1400" i="1">
                            <a:latin typeface="Cambria Math" panose="02040503050406030204" pitchFamily="18" charset="0"/>
                          </a:rPr>
                          <m:t> </m:t>
                        </m:r>
                      </m:sub>
                    </m:sSub>
                    <m:r>
                      <a:rPr lang="en-US" altLang="zh-CN" sz="1400" i="1">
                        <a:latin typeface="Cambria Math" panose="02040503050406030204" pitchFamily="18" charset="0"/>
                      </a:rPr>
                      <m:t>∈ </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ℤ</m:t>
                        </m:r>
                      </m:e>
                      <m:sub>
                        <m:r>
                          <a:rPr lang="en-US" altLang="zh-CN" sz="1400" i="1">
                            <a:latin typeface="Cambria Math" panose="02040503050406030204" pitchFamily="18" charset="0"/>
                          </a:rPr>
                          <m:t>𝑁</m:t>
                        </m:r>
                      </m:sub>
                    </m:sSub>
                  </m:oMath>
                </a14:m>
                <a:r>
                  <a:rPr lang="zh-CN" altLang="zh-CN" sz="1400" dirty="0"/>
                  <a:t>，服务器</a:t>
                </a:r>
                <a:r>
                  <a:rPr lang="en-US" altLang="zh-CN" sz="1400" dirty="0"/>
                  <a:t>C </a:t>
                </a:r>
                <a:r>
                  <a:rPr lang="zh-CN" altLang="zh-CN" sz="1400" dirty="0"/>
                  <a:t>计算：</a:t>
                </a:r>
              </a:p>
              <a:p>
                <a:pPr/>
                <a14:m>
                  <m:oMathPara xmlns:m="http://schemas.openxmlformats.org/officeDocument/2006/math">
                    <m:oMathParaPr>
                      <m:jc m:val="centerGroup"/>
                    </m:oMathParaPr>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𝑋</m:t>
                          </m:r>
                          <m:r>
                            <a:rPr lang="en-US" altLang="zh-CN" sz="1400" i="1">
                              <a:latin typeface="Cambria Math" panose="02040503050406030204" pitchFamily="18" charset="0"/>
                            </a:rPr>
                            <m:t>=</m:t>
                          </m:r>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𝑥</m:t>
                              </m:r>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𝑎</m:t>
                              </m:r>
                            </m:sub>
                          </m:sSub>
                        </m:sub>
                      </m:sSub>
                      <m:r>
                        <a:rPr lang="en-US" altLang="zh-CN" sz="1400" i="1">
                          <a:latin typeface="Cambria Math" panose="02040503050406030204" pitchFamily="18" charset="0"/>
                        </a:rPr>
                        <m:t>∙ </m:t>
                      </m:r>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𝑎</m:t>
                                  </m:r>
                                </m:sub>
                              </m:sSub>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𝑎</m:t>
                              </m:r>
                            </m:sub>
                          </m:sSub>
                        </m:sub>
                      </m:sSub>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 </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𝑎</m:t>
                                  </m:r>
                                </m:sub>
                              </m:sSub>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𝑎</m:t>
                              </m:r>
                            </m:sub>
                          </m:sSub>
                        </m:sub>
                      </m:sSub>
                      <m:r>
                        <a:rPr lang="en-US" altLang="zh-CN" sz="1400">
                          <a:latin typeface="Cambria Math" panose="02040503050406030204" pitchFamily="18" charset="0"/>
                        </a:rPr>
                        <m:t>  </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𝑌</m:t>
                          </m:r>
                          <m:r>
                            <a:rPr lang="en-US" altLang="zh-CN" sz="1400" i="1">
                              <a:latin typeface="Cambria Math" panose="02040503050406030204" pitchFamily="18" charset="0"/>
                            </a:rPr>
                            <m:t>=</m:t>
                          </m:r>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𝑦</m:t>
                              </m:r>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𝑏</m:t>
                              </m:r>
                            </m:sub>
                          </m:sSub>
                        </m:sub>
                      </m:sSub>
                      <m:r>
                        <a:rPr lang="en-US" altLang="zh-CN" sz="1400" i="1">
                          <a:latin typeface="Cambria Math" panose="02040503050406030204" pitchFamily="18" charset="0"/>
                        </a:rPr>
                        <m:t>∙ </m:t>
                      </m:r>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𝑏</m:t>
                                  </m:r>
                                </m:sub>
                              </m:sSub>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𝑏</m:t>
                              </m:r>
                            </m:sub>
                          </m:sSub>
                        </m:sub>
                      </m:sSub>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𝑦</m:t>
                              </m:r>
                              <m:r>
                                <a:rPr lang="en-US" altLang="zh-CN" sz="1400" i="1">
                                  <a:latin typeface="Cambria Math" panose="02040503050406030204" pitchFamily="18" charset="0"/>
                                </a:rPr>
                                <m:t>+ </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𝑏</m:t>
                                  </m:r>
                                </m:sub>
                              </m:sSub>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𝑏</m:t>
                              </m:r>
                            </m:sub>
                          </m:sSub>
                        </m:sub>
                      </m:sSub>
                    </m:oMath>
                  </m:oMathPara>
                </a14:m>
                <a:endParaRPr lang="zh-CN" altLang="zh-CN" sz="1400" dirty="0"/>
              </a:p>
            </p:txBody>
          </p:sp>
        </mc:Choice>
        <mc:Fallback xmlns="">
          <p:sp>
            <p:nvSpPr>
              <p:cNvPr id="7" name="矩形 6"/>
              <p:cNvSpPr>
                <a:spLocks noRot="1" noChangeAspect="1" noMove="1" noResize="1" noEditPoints="1" noAdjustHandles="1" noChangeArrowheads="1" noChangeShapeType="1" noTextEdit="1"/>
              </p:cNvSpPr>
              <p:nvPr/>
            </p:nvSpPr>
            <p:spPr>
              <a:xfrm>
                <a:off x="606955" y="1919595"/>
                <a:ext cx="7128594" cy="563809"/>
              </a:xfrm>
              <a:prstGeom prst="rect">
                <a:avLst/>
              </a:prstGeom>
              <a:blipFill rotWithShape="0">
                <a:blip r:embed="rId3"/>
                <a:stretch>
                  <a:fillRect l="-257" t="-3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06955" y="2585806"/>
                <a:ext cx="6854066" cy="542521"/>
              </a:xfrm>
              <a:prstGeom prst="rect">
                <a:avLst/>
              </a:prstGeom>
            </p:spPr>
            <p:txBody>
              <a:bodyPr wrap="square">
                <a:spAutoFit/>
              </a:bodyPr>
              <a:lstStyle/>
              <a:p>
                <a:pPr lvl="0"/>
                <a:r>
                  <a:rPr lang="en-US" altLang="zh-CN" sz="1400" kern="100" dirty="0" smtClean="0">
                    <a:latin typeface="Calibri" panose="020F0502020204030204" pitchFamily="34" charset="0"/>
                    <a:cs typeface="Times New Roman" panose="02020603050405020304" pitchFamily="18" charset="0"/>
                  </a:rPr>
                  <a:t>2</a:t>
                </a:r>
                <a:r>
                  <a:rPr lang="zh-CN" altLang="en-US" sz="1400" kern="100" dirty="0" smtClean="0">
                    <a:latin typeface="Calibri" panose="020F0502020204030204" pitchFamily="34" charset="0"/>
                    <a:cs typeface="Times New Roman" panose="02020603050405020304" pitchFamily="18" charset="0"/>
                  </a:rPr>
                  <a:t>）</a:t>
                </a:r>
                <a:r>
                  <a:rPr lang="zh-CN" altLang="zh-CN" sz="1400" dirty="0"/>
                  <a:t>将</a:t>
                </a:r>
                <a:r>
                  <a:rPr lang="en-US" altLang="zh-CN" sz="1400" dirty="0"/>
                  <a:t>X</a:t>
                </a:r>
                <a:r>
                  <a:rPr lang="zh-CN" altLang="zh-CN" sz="1400" dirty="0"/>
                  <a:t>和</a:t>
                </a:r>
                <a:r>
                  <a:rPr lang="en-US" altLang="zh-CN" sz="1400" dirty="0"/>
                  <a:t>Y </a:t>
                </a:r>
                <a:r>
                  <a:rPr lang="zh-CN" altLang="zh-CN" sz="1400" dirty="0"/>
                  <a:t>发送到服务器</a:t>
                </a:r>
                <a:r>
                  <a:rPr lang="en-US" altLang="zh-CN" sz="1400" dirty="0"/>
                  <a:t>S</a:t>
                </a:r>
                <a:r>
                  <a:rPr lang="zh-CN" altLang="zh-CN" sz="1400" dirty="0"/>
                  <a:t>，</a:t>
                </a:r>
                <a:r>
                  <a:rPr lang="en-US" altLang="zh-CN" sz="1400" dirty="0"/>
                  <a:t>S</a:t>
                </a:r>
                <a:r>
                  <a:rPr lang="zh-CN" altLang="zh-CN" sz="1400" dirty="0"/>
                  <a:t>用主密钥</a:t>
                </a:r>
                <a14:m>
                  <m:oMath xmlns:m="http://schemas.openxmlformats.org/officeDocument/2006/math">
                    <m:r>
                      <a:rPr lang="en-US" altLang="zh-CN" sz="1400" i="1">
                        <a:latin typeface="Cambria Math" panose="02040503050406030204" pitchFamily="18" charset="0"/>
                      </a:rPr>
                      <m:t>𝑚𝑘</m:t>
                    </m:r>
                  </m:oMath>
                </a14:m>
                <a:r>
                  <a:rPr lang="zh-CN" altLang="zh-CN" sz="1400" dirty="0"/>
                  <a:t>解密，然后计算</a:t>
                </a:r>
                <a:r>
                  <a:rPr lang="en-US" altLang="zh-CN" sz="1400" i="1" dirty="0"/>
                  <a:t>Z =</a:t>
                </a:r>
                <a14:m>
                  <m:oMath xmlns:m="http://schemas.openxmlformats.org/officeDocument/2006/math">
                    <m:d>
                      <m:dPr>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 </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𝑎</m:t>
                            </m:r>
                          </m:sub>
                        </m:sSub>
                      </m:e>
                    </m:d>
                    <m:r>
                      <a:rPr lang="en-US" altLang="zh-CN" sz="1400" i="1">
                        <a:latin typeface="Cambria Math" panose="02040503050406030204" pitchFamily="18" charset="0"/>
                      </a:rPr>
                      <m:t>∗</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𝑦</m:t>
                        </m:r>
                        <m:r>
                          <a:rPr lang="en-US" altLang="zh-CN" sz="1400" i="1">
                            <a:latin typeface="Cambria Math" panose="02040503050406030204" pitchFamily="18" charset="0"/>
                          </a:rPr>
                          <m:t>+ </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𝑏</m:t>
                            </m:r>
                          </m:sub>
                        </m:sSub>
                      </m:e>
                    </m:d>
                  </m:oMath>
                </a14:m>
                <a:r>
                  <a:rPr lang="zh-CN" altLang="zh-CN" sz="1400" i="1" dirty="0"/>
                  <a:t>，</a:t>
                </a:r>
                <a:r>
                  <a:rPr lang="zh-CN" altLang="zh-CN" sz="1400" dirty="0"/>
                  <a:t>将</a:t>
                </a:r>
                <a:r>
                  <a:rPr lang="en-US" altLang="zh-CN" sz="1400" dirty="0"/>
                  <a:t>Z</a:t>
                </a:r>
                <a:r>
                  <a:rPr lang="zh-CN" altLang="zh-CN" sz="1400" dirty="0"/>
                  <a:t>加密成</a:t>
                </a:r>
                <a14:m>
                  <m:oMath xmlns:m="http://schemas.openxmlformats.org/officeDocument/2006/math">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𝑍</m:t>
                            </m:r>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sub>
                    </m:sSub>
                  </m:oMath>
                </a14:m>
                <a:r>
                  <a:rPr lang="en-US" altLang="zh-CN" sz="1400" dirty="0"/>
                  <a:t> </a:t>
                </a:r>
                <a:r>
                  <a:rPr lang="zh-CN" altLang="zh-CN" sz="1400" dirty="0"/>
                  <a:t>再发送到服务器</a:t>
                </a:r>
                <a:r>
                  <a:rPr lang="en-US" altLang="zh-CN" sz="1400" dirty="0"/>
                  <a:t>C</a:t>
                </a:r>
                <a:endParaRPr lang="zh-CN" altLang="zh-CN" sz="1400" dirty="0"/>
              </a:p>
            </p:txBody>
          </p:sp>
        </mc:Choice>
        <mc:Fallback xmlns="">
          <p:sp>
            <p:nvSpPr>
              <p:cNvPr id="8" name="矩形 7"/>
              <p:cNvSpPr>
                <a:spLocks noRot="1" noChangeAspect="1" noMove="1" noResize="1" noEditPoints="1" noAdjustHandles="1" noChangeArrowheads="1" noChangeShapeType="1" noTextEdit="1"/>
              </p:cNvSpPr>
              <p:nvPr/>
            </p:nvSpPr>
            <p:spPr>
              <a:xfrm>
                <a:off x="606955" y="2585806"/>
                <a:ext cx="6854066" cy="542521"/>
              </a:xfrm>
              <a:prstGeom prst="rect">
                <a:avLst/>
              </a:prstGeom>
              <a:blipFill rotWithShape="0">
                <a:blip r:embed="rId4"/>
                <a:stretch>
                  <a:fillRect l="-267" t="-4494" b="-7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610628" y="3307162"/>
                <a:ext cx="7128594" cy="1876026"/>
              </a:xfrm>
              <a:prstGeom prst="rect">
                <a:avLst/>
              </a:prstGeom>
            </p:spPr>
            <p:txBody>
              <a:bodyPr wrap="square">
                <a:spAutoFit/>
              </a:bodyPr>
              <a:lstStyle/>
              <a:p>
                <a:pPr lvl="0"/>
                <a:r>
                  <a:rPr lang="en-US" altLang="zh-CN" sz="1400" kern="100" dirty="0" smtClean="0">
                    <a:latin typeface="Calibri" panose="020F0502020204030204" pitchFamily="34" charset="0"/>
                    <a:cs typeface="Times New Roman" panose="02020603050405020304" pitchFamily="18" charset="0"/>
                  </a:rPr>
                  <a:t>3</a:t>
                </a:r>
                <a:r>
                  <a:rPr lang="zh-CN" altLang="en-US" sz="1400" kern="100" dirty="0" smtClean="0">
                    <a:latin typeface="Calibri" panose="020F0502020204030204" pitchFamily="34" charset="0"/>
                    <a:cs typeface="Times New Roman" panose="02020603050405020304" pitchFamily="18" charset="0"/>
                  </a:rPr>
                  <a:t>）</a:t>
                </a:r>
                <a:r>
                  <a:rPr lang="zh-CN" altLang="zh-CN" sz="1400" dirty="0"/>
                  <a:t>服务器</a:t>
                </a:r>
                <a:r>
                  <a:rPr lang="en-US" altLang="zh-CN" sz="1400" dirty="0"/>
                  <a:t>C</a:t>
                </a:r>
                <a:r>
                  <a:rPr lang="zh-CN" altLang="zh-CN" sz="1400" dirty="0"/>
                  <a:t>接收到了</a:t>
                </a:r>
                <a14:m>
                  <m:oMath xmlns:m="http://schemas.openxmlformats.org/officeDocument/2006/math">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𝑍</m:t>
                            </m:r>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sub>
                    </m:sSub>
                  </m:oMath>
                </a14:m>
                <a:r>
                  <a:rPr lang="zh-CN" altLang="zh-CN" sz="1400" dirty="0"/>
                  <a:t>，分别计算 </a:t>
                </a:r>
              </a:p>
              <a:p>
                <a:pPr>
                  <a:lnSpc>
                    <a:spcPct val="125000"/>
                  </a:lnSpc>
                </a:pPr>
                <a14:m>
                  <m:oMathPara xmlns:m="http://schemas.openxmlformats.org/officeDocument/2006/math">
                    <m:oMathParaPr>
                      <m:jc m:val="centerGroup"/>
                    </m:oMathParaPr>
                    <m:oMath xmlns:m="http://schemas.openxmlformats.org/officeDocument/2006/math">
                      <m:sSubSup>
                        <m:sSubSupPr>
                          <m:ctrlPr>
                            <a:rPr lang="zh-CN" altLang="zh-CN" sz="1400" i="1">
                              <a:latin typeface="Cambria Math" panose="02040503050406030204" pitchFamily="18" charset="0"/>
                            </a:rPr>
                          </m:ctrlPr>
                        </m:sSubSup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𝑥</m:t>
                              </m:r>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sub>
                        <m:sup>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𝑏</m:t>
                              </m:r>
                            </m:sub>
                          </m:sSub>
                        </m:sup>
                      </m:sSubSup>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𝑏</m:t>
                                  </m:r>
                                </m:sub>
                              </m:sSub>
                              <m:r>
                                <a:rPr lang="en-US" altLang="zh-CN" sz="1400" i="1">
                                  <a:latin typeface="Cambria Math" panose="02040503050406030204" pitchFamily="18" charset="0"/>
                                </a:rPr>
                                <m:t>∙</m:t>
                              </m:r>
                              <m:r>
                                <a:rPr lang="en-US" altLang="zh-CN" sz="1400" i="1">
                                  <a:latin typeface="Cambria Math" panose="02040503050406030204" pitchFamily="18" charset="0"/>
                                </a:rPr>
                                <m:t>𝑥</m:t>
                              </m:r>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sub>
                      </m:sSub>
                    </m:oMath>
                  </m:oMathPara>
                </a14:m>
                <a:endParaRPr lang="zh-CN" altLang="zh-CN" sz="1400" dirty="0"/>
              </a:p>
              <a:p>
                <a:pPr>
                  <a:lnSpc>
                    <a:spcPct val="125000"/>
                  </a:lnSpc>
                </a:pPr>
                <a14:m>
                  <m:oMathPara xmlns:m="http://schemas.openxmlformats.org/officeDocument/2006/math">
                    <m:oMathParaPr>
                      <m:jc m:val="centerGroup"/>
                    </m:oMathParaPr>
                    <m:oMath xmlns:m="http://schemas.openxmlformats.org/officeDocument/2006/math">
                      <m:sSubSup>
                        <m:sSubSupPr>
                          <m:ctrlPr>
                            <a:rPr lang="zh-CN" altLang="zh-CN" sz="1400" i="1">
                              <a:latin typeface="Cambria Math" panose="02040503050406030204" pitchFamily="18" charset="0"/>
                            </a:rPr>
                          </m:ctrlPr>
                        </m:sSubSup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𝑦</m:t>
                              </m:r>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sub>
                        <m:sup>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𝑎</m:t>
                              </m:r>
                            </m:sub>
                          </m:sSub>
                        </m:sup>
                      </m:sSubSup>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𝑎</m:t>
                                  </m:r>
                                </m:sub>
                              </m:sSub>
                              <m:r>
                                <a:rPr lang="en-US" altLang="zh-CN" sz="1400" i="1">
                                  <a:latin typeface="Cambria Math" panose="02040503050406030204" pitchFamily="18" charset="0"/>
                                </a:rPr>
                                <m:t>∙</m:t>
                              </m:r>
                              <m:r>
                                <a:rPr lang="en-US" altLang="zh-CN" sz="1400" i="1">
                                  <a:latin typeface="Cambria Math" panose="02040503050406030204" pitchFamily="18" charset="0"/>
                                </a:rPr>
                                <m:t>𝑦</m:t>
                              </m:r>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sub>
                      </m:sSub>
                    </m:oMath>
                  </m:oMathPara>
                </a14:m>
                <a:endParaRPr lang="zh-CN" altLang="zh-CN" sz="1400" dirty="0"/>
              </a:p>
              <a:p>
                <a:pPr>
                  <a:lnSpc>
                    <a:spcPct val="125000"/>
                  </a:lnSpc>
                </a:pPr>
                <a14:m>
                  <m:oMathPara xmlns:m="http://schemas.openxmlformats.org/officeDocument/2006/math">
                    <m:oMathParaPr>
                      <m:jc m:val="centerGroup"/>
                    </m:oMathParaPr>
                    <m:oMath xmlns:m="http://schemas.openxmlformats.org/officeDocument/2006/math">
                      <m:sSubSup>
                        <m:sSubSupPr>
                          <m:ctrlPr>
                            <a:rPr lang="zh-CN" altLang="zh-CN" sz="1400" i="1">
                              <a:latin typeface="Cambria Math" panose="02040503050406030204" pitchFamily="18" charset="0"/>
                            </a:rPr>
                          </m:ctrlPr>
                        </m:sSubSupPr>
                        <m:e>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𝑎</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𝑏</m:t>
                                  </m:r>
                                </m:sub>
                              </m:sSub>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sub>
                        <m:sup>
                          <m:r>
                            <a:rPr lang="en-US" altLang="zh-CN" sz="1400" i="1">
                              <a:latin typeface="Cambria Math" panose="02040503050406030204" pitchFamily="18" charset="0"/>
                            </a:rPr>
                            <m:t>𝑁</m:t>
                          </m:r>
                          <m:r>
                            <a:rPr lang="en-US" altLang="zh-CN" sz="1400" i="1">
                              <a:latin typeface="Cambria Math" panose="02040503050406030204" pitchFamily="18" charset="0"/>
                            </a:rPr>
                            <m:t>−1</m:t>
                          </m:r>
                        </m:sup>
                      </m:sSubSup>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 </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𝑎</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𝑏</m:t>
                                  </m:r>
                                </m:sub>
                              </m:sSub>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sub>
                      </m:sSub>
                    </m:oMath>
                  </m:oMathPara>
                </a14:m>
                <a:endParaRPr lang="zh-CN" altLang="zh-CN" sz="1400" dirty="0"/>
              </a:p>
              <a:p>
                <a:pPr>
                  <a:lnSpc>
                    <a:spcPct val="125000"/>
                  </a:lnSpc>
                </a:pPr>
                <a:r>
                  <a:rPr lang="zh-CN" altLang="zh-CN" sz="1400" dirty="0"/>
                  <a:t>最后计算 </a:t>
                </a:r>
                <a14:m>
                  <m:oMath xmlns:m="http://schemas.openxmlformats.org/officeDocument/2006/math">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𝑍</m:t>
                            </m:r>
                            <m:r>
                              <a:rPr lang="en-US" altLang="zh-CN" sz="1400" i="1">
                                <a:latin typeface="Cambria Math" panose="02040503050406030204" pitchFamily="18" charset="0"/>
                              </a:rPr>
                              <m:t>− </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𝑏</m:t>
                                </m:r>
                              </m:sub>
                            </m:sSub>
                            <m:r>
                              <a:rPr lang="en-US" altLang="zh-CN" sz="1400" i="1">
                                <a:latin typeface="Cambria Math" panose="02040503050406030204" pitchFamily="18" charset="0"/>
                              </a:rPr>
                              <m:t>∙</m:t>
                            </m:r>
                            <m:r>
                              <a:rPr lang="en-US" altLang="zh-CN" sz="1400" i="1">
                                <a:latin typeface="Cambria Math" panose="02040503050406030204" pitchFamily="18" charset="0"/>
                              </a:rPr>
                              <m:t>𝑥</m:t>
                            </m:r>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𝑎</m:t>
                                </m:r>
                              </m:sub>
                            </m:sSub>
                            <m:r>
                              <a:rPr lang="en-US" altLang="zh-CN" sz="1400" i="1">
                                <a:latin typeface="Cambria Math" panose="02040503050406030204" pitchFamily="18" charset="0"/>
                              </a:rPr>
                              <m:t>∙</m:t>
                            </m:r>
                            <m:r>
                              <a:rPr lang="en-US" altLang="zh-CN" sz="1400" i="1">
                                <a:latin typeface="Cambria Math" panose="02040503050406030204" pitchFamily="18" charset="0"/>
                              </a:rPr>
                              <m:t>𝑦</m:t>
                            </m:r>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𝑎</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𝑟</m:t>
                                </m:r>
                              </m:e>
                              <m:sub>
                                <m:r>
                                  <a:rPr lang="en-US" altLang="zh-CN" sz="1400" i="1">
                                    <a:latin typeface="Cambria Math" panose="02040503050406030204" pitchFamily="18" charset="0"/>
                                  </a:rPr>
                                  <m:t>𝑏</m:t>
                                </m:r>
                              </m:sub>
                            </m:sSub>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𝑦</m:t>
                            </m:r>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sub>
                    </m:sSub>
                  </m:oMath>
                </a14:m>
                <a:endParaRPr lang="zh-CN" altLang="zh-CN" sz="1400" dirty="0"/>
              </a:p>
              <a:p>
                <a:pPr marL="361950" indent="266700" algn="ctr">
                  <a:lnSpc>
                    <a:spcPct val="120000"/>
                  </a:lnSpc>
                  <a:spcAft>
                    <a:spcPts val="0"/>
                  </a:spcAft>
                </a:pPr>
                <a:endParaRPr lang="zh-CN" altLang="zh-CN" sz="1400" kern="100" dirty="0">
                  <a:latin typeface="Calibri" panose="020F0502020204030204" pitchFamily="34"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610628" y="3307162"/>
                <a:ext cx="7128594" cy="1876026"/>
              </a:xfrm>
              <a:prstGeom prst="rect">
                <a:avLst/>
              </a:prstGeom>
              <a:blipFill rotWithShape="0">
                <a:blip r:embed="rId5"/>
                <a:stretch>
                  <a:fillRect l="-256" t="-13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311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733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安全计算协议</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48873" y="137313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23</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283936" y="923114"/>
            <a:ext cx="8176388" cy="615553"/>
          </a:xfrm>
          <a:prstGeom prst="rect">
            <a:avLst/>
          </a:prstGeom>
        </p:spPr>
        <p:txBody>
          <a:bodyPr wrap="square">
            <a:spAutoFit/>
          </a:bodyPr>
          <a:lstStyle/>
          <a:p>
            <a:endParaRPr lang="zh-CN" altLang="zh-CN" sz="1600" dirty="0"/>
          </a:p>
          <a:p>
            <a:endParaRPr lang="zh-CN" altLang="en-US" dirty="0"/>
          </a:p>
        </p:txBody>
      </p:sp>
      <p:sp>
        <p:nvSpPr>
          <p:cNvPr id="4" name="矩形 3"/>
          <p:cNvSpPr/>
          <p:nvPr/>
        </p:nvSpPr>
        <p:spPr>
          <a:xfrm>
            <a:off x="240537" y="841332"/>
            <a:ext cx="8331928" cy="369332"/>
          </a:xfrm>
          <a:prstGeom prst="rect">
            <a:avLst/>
          </a:prstGeom>
        </p:spPr>
        <p:txBody>
          <a:bodyPr wrap="square">
            <a:spAutoFit/>
          </a:bodyPr>
          <a:lstStyle/>
          <a:p>
            <a:r>
              <a:rPr lang="en-US" altLang="zh-CN" kern="100" dirty="0" smtClean="0">
                <a:latin typeface="Times New Roman" panose="02020603050405020304" pitchFamily="18" charset="0"/>
                <a:cs typeface="Times New Roman" panose="02020603050405020304" pitchFamily="18" charset="0"/>
              </a:rPr>
              <a:t>C</a:t>
            </a:r>
            <a:r>
              <a:rPr lang="zh-CN" altLang="en-US" kern="100" dirty="0" smtClean="0">
                <a:latin typeface="Times New Roman" panose="02020603050405020304" pitchFamily="18" charset="0"/>
                <a:cs typeface="Times New Roman" panose="02020603050405020304" pitchFamily="18" charset="0"/>
              </a:rPr>
              <a:t>：安全小于协议（</a:t>
            </a:r>
            <a:r>
              <a:rPr lang="zh-CN" altLang="zh-CN" dirty="0" smtClean="0"/>
              <a:t>Secure</a:t>
            </a:r>
            <a:r>
              <a:rPr lang="en-US" altLang="zh-CN" dirty="0" smtClean="0"/>
              <a:t> Less Than</a:t>
            </a:r>
            <a:r>
              <a:rPr lang="zh-CN" altLang="zh-CN" dirty="0" smtClean="0"/>
              <a:t>, S</a:t>
            </a:r>
            <a:r>
              <a:rPr lang="en-US" altLang="zh-CN" dirty="0" smtClean="0"/>
              <a:t>LT</a:t>
            </a:r>
            <a:r>
              <a:rPr lang="zh-CN" altLang="en-US" kern="100" dirty="0" smtClean="0">
                <a:latin typeface="Times New Roman" panose="02020603050405020304" pitchFamily="18" charset="0"/>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391380" y="1375033"/>
                <a:ext cx="7492896" cy="563809"/>
              </a:xfrm>
              <a:prstGeom prst="rect">
                <a:avLst/>
              </a:prstGeom>
            </p:spPr>
            <p:txBody>
              <a:bodyPr wrap="square">
                <a:spAutoFit/>
              </a:bodyPr>
              <a:lstStyle/>
              <a:p>
                <a:r>
                  <a:rPr lang="en-US" altLang="zh-CN" sz="1400" dirty="0" smtClean="0"/>
                  <a:t>        </a:t>
                </a:r>
                <a:r>
                  <a:rPr lang="zh-CN" altLang="zh-CN" sz="1400" dirty="0" smtClean="0"/>
                  <a:t>给定</a:t>
                </a:r>
                <a:r>
                  <a:rPr lang="zh-CN" altLang="zh-CN" sz="1400" dirty="0"/>
                  <a:t>两个在不同公钥下加密的密文</a:t>
                </a:r>
                <a14:m>
                  <m:oMath xmlns:m="http://schemas.openxmlformats.org/officeDocument/2006/math">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𝑥</m:t>
                            </m:r>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𝑎</m:t>
                            </m:r>
                            <m:r>
                              <a:rPr lang="en-US" altLang="zh-CN" sz="1400" i="1">
                                <a:latin typeface="Cambria Math" panose="02040503050406030204" pitchFamily="18" charset="0"/>
                              </a:rPr>
                              <m:t> </m:t>
                            </m:r>
                          </m:sub>
                        </m:sSub>
                        <m:r>
                          <a:rPr lang="en-US" altLang="zh-CN" sz="1400" i="1">
                            <a:latin typeface="Cambria Math" panose="02040503050406030204" pitchFamily="18" charset="0"/>
                          </a:rPr>
                          <m:t>,</m:t>
                        </m:r>
                      </m:sub>
                    </m:sSub>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𝑦</m:t>
                            </m:r>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𝑏</m:t>
                            </m:r>
                            <m:r>
                              <a:rPr lang="en-US" altLang="zh-CN" sz="1400" i="1">
                                <a:latin typeface="Cambria Math" panose="02040503050406030204" pitchFamily="18" charset="0"/>
                              </a:rPr>
                              <m:t> </m:t>
                            </m:r>
                          </m:sub>
                        </m:sSub>
                        <m:r>
                          <a:rPr lang="en-US" altLang="zh-CN" sz="1400" i="1">
                            <a:latin typeface="Cambria Math" panose="02040503050406030204" pitchFamily="18" charset="0"/>
                          </a:rPr>
                          <m:t>,</m:t>
                        </m:r>
                      </m:sub>
                    </m:sSub>
                  </m:oMath>
                </a14:m>
                <a:r>
                  <a:rPr lang="en-US" altLang="zh-CN" sz="1400" dirty="0"/>
                  <a:t> </a:t>
                </a:r>
                <a:r>
                  <a:rPr lang="en-US" altLang="zh-CN" sz="1400" b="1" dirty="0"/>
                  <a:t>SLT</a:t>
                </a:r>
                <a:r>
                  <a:rPr lang="zh-CN" altLang="zh-CN" sz="1400" dirty="0"/>
                  <a:t>协议就是期望获得</a:t>
                </a:r>
                <a14:m>
                  <m:oMath xmlns:m="http://schemas.openxmlformats.org/officeDocument/2006/math">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𝑢</m:t>
                                </m:r>
                              </m:e>
                              <m:sup>
                                <m:r>
                                  <a:rPr lang="en-US" altLang="zh-CN" sz="1400" i="1">
                                    <a:latin typeface="Cambria Math" panose="02040503050406030204" pitchFamily="18" charset="0"/>
                                  </a:rPr>
                                  <m:t>∗</m:t>
                                </m:r>
                              </m:sup>
                            </m:sSup>
                            <m:r>
                              <a:rPr lang="en-US" altLang="zh-CN" sz="1400" i="1">
                                <a:latin typeface="Cambria Math" panose="02040503050406030204" pitchFamily="18" charset="0"/>
                              </a:rPr>
                              <m:t> </m:t>
                            </m:r>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r>
                          <a:rPr lang="en-US" altLang="zh-CN" sz="1400" i="1">
                            <a:latin typeface="Cambria Math" panose="02040503050406030204" pitchFamily="18" charset="0"/>
                          </a:rPr>
                          <m:t>,</m:t>
                        </m:r>
                      </m:sub>
                    </m:sSub>
                  </m:oMath>
                </a14:m>
                <a:r>
                  <a:rPr lang="en-US" altLang="zh-CN" sz="1400" dirty="0"/>
                  <a:t> </a:t>
                </a:r>
                <a:r>
                  <a:rPr lang="zh-CN" altLang="zh-CN" sz="1400" dirty="0"/>
                  <a:t>其中</a:t>
                </a:r>
                <a14:m>
                  <m:oMath xmlns:m="http://schemas.openxmlformats.org/officeDocument/2006/math">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𝑢</m:t>
                        </m:r>
                      </m:e>
                      <m:sup>
                        <m:r>
                          <a:rPr lang="en-US" altLang="zh-CN" sz="1400" i="1">
                            <a:latin typeface="Cambria Math" panose="02040503050406030204" pitchFamily="18" charset="0"/>
                          </a:rPr>
                          <m:t>∗</m:t>
                        </m:r>
                      </m:sup>
                    </m:sSup>
                    <m:r>
                      <a:rPr lang="en-US" altLang="zh-CN" sz="1400" i="1">
                        <a:latin typeface="Cambria Math" panose="02040503050406030204" pitchFamily="18" charset="0"/>
                      </a:rPr>
                      <m:t> </m:t>
                    </m:r>
                  </m:oMath>
                </a14:m>
                <a:r>
                  <a:rPr lang="zh-CN" altLang="zh-CN" sz="1400" dirty="0"/>
                  <a:t>是表达</a:t>
                </a:r>
                <a:r>
                  <a:rPr lang="en-US" altLang="zh-CN" sz="1400" dirty="0"/>
                  <a:t>x</a:t>
                </a:r>
                <a:r>
                  <a:rPr lang="zh-CN" altLang="zh-CN" sz="1400" dirty="0"/>
                  <a:t>与</a:t>
                </a:r>
                <a:r>
                  <a:rPr lang="en-US" altLang="zh-CN" sz="1400" dirty="0"/>
                  <a:t>y</a:t>
                </a:r>
                <a:r>
                  <a:rPr lang="zh-CN" altLang="zh-CN" sz="1400" dirty="0"/>
                  <a:t>之间的大小关系。</a:t>
                </a:r>
                <a:endParaRPr lang="zh-CN" altLang="en-US" sz="1400" dirty="0"/>
              </a:p>
            </p:txBody>
          </p:sp>
        </mc:Choice>
        <mc:Fallback xmlns="">
          <p:sp>
            <p:nvSpPr>
              <p:cNvPr id="6" name="矩形 5"/>
              <p:cNvSpPr>
                <a:spLocks noRot="1" noChangeAspect="1" noMove="1" noResize="1" noEditPoints="1" noAdjustHandles="1" noChangeArrowheads="1" noChangeShapeType="1" noTextEdit="1"/>
              </p:cNvSpPr>
              <p:nvPr/>
            </p:nvSpPr>
            <p:spPr>
              <a:xfrm>
                <a:off x="391380" y="1375033"/>
                <a:ext cx="7492896" cy="563809"/>
              </a:xfrm>
              <a:prstGeom prst="rect">
                <a:avLst/>
              </a:prstGeom>
              <a:blipFill rotWithShape="0">
                <a:blip r:embed="rId2"/>
                <a:stretch>
                  <a:fillRect t="-4348" b="-7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91380" y="2073773"/>
                <a:ext cx="8068944" cy="2174185"/>
              </a:xfrm>
              <a:prstGeom prst="rect">
                <a:avLst/>
              </a:prstGeom>
            </p:spPr>
            <p:txBody>
              <a:bodyPr wrap="square">
                <a:spAutoFit/>
              </a:bodyPr>
              <a:lstStyle/>
              <a:p>
                <a:pPr lvl="0" algn="just">
                  <a:lnSpc>
                    <a:spcPct val="120000"/>
                  </a:lnSpc>
                  <a:spcAft>
                    <a:spcPts val="0"/>
                  </a:spcAft>
                </a:pPr>
                <a:r>
                  <a:rPr lang="en-US" altLang="zh-CN" sz="1400" kern="100" dirty="0" smtClean="0">
                    <a:latin typeface="Calibri" panose="020F0502020204030204" pitchFamily="34" charset="0"/>
                    <a:cs typeface="Times New Roman" panose="02020603050405020304" pitchFamily="18" charset="0"/>
                  </a:rPr>
                  <a:t>1</a:t>
                </a:r>
                <a:r>
                  <a:rPr lang="zh-CN" altLang="en-US" sz="1400" kern="100" dirty="0" smtClean="0">
                    <a:latin typeface="Calibri" panose="020F0502020204030204" pitchFamily="34" charset="0"/>
                    <a:cs typeface="Times New Roman" panose="02020603050405020304" pitchFamily="18" charset="0"/>
                  </a:rPr>
                  <a:t>）</a:t>
                </a:r>
                <a:r>
                  <a:rPr lang="zh-CN" altLang="zh-CN" sz="1400" kern="100" dirty="0" smtClean="0">
                    <a:latin typeface="Calibri" panose="020F0502020204030204" pitchFamily="34" charset="0"/>
                    <a:cs typeface="Times New Roman" panose="02020603050405020304" pitchFamily="18" charset="0"/>
                  </a:rPr>
                  <a:t>首先服务器</a:t>
                </a:r>
                <a:r>
                  <a:rPr lang="en-US" altLang="zh-CN" sz="1400" kern="100" dirty="0">
                    <a:latin typeface="Calibri" panose="020F0502020204030204" pitchFamily="34" charset="0"/>
                    <a:cs typeface="Times New Roman" panose="02020603050405020304" pitchFamily="18" charset="0"/>
                  </a:rPr>
                  <a:t>C</a:t>
                </a:r>
                <a:r>
                  <a:rPr lang="zh-CN" altLang="zh-CN" sz="1400" kern="100" dirty="0">
                    <a:latin typeface="Calibri" panose="020F0502020204030204" pitchFamily="34" charset="0"/>
                    <a:cs typeface="Times New Roman" panose="02020603050405020304" pitchFamily="18" charset="0"/>
                  </a:rPr>
                  <a:t>计算</a:t>
                </a:r>
              </a:p>
              <a:p>
                <a:pPr marL="3429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rPr>
                              </m:ctrlPr>
                            </m:dPr>
                            <m:e>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𝑥</m:t>
                                  </m:r>
                                </m:e>
                                <m:sub>
                                  <m:r>
                                    <a:rPr lang="en-US" altLang="zh-CN" sz="1400" i="1" kern="100">
                                      <a:effectLst/>
                                      <a:latin typeface="Cambria Math" panose="02040503050406030204" pitchFamily="18" charset="0"/>
                                    </a:rPr>
                                    <m:t>1</m:t>
                                  </m:r>
                                </m:sub>
                              </m:sSub>
                            </m:e>
                          </m:d>
                        </m:e>
                        <m:sub>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𝑝𝑘</m:t>
                              </m:r>
                            </m:e>
                            <m:sub>
                              <m:r>
                                <a:rPr lang="en-US" altLang="zh-CN" sz="1400" i="1" kern="100">
                                  <a:effectLst/>
                                  <a:latin typeface="Cambria Math" panose="02040503050406030204" pitchFamily="18" charset="0"/>
                                </a:rPr>
                                <m:t>𝑎</m:t>
                              </m:r>
                              <m:r>
                                <a:rPr lang="en-US" altLang="zh-CN" sz="1400" i="1" kern="100">
                                  <a:effectLst/>
                                  <a:latin typeface="Cambria Math" panose="02040503050406030204" pitchFamily="18" charset="0"/>
                                </a:rPr>
                                <m:t> </m:t>
                              </m:r>
                            </m:sub>
                          </m:sSub>
                        </m:sub>
                      </m:sSub>
                      <m:r>
                        <a:rPr lang="en-US" altLang="zh-CN" sz="1400" kern="100">
                          <a:effectLst/>
                          <a:latin typeface="Cambria Math" panose="02040503050406030204" pitchFamily="18" charset="0"/>
                        </a:rPr>
                        <m:t>=</m:t>
                      </m:r>
                      <m:sSup>
                        <m:sSupPr>
                          <m:ctrlPr>
                            <a:rPr lang="zh-CN" altLang="zh-CN" sz="1400" i="1" kern="100">
                              <a:effectLst/>
                              <a:latin typeface="Cambria Math" panose="02040503050406030204" pitchFamily="18" charset="0"/>
                              <a:ea typeface="Cambria Math" panose="02040503050406030204" pitchFamily="18" charset="0"/>
                            </a:rPr>
                          </m:ctrlPr>
                        </m:sSupPr>
                        <m:e>
                          <m:d>
                            <m:dPr>
                              <m:ctrlPr>
                                <a:rPr lang="zh-CN" altLang="zh-CN" sz="1400" i="1" kern="100">
                                  <a:effectLst/>
                                  <a:latin typeface="Cambria Math" panose="02040503050406030204" pitchFamily="18" charset="0"/>
                                  <a:ea typeface="Cambria Math" panose="02040503050406030204" pitchFamily="18" charset="0"/>
                                </a:rPr>
                              </m:ctrlPr>
                            </m:dPr>
                            <m:e>
                              <m:sSub>
                                <m:sSubPr>
                                  <m:ctrlPr>
                                    <a:rPr lang="zh-CN" altLang="zh-CN" sz="1400" i="1" kern="100">
                                      <a:effectLst/>
                                      <a:latin typeface="Cambria Math" panose="02040503050406030204" pitchFamily="18" charset="0"/>
                                      <a:ea typeface="Cambria Math" panose="020405030504060302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rPr>
                                        <m:t>𝑥</m:t>
                                      </m:r>
                                      <m:r>
                                        <a:rPr lang="en-US" altLang="zh-CN" sz="1400" i="1" kern="100">
                                          <a:effectLst/>
                                          <a:latin typeface="Cambria Math" panose="02040503050406030204" pitchFamily="18" charset="0"/>
                                        </a:rPr>
                                        <m:t> </m:t>
                                      </m:r>
                                    </m:e>
                                  </m:d>
                                </m:e>
                                <m:sub>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𝑝𝑘</m:t>
                                      </m:r>
                                    </m:e>
                                    <m:sub>
                                      <m:r>
                                        <a:rPr lang="en-US" altLang="zh-CN" sz="1400" i="1" kern="100">
                                          <a:effectLst/>
                                          <a:latin typeface="Cambria Math" panose="02040503050406030204" pitchFamily="18" charset="0"/>
                                        </a:rPr>
                                        <m:t>𝑎</m:t>
                                      </m:r>
                                      <m:r>
                                        <a:rPr lang="en-US" altLang="zh-CN" sz="1400" i="1" kern="100">
                                          <a:effectLst/>
                                          <a:latin typeface="Cambria Math" panose="02040503050406030204" pitchFamily="18" charset="0"/>
                                        </a:rPr>
                                        <m:t> </m:t>
                                      </m:r>
                                    </m:sub>
                                  </m:sSub>
                                </m:sub>
                              </m:sSub>
                            </m:e>
                          </m:d>
                        </m:e>
                        <m:sup>
                          <m:r>
                            <a:rPr lang="en-US" altLang="zh-CN" sz="1400" i="1" kern="100">
                              <a:effectLst/>
                              <a:latin typeface="Cambria Math" panose="02040503050406030204" pitchFamily="18" charset="0"/>
                            </a:rPr>
                            <m:t>2</m:t>
                          </m:r>
                        </m:sup>
                      </m:sSup>
                      <m:r>
                        <a:rPr lang="en-US" altLang="zh-CN" sz="1400" i="1" kern="100">
                          <a:effectLst/>
                          <a:latin typeface="Cambria Math" panose="02040503050406030204" pitchFamily="18" charset="0"/>
                        </a:rPr>
                        <m:t> ∙ </m:t>
                      </m:r>
                      <m:sSub>
                        <m:sSubPr>
                          <m:ctrlPr>
                            <a:rPr lang="zh-CN" altLang="zh-CN" sz="1400" i="1" kern="100">
                              <a:effectLst/>
                              <a:latin typeface="Cambria Math" panose="02040503050406030204" pitchFamily="18" charset="0"/>
                              <a:ea typeface="Cambria Math" panose="020405030504060302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rPr>
                                <m:t>1</m:t>
                              </m:r>
                            </m:e>
                          </m:d>
                        </m:e>
                        <m:sub>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𝑝𝑘</m:t>
                              </m:r>
                            </m:e>
                            <m:sub>
                              <m:r>
                                <a:rPr lang="en-US" altLang="zh-CN" sz="1400" i="1" kern="100">
                                  <a:effectLst/>
                                  <a:latin typeface="Cambria Math" panose="02040503050406030204" pitchFamily="18" charset="0"/>
                                </a:rPr>
                                <m:t>𝑎</m:t>
                              </m:r>
                              <m:r>
                                <a:rPr lang="en-US" altLang="zh-CN" sz="1400" i="1" kern="100">
                                  <a:effectLst/>
                                  <a:latin typeface="Cambria Math" panose="02040503050406030204" pitchFamily="18" charset="0"/>
                                </a:rPr>
                                <m:t> </m:t>
                              </m:r>
                            </m:sub>
                          </m:sSub>
                        </m:sub>
                      </m:sSub>
                      <m:r>
                        <a:rPr lang="en-US" altLang="zh-CN" sz="1400" i="1" kern="100">
                          <a:effectLst/>
                          <a:latin typeface="Cambria Math" panose="02040503050406030204" pitchFamily="18" charset="0"/>
                        </a:rPr>
                        <m:t>=</m:t>
                      </m:r>
                      <m:sSub>
                        <m:sSubPr>
                          <m:ctrlPr>
                            <a:rPr lang="zh-CN" altLang="zh-CN" sz="1400" i="1" kern="100">
                              <a:effectLst/>
                              <a:latin typeface="Cambria Math" panose="02040503050406030204" pitchFamily="18" charset="0"/>
                              <a:ea typeface="Cambria Math" panose="020405030504060302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rPr>
                                <m:t>2</m:t>
                              </m:r>
                              <m:r>
                                <a:rPr lang="en-US" altLang="zh-CN" sz="1400" i="1" kern="100">
                                  <a:effectLst/>
                                  <a:latin typeface="Cambria Math" panose="02040503050406030204" pitchFamily="18" charset="0"/>
                                </a:rPr>
                                <m:t>𝑥</m:t>
                              </m:r>
                              <m:r>
                                <a:rPr lang="en-US" altLang="zh-CN" sz="1400" i="1" kern="100">
                                  <a:effectLst/>
                                  <a:latin typeface="Cambria Math" panose="02040503050406030204" pitchFamily="18" charset="0"/>
                                </a:rPr>
                                <m:t>+1</m:t>
                              </m:r>
                            </m:e>
                          </m:d>
                        </m:e>
                        <m:sub>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𝑝𝑘</m:t>
                              </m:r>
                            </m:e>
                            <m:sub>
                              <m:r>
                                <a:rPr lang="en-US" altLang="zh-CN" sz="1400" i="1" kern="100">
                                  <a:effectLst/>
                                  <a:latin typeface="Cambria Math" panose="02040503050406030204" pitchFamily="18" charset="0"/>
                                </a:rPr>
                                <m:t>𝑎</m:t>
                              </m:r>
                              <m:r>
                                <a:rPr lang="en-US" altLang="zh-CN" sz="1400" i="1" kern="100">
                                  <a:effectLst/>
                                  <a:latin typeface="Cambria Math" panose="02040503050406030204" pitchFamily="18" charset="0"/>
                                </a:rPr>
                                <m:t> </m:t>
                              </m:r>
                            </m:sub>
                          </m:sSub>
                        </m:sub>
                      </m:sSub>
                      <m:r>
                        <a:rPr lang="en-US" altLang="zh-CN" sz="1400" b="0" i="0" kern="100" smtClean="0">
                          <a:effectLst/>
                          <a:latin typeface="Cambria Math" panose="02040503050406030204" pitchFamily="18" charset="0"/>
                        </a:rPr>
                        <m:t> </m:t>
                      </m:r>
                    </m:oMath>
                  </m:oMathPara>
                </a14:m>
                <a:endParaRPr lang="en-US" altLang="zh-CN" sz="1400" b="0" i="0" kern="100" dirty="0" smtClean="0">
                  <a:effectLst/>
                  <a:latin typeface="Cambria Math" panose="02040503050406030204" pitchFamily="18" charset="0"/>
                </a:endParaRPr>
              </a:p>
              <a:p>
                <a:pPr marL="342900" algn="just">
                  <a:lnSpc>
                    <a:spcPct val="120000"/>
                  </a:lnSpc>
                  <a:spcAft>
                    <a:spcPts val="0"/>
                  </a:spcAft>
                </a:pPr>
                <a14:m>
                  <m:oMathPara xmlns:m="http://schemas.openxmlformats.org/officeDocument/2006/math">
                    <m:oMathParaPr>
                      <m:jc m:val="centerGroup"/>
                    </m:oMathParaPr>
                    <m:oMath xmlns:m="http://schemas.openxmlformats.org/officeDocument/2006/math">
                      <m:r>
                        <a:rPr lang="en-US" altLang="zh-CN" sz="1400" b="0" i="0" kern="100" smtClean="0">
                          <a:effectLst/>
                          <a:latin typeface="Cambria Math" panose="020405030504060302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𝑦</m:t>
                                  </m:r>
                                </m:e>
                                <m:sub>
                                  <m:r>
                                    <a:rPr lang="en-US" altLang="zh-CN" sz="1400" i="1" kern="100">
                                      <a:effectLst/>
                                      <a:latin typeface="Cambria Math" panose="02040503050406030204" pitchFamily="18" charset="0"/>
                                      <a:cs typeface="Times New Roman" panose="02020603050405020304" pitchFamily="18" charset="0"/>
                                    </a:rPr>
                                    <m:t>1</m:t>
                                  </m:r>
                                </m:sub>
                              </m:sSub>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𝑏</m:t>
                              </m:r>
                              <m:r>
                                <a:rPr lang="en-US" altLang="zh-CN" sz="1400" i="1" kern="100">
                                  <a:effectLst/>
                                  <a:latin typeface="Cambria Math" panose="02040503050406030204" pitchFamily="18" charset="0"/>
                                  <a:cs typeface="Times New Roman" panose="02020603050405020304" pitchFamily="18" charset="0"/>
                                </a:rPr>
                                <m:t> </m:t>
                              </m:r>
                            </m:sub>
                          </m:sSub>
                        </m:sub>
                      </m:sSub>
                      <m:r>
                        <a:rPr lang="en-US" altLang="zh-CN" sz="1400" kern="100">
                          <a:effectLst/>
                          <a:latin typeface="Cambria Math" panose="02040503050406030204" pitchFamily="18" charset="0"/>
                          <a:cs typeface="Times New Roman" panose="02020603050405020304" pitchFamily="18" charset="0"/>
                        </a:rPr>
                        <m:t>=</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𝑦</m:t>
                                      </m:r>
                                      <m:r>
                                        <a:rPr lang="en-US" altLang="zh-CN" sz="1400" i="1" kern="100">
                                          <a:effectLst/>
                                          <a:latin typeface="Cambria Math" panose="02040503050406030204" pitchFamily="18" charset="0"/>
                                          <a:cs typeface="Times New Roman" panose="02020603050405020304" pitchFamily="18" charset="0"/>
                                        </a:rPr>
                                        <m:t> </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𝑏</m:t>
                                      </m:r>
                                      <m:r>
                                        <a:rPr lang="en-US" altLang="zh-CN" sz="1400" i="1" kern="100">
                                          <a:effectLst/>
                                          <a:latin typeface="Cambria Math" panose="02040503050406030204" pitchFamily="18" charset="0"/>
                                          <a:cs typeface="Times New Roman" panose="02020603050405020304" pitchFamily="18" charset="0"/>
                                        </a:rPr>
                                        <m:t> </m:t>
                                      </m:r>
                                    </m:sub>
                                  </m:sSub>
                                </m:sub>
                              </m:sSub>
                            </m:e>
                          </m:d>
                        </m:e>
                        <m:sup>
                          <m:r>
                            <a:rPr lang="en-US" altLang="zh-CN" sz="1400" i="1" kern="100">
                              <a:effectLst/>
                              <a:latin typeface="Cambria Math" panose="02040503050406030204" pitchFamily="18" charset="0"/>
                              <a:cs typeface="Times New Roman" panose="02020603050405020304" pitchFamily="18" charset="0"/>
                            </a:rPr>
                            <m:t>2</m:t>
                          </m:r>
                        </m:sup>
                      </m:sSup>
                      <m:r>
                        <a:rPr lang="en-US" altLang="zh-CN" sz="1400" i="1" kern="100">
                          <a:effectLst/>
                          <a:latin typeface="Cambria Math" panose="02040503050406030204" pitchFamily="18" charset="0"/>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2</m:t>
                              </m:r>
                              <m:r>
                                <a:rPr lang="en-US" altLang="zh-CN" sz="1400" i="1" kern="100">
                                  <a:effectLst/>
                                  <a:latin typeface="Cambria Math" panose="02040503050406030204" pitchFamily="18" charset="0"/>
                                  <a:cs typeface="Times New Roman" panose="02020603050405020304" pitchFamily="18" charset="0"/>
                                </a:rPr>
                                <m:t>𝑦</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𝑏</m:t>
                              </m:r>
                              <m:r>
                                <a:rPr lang="en-US" altLang="zh-CN" sz="1400" i="1" kern="100">
                                  <a:effectLst/>
                                  <a:latin typeface="Cambria Math" panose="02040503050406030204" pitchFamily="18" charset="0"/>
                                  <a:cs typeface="Times New Roman" panose="02020603050405020304" pitchFamily="18" charset="0"/>
                                </a:rPr>
                                <m:t> </m:t>
                              </m:r>
                            </m:sub>
                          </m:sSub>
                        </m:sub>
                      </m:sSub>
                    </m:oMath>
                  </m:oMathPara>
                </a14:m>
                <a:endParaRPr lang="zh-CN" altLang="zh-CN" sz="1400" kern="100" dirty="0">
                  <a:latin typeface="Calibri" panose="020F0502020204030204" pitchFamily="34" charset="0"/>
                  <a:cs typeface="Times New Roman" panose="02020603050405020304" pitchFamily="18" charset="0"/>
                </a:endParaRPr>
              </a:p>
              <a:p>
                <a:pPr algn="just">
                  <a:lnSpc>
                    <a:spcPct val="120000"/>
                  </a:lnSpc>
                  <a:spcAft>
                    <a:spcPts val="0"/>
                  </a:spcAft>
                </a:pPr>
                <a:r>
                  <a:rPr lang="zh-CN" altLang="zh-CN" sz="1400" kern="100" dirty="0" smtClean="0">
                    <a:effectLst/>
                    <a:latin typeface="Times New Roman" panose="02020603050405020304" pitchFamily="18" charset="0"/>
                  </a:rPr>
                  <a:t>服务器</a:t>
                </a:r>
                <a:r>
                  <a:rPr lang="en-US" altLang="zh-CN" sz="1400" kern="100" dirty="0">
                    <a:effectLst/>
                    <a:latin typeface="Times New Roman" panose="02020603050405020304" pitchFamily="18" charset="0"/>
                  </a:rPr>
                  <a:t>C</a:t>
                </a:r>
                <a:r>
                  <a:rPr lang="zh-CN" altLang="zh-CN" sz="1400" kern="100" dirty="0">
                    <a:effectLst/>
                    <a:latin typeface="Times New Roman" panose="02020603050405020304" pitchFamily="18" charset="0"/>
                  </a:rPr>
                  <a:t>抛掷一枚硬币，如果是正面，计算</a:t>
                </a:r>
                <a:endParaRPr lang="en-US" altLang="zh-CN" sz="1400" kern="100" dirty="0" smtClean="0">
                  <a:effectLst/>
                  <a:latin typeface="Times New Roman" panose="02020603050405020304" pitchFamily="18" charset="0"/>
                </a:endParaRPr>
              </a:p>
              <a:p>
                <a:pPr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b="0" i="1" kern="100" smtClean="0">
                              <a:effectLst/>
                              <a:latin typeface="Cambria Math" panose="02040503050406030204" pitchFamily="18" charset="0"/>
                              <a:ea typeface="Cambria Math" panose="02040503050406030204" pitchFamily="18" charset="0"/>
                            </a:rPr>
                            <m:t> </m:t>
                          </m:r>
                          <m:d>
                            <m:dPr>
                              <m:begChr m:val="["/>
                              <m:endChr m:val="]"/>
                              <m:ctrlPr>
                                <a:rPr lang="zh-CN" altLang="zh-CN" sz="1400" i="1" kern="100">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rPr>
                                <m:t>𝑙</m:t>
                              </m:r>
                            </m:e>
                          </m:d>
                        </m:e>
                        <m:sub>
                          <m:r>
                            <m:rPr>
                              <m:sty m:val="p"/>
                            </m:rPr>
                            <a:rPr lang="en-US" altLang="zh-CN" sz="1400" kern="100">
                              <a:effectLst/>
                              <a:latin typeface="Cambria Math" panose="02040503050406030204" pitchFamily="18" charset="0"/>
                            </a:rPr>
                            <m:t>Prod</m:t>
                          </m:r>
                          <m:r>
                            <a:rPr lang="en-US" altLang="zh-CN" sz="1400" kern="100">
                              <a:effectLst/>
                              <a:latin typeface="Cambria Math" panose="02040503050406030204" pitchFamily="18" charset="0"/>
                            </a:rPr>
                            <m:t>.</m:t>
                          </m:r>
                          <m:r>
                            <m:rPr>
                              <m:sty m:val="p"/>
                            </m:rPr>
                            <a:rPr lang="en-US" altLang="zh-CN" sz="1400" kern="100">
                              <a:effectLst/>
                              <a:latin typeface="Cambria Math" panose="02040503050406030204" pitchFamily="18" charset="0"/>
                            </a:rPr>
                            <m:t>pk</m:t>
                          </m:r>
                        </m:sub>
                      </m:sSub>
                      <m:r>
                        <a:rPr lang="en-US" altLang="zh-CN" sz="1400" i="1" kern="100">
                          <a:effectLst/>
                          <a:latin typeface="Cambria Math" panose="02040503050406030204" pitchFamily="18" charset="0"/>
                        </a:rPr>
                        <m:t>=</m:t>
                      </m:r>
                      <m:r>
                        <a:rPr lang="en-US" altLang="zh-CN" sz="1400" b="1" i="1" kern="100">
                          <a:effectLst/>
                          <a:latin typeface="Cambria Math" panose="02040503050406030204" pitchFamily="18" charset="0"/>
                        </a:rPr>
                        <m:t>𝑺𝑨𝑷</m:t>
                      </m:r>
                      <m:d>
                        <m:dPr>
                          <m:ctrlPr>
                            <a:rPr lang="zh-CN" altLang="zh-CN" sz="1400" b="1" i="1" kern="100">
                              <a:effectLst/>
                              <a:latin typeface="Cambria Math" panose="02040503050406030204" pitchFamily="18" charset="0"/>
                              <a:ea typeface="Cambria Math" panose="02040503050406030204" pitchFamily="18" charset="0"/>
                            </a:rPr>
                          </m:ctrlPr>
                        </m:dPr>
                        <m:e>
                          <m:sSub>
                            <m:sSubPr>
                              <m:ctrlPr>
                                <a:rPr lang="zh-CN" altLang="zh-CN" sz="1400" i="1" kern="100">
                                  <a:effectLst/>
                                  <a:latin typeface="Cambria Math" panose="02040503050406030204" pitchFamily="18" charset="0"/>
                                  <a:ea typeface="Cambria Math" panose="020405030504060302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rPr>
                                  </m:ctrlPr>
                                </m:dPr>
                                <m:e>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𝑥</m:t>
                                      </m:r>
                                    </m:e>
                                    <m:sub>
                                      <m:r>
                                        <a:rPr lang="en-US" altLang="zh-CN" sz="1400" i="1" kern="100">
                                          <a:effectLst/>
                                          <a:latin typeface="Cambria Math" panose="02040503050406030204" pitchFamily="18" charset="0"/>
                                        </a:rPr>
                                        <m:t>1</m:t>
                                      </m:r>
                                    </m:sub>
                                  </m:sSub>
                                </m:e>
                              </m:d>
                            </m:e>
                            <m:sub>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𝑝𝑘</m:t>
                                  </m:r>
                                </m:e>
                                <m:sub>
                                  <m:r>
                                    <a:rPr lang="en-US" altLang="zh-CN" sz="1400" i="1" kern="100">
                                      <a:effectLst/>
                                      <a:latin typeface="Cambria Math" panose="02040503050406030204" pitchFamily="18" charset="0"/>
                                    </a:rPr>
                                    <m:t>𝑎</m:t>
                                  </m:r>
                                  <m:r>
                                    <a:rPr lang="en-US" altLang="zh-CN" sz="1400" i="1" kern="100">
                                      <a:effectLst/>
                                      <a:latin typeface="Cambria Math" panose="02040503050406030204" pitchFamily="18" charset="0"/>
                                    </a:rPr>
                                    <m:t> </m:t>
                                  </m:r>
                                </m:sub>
                              </m:sSub>
                            </m:sub>
                          </m:sSub>
                          <m:r>
                            <a:rPr lang="en-US" altLang="zh-CN" sz="1400" i="1" kern="100">
                              <a:effectLst/>
                              <a:latin typeface="Cambria Math" panose="02040503050406030204" pitchFamily="18" charset="0"/>
                            </a:rPr>
                            <m:t>,</m:t>
                          </m:r>
                          <m:sSup>
                            <m:sSupPr>
                              <m:ctrlPr>
                                <a:rPr lang="zh-CN" altLang="zh-CN" sz="1400" i="1" kern="100">
                                  <a:effectLst/>
                                  <a:latin typeface="Cambria Math" panose="02040503050406030204" pitchFamily="18" charset="0"/>
                                  <a:ea typeface="Cambria Math" panose="02040503050406030204" pitchFamily="18" charset="0"/>
                                </a:rPr>
                              </m:ctrlPr>
                            </m:sSupPr>
                            <m:e>
                              <m:d>
                                <m:dPr>
                                  <m:ctrlPr>
                                    <a:rPr lang="zh-CN" altLang="zh-CN" sz="1400" i="1" kern="100">
                                      <a:effectLst/>
                                      <a:latin typeface="Cambria Math" panose="02040503050406030204" pitchFamily="18" charset="0"/>
                                      <a:ea typeface="Cambria Math" panose="02040503050406030204" pitchFamily="18" charset="0"/>
                                    </a:rPr>
                                  </m:ctrlPr>
                                </m:dPr>
                                <m:e>
                                  <m:sSub>
                                    <m:sSubPr>
                                      <m:ctrlPr>
                                        <a:rPr lang="zh-CN" altLang="zh-CN" sz="1400" i="1" kern="100">
                                          <a:effectLst/>
                                          <a:latin typeface="Cambria Math" panose="02040503050406030204" pitchFamily="18" charset="0"/>
                                          <a:ea typeface="Cambria Math" panose="020405030504060302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rPr>
                                          </m:ctrlPr>
                                        </m:dPr>
                                        <m:e>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𝑦</m:t>
                                              </m:r>
                                            </m:e>
                                            <m:sub>
                                              <m:r>
                                                <a:rPr lang="en-US" altLang="zh-CN" sz="1400" i="1" kern="100">
                                                  <a:effectLst/>
                                                  <a:latin typeface="Cambria Math" panose="02040503050406030204" pitchFamily="18" charset="0"/>
                                                </a:rPr>
                                                <m:t>1</m:t>
                                              </m:r>
                                            </m:sub>
                                          </m:sSub>
                                        </m:e>
                                      </m:d>
                                    </m:e>
                                    <m:sub>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𝑝𝑘</m:t>
                                          </m:r>
                                        </m:e>
                                        <m:sub>
                                          <m:r>
                                            <a:rPr lang="en-US" altLang="zh-CN" sz="1400" i="1" kern="100">
                                              <a:effectLst/>
                                              <a:latin typeface="Cambria Math" panose="02040503050406030204" pitchFamily="18" charset="0"/>
                                            </a:rPr>
                                            <m:t>𝑏</m:t>
                                          </m:r>
                                          <m:r>
                                            <a:rPr lang="en-US" altLang="zh-CN" sz="1400" i="1" kern="100">
                                              <a:effectLst/>
                                              <a:latin typeface="Cambria Math" panose="02040503050406030204" pitchFamily="18" charset="0"/>
                                            </a:rPr>
                                            <m:t> </m:t>
                                          </m:r>
                                        </m:sub>
                                      </m:sSub>
                                    </m:sub>
                                  </m:sSub>
                                </m:e>
                              </m:d>
                              <m:r>
                                <a:rPr lang="en-US" altLang="zh-CN" sz="1400" i="1" kern="100">
                                  <a:effectLst/>
                                  <a:latin typeface="Cambria Math" panose="02040503050406030204" pitchFamily="18" charset="0"/>
                                </a:rPr>
                                <m:t> </m:t>
                              </m:r>
                            </m:e>
                            <m:sup>
                              <m:r>
                                <a:rPr lang="en-US" altLang="zh-CN" sz="1400" i="1" kern="100">
                                  <a:effectLst/>
                                  <a:latin typeface="Cambria Math" panose="02040503050406030204" pitchFamily="18" charset="0"/>
                                </a:rPr>
                                <m:t>𝑁</m:t>
                              </m:r>
                              <m:r>
                                <a:rPr lang="en-US" altLang="zh-CN" sz="1400" i="1" kern="100">
                                  <a:effectLst/>
                                  <a:latin typeface="Cambria Math" panose="02040503050406030204" pitchFamily="18" charset="0"/>
                                </a:rPr>
                                <m:t>−1</m:t>
                              </m:r>
                            </m:sup>
                          </m:sSup>
                        </m:e>
                      </m:d>
                    </m:oMath>
                  </m:oMathPara>
                </a14:m>
                <a:endParaRPr lang="zh-CN" altLang="zh-CN" sz="1400" kern="100" dirty="0">
                  <a:latin typeface="Times New Roman" panose="02020603050405020304" pitchFamily="18" charset="0"/>
                </a:endParaRPr>
              </a:p>
              <a:p>
                <a:pPr algn="just">
                  <a:lnSpc>
                    <a:spcPct val="120000"/>
                  </a:lnSpc>
                  <a:spcAft>
                    <a:spcPts val="0"/>
                  </a:spcAft>
                </a:pPr>
                <a:r>
                  <a:rPr lang="zh-CN" altLang="zh-CN" sz="1400" kern="100" dirty="0" smtClean="0">
                    <a:latin typeface="Times New Roman" panose="02020603050405020304" pitchFamily="18" charset="0"/>
                  </a:rPr>
                  <a:t>如果</a:t>
                </a:r>
                <a:r>
                  <a:rPr lang="zh-CN" altLang="zh-CN" sz="1400" kern="100" dirty="0">
                    <a:latin typeface="Times New Roman" panose="02020603050405020304" pitchFamily="18" charset="0"/>
                  </a:rPr>
                  <a:t>是反面，计算</a:t>
                </a:r>
                <a:r>
                  <a:rPr lang="en-US" altLang="zh-CN" sz="1400" kern="100" dirty="0" smtClean="0">
                    <a:latin typeface="Times New Roman" panose="02020603050405020304" pitchFamily="18" charset="0"/>
                  </a:rPr>
                  <a:t> </a:t>
                </a:r>
                <a:endParaRPr lang="en-US" altLang="zh-CN" sz="1400" i="1" kern="100" dirty="0" smtClean="0">
                  <a:effectLst/>
                  <a:latin typeface="Cambria Math" panose="02040503050406030204" pitchFamily="18" charset="0"/>
                  <a:ea typeface="Cambria Math" panose="02040503050406030204" pitchFamily="18" charset="0"/>
                </a:endParaRPr>
              </a:p>
              <a:p>
                <a:pPr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rPr>
                                <m:t>𝑙</m:t>
                              </m:r>
                            </m:e>
                          </m:d>
                        </m:e>
                        <m:sub>
                          <m:r>
                            <m:rPr>
                              <m:sty m:val="p"/>
                            </m:rPr>
                            <a:rPr lang="en-US" altLang="zh-CN" sz="1400" kern="100">
                              <a:effectLst/>
                              <a:latin typeface="Cambria Math" panose="02040503050406030204" pitchFamily="18" charset="0"/>
                            </a:rPr>
                            <m:t>Prod</m:t>
                          </m:r>
                          <m:r>
                            <a:rPr lang="en-US" altLang="zh-CN" sz="1400" kern="100">
                              <a:effectLst/>
                              <a:latin typeface="Cambria Math" panose="02040503050406030204" pitchFamily="18" charset="0"/>
                            </a:rPr>
                            <m:t>.</m:t>
                          </m:r>
                          <m:r>
                            <m:rPr>
                              <m:sty m:val="p"/>
                            </m:rPr>
                            <a:rPr lang="en-US" altLang="zh-CN" sz="1400" kern="100">
                              <a:effectLst/>
                              <a:latin typeface="Cambria Math" panose="02040503050406030204" pitchFamily="18" charset="0"/>
                            </a:rPr>
                            <m:t>pk</m:t>
                          </m:r>
                        </m:sub>
                      </m:sSub>
                      <m:r>
                        <a:rPr lang="en-US" altLang="zh-CN" sz="1400" i="1" kern="100">
                          <a:effectLst/>
                          <a:latin typeface="Cambria Math" panose="02040503050406030204" pitchFamily="18" charset="0"/>
                        </a:rPr>
                        <m:t>=</m:t>
                      </m:r>
                      <m:r>
                        <a:rPr lang="en-US" altLang="zh-CN" sz="1400" b="1" i="1" kern="100">
                          <a:effectLst/>
                          <a:latin typeface="Cambria Math" panose="02040503050406030204" pitchFamily="18" charset="0"/>
                        </a:rPr>
                        <m:t>𝑺𝑨𝑷</m:t>
                      </m:r>
                      <m:d>
                        <m:dPr>
                          <m:ctrlPr>
                            <a:rPr lang="zh-CN" altLang="zh-CN" sz="1400" b="1" i="1" kern="100">
                              <a:effectLst/>
                              <a:latin typeface="Cambria Math" panose="02040503050406030204" pitchFamily="18" charset="0"/>
                              <a:ea typeface="Cambria Math" panose="02040503050406030204" pitchFamily="18" charset="0"/>
                            </a:rPr>
                          </m:ctrlPr>
                        </m:dPr>
                        <m:e>
                          <m:sSub>
                            <m:sSubPr>
                              <m:ctrlPr>
                                <a:rPr lang="zh-CN" altLang="zh-CN" sz="1400" i="1" kern="100">
                                  <a:effectLst/>
                                  <a:latin typeface="Cambria Math" panose="02040503050406030204" pitchFamily="18" charset="0"/>
                                  <a:ea typeface="Cambria Math" panose="020405030504060302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rPr>
                                  </m:ctrlPr>
                                </m:dPr>
                                <m:e>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𝑦</m:t>
                                      </m:r>
                                    </m:e>
                                    <m:sub>
                                      <m:r>
                                        <a:rPr lang="en-US" altLang="zh-CN" sz="1400" i="1" kern="100">
                                          <a:effectLst/>
                                          <a:latin typeface="Cambria Math" panose="02040503050406030204" pitchFamily="18" charset="0"/>
                                        </a:rPr>
                                        <m:t>1</m:t>
                                      </m:r>
                                    </m:sub>
                                  </m:sSub>
                                </m:e>
                              </m:d>
                            </m:e>
                            <m:sub>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𝑝𝑘</m:t>
                                  </m:r>
                                </m:e>
                                <m:sub>
                                  <m:r>
                                    <a:rPr lang="en-US" altLang="zh-CN" sz="1400" i="1" kern="100">
                                      <a:effectLst/>
                                      <a:latin typeface="Cambria Math" panose="02040503050406030204" pitchFamily="18" charset="0"/>
                                    </a:rPr>
                                    <m:t>𝑏</m:t>
                                  </m:r>
                                  <m:r>
                                    <a:rPr lang="en-US" altLang="zh-CN" sz="1400" i="1" kern="100">
                                      <a:effectLst/>
                                      <a:latin typeface="Cambria Math" panose="02040503050406030204" pitchFamily="18" charset="0"/>
                                    </a:rPr>
                                    <m:t> </m:t>
                                  </m:r>
                                </m:sub>
                              </m:sSub>
                            </m:sub>
                          </m:sSub>
                          <m:r>
                            <a:rPr lang="en-US" altLang="zh-CN" sz="1400" i="1" kern="100">
                              <a:effectLst/>
                              <a:latin typeface="Cambria Math" panose="02040503050406030204" pitchFamily="18" charset="0"/>
                            </a:rPr>
                            <m:t>,</m:t>
                          </m:r>
                          <m:sSup>
                            <m:sSupPr>
                              <m:ctrlPr>
                                <a:rPr lang="zh-CN" altLang="zh-CN" sz="1400" i="1" kern="100">
                                  <a:effectLst/>
                                  <a:latin typeface="Cambria Math" panose="02040503050406030204" pitchFamily="18" charset="0"/>
                                  <a:ea typeface="Cambria Math" panose="02040503050406030204" pitchFamily="18" charset="0"/>
                                </a:rPr>
                              </m:ctrlPr>
                            </m:sSupPr>
                            <m:e>
                              <m:d>
                                <m:dPr>
                                  <m:ctrlPr>
                                    <a:rPr lang="zh-CN" altLang="zh-CN" sz="1400" i="1" kern="100">
                                      <a:effectLst/>
                                      <a:latin typeface="Cambria Math" panose="02040503050406030204" pitchFamily="18" charset="0"/>
                                      <a:ea typeface="Cambria Math" panose="02040503050406030204" pitchFamily="18" charset="0"/>
                                    </a:rPr>
                                  </m:ctrlPr>
                                </m:dPr>
                                <m:e>
                                  <m:sSub>
                                    <m:sSubPr>
                                      <m:ctrlPr>
                                        <a:rPr lang="zh-CN" altLang="zh-CN" sz="1400" i="1" kern="100">
                                          <a:effectLst/>
                                          <a:latin typeface="Cambria Math" panose="02040503050406030204" pitchFamily="18" charset="0"/>
                                          <a:ea typeface="Cambria Math" panose="020405030504060302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rPr>
                                          </m:ctrlPr>
                                        </m:dPr>
                                        <m:e>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𝑥</m:t>
                                              </m:r>
                                            </m:e>
                                            <m:sub>
                                              <m:r>
                                                <a:rPr lang="en-US" altLang="zh-CN" sz="1400" i="1" kern="100">
                                                  <a:effectLst/>
                                                  <a:latin typeface="Cambria Math" panose="02040503050406030204" pitchFamily="18" charset="0"/>
                                                </a:rPr>
                                                <m:t>1</m:t>
                                              </m:r>
                                            </m:sub>
                                          </m:sSub>
                                        </m:e>
                                      </m:d>
                                    </m:e>
                                    <m:sub>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𝑝𝑘</m:t>
                                          </m:r>
                                        </m:e>
                                        <m:sub>
                                          <m:r>
                                            <a:rPr lang="en-US" altLang="zh-CN" sz="1400" i="1" kern="100">
                                              <a:effectLst/>
                                              <a:latin typeface="Cambria Math" panose="02040503050406030204" pitchFamily="18" charset="0"/>
                                            </a:rPr>
                                            <m:t>𝑎</m:t>
                                          </m:r>
                                          <m:r>
                                            <a:rPr lang="en-US" altLang="zh-CN" sz="1400" i="1" kern="100">
                                              <a:effectLst/>
                                              <a:latin typeface="Cambria Math" panose="02040503050406030204" pitchFamily="18" charset="0"/>
                                            </a:rPr>
                                            <m:t> </m:t>
                                          </m:r>
                                        </m:sub>
                                      </m:sSub>
                                    </m:sub>
                                  </m:sSub>
                                </m:e>
                              </m:d>
                              <m:r>
                                <a:rPr lang="en-US" altLang="zh-CN" sz="1400" i="1" kern="100">
                                  <a:effectLst/>
                                  <a:latin typeface="Cambria Math" panose="02040503050406030204" pitchFamily="18" charset="0"/>
                                </a:rPr>
                                <m:t> </m:t>
                              </m:r>
                            </m:e>
                            <m:sup>
                              <m:r>
                                <a:rPr lang="en-US" altLang="zh-CN" sz="1400" i="1" kern="100">
                                  <a:effectLst/>
                                  <a:latin typeface="Cambria Math" panose="02040503050406030204" pitchFamily="18" charset="0"/>
                                </a:rPr>
                                <m:t>𝑁</m:t>
                              </m:r>
                              <m:r>
                                <a:rPr lang="en-US" altLang="zh-CN" sz="1400" i="1" kern="100">
                                  <a:effectLst/>
                                  <a:latin typeface="Cambria Math" panose="02040503050406030204" pitchFamily="18" charset="0"/>
                                </a:rPr>
                                <m:t>−1</m:t>
                              </m:r>
                            </m:sup>
                          </m:sSup>
                        </m:e>
                      </m:d>
                    </m:oMath>
                  </m:oMathPara>
                </a14:m>
                <a:endParaRPr lang="zh-CN" altLang="zh-CN" sz="1400" kern="100" dirty="0">
                  <a:latin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91380" y="2073773"/>
                <a:ext cx="8068944" cy="2174185"/>
              </a:xfrm>
              <a:prstGeom prst="rect">
                <a:avLst/>
              </a:prstGeom>
              <a:blipFill rotWithShape="0">
                <a:blip r:embed="rId3"/>
                <a:stretch>
                  <a:fillRect l="-2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21348" y="4484060"/>
                <a:ext cx="7265334" cy="680892"/>
              </a:xfrm>
              <a:prstGeom prst="rect">
                <a:avLst/>
              </a:prstGeom>
            </p:spPr>
            <p:txBody>
              <a:bodyPr wrap="square">
                <a:spAutoFit/>
              </a:bodyPr>
              <a:lstStyle/>
              <a:p>
                <a:pPr lvl="0" algn="just">
                  <a:lnSpc>
                    <a:spcPct val="120000"/>
                  </a:lnSpc>
                  <a:spcAft>
                    <a:spcPts val="0"/>
                  </a:spcAft>
                </a:pPr>
                <a:r>
                  <a:rPr lang="en-US" altLang="zh-CN" sz="1400" kern="100" dirty="0" smtClean="0">
                    <a:latin typeface="Calibri" panose="020F0502020204030204" pitchFamily="34" charset="0"/>
                    <a:cs typeface="Times New Roman" panose="02020603050405020304" pitchFamily="18" charset="0"/>
                  </a:rPr>
                  <a:t>2</a:t>
                </a:r>
                <a:r>
                  <a:rPr lang="zh-CN" altLang="en-US" sz="1400" kern="100" dirty="0" smtClean="0">
                    <a:latin typeface="Calibri" panose="020F0502020204030204" pitchFamily="34" charset="0"/>
                    <a:cs typeface="Times New Roman" panose="02020603050405020304" pitchFamily="18" charset="0"/>
                  </a:rPr>
                  <a:t>）</a:t>
                </a:r>
                <a:r>
                  <a:rPr lang="zh-CN" altLang="zh-CN" sz="1400" kern="100" dirty="0" smtClean="0">
                    <a:latin typeface="Calibri" panose="020F0502020204030204" pitchFamily="34" charset="0"/>
                    <a:cs typeface="Times New Roman" panose="02020603050405020304" pitchFamily="18" charset="0"/>
                  </a:rPr>
                  <a:t>服务器</a:t>
                </a:r>
                <a:r>
                  <a:rPr lang="en-US" altLang="zh-CN" sz="1400" kern="100" dirty="0">
                    <a:effectLst/>
                    <a:latin typeface="Calibri" panose="020F0502020204030204" pitchFamily="34" charset="0"/>
                    <a:cs typeface="Times New Roman" panose="02020603050405020304" pitchFamily="18" charset="0"/>
                  </a:rPr>
                  <a:t>C</a:t>
                </a:r>
                <a:r>
                  <a:rPr lang="zh-CN" altLang="zh-CN" sz="1400" kern="100" dirty="0">
                    <a:effectLst/>
                    <a:latin typeface="Calibri" panose="020F0502020204030204" pitchFamily="34" charset="0"/>
                    <a:cs typeface="Times New Roman" panose="02020603050405020304" pitchFamily="18" charset="0"/>
                  </a:rPr>
                  <a:t>选择一个随机数 </a:t>
                </a:r>
                <a:r>
                  <a:rPr lang="en-US" altLang="zh-CN" sz="1400" i="1" kern="100" dirty="0">
                    <a:effectLst/>
                    <a:latin typeface="Calibri" panose="020F0502020204030204" pitchFamily="34" charset="0"/>
                    <a:cs typeface="Times New Roman" panose="02020603050405020304" pitchFamily="18" charset="0"/>
                  </a:rPr>
                  <a:t>r, </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ℒ</m:t>
                    </m:r>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kern="100">
                                <a:effectLst/>
                                <a:latin typeface="Cambria Math" panose="02040503050406030204" pitchFamily="18" charset="0"/>
                                <a:cs typeface="Times New Roman" panose="02020603050405020304" pitchFamily="18" charset="0"/>
                              </a:rPr>
                              <m:t>R</m:t>
                            </m:r>
                          </m:e>
                          <m:sub>
                            <m:r>
                              <a:rPr lang="en-US" altLang="zh-CN" sz="1400" i="1" kern="100">
                                <a:effectLst/>
                                <a:latin typeface="Cambria Math" panose="02040503050406030204" pitchFamily="18" charset="0"/>
                                <a:cs typeface="Times New Roman" panose="02020603050405020304" pitchFamily="18" charset="0"/>
                              </a:rPr>
                              <m:t>1</m:t>
                            </m:r>
                          </m:sub>
                        </m:sSub>
                      </m:e>
                    </m:d>
                  </m:oMath>
                </a14:m>
                <a:r>
                  <a:rPr lang="en-US" altLang="zh-CN" sz="1400" kern="100" dirty="0">
                    <a:effectLst/>
                    <a:latin typeface="Calibri" panose="020F0502020204030204" pitchFamily="34" charset="0"/>
                    <a:cs typeface="Times New Roman" panose="02020603050405020304" pitchFamily="18" charset="0"/>
                  </a:rPr>
                  <a:t> &lt; </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ℒ</m:t>
                    </m:r>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𝑁</m:t>
                        </m:r>
                      </m:e>
                    </m:d>
                    <m:r>
                      <a:rPr lang="en-US" altLang="zh-CN" sz="1400" i="1" kern="100">
                        <a:effectLst/>
                        <a:latin typeface="Cambria Math" panose="02040503050406030204" pitchFamily="18" charset="0"/>
                        <a:cs typeface="Times New Roman" panose="02020603050405020304" pitchFamily="18" charset="0"/>
                      </a:rPr>
                      <m:t>/4</m:t>
                    </m:r>
                  </m:oMath>
                </a14:m>
                <a:r>
                  <a:rPr lang="en-US" altLang="zh-CN" sz="1400" kern="100" dirty="0">
                    <a:effectLst/>
                    <a:latin typeface="Calibri" panose="020F0502020204030204" pitchFamily="34" charset="0"/>
                    <a:cs typeface="Times New Roman" panose="02020603050405020304" pitchFamily="18" charset="0"/>
                  </a:rPr>
                  <a:t>, </a:t>
                </a:r>
                <a:r>
                  <a:rPr lang="zh-CN" altLang="zh-CN" sz="1400" kern="100" dirty="0">
                    <a:effectLst/>
                    <a:latin typeface="Calibri" panose="020F0502020204030204" pitchFamily="34" charset="0"/>
                    <a:cs typeface="Times New Roman" panose="02020603050405020304" pitchFamily="18" charset="0"/>
                  </a:rPr>
                  <a:t>计算 </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𝑙</m:t>
                                </m:r>
                              </m:e>
                              <m:sub>
                                <m:r>
                                  <a:rPr lang="en-US" altLang="zh-CN" sz="1400" i="1" kern="100">
                                    <a:effectLst/>
                                    <a:latin typeface="Cambria Math" panose="02040503050406030204" pitchFamily="18" charset="0"/>
                                    <a:cs typeface="Times New Roman" panose="02020603050405020304" pitchFamily="18" charset="0"/>
                                  </a:rPr>
                                  <m:t>1</m:t>
                                </m:r>
                              </m:sub>
                            </m:sSub>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r>
                      <a:rPr lang="en-US" altLang="zh-CN" sz="1400" i="1" kern="100">
                        <a:effectLst/>
                        <a:latin typeface="Cambria Math" panose="02040503050406030204" pitchFamily="18" charset="0"/>
                        <a:cs typeface="Times New Roman" panose="02020603050405020304" pitchFamily="18" charset="0"/>
                      </a:rPr>
                      <m:t>= </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𝑙</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e>
                        </m:d>
                      </m:e>
                      <m:sup>
                        <m:r>
                          <a:rPr lang="en-US" altLang="zh-CN" sz="1400" i="1" kern="100">
                            <a:effectLst/>
                            <a:latin typeface="Cambria Math" panose="02040503050406030204" pitchFamily="18" charset="0"/>
                            <a:cs typeface="Times New Roman" panose="02020603050405020304" pitchFamily="18" charset="0"/>
                          </a:rPr>
                          <m:t>𝑟</m:t>
                        </m:r>
                        <m:r>
                          <a:rPr lang="en-US" altLang="zh-CN" sz="1400" i="1" kern="100">
                            <a:effectLst/>
                            <a:latin typeface="Cambria Math" panose="02040503050406030204" pitchFamily="18" charset="0"/>
                            <a:cs typeface="Times New Roman" panose="02020603050405020304" pitchFamily="18" charset="0"/>
                          </a:rPr>
                          <m:t> </m:t>
                        </m:r>
                      </m:sup>
                    </m:sSup>
                  </m:oMath>
                </a14:m>
                <a:r>
                  <a:rPr lang="zh-CN" altLang="zh-CN" sz="1400" kern="100" dirty="0">
                    <a:effectLst/>
                    <a:latin typeface="Calibri" panose="020F0502020204030204" pitchFamily="34" charset="0"/>
                    <a:cs typeface="Times New Roman" panose="02020603050405020304" pitchFamily="18" charset="0"/>
                  </a:rPr>
                  <a:t>，将</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𝑙</m:t>
                                </m:r>
                              </m:e>
                              <m:sub>
                                <m:r>
                                  <a:rPr lang="en-US" altLang="zh-CN" sz="1400" i="1" kern="100">
                                    <a:effectLst/>
                                    <a:latin typeface="Cambria Math" panose="02040503050406030204" pitchFamily="18" charset="0"/>
                                    <a:cs typeface="Times New Roman" panose="02020603050405020304" pitchFamily="18" charset="0"/>
                                  </a:rPr>
                                  <m:t>1</m:t>
                                </m:r>
                              </m:sub>
                            </m:sSub>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oMath>
                </a14:m>
                <a:r>
                  <a:rPr lang="zh-CN" altLang="zh-CN" sz="1400" kern="100" dirty="0">
                    <a:effectLst/>
                    <a:latin typeface="Calibri" panose="020F0502020204030204" pitchFamily="34" charset="0"/>
                    <a:cs typeface="Times New Roman" panose="02020603050405020304" pitchFamily="18" charset="0"/>
                  </a:rPr>
                  <a:t>发送到服务器</a:t>
                </a:r>
                <a:r>
                  <a:rPr lang="en-US" altLang="zh-CN" sz="1400" kern="100" dirty="0" smtClean="0">
                    <a:effectLst/>
                    <a:latin typeface="Calibri" panose="020F0502020204030204" pitchFamily="34" charset="0"/>
                    <a:cs typeface="Times New Roman" panose="02020603050405020304" pitchFamily="18" charset="0"/>
                  </a:rPr>
                  <a:t>S</a:t>
                </a:r>
                <a:r>
                  <a:rPr lang="zh-CN" altLang="en-US" sz="1400" kern="100" dirty="0" smtClean="0">
                    <a:latin typeface="Calibri" panose="020F0502020204030204" pitchFamily="34"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421348" y="4484060"/>
                <a:ext cx="7265334" cy="680892"/>
              </a:xfrm>
              <a:prstGeom prst="rect">
                <a:avLst/>
              </a:prstGeom>
              <a:blipFill rotWithShape="0">
                <a:blip r:embed="rId4"/>
                <a:stretch>
                  <a:fillRect l="-252" b="-63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2827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733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安全计算协议</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48873" y="137313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24</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283936" y="923114"/>
            <a:ext cx="8176388" cy="615553"/>
          </a:xfrm>
          <a:prstGeom prst="rect">
            <a:avLst/>
          </a:prstGeom>
        </p:spPr>
        <p:txBody>
          <a:bodyPr wrap="square">
            <a:spAutoFit/>
          </a:bodyPr>
          <a:lstStyle/>
          <a:p>
            <a:endParaRPr lang="zh-CN" altLang="zh-CN" sz="1600" dirty="0"/>
          </a:p>
          <a:p>
            <a:endParaRPr lang="zh-CN" altLang="en-US" dirty="0"/>
          </a:p>
        </p:txBody>
      </p:sp>
      <p:sp>
        <p:nvSpPr>
          <p:cNvPr id="4" name="矩形 3"/>
          <p:cNvSpPr/>
          <p:nvPr/>
        </p:nvSpPr>
        <p:spPr>
          <a:xfrm>
            <a:off x="240537" y="841332"/>
            <a:ext cx="8331928" cy="369332"/>
          </a:xfrm>
          <a:prstGeom prst="rect">
            <a:avLst/>
          </a:prstGeom>
        </p:spPr>
        <p:txBody>
          <a:bodyPr wrap="square">
            <a:spAutoFit/>
          </a:bodyPr>
          <a:lstStyle/>
          <a:p>
            <a:r>
              <a:rPr lang="zh-CN" altLang="en-US" kern="100" dirty="0" smtClean="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rPr>
              <a:t>C</a:t>
            </a:r>
            <a:r>
              <a:rPr lang="zh-CN" altLang="en-US" kern="100" dirty="0" smtClean="0">
                <a:latin typeface="Times New Roman" panose="02020603050405020304" pitchFamily="18" charset="0"/>
                <a:cs typeface="Times New Roman" panose="02020603050405020304" pitchFamily="18" charset="0"/>
              </a:rPr>
              <a:t>：安全小于协议（</a:t>
            </a:r>
            <a:r>
              <a:rPr lang="zh-CN" altLang="zh-CN" dirty="0" smtClean="0"/>
              <a:t>Secure</a:t>
            </a:r>
            <a:r>
              <a:rPr lang="en-US" altLang="zh-CN" dirty="0" smtClean="0"/>
              <a:t> Less Than</a:t>
            </a:r>
            <a:r>
              <a:rPr lang="zh-CN" altLang="zh-CN" dirty="0" smtClean="0"/>
              <a:t>, S</a:t>
            </a:r>
            <a:r>
              <a:rPr lang="en-US" altLang="zh-CN" dirty="0" smtClean="0"/>
              <a:t>LT</a:t>
            </a:r>
            <a:r>
              <a:rPr lang="zh-CN" altLang="en-US" kern="100" dirty="0" smtClean="0">
                <a:latin typeface="Times New Roman" panose="02020603050405020304" pitchFamily="18" charset="0"/>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340519" y="1385976"/>
                <a:ext cx="7492896" cy="563809"/>
              </a:xfrm>
              <a:prstGeom prst="rect">
                <a:avLst/>
              </a:prstGeom>
            </p:spPr>
            <p:txBody>
              <a:bodyPr wrap="square">
                <a:spAutoFit/>
              </a:bodyPr>
              <a:lstStyle/>
              <a:p>
                <a:r>
                  <a:rPr lang="en-US" altLang="zh-CN" sz="1400" dirty="0" smtClean="0"/>
                  <a:t>        </a:t>
                </a:r>
                <a:r>
                  <a:rPr lang="zh-CN" altLang="zh-CN" sz="1400" dirty="0" smtClean="0"/>
                  <a:t>给定</a:t>
                </a:r>
                <a:r>
                  <a:rPr lang="zh-CN" altLang="zh-CN" sz="1400" dirty="0"/>
                  <a:t>两个在不同公钥下加密的密文</a:t>
                </a:r>
                <a14:m>
                  <m:oMath xmlns:m="http://schemas.openxmlformats.org/officeDocument/2006/math">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𝑥</m:t>
                            </m:r>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𝑎</m:t>
                            </m:r>
                            <m:r>
                              <a:rPr lang="en-US" altLang="zh-CN" sz="1400" i="1">
                                <a:latin typeface="Cambria Math" panose="02040503050406030204" pitchFamily="18" charset="0"/>
                              </a:rPr>
                              <m:t> </m:t>
                            </m:r>
                          </m:sub>
                        </m:sSub>
                        <m:r>
                          <a:rPr lang="en-US" altLang="zh-CN" sz="1400" i="1">
                            <a:latin typeface="Cambria Math" panose="02040503050406030204" pitchFamily="18" charset="0"/>
                          </a:rPr>
                          <m:t>,</m:t>
                        </m:r>
                      </m:sub>
                    </m:sSub>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𝑦</m:t>
                            </m:r>
                          </m:e>
                        </m:d>
                      </m:e>
                      <m: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𝑝𝑘</m:t>
                            </m:r>
                          </m:e>
                          <m:sub>
                            <m:r>
                              <a:rPr lang="en-US" altLang="zh-CN" sz="1400" i="1">
                                <a:latin typeface="Cambria Math" panose="02040503050406030204" pitchFamily="18" charset="0"/>
                              </a:rPr>
                              <m:t>𝑏</m:t>
                            </m:r>
                            <m:r>
                              <a:rPr lang="en-US" altLang="zh-CN" sz="1400" i="1">
                                <a:latin typeface="Cambria Math" panose="02040503050406030204" pitchFamily="18" charset="0"/>
                              </a:rPr>
                              <m:t> </m:t>
                            </m:r>
                          </m:sub>
                        </m:sSub>
                        <m:r>
                          <a:rPr lang="en-US" altLang="zh-CN" sz="1400" i="1">
                            <a:latin typeface="Cambria Math" panose="02040503050406030204" pitchFamily="18" charset="0"/>
                          </a:rPr>
                          <m:t>,</m:t>
                        </m:r>
                      </m:sub>
                    </m:sSub>
                  </m:oMath>
                </a14:m>
                <a:r>
                  <a:rPr lang="en-US" altLang="zh-CN" sz="1400" dirty="0"/>
                  <a:t> </a:t>
                </a:r>
                <a:r>
                  <a:rPr lang="en-US" altLang="zh-CN" sz="1400" b="1" dirty="0"/>
                  <a:t>SLT</a:t>
                </a:r>
                <a:r>
                  <a:rPr lang="zh-CN" altLang="zh-CN" sz="1400" dirty="0"/>
                  <a:t>协议就是期望获得</a:t>
                </a:r>
                <a14:m>
                  <m:oMath xmlns:m="http://schemas.openxmlformats.org/officeDocument/2006/math">
                    <m:sSub>
                      <m:sSubPr>
                        <m:ctrlPr>
                          <a:rPr lang="zh-CN" altLang="zh-CN" sz="1400" i="1">
                            <a:latin typeface="Cambria Math" panose="02040503050406030204" pitchFamily="18" charset="0"/>
                          </a:rPr>
                        </m:ctrlPr>
                      </m:sSubPr>
                      <m:e>
                        <m:d>
                          <m:dPr>
                            <m:begChr m:val="["/>
                            <m:endChr m:val="]"/>
                            <m:ctrlPr>
                              <a:rPr lang="zh-CN" altLang="zh-CN" sz="1400" i="1">
                                <a:latin typeface="Cambria Math" panose="02040503050406030204" pitchFamily="18" charset="0"/>
                              </a:rPr>
                            </m:ctrlPr>
                          </m:dPr>
                          <m:e>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𝑢</m:t>
                                </m:r>
                              </m:e>
                              <m:sup>
                                <m:r>
                                  <a:rPr lang="en-US" altLang="zh-CN" sz="1400" i="1">
                                    <a:latin typeface="Cambria Math" panose="02040503050406030204" pitchFamily="18" charset="0"/>
                                  </a:rPr>
                                  <m:t>∗</m:t>
                                </m:r>
                              </m:sup>
                            </m:sSup>
                            <m:r>
                              <a:rPr lang="en-US" altLang="zh-CN" sz="1400" i="1">
                                <a:latin typeface="Cambria Math" panose="02040503050406030204" pitchFamily="18" charset="0"/>
                              </a:rPr>
                              <m:t> </m:t>
                            </m:r>
                          </m:e>
                        </m:d>
                      </m:e>
                      <m:sub>
                        <m:r>
                          <m:rPr>
                            <m:sty m:val="p"/>
                          </m:rPr>
                          <a:rPr lang="en-US" altLang="zh-CN" sz="1400">
                            <a:latin typeface="Cambria Math" panose="02040503050406030204" pitchFamily="18" charset="0"/>
                          </a:rPr>
                          <m:t>Prod</m:t>
                        </m:r>
                        <m:r>
                          <a:rPr lang="en-US" altLang="zh-CN" sz="1400">
                            <a:latin typeface="Cambria Math" panose="02040503050406030204" pitchFamily="18" charset="0"/>
                          </a:rPr>
                          <m:t>.</m:t>
                        </m:r>
                        <m:r>
                          <m:rPr>
                            <m:sty m:val="p"/>
                          </m:rPr>
                          <a:rPr lang="en-US" altLang="zh-CN" sz="1400">
                            <a:latin typeface="Cambria Math" panose="02040503050406030204" pitchFamily="18" charset="0"/>
                          </a:rPr>
                          <m:t>pk</m:t>
                        </m:r>
                        <m:r>
                          <a:rPr lang="en-US" altLang="zh-CN" sz="1400" i="1">
                            <a:latin typeface="Cambria Math" panose="02040503050406030204" pitchFamily="18" charset="0"/>
                          </a:rPr>
                          <m:t>,</m:t>
                        </m:r>
                      </m:sub>
                    </m:sSub>
                  </m:oMath>
                </a14:m>
                <a:r>
                  <a:rPr lang="en-US" altLang="zh-CN" sz="1400" dirty="0"/>
                  <a:t> </a:t>
                </a:r>
                <a:r>
                  <a:rPr lang="zh-CN" altLang="zh-CN" sz="1400" dirty="0"/>
                  <a:t>其中</a:t>
                </a:r>
                <a14:m>
                  <m:oMath xmlns:m="http://schemas.openxmlformats.org/officeDocument/2006/math">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𝑢</m:t>
                        </m:r>
                      </m:e>
                      <m:sup>
                        <m:r>
                          <a:rPr lang="en-US" altLang="zh-CN" sz="1400" i="1">
                            <a:latin typeface="Cambria Math" panose="02040503050406030204" pitchFamily="18" charset="0"/>
                          </a:rPr>
                          <m:t>∗</m:t>
                        </m:r>
                      </m:sup>
                    </m:sSup>
                    <m:r>
                      <a:rPr lang="en-US" altLang="zh-CN" sz="1400" i="1">
                        <a:latin typeface="Cambria Math" panose="02040503050406030204" pitchFamily="18" charset="0"/>
                      </a:rPr>
                      <m:t> </m:t>
                    </m:r>
                  </m:oMath>
                </a14:m>
                <a:r>
                  <a:rPr lang="zh-CN" altLang="zh-CN" sz="1400" dirty="0"/>
                  <a:t>是表达</a:t>
                </a:r>
                <a:r>
                  <a:rPr lang="en-US" altLang="zh-CN" sz="1400" dirty="0"/>
                  <a:t>x</a:t>
                </a:r>
                <a:r>
                  <a:rPr lang="zh-CN" altLang="zh-CN" sz="1400" dirty="0"/>
                  <a:t>与</a:t>
                </a:r>
                <a:r>
                  <a:rPr lang="en-US" altLang="zh-CN" sz="1400" dirty="0"/>
                  <a:t>y</a:t>
                </a:r>
                <a:r>
                  <a:rPr lang="zh-CN" altLang="zh-CN" sz="1400" dirty="0"/>
                  <a:t>之间的大小关系</a:t>
                </a:r>
                <a:r>
                  <a:rPr lang="zh-CN" altLang="zh-CN" sz="1400" dirty="0" smtClean="0"/>
                  <a:t>。</a:t>
                </a:r>
                <a:r>
                  <a:rPr lang="zh-CN" altLang="en-US" sz="1400" dirty="0" smtClean="0"/>
                  <a:t>（</a:t>
                </a:r>
                <a:r>
                  <a:rPr lang="en-US" altLang="zh-CN" sz="1400" dirty="0" smtClean="0"/>
                  <a:t>SLT</a:t>
                </a:r>
                <a:r>
                  <a:rPr lang="zh-CN" altLang="en-US" sz="1400" dirty="0" smtClean="0"/>
                  <a:t>协议规定明文</a:t>
                </a:r>
                <a:r>
                  <a:rPr lang="en-US" altLang="zh-CN" sz="1400" dirty="0" smtClean="0"/>
                  <a:t>x</a:t>
                </a:r>
                <a:r>
                  <a:rPr lang="zh-CN" altLang="en-US" sz="1400" dirty="0" smtClean="0"/>
                  <a:t>，</a:t>
                </a:r>
                <a:r>
                  <a:rPr lang="en-US" altLang="zh-CN" sz="1400" dirty="0" smtClean="0"/>
                  <a:t>y</a:t>
                </a:r>
                <a:r>
                  <a:rPr lang="zh-CN" altLang="en-US" sz="1400" dirty="0" smtClean="0"/>
                  <a:t>的长度必须小于</a:t>
                </a:r>
                <a:r>
                  <a:rPr lang="en-US" altLang="zh-CN" sz="1400" dirty="0" smtClean="0"/>
                  <a:t>N</a:t>
                </a:r>
                <a:r>
                  <a:rPr lang="zh-CN" altLang="en-US" sz="1400" dirty="0" smtClean="0"/>
                  <a:t>的长度的</a:t>
                </a:r>
                <a:r>
                  <a:rPr lang="en-US" altLang="zh-CN" sz="1400" dirty="0" smtClean="0"/>
                  <a:t>1/8 </a:t>
                </a:r>
                <a:r>
                  <a:rPr lang="zh-CN" altLang="en-US" sz="1400" dirty="0" smtClean="0"/>
                  <a:t>）</a:t>
                </a:r>
                <a:endParaRPr lang="zh-CN" altLang="en-US" sz="1400" dirty="0"/>
              </a:p>
            </p:txBody>
          </p:sp>
        </mc:Choice>
        <mc:Fallback xmlns="">
          <p:sp>
            <p:nvSpPr>
              <p:cNvPr id="6" name="矩形 5"/>
              <p:cNvSpPr>
                <a:spLocks noRot="1" noChangeAspect="1" noMove="1" noResize="1" noEditPoints="1" noAdjustHandles="1" noChangeArrowheads="1" noChangeShapeType="1" noTextEdit="1"/>
              </p:cNvSpPr>
              <p:nvPr/>
            </p:nvSpPr>
            <p:spPr>
              <a:xfrm>
                <a:off x="340519" y="1385976"/>
                <a:ext cx="7492896" cy="563809"/>
              </a:xfrm>
              <a:prstGeom prst="rect">
                <a:avLst/>
              </a:prstGeom>
              <a:blipFill rotWithShape="0">
                <a:blip r:embed="rId2"/>
                <a:stretch>
                  <a:fillRect t="-3226" b="-75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02307" y="2175537"/>
                <a:ext cx="7225199" cy="561564"/>
              </a:xfrm>
              <a:prstGeom prst="rect">
                <a:avLst/>
              </a:prstGeom>
            </p:spPr>
            <p:txBody>
              <a:bodyPr wrap="square">
                <a:spAutoFit/>
              </a:bodyPr>
              <a:lstStyle/>
              <a:p>
                <a:r>
                  <a:rPr lang="en-US" altLang="zh-CN" sz="1400" kern="100" dirty="0" smtClean="0">
                    <a:latin typeface="Times New Roman" panose="02020603050405020304" pitchFamily="18" charset="0"/>
                    <a:cs typeface="Times New Roman" panose="02020603050405020304" pitchFamily="18" charset="0"/>
                  </a:rPr>
                  <a:t>3</a:t>
                </a:r>
                <a:r>
                  <a:rPr lang="zh-CN" altLang="en-US" sz="1400" kern="100" dirty="0" smtClean="0">
                    <a:latin typeface="Times New Roman" panose="02020603050405020304" pitchFamily="18" charset="0"/>
                    <a:cs typeface="Times New Roman" panose="02020603050405020304" pitchFamily="18" charset="0"/>
                  </a:rPr>
                  <a:t>）</a:t>
                </a:r>
                <a:r>
                  <a:rPr lang="zh-CN" altLang="zh-CN" sz="1400" kern="100" dirty="0" smtClean="0">
                    <a:latin typeface="Times New Roman" panose="02020603050405020304" pitchFamily="18" charset="0"/>
                    <a:cs typeface="Times New Roman" panose="02020603050405020304" pitchFamily="18" charset="0"/>
                  </a:rPr>
                  <a:t>服务器</a:t>
                </a:r>
                <a:r>
                  <a:rPr lang="en-US" altLang="zh-CN" sz="1400" kern="100" dirty="0">
                    <a:effectLst/>
                    <a:latin typeface="Times New Roman" panose="02020603050405020304" pitchFamily="18" charset="0"/>
                  </a:rPr>
                  <a:t>S</a:t>
                </a:r>
                <a:r>
                  <a:rPr lang="zh-CN" altLang="zh-CN" sz="1400" kern="100" dirty="0">
                    <a:effectLst/>
                    <a:latin typeface="Times New Roman" panose="02020603050405020304" pitchFamily="18" charset="0"/>
                    <a:cs typeface="Times New Roman" panose="02020603050405020304" pitchFamily="18" charset="0"/>
                  </a:rPr>
                  <a:t>解密</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𝑙</m:t>
                                </m:r>
                              </m:e>
                              <m:sub>
                                <m:r>
                                  <a:rPr lang="en-US" altLang="zh-CN" sz="1400" i="1" kern="100">
                                    <a:effectLst/>
                                    <a:latin typeface="Cambria Math" panose="02040503050406030204" pitchFamily="18" charset="0"/>
                                    <a:cs typeface="Times New Roman" panose="02020603050405020304" pitchFamily="18" charset="0"/>
                                  </a:rPr>
                                  <m:t>1</m:t>
                                </m:r>
                              </m:sub>
                            </m:sSub>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oMath>
                </a14:m>
                <a:r>
                  <a:rPr lang="en-US" altLang="zh-CN" sz="1400" kern="100" dirty="0">
                    <a:effectLst/>
                    <a:latin typeface="Times New Roman" panose="02020603050405020304" pitchFamily="18" charset="0"/>
                  </a:rPr>
                  <a:t> </a:t>
                </a:r>
                <a:r>
                  <a:rPr lang="zh-CN" altLang="zh-CN" sz="1400" kern="100" dirty="0">
                    <a:effectLst/>
                    <a:latin typeface="Times New Roman" panose="02020603050405020304" pitchFamily="18" charset="0"/>
                    <a:cs typeface="Times New Roman" panose="02020603050405020304" pitchFamily="18" charset="0"/>
                  </a:rPr>
                  <a:t>得到</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𝑙</m:t>
                        </m:r>
                      </m:e>
                      <m:sub>
                        <m:r>
                          <a:rPr lang="en-US" altLang="zh-CN" sz="1400" i="1" kern="100">
                            <a:effectLst/>
                            <a:latin typeface="Cambria Math" panose="02040503050406030204" pitchFamily="18" charset="0"/>
                            <a:cs typeface="Times New Roman" panose="02020603050405020304" pitchFamily="18" charset="0"/>
                          </a:rPr>
                          <m:t>1</m:t>
                        </m:r>
                      </m:sub>
                    </m:sSub>
                  </m:oMath>
                </a14:m>
                <a:r>
                  <a:rPr lang="zh-CN" altLang="zh-CN" sz="1400" kern="100" dirty="0">
                    <a:effectLst/>
                    <a:latin typeface="Times New Roman" panose="02020603050405020304" pitchFamily="18" charset="0"/>
                    <a:cs typeface="Times New Roman" panose="02020603050405020304" pitchFamily="18" charset="0"/>
                  </a:rPr>
                  <a:t>，</a:t>
                </a:r>
                <a14:m>
                  <m:oMath xmlns:m="http://schemas.openxmlformats.org/officeDocument/2006/math">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MS Gothic" panose="020B0609070205080204" pitchFamily="49" charset="-128"/>
                          </a:rPr>
                          <m:t>∗</m:t>
                        </m:r>
                      </m:sup>
                    </m:sSup>
                  </m:oMath>
                </a14:m>
                <a:r>
                  <a:rPr lang="en-US" altLang="zh-CN" sz="1400" kern="100" dirty="0">
                    <a:effectLst/>
                    <a:latin typeface="Times New Roman" panose="02020603050405020304" pitchFamily="18" charset="0"/>
                  </a:rPr>
                  <a:t>=1 </a:t>
                </a:r>
                <a:r>
                  <a:rPr lang="zh-CN" altLang="zh-CN" sz="1400" kern="100" dirty="0">
                    <a:effectLst/>
                    <a:latin typeface="Times New Roman" panose="02020603050405020304" pitchFamily="18" charset="0"/>
                    <a:cs typeface="Times New Roman" panose="02020603050405020304" pitchFamily="18" charset="0"/>
                  </a:rPr>
                  <a:t>当</a:t>
                </a:r>
                <a:r>
                  <a:rPr lang="zh-CN" altLang="zh-CN" sz="1400" kern="100" dirty="0">
                    <a:effectLst/>
                    <a:ea typeface="Times New Roman" panose="02020603050405020304" pitchFamily="18" charset="0"/>
                  </a:rPr>
                  <a:t> </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ℒ</m:t>
                    </m:r>
                    <m:d>
                      <m:dPr>
                        <m:ctrlPr>
                          <a:rPr lang="zh-CN" altLang="zh-CN" sz="1400" i="1">
                            <a:effectLst/>
                            <a:latin typeface="Cambria Math" panose="02040503050406030204" pitchFamily="18" charset="0"/>
                            <a:ea typeface="Cambria Math" panose="02040503050406030204" pitchFamily="18" charset="0"/>
                          </a:rPr>
                        </m:ctrlPr>
                      </m:d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𝑙</m:t>
                            </m:r>
                          </m:e>
                          <m:sub>
                            <m:r>
                              <a:rPr lang="en-US" altLang="zh-CN" sz="1400" i="1" kern="100">
                                <a:effectLst/>
                                <a:latin typeface="Cambria Math" panose="02040503050406030204" pitchFamily="18" charset="0"/>
                                <a:cs typeface="Times New Roman" panose="02020603050405020304" pitchFamily="18" charset="0"/>
                              </a:rPr>
                              <m:t>1</m:t>
                            </m:r>
                          </m:sub>
                        </m:sSub>
                      </m:e>
                    </m:d>
                  </m:oMath>
                </a14:m>
                <a:r>
                  <a:rPr lang="en-US" altLang="zh-CN" sz="1400" kern="100" dirty="0">
                    <a:effectLst/>
                    <a:latin typeface="Times New Roman" panose="02020603050405020304" pitchFamily="18" charset="0"/>
                  </a:rPr>
                  <a:t> &gt; </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ℒ</m:t>
                    </m:r>
                    <m:d>
                      <m:dPr>
                        <m:ctrlPr>
                          <a:rPr lang="zh-CN" altLang="zh-CN" sz="1400" i="1">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cs typeface="Times New Roman" panose="02020603050405020304" pitchFamily="18" charset="0"/>
                          </a:rPr>
                          <m:t>𝑁</m:t>
                        </m:r>
                      </m:e>
                    </m:d>
                    <m:r>
                      <a:rPr lang="en-US" altLang="zh-CN" sz="1400" i="1" kern="100">
                        <a:effectLst/>
                        <a:latin typeface="Cambria Math" panose="02040503050406030204" pitchFamily="18" charset="0"/>
                        <a:cs typeface="Times New Roman" panose="02020603050405020304" pitchFamily="18" charset="0"/>
                      </a:rPr>
                      <m:t>/2</m:t>
                    </m:r>
                  </m:oMath>
                </a14:m>
                <a:r>
                  <a:rPr lang="en-US" altLang="zh-CN" sz="1400" kern="100" dirty="0">
                    <a:effectLst/>
                    <a:latin typeface="Times New Roman" panose="02020603050405020304" pitchFamily="18" charset="0"/>
                  </a:rPr>
                  <a:t> </a:t>
                </a:r>
                <a:r>
                  <a:rPr lang="zh-CN" altLang="zh-CN" sz="1400" kern="100" dirty="0">
                    <a:effectLst/>
                    <a:latin typeface="Times New Roman" panose="02020603050405020304" pitchFamily="18" charset="0"/>
                    <a:cs typeface="Times New Roman" panose="02020603050405020304" pitchFamily="18" charset="0"/>
                  </a:rPr>
                  <a:t>否则</a:t>
                </a:r>
                <a14:m>
                  <m:oMath xmlns:m="http://schemas.openxmlformats.org/officeDocument/2006/math">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MS Gothic" panose="020B0609070205080204" pitchFamily="49" charset="-128"/>
                          </a:rPr>
                          <m:t>∗</m:t>
                        </m:r>
                      </m:sup>
                    </m:sSup>
                  </m:oMath>
                </a14:m>
                <a:r>
                  <a:rPr lang="en-US" altLang="zh-CN" sz="1400" kern="100" dirty="0">
                    <a:effectLst/>
                    <a:latin typeface="Times New Roman" panose="02020603050405020304" pitchFamily="18" charset="0"/>
                  </a:rPr>
                  <a:t> = 0.</a:t>
                </a:r>
                <a:r>
                  <a:rPr lang="zh-CN" altLang="zh-CN" sz="1400" kern="100" dirty="0">
                    <a:effectLst/>
                    <a:latin typeface="Times New Roman" panose="02020603050405020304" pitchFamily="18" charset="0"/>
                    <a:cs typeface="Times New Roman" panose="02020603050405020304" pitchFamily="18" charset="0"/>
                  </a:rPr>
                  <a:t>然后将</a:t>
                </a:r>
                <a14:m>
                  <m:oMath xmlns:m="http://schemas.openxmlformats.org/officeDocument/2006/math">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MS Gothic" panose="020B0609070205080204" pitchFamily="49" charset="-128"/>
                          </a:rPr>
                          <m:t>∗</m:t>
                        </m:r>
                      </m:sup>
                    </m:sSup>
                  </m:oMath>
                </a14:m>
                <a:r>
                  <a:rPr lang="zh-CN" altLang="zh-CN" sz="1400" kern="100" dirty="0">
                    <a:effectLst/>
                    <a:latin typeface="Times New Roman" panose="02020603050405020304" pitchFamily="18" charset="0"/>
                    <a:cs typeface="Times New Roman" panose="02020603050405020304" pitchFamily="18" charset="0"/>
                  </a:rPr>
                  <a:t>加密成</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MS Gothic" panose="020B0609070205080204" pitchFamily="49" charset="-128"/>
                                  </a:rPr>
                                  <m:t>∗</m:t>
                                </m:r>
                              </m:sup>
                            </m:sSup>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oMath>
                </a14:m>
                <a:r>
                  <a:rPr lang="en-US" altLang="zh-CN" sz="1400" kern="100" dirty="0">
                    <a:effectLst/>
                    <a:latin typeface="Times New Roman" panose="02020603050405020304" pitchFamily="18" charset="0"/>
                  </a:rPr>
                  <a:t> </a:t>
                </a:r>
                <a:r>
                  <a:rPr lang="zh-CN" altLang="zh-CN" sz="1400" kern="100" dirty="0">
                    <a:effectLst/>
                    <a:latin typeface="Times New Roman" panose="02020603050405020304" pitchFamily="18" charset="0"/>
                    <a:cs typeface="Times New Roman" panose="02020603050405020304" pitchFamily="18" charset="0"/>
                  </a:rPr>
                  <a:t>发送到服务器</a:t>
                </a:r>
                <a:r>
                  <a:rPr lang="en-US" altLang="zh-CN" sz="1400" kern="100" dirty="0">
                    <a:effectLst/>
                    <a:latin typeface="Times New Roman" panose="02020603050405020304" pitchFamily="18" charset="0"/>
                  </a:rPr>
                  <a:t>C</a:t>
                </a:r>
                <a:endParaRPr lang="zh-CN" altLang="en-US" sz="1400" dirty="0"/>
              </a:p>
            </p:txBody>
          </p:sp>
        </mc:Choice>
        <mc:Fallback xmlns="">
          <p:sp>
            <p:nvSpPr>
              <p:cNvPr id="11" name="矩形 10"/>
              <p:cNvSpPr>
                <a:spLocks noRot="1" noChangeAspect="1" noMove="1" noResize="1" noEditPoints="1" noAdjustHandles="1" noChangeArrowheads="1" noChangeShapeType="1" noTextEdit="1"/>
              </p:cNvSpPr>
              <p:nvPr/>
            </p:nvSpPr>
            <p:spPr>
              <a:xfrm>
                <a:off x="402307" y="2175537"/>
                <a:ext cx="7225199" cy="561564"/>
              </a:xfrm>
              <a:prstGeom prst="rect">
                <a:avLst/>
              </a:prstGeom>
              <a:blipFill rotWithShape="0">
                <a:blip r:embed="rId3"/>
                <a:stretch>
                  <a:fillRect l="-253" t="-4348"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91380" y="3045981"/>
                <a:ext cx="7351782" cy="725070"/>
              </a:xfrm>
              <a:prstGeom prst="rect">
                <a:avLst/>
              </a:prstGeom>
            </p:spPr>
            <p:txBody>
              <a:bodyPr wrap="square">
                <a:spAutoFit/>
              </a:bodyPr>
              <a:lstStyle/>
              <a:p>
                <a:pPr lvl="0" algn="just">
                  <a:lnSpc>
                    <a:spcPct val="120000"/>
                  </a:lnSpc>
                  <a:spcAft>
                    <a:spcPts val="0"/>
                  </a:spcAft>
                </a:pPr>
                <a:r>
                  <a:rPr lang="en-US" altLang="zh-CN" sz="1400" kern="100" dirty="0" smtClean="0">
                    <a:latin typeface="Calibri" panose="020F0502020204030204" pitchFamily="34" charset="0"/>
                    <a:cs typeface="Times New Roman" panose="02020603050405020304" pitchFamily="18" charset="0"/>
                  </a:rPr>
                  <a:t>4</a:t>
                </a:r>
                <a:r>
                  <a:rPr lang="zh-CN" altLang="en-US" sz="1400" kern="100" dirty="0" smtClean="0">
                    <a:latin typeface="Calibri" panose="020F0502020204030204" pitchFamily="34" charset="0"/>
                    <a:cs typeface="Times New Roman" panose="02020603050405020304" pitchFamily="18" charset="0"/>
                  </a:rPr>
                  <a:t>）</a:t>
                </a:r>
                <a:r>
                  <a:rPr lang="zh-CN" altLang="zh-CN" sz="1400" kern="100" dirty="0" smtClean="0">
                    <a:latin typeface="Calibri" panose="020F0502020204030204" pitchFamily="34" charset="0"/>
                    <a:cs typeface="Times New Roman" panose="02020603050405020304" pitchFamily="18" charset="0"/>
                  </a:rPr>
                  <a:t>服务器</a:t>
                </a:r>
                <a:r>
                  <a:rPr lang="en-US" altLang="zh-CN" sz="1400" kern="100" dirty="0">
                    <a:effectLst/>
                    <a:latin typeface="Calibri" panose="020F0502020204030204" pitchFamily="34" charset="0"/>
                    <a:cs typeface="Times New Roman" panose="02020603050405020304" pitchFamily="18" charset="0"/>
                  </a:rPr>
                  <a:t>C</a:t>
                </a:r>
                <a:r>
                  <a:rPr lang="zh-CN" altLang="zh-CN" sz="1400" kern="100" dirty="0">
                    <a:effectLst/>
                    <a:latin typeface="Calibri" panose="020F0502020204030204" pitchFamily="34" charset="0"/>
                    <a:cs typeface="Times New Roman" panose="02020603050405020304" pitchFamily="18" charset="0"/>
                  </a:rPr>
                  <a:t>接收到</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MS Gothic" panose="020B0609070205080204" pitchFamily="49" charset="-128"/>
                                  </a:rPr>
                                  <m:t>∗</m:t>
                                </m:r>
                              </m:sup>
                            </m:sSup>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oMath>
                </a14:m>
                <a:r>
                  <a:rPr lang="zh-CN" altLang="zh-CN" sz="1400" kern="100" dirty="0">
                    <a:effectLst/>
                    <a:latin typeface="Calibri" panose="020F0502020204030204" pitchFamily="34" charset="0"/>
                    <a:cs typeface="Times New Roman" panose="02020603050405020304" pitchFamily="18" charset="0"/>
                  </a:rPr>
                  <a:t>，如果刚刚抛掷的硬币是正面朝上，则不处理，否则计算</a:t>
                </a:r>
                <a:endParaRPr lang="zh-CN" altLang="zh-CN" sz="1400" kern="100" dirty="0">
                  <a:latin typeface="Calibri" panose="020F0502020204030204" pitchFamily="34" charset="0"/>
                  <a:cs typeface="Times New Roman" panose="02020603050405020304" pitchFamily="18" charset="0"/>
                </a:endParaRPr>
              </a:p>
              <a:p>
                <a:pPr marL="495300" indent="2667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Times New Roman" panose="02020603050405020304" pitchFamily="18" charset="0"/>
                                    </a:rPr>
                                    <m:t>∗</m:t>
                                  </m:r>
                                </m:sup>
                              </m:sSup>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r>
                        <a:rPr lang="en-US" altLang="zh-CN" sz="1400" i="1" kern="100">
                          <a:effectLst/>
                          <a:latin typeface="Cambria Math" panose="02040503050406030204" pitchFamily="18" charset="0"/>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1</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r>
                        <a:rPr lang="en-US" altLang="zh-CN" sz="1400" i="1" kern="100">
                          <a:effectLst/>
                          <a:latin typeface="Cambria Math" panose="02040503050406030204" pitchFamily="18" charset="0"/>
                          <a:cs typeface="Times New Roman" panose="02020603050405020304" pitchFamily="18" charset="0"/>
                        </a:rPr>
                        <m:t>∙ </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MS Gothic" panose="020B0609070205080204" pitchFamily="49" charset="-128"/>
                                            </a:rPr>
                                            <m:t>∗</m:t>
                                          </m:r>
                                        </m:sup>
                                      </m:sSup>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e>
                          </m:d>
                        </m:e>
                        <m:sup>
                          <m:r>
                            <a:rPr lang="en-US" altLang="zh-CN" sz="1400" i="1" kern="100">
                              <a:effectLst/>
                              <a:latin typeface="Cambria Math" panose="02040503050406030204" pitchFamily="18" charset="0"/>
                              <a:cs typeface="Times New Roman" panose="02020603050405020304" pitchFamily="18" charset="0"/>
                            </a:rPr>
                            <m:t>𝑁</m:t>
                          </m:r>
                          <m:r>
                            <a:rPr lang="en-US" altLang="zh-CN" sz="1400" i="1" kern="100">
                              <a:effectLst/>
                              <a:latin typeface="Cambria Math" panose="02040503050406030204" pitchFamily="18" charset="0"/>
                              <a:cs typeface="Times New Roman" panose="02020603050405020304" pitchFamily="18" charset="0"/>
                            </a:rPr>
                            <m:t>−1</m:t>
                          </m:r>
                        </m:sup>
                      </m:sSup>
                      <m:r>
                        <a:rPr lang="en-US" altLang="zh-CN" sz="1400" i="1" kern="100">
                          <a:effectLst/>
                          <a:latin typeface="Cambria Math" panose="02040503050406030204" pitchFamily="18" charset="0"/>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1−</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MS Gothic" panose="020B0609070205080204" pitchFamily="49" charset="-128"/>
                                    </a:rPr>
                                    <m:t>∗</m:t>
                                  </m:r>
                                </m:sup>
                              </m:sSup>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oMath>
                  </m:oMathPara>
                </a14:m>
                <a:endParaRPr lang="zh-CN" altLang="zh-CN" sz="1400" kern="100" dirty="0">
                  <a:latin typeface="Calibri" panose="020F0502020204030204" pitchFamily="34" charset="0"/>
                  <a:cs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391380" y="3045981"/>
                <a:ext cx="7351782" cy="725070"/>
              </a:xfrm>
              <a:prstGeom prst="rect">
                <a:avLst/>
              </a:prstGeom>
              <a:blipFill rotWithShape="0">
                <a:blip r:embed="rId4"/>
                <a:stretch>
                  <a:fillRect l="-2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02307" y="4207502"/>
                <a:ext cx="6908180" cy="350865"/>
              </a:xfrm>
              <a:prstGeom prst="rect">
                <a:avLst/>
              </a:prstGeom>
            </p:spPr>
            <p:txBody>
              <a:bodyPr wrap="square">
                <a:spAutoFit/>
              </a:bodyPr>
              <a:lstStyle/>
              <a:p>
                <a:pPr lvl="0" algn="just">
                  <a:lnSpc>
                    <a:spcPct val="120000"/>
                  </a:lnSpc>
                  <a:spcAft>
                    <a:spcPts val="0"/>
                  </a:spcAft>
                </a:pPr>
                <a:r>
                  <a:rPr lang="en-US" altLang="zh-CN" sz="1400" kern="100" dirty="0" smtClean="0">
                    <a:latin typeface="Calibri" panose="020F0502020204030204" pitchFamily="34" charset="0"/>
                    <a:cs typeface="Times New Roman" panose="02020603050405020304" pitchFamily="18" charset="0"/>
                  </a:rPr>
                  <a:t>5</a:t>
                </a:r>
                <a:r>
                  <a:rPr lang="zh-CN" altLang="en-US" sz="1400" kern="100" dirty="0" smtClean="0">
                    <a:latin typeface="Calibri" panose="020F0502020204030204" pitchFamily="34" charset="0"/>
                    <a:cs typeface="Times New Roman" panose="02020603050405020304" pitchFamily="18" charset="0"/>
                  </a:rPr>
                  <a:t>）</a:t>
                </a:r>
                <a:r>
                  <a:rPr lang="zh-CN" altLang="zh-CN" sz="1400" kern="100" dirty="0" smtClean="0">
                    <a:latin typeface="Calibri" panose="020F0502020204030204" pitchFamily="34" charset="0"/>
                    <a:cs typeface="Times New Roman" panose="02020603050405020304" pitchFamily="18" charset="0"/>
                  </a:rPr>
                  <a:t>如果</a:t>
                </a:r>
                <a14:m>
                  <m:oMath xmlns:m="http://schemas.openxmlformats.org/officeDocument/2006/math">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Times New Roman" panose="02020603050405020304" pitchFamily="18" charset="0"/>
                          </a:rPr>
                          <m:t>∗</m:t>
                        </m:r>
                      </m:sup>
                    </m:sSup>
                    <m:r>
                      <a:rPr lang="en-US" altLang="zh-CN" sz="1400" kern="100">
                        <a:effectLst/>
                        <a:latin typeface="Cambria Math" panose="02040503050406030204" pitchFamily="18" charset="0"/>
                        <a:cs typeface="Times New Roman" panose="02020603050405020304" pitchFamily="18" charset="0"/>
                      </a:rPr>
                      <m:t>=0</m:t>
                    </m:r>
                  </m:oMath>
                </a14:m>
                <a:r>
                  <a:rPr lang="en-US" altLang="zh-CN" sz="1400" kern="100" dirty="0">
                    <a:effectLst/>
                    <a:latin typeface="宋体" panose="02010600030101010101" pitchFamily="2" charset="-122"/>
                    <a:cs typeface="Times New Roman" panose="02020603050405020304" pitchFamily="18" charset="0"/>
                  </a:rPr>
                  <a:t>, </a:t>
                </a:r>
                <a:r>
                  <a:rPr lang="zh-CN" altLang="zh-CN" sz="1400" kern="100" dirty="0">
                    <a:effectLst/>
                    <a:latin typeface="Calibri" panose="020F0502020204030204" pitchFamily="34" charset="0"/>
                    <a:cs typeface="Times New Roman" panose="02020603050405020304" pitchFamily="18" charset="0"/>
                  </a:rPr>
                  <a:t>表示 </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𝑥</m:t>
                    </m:r>
                    <m:r>
                      <a:rPr lang="en-US" altLang="zh-CN" sz="1400"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𝑦</m:t>
                    </m:r>
                  </m:oMath>
                </a14:m>
                <a:r>
                  <a:rPr lang="en-US" altLang="zh-CN" sz="1400" kern="100" dirty="0">
                    <a:effectLst/>
                    <a:latin typeface="宋体" panose="02010600030101010101" pitchFamily="2" charset="-122"/>
                    <a:cs typeface="Times New Roman" panose="02020603050405020304" pitchFamily="18" charset="0"/>
                  </a:rPr>
                  <a:t>, </a:t>
                </a:r>
                <a:r>
                  <a:rPr lang="zh-CN" altLang="zh-CN" sz="1400" kern="100" dirty="0">
                    <a:effectLst/>
                    <a:latin typeface="Calibri" panose="020F0502020204030204" pitchFamily="34" charset="0"/>
                    <a:cs typeface="Times New Roman" panose="02020603050405020304" pitchFamily="18" charset="0"/>
                  </a:rPr>
                  <a:t>如果 </a:t>
                </a:r>
                <a14:m>
                  <m:oMath xmlns:m="http://schemas.openxmlformats.org/officeDocument/2006/math">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Times New Roman" panose="02020603050405020304" pitchFamily="18" charset="0"/>
                          </a:rPr>
                          <m:t>∗</m:t>
                        </m:r>
                      </m:sup>
                    </m:sSup>
                    <m:r>
                      <a:rPr lang="en-US" altLang="zh-CN" sz="1400" kern="100">
                        <a:effectLst/>
                        <a:latin typeface="Cambria Math" panose="02040503050406030204" pitchFamily="18" charset="0"/>
                        <a:cs typeface="Times New Roman" panose="02020603050405020304" pitchFamily="18" charset="0"/>
                      </a:rPr>
                      <m:t>=1</m:t>
                    </m:r>
                  </m:oMath>
                </a14:m>
                <a:r>
                  <a:rPr lang="en-US" altLang="zh-CN" sz="1400" kern="100" dirty="0">
                    <a:effectLst/>
                    <a:latin typeface="宋体" panose="02010600030101010101" pitchFamily="2" charset="-122"/>
                    <a:cs typeface="Times New Roman" panose="02020603050405020304" pitchFamily="18" charset="0"/>
                  </a:rPr>
                  <a:t>, </a:t>
                </a:r>
                <a:r>
                  <a:rPr lang="zh-CN" altLang="zh-CN" sz="1400" kern="100" dirty="0">
                    <a:effectLst/>
                    <a:latin typeface="Calibri" panose="020F0502020204030204" pitchFamily="34" charset="0"/>
                    <a:cs typeface="Times New Roman" panose="02020603050405020304" pitchFamily="18" charset="0"/>
                  </a:rPr>
                  <a:t>表示 </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𝑥</m:t>
                    </m:r>
                    <m:r>
                      <a:rPr lang="en-US" altLang="zh-CN" sz="1400" kern="100">
                        <a:effectLst/>
                        <a:latin typeface="Cambria Math" panose="02040503050406030204" pitchFamily="18" charset="0"/>
                        <a:cs typeface="Times New Roman" panose="02020603050405020304" pitchFamily="18" charset="0"/>
                      </a:rPr>
                      <m:t>&lt;</m:t>
                    </m:r>
                    <m:r>
                      <a:rPr lang="en-US" altLang="zh-CN" sz="1400" i="1" kern="100">
                        <a:effectLst/>
                        <a:latin typeface="Cambria Math" panose="02040503050406030204" pitchFamily="18" charset="0"/>
                        <a:cs typeface="Times New Roman" panose="02020603050405020304" pitchFamily="18" charset="0"/>
                      </a:rPr>
                      <m:t>𝑦</m:t>
                    </m:r>
                  </m:oMath>
                </a14:m>
                <a:r>
                  <a:rPr lang="en-US" altLang="zh-CN" sz="1400" kern="100" dirty="0">
                    <a:effectLst/>
                    <a:latin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402307" y="4207502"/>
                <a:ext cx="6908180" cy="350865"/>
              </a:xfrm>
              <a:prstGeom prst="rect">
                <a:avLst/>
              </a:prstGeom>
              <a:blipFill rotWithShape="0">
                <a:blip r:embed="rId5"/>
                <a:stretch>
                  <a:fillRect l="-265" b="-137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8504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733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安全计算协议</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111274" y="1373297"/>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25</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283936" y="923114"/>
            <a:ext cx="8176388" cy="615553"/>
          </a:xfrm>
          <a:prstGeom prst="rect">
            <a:avLst/>
          </a:prstGeom>
        </p:spPr>
        <p:txBody>
          <a:bodyPr wrap="square">
            <a:spAutoFit/>
          </a:bodyPr>
          <a:lstStyle/>
          <a:p>
            <a:endParaRPr lang="zh-CN" altLang="zh-CN" sz="1600" dirty="0"/>
          </a:p>
          <a:p>
            <a:endParaRPr lang="zh-CN" altLang="en-US" dirty="0"/>
          </a:p>
        </p:txBody>
      </p:sp>
      <p:sp>
        <p:nvSpPr>
          <p:cNvPr id="4" name="矩形 3"/>
          <p:cNvSpPr/>
          <p:nvPr/>
        </p:nvSpPr>
        <p:spPr>
          <a:xfrm>
            <a:off x="240537" y="841332"/>
            <a:ext cx="8331928" cy="369332"/>
          </a:xfrm>
          <a:prstGeom prst="rect">
            <a:avLst/>
          </a:prstGeom>
        </p:spPr>
        <p:txBody>
          <a:bodyPr wrap="square">
            <a:spAutoFit/>
          </a:bodyPr>
          <a:lstStyle/>
          <a:p>
            <a:r>
              <a:rPr lang="en-US" altLang="zh-CN" kern="100" dirty="0" smtClean="0">
                <a:latin typeface="Times New Roman" panose="02020603050405020304" pitchFamily="18" charset="0"/>
                <a:cs typeface="Times New Roman" panose="02020603050405020304" pitchFamily="18" charset="0"/>
              </a:rPr>
              <a:t>D</a:t>
            </a:r>
            <a:r>
              <a:rPr lang="zh-CN" altLang="en-US" kern="100" dirty="0" smtClean="0">
                <a:latin typeface="Times New Roman" panose="02020603050405020304" pitchFamily="18" charset="0"/>
                <a:cs typeface="Times New Roman" panose="02020603050405020304" pitchFamily="18" charset="0"/>
              </a:rPr>
              <a:t>：安全最小协议（</a:t>
            </a:r>
            <a:r>
              <a:rPr lang="zh-CN" altLang="zh-CN" dirty="0"/>
              <a:t>Secure </a:t>
            </a:r>
            <a:r>
              <a:rPr lang="en-US" altLang="zh-CN" dirty="0"/>
              <a:t>MIN</a:t>
            </a:r>
            <a:r>
              <a:rPr lang="zh-CN" altLang="zh-CN" dirty="0" smtClean="0"/>
              <a:t> </a:t>
            </a:r>
            <a:r>
              <a:rPr lang="zh-CN" altLang="zh-CN" dirty="0"/>
              <a:t>Protocol, </a:t>
            </a:r>
            <a:r>
              <a:rPr lang="zh-CN" altLang="zh-CN" dirty="0" smtClean="0"/>
              <a:t>S</a:t>
            </a:r>
            <a:r>
              <a:rPr lang="en-US" altLang="zh-CN" dirty="0" smtClean="0"/>
              <a:t>M</a:t>
            </a:r>
            <a:r>
              <a:rPr lang="en-US" altLang="zh-CN" dirty="0"/>
              <a:t>IN</a:t>
            </a:r>
            <a:r>
              <a:rPr lang="zh-CN" altLang="en-US" kern="100" dirty="0" smtClean="0">
                <a:latin typeface="Times New Roman" panose="02020603050405020304" pitchFamily="18" charset="0"/>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453781" y="1374679"/>
                <a:ext cx="7074356" cy="327975"/>
              </a:xfrm>
              <a:prstGeom prst="rect">
                <a:avLst/>
              </a:prstGeom>
            </p:spPr>
            <p:txBody>
              <a:bodyPr wrap="square">
                <a:spAutoFit/>
              </a:bodyPr>
              <a:lstStyle/>
              <a:p>
                <a:r>
                  <a:rPr lang="zh-CN" altLang="zh-CN" sz="1400" kern="100" dirty="0">
                    <a:cs typeface="Times New Roman" panose="02020603050405020304" pitchFamily="18" charset="0"/>
                  </a:rPr>
                  <a:t>给定两个</a:t>
                </a:r>
                <a:r>
                  <a:rPr lang="zh-CN" altLang="zh-CN" sz="1400" kern="100" dirty="0">
                    <a:effectLst/>
                    <a:latin typeface="Times New Roman" panose="02020603050405020304" pitchFamily="18" charset="0"/>
                    <a:cs typeface="Times New Roman" panose="02020603050405020304" pitchFamily="18" charset="0"/>
                  </a:rPr>
                  <a:t>在不同公钥下加密的密文</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cs typeface="Times New Roman" panose="02020603050405020304" pitchFamily="18" charset="0"/>
                              </a:rPr>
                              <m:t>𝑥</m:t>
                            </m:r>
                            <m:r>
                              <a:rPr lang="en-US" altLang="zh-CN" sz="1400" i="1" kern="100">
                                <a:effectLst/>
                                <a:latin typeface="Cambria Math" panose="02040503050406030204" pitchFamily="18" charset="0"/>
                                <a:cs typeface="Times New Roman" panose="02020603050405020304" pitchFamily="18" charset="0"/>
                              </a:rPr>
                              <m:t> </m:t>
                            </m:r>
                          </m:e>
                        </m:d>
                      </m:e>
                      <m: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𝑎</m:t>
                            </m:r>
                            <m:r>
                              <a:rPr lang="en-US" altLang="zh-CN" sz="1400" i="1"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sub>
                    </m:sSub>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r>
                              <a:rPr lang="en-US" altLang="zh-CN" sz="1400" i="1" kern="100">
                                <a:effectLst/>
                                <a:latin typeface="Cambria Math" panose="02040503050406030204" pitchFamily="18" charset="0"/>
                                <a:cs typeface="Times New Roman" panose="02020603050405020304" pitchFamily="18" charset="0"/>
                              </a:rPr>
                              <m:t>𝑦</m:t>
                            </m:r>
                            <m:r>
                              <a:rPr lang="en-US" altLang="zh-CN" sz="1400" i="1" kern="100">
                                <a:effectLst/>
                                <a:latin typeface="Cambria Math" panose="02040503050406030204" pitchFamily="18" charset="0"/>
                                <a:cs typeface="Times New Roman" panose="02020603050405020304" pitchFamily="18" charset="0"/>
                              </a:rPr>
                              <m:t> </m:t>
                            </m:r>
                          </m:e>
                        </m:d>
                      </m:e>
                      <m: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𝑏</m:t>
                            </m:r>
                            <m:r>
                              <a:rPr lang="en-US" altLang="zh-CN" sz="1400" i="1"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sub>
                    </m:sSub>
                  </m:oMath>
                </a14:m>
                <a:r>
                  <a:rPr lang="en-US" altLang="zh-CN" sz="1400" kern="100" dirty="0">
                    <a:effectLst/>
                    <a:latin typeface="Times New Roman" panose="02020603050405020304" pitchFamily="18" charset="0"/>
                  </a:rPr>
                  <a:t>SMIN</a:t>
                </a:r>
                <a:r>
                  <a:rPr lang="zh-CN" altLang="zh-CN" sz="1400" kern="100" dirty="0">
                    <a:effectLst/>
                    <a:latin typeface="Times New Roman" panose="02020603050405020304" pitchFamily="18" charset="0"/>
                    <a:cs typeface="Times New Roman" panose="02020603050405020304" pitchFamily="18" charset="0"/>
                  </a:rPr>
                  <a:t>协议就是获得</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d>
                          <m:dPr>
                            <m:begChr m:val="["/>
                            <m:endChr m:val="]"/>
                            <m:ctrlPr>
                              <a:rPr lang="zh-CN" altLang="zh-CN" sz="1400" i="1">
                                <a:effectLst/>
                                <a:latin typeface="Cambria Math" panose="02040503050406030204" pitchFamily="18" charset="0"/>
                                <a:ea typeface="Cambria Math" panose="02040503050406030204" pitchFamily="18" charset="0"/>
                              </a:rPr>
                            </m:ctrlPr>
                          </m:dPr>
                          <m:e>
                            <m:r>
                              <m:rPr>
                                <m:sty m:val="p"/>
                              </m:rPr>
                              <a:rPr lang="en-US" altLang="zh-CN" sz="1400" kern="100">
                                <a:effectLst/>
                                <a:latin typeface="Cambria Math" panose="02040503050406030204" pitchFamily="18" charset="0"/>
                                <a:cs typeface="Times New Roman" panose="02020603050405020304" pitchFamily="18" charset="0"/>
                              </a:rPr>
                              <m:t>min</m:t>
                            </m:r>
                            <m:r>
                              <a:rPr lang="en-US" altLang="zh-CN" sz="1400"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𝑥</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𝑦</m:t>
                            </m:r>
                            <m:r>
                              <a:rPr lang="en-US" altLang="zh-CN" sz="1400" i="1" kern="100">
                                <a:effectLst/>
                                <a:latin typeface="Cambria Math" panose="02040503050406030204" pitchFamily="18" charset="0"/>
                                <a:cs typeface="Times New Roman" panose="02020603050405020304" pitchFamily="18" charset="0"/>
                              </a:rPr>
                              <m:t>) </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oMath>
                </a14:m>
                <a:r>
                  <a:rPr lang="en-US" altLang="zh-CN" sz="1400" kern="100" dirty="0">
                    <a:effectLst/>
                    <a:latin typeface="Times New Roman" panose="02020603050405020304" pitchFamily="18" charset="0"/>
                  </a:rPr>
                  <a:t>.</a:t>
                </a:r>
                <a:endParaRPr lang="zh-CN" altLang="en-US" sz="1400" dirty="0"/>
              </a:p>
            </p:txBody>
          </p:sp>
        </mc:Choice>
        <mc:Fallback xmlns="">
          <p:sp>
            <p:nvSpPr>
              <p:cNvPr id="5" name="矩形 4"/>
              <p:cNvSpPr>
                <a:spLocks noRot="1" noChangeAspect="1" noMove="1" noResize="1" noEditPoints="1" noAdjustHandles="1" noChangeArrowheads="1" noChangeShapeType="1" noTextEdit="1"/>
              </p:cNvSpPr>
              <p:nvPr/>
            </p:nvSpPr>
            <p:spPr>
              <a:xfrm>
                <a:off x="453781" y="1374679"/>
                <a:ext cx="7074356" cy="327975"/>
              </a:xfrm>
              <a:prstGeom prst="rect">
                <a:avLst/>
              </a:prstGeom>
              <a:blipFill rotWithShape="0">
                <a:blip r:embed="rId2"/>
                <a:stretch>
                  <a:fillRect l="-258" t="-7547" b="-13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53781" y="1811717"/>
                <a:ext cx="7986842" cy="2360454"/>
              </a:xfrm>
              <a:prstGeom prst="rect">
                <a:avLst/>
              </a:prstGeom>
            </p:spPr>
            <p:txBody>
              <a:bodyPr wrap="square">
                <a:spAutoFit/>
              </a:bodyPr>
              <a:lstStyle/>
              <a:p>
                <a:pPr lvl="0" algn="just">
                  <a:lnSpc>
                    <a:spcPct val="120000"/>
                  </a:lnSpc>
                  <a:spcAft>
                    <a:spcPts val="0"/>
                  </a:spcAft>
                </a:pPr>
                <a:r>
                  <a:rPr lang="en-US" altLang="zh-CN" sz="1400" kern="100" dirty="0" smtClean="0">
                    <a:latin typeface="Calibri" panose="020F0502020204030204" pitchFamily="34" charset="0"/>
                    <a:cs typeface="Times New Roman" panose="02020603050405020304" pitchFamily="18" charset="0"/>
                  </a:rPr>
                  <a:t>1</a:t>
                </a:r>
                <a:r>
                  <a:rPr lang="zh-CN" altLang="en-US" sz="1400" kern="100" dirty="0" smtClean="0">
                    <a:latin typeface="Calibri" panose="020F0502020204030204" pitchFamily="34" charset="0"/>
                    <a:cs typeface="Times New Roman" panose="02020603050405020304" pitchFamily="18" charset="0"/>
                  </a:rPr>
                  <a:t>）</a:t>
                </a:r>
                <a:r>
                  <a:rPr lang="zh-CN" altLang="zh-CN" sz="1400" kern="100" dirty="0" smtClean="0">
                    <a:latin typeface="Calibri" panose="020F0502020204030204" pitchFamily="34" charset="0"/>
                    <a:cs typeface="Times New Roman" panose="02020603050405020304" pitchFamily="18" charset="0"/>
                  </a:rPr>
                  <a:t>服务器</a:t>
                </a:r>
                <a:r>
                  <a:rPr lang="en-US" altLang="zh-CN" sz="1400" kern="100" dirty="0">
                    <a:latin typeface="Calibri" panose="020F0502020204030204" pitchFamily="34" charset="0"/>
                    <a:cs typeface="Times New Roman" panose="02020603050405020304" pitchFamily="18" charset="0"/>
                  </a:rPr>
                  <a:t>C</a:t>
                </a:r>
                <a:r>
                  <a:rPr lang="zh-CN" altLang="zh-CN" sz="1400" kern="100" dirty="0">
                    <a:latin typeface="Calibri" panose="020F0502020204030204" pitchFamily="34" charset="0"/>
                    <a:cs typeface="Times New Roman" panose="02020603050405020304" pitchFamily="18" charset="0"/>
                  </a:rPr>
                  <a:t>和服务器</a:t>
                </a:r>
                <a:r>
                  <a:rPr lang="en-US" altLang="zh-CN" sz="1400" kern="100" dirty="0">
                    <a:latin typeface="Calibri" panose="020F0502020204030204" pitchFamily="34" charset="0"/>
                    <a:cs typeface="Times New Roman" panose="02020603050405020304" pitchFamily="18" charset="0"/>
                  </a:rPr>
                  <a:t>S</a:t>
                </a:r>
                <a:r>
                  <a:rPr lang="zh-CN" altLang="zh-CN" sz="1400" kern="100" dirty="0">
                    <a:latin typeface="Calibri" panose="020F0502020204030204" pitchFamily="34" charset="0"/>
                    <a:cs typeface="Times New Roman" panose="02020603050405020304" pitchFamily="18" charset="0"/>
                  </a:rPr>
                  <a:t>共同计算以下公式：</a:t>
                </a:r>
              </a:p>
              <a:p>
                <a:pPr marL="495300" indent="266700" algn="ctr">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𝑥</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r>
                            <a:rPr lang="en-US" altLang="zh-CN" sz="1400"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r>
                        <a:rPr lang="en-US" altLang="zh-CN" sz="1400" b="1" i="1" kern="100">
                          <a:effectLst/>
                          <a:latin typeface="Cambria Math" panose="02040503050406030204" pitchFamily="18" charset="0"/>
                          <a:cs typeface="Times New Roman" panose="02020603050405020304" pitchFamily="18" charset="0"/>
                        </a:rPr>
                        <m:t>𝑺𝑨𝑷</m:t>
                      </m:r>
                      <m:d>
                        <m:dPr>
                          <m:ctrlPr>
                            <a:rPr lang="zh-CN" altLang="zh-CN" sz="1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𝑥</m:t>
                                  </m:r>
                                  <m:r>
                                    <a:rPr lang="en-US" altLang="zh-CN" sz="1400" i="1" kern="100">
                                      <a:effectLst/>
                                      <a:latin typeface="Cambria Math" panose="02040503050406030204" pitchFamily="18" charset="0"/>
                                      <a:cs typeface="Times New Roman" panose="02020603050405020304" pitchFamily="18" charset="0"/>
                                    </a:rPr>
                                    <m:t> </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𝑎</m:t>
                                  </m:r>
                                  <m:r>
                                    <a:rPr lang="en-US" altLang="zh-CN" sz="1400" i="1"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0</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𝑏</m:t>
                                  </m:r>
                                  <m:r>
                                    <a:rPr lang="en-US" altLang="zh-CN" sz="1400" i="1" kern="100">
                                      <a:effectLst/>
                                      <a:latin typeface="Cambria Math" panose="02040503050406030204" pitchFamily="18" charset="0"/>
                                      <a:cs typeface="Times New Roman" panose="02020603050405020304" pitchFamily="18" charset="0"/>
                                    </a:rPr>
                                    <m:t> </m:t>
                                  </m:r>
                                </m:sub>
                              </m:sSub>
                            </m:sub>
                          </m:sSub>
                        </m:e>
                      </m:d>
                      <m:r>
                        <a:rPr lang="en-US" altLang="zh-CN" sz="1400" b="1" i="1" kern="100">
                          <a:effectLst/>
                          <a:latin typeface="Cambria Math" panose="02040503050406030204" pitchFamily="18" charset="0"/>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𝑦</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r>
                            <a:rPr lang="en-US" altLang="zh-CN" sz="1400"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r>
                        <a:rPr lang="en-US" altLang="zh-CN" sz="1400" b="1" i="1" kern="100">
                          <a:effectLst/>
                          <a:latin typeface="Cambria Math" panose="02040503050406030204" pitchFamily="18" charset="0"/>
                          <a:cs typeface="Times New Roman" panose="02020603050405020304" pitchFamily="18" charset="0"/>
                        </a:rPr>
                        <m:t>𝑺𝑨𝑷</m:t>
                      </m:r>
                      <m:d>
                        <m:dPr>
                          <m:ctrlPr>
                            <a:rPr lang="zh-CN" altLang="zh-CN" sz="1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0</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𝑎</m:t>
                                  </m:r>
                                  <m:r>
                                    <a:rPr lang="en-US" altLang="zh-CN" sz="1400" i="1"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𝑦</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𝑏</m:t>
                                  </m:r>
                                  <m:r>
                                    <a:rPr lang="en-US" altLang="zh-CN" sz="1400" i="1" kern="100">
                                      <a:effectLst/>
                                      <a:latin typeface="Cambria Math" panose="02040503050406030204" pitchFamily="18" charset="0"/>
                                      <a:cs typeface="Times New Roman" panose="02020603050405020304" pitchFamily="18" charset="0"/>
                                    </a:rPr>
                                    <m:t> </m:t>
                                  </m:r>
                                </m:sub>
                              </m:sSub>
                            </m:sub>
                          </m:sSub>
                        </m:e>
                      </m:d>
                    </m:oMath>
                  </m:oMathPara>
                </a14:m>
                <a:endParaRPr lang="en-US" altLang="zh-CN" sz="1400" b="1" i="1" kern="100" dirty="0" smtClean="0">
                  <a:effectLst/>
                  <a:latin typeface="Cambria Math" panose="02040503050406030204" pitchFamily="18" charset="0"/>
                  <a:cs typeface="Times New Roman" panose="02020603050405020304" pitchFamily="18" charset="0"/>
                </a:endParaRPr>
              </a:p>
              <a:p>
                <a:pPr marL="495300" indent="266700" algn="ctr">
                  <a:lnSpc>
                    <a:spcPct val="120000"/>
                  </a:lnSpc>
                  <a:spcAft>
                    <a:spcPts val="0"/>
                  </a:spcAft>
                </a:pP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Times New Roman" panose="02020603050405020304" pitchFamily="18" charset="0"/>
                                  </a:rPr>
                                  <m:t>∗</m:t>
                                </m:r>
                              </m:sup>
                            </m:sSup>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r>
                          <a:rPr lang="en-US" altLang="zh-CN" sz="1400"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r>
                      <a:rPr lang="en-US" altLang="zh-CN" sz="1400" b="1" i="1" kern="100">
                        <a:effectLst/>
                        <a:latin typeface="Cambria Math" panose="02040503050406030204" pitchFamily="18" charset="0"/>
                        <a:cs typeface="Times New Roman" panose="02020603050405020304" pitchFamily="18" charset="0"/>
                      </a:rPr>
                      <m:t>𝑺𝑳𝑻</m:t>
                    </m:r>
                    <m:d>
                      <m:dPr>
                        <m:ctrlPr>
                          <a:rPr lang="zh-CN" altLang="zh-CN" sz="1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𝑥</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𝑎</m:t>
                                </m:r>
                                <m:r>
                                  <a:rPr lang="en-US" altLang="zh-CN" sz="1400" i="1"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𝑦</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𝑏</m:t>
                                </m:r>
                                <m:r>
                                  <a:rPr lang="en-US" altLang="zh-CN" sz="1400" i="1" kern="100">
                                    <a:effectLst/>
                                    <a:latin typeface="Cambria Math" panose="02040503050406030204" pitchFamily="18" charset="0"/>
                                    <a:cs typeface="Times New Roman" panose="02020603050405020304" pitchFamily="18" charset="0"/>
                                  </a:rPr>
                                  <m:t> </m:t>
                                </m:r>
                              </m:sub>
                            </m:sSub>
                          </m:sub>
                        </m:sSub>
                      </m:e>
                    </m:d>
                  </m:oMath>
                </a14:m>
                <a:r>
                  <a:rPr lang="en-US" altLang="zh-CN" sz="1400" b="1" kern="100" dirty="0">
                    <a:effectLst/>
                    <a:latin typeface="Calibri" panose="020F0502020204030204" pitchFamily="34" charset="0"/>
                    <a:cs typeface="Times New Roman" panose="02020603050405020304" pitchFamily="18" charset="0"/>
                  </a:rPr>
                  <a:t>  </a:t>
                </a:r>
                <a14:m>
                  <m:oMath xmlns:m="http://schemas.openxmlformats.org/officeDocument/2006/math">
                    <m:r>
                      <a:rPr lang="en-US" altLang="zh-CN" sz="1400" b="1" kern="100">
                        <a:effectLst/>
                        <a:latin typeface="Cambria Math" panose="02040503050406030204" pitchFamily="18" charset="0"/>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𝑋</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r>
                          <a:rPr lang="en-US" altLang="zh-CN" sz="1400"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r>
                      <a:rPr lang="en-US" altLang="zh-CN" sz="1400" b="1" i="1" kern="100">
                        <a:effectLst/>
                        <a:latin typeface="Cambria Math" panose="02040503050406030204" pitchFamily="18" charset="0"/>
                        <a:cs typeface="Times New Roman" panose="02020603050405020304" pitchFamily="18" charset="0"/>
                      </a:rPr>
                      <m:t>𝑺𝑴𝑷</m:t>
                    </m:r>
                    <m:d>
                      <m:dPr>
                        <m:ctrlPr>
                          <a:rPr lang="zh-CN" altLang="zh-CN" sz="1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Times New Roman" panose="02020603050405020304" pitchFamily="18" charset="0"/>
                                      </a:rPr>
                                      <m:t>∗</m:t>
                                    </m:r>
                                  </m:sup>
                                </m:sSup>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r>
                              <a:rPr lang="en-US" altLang="zh-CN" sz="1400" i="1" kern="100">
                                <a:effectLst/>
                                <a:latin typeface="Cambria Math" panose="02040503050406030204" pitchFamily="18" charset="0"/>
                                <a:cs typeface="Times New Roman" panose="02020603050405020304" pitchFamily="18" charset="0"/>
                              </a:rPr>
                              <m:t>,</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𝑥</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𝑎</m:t>
                                </m:r>
                                <m:r>
                                  <a:rPr lang="en-US" altLang="zh-CN" sz="1400" i="1" kern="100">
                                    <a:effectLst/>
                                    <a:latin typeface="Cambria Math" panose="02040503050406030204" pitchFamily="18" charset="0"/>
                                    <a:cs typeface="Times New Roman" panose="02020603050405020304" pitchFamily="18" charset="0"/>
                                  </a:rPr>
                                  <m:t> </m:t>
                                </m:r>
                              </m:sub>
                            </m:sSub>
                          </m:sub>
                        </m:sSub>
                      </m:e>
                    </m:d>
                  </m:oMath>
                </a14:m>
                <a:endParaRPr lang="zh-CN" altLang="zh-CN" sz="1400" kern="100" dirty="0">
                  <a:latin typeface="Calibri" panose="020F0502020204030204" pitchFamily="34" charset="0"/>
                  <a:cs typeface="Times New Roman" panose="02020603050405020304" pitchFamily="18" charset="0"/>
                </a:endParaRPr>
              </a:p>
              <a:p>
                <a:pPr marL="495300" indent="266700" algn="ctr">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𝑌</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r>
                            <a:rPr lang="en-US" altLang="zh-CN" sz="1400"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r>
                        <a:rPr lang="en-US" altLang="zh-CN" sz="1400" b="1" i="1" kern="100">
                          <a:effectLst/>
                          <a:latin typeface="Cambria Math" panose="02040503050406030204" pitchFamily="18" charset="0"/>
                          <a:cs typeface="Times New Roman" panose="02020603050405020304" pitchFamily="18" charset="0"/>
                        </a:rPr>
                        <m:t>𝑺𝑴𝑷</m:t>
                      </m:r>
                      <m:d>
                        <m:dPr>
                          <m:ctrlPr>
                            <a:rPr lang="zh-CN" altLang="zh-CN" sz="1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Times New Roman" panose="02020603050405020304" pitchFamily="18" charset="0"/>
                                        </a:rPr>
                                        <m:t>∗</m:t>
                                      </m:r>
                                    </m:sup>
                                  </m:sSup>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r>
                                <a:rPr lang="en-US" altLang="zh-CN" sz="1400" i="1" kern="100">
                                  <a:effectLst/>
                                  <a:latin typeface="Cambria Math" panose="02040503050406030204" pitchFamily="18" charset="0"/>
                                  <a:cs typeface="Times New Roman" panose="02020603050405020304" pitchFamily="18" charset="0"/>
                                </a:rPr>
                                <m:t>,</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𝑦</m:t>
                                  </m:r>
                                </m:e>
                              </m:d>
                            </m:e>
                            <m: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𝑝𝑘</m:t>
                                  </m:r>
                                </m:e>
                                <m:sub>
                                  <m:r>
                                    <a:rPr lang="en-US" altLang="zh-CN" sz="1400" i="1" kern="100">
                                      <a:effectLst/>
                                      <a:latin typeface="Cambria Math" panose="02040503050406030204" pitchFamily="18" charset="0"/>
                                      <a:cs typeface="Times New Roman" panose="02020603050405020304" pitchFamily="18" charset="0"/>
                                    </a:rPr>
                                    <m:t>𝑏</m:t>
                                  </m:r>
                                  <m:r>
                                    <a:rPr lang="en-US" altLang="zh-CN" sz="1400" i="1" kern="100">
                                      <a:effectLst/>
                                      <a:latin typeface="Cambria Math" panose="02040503050406030204" pitchFamily="18" charset="0"/>
                                      <a:cs typeface="Times New Roman" panose="02020603050405020304" pitchFamily="18" charset="0"/>
                                    </a:rPr>
                                    <m:t> </m:t>
                                  </m:r>
                                </m:sub>
                              </m:sSub>
                            </m:sub>
                          </m:sSub>
                        </m:e>
                      </m:d>
                    </m:oMath>
                  </m:oMathPara>
                </a14:m>
                <a:endParaRPr lang="en-US" altLang="zh-CN" sz="1400" kern="100" dirty="0" smtClean="0">
                  <a:latin typeface="Calibri" panose="020F0502020204030204" pitchFamily="34" charset="0"/>
                  <a:cs typeface="Times New Roman" panose="02020603050405020304" pitchFamily="18" charset="0"/>
                </a:endParaRPr>
              </a:p>
              <a:p>
                <a:pPr marL="495300" indent="266700" algn="ctr">
                  <a:lnSpc>
                    <a:spcPct val="120000"/>
                  </a:lnSpc>
                  <a:spcAft>
                    <a:spcPts val="0"/>
                  </a:spcAft>
                </a:pPr>
                <a:endParaRPr lang="en-US" altLang="zh-CN" sz="1400" kern="100" dirty="0" smtClean="0">
                  <a:latin typeface="Calibri" panose="020F0502020204030204" pitchFamily="34" charset="0"/>
                  <a:cs typeface="Times New Roman" panose="02020603050405020304" pitchFamily="18" charset="0"/>
                </a:endParaRPr>
              </a:p>
              <a:p>
                <a:pPr marL="495300" indent="266700" algn="ctr">
                  <a:lnSpc>
                    <a:spcPct val="120000"/>
                  </a:lnSpc>
                  <a:spcAft>
                    <a:spcPts val="0"/>
                  </a:spcAft>
                </a:pPr>
                <a:endParaRPr lang="zh-CN" altLang="zh-CN" sz="1400" kern="100" dirty="0">
                  <a:latin typeface="Calibri" panose="020F0502020204030204" pitchFamily="34" charset="0"/>
                  <a:cs typeface="Times New Roman" panose="02020603050405020304" pitchFamily="18" charset="0"/>
                </a:endParaRPr>
              </a:p>
              <a:p>
                <a:pPr lvl="0" algn="just">
                  <a:lnSpc>
                    <a:spcPct val="120000"/>
                  </a:lnSpc>
                  <a:spcAft>
                    <a:spcPts val="0"/>
                  </a:spcAft>
                </a:pPr>
                <a:r>
                  <a:rPr lang="en-US" altLang="zh-CN" sz="1400" kern="100" dirty="0" smtClean="0">
                    <a:effectLst/>
                    <a:latin typeface="Calibri" panose="020F0502020204030204" pitchFamily="34" charset="0"/>
                    <a:cs typeface="Times New Roman" panose="02020603050405020304" pitchFamily="18" charset="0"/>
                  </a:rPr>
                  <a:t>2</a:t>
                </a:r>
                <a:r>
                  <a:rPr lang="zh-CN" altLang="en-US" sz="1400" kern="100" dirty="0" smtClean="0">
                    <a:effectLst/>
                    <a:latin typeface="Calibri" panose="020F0502020204030204" pitchFamily="34" charset="0"/>
                    <a:cs typeface="Times New Roman" panose="02020603050405020304" pitchFamily="18" charset="0"/>
                  </a:rPr>
                  <a:t>）</a:t>
                </a:r>
                <a:r>
                  <a:rPr lang="zh-CN" altLang="zh-CN" sz="1400" kern="100" dirty="0" smtClean="0">
                    <a:effectLst/>
                    <a:latin typeface="Calibri" panose="020F0502020204030204" pitchFamily="34" charset="0"/>
                    <a:cs typeface="Times New Roman" panose="02020603050405020304" pitchFamily="18" charset="0"/>
                  </a:rPr>
                  <a:t>一旦</a:t>
                </a:r>
                <a:r>
                  <a:rPr lang="zh-CN" altLang="zh-CN" sz="1400" kern="100" dirty="0">
                    <a:effectLst/>
                    <a:latin typeface="Calibri" panose="020F0502020204030204" pitchFamily="34" charset="0"/>
                    <a:cs typeface="Times New Roman" panose="02020603050405020304" pitchFamily="18" charset="0"/>
                  </a:rPr>
                  <a:t>获得了</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Times New Roman" panose="02020603050405020304" pitchFamily="18" charset="0"/>
                                  </a:rPr>
                                  <m:t>∗</m:t>
                                </m:r>
                              </m:sup>
                            </m:sSup>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r>
                          <a:rPr lang="en-US" altLang="zh-CN" sz="1400" kern="100">
                            <a:effectLst/>
                            <a:latin typeface="Cambria Math" panose="02040503050406030204" pitchFamily="18" charset="0"/>
                            <a:cs typeface="Times New Roman" panose="02020603050405020304" pitchFamily="18" charset="0"/>
                          </a:rPr>
                          <m:t> </m:t>
                        </m:r>
                      </m:sub>
                    </m:sSub>
                  </m:oMath>
                </a14:m>
                <a:r>
                  <a:rPr lang="zh-CN" altLang="zh-CN" sz="1400" kern="100" dirty="0">
                    <a:effectLst/>
                    <a:latin typeface="Calibri" panose="020F0502020204030204" pitchFamily="34" charset="0"/>
                    <a:cs typeface="Times New Roman" panose="02020603050405020304" pitchFamily="18" charset="0"/>
                  </a:rPr>
                  <a:t>，服务器</a:t>
                </a:r>
                <a:r>
                  <a:rPr lang="en-US" altLang="zh-CN" sz="1400" kern="100" dirty="0">
                    <a:effectLst/>
                    <a:latin typeface="Calibri" panose="020F0502020204030204" pitchFamily="34" charset="0"/>
                    <a:cs typeface="Times New Roman" panose="02020603050405020304" pitchFamily="18" charset="0"/>
                  </a:rPr>
                  <a:t>C</a:t>
                </a:r>
                <a:r>
                  <a:rPr lang="zh-CN" altLang="zh-CN" sz="1400" kern="100" dirty="0">
                    <a:effectLst/>
                    <a:latin typeface="Calibri" panose="020F0502020204030204" pitchFamily="34" charset="0"/>
                    <a:cs typeface="Times New Roman" panose="02020603050405020304" pitchFamily="18" charset="0"/>
                  </a:rPr>
                  <a:t>计算</a:t>
                </a:r>
                <a:endParaRPr lang="zh-CN" altLang="zh-CN" sz="1400" kern="100" dirty="0">
                  <a:latin typeface="Calibri" panose="020F0502020204030204" pitchFamily="34" charset="0"/>
                  <a:cs typeface="Times New Roman" panose="02020603050405020304" pitchFamily="18" charset="0"/>
                </a:endParaRPr>
              </a:p>
              <a:p>
                <a:pPr marL="495300" indent="2667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400" kern="100">
                                  <a:effectLst/>
                                  <a:latin typeface="Cambria Math" panose="02040503050406030204" pitchFamily="18" charset="0"/>
                                  <a:cs typeface="Times New Roman" panose="02020603050405020304" pitchFamily="18" charset="0"/>
                                </a:rPr>
                                <m:t>min</m:t>
                              </m:r>
                              <m:r>
                                <a:rPr lang="en-US" altLang="zh-CN" sz="1400"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𝑥</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𝑦</m:t>
                              </m:r>
                              <m:r>
                                <a:rPr lang="en-US" altLang="zh-CN" sz="1400" i="1" kern="100">
                                  <a:effectLst/>
                                  <a:latin typeface="Cambria Math" panose="02040503050406030204" pitchFamily="18" charset="0"/>
                                  <a:cs typeface="Times New Roman" panose="02020603050405020304" pitchFamily="18" charset="0"/>
                                </a:rPr>
                                <m:t>) </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r>
                        <a:rPr lang="en-US" altLang="zh-CN" sz="1400" kern="100">
                          <a:effectLst/>
                          <a:latin typeface="Cambria Math" panose="02040503050406030204" pitchFamily="18" charset="0"/>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𝑦</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r>
                            <a:rPr lang="en-US" altLang="zh-CN" sz="1400" kern="100">
                              <a:effectLst/>
                              <a:latin typeface="Cambria Math" panose="02040503050406030204" pitchFamily="18" charset="0"/>
                              <a:cs typeface="Times New Roman" panose="02020603050405020304" pitchFamily="18" charset="0"/>
                            </a:rPr>
                            <m:t> </m:t>
                          </m:r>
                        </m:sub>
                      </m:sSub>
                      <m:r>
                        <a:rPr lang="en-US" altLang="zh-CN" sz="1400" i="1" kern="100">
                          <a:effectLst/>
                          <a:latin typeface="Cambria Math" panose="02040503050406030204" pitchFamily="18" charset="0"/>
                          <a:cs typeface="Times New Roman" panose="02020603050405020304" pitchFamily="18" charset="0"/>
                        </a:rPr>
                        <m:t>∙</m:t>
                      </m:r>
                      <m:sSubSup>
                        <m:sSub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𝑌</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up>
                          <m:r>
                            <a:rPr lang="en-US" altLang="zh-CN" sz="1400" i="1" kern="100">
                              <a:effectLst/>
                              <a:latin typeface="Cambria Math" panose="02040503050406030204" pitchFamily="18" charset="0"/>
                              <a:cs typeface="Times New Roman" panose="02020603050405020304" pitchFamily="18" charset="0"/>
                            </a:rPr>
                            <m:t>𝑁</m:t>
                          </m:r>
                          <m:r>
                            <a:rPr lang="en-US" altLang="zh-CN" sz="1400" i="1" kern="100">
                              <a:effectLst/>
                              <a:latin typeface="Cambria Math" panose="02040503050406030204" pitchFamily="18" charset="0"/>
                              <a:cs typeface="Times New Roman" panose="02020603050405020304" pitchFamily="18" charset="0"/>
                            </a:rPr>
                            <m:t>−1</m:t>
                          </m:r>
                        </m:sup>
                      </m:sSubSup>
                      <m:r>
                        <a:rPr lang="en-US" altLang="zh-CN" sz="1400" kern="100">
                          <a:effectLst/>
                          <a:latin typeface="Cambria Math" panose="02040503050406030204" pitchFamily="18" charset="0"/>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𝑋</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r>
                            <a:rPr lang="en-US" altLang="zh-CN" sz="1400" kern="100">
                              <a:effectLst/>
                              <a:latin typeface="Cambria Math" panose="02040503050406030204" pitchFamily="18" charset="0"/>
                              <a:cs typeface="Times New Roman" panose="02020603050405020304" pitchFamily="18" charset="0"/>
                            </a:rPr>
                            <m:t> </m:t>
                          </m:r>
                        </m:sub>
                      </m:sSub>
                      <m:r>
                        <a:rPr lang="en-US" altLang="zh-CN" sz="1400" kern="100">
                          <a:effectLst/>
                          <a:latin typeface="Cambria Math" panose="02040503050406030204" pitchFamily="18" charset="0"/>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1−</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Times New Roman" panose="02020603050405020304" pitchFamily="18" charset="0"/>
                                        </a:rPr>
                                        <m:t>∗</m:t>
                                      </m:r>
                                    </m:sup>
                                  </m:sSup>
                                </m:e>
                              </m:d>
                              <m:r>
                                <a:rPr lang="en-US" altLang="zh-CN" sz="1400" i="1" kern="100">
                                  <a:effectLst/>
                                  <a:latin typeface="Cambria Math" panose="02040503050406030204" pitchFamily="18" charset="0"/>
                                  <a:cs typeface="Times New Roman" panose="02020603050405020304" pitchFamily="18" charset="0"/>
                                </a:rPr>
                                <m:t>𝑦</m:t>
                              </m:r>
                              <m:r>
                                <a:rPr lang="en-US" altLang="zh-CN" sz="1400" i="1" kern="100">
                                  <a:effectLst/>
                                  <a:latin typeface="Cambria Math" panose="02040503050406030204" pitchFamily="18" charset="0"/>
                                  <a:cs typeface="Times New Roman" panose="02020603050405020304" pitchFamily="18" charset="0"/>
                                </a:rPr>
                                <m:t>+</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cs typeface="Times New Roman" panose="02020603050405020304" pitchFamily="18" charset="0"/>
                                    </a:rPr>
                                    <m:t>𝑢</m:t>
                                  </m:r>
                                </m:e>
                                <m:sup>
                                  <m:r>
                                    <a:rPr lang="en-US" altLang="zh-CN" sz="1400" i="1" kern="100">
                                      <a:effectLst/>
                                      <a:latin typeface="Cambria Math" panose="02040503050406030204" pitchFamily="18" charset="0"/>
                                      <a:cs typeface="Times New Roman" panose="02020603050405020304" pitchFamily="18" charset="0"/>
                                    </a:rPr>
                                    <m:t>∗</m:t>
                                  </m:r>
                                </m:sup>
                              </m:sSup>
                              <m:r>
                                <a:rPr lang="en-US" altLang="zh-CN" sz="1400" i="1" kern="100">
                                  <a:effectLst/>
                                  <a:latin typeface="Cambria Math" panose="02040503050406030204" pitchFamily="18" charset="0"/>
                                  <a:cs typeface="Times New Roman" panose="02020603050405020304" pitchFamily="18" charset="0"/>
                                </a:rPr>
                                <m:t>𝑥</m:t>
                              </m:r>
                            </m:e>
                          </m:d>
                        </m:e>
                        <m:sub>
                          <m:r>
                            <m:rPr>
                              <m:sty m:val="p"/>
                            </m:rPr>
                            <a:rPr lang="en-US" altLang="zh-CN" sz="1400" kern="100">
                              <a:effectLst/>
                              <a:latin typeface="Cambria Math" panose="02040503050406030204" pitchFamily="18" charset="0"/>
                              <a:cs typeface="Times New Roman" panose="02020603050405020304" pitchFamily="18" charset="0"/>
                            </a:rPr>
                            <m:t>Prod</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pk</m:t>
                          </m:r>
                        </m:sub>
                      </m:sSub>
                    </m:oMath>
                  </m:oMathPara>
                </a14:m>
                <a:endParaRPr lang="zh-CN" altLang="zh-CN" sz="1400" kern="100" dirty="0">
                  <a:latin typeface="Calibri" panose="020F0502020204030204" pitchFamily="34" charset="0"/>
                  <a:cs typeface="Times New Roman" panose="020206030504050203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453781" y="1811717"/>
                <a:ext cx="7986842" cy="2360454"/>
              </a:xfrm>
              <a:prstGeom prst="rect">
                <a:avLst/>
              </a:prstGeom>
              <a:blipFill rotWithShape="0">
                <a:blip r:embed="rId3"/>
                <a:stretch>
                  <a:fillRect l="-2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2523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2249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t>安全多方计算效率</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2987868" y="3119776"/>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26</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graphicFrame>
        <p:nvGraphicFramePr>
          <p:cNvPr id="4" name="表格 3"/>
          <p:cNvGraphicFramePr>
            <a:graphicFrameLocks noGrp="1"/>
          </p:cNvGraphicFramePr>
          <p:nvPr>
            <p:extLst/>
          </p:nvPr>
        </p:nvGraphicFramePr>
        <p:xfrm>
          <a:off x="2091847" y="1436882"/>
          <a:ext cx="5216381" cy="1924660"/>
        </p:xfrm>
        <a:graphic>
          <a:graphicData uri="http://schemas.openxmlformats.org/drawingml/2006/table">
            <a:tbl>
              <a:tblPr firstRow="1" firstCol="1" bandRow="1">
                <a:tableStyleId>{5C22544A-7EE6-4342-B048-85BDC9FD1C3A}</a:tableStyleId>
              </a:tblPr>
              <a:tblGrid>
                <a:gridCol w="833928"/>
                <a:gridCol w="1528279"/>
                <a:gridCol w="1568688"/>
                <a:gridCol w="1285486"/>
              </a:tblGrid>
              <a:tr h="636907">
                <a:tc>
                  <a:txBody>
                    <a:bodyPr/>
                    <a:lstStyle/>
                    <a:p>
                      <a:pPr algn="l">
                        <a:spcAft>
                          <a:spcPts val="0"/>
                        </a:spcAft>
                      </a:pPr>
                      <a:r>
                        <a:rPr lang="en-US" sz="1200" kern="100" dirty="0">
                          <a:effectLst/>
                        </a:rPr>
                        <a:t>Protocol</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200" kern="100" dirty="0">
                          <a:effectLst/>
                        </a:rPr>
                        <a:t>Server C compute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200" kern="100" dirty="0">
                          <a:effectLst/>
                        </a:rPr>
                        <a:t>Server </a:t>
                      </a:r>
                      <a:r>
                        <a:rPr lang="en-US" sz="1200" kern="100" dirty="0" smtClean="0">
                          <a:effectLst/>
                        </a:rPr>
                        <a:t>S</a:t>
                      </a:r>
                      <a:r>
                        <a:rPr lang="en-US" sz="1200" kern="100" baseline="0" dirty="0" smtClean="0">
                          <a:effectLst/>
                        </a:rPr>
                        <a:t> </a:t>
                      </a:r>
                      <a:r>
                        <a:rPr lang="en-US" sz="1200" kern="100" dirty="0" smtClean="0">
                          <a:effectLst/>
                        </a:rPr>
                        <a:t>compute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200" kern="100">
                          <a:effectLst/>
                        </a:rPr>
                        <a:t>Total </a:t>
                      </a:r>
                      <a:endParaRPr lang="zh-CN" sz="1050" kern="100">
                        <a:effectLst/>
                        <a:latin typeface="Times New Roman" panose="02020603050405020304" pitchFamily="18" charset="0"/>
                        <a:ea typeface="宋体" panose="02010600030101010101" pitchFamily="2" charset="-122"/>
                      </a:endParaRPr>
                    </a:p>
                  </a:txBody>
                  <a:tcPr marL="68580" marR="68580" marT="0" marB="0"/>
                </a:tc>
              </a:tr>
              <a:tr h="429251">
                <a:tc>
                  <a:txBody>
                    <a:bodyPr/>
                    <a:lstStyle/>
                    <a:p>
                      <a:pPr algn="just">
                        <a:spcAft>
                          <a:spcPts val="0"/>
                        </a:spcAft>
                      </a:pPr>
                      <a:r>
                        <a:rPr lang="en-US" sz="1200" kern="100">
                          <a:effectLst/>
                        </a:rPr>
                        <a:t>SAP</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a:effectLst/>
                        </a:rPr>
                        <a:t>24.016 MS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a:effectLst/>
                        </a:rPr>
                        <a:t>35.622 MS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a:effectLst/>
                        </a:rPr>
                        <a:t>59.520 MS</a:t>
                      </a:r>
                      <a:endParaRPr lang="zh-CN" sz="1050" kern="100">
                        <a:effectLst/>
                        <a:latin typeface="Times New Roman" panose="02020603050405020304" pitchFamily="18" charset="0"/>
                        <a:ea typeface="宋体" panose="02010600030101010101" pitchFamily="2" charset="-122"/>
                      </a:endParaRPr>
                    </a:p>
                  </a:txBody>
                  <a:tcPr marL="68580" marR="68580" marT="0" marB="0"/>
                </a:tc>
              </a:tr>
              <a:tr h="429251">
                <a:tc>
                  <a:txBody>
                    <a:bodyPr/>
                    <a:lstStyle/>
                    <a:p>
                      <a:pPr algn="just">
                        <a:spcAft>
                          <a:spcPts val="0"/>
                        </a:spcAft>
                      </a:pPr>
                      <a:r>
                        <a:rPr lang="en-US" sz="1200" kern="100">
                          <a:effectLst/>
                        </a:rPr>
                        <a:t>SMP</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a:effectLst/>
                        </a:rPr>
                        <a:t>35.463 MS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dirty="0">
                          <a:effectLst/>
                        </a:rPr>
                        <a:t>35.644 MS</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a:effectLst/>
                        </a:rPr>
                        <a:t>71.138 MS</a:t>
                      </a:r>
                      <a:endParaRPr lang="zh-CN" sz="1050" kern="100">
                        <a:effectLst/>
                        <a:latin typeface="Times New Roman" panose="02020603050405020304" pitchFamily="18" charset="0"/>
                        <a:ea typeface="宋体" panose="02010600030101010101" pitchFamily="2" charset="-122"/>
                      </a:endParaRPr>
                    </a:p>
                  </a:txBody>
                  <a:tcPr marL="68580" marR="68580" marT="0" marB="0"/>
                </a:tc>
              </a:tr>
              <a:tr h="429251">
                <a:tc>
                  <a:txBody>
                    <a:bodyPr/>
                    <a:lstStyle/>
                    <a:p>
                      <a:pPr algn="just">
                        <a:spcAft>
                          <a:spcPts val="0"/>
                        </a:spcAft>
                      </a:pPr>
                      <a:r>
                        <a:rPr lang="en-US" sz="1200" kern="100">
                          <a:effectLst/>
                        </a:rPr>
                        <a:t>SMIN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dirty="0">
                          <a:effectLst/>
                        </a:rPr>
                        <a:t>144.08 MS</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a:effectLst/>
                        </a:rPr>
                        <a:t>179.67 MS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dirty="0">
                          <a:effectLst/>
                        </a:rPr>
                        <a:t>368.37 MS</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Rectangle 1"/>
          <p:cNvSpPr>
            <a:spLocks noChangeArrowheads="1"/>
          </p:cNvSpPr>
          <p:nvPr/>
        </p:nvSpPr>
        <p:spPr bwMode="auto">
          <a:xfrm>
            <a:off x="2446584" y="1150403"/>
            <a:ext cx="3326552" cy="246221"/>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三种协议的效率（</a:t>
            </a:r>
            <a:r>
              <a:rPr kumimoji="0" lang="en-US" altLang="zh-CN" sz="1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1000</a:t>
            </a:r>
            <a:r>
              <a:rPr kumimoji="0" lang="zh-CN" altLang="en-US" sz="1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次取均值，</a:t>
            </a:r>
            <a:r>
              <a:rPr kumimoji="0" lang="en-US" altLang="zh-CN" sz="1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a:t>
            </a:r>
            <a:r>
              <a:rPr kumimoji="0" lang="zh-CN" altLang="en-US" sz="1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的长度为</a:t>
            </a:r>
            <a:r>
              <a:rPr kumimoji="0" lang="en-US" altLang="zh-CN" sz="1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1024</a:t>
            </a:r>
            <a:r>
              <a:rPr kumimoji="0" lang="zh-CN" altLang="en-US" sz="1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比特）</a:t>
            </a:r>
            <a:endParaRPr kumimoji="0" lang="zh-CN" altLang="en-US" sz="600" b="0" i="0" u="none" strike="noStrike" cap="none" normalizeH="0" baseline="0" dirty="0" smtClean="0">
              <a:ln>
                <a:noFill/>
              </a:ln>
              <a:solidFill>
                <a:schemeClr val="tx1"/>
              </a:solidFill>
              <a:effectLst/>
            </a:endParaRPr>
          </a:p>
        </p:txBody>
      </p:sp>
      <p:graphicFrame>
        <p:nvGraphicFramePr>
          <p:cNvPr id="14" name="图表 13"/>
          <p:cNvGraphicFramePr>
            <a:graphicFrameLocks/>
          </p:cNvGraphicFramePr>
          <p:nvPr>
            <p:extLst/>
          </p:nvPr>
        </p:nvGraphicFramePr>
        <p:xfrm>
          <a:off x="2123796" y="940022"/>
          <a:ext cx="5613400" cy="3437518"/>
        </p:xfrm>
        <a:graphic>
          <a:graphicData uri="http://schemas.openxmlformats.org/drawingml/2006/chart">
            <c:chart xmlns:c="http://schemas.openxmlformats.org/drawingml/2006/chart" xmlns:r="http://schemas.openxmlformats.org/officeDocument/2006/relationships" r:id="rId2"/>
          </a:graphicData>
        </a:graphic>
      </p:graphicFrame>
      <p:sp>
        <p:nvSpPr>
          <p:cNvPr id="6" name="矩形 5"/>
          <p:cNvSpPr/>
          <p:nvPr/>
        </p:nvSpPr>
        <p:spPr>
          <a:xfrm>
            <a:off x="3275892" y="4456279"/>
            <a:ext cx="2890535"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不同长度</a:t>
            </a:r>
            <a:r>
              <a:rPr lang="en-US" altLang="zh-CN" kern="100" dirty="0">
                <a:latin typeface="Times New Roman" panose="02020603050405020304" pitchFamily="18" charset="0"/>
              </a:rPr>
              <a:t>N</a:t>
            </a:r>
            <a:r>
              <a:rPr lang="zh-CN" altLang="zh-CN" kern="100" dirty="0">
                <a:latin typeface="Times New Roman" panose="02020603050405020304" pitchFamily="18" charset="0"/>
                <a:cs typeface="Times New Roman" panose="02020603050405020304" pitchFamily="18" charset="0"/>
              </a:rPr>
              <a:t>对应的计算时间</a:t>
            </a:r>
            <a:endParaRPr lang="zh-CN" altLang="en-US" dirty="0"/>
          </a:p>
        </p:txBody>
      </p:sp>
    </p:spTree>
    <p:extLst>
      <p:ext uri="{BB962C8B-B14F-4D97-AF65-F5344CB8AC3E}">
        <p14:creationId xmlns:p14="http://schemas.microsoft.com/office/powerpoint/2010/main" val="202012522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2249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a:latin typeface="黑体" pitchFamily="49" charset="-122"/>
                <a:ea typeface="黑体" pitchFamily="49" charset="-122"/>
              </a:rPr>
              <a:t>安全</a:t>
            </a:r>
            <a:r>
              <a:rPr lang="zh-CN" altLang="en-US" sz="2000" b="1" dirty="0" smtClean="0">
                <a:latin typeface="黑体" pitchFamily="49" charset="-122"/>
                <a:ea typeface="黑体" pitchFamily="49" charset="-122"/>
              </a:rPr>
              <a:t>计算协议效率</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2987868" y="3119776"/>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27</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graphicFrame>
        <p:nvGraphicFramePr>
          <p:cNvPr id="17" name="图表 16"/>
          <p:cNvGraphicFramePr>
            <a:graphicFrameLocks/>
          </p:cNvGraphicFramePr>
          <p:nvPr>
            <p:extLst/>
          </p:nvPr>
        </p:nvGraphicFramePr>
        <p:xfrm>
          <a:off x="2051790" y="841332"/>
          <a:ext cx="5331008" cy="3274605"/>
        </p:xfrm>
        <a:graphic>
          <a:graphicData uri="http://schemas.openxmlformats.org/drawingml/2006/chart">
            <c:chart xmlns:c="http://schemas.openxmlformats.org/drawingml/2006/chart" xmlns:r="http://schemas.openxmlformats.org/officeDocument/2006/relationships" r:id="rId2"/>
          </a:graphicData>
        </a:graphic>
      </p:graphicFrame>
      <p:sp>
        <p:nvSpPr>
          <p:cNvPr id="3" name="矩形 2"/>
          <p:cNvSpPr/>
          <p:nvPr/>
        </p:nvSpPr>
        <p:spPr>
          <a:xfrm>
            <a:off x="3203886" y="4298990"/>
            <a:ext cx="3185487"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不同长度明文对应的计算时间</a:t>
            </a:r>
            <a:endParaRPr lang="zh-CN" altLang="en-US" dirty="0"/>
          </a:p>
        </p:txBody>
      </p:sp>
    </p:spTree>
    <p:extLst>
      <p:ext uri="{BB962C8B-B14F-4D97-AF65-F5344CB8AC3E}">
        <p14:creationId xmlns:p14="http://schemas.microsoft.com/office/powerpoint/2010/main" val="367707546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28</a:t>
            </a:fld>
            <a:endParaRPr lang="zh-CN" altLang="en-US" sz="2000" dirty="0">
              <a:solidFill>
                <a:schemeClr val="tx1"/>
              </a:solidFill>
            </a:endParaRPr>
          </a:p>
        </p:txBody>
      </p:sp>
      <p:sp>
        <p:nvSpPr>
          <p:cNvPr id="4099" name="TextBox 4"/>
          <p:cNvSpPr>
            <a:spLocks noChangeArrowheads="1"/>
          </p:cNvSpPr>
          <p:nvPr/>
        </p:nvSpPr>
        <p:spPr bwMode="auto">
          <a:xfrm>
            <a:off x="201613" y="184150"/>
            <a:ext cx="11604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262626"/>
                </a:solidFill>
                <a:latin typeface="微软雅黑" pitchFamily="34" charset="-122"/>
                <a:ea typeface="微软雅黑" pitchFamily="34" charset="-122"/>
                <a:sym typeface="微软雅黑" pitchFamily="34" charset="-122"/>
              </a:rPr>
              <a:t>目录</a:t>
            </a:r>
          </a:p>
        </p:txBody>
      </p:sp>
      <p:sp>
        <p:nvSpPr>
          <p:cNvPr id="4100" name="TextBox 5"/>
          <p:cNvSpPr>
            <a:spLocks noChangeArrowheads="1"/>
          </p:cNvSpPr>
          <p:nvPr/>
        </p:nvSpPr>
        <p:spPr bwMode="auto">
          <a:xfrm>
            <a:off x="179388" y="687388"/>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7F7F7F"/>
                </a:solidFill>
                <a:latin typeface="微软雅黑" pitchFamily="34" charset="-122"/>
                <a:ea typeface="微软雅黑" pitchFamily="34" charset="-122"/>
                <a:sym typeface="微软雅黑" pitchFamily="34" charset="-122"/>
              </a:rPr>
              <a:t>Contents</a:t>
            </a:r>
            <a:endParaRPr lang="zh-CN" altLang="en-US">
              <a:solidFill>
                <a:srgbClr val="7F7F7F"/>
              </a:solidFill>
              <a:latin typeface="微软雅黑" pitchFamily="34" charset="-122"/>
              <a:ea typeface="微软雅黑" pitchFamily="34" charset="-122"/>
              <a:sym typeface="微软雅黑" pitchFamily="34" charset="-122"/>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nvGrpSpPr>
          <p:cNvPr id="205" name="组合 40"/>
          <p:cNvGrpSpPr>
            <a:grpSpLocks/>
          </p:cNvGrpSpPr>
          <p:nvPr/>
        </p:nvGrpSpPr>
        <p:grpSpPr bwMode="auto">
          <a:xfrm>
            <a:off x="1646708" y="1345374"/>
            <a:ext cx="6309575" cy="640114"/>
            <a:chOff x="1163638" y="1871663"/>
            <a:chExt cx="6584951" cy="790575"/>
          </a:xfrm>
        </p:grpSpPr>
        <p:sp>
          <p:nvSpPr>
            <p:cNvPr id="206" name="Rectangle 30"/>
            <p:cNvSpPr>
              <a:spLocks noChangeArrowheads="1"/>
            </p:cNvSpPr>
            <p:nvPr/>
          </p:nvSpPr>
          <p:spPr bwMode="auto">
            <a:xfrm>
              <a:off x="1489077"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07" name="Group 31"/>
            <p:cNvGrpSpPr>
              <a:grpSpLocks/>
            </p:cNvGrpSpPr>
            <p:nvPr/>
          </p:nvGrpSpPr>
          <p:grpSpPr bwMode="auto">
            <a:xfrm rot="10800000">
              <a:off x="1163638" y="1871663"/>
              <a:ext cx="793750" cy="790575"/>
              <a:chOff x="0" y="0"/>
              <a:chExt cx="1590" cy="1588"/>
            </a:xfrm>
          </p:grpSpPr>
          <p:grpSp>
            <p:nvGrpSpPr>
              <p:cNvPr id="210" name="Group 32"/>
              <p:cNvGrpSpPr>
                <a:grpSpLocks/>
              </p:cNvGrpSpPr>
              <p:nvPr/>
            </p:nvGrpSpPr>
            <p:grpSpPr bwMode="auto">
              <a:xfrm>
                <a:off x="0" y="0"/>
                <a:ext cx="1590" cy="1588"/>
                <a:chOff x="0" y="0"/>
                <a:chExt cx="1136" cy="1134"/>
              </a:xfrm>
            </p:grpSpPr>
            <p:sp>
              <p:nvSpPr>
                <p:cNvPr id="21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1" name="未知"/>
              <p:cNvSpPr>
                <a:spLocks/>
              </p:cNvSpPr>
              <p:nvPr/>
            </p:nvSpPr>
            <p:spPr bwMode="auto">
              <a:xfrm rot="16200000">
                <a:off x="498" y="494"/>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8" name="Rectangle 37"/>
            <p:cNvSpPr>
              <a:spLocks noChangeArrowheads="1"/>
            </p:cNvSpPr>
            <p:nvPr/>
          </p:nvSpPr>
          <p:spPr bwMode="auto">
            <a:xfrm>
              <a:off x="2043751" y="1993901"/>
              <a:ext cx="5592762" cy="5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en-US" sz="2000" b="1" kern="0" noProof="0" dirty="0" smtClean="0">
                  <a:solidFill>
                    <a:srgbClr val="FF0000"/>
                  </a:solidFill>
                  <a:latin typeface="黑体" pitchFamily="49" charset="-122"/>
                  <a:ea typeface="黑体" pitchFamily="49" charset="-122"/>
                </a:rPr>
                <a:t>目前已经完成的主要研究工作及结果</a:t>
              </a:r>
              <a:endParaRPr kumimoji="0" lang="zh-CN" altLang="en-US" sz="2000" b="1" i="0" u="none" strike="noStrike" kern="0" cap="none" spc="0" normalizeH="0" baseline="0" noProof="0" dirty="0">
                <a:ln>
                  <a:noFill/>
                </a:ln>
                <a:solidFill>
                  <a:srgbClr val="FF0000"/>
                </a:solidFill>
                <a:effectLst/>
                <a:uLnTx/>
                <a:uFillTx/>
                <a:latin typeface="黑体" pitchFamily="49" charset="-122"/>
                <a:ea typeface="黑体" pitchFamily="49" charset="-122"/>
              </a:endParaRPr>
            </a:p>
          </p:txBody>
        </p:sp>
        <p:sp>
          <p:nvSpPr>
            <p:cNvPr id="209" name="Rectangle 38"/>
            <p:cNvSpPr>
              <a:spLocks noChangeArrowheads="1"/>
            </p:cNvSpPr>
            <p:nvPr/>
          </p:nvSpPr>
          <p:spPr bwMode="auto">
            <a:xfrm>
              <a:off x="1292226" y="1981201"/>
              <a:ext cx="5540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dirty="0">
                  <a:solidFill>
                    <a:srgbClr val="FF0000"/>
                  </a:solidFill>
                </a:rPr>
                <a:t>2</a:t>
              </a:r>
              <a:endParaRPr kumimoji="0" lang="en-US" altLang="zh-CN" sz="2000" b="1" i="0" u="none" strike="noStrike" kern="0" cap="none" spc="0" normalizeH="0" baseline="0" noProof="0" dirty="0">
                <a:ln>
                  <a:noFill/>
                </a:ln>
                <a:solidFill>
                  <a:srgbClr val="FF0000"/>
                </a:solidFill>
                <a:effectLst/>
                <a:uLnTx/>
                <a:uFillTx/>
              </a:endParaRPr>
            </a:p>
          </p:txBody>
        </p:sp>
      </p:gr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1768932" y="2084412"/>
            <a:ext cx="4857659" cy="285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120000"/>
              </a:lnSpc>
              <a:spcAft>
                <a:spcPct val="15000"/>
              </a:spcAft>
            </a:pPr>
            <a:r>
              <a:rPr lang="en-US" altLang="zh-CN" sz="2000" b="1" dirty="0">
                <a:latin typeface="黑体" pitchFamily="49" charset="-122"/>
                <a:ea typeface="黑体" pitchFamily="49" charset="-122"/>
              </a:rPr>
              <a:t>2</a:t>
            </a:r>
            <a:r>
              <a:rPr lang="en-US" altLang="zh-CN" sz="2000" b="1" dirty="0" smtClean="0">
                <a:latin typeface="黑体" pitchFamily="49" charset="-122"/>
                <a:ea typeface="黑体" pitchFamily="49" charset="-122"/>
              </a:rPr>
              <a:t>.1 </a:t>
            </a:r>
            <a:r>
              <a:rPr lang="zh-CN" altLang="en-US" sz="2000" b="1" dirty="0" smtClean="0">
                <a:latin typeface="黑体" pitchFamily="49" charset="-122"/>
                <a:ea typeface="黑体" pitchFamily="49" charset="-122"/>
              </a:rPr>
              <a:t>安全多方计算框架</a:t>
            </a:r>
            <a:endParaRPr lang="en-US" altLang="zh-CN" sz="2000" b="1" dirty="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1</a:t>
            </a:r>
            <a:r>
              <a:rPr lang="zh-CN" altLang="en-US" sz="2000" dirty="0" smtClean="0">
                <a:latin typeface="黑体" pitchFamily="49" charset="-122"/>
                <a:ea typeface="黑体" pitchFamily="49" charset="-122"/>
              </a:rPr>
              <a:t>）同态加密算法和</a:t>
            </a:r>
            <a:r>
              <a:rPr lang="en-US" altLang="zh-CN" sz="2000" dirty="0" smtClean="0">
                <a:latin typeface="黑体" pitchFamily="49" charset="-122"/>
                <a:ea typeface="黑体" pitchFamily="49" charset="-122"/>
              </a:rPr>
              <a:t>BCP</a:t>
            </a:r>
            <a:r>
              <a:rPr lang="zh-CN" altLang="en-US" sz="2000" dirty="0" smtClean="0">
                <a:latin typeface="黑体" pitchFamily="49" charset="-122"/>
                <a:ea typeface="黑体" pitchFamily="49" charset="-122"/>
              </a:rPr>
              <a:t>加密算法</a:t>
            </a:r>
            <a:endParaRPr lang="en-US" altLang="zh-CN" sz="2000" dirty="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2</a:t>
            </a:r>
            <a:r>
              <a:rPr lang="zh-CN" altLang="en-US" sz="2000" dirty="0" smtClean="0">
                <a:latin typeface="黑体" pitchFamily="49" charset="-122"/>
                <a:ea typeface="黑体" pitchFamily="49" charset="-122"/>
              </a:rPr>
              <a:t>）系统模型</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3</a:t>
            </a:r>
            <a:r>
              <a:rPr lang="zh-CN" altLang="en-US" sz="2000" dirty="0" smtClean="0">
                <a:latin typeface="黑体" pitchFamily="49" charset="-122"/>
                <a:ea typeface="黑体" pitchFamily="49" charset="-122"/>
              </a:rPr>
              <a:t>）安全转换协议</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4</a:t>
            </a:r>
            <a:r>
              <a:rPr lang="zh-CN" altLang="en-US" sz="2000" dirty="0" smtClean="0">
                <a:latin typeface="黑体" pitchFamily="49" charset="-122"/>
                <a:ea typeface="黑体" pitchFamily="49" charset="-122"/>
              </a:rPr>
              <a:t>）安全计算协议</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en-US" altLang="zh-CN" sz="2000" b="1" dirty="0" smtClean="0">
                <a:solidFill>
                  <a:srgbClr val="FF0000"/>
                </a:solidFill>
                <a:latin typeface="黑体" pitchFamily="49" charset="-122"/>
                <a:ea typeface="黑体" pitchFamily="49" charset="-122"/>
              </a:rPr>
              <a:t>2.2 </a:t>
            </a:r>
            <a:r>
              <a:rPr lang="zh-CN" altLang="en-US" sz="2000" b="1" dirty="0" smtClean="0">
                <a:solidFill>
                  <a:srgbClr val="FF0000"/>
                </a:solidFill>
                <a:latin typeface="黑体" pitchFamily="49" charset="-122"/>
                <a:ea typeface="黑体" pitchFamily="49" charset="-122"/>
              </a:rPr>
              <a:t>异常检测在安全多方下的实现</a:t>
            </a:r>
            <a:endParaRPr lang="en-US" altLang="zh-CN" sz="2000" b="1" dirty="0" smtClean="0">
              <a:solidFill>
                <a:srgbClr val="FF0000"/>
              </a:solidFill>
              <a:latin typeface="黑体" pitchFamily="49" charset="-122"/>
              <a:ea typeface="黑体" pitchFamily="49" charset="-122"/>
            </a:endParaRPr>
          </a:p>
          <a:p>
            <a:pPr marL="285750" lvl="1" indent="-285750" defTabSz="1422400">
              <a:lnSpc>
                <a:spcPct val="120000"/>
              </a:lnSpc>
              <a:spcAft>
                <a:spcPct val="15000"/>
              </a:spcAft>
            </a:pPr>
            <a:r>
              <a:rPr lang="en-US" altLang="zh-CN" sz="2000" b="1" dirty="0" smtClean="0">
                <a:latin typeface="黑体" pitchFamily="49" charset="-122"/>
                <a:ea typeface="黑体" pitchFamily="49" charset="-122"/>
              </a:rPr>
              <a:t>2.3 </a:t>
            </a:r>
            <a:r>
              <a:rPr lang="zh-CN" altLang="en-US" sz="2000" b="1" dirty="0" smtClean="0">
                <a:latin typeface="黑体" pitchFamily="49" charset="-122"/>
                <a:ea typeface="黑体" pitchFamily="49" charset="-122"/>
              </a:rPr>
              <a:t>初步试验验证</a:t>
            </a:r>
            <a:endParaRPr lang="en-US" altLang="zh-CN" sz="2000" b="1" dirty="0" smtClean="0">
              <a:latin typeface="黑体" pitchFamily="49" charset="-122"/>
              <a:ea typeface="黑体" pitchFamily="49" charset="-122"/>
            </a:endParaRPr>
          </a:p>
          <a:p>
            <a:pPr marL="285750" lvl="1" indent="-285750" defTabSz="1422400">
              <a:lnSpc>
                <a:spcPct val="90000"/>
              </a:lnSpc>
              <a:spcAft>
                <a:spcPct val="15000"/>
              </a:spcAft>
            </a:pPr>
            <a:r>
              <a:rPr lang="zh-CN" altLang="en-US" sz="2000" dirty="0" smtClean="0">
                <a:latin typeface="+mn-ea"/>
                <a:ea typeface="+mn-ea"/>
              </a:rPr>
              <a:t> </a:t>
            </a:r>
            <a:endParaRPr lang="zh-CN" altLang="en-US" sz="2000" i="0" dirty="0">
              <a:latin typeface="+mn-ea"/>
              <a:ea typeface="+mn-ea"/>
            </a:endParaRPr>
          </a:p>
        </p:txBody>
      </p:sp>
      <p:sp>
        <p:nvSpPr>
          <p:cNvPr id="247" name="Rectangle 37"/>
          <p:cNvSpPr>
            <a:spLocks noChangeArrowheads="1"/>
          </p:cNvSpPr>
          <p:nvPr/>
        </p:nvSpPr>
        <p:spPr bwMode="auto">
          <a:xfrm>
            <a:off x="1259724" y="4303841"/>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2490016" y="3846688"/>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Tree>
    <p:extLst>
      <p:ext uri="{BB962C8B-B14F-4D97-AF65-F5344CB8AC3E}">
        <p14:creationId xmlns:p14="http://schemas.microsoft.com/office/powerpoint/2010/main" val="3572814412"/>
      </p:ext>
    </p:extLst>
  </p:cSld>
  <p:clrMapOvr>
    <a:masterClrMapping/>
  </p:clrMapOvr>
  <p:transition spd="slow" advTm="7111">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3929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en-US" altLang="zh-CN" sz="2000" b="1" dirty="0" smtClean="0">
                <a:latin typeface="黑体" pitchFamily="49" charset="-122"/>
                <a:ea typeface="黑体" pitchFamily="49" charset="-122"/>
              </a:rPr>
              <a:t>2.1</a:t>
            </a:r>
            <a:r>
              <a:rPr lang="zh-CN" altLang="zh-CN" sz="2000" b="1" dirty="0"/>
              <a:t>异常的定义与检测算法的设计</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29</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pic>
        <p:nvPicPr>
          <p:cNvPr id="12" name="图片 11"/>
          <p:cNvPicPr/>
          <p:nvPr/>
        </p:nvPicPr>
        <p:blipFill>
          <a:blip r:embed="rId3"/>
          <a:stretch>
            <a:fillRect/>
          </a:stretch>
        </p:blipFill>
        <p:spPr>
          <a:xfrm>
            <a:off x="1475742" y="805949"/>
            <a:ext cx="5760085" cy="4175125"/>
          </a:xfrm>
          <a:prstGeom prst="rect">
            <a:avLst/>
          </a:prstGeom>
        </p:spPr>
      </p:pic>
    </p:spTree>
    <p:custDataLst>
      <p:tags r:id="rId1"/>
    </p:custDataLst>
    <p:extLst>
      <p:ext uri="{BB962C8B-B14F-4D97-AF65-F5344CB8AC3E}">
        <p14:creationId xmlns:p14="http://schemas.microsoft.com/office/powerpoint/2010/main" val="2692808069"/>
      </p:ext>
    </p:extLst>
  </p:cSld>
  <p:clrMapOvr>
    <a:masterClrMapping/>
  </p:clrMapOvr>
  <p:transition spd="slow" advTm="93073">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21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en-US" sz="2000" b="1" dirty="0" smtClean="0"/>
              <a:t>背景介绍</a:t>
            </a:r>
            <a:endParaRPr lang="zh-CN" altLang="en-US" sz="2000" b="1" kern="0"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3</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283936" y="923114"/>
            <a:ext cx="8176388" cy="1754326"/>
          </a:xfrm>
          <a:prstGeom prst="rect">
            <a:avLst/>
          </a:prstGeom>
        </p:spPr>
        <p:txBody>
          <a:bodyPr wrap="square">
            <a:spAutoFit/>
          </a:bodyPr>
          <a:lstStyle/>
          <a:p>
            <a:r>
              <a:rPr lang="en-US" altLang="zh-CN" kern="100" dirty="0" smtClean="0">
                <a:cs typeface="Times New Roman" panose="02020603050405020304" pitchFamily="18" charset="0"/>
              </a:rPr>
              <a:t>       </a:t>
            </a:r>
            <a:r>
              <a:rPr lang="zh-CN" altLang="zh-CN" kern="100" dirty="0" smtClean="0">
                <a:cs typeface="Times New Roman" panose="02020603050405020304" pitchFamily="18" charset="0"/>
              </a:rPr>
              <a:t>在</a:t>
            </a:r>
            <a:r>
              <a:rPr lang="zh-CN" altLang="zh-CN" kern="100" dirty="0">
                <a:cs typeface="Times New Roman" panose="02020603050405020304" pitchFamily="18" charset="0"/>
              </a:rPr>
              <a:t>实际生活中，各个领域都包含大量的时间序列数据，例如病人的心电图数据、脑电图数据、发电厂大量传感器的参数数据以及网络流数据等等。而时间序列的异常子序列（模式）检测是一个十分重要的领域，含异常模式的时间序列大部分数据表现为正常形态，异常模式出现频率极少，但极少出现的异常模式却包含相当重要的</a:t>
            </a:r>
            <a:r>
              <a:rPr lang="zh-CN" altLang="zh-CN" kern="100" dirty="0" smtClean="0">
                <a:cs typeface="Times New Roman" panose="02020603050405020304" pitchFamily="18" charset="0"/>
              </a:rPr>
              <a:t>信息</a:t>
            </a:r>
            <a:r>
              <a:rPr lang="zh-CN" altLang="en-US" kern="100" dirty="0" smtClean="0">
                <a:cs typeface="Times New Roman" panose="02020603050405020304" pitchFamily="18" charset="0"/>
              </a:rPr>
              <a:t>，检测出这些异常信息对</a:t>
            </a:r>
            <a:r>
              <a:rPr lang="zh-CN" altLang="en-US" kern="100" dirty="0" smtClean="0">
                <a:cs typeface="Times New Roman" panose="02020603050405020304" pitchFamily="18" charset="0"/>
              </a:rPr>
              <a:t>生产生活有着十分重要的意义</a:t>
            </a:r>
            <a:r>
              <a:rPr lang="zh-CN" altLang="zh-CN" kern="100" dirty="0" smtClean="0">
                <a:cs typeface="Times New Roman" panose="02020603050405020304" pitchFamily="18" charset="0"/>
              </a:rPr>
              <a:t>。</a:t>
            </a:r>
            <a:endParaRPr lang="zh-CN" altLang="en-US" dirty="0"/>
          </a:p>
        </p:txBody>
      </p:sp>
    </p:spTree>
  </p:cSld>
  <p:clrMapOvr>
    <a:masterClrMapping/>
  </p:clrMapOvr>
  <p:transition spd="slow" advTm="41694">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27655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基于距离的异常的定义</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30</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323646" y="1158543"/>
                <a:ext cx="8208684" cy="3600345"/>
              </a:xfrm>
              <a:prstGeom prst="rect">
                <a:avLst/>
              </a:prstGeom>
            </p:spPr>
            <p:txBody>
              <a:bodyPr wrap="square">
                <a:spAutoFit/>
              </a:bodyPr>
              <a:lstStyle/>
              <a:p>
                <a:pPr indent="276225" algn="just">
                  <a:lnSpc>
                    <a:spcPct val="120000"/>
                  </a:lnSpc>
                  <a:spcAft>
                    <a:spcPts val="0"/>
                  </a:spcAft>
                </a:pPr>
                <a:r>
                  <a:rPr lang="zh-CN" altLang="zh-CN" sz="1400" b="1" kern="100" dirty="0">
                    <a:latin typeface="Times New Roman" panose="02020603050405020304" pitchFamily="18" charset="0"/>
                  </a:rPr>
                  <a:t>时间序列欧式距离</a:t>
                </a:r>
                <a:r>
                  <a:rPr lang="zh-CN" altLang="zh-CN" sz="1400" kern="100" dirty="0">
                    <a:latin typeface="Times New Roman" panose="02020603050405020304" pitchFamily="18" charset="0"/>
                  </a:rPr>
                  <a:t>：给定两个长度相同（</a:t>
                </a:r>
                <a:r>
                  <a:rPr lang="en-US" altLang="zh-CN" sz="1400" kern="100" dirty="0">
                    <a:latin typeface="Times New Roman" panose="02020603050405020304" pitchFamily="18" charset="0"/>
                  </a:rPr>
                  <a:t>n</a:t>
                </a:r>
                <a:r>
                  <a:rPr lang="zh-CN" altLang="zh-CN" sz="1400" kern="100" dirty="0">
                    <a:latin typeface="Times New Roman" panose="02020603050405020304" pitchFamily="18" charset="0"/>
                  </a:rPr>
                  <a:t>）的时间序列</a:t>
                </a:r>
                <a:r>
                  <a:rPr lang="en-US" altLang="zh-CN" sz="1400" kern="100" dirty="0">
                    <a:latin typeface="Times New Roman" panose="02020603050405020304" pitchFamily="18" charset="0"/>
                  </a:rPr>
                  <a:t>Q</a:t>
                </a:r>
                <a:r>
                  <a:rPr lang="zh-CN" altLang="zh-CN" sz="1400" kern="100" dirty="0">
                    <a:latin typeface="Times New Roman" panose="02020603050405020304" pitchFamily="18" charset="0"/>
                  </a:rPr>
                  <a:t>和</a:t>
                </a:r>
                <a:r>
                  <a:rPr lang="en-US" altLang="zh-CN" sz="1400" kern="100" dirty="0">
                    <a:latin typeface="Times New Roman" panose="02020603050405020304" pitchFamily="18" charset="0"/>
                  </a:rPr>
                  <a:t>P</a:t>
                </a:r>
                <a:r>
                  <a:rPr lang="zh-CN" altLang="zh-CN" sz="1400" kern="100" dirty="0">
                    <a:latin typeface="Times New Roman" panose="02020603050405020304" pitchFamily="18" charset="0"/>
                  </a:rPr>
                  <a:t>，则</a:t>
                </a:r>
                <a:r>
                  <a:rPr lang="en-US" altLang="zh-CN" sz="1400" kern="100" dirty="0">
                    <a:latin typeface="Times New Roman" panose="02020603050405020304" pitchFamily="18" charset="0"/>
                  </a:rPr>
                  <a:t>Q</a:t>
                </a:r>
                <a:r>
                  <a:rPr lang="zh-CN" altLang="zh-CN" sz="1400" kern="100" dirty="0">
                    <a:latin typeface="Times New Roman" panose="02020603050405020304" pitchFamily="18" charset="0"/>
                  </a:rPr>
                  <a:t>和</a:t>
                </a:r>
                <a:r>
                  <a:rPr lang="en-US" altLang="zh-CN" sz="1400" kern="100" dirty="0">
                    <a:latin typeface="Times New Roman" panose="02020603050405020304" pitchFamily="18" charset="0"/>
                  </a:rPr>
                  <a:t>P</a:t>
                </a:r>
                <a:r>
                  <a:rPr lang="zh-CN" altLang="zh-CN" sz="1400" kern="100" dirty="0">
                    <a:latin typeface="Times New Roman" panose="02020603050405020304" pitchFamily="18" charset="0"/>
                  </a:rPr>
                  <a:t>的欧氏距离为：</a:t>
                </a:r>
              </a:p>
              <a:p>
                <a:pPr indent="276225" algn="just">
                  <a:lnSpc>
                    <a:spcPct val="120000"/>
                  </a:lnSpc>
                  <a:spcAft>
                    <a:spcPts val="0"/>
                  </a:spcAft>
                </a:pPr>
                <a14:m>
                  <m:oMathPara xmlns:m="http://schemas.openxmlformats.org/officeDocument/2006/math">
                    <m:oMathParaPr>
                      <m:jc m:val="centerGroup"/>
                    </m:oMathParaPr>
                    <m:oMath xmlns:m="http://schemas.openxmlformats.org/officeDocument/2006/math">
                      <m:r>
                        <m:rPr>
                          <m:sty m:val="p"/>
                        </m:rPr>
                        <a:rPr lang="en-US" altLang="zh-CN" sz="1400" kern="100">
                          <a:effectLst/>
                          <a:latin typeface="Cambria Math" panose="02040503050406030204" pitchFamily="18" charset="0"/>
                        </a:rPr>
                        <m:t>Dist</m:t>
                      </m:r>
                      <m:d>
                        <m:dPr>
                          <m:begChr m:val="（"/>
                          <m:endChr m:val="）"/>
                          <m:ctrlPr>
                            <a:rPr lang="zh-CN" altLang="zh-CN" sz="1400" i="1" kern="100">
                              <a:effectLst/>
                              <a:latin typeface="Cambria Math" panose="02040503050406030204" pitchFamily="18" charset="0"/>
                              <a:ea typeface="Cambria Math" panose="02040503050406030204" pitchFamily="18" charset="0"/>
                            </a:rPr>
                          </m:ctrlPr>
                        </m:dPr>
                        <m:e>
                          <m:r>
                            <m:rPr>
                              <m:sty m:val="p"/>
                            </m:rPr>
                            <a:rPr lang="en-US" altLang="zh-CN" sz="1400" kern="100">
                              <a:effectLst/>
                              <a:latin typeface="Cambria Math" panose="02040503050406030204" pitchFamily="18" charset="0"/>
                            </a:rPr>
                            <m:t>Q</m:t>
                          </m:r>
                          <m:r>
                            <a:rPr lang="en-US" altLang="zh-CN" sz="1400" kern="100">
                              <a:effectLst/>
                              <a:latin typeface="Cambria Math" panose="02040503050406030204" pitchFamily="18" charset="0"/>
                            </a:rPr>
                            <m:t>,</m:t>
                          </m:r>
                          <m:r>
                            <m:rPr>
                              <m:sty m:val="p"/>
                            </m:rPr>
                            <a:rPr lang="en-US" altLang="zh-CN" sz="1400" kern="100">
                              <a:effectLst/>
                              <a:latin typeface="Cambria Math" panose="02040503050406030204" pitchFamily="18" charset="0"/>
                            </a:rPr>
                            <m:t>P</m:t>
                          </m:r>
                        </m:e>
                      </m:d>
                      <m:r>
                        <a:rPr lang="en-US" altLang="zh-CN" sz="1400" kern="100">
                          <a:effectLst/>
                          <a:latin typeface="Cambria Math" panose="02040503050406030204" pitchFamily="18" charset="0"/>
                        </a:rPr>
                        <m:t>=</m:t>
                      </m:r>
                      <m:rad>
                        <m:radPr>
                          <m:degHide m:val="on"/>
                          <m:ctrlPr>
                            <a:rPr lang="zh-CN" altLang="zh-CN" sz="1400" i="1" kern="100">
                              <a:effectLst/>
                              <a:latin typeface="Cambria Math" panose="02040503050406030204" pitchFamily="18" charset="0"/>
                              <a:ea typeface="Cambria Math" panose="02040503050406030204" pitchFamily="18" charset="0"/>
                            </a:rPr>
                          </m:ctrlPr>
                        </m:radPr>
                        <m:deg/>
                        <m:e>
                          <m:nary>
                            <m:naryPr>
                              <m:chr m:val="∑"/>
                              <m:limLoc m:val="undOvr"/>
                              <m:ctrlPr>
                                <a:rPr lang="zh-CN" altLang="zh-CN" sz="1400" i="1" kern="100">
                                  <a:effectLst/>
                                  <a:latin typeface="Cambria Math" panose="02040503050406030204" pitchFamily="18" charset="0"/>
                                  <a:ea typeface="Cambria Math" panose="02040503050406030204" pitchFamily="18" charset="0"/>
                                </a:rPr>
                              </m:ctrlPr>
                            </m:naryPr>
                            <m:sub>
                              <m:r>
                                <a:rPr lang="en-US" altLang="zh-CN" sz="1400" i="1" kern="100">
                                  <a:effectLst/>
                                  <a:latin typeface="Cambria Math" panose="02040503050406030204" pitchFamily="18" charset="0"/>
                                </a:rPr>
                                <m:t>𝑖</m:t>
                              </m:r>
                              <m:r>
                                <a:rPr lang="en-US" altLang="zh-CN" sz="1400" i="1" kern="100">
                                  <a:effectLst/>
                                  <a:latin typeface="Cambria Math" panose="02040503050406030204" pitchFamily="18" charset="0"/>
                                </a:rPr>
                                <m:t>=1</m:t>
                              </m:r>
                            </m:sub>
                            <m:sup>
                              <m:r>
                                <a:rPr lang="en-US" altLang="zh-CN" sz="1400" i="1" kern="100">
                                  <a:effectLst/>
                                  <a:latin typeface="Cambria Math" panose="02040503050406030204" pitchFamily="18" charset="0"/>
                                </a:rPr>
                                <m:t>𝑛</m:t>
                              </m:r>
                            </m:sup>
                            <m:e>
                              <m:sSup>
                                <m:sSupPr>
                                  <m:ctrlPr>
                                    <a:rPr lang="zh-CN" altLang="zh-CN" sz="1400" i="1" kern="100">
                                      <a:effectLst/>
                                      <a:latin typeface="Cambria Math" panose="02040503050406030204" pitchFamily="18" charset="0"/>
                                      <a:ea typeface="Cambria Math" panose="02040503050406030204" pitchFamily="18" charset="0"/>
                                    </a:rPr>
                                  </m:ctrlPr>
                                </m:sSupPr>
                                <m:e>
                                  <m:d>
                                    <m:dPr>
                                      <m:ctrlPr>
                                        <a:rPr lang="zh-CN" altLang="zh-CN" sz="1400" i="1" kern="100">
                                          <a:effectLst/>
                                          <a:latin typeface="Cambria Math" panose="02040503050406030204" pitchFamily="18" charset="0"/>
                                          <a:ea typeface="Cambria Math" panose="02040503050406030204" pitchFamily="18" charset="0"/>
                                        </a:rPr>
                                      </m:ctrlPr>
                                    </m:dPr>
                                    <m:e>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𝑄</m:t>
                                          </m:r>
                                        </m:e>
                                        <m:sub>
                                          <m:r>
                                            <a:rPr lang="en-US" altLang="zh-CN" sz="1400" i="1" kern="100">
                                              <a:effectLst/>
                                              <a:latin typeface="Cambria Math" panose="02040503050406030204" pitchFamily="18" charset="0"/>
                                            </a:rPr>
                                            <m:t>𝑖</m:t>
                                          </m:r>
                                        </m:sub>
                                      </m:sSub>
                                      <m:r>
                                        <a:rPr lang="en-US" altLang="zh-CN" sz="1400" i="1" kern="100">
                                          <a:effectLst/>
                                          <a:latin typeface="Cambria Math" panose="02040503050406030204" pitchFamily="18" charset="0"/>
                                          <a:cs typeface="MS Gothic" panose="020B0609070205080204" pitchFamily="49" charset="-128"/>
                                        </a:rPr>
                                        <m:t>−</m:t>
                                      </m:r>
                                      <m:sSub>
                                        <m:sSubPr>
                                          <m:ctrlPr>
                                            <a:rPr lang="zh-CN" altLang="zh-CN" sz="1400" i="1" kern="100">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rPr>
                                            <m:t>𝑃</m:t>
                                          </m:r>
                                        </m:e>
                                        <m:sub>
                                          <m:r>
                                            <a:rPr lang="en-US" altLang="zh-CN" sz="1400" i="1" kern="100">
                                              <a:effectLst/>
                                              <a:latin typeface="Cambria Math" panose="02040503050406030204" pitchFamily="18" charset="0"/>
                                            </a:rPr>
                                            <m:t>𝑖</m:t>
                                          </m:r>
                                        </m:sub>
                                      </m:sSub>
                                    </m:e>
                                  </m:d>
                                </m:e>
                                <m:sup>
                                  <m:r>
                                    <a:rPr lang="en-US" altLang="zh-CN" sz="1400" i="1" kern="100">
                                      <a:effectLst/>
                                      <a:latin typeface="Cambria Math" panose="02040503050406030204" pitchFamily="18" charset="0"/>
                                    </a:rPr>
                                    <m:t>2</m:t>
                                  </m:r>
                                </m:sup>
                              </m:sSup>
                            </m:e>
                          </m:nary>
                        </m:e>
                      </m:rad>
                    </m:oMath>
                  </m:oMathPara>
                </a14:m>
                <a:endParaRPr lang="zh-CN" altLang="zh-CN" sz="1400" kern="100" dirty="0">
                  <a:latin typeface="Times New Roman" panose="02020603050405020304" pitchFamily="18" charset="0"/>
                </a:endParaRPr>
              </a:p>
              <a:p>
                <a:r>
                  <a:rPr lang="en-US" altLang="zh-CN" sz="1400" b="1" kern="100" dirty="0" smtClean="0">
                    <a:solidFill>
                      <a:srgbClr val="000000"/>
                    </a:solidFill>
                    <a:latin typeface="Times New Roman" panose="02020603050405020304" pitchFamily="18" charset="0"/>
                    <a:cs typeface="Times New Roman" panose="02020603050405020304" pitchFamily="18" charset="0"/>
                  </a:rPr>
                  <a:t>       </a:t>
                </a:r>
                <a:r>
                  <a:rPr lang="zh-CN" altLang="zh-CN" sz="1400" b="1" kern="100" dirty="0" smtClean="0">
                    <a:solidFill>
                      <a:srgbClr val="000000"/>
                    </a:solidFill>
                    <a:latin typeface="Times New Roman" panose="02020603050405020304" pitchFamily="18" charset="0"/>
                    <a:cs typeface="Times New Roman" panose="02020603050405020304" pitchFamily="18" charset="0"/>
                  </a:rPr>
                  <a:t>子</a:t>
                </a:r>
                <a:r>
                  <a:rPr lang="zh-CN" altLang="zh-CN" sz="1400" b="1" kern="100" dirty="0">
                    <a:solidFill>
                      <a:srgbClr val="000000"/>
                    </a:solidFill>
                    <a:latin typeface="Times New Roman" panose="02020603050405020304" pitchFamily="18" charset="0"/>
                    <a:cs typeface="Times New Roman" panose="02020603050405020304" pitchFamily="18" charset="0"/>
                  </a:rPr>
                  <a:t>序列非自身匹配</a:t>
                </a:r>
                <a:r>
                  <a:rPr lang="zh-CN" altLang="zh-CN" sz="1400" kern="100" dirty="0">
                    <a:solidFill>
                      <a:srgbClr val="000000"/>
                    </a:solidFill>
                    <a:latin typeface="Times New Roman" panose="02020603050405020304" pitchFamily="18" charset="0"/>
                    <a:cs typeface="Times New Roman" panose="02020603050405020304" pitchFamily="18" charset="0"/>
                  </a:rPr>
                  <a:t>：对于长度为</a:t>
                </a:r>
                <a:r>
                  <a:rPr lang="en-US" altLang="zh-CN" sz="1400" kern="100" dirty="0">
                    <a:solidFill>
                      <a:srgbClr val="000000"/>
                    </a:solidFill>
                    <a:latin typeface="Times New Roman" panose="02020603050405020304" pitchFamily="18" charset="0"/>
                  </a:rPr>
                  <a:t>m</a:t>
                </a:r>
                <a:r>
                  <a:rPr lang="zh-CN" altLang="zh-CN" sz="1400" kern="100" dirty="0">
                    <a:solidFill>
                      <a:srgbClr val="000000"/>
                    </a:solidFill>
                    <a:latin typeface="Times New Roman" panose="02020603050405020304" pitchFamily="18" charset="0"/>
                    <a:cs typeface="Times New Roman" panose="02020603050405020304" pitchFamily="18" charset="0"/>
                  </a:rPr>
                  <a:t>的时间序列</a:t>
                </a:r>
                <a:r>
                  <a:rPr lang="en-US" altLang="zh-CN" sz="1400" i="1" kern="100" dirty="0">
                    <a:solidFill>
                      <a:srgbClr val="000000"/>
                    </a:solidFill>
                    <a:latin typeface="Times New Roman" panose="02020603050405020304" pitchFamily="18" charset="0"/>
                  </a:rPr>
                  <a:t>T</a:t>
                </a:r>
                <a:r>
                  <a:rPr lang="zh-CN" altLang="zh-CN" sz="1400" kern="100" dirty="0">
                    <a:solidFill>
                      <a:srgbClr val="000000"/>
                    </a:solidFill>
                    <a:latin typeface="Times New Roman" panose="02020603050405020304" pitchFamily="18" charset="0"/>
                    <a:cs typeface="Times New Roman" panose="02020603050405020304" pitchFamily="18" charset="0"/>
                  </a:rPr>
                  <a:t>，设</a:t>
                </a:r>
                <a:r>
                  <a:rPr lang="en-US" altLang="zh-CN" sz="1400" kern="100" dirty="0">
                    <a:solidFill>
                      <a:srgbClr val="000000"/>
                    </a:solidFill>
                    <a:latin typeface="Times New Roman" panose="02020603050405020304" pitchFamily="18" charset="0"/>
                  </a:rPr>
                  <a:t>C</a:t>
                </a:r>
                <a:r>
                  <a:rPr lang="zh-CN" altLang="zh-CN" sz="1400" kern="100" dirty="0">
                    <a:solidFill>
                      <a:srgbClr val="000000"/>
                    </a:solidFill>
                    <a:latin typeface="Times New Roman" panose="02020603050405020304" pitchFamily="18" charset="0"/>
                    <a:cs typeface="Times New Roman" panose="02020603050405020304" pitchFamily="18" charset="0"/>
                  </a:rPr>
                  <a:t>为</a:t>
                </a:r>
                <a:r>
                  <a:rPr lang="en-US" altLang="zh-CN" sz="1400" kern="100" dirty="0">
                    <a:solidFill>
                      <a:srgbClr val="000000"/>
                    </a:solidFill>
                    <a:latin typeface="Times New Roman" panose="02020603050405020304" pitchFamily="18" charset="0"/>
                  </a:rPr>
                  <a:t>T</a:t>
                </a:r>
                <a:r>
                  <a:rPr lang="zh-CN" altLang="zh-CN" sz="1400" kern="100" dirty="0">
                    <a:solidFill>
                      <a:srgbClr val="000000"/>
                    </a:solidFill>
                    <a:latin typeface="Times New Roman" panose="02020603050405020304" pitchFamily="18" charset="0"/>
                    <a:cs typeface="Times New Roman" panose="02020603050405020304" pitchFamily="18" charset="0"/>
                  </a:rPr>
                  <a:t>中长度为</a:t>
                </a:r>
                <a:r>
                  <a:rPr lang="en-US" altLang="zh-CN" sz="1400" kern="100" dirty="0">
                    <a:solidFill>
                      <a:srgbClr val="000000"/>
                    </a:solidFill>
                    <a:latin typeface="Times New Roman" panose="02020603050405020304" pitchFamily="18" charset="0"/>
                  </a:rPr>
                  <a:t>n(n&lt;m)</a:t>
                </a:r>
                <a:r>
                  <a:rPr lang="zh-CN" altLang="zh-CN" sz="1400" kern="100" dirty="0">
                    <a:solidFill>
                      <a:srgbClr val="000000"/>
                    </a:solidFill>
                    <a:latin typeface="Times New Roman" panose="02020603050405020304" pitchFamily="18" charset="0"/>
                    <a:cs typeface="Times New Roman" panose="02020603050405020304" pitchFamily="18" charset="0"/>
                  </a:rPr>
                  <a:t>的子序列，且其在时间序列</a:t>
                </a:r>
                <a:r>
                  <a:rPr lang="en-US" altLang="zh-CN" sz="1400" i="1" kern="100" dirty="0">
                    <a:solidFill>
                      <a:srgbClr val="000000"/>
                    </a:solidFill>
                    <a:latin typeface="Times New Roman" panose="02020603050405020304" pitchFamily="18" charset="0"/>
                  </a:rPr>
                  <a:t>T</a:t>
                </a:r>
                <a:r>
                  <a:rPr lang="zh-CN" altLang="zh-CN" sz="1400" kern="100" dirty="0">
                    <a:solidFill>
                      <a:srgbClr val="000000"/>
                    </a:solidFill>
                    <a:latin typeface="Times New Roman" panose="02020603050405020304" pitchFamily="18" charset="0"/>
                    <a:cs typeface="Times New Roman" panose="02020603050405020304" pitchFamily="18" charset="0"/>
                  </a:rPr>
                  <a:t>中的起始位置为</a:t>
                </a:r>
                <a:r>
                  <a:rPr lang="en-US" altLang="zh-CN" sz="1400" i="1" kern="100" dirty="0">
                    <a:solidFill>
                      <a:srgbClr val="000000"/>
                    </a:solidFill>
                    <a:latin typeface="Times New Roman" panose="02020603050405020304" pitchFamily="18" charset="0"/>
                  </a:rPr>
                  <a:t>p</a:t>
                </a:r>
                <a:r>
                  <a:rPr lang="zh-CN" altLang="zh-CN" sz="1400" kern="100" dirty="0">
                    <a:solidFill>
                      <a:srgbClr val="000000"/>
                    </a:solidFill>
                    <a:latin typeface="Times New Roman" panose="02020603050405020304" pitchFamily="18" charset="0"/>
                    <a:cs typeface="Times New Roman" panose="02020603050405020304" pitchFamily="18" charset="0"/>
                  </a:rPr>
                  <a:t>，设</a:t>
                </a:r>
                <a:r>
                  <a:rPr lang="en-US" altLang="zh-CN" sz="1400" i="1" kern="100" dirty="0">
                    <a:solidFill>
                      <a:srgbClr val="000000"/>
                    </a:solidFill>
                    <a:latin typeface="Times New Roman" panose="02020603050405020304" pitchFamily="18" charset="0"/>
                  </a:rPr>
                  <a:t>M</a:t>
                </a:r>
                <a:r>
                  <a:rPr lang="zh-CN" altLang="zh-CN" sz="1400" i="1" kern="100" dirty="0">
                    <a:solidFill>
                      <a:srgbClr val="000000"/>
                    </a:solidFill>
                    <a:latin typeface="Times New Roman" panose="02020603050405020304" pitchFamily="18" charset="0"/>
                    <a:cs typeface="Times New Roman" panose="02020603050405020304" pitchFamily="18" charset="0"/>
                  </a:rPr>
                  <a:t>为</a:t>
                </a:r>
                <a:r>
                  <a:rPr lang="en-US" altLang="zh-CN" sz="1400" i="1" kern="100" dirty="0">
                    <a:solidFill>
                      <a:srgbClr val="000000"/>
                    </a:solidFill>
                    <a:latin typeface="Times New Roman" panose="02020603050405020304" pitchFamily="18" charset="0"/>
                  </a:rPr>
                  <a:t>T</a:t>
                </a:r>
                <a:r>
                  <a:rPr lang="zh-CN" altLang="zh-CN" sz="1400" kern="100" dirty="0">
                    <a:solidFill>
                      <a:srgbClr val="000000"/>
                    </a:solidFill>
                    <a:latin typeface="Times New Roman" panose="02020603050405020304" pitchFamily="18" charset="0"/>
                    <a:cs typeface="Times New Roman" panose="02020603050405020304" pitchFamily="18" charset="0"/>
                  </a:rPr>
                  <a:t>中另一子序列，其在时间序列</a:t>
                </a:r>
                <a:r>
                  <a:rPr lang="en-US" altLang="zh-CN" sz="1400" i="1" kern="100" dirty="0">
                    <a:solidFill>
                      <a:srgbClr val="000000"/>
                    </a:solidFill>
                    <a:latin typeface="Times New Roman" panose="02020603050405020304" pitchFamily="18" charset="0"/>
                  </a:rPr>
                  <a:t>T</a:t>
                </a:r>
                <a:r>
                  <a:rPr lang="zh-CN" altLang="zh-CN" sz="1400" kern="100" dirty="0">
                    <a:solidFill>
                      <a:srgbClr val="000000"/>
                    </a:solidFill>
                    <a:latin typeface="Times New Roman" panose="02020603050405020304" pitchFamily="18" charset="0"/>
                    <a:cs typeface="Times New Roman" panose="02020603050405020304" pitchFamily="18" charset="0"/>
                  </a:rPr>
                  <a:t>中的起始位置为</a:t>
                </a:r>
                <a:r>
                  <a:rPr lang="en-US" altLang="zh-CN" sz="1400" i="1" kern="100" dirty="0">
                    <a:solidFill>
                      <a:srgbClr val="000000"/>
                    </a:solidFill>
                    <a:latin typeface="Times New Roman" panose="02020603050405020304" pitchFamily="18" charset="0"/>
                  </a:rPr>
                  <a:t>q</a:t>
                </a:r>
                <a:r>
                  <a:rPr lang="zh-CN" altLang="zh-CN" sz="1400" kern="100" dirty="0">
                    <a:solidFill>
                      <a:srgbClr val="000000"/>
                    </a:solidFill>
                    <a:latin typeface="Times New Roman" panose="02020603050405020304" pitchFamily="18" charset="0"/>
                    <a:cs typeface="Times New Roman" panose="02020603050405020304" pitchFamily="18" charset="0"/>
                  </a:rPr>
                  <a:t>，当</a:t>
                </a:r>
                <a14:m>
                  <m:oMath xmlns:m="http://schemas.openxmlformats.org/officeDocument/2006/math">
                    <m:d>
                      <m:dPr>
                        <m:begChr m:val="|"/>
                        <m:endChr m:val="|"/>
                        <m:ctrlPr>
                          <a:rPr lang="zh-CN" altLang="zh-CN" sz="1400" i="1">
                            <a:solidFill>
                              <a:srgbClr val="000000"/>
                            </a:solidFill>
                            <a:latin typeface="Cambria Math" panose="02040503050406030204" pitchFamily="18" charset="0"/>
                            <a:ea typeface="Cambria Math" panose="02040503050406030204" pitchFamily="18" charset="0"/>
                          </a:rPr>
                        </m:ctrlPr>
                      </m:dPr>
                      <m:e>
                        <m:r>
                          <a:rPr lang="en-US" altLang="zh-CN" sz="1400" i="1" kern="100">
                            <a:solidFill>
                              <a:srgbClr val="000000"/>
                            </a:solidFill>
                            <a:latin typeface="Cambria Math" panose="02040503050406030204" pitchFamily="18" charset="0"/>
                            <a:cs typeface="Times New Roman" panose="02020603050405020304" pitchFamily="18" charset="0"/>
                          </a:rPr>
                          <m:t>𝑝</m:t>
                        </m:r>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𝑞</m:t>
                        </m:r>
                      </m:e>
                    </m:d>
                    <m:r>
                      <a:rPr lang="en-US" altLang="zh-CN" sz="1400" i="1" kern="100">
                        <a:solidFill>
                          <a:srgbClr val="000000"/>
                        </a:solidFill>
                        <a:latin typeface="Cambria Math" panose="02040503050406030204" pitchFamily="18" charset="0"/>
                        <a:cs typeface="Times New Roman" panose="02020603050405020304" pitchFamily="18" charset="0"/>
                      </a:rPr>
                      <m:t>≥</m:t>
                    </m:r>
                    <m:r>
                      <a:rPr lang="en-US" altLang="zh-CN" sz="1400" i="1" kern="100">
                        <a:solidFill>
                          <a:srgbClr val="000000"/>
                        </a:solidFill>
                        <a:latin typeface="Cambria Math" panose="02040503050406030204" pitchFamily="18" charset="0"/>
                        <a:cs typeface="Times New Roman" panose="02020603050405020304" pitchFamily="18" charset="0"/>
                      </a:rPr>
                      <m:t>𝑛</m:t>
                    </m:r>
                  </m:oMath>
                </a14:m>
                <a:r>
                  <a:rPr lang="zh-CN" altLang="zh-CN" sz="1400" kern="100" dirty="0">
                    <a:solidFill>
                      <a:srgbClr val="000000"/>
                    </a:solidFill>
                    <a:latin typeface="Times New Roman" panose="02020603050405020304" pitchFamily="18" charset="0"/>
                    <a:cs typeface="Times New Roman" panose="02020603050405020304" pitchFamily="18" charset="0"/>
                  </a:rPr>
                  <a:t>时，我们称</a:t>
                </a:r>
                <a:r>
                  <a:rPr lang="en-US" altLang="zh-CN" sz="1400" i="1" kern="100" dirty="0">
                    <a:solidFill>
                      <a:srgbClr val="000000"/>
                    </a:solidFill>
                    <a:latin typeface="Times New Roman" panose="02020603050405020304" pitchFamily="18" charset="0"/>
                  </a:rPr>
                  <a:t>M</a:t>
                </a:r>
                <a:r>
                  <a:rPr lang="zh-CN" altLang="zh-CN" sz="1400" kern="100" dirty="0">
                    <a:solidFill>
                      <a:srgbClr val="000000"/>
                    </a:solidFill>
                    <a:latin typeface="Times New Roman" panose="02020603050405020304" pitchFamily="18" charset="0"/>
                    <a:cs typeface="Times New Roman" panose="02020603050405020304" pitchFamily="18" charset="0"/>
                  </a:rPr>
                  <a:t>为</a:t>
                </a:r>
                <a:r>
                  <a:rPr lang="en-US" altLang="zh-CN" sz="1400" i="1" kern="100" dirty="0">
                    <a:solidFill>
                      <a:srgbClr val="000000"/>
                    </a:solidFill>
                    <a:latin typeface="Times New Roman" panose="02020603050405020304" pitchFamily="18" charset="0"/>
                  </a:rPr>
                  <a:t>C</a:t>
                </a:r>
                <a:r>
                  <a:rPr lang="zh-CN" altLang="zh-CN" sz="1400" kern="100" dirty="0">
                    <a:solidFill>
                      <a:srgbClr val="000000"/>
                    </a:solidFill>
                    <a:latin typeface="Times New Roman" panose="02020603050405020304" pitchFamily="18" charset="0"/>
                    <a:cs typeface="Times New Roman" panose="02020603050405020304" pitchFamily="18" charset="0"/>
                  </a:rPr>
                  <a:t>的非自身匹配</a:t>
                </a:r>
                <a:r>
                  <a:rPr lang="zh-CN" altLang="zh-CN" sz="1400" kern="100" dirty="0" smtClean="0">
                    <a:solidFill>
                      <a:srgbClr val="000000"/>
                    </a:solidFill>
                    <a:latin typeface="Times New Roman" panose="02020603050405020304" pitchFamily="18" charset="0"/>
                    <a:cs typeface="Times New Roman" panose="02020603050405020304" pitchFamily="18" charset="0"/>
                  </a:rPr>
                  <a:t>。</a:t>
                </a:r>
                <a:endParaRPr lang="en-US" altLang="zh-CN" sz="1400" kern="100" dirty="0" smtClean="0">
                  <a:solidFill>
                    <a:srgbClr val="000000"/>
                  </a:solidFill>
                  <a:latin typeface="Times New Roman" panose="02020603050405020304" pitchFamily="18" charset="0"/>
                  <a:cs typeface="Times New Roman" panose="02020603050405020304" pitchFamily="18" charset="0"/>
                </a:endParaRPr>
              </a:p>
              <a:p>
                <a:endParaRPr lang="en-US" altLang="zh-CN" sz="1400" kern="100" dirty="0" smtClean="0">
                  <a:solidFill>
                    <a:srgbClr val="000000"/>
                  </a:solidFill>
                  <a:latin typeface="Times New Roman" panose="02020603050405020304" pitchFamily="18" charset="0"/>
                  <a:cs typeface="Times New Roman" panose="02020603050405020304" pitchFamily="18" charset="0"/>
                </a:endParaRPr>
              </a:p>
              <a:p>
                <a:endParaRPr lang="en-US" altLang="zh-CN" sz="1400" kern="100" dirty="0">
                  <a:solidFill>
                    <a:srgbClr val="000000"/>
                  </a:solidFill>
                  <a:latin typeface="Times New Roman" panose="02020603050405020304" pitchFamily="18" charset="0"/>
                  <a:cs typeface="Times New Roman" panose="02020603050405020304" pitchFamily="18" charset="0"/>
                </a:endParaRPr>
              </a:p>
              <a:p>
                <a:r>
                  <a:rPr lang="en-US" altLang="zh-CN" sz="1400" b="1" dirty="0" smtClean="0"/>
                  <a:t>       </a:t>
                </a:r>
                <a:r>
                  <a:rPr lang="zh-CN" altLang="zh-CN" sz="1400" b="1" dirty="0" smtClean="0"/>
                  <a:t>异常</a:t>
                </a:r>
                <a:r>
                  <a:rPr lang="zh-CN" altLang="zh-CN" sz="1400" b="1" dirty="0"/>
                  <a:t>子序列</a:t>
                </a:r>
                <a:r>
                  <a:rPr lang="zh-CN" altLang="zh-CN" sz="1400" dirty="0"/>
                  <a:t>：给定时间序列</a:t>
                </a:r>
                <a:r>
                  <a:rPr lang="en-US" altLang="zh-CN" sz="1400" i="1" dirty="0"/>
                  <a:t>T</a:t>
                </a:r>
                <a:r>
                  <a:rPr lang="zh-CN" altLang="zh-CN" sz="1400" dirty="0"/>
                  <a:t>，当子序列</a:t>
                </a:r>
                <a:r>
                  <a:rPr lang="en-US" altLang="zh-CN" sz="1400" i="1" dirty="0"/>
                  <a:t>M</a:t>
                </a:r>
                <a:r>
                  <a:rPr lang="zh-CN" altLang="zh-CN" sz="1400" dirty="0"/>
                  <a:t>为时间序列</a:t>
                </a:r>
                <a:r>
                  <a:rPr lang="en-US" altLang="zh-CN" sz="1400" i="1" dirty="0"/>
                  <a:t>T</a:t>
                </a:r>
                <a:r>
                  <a:rPr lang="zh-CN" altLang="zh-CN" sz="1400" dirty="0"/>
                  <a:t>中到其最近非自身匹配距离具有最大距离的时候，</a:t>
                </a:r>
                <a:r>
                  <a:rPr lang="en-US" altLang="zh-CN" sz="1400" i="1" dirty="0"/>
                  <a:t>M</a:t>
                </a:r>
                <a:r>
                  <a:rPr lang="zh-CN" altLang="zh-CN" sz="1400" dirty="0"/>
                  <a:t>为</a:t>
                </a:r>
                <a:r>
                  <a:rPr lang="en-US" altLang="zh-CN" sz="1400" i="1" dirty="0"/>
                  <a:t>T</a:t>
                </a:r>
                <a:r>
                  <a:rPr lang="zh-CN" altLang="zh-CN" sz="1400" dirty="0"/>
                  <a:t>的异常子序列。用公式表达可以表示为如下形式（其中</a:t>
                </a:r>
                <a:r>
                  <a:rPr lang="en-US" altLang="zh-CN" sz="1400" i="1" dirty="0"/>
                  <a:t>C</a:t>
                </a:r>
                <a:r>
                  <a:rPr lang="zh-CN" altLang="zh-CN" sz="1400" dirty="0"/>
                  <a:t>为子序列，</a:t>
                </a:r>
                <a:r>
                  <a:rPr lang="en-US" altLang="zh-CN" sz="1400" i="1" dirty="0"/>
                  <a:t>M</a:t>
                </a:r>
                <a:r>
                  <a:rPr lang="en-US" altLang="zh-CN" sz="1400" i="1" baseline="-25000" dirty="0"/>
                  <a:t>T</a:t>
                </a:r>
                <a:r>
                  <a:rPr lang="zh-CN" altLang="zh-CN" sz="1400" dirty="0"/>
                  <a:t>表示</a:t>
                </a:r>
                <a:r>
                  <a:rPr lang="en-US" altLang="zh-CN" sz="1400" i="1" dirty="0"/>
                  <a:t>T</a:t>
                </a:r>
                <a:r>
                  <a:rPr lang="zh-CN" altLang="zh-CN" sz="1400" dirty="0"/>
                  <a:t>的非自身匹配，</a:t>
                </a:r>
                <a:r>
                  <a:rPr lang="en-US" altLang="zh-CN" sz="1400" i="1" dirty="0"/>
                  <a:t>M</a:t>
                </a:r>
                <a:r>
                  <a:rPr lang="en-US" altLang="zh-CN" sz="1400" i="1" baseline="-25000" dirty="0"/>
                  <a:t>C</a:t>
                </a:r>
                <a:r>
                  <a:rPr lang="zh-CN" altLang="zh-CN" sz="1400" dirty="0"/>
                  <a:t>表示</a:t>
                </a:r>
                <a:r>
                  <a:rPr lang="en-US" altLang="zh-CN" sz="1400" i="1" dirty="0"/>
                  <a:t>C</a:t>
                </a:r>
                <a:r>
                  <a:rPr lang="zh-CN" altLang="zh-CN" sz="1400" dirty="0"/>
                  <a:t>的非自身匹配）：</a:t>
                </a:r>
              </a:p>
              <a:p>
                <a:pPr/>
                <a14:m>
                  <m:oMathPara xmlns:m="http://schemas.openxmlformats.org/officeDocument/2006/math">
                    <m:oMathParaPr>
                      <m:jc m:val="centerGroup"/>
                    </m:oMathParaPr>
                    <m:oMath xmlns:m="http://schemas.openxmlformats.org/officeDocument/2006/math">
                      <m:r>
                        <a:rPr lang="en-US" altLang="zh-CN" sz="1400">
                          <a:latin typeface="Cambria Math" panose="02040503050406030204" pitchFamily="18" charset="0"/>
                        </a:rPr>
                        <m:t>∀</m:t>
                      </m:r>
                      <m:r>
                        <a:rPr lang="en-US" altLang="zh-CN" sz="1400" i="1">
                          <a:latin typeface="Cambria Math" panose="02040503050406030204" pitchFamily="18" charset="0"/>
                        </a:rPr>
                        <m:t>𝐶</m:t>
                      </m:r>
                      <m:r>
                        <a:rPr lang="en-US" altLang="zh-CN" sz="1400">
                          <a:latin typeface="Cambria Math" panose="02040503050406030204" pitchFamily="18" charset="0"/>
                        </a:rPr>
                        <m:t> ∈</m:t>
                      </m:r>
                      <m:r>
                        <m:rPr>
                          <m:sty m:val="p"/>
                        </m:rPr>
                        <a:rPr lang="en-US" altLang="zh-CN" sz="1400">
                          <a:latin typeface="Cambria Math" panose="02040503050406030204" pitchFamily="18" charset="0"/>
                        </a:rPr>
                        <m:t>T</m:t>
                      </m:r>
                      <m:r>
                        <a:rPr lang="en-US" altLang="zh-CN" sz="1400">
                          <a:latin typeface="Cambria Math" panose="02040503050406030204" pitchFamily="18" charset="0"/>
                        </a:rPr>
                        <m:t>,</m:t>
                      </m:r>
                      <m:func>
                        <m:funcPr>
                          <m:ctrlPr>
                            <a:rPr lang="zh-CN" altLang="zh-CN" sz="1400" i="1">
                              <a:latin typeface="Cambria Math" panose="02040503050406030204" pitchFamily="18" charset="0"/>
                            </a:rPr>
                          </m:ctrlPr>
                        </m:funcPr>
                        <m:fName>
                          <m:r>
                            <a:rPr lang="en-US" altLang="zh-CN" sz="1400" i="1">
                              <a:latin typeface="Cambria Math" panose="02040503050406030204" pitchFamily="18" charset="0"/>
                            </a:rPr>
                            <m:t>𝑚𝑖𝑛</m:t>
                          </m:r>
                        </m:fName>
                        <m:e>
                          <m:d>
                            <m:dPr>
                              <m:ctrlPr>
                                <a:rPr lang="zh-CN" altLang="zh-CN" sz="1400" i="1">
                                  <a:latin typeface="Cambria Math" panose="02040503050406030204" pitchFamily="18" charset="0"/>
                                </a:rPr>
                              </m:ctrlPr>
                            </m:dPr>
                            <m:e>
                              <m:r>
                                <a:rPr lang="en-US" altLang="zh-CN" sz="1400" i="1">
                                  <a:latin typeface="Cambria Math" panose="02040503050406030204" pitchFamily="18" charset="0"/>
                                </a:rPr>
                                <m:t>𝐷𝑖𝑠𝑡</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𝑇</m:t>
                                  </m:r>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𝑀</m:t>
                                      </m:r>
                                    </m:e>
                                    <m:sub>
                                      <m:r>
                                        <a:rPr lang="en-US" altLang="zh-CN" sz="1400" i="1">
                                          <a:latin typeface="Cambria Math" panose="02040503050406030204" pitchFamily="18" charset="0"/>
                                        </a:rPr>
                                        <m:t>𝑇</m:t>
                                      </m:r>
                                    </m:sub>
                                  </m:sSub>
                                </m:e>
                              </m:d>
                            </m:e>
                          </m:d>
                        </m:e>
                      </m:func>
                      <m:r>
                        <a:rPr lang="en-US" altLang="zh-CN" sz="1400" i="1">
                          <a:latin typeface="Cambria Math" panose="02040503050406030204" pitchFamily="18" charset="0"/>
                        </a:rPr>
                        <m:t>≥</m:t>
                      </m:r>
                      <m:r>
                        <a:rPr lang="en-US" altLang="zh-CN" sz="1400" i="1">
                          <a:latin typeface="Cambria Math" panose="02040503050406030204" pitchFamily="18" charset="0"/>
                        </a:rPr>
                        <m:t>𝑚𝑖𝑛</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𝐷𝑖𝑠𝑡</m:t>
                          </m:r>
                          <m:r>
                            <a:rPr lang="en-US" altLang="zh-CN" sz="1400" i="1">
                              <a:latin typeface="Cambria Math" panose="02040503050406030204" pitchFamily="18" charset="0"/>
                            </a:rPr>
                            <m:t>(</m:t>
                          </m:r>
                          <m:r>
                            <a:rPr lang="en-US" altLang="zh-CN" sz="1400" i="1">
                              <a:latin typeface="Cambria Math" panose="02040503050406030204" pitchFamily="18" charset="0"/>
                            </a:rPr>
                            <m:t>𝐶</m:t>
                          </m:r>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𝑀</m:t>
                              </m:r>
                            </m:e>
                            <m:sub>
                              <m:r>
                                <a:rPr lang="en-US" altLang="zh-CN" sz="1400" i="1">
                                  <a:latin typeface="Cambria Math" panose="02040503050406030204" pitchFamily="18" charset="0"/>
                                </a:rPr>
                                <m:t>𝐶</m:t>
                              </m:r>
                            </m:sub>
                          </m:sSub>
                          <m:r>
                            <a:rPr lang="en-US" altLang="zh-CN" sz="1400" i="1">
                              <a:latin typeface="Cambria Math" panose="02040503050406030204" pitchFamily="18" charset="0"/>
                            </a:rPr>
                            <m:t>)</m:t>
                          </m:r>
                        </m:e>
                      </m:d>
                    </m:oMath>
                  </m:oMathPara>
                </a14:m>
                <a:endParaRPr lang="zh-CN" altLang="zh-CN" sz="1400" dirty="0"/>
              </a:p>
              <a:p>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323646" y="1158543"/>
                <a:ext cx="8208684" cy="3600345"/>
              </a:xfrm>
              <a:prstGeom prst="rect">
                <a:avLst/>
              </a:prstGeom>
              <a:blipFill rotWithShape="0">
                <a:blip r:embed="rId2"/>
                <a:stretch>
                  <a:fillRect l="-223" r="-20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4603281"/>
      </p:ext>
    </p:extLst>
  </p:cSld>
  <p:clrMapOvr>
    <a:masterClrMapping/>
  </p:clrMapOvr>
  <p:transition spd="slow" advTm="131779">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27655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基于距离的暴力搜索法</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31</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283936" y="923114"/>
            <a:ext cx="8176388" cy="369332"/>
          </a:xfrm>
          <a:prstGeom prst="rect">
            <a:avLst/>
          </a:prstGeom>
        </p:spPr>
        <p:txBody>
          <a:bodyPr wrap="square">
            <a:spAutoFit/>
          </a:bodyPr>
          <a:lstStyle/>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65464648"/>
              </p:ext>
            </p:extLst>
          </p:nvPr>
        </p:nvGraphicFramePr>
        <p:xfrm>
          <a:off x="1439739" y="980014"/>
          <a:ext cx="6264522" cy="3821649"/>
        </p:xfrm>
        <a:graphic>
          <a:graphicData uri="http://schemas.openxmlformats.org/drawingml/2006/table">
            <a:tbl>
              <a:tblPr firstRow="1" firstCol="1" bandRow="1">
                <a:tableStyleId>{8799B23B-EC83-4686-B30A-512413B5E67A}</a:tableStyleId>
              </a:tblPr>
              <a:tblGrid>
                <a:gridCol w="6264522"/>
              </a:tblGrid>
              <a:tr h="720924">
                <a:tc>
                  <a:txBody>
                    <a:bodyPr/>
                    <a:lstStyle/>
                    <a:p>
                      <a:pPr algn="just">
                        <a:lnSpc>
                          <a:spcPct val="120000"/>
                        </a:lnSpc>
                        <a:spcAft>
                          <a:spcPts val="0"/>
                        </a:spcAft>
                      </a:pPr>
                      <a:r>
                        <a:rPr lang="zh-CN" sz="1050" kern="100" dirty="0">
                          <a:ln>
                            <a:noFill/>
                          </a:ln>
                          <a:effectLst/>
                        </a:rPr>
                        <a:t>算法：暴力搜索法</a:t>
                      </a:r>
                    </a:p>
                    <a:p>
                      <a:pPr algn="just">
                        <a:lnSpc>
                          <a:spcPct val="120000"/>
                        </a:lnSpc>
                        <a:spcAft>
                          <a:spcPts val="0"/>
                        </a:spcAft>
                      </a:pPr>
                      <a:r>
                        <a:rPr lang="zh-CN" sz="1050" kern="100" dirty="0">
                          <a:ln>
                            <a:noFill/>
                          </a:ln>
                          <a:effectLst/>
                        </a:rPr>
                        <a:t>输入：时间序列</a:t>
                      </a:r>
                      <a:r>
                        <a:rPr lang="en-US" sz="1050" kern="100" dirty="0">
                          <a:ln>
                            <a:noFill/>
                          </a:ln>
                          <a:effectLst/>
                        </a:rPr>
                        <a:t>T</a:t>
                      </a:r>
                      <a:r>
                        <a:rPr lang="zh-CN" sz="1050" kern="100" dirty="0">
                          <a:ln>
                            <a:noFill/>
                          </a:ln>
                          <a:effectLst/>
                        </a:rPr>
                        <a:t>，子序列长度</a:t>
                      </a:r>
                      <a:r>
                        <a:rPr lang="en-US" sz="1050" kern="100" dirty="0">
                          <a:ln>
                            <a:noFill/>
                          </a:ln>
                          <a:effectLst/>
                        </a:rPr>
                        <a:t>n</a:t>
                      </a:r>
                      <a:endParaRPr lang="zh-CN" sz="1050" kern="100" dirty="0">
                        <a:ln>
                          <a:noFill/>
                        </a:ln>
                        <a:effectLst/>
                      </a:endParaRPr>
                    </a:p>
                    <a:p>
                      <a:pPr algn="just">
                        <a:lnSpc>
                          <a:spcPct val="120000"/>
                        </a:lnSpc>
                        <a:spcAft>
                          <a:spcPts val="0"/>
                        </a:spcAft>
                      </a:pPr>
                      <a:r>
                        <a:rPr lang="zh-CN" sz="1050" kern="100" dirty="0">
                          <a:ln>
                            <a:noFill/>
                          </a:ln>
                          <a:effectLst/>
                        </a:rPr>
                        <a:t>输出：异常子序列位置及异常度</a:t>
                      </a:r>
                      <a:r>
                        <a:rPr lang="en-US" sz="1050" kern="100" dirty="0" err="1">
                          <a:ln>
                            <a:noFill/>
                          </a:ln>
                          <a:effectLst/>
                        </a:rPr>
                        <a:t>anomaly_loc</a:t>
                      </a:r>
                      <a:r>
                        <a:rPr lang="en-US" sz="1050" kern="100" dirty="0">
                          <a:ln>
                            <a:noFill/>
                          </a:ln>
                          <a:effectLst/>
                        </a:rPr>
                        <a:t>, </a:t>
                      </a:r>
                      <a:r>
                        <a:rPr lang="en-US" sz="1050" kern="100" dirty="0" err="1">
                          <a:ln>
                            <a:noFill/>
                          </a:ln>
                          <a:effectLst/>
                        </a:rPr>
                        <a:t>anomaly_dist</a:t>
                      </a:r>
                      <a:endParaRPr lang="zh-CN" sz="1050" kern="100" dirty="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657">
                <a:tc>
                  <a:txBody>
                    <a:bodyPr/>
                    <a:lstStyle/>
                    <a:p>
                      <a:pPr algn="just">
                        <a:lnSpc>
                          <a:spcPct val="120000"/>
                        </a:lnSpc>
                        <a:spcAft>
                          <a:spcPts val="0"/>
                        </a:spcAft>
                      </a:pPr>
                      <a:r>
                        <a:rPr lang="en-US" sz="1050" kern="100" dirty="0">
                          <a:ln>
                            <a:noFill/>
                          </a:ln>
                          <a:effectLst/>
                        </a:rPr>
                        <a:t>1.    //</a:t>
                      </a:r>
                      <a:r>
                        <a:rPr lang="zh-CN" sz="1050" kern="100" dirty="0">
                          <a:ln>
                            <a:noFill/>
                          </a:ln>
                          <a:effectLst/>
                        </a:rPr>
                        <a:t>初始化异常子序列位置及异常度</a:t>
                      </a:r>
                    </a:p>
                    <a:p>
                      <a:pPr algn="just">
                        <a:lnSpc>
                          <a:spcPct val="120000"/>
                        </a:lnSpc>
                        <a:spcAft>
                          <a:spcPts val="0"/>
                        </a:spcAft>
                      </a:pPr>
                      <a:r>
                        <a:rPr lang="en-US" sz="1050" kern="100" dirty="0">
                          <a:ln>
                            <a:noFill/>
                          </a:ln>
                          <a:effectLst/>
                        </a:rPr>
                        <a:t>2.    initialize </a:t>
                      </a:r>
                      <a:r>
                        <a:rPr lang="en-US" sz="1050" kern="100" dirty="0" err="1">
                          <a:ln>
                            <a:noFill/>
                          </a:ln>
                          <a:effectLst/>
                        </a:rPr>
                        <a:t>anomaly_loc</a:t>
                      </a:r>
                      <a:r>
                        <a:rPr lang="en-US" sz="1050" kern="100" dirty="0">
                          <a:ln>
                            <a:noFill/>
                          </a:ln>
                          <a:effectLst/>
                        </a:rPr>
                        <a:t> and </a:t>
                      </a:r>
                      <a:r>
                        <a:rPr lang="en-US" sz="1050" kern="100" dirty="0" err="1">
                          <a:ln>
                            <a:noFill/>
                          </a:ln>
                          <a:effectLst/>
                        </a:rPr>
                        <a:t>anomaly_dist</a:t>
                      </a:r>
                      <a:r>
                        <a:rPr lang="en-US" sz="1050" kern="100" dirty="0">
                          <a:ln>
                            <a:noFill/>
                          </a:ln>
                          <a:effectLst/>
                        </a:rPr>
                        <a:t>;</a:t>
                      </a:r>
                      <a:endParaRPr lang="zh-CN" sz="1050" kern="100" dirty="0">
                        <a:ln>
                          <a:noFill/>
                        </a:ln>
                        <a:effectLst/>
                      </a:endParaRPr>
                    </a:p>
                    <a:p>
                      <a:pPr algn="just">
                        <a:lnSpc>
                          <a:spcPct val="120000"/>
                        </a:lnSpc>
                        <a:spcAft>
                          <a:spcPts val="0"/>
                        </a:spcAft>
                      </a:pPr>
                      <a:r>
                        <a:rPr lang="en-US" sz="1050" kern="100" dirty="0">
                          <a:ln>
                            <a:noFill/>
                          </a:ln>
                          <a:effectLst/>
                        </a:rPr>
                        <a:t>3.    for each p in T //</a:t>
                      </a:r>
                      <a:r>
                        <a:rPr lang="zh-CN" sz="1050" kern="100" dirty="0">
                          <a:ln>
                            <a:noFill/>
                          </a:ln>
                          <a:effectLst/>
                        </a:rPr>
                        <a:t>外层遍历候选子序列</a:t>
                      </a:r>
                    </a:p>
                    <a:p>
                      <a:pPr algn="just">
                        <a:lnSpc>
                          <a:spcPct val="120000"/>
                        </a:lnSpc>
                        <a:spcAft>
                          <a:spcPts val="0"/>
                        </a:spcAft>
                      </a:pPr>
                      <a:r>
                        <a:rPr lang="en-US" sz="1050" kern="100" dirty="0">
                          <a:ln>
                            <a:noFill/>
                          </a:ln>
                          <a:effectLst/>
                        </a:rPr>
                        <a:t>4.      initialize </a:t>
                      </a:r>
                      <a:r>
                        <a:rPr lang="en-US" sz="1050" kern="100" dirty="0" err="1">
                          <a:ln>
                            <a:noFill/>
                          </a:ln>
                          <a:effectLst/>
                        </a:rPr>
                        <a:t>current_dist</a:t>
                      </a:r>
                      <a:r>
                        <a:rPr lang="en-US" sz="1050" kern="100" dirty="0">
                          <a:ln>
                            <a:noFill/>
                          </a:ln>
                          <a:effectLst/>
                        </a:rPr>
                        <a:t>;</a:t>
                      </a:r>
                      <a:endParaRPr lang="zh-CN" sz="1050" kern="100" dirty="0">
                        <a:ln>
                          <a:noFill/>
                        </a:ln>
                        <a:effectLst/>
                      </a:endParaRPr>
                    </a:p>
                    <a:p>
                      <a:pPr algn="just">
                        <a:lnSpc>
                          <a:spcPct val="120000"/>
                        </a:lnSpc>
                        <a:spcAft>
                          <a:spcPts val="0"/>
                        </a:spcAft>
                      </a:pPr>
                      <a:r>
                        <a:rPr lang="en-US" sz="1050" kern="100" dirty="0">
                          <a:ln>
                            <a:noFill/>
                          </a:ln>
                          <a:effectLst/>
                        </a:rPr>
                        <a:t>5.      for each q in T //</a:t>
                      </a:r>
                      <a:r>
                        <a:rPr lang="zh-CN" sz="1050" kern="100" dirty="0">
                          <a:ln>
                            <a:noFill/>
                          </a:ln>
                          <a:effectLst/>
                        </a:rPr>
                        <a:t>内层循环</a:t>
                      </a:r>
                    </a:p>
                    <a:p>
                      <a:pPr algn="just">
                        <a:lnSpc>
                          <a:spcPct val="120000"/>
                        </a:lnSpc>
                        <a:spcAft>
                          <a:spcPts val="0"/>
                        </a:spcAft>
                      </a:pPr>
                      <a:r>
                        <a:rPr lang="en-US" sz="1050" kern="100" dirty="0">
                          <a:ln>
                            <a:noFill/>
                          </a:ln>
                          <a:effectLst/>
                        </a:rPr>
                        <a:t>6.        if p and q is no self match//</a:t>
                      </a:r>
                      <a:r>
                        <a:rPr lang="zh-CN" sz="1050" kern="100" dirty="0">
                          <a:ln>
                            <a:noFill/>
                          </a:ln>
                          <a:effectLst/>
                        </a:rPr>
                        <a:t>排除自身匹配</a:t>
                      </a:r>
                    </a:p>
                    <a:p>
                      <a:pPr algn="just">
                        <a:lnSpc>
                          <a:spcPct val="120000"/>
                        </a:lnSpc>
                        <a:spcAft>
                          <a:spcPts val="0"/>
                        </a:spcAft>
                      </a:pPr>
                      <a:r>
                        <a:rPr lang="en-US" sz="1050" kern="100" dirty="0">
                          <a:ln>
                            <a:noFill/>
                          </a:ln>
                          <a:effectLst/>
                        </a:rPr>
                        <a:t>7. </a:t>
                      </a:r>
                      <a:r>
                        <a:rPr lang="en-US" sz="1050" kern="100" dirty="0" smtClean="0">
                          <a:ln>
                            <a:noFill/>
                          </a:ln>
                          <a:effectLst/>
                        </a:rPr>
                        <a:t>    </a:t>
                      </a:r>
                      <a:r>
                        <a:rPr lang="en-US" sz="1050" kern="100" baseline="0" dirty="0" smtClean="0">
                          <a:ln>
                            <a:noFill/>
                          </a:ln>
                          <a:effectLst/>
                        </a:rPr>
                        <a:t>     </a:t>
                      </a:r>
                      <a:r>
                        <a:rPr lang="en-US" altLang="zh-CN" sz="1050" kern="100" dirty="0" err="1" smtClean="0">
                          <a:ln>
                            <a:noFill/>
                          </a:ln>
                          <a:effectLst/>
                        </a:rPr>
                        <a:t>current_dist</a:t>
                      </a:r>
                      <a:r>
                        <a:rPr lang="en-US" altLang="zh-CN" sz="1050" kern="100" dirty="0" smtClean="0">
                          <a:ln>
                            <a:noFill/>
                          </a:ln>
                          <a:effectLst/>
                        </a:rPr>
                        <a:t>=min(</a:t>
                      </a:r>
                      <a:r>
                        <a:rPr lang="en-US" altLang="zh-CN" sz="1050" kern="100" dirty="0" err="1" smtClean="0">
                          <a:ln>
                            <a:noFill/>
                          </a:ln>
                          <a:effectLst/>
                        </a:rPr>
                        <a:t>dist</a:t>
                      </a:r>
                      <a:r>
                        <a:rPr lang="en-US" altLang="zh-CN" sz="1050" kern="100" dirty="0" smtClean="0">
                          <a:ln>
                            <a:noFill/>
                          </a:ln>
                          <a:effectLst/>
                        </a:rPr>
                        <a:t>(</a:t>
                      </a:r>
                      <a:r>
                        <a:rPr lang="en-US" altLang="zh-CN" sz="1050" kern="100" dirty="0" err="1" smtClean="0">
                          <a:ln>
                            <a:noFill/>
                          </a:ln>
                          <a:effectLst/>
                        </a:rPr>
                        <a:t>p,q</a:t>
                      </a:r>
                      <a:r>
                        <a:rPr lang="en-US" altLang="zh-CN" sz="1050" kern="100" dirty="0" smtClean="0">
                          <a:ln>
                            <a:noFill/>
                          </a:ln>
                          <a:effectLst/>
                        </a:rPr>
                        <a:t>), </a:t>
                      </a:r>
                      <a:r>
                        <a:rPr lang="en-US" altLang="zh-CN" sz="1050" kern="100" dirty="0" err="1" smtClean="0">
                          <a:ln>
                            <a:noFill/>
                          </a:ln>
                          <a:effectLst/>
                        </a:rPr>
                        <a:t>current_dist</a:t>
                      </a:r>
                      <a:r>
                        <a:rPr lang="en-US" altLang="zh-CN" sz="1050" kern="100" dirty="0" smtClean="0">
                          <a:ln>
                            <a:noFill/>
                          </a:ln>
                          <a:effectLst/>
                        </a:rPr>
                        <a:t>)</a:t>
                      </a:r>
                      <a:r>
                        <a:rPr lang="en-US" sz="1050" kern="100" dirty="0" smtClean="0">
                          <a:ln>
                            <a:noFill/>
                          </a:ln>
                          <a:effectLst/>
                        </a:rPr>
                        <a:t> //</a:t>
                      </a:r>
                      <a:r>
                        <a:rPr lang="zh-CN" sz="1050" kern="100" dirty="0">
                          <a:ln>
                            <a:noFill/>
                          </a:ln>
                          <a:effectLst/>
                        </a:rPr>
                        <a:t>更新</a:t>
                      </a:r>
                      <a:r>
                        <a:rPr lang="en-US" sz="1050" kern="100" dirty="0" err="1">
                          <a:ln>
                            <a:noFill/>
                          </a:ln>
                          <a:effectLst/>
                        </a:rPr>
                        <a:t>current_dist</a:t>
                      </a:r>
                      <a:r>
                        <a:rPr lang="en-US" sz="1050" kern="100" dirty="0">
                          <a:ln>
                            <a:noFill/>
                          </a:ln>
                          <a:effectLst/>
                        </a:rPr>
                        <a:t> </a:t>
                      </a:r>
                      <a:endParaRPr lang="zh-CN" sz="1050" kern="100" dirty="0">
                        <a:ln>
                          <a:noFill/>
                        </a:ln>
                        <a:effectLst/>
                      </a:endParaRPr>
                    </a:p>
                    <a:p>
                      <a:pPr algn="just">
                        <a:lnSpc>
                          <a:spcPct val="120000"/>
                        </a:lnSpc>
                        <a:spcAft>
                          <a:spcPts val="0"/>
                        </a:spcAft>
                      </a:pPr>
                      <a:r>
                        <a:rPr lang="en-US" sz="1050" kern="100" dirty="0">
                          <a:ln>
                            <a:noFill/>
                          </a:ln>
                          <a:effectLst/>
                        </a:rPr>
                        <a:t>8.      if </a:t>
                      </a:r>
                      <a:r>
                        <a:rPr lang="en-US" sz="1050" kern="100" dirty="0" err="1">
                          <a:ln>
                            <a:noFill/>
                          </a:ln>
                          <a:effectLst/>
                        </a:rPr>
                        <a:t>current_dist</a:t>
                      </a:r>
                      <a:r>
                        <a:rPr lang="en-US" sz="1050" kern="100" dirty="0">
                          <a:ln>
                            <a:noFill/>
                          </a:ln>
                          <a:effectLst/>
                        </a:rPr>
                        <a:t> bigger than </a:t>
                      </a:r>
                      <a:r>
                        <a:rPr lang="en-US" sz="1050" kern="100" dirty="0" err="1">
                          <a:ln>
                            <a:noFill/>
                          </a:ln>
                          <a:effectLst/>
                        </a:rPr>
                        <a:t>anomaly_dist</a:t>
                      </a:r>
                      <a:r>
                        <a:rPr lang="en-US" sz="1050" kern="100" dirty="0">
                          <a:ln>
                            <a:noFill/>
                          </a:ln>
                          <a:effectLst/>
                        </a:rPr>
                        <a:t>          //</a:t>
                      </a:r>
                      <a:r>
                        <a:rPr lang="zh-CN" sz="1050" kern="100" dirty="0">
                          <a:ln>
                            <a:noFill/>
                          </a:ln>
                          <a:effectLst/>
                        </a:rPr>
                        <a:t>更新异常位置及异常度</a:t>
                      </a:r>
                    </a:p>
                    <a:p>
                      <a:pPr algn="just">
                        <a:lnSpc>
                          <a:spcPct val="120000"/>
                        </a:lnSpc>
                        <a:spcAft>
                          <a:spcPts val="0"/>
                        </a:spcAft>
                      </a:pPr>
                      <a:r>
                        <a:rPr lang="en-US" sz="1050" kern="100" dirty="0">
                          <a:ln>
                            <a:noFill/>
                          </a:ln>
                          <a:effectLst/>
                        </a:rPr>
                        <a:t>9.            update </a:t>
                      </a:r>
                      <a:r>
                        <a:rPr lang="en-US" sz="1050" kern="100" dirty="0" err="1">
                          <a:ln>
                            <a:noFill/>
                          </a:ln>
                          <a:effectLst/>
                        </a:rPr>
                        <a:t>anomaly_loc</a:t>
                      </a:r>
                      <a:r>
                        <a:rPr lang="en-US" sz="1050" kern="100" dirty="0">
                          <a:ln>
                            <a:noFill/>
                          </a:ln>
                          <a:effectLst/>
                        </a:rPr>
                        <a:t> and </a:t>
                      </a:r>
                      <a:r>
                        <a:rPr lang="en-US" sz="1050" kern="100" dirty="0" err="1">
                          <a:ln>
                            <a:noFill/>
                          </a:ln>
                          <a:effectLst/>
                        </a:rPr>
                        <a:t>anomaly_dist</a:t>
                      </a:r>
                      <a:r>
                        <a:rPr lang="en-US" sz="1050" kern="100" dirty="0">
                          <a:ln>
                            <a:noFill/>
                          </a:ln>
                          <a:effectLst/>
                        </a:rPr>
                        <a:t>;</a:t>
                      </a:r>
                      <a:endParaRPr lang="zh-CN" sz="1050" kern="100" dirty="0">
                        <a:ln>
                          <a:noFill/>
                        </a:ln>
                        <a:effectLst/>
                      </a:endParaRPr>
                    </a:p>
                    <a:p>
                      <a:pPr algn="just">
                        <a:lnSpc>
                          <a:spcPct val="120000"/>
                        </a:lnSpc>
                        <a:spcAft>
                          <a:spcPts val="0"/>
                        </a:spcAft>
                      </a:pPr>
                      <a:r>
                        <a:rPr lang="en-US" sz="1050" kern="100" dirty="0">
                          <a:ln>
                            <a:noFill/>
                          </a:ln>
                          <a:effectLst/>
                        </a:rPr>
                        <a:t>10    return </a:t>
                      </a:r>
                      <a:r>
                        <a:rPr lang="en-US" sz="1050" kern="100" dirty="0" err="1">
                          <a:ln>
                            <a:noFill/>
                          </a:ln>
                          <a:effectLst/>
                        </a:rPr>
                        <a:t>anomaly_loc</a:t>
                      </a:r>
                      <a:r>
                        <a:rPr lang="en-US" sz="1050" kern="100" dirty="0">
                          <a:ln>
                            <a:noFill/>
                          </a:ln>
                          <a:effectLst/>
                        </a:rPr>
                        <a:t> and </a:t>
                      </a:r>
                      <a:r>
                        <a:rPr lang="en-US" sz="1050" kern="100" dirty="0" err="1">
                          <a:ln>
                            <a:noFill/>
                          </a:ln>
                          <a:effectLst/>
                        </a:rPr>
                        <a:t>anomaly_dist</a:t>
                      </a:r>
                      <a:r>
                        <a:rPr lang="en-US" sz="1050" kern="100" dirty="0">
                          <a:ln>
                            <a:noFill/>
                          </a:ln>
                          <a:effectLst/>
                        </a:rPr>
                        <a:t>            //</a:t>
                      </a:r>
                      <a:r>
                        <a:rPr lang="zh-CN" sz="1050" kern="100" dirty="0">
                          <a:ln>
                            <a:noFill/>
                          </a:ln>
                          <a:effectLst/>
                        </a:rPr>
                        <a:t>返回结果</a:t>
                      </a:r>
                      <a:endParaRPr lang="zh-CN" sz="1050" kern="100" dirty="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9068">
                <a:tc>
                  <a:txBody>
                    <a:bodyPr/>
                    <a:lstStyle/>
                    <a:p>
                      <a:pPr algn="just">
                        <a:spcAft>
                          <a:spcPts val="0"/>
                        </a:spcAft>
                      </a:pPr>
                      <a:r>
                        <a:rPr lang="en-US" sz="1200" kern="100" dirty="0">
                          <a:ln>
                            <a:noFill/>
                          </a:ln>
                          <a:effectLst/>
                        </a:rPr>
                        <a:t> </a:t>
                      </a:r>
                      <a:endParaRPr lang="zh-CN" sz="1050" kern="100" dirty="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lnT w="12700" cap="flat" cmpd="sng" algn="ctr">
                      <a:solidFill>
                        <a:schemeClr val="tx1"/>
                      </a:solidFill>
                      <a:prstDash val="solid"/>
                      <a:round/>
                      <a:headEnd type="none" w="med" len="med"/>
                      <a:tailEnd type="none" w="med" len="med"/>
                    </a:lnT>
                  </a:tcPr>
                </a:tc>
              </a:tr>
            </a:tbl>
          </a:graphicData>
        </a:graphic>
      </p:graphicFrame>
      <p:sp>
        <p:nvSpPr>
          <p:cNvPr id="5" name="文本框 4"/>
          <p:cNvSpPr txBox="1"/>
          <p:nvPr/>
        </p:nvSpPr>
        <p:spPr>
          <a:xfrm>
            <a:off x="2699844" y="4873668"/>
            <a:ext cx="3168264"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172011718"/>
      </p:ext>
    </p:extLst>
  </p:cSld>
  <p:clrMapOvr>
    <a:masterClrMapping/>
  </p:clrMapOvr>
  <p:transition spd="slow" advTm="6204">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733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暴力算法拆解</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32</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sp>
        <p:nvSpPr>
          <p:cNvPr id="3" name="矩形 2"/>
          <p:cNvSpPr/>
          <p:nvPr/>
        </p:nvSpPr>
        <p:spPr>
          <a:xfrm>
            <a:off x="283936" y="923114"/>
            <a:ext cx="8176388" cy="615553"/>
          </a:xfrm>
          <a:prstGeom prst="rect">
            <a:avLst/>
          </a:prstGeom>
        </p:spPr>
        <p:txBody>
          <a:bodyPr wrap="square">
            <a:spAutoFit/>
          </a:bodyPr>
          <a:lstStyle/>
          <a:p>
            <a:endParaRPr lang="zh-CN" altLang="zh-CN" sz="1600" dirty="0"/>
          </a:p>
          <a:p>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240537" y="1081123"/>
                <a:ext cx="8331928" cy="3168175"/>
              </a:xfrm>
              <a:prstGeom prst="rect">
                <a:avLst/>
              </a:prstGeom>
            </p:spPr>
            <p:txBody>
              <a:bodyPr wrap="square">
                <a:spAutoFit/>
              </a:bodyPr>
              <a:lstStyle/>
              <a:p>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将</a:t>
                </a:r>
                <a:r>
                  <a:rPr lang="zh-CN" altLang="zh-CN" kern="100" dirty="0">
                    <a:latin typeface="Times New Roman" panose="02020603050405020304" pitchFamily="18" charset="0"/>
                    <a:cs typeface="Times New Roman" panose="02020603050405020304" pitchFamily="18" charset="0"/>
                  </a:rPr>
                  <a:t>暴力算法拆解我们可以发现，暴力算法涉及到的运算是很简单的，其中主要是距离的计算和比较。其中距离计算就是计算欧式距离</a:t>
                </a:r>
                <a:r>
                  <a:rPr lang="zh-CN" altLang="zh-CN" kern="100" dirty="0" smtClean="0">
                    <a:latin typeface="Times New Roman" panose="02020603050405020304" pitchFamily="18" charset="0"/>
                    <a:cs typeface="Times New Roman" panose="02020603050405020304" pitchFamily="18" charset="0"/>
                  </a:rPr>
                  <a:t>，其中</a:t>
                </a:r>
                <a:r>
                  <a:rPr lang="zh-CN" altLang="zh-CN" kern="100" dirty="0">
                    <a:latin typeface="Times New Roman" panose="02020603050405020304" pitchFamily="18" charset="0"/>
                    <a:cs typeface="Times New Roman" panose="02020603050405020304" pitchFamily="18" charset="0"/>
                  </a:rPr>
                  <a:t>主要包含加法、乘法、和开方运算（减法也是一种加法）</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r>
                  <a:rPr lang="en-US" altLang="zh-CN" kern="100" dirty="0">
                    <a:effectLst/>
                    <a:latin typeface="Times New Roman" panose="02020603050405020304" pitchFamily="18" charset="0"/>
                    <a:cs typeface="Times New Roman" panose="02020603050405020304" pitchFamily="18" charset="0"/>
                  </a:rPr>
                  <a:t> </a:t>
                </a:r>
                <a:r>
                  <a:rPr lang="en-US" altLang="zh-CN" kern="100" dirty="0" smtClean="0">
                    <a:effectLst/>
                    <a:latin typeface="Times New Roman" panose="02020603050405020304" pitchFamily="18" charset="0"/>
                    <a:cs typeface="Times New Roman" panose="02020603050405020304" pitchFamily="18" charset="0"/>
                  </a:rPr>
                  <a:t>       </a:t>
                </a:r>
                <a:r>
                  <a:rPr lang="zh-CN" altLang="zh-CN" kern="100" dirty="0" smtClean="0">
                    <a:effectLst/>
                    <a:latin typeface="Times New Roman" panose="02020603050405020304" pitchFamily="18" charset="0"/>
                    <a:cs typeface="Times New Roman" panose="02020603050405020304" pitchFamily="18" charset="0"/>
                  </a:rPr>
                  <a:t>在</a:t>
                </a:r>
                <a:r>
                  <a:rPr lang="zh-CN" altLang="zh-CN" kern="100" dirty="0">
                    <a:effectLst/>
                    <a:latin typeface="Times New Roman" panose="02020603050405020304" pitchFamily="18" charset="0"/>
                    <a:cs typeface="Times New Roman" panose="02020603050405020304" pitchFamily="18" charset="0"/>
                  </a:rPr>
                  <a:t>暴力运算中，我们不需要真的去计算开方运算，因为对于得到的距离我们仅仅只做比较，而不需要确切的知道它的值。因此我们完全可以去掉开方运算，因为如果</a:t>
                </a:r>
                <a:r>
                  <a:rPr lang="zh-CN" altLang="zh-CN" kern="100" dirty="0">
                    <a:effectLst/>
                    <a:ea typeface="Times New Roman" panose="02020603050405020304" pitchFamily="18" charset="0"/>
                  </a:rPr>
                  <a:t> </a:t>
                </a:r>
                <a14:m>
                  <m:oMath xmlns:m="http://schemas.openxmlformats.org/officeDocument/2006/math">
                    <m:r>
                      <m:rPr>
                        <m:sty m:val="p"/>
                      </m:rPr>
                      <a:rPr lang="en-US" altLang="zh-CN" kern="100">
                        <a:effectLst/>
                        <a:latin typeface="Cambria Math" panose="02040503050406030204" pitchFamily="18" charset="0"/>
                        <a:cs typeface="Times New Roman" panose="02020603050405020304" pitchFamily="18" charset="0"/>
                      </a:rPr>
                      <m:t>a</m:t>
                    </m:r>
                    <m:r>
                      <a:rPr lang="en-US" altLang="zh-CN" kern="100">
                        <a:effectLst/>
                        <a:latin typeface="Cambria Math" panose="02040503050406030204" pitchFamily="18" charset="0"/>
                        <a:cs typeface="Times New Roman" panose="02020603050405020304" pitchFamily="18" charset="0"/>
                      </a:rPr>
                      <m:t>&gt;</m:t>
                    </m:r>
                    <m:r>
                      <m:rPr>
                        <m:sty m:val="p"/>
                      </m:rPr>
                      <a:rPr lang="en-US" altLang="zh-CN" kern="100">
                        <a:effectLst/>
                        <a:latin typeface="Cambria Math" panose="02040503050406030204" pitchFamily="18" charset="0"/>
                        <a:cs typeface="Times New Roman" panose="02020603050405020304" pitchFamily="18" charset="0"/>
                      </a:rPr>
                      <m:t>b</m:t>
                    </m:r>
                    <m:r>
                      <a:rPr lang="en-US" altLang="zh-CN" kern="100">
                        <a:effectLst/>
                        <a:latin typeface="Cambria Math" panose="02040503050406030204" pitchFamily="18" charset="0"/>
                        <a:cs typeface="Times New Roman" panose="02020603050405020304" pitchFamily="18" charset="0"/>
                      </a:rPr>
                      <m:t> </m:t>
                    </m:r>
                  </m:oMath>
                </a14:m>
                <a:r>
                  <a:rPr lang="zh-CN" altLang="zh-CN" kern="100" dirty="0">
                    <a:effectLst/>
                    <a:latin typeface="Times New Roman" panose="02020603050405020304" pitchFamily="18" charset="0"/>
                    <a:cs typeface="Times New Roman" panose="02020603050405020304" pitchFamily="18" charset="0"/>
                  </a:rPr>
                  <a:t>那么一定有</a:t>
                </a:r>
                <a:r>
                  <a:rPr lang="zh-CN" altLang="zh-CN" kern="100" dirty="0">
                    <a:effectLst/>
                    <a:ea typeface="Times New Roman" panose="02020603050405020304" pitchFamily="18" charset="0"/>
                  </a:rPr>
                  <a:t> </a:t>
                </a:r>
                <a14:m>
                  <m:oMath xmlns:m="http://schemas.openxmlformats.org/officeDocument/2006/math">
                    <m:rad>
                      <m:radPr>
                        <m:degHide m:val="on"/>
                        <m:ctrlPr>
                          <a:rPr lang="zh-CN" altLang="zh-CN" i="1">
                            <a:effectLst/>
                            <a:latin typeface="Cambria Math" panose="02040503050406030204" pitchFamily="18" charset="0"/>
                            <a:ea typeface="Cambria Math" panose="02040503050406030204" pitchFamily="18" charset="0"/>
                          </a:rPr>
                        </m:ctrlPr>
                      </m:radPr>
                      <m:deg/>
                      <m:e>
                        <m:r>
                          <a:rPr lang="en-US" altLang="zh-CN" i="1" kern="100">
                            <a:effectLst/>
                            <a:latin typeface="Cambria Math" panose="02040503050406030204" pitchFamily="18" charset="0"/>
                            <a:cs typeface="Times New Roman" panose="02020603050405020304" pitchFamily="18" charset="0"/>
                          </a:rPr>
                          <m:t>𝑎</m:t>
                        </m:r>
                      </m:e>
                    </m:rad>
                    <m:r>
                      <a:rPr lang="en-US" altLang="zh-CN" i="1" kern="100">
                        <a:effectLst/>
                        <a:latin typeface="Cambria Math" panose="02040503050406030204" pitchFamily="18" charset="0"/>
                        <a:cs typeface="Times New Roman" panose="02020603050405020304" pitchFamily="18" charset="0"/>
                      </a:rPr>
                      <m:t>&gt;</m:t>
                    </m:r>
                    <m:rad>
                      <m:radPr>
                        <m:degHide m:val="on"/>
                        <m:ctrlPr>
                          <a:rPr lang="zh-CN" altLang="zh-CN" i="1">
                            <a:effectLst/>
                            <a:latin typeface="Cambria Math" panose="02040503050406030204" pitchFamily="18" charset="0"/>
                            <a:ea typeface="Cambria Math" panose="02040503050406030204" pitchFamily="18" charset="0"/>
                          </a:rPr>
                        </m:ctrlPr>
                      </m:radPr>
                      <m:deg/>
                      <m:e>
                        <m:r>
                          <a:rPr lang="en-US" altLang="zh-CN" i="1" kern="100">
                            <a:effectLst/>
                            <a:latin typeface="Cambria Math" panose="02040503050406030204" pitchFamily="18" charset="0"/>
                            <a:cs typeface="Times New Roman" panose="02020603050405020304" pitchFamily="18" charset="0"/>
                          </a:rPr>
                          <m:t>𝑏</m:t>
                        </m:r>
                      </m:e>
                    </m:rad>
                  </m:oMath>
                </a14:m>
                <a:r>
                  <a:rPr lang="en-US" altLang="zh-CN" kern="100" dirty="0">
                    <a:effectLst/>
                    <a:latin typeface="Times New Roman" panose="02020603050405020304" pitchFamily="18" charset="0"/>
                  </a:rPr>
                  <a:t> (</a:t>
                </a:r>
                <a:r>
                  <a:rPr lang="zh-CN" altLang="zh-CN" kern="100" dirty="0">
                    <a:effectLst/>
                    <a:latin typeface="Times New Roman" panose="02020603050405020304" pitchFamily="18" charset="0"/>
                    <a:cs typeface="Times New Roman" panose="02020603050405020304" pitchFamily="18" charset="0"/>
                  </a:rPr>
                  <a:t>距离肯定都是非负的</a:t>
                </a:r>
                <a:r>
                  <a:rPr lang="en-US" altLang="zh-CN" kern="100" dirty="0">
                    <a:effectLst/>
                    <a:latin typeface="Times New Roman" panose="02020603050405020304" pitchFamily="18" charset="0"/>
                  </a:rPr>
                  <a:t>)</a:t>
                </a:r>
                <a:r>
                  <a:rPr lang="zh-CN" altLang="zh-CN" kern="100" dirty="0">
                    <a:effectLst/>
                    <a:latin typeface="Times New Roman" panose="02020603050405020304" pitchFamily="18" charset="0"/>
                    <a:cs typeface="Times New Roman" panose="02020603050405020304" pitchFamily="18" charset="0"/>
                  </a:rPr>
                  <a:t>。所以，将暴力法拆解后我们发现，要想实现安全多方下的时间序列异常检测，就必须要</a:t>
                </a:r>
                <a:r>
                  <a:rPr lang="zh-CN" altLang="zh-CN" kern="100" dirty="0" smtClean="0">
                    <a:effectLst/>
                    <a:latin typeface="Times New Roman" panose="02020603050405020304" pitchFamily="18" charset="0"/>
                    <a:cs typeface="Times New Roman" panose="02020603050405020304" pitchFamily="18" charset="0"/>
                  </a:rPr>
                  <a:t>实现</a:t>
                </a:r>
                <a:r>
                  <a:rPr lang="zh-CN" altLang="en-US" kern="100" dirty="0">
                    <a:latin typeface="Times New Roman" panose="02020603050405020304" pitchFamily="18" charset="0"/>
                    <a:cs typeface="Times New Roman" panose="02020603050405020304" pitchFamily="18" charset="0"/>
                  </a:rPr>
                  <a:t>密文下</a:t>
                </a:r>
                <a:r>
                  <a:rPr lang="zh-CN" altLang="zh-CN" kern="100" dirty="0" smtClean="0">
                    <a:solidFill>
                      <a:srgbClr val="FF0000"/>
                    </a:solidFill>
                    <a:effectLst/>
                    <a:latin typeface="Times New Roman" panose="02020603050405020304" pitchFamily="18" charset="0"/>
                    <a:cs typeface="Times New Roman" panose="02020603050405020304" pitchFamily="18" charset="0"/>
                  </a:rPr>
                  <a:t>加法</a:t>
                </a:r>
                <a:r>
                  <a:rPr lang="zh-CN" altLang="zh-CN" kern="100" dirty="0">
                    <a:solidFill>
                      <a:srgbClr val="FF0000"/>
                    </a:solidFill>
                    <a:effectLst/>
                    <a:latin typeface="Times New Roman" panose="02020603050405020304" pitchFamily="18" charset="0"/>
                    <a:cs typeface="Times New Roman" panose="02020603050405020304" pitchFamily="18" charset="0"/>
                  </a:rPr>
                  <a:t>、乘法以及比较</a:t>
                </a:r>
                <a:r>
                  <a:rPr lang="zh-CN" altLang="zh-CN" kern="100" dirty="0" smtClean="0">
                    <a:effectLst/>
                    <a:latin typeface="Times New Roman" panose="02020603050405020304" pitchFamily="18" charset="0"/>
                    <a:cs typeface="Times New Roman" panose="02020603050405020304" pitchFamily="18" charset="0"/>
                  </a:rPr>
                  <a:t>运算。</a:t>
                </a:r>
                <a:endParaRPr lang="en-US" altLang="zh-CN" kern="100" dirty="0" smtClean="0">
                  <a:effectLst/>
                  <a:latin typeface="Times New Roman" panose="02020603050405020304" pitchFamily="18" charset="0"/>
                  <a:cs typeface="Times New Roman" panose="02020603050405020304" pitchFamily="18" charset="0"/>
                </a:endParaRPr>
              </a:p>
              <a:p>
                <a:r>
                  <a:rPr lang="en-US" altLang="zh-CN" kern="100" dirty="0">
                    <a:latin typeface="Times New Roman" panose="02020603050405020304" pitchFamily="18" charset="0"/>
                    <a:cs typeface="Times New Roman" panose="02020603050405020304" pitchFamily="18" charset="0"/>
                  </a:rPr>
                  <a:t> </a:t>
                </a:r>
                <a:r>
                  <a:rPr lang="en-US" altLang="zh-CN" kern="100" dirty="0" smtClean="0">
                    <a:latin typeface="Times New Roman" panose="02020603050405020304" pitchFamily="18" charset="0"/>
                    <a:cs typeface="Times New Roman" panose="02020603050405020304" pitchFamily="18" charset="0"/>
                  </a:rPr>
                  <a:t>       </a:t>
                </a:r>
                <a:r>
                  <a:rPr lang="zh-CN" altLang="en-US" kern="100" dirty="0" smtClean="0">
                    <a:latin typeface="Times New Roman" panose="02020603050405020304" pitchFamily="18" charset="0"/>
                    <a:cs typeface="Times New Roman" panose="02020603050405020304" pitchFamily="18" charset="0"/>
                  </a:rPr>
                  <a:t>而这三个运算在我们刚刚介绍的安全计算协议中都已经介绍了，安全加法（</a:t>
                </a:r>
                <a:r>
                  <a:rPr lang="en-US" altLang="zh-CN" kern="100" dirty="0" smtClean="0">
                    <a:latin typeface="Times New Roman" panose="02020603050405020304" pitchFamily="18" charset="0"/>
                    <a:cs typeface="Times New Roman" panose="02020603050405020304" pitchFamily="18" charset="0"/>
                  </a:rPr>
                  <a:t>SAP</a:t>
                </a:r>
                <a:r>
                  <a:rPr lang="zh-CN" altLang="en-US" kern="100" dirty="0" smtClean="0">
                    <a:latin typeface="Times New Roman" panose="02020603050405020304" pitchFamily="18" charset="0"/>
                    <a:cs typeface="Times New Roman" panose="02020603050405020304" pitchFamily="18" charset="0"/>
                  </a:rPr>
                  <a:t>），安全乘法（</a:t>
                </a:r>
                <a:r>
                  <a:rPr lang="en-US" altLang="zh-CN" kern="100" dirty="0" smtClean="0">
                    <a:latin typeface="Times New Roman" panose="02020603050405020304" pitchFamily="18" charset="0"/>
                    <a:cs typeface="Times New Roman" panose="02020603050405020304" pitchFamily="18" charset="0"/>
                  </a:rPr>
                  <a:t>SMP</a:t>
                </a:r>
                <a:r>
                  <a:rPr lang="zh-CN" altLang="en-US" kern="100" dirty="0" smtClean="0">
                    <a:latin typeface="Times New Roman" panose="02020603050405020304" pitchFamily="18" charset="0"/>
                    <a:cs typeface="Times New Roman" panose="02020603050405020304" pitchFamily="18" charset="0"/>
                  </a:rPr>
                  <a:t>），安全比较（</a:t>
                </a:r>
                <a:r>
                  <a:rPr lang="en-US" altLang="zh-CN" kern="100" dirty="0" smtClean="0">
                    <a:latin typeface="Times New Roman" panose="02020603050405020304" pitchFamily="18" charset="0"/>
                    <a:cs typeface="Times New Roman" panose="02020603050405020304" pitchFamily="18" charset="0"/>
                  </a:rPr>
                  <a:t>SMIN</a:t>
                </a:r>
                <a:r>
                  <a:rPr lang="zh-CN" altLang="en-US" kern="100" dirty="0" smtClean="0">
                    <a:latin typeface="Times New Roman" panose="02020603050405020304" pitchFamily="18" charset="0"/>
                    <a:cs typeface="Times New Roman" panose="02020603050405020304" pitchFamily="18" charset="0"/>
                  </a:rPr>
                  <a:t>）。因此，将暴力检测算法转换成密文下的运算是可以实现的。</a:t>
                </a:r>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40537" y="1081123"/>
                <a:ext cx="8331928" cy="3168175"/>
              </a:xfrm>
              <a:prstGeom prst="rect">
                <a:avLst/>
              </a:prstGeom>
              <a:blipFill rotWithShape="0">
                <a:blip r:embed="rId2"/>
                <a:stretch>
                  <a:fillRect l="-585" t="-1346" b="-17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4188558"/>
      </p:ext>
    </p:extLst>
  </p:cSld>
  <p:clrMapOvr>
    <a:masterClrMapping/>
  </p:clrMapOvr>
  <p:transition spd="slow" advTm="77717">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33</a:t>
            </a:fld>
            <a:endParaRPr lang="zh-CN" altLang="en-US" sz="2000" dirty="0">
              <a:solidFill>
                <a:schemeClr val="tx1"/>
              </a:solidFill>
            </a:endParaRPr>
          </a:p>
        </p:txBody>
      </p:sp>
      <p:sp>
        <p:nvSpPr>
          <p:cNvPr id="4099" name="TextBox 4"/>
          <p:cNvSpPr>
            <a:spLocks noChangeArrowheads="1"/>
          </p:cNvSpPr>
          <p:nvPr/>
        </p:nvSpPr>
        <p:spPr bwMode="auto">
          <a:xfrm>
            <a:off x="201613" y="184150"/>
            <a:ext cx="11604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262626"/>
                </a:solidFill>
                <a:latin typeface="微软雅黑" pitchFamily="34" charset="-122"/>
                <a:ea typeface="微软雅黑" pitchFamily="34" charset="-122"/>
                <a:sym typeface="微软雅黑" pitchFamily="34" charset="-122"/>
              </a:rPr>
              <a:t>目录</a:t>
            </a:r>
          </a:p>
        </p:txBody>
      </p:sp>
      <p:sp>
        <p:nvSpPr>
          <p:cNvPr id="4100" name="TextBox 5"/>
          <p:cNvSpPr>
            <a:spLocks noChangeArrowheads="1"/>
          </p:cNvSpPr>
          <p:nvPr/>
        </p:nvSpPr>
        <p:spPr bwMode="auto">
          <a:xfrm>
            <a:off x="179388" y="687388"/>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7F7F7F"/>
                </a:solidFill>
                <a:latin typeface="微软雅黑" pitchFamily="34" charset="-122"/>
                <a:ea typeface="微软雅黑" pitchFamily="34" charset="-122"/>
                <a:sym typeface="微软雅黑" pitchFamily="34" charset="-122"/>
              </a:rPr>
              <a:t>Contents</a:t>
            </a:r>
            <a:endParaRPr lang="zh-CN" altLang="en-US">
              <a:solidFill>
                <a:srgbClr val="7F7F7F"/>
              </a:solidFill>
              <a:latin typeface="微软雅黑" pitchFamily="34" charset="-122"/>
              <a:ea typeface="微软雅黑" pitchFamily="34" charset="-122"/>
              <a:sym typeface="微软雅黑" pitchFamily="34" charset="-122"/>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nvGrpSpPr>
          <p:cNvPr id="205" name="组合 40"/>
          <p:cNvGrpSpPr>
            <a:grpSpLocks/>
          </p:cNvGrpSpPr>
          <p:nvPr/>
        </p:nvGrpSpPr>
        <p:grpSpPr bwMode="auto">
          <a:xfrm>
            <a:off x="1646708" y="1345374"/>
            <a:ext cx="6309575" cy="640114"/>
            <a:chOff x="1163638" y="1871663"/>
            <a:chExt cx="6584951" cy="790575"/>
          </a:xfrm>
        </p:grpSpPr>
        <p:sp>
          <p:nvSpPr>
            <p:cNvPr id="206" name="Rectangle 30"/>
            <p:cNvSpPr>
              <a:spLocks noChangeArrowheads="1"/>
            </p:cNvSpPr>
            <p:nvPr/>
          </p:nvSpPr>
          <p:spPr bwMode="auto">
            <a:xfrm>
              <a:off x="1489077"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07" name="Group 31"/>
            <p:cNvGrpSpPr>
              <a:grpSpLocks/>
            </p:cNvGrpSpPr>
            <p:nvPr/>
          </p:nvGrpSpPr>
          <p:grpSpPr bwMode="auto">
            <a:xfrm rot="10800000">
              <a:off x="1163638" y="1871663"/>
              <a:ext cx="793750" cy="790575"/>
              <a:chOff x="0" y="0"/>
              <a:chExt cx="1590" cy="1588"/>
            </a:xfrm>
          </p:grpSpPr>
          <p:grpSp>
            <p:nvGrpSpPr>
              <p:cNvPr id="210" name="Group 32"/>
              <p:cNvGrpSpPr>
                <a:grpSpLocks/>
              </p:cNvGrpSpPr>
              <p:nvPr/>
            </p:nvGrpSpPr>
            <p:grpSpPr bwMode="auto">
              <a:xfrm>
                <a:off x="0" y="0"/>
                <a:ext cx="1590" cy="1588"/>
                <a:chOff x="0" y="0"/>
                <a:chExt cx="1136" cy="1134"/>
              </a:xfrm>
            </p:grpSpPr>
            <p:sp>
              <p:nvSpPr>
                <p:cNvPr id="21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1" name="未知"/>
              <p:cNvSpPr>
                <a:spLocks/>
              </p:cNvSpPr>
              <p:nvPr/>
            </p:nvSpPr>
            <p:spPr bwMode="auto">
              <a:xfrm rot="16200000">
                <a:off x="498" y="494"/>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8" name="Rectangle 37"/>
            <p:cNvSpPr>
              <a:spLocks noChangeArrowheads="1"/>
            </p:cNvSpPr>
            <p:nvPr/>
          </p:nvSpPr>
          <p:spPr bwMode="auto">
            <a:xfrm>
              <a:off x="2043751" y="1993901"/>
              <a:ext cx="5592762" cy="5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en-US" sz="2000" b="1" kern="0" noProof="0" dirty="0" smtClean="0">
                  <a:solidFill>
                    <a:srgbClr val="FF0000"/>
                  </a:solidFill>
                  <a:latin typeface="黑体" pitchFamily="49" charset="-122"/>
                  <a:ea typeface="黑体" pitchFamily="49" charset="-122"/>
                </a:rPr>
                <a:t>目前已经完成的主要研究工作及结果</a:t>
              </a:r>
              <a:endParaRPr kumimoji="0" lang="zh-CN" altLang="en-US" sz="2000" b="1" i="0" u="none" strike="noStrike" kern="0" cap="none" spc="0" normalizeH="0" baseline="0" noProof="0" dirty="0">
                <a:ln>
                  <a:noFill/>
                </a:ln>
                <a:solidFill>
                  <a:srgbClr val="FF0000"/>
                </a:solidFill>
                <a:effectLst/>
                <a:uLnTx/>
                <a:uFillTx/>
                <a:latin typeface="黑体" pitchFamily="49" charset="-122"/>
                <a:ea typeface="黑体" pitchFamily="49" charset="-122"/>
              </a:endParaRPr>
            </a:p>
          </p:txBody>
        </p:sp>
        <p:sp>
          <p:nvSpPr>
            <p:cNvPr id="209" name="Rectangle 38"/>
            <p:cNvSpPr>
              <a:spLocks noChangeArrowheads="1"/>
            </p:cNvSpPr>
            <p:nvPr/>
          </p:nvSpPr>
          <p:spPr bwMode="auto">
            <a:xfrm>
              <a:off x="1292226" y="1981201"/>
              <a:ext cx="5540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dirty="0">
                  <a:solidFill>
                    <a:srgbClr val="FF0000"/>
                  </a:solidFill>
                </a:rPr>
                <a:t>2</a:t>
              </a:r>
              <a:endParaRPr kumimoji="0" lang="en-US" altLang="zh-CN" sz="2000" b="1" i="0" u="none" strike="noStrike" kern="0" cap="none" spc="0" normalizeH="0" baseline="0" noProof="0" dirty="0">
                <a:ln>
                  <a:noFill/>
                </a:ln>
                <a:solidFill>
                  <a:srgbClr val="FF0000"/>
                </a:solidFill>
                <a:effectLst/>
                <a:uLnTx/>
                <a:uFillTx/>
              </a:endParaRPr>
            </a:p>
          </p:txBody>
        </p:sp>
      </p:gr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1769919" y="1999205"/>
            <a:ext cx="4857659" cy="305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120000"/>
              </a:lnSpc>
              <a:spcAft>
                <a:spcPct val="15000"/>
              </a:spcAft>
            </a:pPr>
            <a:r>
              <a:rPr lang="en-US" altLang="zh-CN" sz="2000" b="1" dirty="0">
                <a:latin typeface="黑体" pitchFamily="49" charset="-122"/>
                <a:ea typeface="黑体" pitchFamily="49" charset="-122"/>
              </a:rPr>
              <a:t>2</a:t>
            </a:r>
            <a:r>
              <a:rPr lang="en-US" altLang="zh-CN" sz="2000" b="1" dirty="0" smtClean="0">
                <a:latin typeface="黑体" pitchFamily="49" charset="-122"/>
                <a:ea typeface="黑体" pitchFamily="49" charset="-122"/>
              </a:rPr>
              <a:t>.1 </a:t>
            </a:r>
            <a:r>
              <a:rPr lang="zh-CN" altLang="en-US" sz="2000" b="1" dirty="0" smtClean="0">
                <a:latin typeface="黑体" pitchFamily="49" charset="-122"/>
                <a:ea typeface="黑体" pitchFamily="49" charset="-122"/>
              </a:rPr>
              <a:t>安全多方计算框架</a:t>
            </a:r>
            <a:endParaRPr lang="en-US" altLang="zh-CN" sz="2000" b="1" dirty="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1</a:t>
            </a:r>
            <a:r>
              <a:rPr lang="zh-CN" altLang="en-US" sz="2000" dirty="0" smtClean="0">
                <a:latin typeface="黑体" pitchFamily="49" charset="-122"/>
                <a:ea typeface="黑体" pitchFamily="49" charset="-122"/>
              </a:rPr>
              <a:t>）同态加密算法和</a:t>
            </a:r>
            <a:r>
              <a:rPr lang="en-US" altLang="zh-CN" sz="2000" dirty="0" smtClean="0">
                <a:latin typeface="黑体" pitchFamily="49" charset="-122"/>
                <a:ea typeface="黑体" pitchFamily="49" charset="-122"/>
              </a:rPr>
              <a:t>BCP</a:t>
            </a:r>
            <a:r>
              <a:rPr lang="zh-CN" altLang="en-US" sz="2000" dirty="0" smtClean="0">
                <a:latin typeface="黑体" pitchFamily="49" charset="-122"/>
                <a:ea typeface="黑体" pitchFamily="49" charset="-122"/>
              </a:rPr>
              <a:t>加密算法</a:t>
            </a:r>
            <a:endParaRPr lang="en-US" altLang="zh-CN" sz="2000" dirty="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2</a:t>
            </a:r>
            <a:r>
              <a:rPr lang="zh-CN" altLang="en-US" sz="2000" dirty="0" smtClean="0">
                <a:latin typeface="黑体" pitchFamily="49" charset="-122"/>
                <a:ea typeface="黑体" pitchFamily="49" charset="-122"/>
              </a:rPr>
              <a:t>）系统模型</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3</a:t>
            </a:r>
            <a:r>
              <a:rPr lang="zh-CN" altLang="en-US" sz="2000" dirty="0" smtClean="0">
                <a:latin typeface="黑体" pitchFamily="49" charset="-122"/>
                <a:ea typeface="黑体" pitchFamily="49" charset="-122"/>
              </a:rPr>
              <a:t>）安全转换协议</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4</a:t>
            </a:r>
            <a:r>
              <a:rPr lang="zh-CN" altLang="en-US" sz="2000" dirty="0" smtClean="0">
                <a:latin typeface="黑体" pitchFamily="49" charset="-122"/>
                <a:ea typeface="黑体" pitchFamily="49" charset="-122"/>
              </a:rPr>
              <a:t>）安全计算协议</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en-US" altLang="zh-CN" sz="2000" b="1" dirty="0" smtClean="0">
                <a:latin typeface="黑体" pitchFamily="49" charset="-122"/>
                <a:ea typeface="黑体" pitchFamily="49" charset="-122"/>
              </a:rPr>
              <a:t>2.2 </a:t>
            </a:r>
            <a:r>
              <a:rPr lang="zh-CN" altLang="en-US" sz="2000" b="1" dirty="0" smtClean="0">
                <a:latin typeface="黑体" pitchFamily="49" charset="-122"/>
                <a:ea typeface="黑体" pitchFamily="49" charset="-122"/>
              </a:rPr>
              <a:t>异常检测在安全多方下的实现</a:t>
            </a:r>
            <a:endParaRPr lang="en-US" altLang="zh-CN" sz="2000" b="1" dirty="0" smtClean="0">
              <a:latin typeface="黑体" pitchFamily="49" charset="-122"/>
              <a:ea typeface="黑体" pitchFamily="49" charset="-122"/>
            </a:endParaRPr>
          </a:p>
          <a:p>
            <a:pPr marL="285750" lvl="1" indent="-285750" defTabSz="1422400">
              <a:lnSpc>
                <a:spcPct val="120000"/>
              </a:lnSpc>
              <a:spcAft>
                <a:spcPct val="15000"/>
              </a:spcAft>
            </a:pPr>
            <a:r>
              <a:rPr lang="en-US" altLang="zh-CN" sz="2000" b="1" dirty="0" smtClean="0">
                <a:solidFill>
                  <a:srgbClr val="FF0000"/>
                </a:solidFill>
                <a:latin typeface="黑体" pitchFamily="49" charset="-122"/>
                <a:ea typeface="黑体" pitchFamily="49" charset="-122"/>
              </a:rPr>
              <a:t>2.3 </a:t>
            </a:r>
            <a:r>
              <a:rPr lang="zh-CN" altLang="en-US" sz="2000" b="1" dirty="0" smtClean="0">
                <a:solidFill>
                  <a:srgbClr val="FF0000"/>
                </a:solidFill>
                <a:latin typeface="黑体" pitchFamily="49" charset="-122"/>
                <a:ea typeface="黑体" pitchFamily="49" charset="-122"/>
              </a:rPr>
              <a:t>初步试验验证</a:t>
            </a:r>
            <a:endParaRPr lang="en-US" altLang="zh-CN" sz="2000" b="1" dirty="0" smtClean="0">
              <a:solidFill>
                <a:srgbClr val="FF0000"/>
              </a:solidFill>
              <a:latin typeface="黑体" pitchFamily="49" charset="-122"/>
              <a:ea typeface="黑体" pitchFamily="49" charset="-122"/>
            </a:endParaRPr>
          </a:p>
          <a:p>
            <a:pPr marL="285750" lvl="1" indent="-285750" defTabSz="1422400">
              <a:lnSpc>
                <a:spcPct val="90000"/>
              </a:lnSpc>
              <a:spcAft>
                <a:spcPct val="15000"/>
              </a:spcAft>
            </a:pPr>
            <a:r>
              <a:rPr lang="zh-CN" altLang="en-US" sz="2000" dirty="0" smtClean="0">
                <a:latin typeface="+mn-ea"/>
                <a:ea typeface="+mn-ea"/>
              </a:rPr>
              <a:t> </a:t>
            </a:r>
            <a:endParaRPr lang="zh-CN" altLang="en-US" sz="2000" i="0" dirty="0">
              <a:latin typeface="+mn-ea"/>
              <a:ea typeface="+mn-ea"/>
            </a:endParaRPr>
          </a:p>
        </p:txBody>
      </p:sp>
      <p:sp>
        <p:nvSpPr>
          <p:cNvPr id="247" name="Rectangle 37"/>
          <p:cNvSpPr>
            <a:spLocks noChangeArrowheads="1"/>
          </p:cNvSpPr>
          <p:nvPr/>
        </p:nvSpPr>
        <p:spPr bwMode="auto">
          <a:xfrm>
            <a:off x="1259724" y="4303841"/>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2490016" y="3846688"/>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Tree>
    <p:extLst>
      <p:ext uri="{BB962C8B-B14F-4D97-AF65-F5344CB8AC3E}">
        <p14:creationId xmlns:p14="http://schemas.microsoft.com/office/powerpoint/2010/main" val="2142173039"/>
      </p:ext>
    </p:extLst>
  </p:cSld>
  <p:clrMapOvr>
    <a:masterClrMapping/>
  </p:clrMapOvr>
  <p:transition spd="slow" advTm="7111">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23599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en-US" altLang="zh-CN" sz="2000" b="1" dirty="0" smtClean="0"/>
              <a:t>ECG </a:t>
            </a:r>
            <a:r>
              <a:rPr lang="zh-CN" altLang="en-US" sz="2000" b="1" dirty="0" smtClean="0"/>
              <a:t>数据异常检测</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34</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pic>
        <p:nvPicPr>
          <p:cNvPr id="12" name="图片 11"/>
          <p:cNvPicPr/>
          <p:nvPr/>
        </p:nvPicPr>
        <p:blipFill>
          <a:blip r:embed="rId2"/>
          <a:stretch>
            <a:fillRect/>
          </a:stretch>
        </p:blipFill>
        <p:spPr>
          <a:xfrm>
            <a:off x="1952196" y="1129356"/>
            <a:ext cx="5239607" cy="2479194"/>
          </a:xfrm>
          <a:prstGeom prst="rect">
            <a:avLst/>
          </a:prstGeom>
        </p:spPr>
      </p:pic>
      <p:sp>
        <p:nvSpPr>
          <p:cNvPr id="4" name="矩形 3"/>
          <p:cNvSpPr/>
          <p:nvPr/>
        </p:nvSpPr>
        <p:spPr>
          <a:xfrm>
            <a:off x="3210789" y="3724299"/>
            <a:ext cx="2492990"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多方参与下的心电数据</a:t>
            </a:r>
            <a:endParaRPr lang="zh-CN" altLang="en-US" dirty="0"/>
          </a:p>
        </p:txBody>
      </p:sp>
    </p:spTree>
    <p:extLst>
      <p:ext uri="{BB962C8B-B14F-4D97-AF65-F5344CB8AC3E}">
        <p14:creationId xmlns:p14="http://schemas.microsoft.com/office/powerpoint/2010/main" val="1041339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21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zh-CN" sz="2000" b="1" dirty="0"/>
              <a:t>持枪检测</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35</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pic>
        <p:nvPicPr>
          <p:cNvPr id="13" name="图片 12"/>
          <p:cNvPicPr/>
          <p:nvPr/>
        </p:nvPicPr>
        <p:blipFill>
          <a:blip r:embed="rId2">
            <a:extLst>
              <a:ext uri="{28A0092B-C50C-407E-A947-70E740481C1C}">
                <a14:useLocalDpi xmlns:a14="http://schemas.microsoft.com/office/drawing/2010/main" val="0"/>
              </a:ext>
            </a:extLst>
          </a:blip>
          <a:srcRect/>
          <a:stretch>
            <a:fillRect/>
          </a:stretch>
        </p:blipFill>
        <p:spPr bwMode="auto">
          <a:xfrm>
            <a:off x="481074" y="1149668"/>
            <a:ext cx="5819070" cy="2067862"/>
          </a:xfrm>
          <a:prstGeom prst="rect">
            <a:avLst/>
          </a:prstGeom>
          <a:noFill/>
          <a:ln>
            <a:noFill/>
          </a:ln>
        </p:spPr>
      </p:pic>
      <p:pic>
        <p:nvPicPr>
          <p:cNvPr id="14" name="图片 1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916" y="3155554"/>
            <a:ext cx="4608384" cy="2278459"/>
          </a:xfrm>
          <a:prstGeom prst="rect">
            <a:avLst/>
          </a:prstGeom>
          <a:noFill/>
          <a:ln>
            <a:noFill/>
          </a:ln>
        </p:spPr>
      </p:pic>
    </p:spTree>
    <p:extLst>
      <p:ext uri="{BB962C8B-B14F-4D97-AF65-F5344CB8AC3E}">
        <p14:creationId xmlns:p14="http://schemas.microsoft.com/office/powerpoint/2010/main" val="723935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21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t>时间效率</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36</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51425622"/>
              </p:ext>
            </p:extLst>
          </p:nvPr>
        </p:nvGraphicFramePr>
        <p:xfrm>
          <a:off x="1247850" y="1561392"/>
          <a:ext cx="6648300" cy="1381760"/>
        </p:xfrm>
        <a:graphic>
          <a:graphicData uri="http://schemas.openxmlformats.org/drawingml/2006/table">
            <a:tbl>
              <a:tblPr firstRow="1" bandRow="1">
                <a:tableStyleId>{5C22544A-7EE6-4342-B048-85BDC9FD1C3A}</a:tableStyleId>
              </a:tblPr>
              <a:tblGrid>
                <a:gridCol w="2216100"/>
                <a:gridCol w="2216100"/>
                <a:gridCol w="2216100"/>
              </a:tblGrid>
              <a:tr h="370840">
                <a:tc>
                  <a:txBody>
                    <a:bodyPr/>
                    <a:lstStyle/>
                    <a:p>
                      <a:endParaRPr lang="zh-CN" altLang="en-US" dirty="0"/>
                    </a:p>
                  </a:txBody>
                  <a:tcPr/>
                </a:tc>
                <a:tc>
                  <a:txBody>
                    <a:bodyPr/>
                    <a:lstStyle/>
                    <a:p>
                      <a:r>
                        <a:rPr lang="zh-CN" altLang="en-US" dirty="0" smtClean="0"/>
                        <a:t>明文计算耗时</a:t>
                      </a:r>
                      <a:endParaRPr lang="zh-CN" altLang="en-US" dirty="0"/>
                    </a:p>
                  </a:txBody>
                  <a:tcPr/>
                </a:tc>
                <a:tc>
                  <a:txBody>
                    <a:bodyPr/>
                    <a:lstStyle/>
                    <a:p>
                      <a:r>
                        <a:rPr lang="zh-CN" altLang="en-US" dirty="0" smtClean="0"/>
                        <a:t>安全多方计算下耗时</a:t>
                      </a:r>
                      <a:endParaRPr lang="zh-CN" altLang="en-US" dirty="0"/>
                    </a:p>
                  </a:txBody>
                  <a:tcPr/>
                </a:tc>
              </a:tr>
              <a:tr h="370840">
                <a:tc>
                  <a:txBody>
                    <a:bodyPr/>
                    <a:lstStyle/>
                    <a:p>
                      <a:r>
                        <a:rPr lang="en-US" altLang="zh-CN" dirty="0" smtClean="0"/>
                        <a:t>ECG</a:t>
                      </a:r>
                      <a:r>
                        <a:rPr lang="zh-CN" altLang="en-US" dirty="0" smtClean="0"/>
                        <a:t>异常检测</a:t>
                      </a:r>
                      <a:endParaRPr lang="zh-CN" altLang="en-US" dirty="0"/>
                    </a:p>
                  </a:txBody>
                  <a:tcPr/>
                </a:tc>
                <a:tc>
                  <a:txBody>
                    <a:bodyPr/>
                    <a:lstStyle/>
                    <a:p>
                      <a:r>
                        <a:rPr lang="en-US" altLang="zh-CN" dirty="0" smtClean="0"/>
                        <a:t>1.01S</a:t>
                      </a:r>
                      <a:endParaRPr lang="zh-CN" altLang="en-US" dirty="0"/>
                    </a:p>
                  </a:txBody>
                  <a:tcPr/>
                </a:tc>
                <a:tc>
                  <a:txBody>
                    <a:bodyPr/>
                    <a:lstStyle/>
                    <a:p>
                      <a:r>
                        <a:rPr lang="en-US" altLang="zh-CN" dirty="0" smtClean="0"/>
                        <a:t>10hour</a:t>
                      </a:r>
                      <a:endParaRPr lang="zh-CN" altLang="en-US" dirty="0"/>
                    </a:p>
                  </a:txBody>
                  <a:tcPr/>
                </a:tc>
              </a:tr>
              <a:tr h="370840">
                <a:tc>
                  <a:txBody>
                    <a:bodyPr/>
                    <a:lstStyle/>
                    <a:p>
                      <a:r>
                        <a:rPr lang="zh-CN" altLang="en-US" dirty="0" smtClean="0"/>
                        <a:t>枪支检测</a:t>
                      </a:r>
                      <a:endParaRPr lang="zh-CN" altLang="en-US" dirty="0"/>
                    </a:p>
                  </a:txBody>
                  <a:tcPr/>
                </a:tc>
                <a:tc>
                  <a:txBody>
                    <a:bodyPr/>
                    <a:lstStyle/>
                    <a:p>
                      <a:r>
                        <a:rPr lang="en-US" altLang="zh-CN" dirty="0" smtClean="0"/>
                        <a:t>0.6S</a:t>
                      </a:r>
                      <a:endParaRPr lang="zh-CN" altLang="en-US" dirty="0"/>
                    </a:p>
                  </a:txBody>
                  <a:tcPr/>
                </a:tc>
                <a:tc>
                  <a:txBody>
                    <a:bodyPr/>
                    <a:lstStyle/>
                    <a:p>
                      <a:r>
                        <a:rPr lang="en-US" altLang="zh-CN" dirty="0" smtClean="0"/>
                        <a:t>3hour+12min</a:t>
                      </a:r>
                      <a:endParaRPr lang="zh-CN" altLang="en-US" dirty="0"/>
                    </a:p>
                  </a:txBody>
                  <a:tcPr/>
                </a:tc>
              </a:tr>
            </a:tbl>
          </a:graphicData>
        </a:graphic>
      </p:graphicFrame>
    </p:spTree>
    <p:extLst>
      <p:ext uri="{BB962C8B-B14F-4D97-AF65-F5344CB8AC3E}">
        <p14:creationId xmlns:p14="http://schemas.microsoft.com/office/powerpoint/2010/main" val="12457781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37</a:t>
            </a:fld>
            <a:endParaRPr lang="zh-CN" altLang="en-US" sz="2000" dirty="0">
              <a:solidFill>
                <a:schemeClr val="tx1"/>
              </a:solidFill>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nvGrpSpPr>
          <p:cNvPr id="205" name="组合 40"/>
          <p:cNvGrpSpPr>
            <a:grpSpLocks/>
          </p:cNvGrpSpPr>
          <p:nvPr/>
        </p:nvGrpSpPr>
        <p:grpSpPr bwMode="auto">
          <a:xfrm>
            <a:off x="1634758" y="732100"/>
            <a:ext cx="6309575" cy="640114"/>
            <a:chOff x="1163638" y="1871663"/>
            <a:chExt cx="6584951" cy="790575"/>
          </a:xfrm>
        </p:grpSpPr>
        <p:sp>
          <p:nvSpPr>
            <p:cNvPr id="206" name="Rectangle 30"/>
            <p:cNvSpPr>
              <a:spLocks noChangeArrowheads="1"/>
            </p:cNvSpPr>
            <p:nvPr/>
          </p:nvSpPr>
          <p:spPr bwMode="auto">
            <a:xfrm>
              <a:off x="1489077"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07" name="Group 31"/>
            <p:cNvGrpSpPr>
              <a:grpSpLocks/>
            </p:cNvGrpSpPr>
            <p:nvPr/>
          </p:nvGrpSpPr>
          <p:grpSpPr bwMode="auto">
            <a:xfrm rot="10800000">
              <a:off x="1163638" y="1871663"/>
              <a:ext cx="793750" cy="790575"/>
              <a:chOff x="0" y="0"/>
              <a:chExt cx="1590" cy="1588"/>
            </a:xfrm>
          </p:grpSpPr>
          <p:grpSp>
            <p:nvGrpSpPr>
              <p:cNvPr id="210" name="Group 32"/>
              <p:cNvGrpSpPr>
                <a:grpSpLocks/>
              </p:cNvGrpSpPr>
              <p:nvPr/>
            </p:nvGrpSpPr>
            <p:grpSpPr bwMode="auto">
              <a:xfrm>
                <a:off x="0" y="0"/>
                <a:ext cx="1590" cy="1588"/>
                <a:chOff x="0" y="0"/>
                <a:chExt cx="1136" cy="1134"/>
              </a:xfrm>
            </p:grpSpPr>
            <p:sp>
              <p:nvSpPr>
                <p:cNvPr id="21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1" name="未知"/>
              <p:cNvSpPr>
                <a:spLocks/>
              </p:cNvSpPr>
              <p:nvPr/>
            </p:nvSpPr>
            <p:spPr bwMode="auto">
              <a:xfrm rot="16200000">
                <a:off x="498" y="494"/>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8" name="Rectangle 37"/>
            <p:cNvSpPr>
              <a:spLocks noChangeArrowheads="1"/>
            </p:cNvSpPr>
            <p:nvPr/>
          </p:nvSpPr>
          <p:spPr bwMode="auto">
            <a:xfrm>
              <a:off x="2043751" y="1993901"/>
              <a:ext cx="5592762" cy="5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zh-CN" sz="2000" dirty="0">
                  <a:solidFill>
                    <a:srgbClr val="FF0000"/>
                  </a:solidFill>
                </a:rPr>
                <a:t>后期拟完成的研究工作及进度安排</a:t>
              </a:r>
              <a:endParaRPr kumimoji="0" lang="zh-CN" altLang="en-US" sz="2000" b="1" i="0" u="none" strike="noStrike" kern="0" cap="none" spc="0" normalizeH="0" baseline="0" noProof="0" dirty="0">
                <a:ln>
                  <a:noFill/>
                </a:ln>
                <a:solidFill>
                  <a:srgbClr val="FF0000"/>
                </a:solidFill>
                <a:effectLst/>
                <a:uLnTx/>
                <a:uFillTx/>
                <a:latin typeface="黑体" pitchFamily="49" charset="-122"/>
                <a:ea typeface="黑体" pitchFamily="49" charset="-122"/>
              </a:endParaRPr>
            </a:p>
          </p:txBody>
        </p:sp>
        <p:sp>
          <p:nvSpPr>
            <p:cNvPr id="209" name="Rectangle 38"/>
            <p:cNvSpPr>
              <a:spLocks noChangeArrowheads="1"/>
            </p:cNvSpPr>
            <p:nvPr/>
          </p:nvSpPr>
          <p:spPr bwMode="auto">
            <a:xfrm>
              <a:off x="1292226" y="1981201"/>
              <a:ext cx="5540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noProof="0" dirty="0">
                  <a:solidFill>
                    <a:srgbClr val="FF0000"/>
                  </a:solidFill>
                </a:rPr>
                <a:t>3</a:t>
              </a:r>
              <a:endParaRPr kumimoji="0" lang="en-US" altLang="zh-CN" sz="2000" b="1" i="0" u="none" strike="noStrike" kern="0" cap="none" spc="0" normalizeH="0" baseline="0" noProof="0" dirty="0">
                <a:ln>
                  <a:noFill/>
                </a:ln>
                <a:solidFill>
                  <a:srgbClr val="FF0000"/>
                </a:solidFill>
                <a:effectLst/>
                <a:uLnTx/>
                <a:uFillTx/>
              </a:endParaRPr>
            </a:p>
          </p:txBody>
        </p:sp>
      </p:gr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2411820" y="2199933"/>
            <a:ext cx="4857659" cy="1602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i="0" dirty="0">
              <a:latin typeface="+mn-ea"/>
              <a:ea typeface="+mn-ea"/>
            </a:endParaRPr>
          </a:p>
        </p:txBody>
      </p:sp>
      <p:sp>
        <p:nvSpPr>
          <p:cNvPr id="247" name="Rectangle 37"/>
          <p:cNvSpPr>
            <a:spLocks noChangeArrowheads="1"/>
          </p:cNvSpPr>
          <p:nvPr/>
        </p:nvSpPr>
        <p:spPr bwMode="auto">
          <a:xfrm>
            <a:off x="2360717" y="434011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2490016" y="3846688"/>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 name="矩形 1"/>
          <p:cNvSpPr/>
          <p:nvPr/>
        </p:nvSpPr>
        <p:spPr>
          <a:xfrm>
            <a:off x="1487936" y="1765818"/>
            <a:ext cx="6861817" cy="2585323"/>
          </a:xfrm>
          <a:prstGeom prst="rect">
            <a:avLst/>
          </a:prstGeom>
        </p:spPr>
        <p:txBody>
          <a:bodyPr wrap="square">
            <a:spAutoFit/>
          </a:bodyPr>
          <a:lstStyle/>
          <a:p>
            <a:pPr indent="269875">
              <a:lnSpc>
                <a:spcPct val="125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后期</a:t>
            </a:r>
            <a:r>
              <a:rPr lang="zh-CN" altLang="zh-CN" kern="100" dirty="0">
                <a:latin typeface="Times New Roman" panose="02020603050405020304" pitchFamily="18" charset="0"/>
              </a:rPr>
              <a:t>需要进一步优化异常检测算法，我们在安全多放下提出的仅仅是最直观复杂度很高的暴力检测算法。有大量的优化方法我们还没有采用，下一步的计划就是在安全多方参与下如何去优化检测流程，提高检测效率。</a:t>
            </a:r>
            <a:endParaRPr lang="zh-CN" altLang="zh-CN" sz="1400" kern="100" dirty="0">
              <a:latin typeface="Times New Roman" panose="02020603050405020304" pitchFamily="18" charset="0"/>
            </a:endParaRPr>
          </a:p>
          <a:p>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另外</a:t>
            </a:r>
            <a:r>
              <a:rPr lang="zh-CN" altLang="zh-CN" kern="100" dirty="0">
                <a:latin typeface="Times New Roman" panose="02020603050405020304" pitchFamily="18" charset="0"/>
                <a:cs typeface="Times New Roman" panose="02020603050405020304" pitchFamily="18" charset="0"/>
              </a:rPr>
              <a:t>，我们目前的使用的算法都是在单机上实现的，服务器</a:t>
            </a:r>
            <a:r>
              <a:rPr lang="en-US" altLang="zh-CN" kern="100" dirty="0">
                <a:latin typeface="Times New Roman" panose="02020603050405020304" pitchFamily="18" charset="0"/>
              </a:rPr>
              <a:t>C</a:t>
            </a:r>
            <a:r>
              <a:rPr lang="zh-CN" altLang="zh-CN" kern="100" dirty="0">
                <a:latin typeface="Times New Roman" panose="02020603050405020304" pitchFamily="18" charset="0"/>
                <a:cs typeface="Times New Roman" panose="02020603050405020304" pitchFamily="18" charset="0"/>
              </a:rPr>
              <a:t>和服务器</a:t>
            </a:r>
            <a:r>
              <a:rPr lang="en-US" altLang="zh-CN" kern="100" dirty="0">
                <a:latin typeface="Times New Roman" panose="02020603050405020304" pitchFamily="18" charset="0"/>
              </a:rPr>
              <a:t>S</a:t>
            </a:r>
            <a:r>
              <a:rPr lang="zh-CN" altLang="zh-CN" kern="100" dirty="0">
                <a:latin typeface="Times New Roman" panose="02020603050405020304" pitchFamily="18" charset="0"/>
                <a:cs typeface="Times New Roman" panose="02020603050405020304" pitchFamily="18" charset="0"/>
              </a:rPr>
              <a:t>也是由两台单独的主机实现的，我们后期的一项重要工作就是要将这些单机上运行的算法移植到分布式系统中。后期进度安排如下：</a:t>
            </a:r>
            <a:endParaRPr lang="zh-CN" altLang="en-US" dirty="0"/>
          </a:p>
        </p:txBody>
      </p:sp>
    </p:spTree>
    <p:extLst>
      <p:ext uri="{BB962C8B-B14F-4D97-AF65-F5344CB8AC3E}">
        <p14:creationId xmlns:p14="http://schemas.microsoft.com/office/powerpoint/2010/main" val="1462924338"/>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38</a:t>
            </a:fld>
            <a:endParaRPr lang="zh-CN" altLang="en-US" sz="2000" dirty="0">
              <a:solidFill>
                <a:schemeClr val="tx1"/>
              </a:solidFill>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nvGrpSpPr>
          <p:cNvPr id="205" name="组合 40"/>
          <p:cNvGrpSpPr>
            <a:grpSpLocks/>
          </p:cNvGrpSpPr>
          <p:nvPr/>
        </p:nvGrpSpPr>
        <p:grpSpPr bwMode="auto">
          <a:xfrm>
            <a:off x="1634758" y="732100"/>
            <a:ext cx="6309575" cy="640114"/>
            <a:chOff x="1163638" y="1871663"/>
            <a:chExt cx="6584951" cy="790575"/>
          </a:xfrm>
        </p:grpSpPr>
        <p:sp>
          <p:nvSpPr>
            <p:cNvPr id="206" name="Rectangle 30"/>
            <p:cNvSpPr>
              <a:spLocks noChangeArrowheads="1"/>
            </p:cNvSpPr>
            <p:nvPr/>
          </p:nvSpPr>
          <p:spPr bwMode="auto">
            <a:xfrm>
              <a:off x="1489077"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07" name="Group 31"/>
            <p:cNvGrpSpPr>
              <a:grpSpLocks/>
            </p:cNvGrpSpPr>
            <p:nvPr/>
          </p:nvGrpSpPr>
          <p:grpSpPr bwMode="auto">
            <a:xfrm rot="10800000">
              <a:off x="1163638" y="1871663"/>
              <a:ext cx="793750" cy="790575"/>
              <a:chOff x="0" y="0"/>
              <a:chExt cx="1590" cy="1588"/>
            </a:xfrm>
          </p:grpSpPr>
          <p:grpSp>
            <p:nvGrpSpPr>
              <p:cNvPr id="210" name="Group 32"/>
              <p:cNvGrpSpPr>
                <a:grpSpLocks/>
              </p:cNvGrpSpPr>
              <p:nvPr/>
            </p:nvGrpSpPr>
            <p:grpSpPr bwMode="auto">
              <a:xfrm>
                <a:off x="0" y="0"/>
                <a:ext cx="1590" cy="1588"/>
                <a:chOff x="0" y="0"/>
                <a:chExt cx="1136" cy="1134"/>
              </a:xfrm>
            </p:grpSpPr>
            <p:sp>
              <p:nvSpPr>
                <p:cNvPr id="21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1" name="未知"/>
              <p:cNvSpPr>
                <a:spLocks/>
              </p:cNvSpPr>
              <p:nvPr/>
            </p:nvSpPr>
            <p:spPr bwMode="auto">
              <a:xfrm rot="16200000">
                <a:off x="498" y="494"/>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8" name="Rectangle 37"/>
            <p:cNvSpPr>
              <a:spLocks noChangeArrowheads="1"/>
            </p:cNvSpPr>
            <p:nvPr/>
          </p:nvSpPr>
          <p:spPr bwMode="auto">
            <a:xfrm>
              <a:off x="2043751" y="1993901"/>
              <a:ext cx="5592762" cy="5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zh-CN" sz="2000" dirty="0">
                  <a:solidFill>
                    <a:srgbClr val="FF0000"/>
                  </a:solidFill>
                </a:rPr>
                <a:t>后期拟完成的研究工作及进度安排</a:t>
              </a:r>
              <a:endParaRPr kumimoji="0" lang="zh-CN" altLang="en-US" sz="2000" b="1" i="0" u="none" strike="noStrike" kern="0" cap="none" spc="0" normalizeH="0" baseline="0" noProof="0" dirty="0">
                <a:ln>
                  <a:noFill/>
                </a:ln>
                <a:solidFill>
                  <a:srgbClr val="FF0000"/>
                </a:solidFill>
                <a:effectLst/>
                <a:uLnTx/>
                <a:uFillTx/>
                <a:latin typeface="黑体" pitchFamily="49" charset="-122"/>
                <a:ea typeface="黑体" pitchFamily="49" charset="-122"/>
              </a:endParaRPr>
            </a:p>
          </p:txBody>
        </p:sp>
        <p:sp>
          <p:nvSpPr>
            <p:cNvPr id="209" name="Rectangle 38"/>
            <p:cNvSpPr>
              <a:spLocks noChangeArrowheads="1"/>
            </p:cNvSpPr>
            <p:nvPr/>
          </p:nvSpPr>
          <p:spPr bwMode="auto">
            <a:xfrm>
              <a:off x="1292226" y="1981201"/>
              <a:ext cx="5540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noProof="0" dirty="0">
                  <a:solidFill>
                    <a:srgbClr val="FF0000"/>
                  </a:solidFill>
                </a:rPr>
                <a:t>3</a:t>
              </a:r>
              <a:endParaRPr kumimoji="0" lang="en-US" altLang="zh-CN" sz="2000" b="1" i="0" u="none" strike="noStrike" kern="0" cap="none" spc="0" normalizeH="0" baseline="0" noProof="0" dirty="0">
                <a:ln>
                  <a:noFill/>
                </a:ln>
                <a:solidFill>
                  <a:srgbClr val="FF0000"/>
                </a:solidFill>
                <a:effectLst/>
                <a:uLnTx/>
                <a:uFillTx/>
              </a:endParaRPr>
            </a:p>
          </p:txBody>
        </p:sp>
      </p:gr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2411820" y="2199933"/>
            <a:ext cx="4857659" cy="1602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i="0" dirty="0">
              <a:latin typeface="+mn-ea"/>
              <a:ea typeface="+mn-ea"/>
            </a:endParaRPr>
          </a:p>
        </p:txBody>
      </p:sp>
      <p:sp>
        <p:nvSpPr>
          <p:cNvPr id="247" name="Rectangle 37"/>
          <p:cNvSpPr>
            <a:spLocks noChangeArrowheads="1"/>
          </p:cNvSpPr>
          <p:nvPr/>
        </p:nvSpPr>
        <p:spPr bwMode="auto">
          <a:xfrm>
            <a:off x="2360717" y="434011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2490016" y="3846688"/>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 name="矩形 1"/>
          <p:cNvSpPr/>
          <p:nvPr/>
        </p:nvSpPr>
        <p:spPr>
          <a:xfrm>
            <a:off x="1487936" y="1765818"/>
            <a:ext cx="6861817" cy="405817"/>
          </a:xfrm>
          <a:prstGeom prst="rect">
            <a:avLst/>
          </a:prstGeom>
        </p:spPr>
        <p:txBody>
          <a:bodyPr wrap="square">
            <a:spAutoFit/>
          </a:bodyPr>
          <a:lstStyle/>
          <a:p>
            <a:pPr indent="269875">
              <a:lnSpc>
                <a:spcPct val="125000"/>
              </a:lnSpc>
              <a:spcAft>
                <a:spcPts val="0"/>
              </a:spcAft>
            </a:pPr>
            <a:r>
              <a:rPr lang="en-US" altLang="zh-CN" kern="100" dirty="0" smtClean="0">
                <a:latin typeface="Times New Roman" panose="02020603050405020304" pitchFamily="18" charset="0"/>
              </a:rPr>
              <a:t>    </a:t>
            </a:r>
            <a:endParaRPr lang="zh-CN" altLang="en-US" dirty="0"/>
          </a:p>
        </p:txBody>
      </p:sp>
      <p:sp>
        <p:nvSpPr>
          <p:cNvPr id="3" name="矩形 2"/>
          <p:cNvSpPr/>
          <p:nvPr/>
        </p:nvSpPr>
        <p:spPr>
          <a:xfrm>
            <a:off x="1722771" y="1690838"/>
            <a:ext cx="6626982" cy="2128275"/>
          </a:xfrm>
          <a:prstGeom prst="rect">
            <a:avLst/>
          </a:prstGeom>
        </p:spPr>
        <p:txBody>
          <a:bodyPr wrap="square">
            <a:spAutoFit/>
          </a:bodyPr>
          <a:lstStyle/>
          <a:p>
            <a:pPr indent="304800">
              <a:lnSpc>
                <a:spcPct val="125000"/>
              </a:lnSpc>
              <a:spcAft>
                <a:spcPts val="0"/>
              </a:spcAft>
            </a:pPr>
            <a:r>
              <a:rPr lang="en-US" altLang="zh-CN" kern="0" dirty="0">
                <a:latin typeface="Times New Roman" panose="02020603050405020304" pitchFamily="18" charset="0"/>
              </a:rPr>
              <a:t>2017</a:t>
            </a:r>
            <a:r>
              <a:rPr lang="zh-CN" altLang="zh-CN" kern="0" dirty="0">
                <a:latin typeface="Times New Roman" panose="02020603050405020304" pitchFamily="18" charset="0"/>
              </a:rPr>
              <a:t>年</a:t>
            </a:r>
            <a:r>
              <a:rPr lang="en-US" altLang="zh-CN" kern="0" dirty="0">
                <a:latin typeface="Times New Roman" panose="02020603050405020304" pitchFamily="18" charset="0"/>
              </a:rPr>
              <a:t>3</a:t>
            </a:r>
            <a:r>
              <a:rPr lang="zh-CN" altLang="zh-CN" kern="0" dirty="0">
                <a:latin typeface="Times New Roman" panose="02020603050405020304" pitchFamily="18" charset="0"/>
              </a:rPr>
              <a:t>月</a:t>
            </a:r>
            <a:r>
              <a:rPr lang="en-US" altLang="zh-CN" kern="0" dirty="0">
                <a:latin typeface="Times New Roman" panose="02020603050405020304" pitchFamily="18" charset="0"/>
              </a:rPr>
              <a:t>- 2017 </a:t>
            </a:r>
            <a:r>
              <a:rPr lang="zh-CN" altLang="zh-CN" kern="0" dirty="0">
                <a:latin typeface="Times New Roman" panose="02020603050405020304" pitchFamily="18" charset="0"/>
              </a:rPr>
              <a:t>年</a:t>
            </a:r>
            <a:r>
              <a:rPr lang="en-US" altLang="zh-CN" kern="0" dirty="0">
                <a:latin typeface="Times New Roman" panose="02020603050405020304" pitchFamily="18" charset="0"/>
              </a:rPr>
              <a:t>5</a:t>
            </a:r>
            <a:r>
              <a:rPr lang="zh-CN" altLang="zh-CN" kern="0" dirty="0">
                <a:latin typeface="Times New Roman" panose="02020603050405020304" pitchFamily="18" charset="0"/>
              </a:rPr>
              <a:t>月：提出新的算法，并设计协议。</a:t>
            </a:r>
            <a:endParaRPr lang="zh-CN" altLang="zh-CN" sz="1400" kern="100" dirty="0">
              <a:latin typeface="Times New Roman" panose="02020603050405020304" pitchFamily="18" charset="0"/>
            </a:endParaRPr>
          </a:p>
          <a:p>
            <a:pPr indent="304800">
              <a:lnSpc>
                <a:spcPct val="125000"/>
              </a:lnSpc>
              <a:spcAft>
                <a:spcPts val="0"/>
              </a:spcAft>
            </a:pPr>
            <a:r>
              <a:rPr lang="en-US" altLang="zh-CN" kern="100" dirty="0">
                <a:solidFill>
                  <a:srgbClr val="000000"/>
                </a:solidFill>
                <a:latin typeface="Times New Roman" panose="02020603050405020304" pitchFamily="18" charset="0"/>
              </a:rPr>
              <a:t>2017</a:t>
            </a:r>
            <a:r>
              <a:rPr lang="zh-CN" altLang="zh-CN" kern="100" dirty="0">
                <a:solidFill>
                  <a:srgbClr val="000000"/>
                </a:solidFill>
                <a:latin typeface="Times New Roman" panose="02020603050405020304" pitchFamily="18" charset="0"/>
              </a:rPr>
              <a:t>年</a:t>
            </a:r>
            <a:r>
              <a:rPr lang="en-US" altLang="zh-CN" kern="100" dirty="0">
                <a:solidFill>
                  <a:srgbClr val="000000"/>
                </a:solidFill>
                <a:latin typeface="Times New Roman" panose="02020603050405020304" pitchFamily="18" charset="0"/>
              </a:rPr>
              <a:t>5</a:t>
            </a:r>
            <a:r>
              <a:rPr lang="zh-CN" altLang="zh-CN" kern="100" dirty="0">
                <a:solidFill>
                  <a:srgbClr val="000000"/>
                </a:solidFill>
                <a:latin typeface="Times New Roman" panose="02020603050405020304" pitchFamily="18" charset="0"/>
              </a:rPr>
              <a:t>月</a:t>
            </a:r>
            <a:r>
              <a:rPr lang="en-US" altLang="zh-CN" kern="100" dirty="0">
                <a:solidFill>
                  <a:srgbClr val="000000"/>
                </a:solidFill>
                <a:latin typeface="Times New Roman" panose="02020603050405020304" pitchFamily="18" charset="0"/>
              </a:rPr>
              <a:t>-2017</a:t>
            </a:r>
            <a:r>
              <a:rPr lang="zh-CN" altLang="zh-CN" kern="100" dirty="0">
                <a:solidFill>
                  <a:srgbClr val="000000"/>
                </a:solidFill>
                <a:latin typeface="Times New Roman" panose="02020603050405020304" pitchFamily="18" charset="0"/>
              </a:rPr>
              <a:t>年</a:t>
            </a:r>
            <a:r>
              <a:rPr lang="en-US" altLang="zh-CN" kern="100" dirty="0">
                <a:solidFill>
                  <a:srgbClr val="000000"/>
                </a:solidFill>
                <a:latin typeface="Times New Roman" panose="02020603050405020304" pitchFamily="18" charset="0"/>
              </a:rPr>
              <a:t>7</a:t>
            </a:r>
            <a:r>
              <a:rPr lang="zh-CN" altLang="zh-CN" kern="100" dirty="0">
                <a:solidFill>
                  <a:srgbClr val="000000"/>
                </a:solidFill>
                <a:latin typeface="Times New Roman" panose="02020603050405020304" pitchFamily="18" charset="0"/>
              </a:rPr>
              <a:t>月：进行编码、实现以及测试，分析实验结果，得出结论。</a:t>
            </a:r>
            <a:endParaRPr lang="zh-CN" altLang="zh-CN" sz="1400" kern="100" dirty="0">
              <a:latin typeface="Times New Roman" panose="02020603050405020304" pitchFamily="18" charset="0"/>
            </a:endParaRPr>
          </a:p>
          <a:p>
            <a:pPr indent="304800" algn="just">
              <a:lnSpc>
                <a:spcPct val="120000"/>
              </a:lnSpc>
              <a:spcAft>
                <a:spcPts val="0"/>
              </a:spcAft>
            </a:pPr>
            <a:r>
              <a:rPr lang="en-US" altLang="zh-CN" kern="100" dirty="0">
                <a:solidFill>
                  <a:srgbClr val="000000"/>
                </a:solidFill>
                <a:latin typeface="Times New Roman" panose="02020603050405020304" pitchFamily="18" charset="0"/>
              </a:rPr>
              <a:t>2017</a:t>
            </a:r>
            <a:r>
              <a:rPr lang="zh-CN" altLang="zh-CN" kern="100" dirty="0">
                <a:solidFill>
                  <a:srgbClr val="000000"/>
                </a:solidFill>
                <a:latin typeface="Times New Roman" panose="02020603050405020304" pitchFamily="18" charset="0"/>
              </a:rPr>
              <a:t>年</a:t>
            </a:r>
            <a:r>
              <a:rPr lang="en-US" altLang="zh-CN" kern="100" dirty="0">
                <a:solidFill>
                  <a:srgbClr val="000000"/>
                </a:solidFill>
                <a:latin typeface="Times New Roman" panose="02020603050405020304" pitchFamily="18" charset="0"/>
              </a:rPr>
              <a:t>7</a:t>
            </a:r>
            <a:r>
              <a:rPr lang="zh-CN" altLang="zh-CN" kern="100" dirty="0">
                <a:solidFill>
                  <a:srgbClr val="000000"/>
                </a:solidFill>
                <a:latin typeface="Times New Roman" panose="02020603050405020304" pitchFamily="18" charset="0"/>
              </a:rPr>
              <a:t>月</a:t>
            </a:r>
            <a:r>
              <a:rPr lang="en-US" altLang="zh-CN" kern="100" dirty="0">
                <a:solidFill>
                  <a:srgbClr val="000000"/>
                </a:solidFill>
                <a:latin typeface="Times New Roman" panose="02020603050405020304" pitchFamily="18" charset="0"/>
              </a:rPr>
              <a:t>-2017</a:t>
            </a:r>
            <a:r>
              <a:rPr lang="zh-CN" altLang="zh-CN" kern="100" dirty="0">
                <a:solidFill>
                  <a:srgbClr val="000000"/>
                </a:solidFill>
                <a:latin typeface="Times New Roman" panose="02020603050405020304" pitchFamily="18" charset="0"/>
              </a:rPr>
              <a:t>年</a:t>
            </a:r>
            <a:r>
              <a:rPr lang="en-US" altLang="zh-CN" kern="100" dirty="0">
                <a:solidFill>
                  <a:srgbClr val="000000"/>
                </a:solidFill>
                <a:latin typeface="Times New Roman" panose="02020603050405020304" pitchFamily="18" charset="0"/>
              </a:rPr>
              <a:t>9</a:t>
            </a:r>
            <a:r>
              <a:rPr lang="zh-CN" altLang="zh-CN" kern="100" dirty="0">
                <a:solidFill>
                  <a:srgbClr val="000000"/>
                </a:solidFill>
                <a:latin typeface="Times New Roman" panose="02020603050405020304" pitchFamily="18" charset="0"/>
              </a:rPr>
              <a:t>月：进行系统总体测试，总结。</a:t>
            </a:r>
            <a:endParaRPr lang="zh-CN" altLang="zh-CN" sz="1400" kern="100" dirty="0">
              <a:latin typeface="Times New Roman" panose="02020603050405020304" pitchFamily="18" charset="0"/>
            </a:endParaRPr>
          </a:p>
          <a:p>
            <a:pPr marL="269875">
              <a:lnSpc>
                <a:spcPct val="120000"/>
              </a:lnSpc>
              <a:spcAft>
                <a:spcPts val="0"/>
              </a:spcAft>
            </a:pPr>
            <a:r>
              <a:rPr lang="en-US" altLang="zh-CN" kern="100" dirty="0">
                <a:solidFill>
                  <a:srgbClr val="000000"/>
                </a:solidFill>
                <a:latin typeface="Times New Roman" panose="02020603050405020304" pitchFamily="18" charset="0"/>
              </a:rPr>
              <a:t>2017</a:t>
            </a:r>
            <a:r>
              <a:rPr lang="zh-CN" altLang="zh-CN" kern="100" dirty="0">
                <a:solidFill>
                  <a:srgbClr val="000000"/>
                </a:solidFill>
                <a:latin typeface="Times New Roman" panose="02020603050405020304" pitchFamily="18" charset="0"/>
              </a:rPr>
              <a:t>年</a:t>
            </a:r>
            <a:r>
              <a:rPr lang="en-US" altLang="zh-CN" kern="100" dirty="0">
                <a:solidFill>
                  <a:srgbClr val="000000"/>
                </a:solidFill>
                <a:latin typeface="Times New Roman" panose="02020603050405020304" pitchFamily="18" charset="0"/>
              </a:rPr>
              <a:t>9</a:t>
            </a:r>
            <a:r>
              <a:rPr lang="zh-CN" altLang="zh-CN" kern="100" dirty="0">
                <a:solidFill>
                  <a:srgbClr val="000000"/>
                </a:solidFill>
                <a:latin typeface="Times New Roman" panose="02020603050405020304" pitchFamily="18" charset="0"/>
              </a:rPr>
              <a:t>月</a:t>
            </a:r>
            <a:r>
              <a:rPr lang="en-US" altLang="zh-CN" kern="100" dirty="0">
                <a:solidFill>
                  <a:srgbClr val="000000"/>
                </a:solidFill>
                <a:latin typeface="Times New Roman" panose="02020603050405020304" pitchFamily="18" charset="0"/>
              </a:rPr>
              <a:t>-2017</a:t>
            </a:r>
            <a:r>
              <a:rPr lang="zh-CN" altLang="zh-CN" kern="100" dirty="0">
                <a:solidFill>
                  <a:srgbClr val="000000"/>
                </a:solidFill>
                <a:latin typeface="Times New Roman" panose="02020603050405020304" pitchFamily="18" charset="0"/>
              </a:rPr>
              <a:t>年</a:t>
            </a:r>
            <a:r>
              <a:rPr lang="en-US" altLang="zh-CN" kern="100" dirty="0">
                <a:solidFill>
                  <a:srgbClr val="000000"/>
                </a:solidFill>
                <a:latin typeface="Times New Roman" panose="02020603050405020304" pitchFamily="18" charset="0"/>
              </a:rPr>
              <a:t>12</a:t>
            </a:r>
            <a:r>
              <a:rPr lang="zh-CN" altLang="zh-CN" kern="100" dirty="0">
                <a:solidFill>
                  <a:srgbClr val="000000"/>
                </a:solidFill>
                <a:latin typeface="Times New Roman" panose="02020603050405020304" pitchFamily="18" charset="0"/>
              </a:rPr>
              <a:t>月：总结研究结论，撰写毕业论文，准备答辩。</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916123630"/>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39</a:t>
            </a:fld>
            <a:endParaRPr lang="zh-CN" altLang="en-US" sz="2000" dirty="0">
              <a:solidFill>
                <a:schemeClr val="tx1"/>
              </a:solidFill>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nvGrpSpPr>
          <p:cNvPr id="205" name="组合 40"/>
          <p:cNvGrpSpPr>
            <a:grpSpLocks/>
          </p:cNvGrpSpPr>
          <p:nvPr/>
        </p:nvGrpSpPr>
        <p:grpSpPr bwMode="auto">
          <a:xfrm>
            <a:off x="1634758" y="732100"/>
            <a:ext cx="6309575" cy="640114"/>
            <a:chOff x="1163638" y="1871663"/>
            <a:chExt cx="6584951" cy="790575"/>
          </a:xfrm>
        </p:grpSpPr>
        <p:sp>
          <p:nvSpPr>
            <p:cNvPr id="206" name="Rectangle 30"/>
            <p:cNvSpPr>
              <a:spLocks noChangeArrowheads="1"/>
            </p:cNvSpPr>
            <p:nvPr/>
          </p:nvSpPr>
          <p:spPr bwMode="auto">
            <a:xfrm>
              <a:off x="1489077"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07" name="Group 31"/>
            <p:cNvGrpSpPr>
              <a:grpSpLocks/>
            </p:cNvGrpSpPr>
            <p:nvPr/>
          </p:nvGrpSpPr>
          <p:grpSpPr bwMode="auto">
            <a:xfrm rot="10800000">
              <a:off x="1163638" y="1871663"/>
              <a:ext cx="793750" cy="790575"/>
              <a:chOff x="0" y="0"/>
              <a:chExt cx="1590" cy="1588"/>
            </a:xfrm>
          </p:grpSpPr>
          <p:grpSp>
            <p:nvGrpSpPr>
              <p:cNvPr id="210" name="Group 32"/>
              <p:cNvGrpSpPr>
                <a:grpSpLocks/>
              </p:cNvGrpSpPr>
              <p:nvPr/>
            </p:nvGrpSpPr>
            <p:grpSpPr bwMode="auto">
              <a:xfrm>
                <a:off x="0" y="0"/>
                <a:ext cx="1590" cy="1588"/>
                <a:chOff x="0" y="0"/>
                <a:chExt cx="1136" cy="1134"/>
              </a:xfrm>
            </p:grpSpPr>
            <p:sp>
              <p:nvSpPr>
                <p:cNvPr id="21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1" name="未知"/>
              <p:cNvSpPr>
                <a:spLocks/>
              </p:cNvSpPr>
              <p:nvPr/>
            </p:nvSpPr>
            <p:spPr bwMode="auto">
              <a:xfrm rot="16200000">
                <a:off x="498" y="494"/>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8" name="Rectangle 37"/>
            <p:cNvSpPr>
              <a:spLocks noChangeArrowheads="1"/>
            </p:cNvSpPr>
            <p:nvPr/>
          </p:nvSpPr>
          <p:spPr bwMode="auto">
            <a:xfrm>
              <a:off x="2043751" y="1993901"/>
              <a:ext cx="5592762" cy="5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zh-CN" sz="2000" dirty="0">
                  <a:solidFill>
                    <a:srgbClr val="FF0000"/>
                  </a:solidFill>
                </a:rPr>
                <a:t>存在问题及解决方案</a:t>
              </a:r>
              <a:endParaRPr kumimoji="0" lang="zh-CN" altLang="en-US" sz="2000" b="1" i="0" u="none" strike="noStrike" kern="0" cap="none" spc="0" normalizeH="0" baseline="0" noProof="0" dirty="0">
                <a:ln>
                  <a:noFill/>
                </a:ln>
                <a:solidFill>
                  <a:srgbClr val="FF0000"/>
                </a:solidFill>
                <a:effectLst/>
                <a:uLnTx/>
                <a:uFillTx/>
                <a:latin typeface="黑体" pitchFamily="49" charset="-122"/>
                <a:ea typeface="黑体" pitchFamily="49" charset="-122"/>
              </a:endParaRPr>
            </a:p>
          </p:txBody>
        </p:sp>
        <p:sp>
          <p:nvSpPr>
            <p:cNvPr id="209" name="Rectangle 38"/>
            <p:cNvSpPr>
              <a:spLocks noChangeArrowheads="1"/>
            </p:cNvSpPr>
            <p:nvPr/>
          </p:nvSpPr>
          <p:spPr bwMode="auto">
            <a:xfrm>
              <a:off x="1292226" y="1981201"/>
              <a:ext cx="5540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dirty="0">
                  <a:solidFill>
                    <a:srgbClr val="FF0000"/>
                  </a:solidFill>
                </a:rPr>
                <a:t>4</a:t>
              </a:r>
              <a:endParaRPr kumimoji="0" lang="en-US" altLang="zh-CN" sz="2000" b="1" i="0" u="none" strike="noStrike" kern="0" cap="none" spc="0" normalizeH="0" baseline="0" noProof="0" dirty="0">
                <a:ln>
                  <a:noFill/>
                </a:ln>
                <a:solidFill>
                  <a:srgbClr val="FF0000"/>
                </a:solidFill>
                <a:effectLst/>
                <a:uLnTx/>
                <a:uFillTx/>
              </a:endParaRPr>
            </a:p>
          </p:txBody>
        </p:sp>
      </p:gr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2411820" y="2199933"/>
            <a:ext cx="4857659" cy="1602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i="0" dirty="0">
              <a:latin typeface="+mn-ea"/>
              <a:ea typeface="+mn-ea"/>
            </a:endParaRPr>
          </a:p>
        </p:txBody>
      </p:sp>
      <p:sp>
        <p:nvSpPr>
          <p:cNvPr id="247" name="Rectangle 37"/>
          <p:cNvSpPr>
            <a:spLocks noChangeArrowheads="1"/>
          </p:cNvSpPr>
          <p:nvPr/>
        </p:nvSpPr>
        <p:spPr bwMode="auto">
          <a:xfrm>
            <a:off x="2360717" y="434011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2490016" y="3846688"/>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 name="矩形 1"/>
          <p:cNvSpPr/>
          <p:nvPr/>
        </p:nvSpPr>
        <p:spPr>
          <a:xfrm>
            <a:off x="1487936" y="1765818"/>
            <a:ext cx="6861817" cy="2862322"/>
          </a:xfrm>
          <a:prstGeom prst="rect">
            <a:avLst/>
          </a:prstGeom>
        </p:spPr>
        <p:txBody>
          <a:bodyPr wrap="square">
            <a:spAutoFit/>
          </a:bodyPr>
          <a:lstStyle/>
          <a:p>
            <a:pPr indent="269875">
              <a:lnSpc>
                <a:spcPct val="125000"/>
              </a:lnSpc>
              <a:spcAft>
                <a:spcPts val="0"/>
              </a:spcAft>
            </a:pPr>
            <a:r>
              <a:rPr lang="en-US" altLang="zh-CN" dirty="0" smtClean="0"/>
              <a:t>   </a:t>
            </a:r>
            <a:r>
              <a:rPr lang="zh-CN" altLang="zh-CN" dirty="0" smtClean="0"/>
              <a:t>加密算法较为复杂，通过实验初步验证将暴力算法转化成安全多方下时，耗费的时间显著增加，在明文下可以实时监测出来的异常，转化到密文下需要数小时的时间去运算。当然我们可以采取优化算法去减少时间复杂度，但是优化算法无疑会采取更复杂的运算和更多的通讯，例如除法、开方等运算。这些运算和通讯在密文下都会导致复杂度的增加。因此，优化加密算法以及设计适合在密文下运算的异常检测算法是一个较为复杂的问题。</a:t>
            </a:r>
          </a:p>
          <a:p>
            <a:pPr indent="269875">
              <a:lnSpc>
                <a:spcPct val="125000"/>
              </a:lnSpc>
              <a:spcAft>
                <a:spcPts val="0"/>
              </a:spcAft>
            </a:pPr>
            <a:endParaRPr lang="zh-CN" altLang="en-US" dirty="0"/>
          </a:p>
        </p:txBody>
      </p:sp>
      <p:sp>
        <p:nvSpPr>
          <p:cNvPr id="3" name="矩形 2"/>
          <p:cNvSpPr/>
          <p:nvPr/>
        </p:nvSpPr>
        <p:spPr>
          <a:xfrm>
            <a:off x="1392589" y="1434518"/>
            <a:ext cx="1107996" cy="369332"/>
          </a:xfrm>
          <a:prstGeom prst="rect">
            <a:avLst/>
          </a:prstGeom>
        </p:spPr>
        <p:txBody>
          <a:bodyPr wrap="none">
            <a:spAutoFit/>
          </a:bodyPr>
          <a:lstStyle/>
          <a:p>
            <a:r>
              <a:rPr lang="zh-CN" altLang="zh-CN" dirty="0">
                <a:solidFill>
                  <a:srgbClr val="FF0000"/>
                </a:solidFill>
              </a:rPr>
              <a:t>存在问题</a:t>
            </a:r>
            <a:endParaRPr lang="zh-CN" altLang="en-US" dirty="0"/>
          </a:p>
        </p:txBody>
      </p:sp>
    </p:spTree>
    <p:extLst>
      <p:ext uri="{BB962C8B-B14F-4D97-AF65-F5344CB8AC3E}">
        <p14:creationId xmlns:p14="http://schemas.microsoft.com/office/powerpoint/2010/main" val="18098970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21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marR="0" lvl="1" indent="-285750" defTabSz="1422400" eaLnBrk="1" fontAlgn="auto" latinLnBrk="0" hangingPunct="1">
              <a:lnSpc>
                <a:spcPct val="90000"/>
              </a:lnSpc>
              <a:spcBef>
                <a:spcPts val="0"/>
              </a:spcBef>
              <a:spcAft>
                <a:spcPct val="15000"/>
              </a:spcAft>
              <a:buClrTx/>
              <a:buSzTx/>
              <a:buFontTx/>
              <a:buNone/>
              <a:defRPr/>
            </a:pPr>
            <a:r>
              <a:rPr lang="zh-CN" altLang="en-US" sz="2000" b="1" dirty="0" smtClean="0"/>
              <a:t>背景介绍</a:t>
            </a:r>
            <a:endParaRPr lang="zh-CN" altLang="en-US" sz="2000" b="1" kern="0" dirty="0">
              <a:latin typeface="黑体" panose="02010609060101010101" pitchFamily="49" charset="-122"/>
              <a:ea typeface="黑体" panose="02010609060101010101"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t>4</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anose="02010609060101010101" pitchFamily="49" charset="-122"/>
                <a:ea typeface="黑体" panose="02010609060101010101" pitchFamily="49" charset="-122"/>
              </a:rPr>
              <a:t> </a:t>
            </a:r>
            <a:endParaRPr lang="zh-CN" altLang="en-US" dirty="0"/>
          </a:p>
        </p:txBody>
      </p:sp>
      <p:sp>
        <p:nvSpPr>
          <p:cNvPr id="3" name="矩形 2"/>
          <p:cNvSpPr/>
          <p:nvPr/>
        </p:nvSpPr>
        <p:spPr>
          <a:xfrm>
            <a:off x="283936" y="923114"/>
            <a:ext cx="8176388" cy="923330"/>
          </a:xfrm>
          <a:prstGeom prst="rect">
            <a:avLst/>
          </a:prstGeom>
        </p:spPr>
        <p:txBody>
          <a:bodyPr wrap="square">
            <a:spAutoFit/>
          </a:bodyPr>
          <a:lstStyle/>
          <a:p>
            <a:r>
              <a:rPr lang="en-US" altLang="zh-CN" dirty="0"/>
              <a:t> </a:t>
            </a:r>
            <a:r>
              <a:rPr lang="en-US" altLang="zh-CN" dirty="0" smtClean="0"/>
              <a:t>   </a:t>
            </a:r>
            <a:r>
              <a:rPr lang="zh-CN" altLang="zh-CN" dirty="0" smtClean="0"/>
              <a:t>在目前</a:t>
            </a:r>
            <a:r>
              <a:rPr lang="zh-CN" altLang="en-US" dirty="0" smtClean="0"/>
              <a:t>相当一部分的</a:t>
            </a:r>
            <a:r>
              <a:rPr lang="zh-CN" altLang="zh-CN" dirty="0" smtClean="0"/>
              <a:t>研究</a:t>
            </a:r>
            <a:r>
              <a:rPr lang="zh-CN" altLang="zh-CN" dirty="0"/>
              <a:t>工作中都是认为时间序列数据是集中的，所采取的算法也都是认为当前的数据集是完备的。而在实际应用中，数据分布往往是分散</a:t>
            </a:r>
            <a:r>
              <a:rPr lang="zh-CN" altLang="zh-CN" dirty="0" smtClean="0"/>
              <a:t>的</a:t>
            </a:r>
            <a:r>
              <a:rPr lang="zh-CN" altLang="en-US" dirty="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3112770"/>
            <a:ext cx="1845945" cy="1386840"/>
          </a:xfrm>
          <a:prstGeom prst="rect">
            <a:avLst/>
          </a:prstGeom>
        </p:spPr>
      </p:pic>
      <p:sp>
        <p:nvSpPr>
          <p:cNvPr id="7" name="文本框 6"/>
          <p:cNvSpPr txBox="1"/>
          <p:nvPr/>
        </p:nvSpPr>
        <p:spPr>
          <a:xfrm>
            <a:off x="1507728" y="4661171"/>
            <a:ext cx="1440120" cy="369332"/>
          </a:xfrm>
          <a:prstGeom prst="rect">
            <a:avLst/>
          </a:prstGeom>
          <a:noFill/>
        </p:spPr>
        <p:txBody>
          <a:bodyPr wrap="square" rtlCol="0">
            <a:spAutoFit/>
          </a:bodyPr>
          <a:lstStyle/>
          <a:p>
            <a:r>
              <a:rPr lang="en-US" altLang="zh-CN" dirty="0" smtClean="0"/>
              <a:t>A</a:t>
            </a:r>
            <a:endParaRPr lang="zh-CN" altLang="en-US" dirty="0"/>
          </a:p>
        </p:txBody>
      </p:sp>
      <p:sp>
        <p:nvSpPr>
          <p:cNvPr id="19" name="文本框 18"/>
          <p:cNvSpPr txBox="1"/>
          <p:nvPr/>
        </p:nvSpPr>
        <p:spPr>
          <a:xfrm>
            <a:off x="4804794" y="1716384"/>
            <a:ext cx="1440120" cy="369332"/>
          </a:xfrm>
          <a:prstGeom prst="rect">
            <a:avLst/>
          </a:prstGeom>
          <a:noFill/>
        </p:spPr>
        <p:txBody>
          <a:bodyPr wrap="square" rtlCol="0">
            <a:spAutoFit/>
          </a:bodyPr>
          <a:lstStyle/>
          <a:p>
            <a:r>
              <a:rPr lang="en-US" altLang="zh-CN" dirty="0"/>
              <a:t>B</a:t>
            </a:r>
            <a:endParaRPr lang="zh-CN" altLang="en-US" dirty="0"/>
          </a:p>
        </p:txBody>
      </p:sp>
      <p:sp>
        <p:nvSpPr>
          <p:cNvPr id="20" name="文本框 19"/>
          <p:cNvSpPr txBox="1"/>
          <p:nvPr/>
        </p:nvSpPr>
        <p:spPr>
          <a:xfrm>
            <a:off x="6838950" y="3986286"/>
            <a:ext cx="1440120" cy="369332"/>
          </a:xfrm>
          <a:prstGeom prst="rect">
            <a:avLst/>
          </a:prstGeom>
          <a:noFill/>
        </p:spPr>
        <p:txBody>
          <a:bodyPr wrap="square" rtlCol="0">
            <a:spAutoFit/>
          </a:bodyPr>
          <a:lstStyle/>
          <a:p>
            <a:r>
              <a:rPr lang="en-US" altLang="zh-CN" dirty="0"/>
              <a:t>C</a:t>
            </a:r>
            <a:endParaRPr lang="zh-CN" altLang="en-US" dirty="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9155" y="1716405"/>
            <a:ext cx="1346835" cy="117475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5225" y="2747645"/>
            <a:ext cx="1543050" cy="1077595"/>
          </a:xfrm>
          <a:prstGeom prst="rect">
            <a:avLst/>
          </a:prstGeom>
        </p:spPr>
      </p:pic>
      <p:pic>
        <p:nvPicPr>
          <p:cNvPr id="6" name="图片 5"/>
          <p:cNvPicPr>
            <a:picLocks noChangeAspect="1"/>
          </p:cNvPicPr>
          <p:nvPr/>
        </p:nvPicPr>
        <p:blipFill>
          <a:blip r:embed="rId5"/>
          <a:stretch>
            <a:fillRect/>
          </a:stretch>
        </p:blipFill>
        <p:spPr>
          <a:xfrm rot="1680000">
            <a:off x="1997075" y="4254500"/>
            <a:ext cx="1402080" cy="406400"/>
          </a:xfrm>
          <a:prstGeom prst="rect">
            <a:avLst/>
          </a:prstGeom>
        </p:spPr>
      </p:pic>
      <p:pic>
        <p:nvPicPr>
          <p:cNvPr id="10" name="图片 9"/>
          <p:cNvPicPr>
            <a:picLocks noChangeAspect="1"/>
          </p:cNvPicPr>
          <p:nvPr/>
        </p:nvPicPr>
        <p:blipFill>
          <a:blip r:embed="rId5"/>
          <a:stretch>
            <a:fillRect/>
          </a:stretch>
        </p:blipFill>
        <p:spPr>
          <a:xfrm rot="5400000">
            <a:off x="3471545" y="3352800"/>
            <a:ext cx="1200785" cy="406400"/>
          </a:xfrm>
          <a:prstGeom prst="rect">
            <a:avLst/>
          </a:prstGeom>
        </p:spPr>
      </p:pic>
      <p:pic>
        <p:nvPicPr>
          <p:cNvPr id="11" name="图片 10"/>
          <p:cNvPicPr>
            <a:picLocks noChangeAspect="1"/>
          </p:cNvPicPr>
          <p:nvPr/>
        </p:nvPicPr>
        <p:blipFill>
          <a:blip r:embed="rId5"/>
          <a:stretch>
            <a:fillRect/>
          </a:stretch>
        </p:blipFill>
        <p:spPr>
          <a:xfrm rot="8940000">
            <a:off x="4831217" y="3702693"/>
            <a:ext cx="1305024" cy="406400"/>
          </a:xfrm>
          <a:prstGeom prst="rect">
            <a:avLst/>
          </a:prstGeom>
        </p:spPr>
      </p:pic>
      <p:pic>
        <p:nvPicPr>
          <p:cNvPr id="22" name="图片 21"/>
          <p:cNvPicPr>
            <a:picLocks noChangeAspect="1"/>
          </p:cNvPicPr>
          <p:nvPr/>
        </p:nvPicPr>
        <p:blipFill>
          <a:blip r:embed="rId6"/>
          <a:stretch>
            <a:fillRect/>
          </a:stretch>
        </p:blipFill>
        <p:spPr>
          <a:xfrm>
            <a:off x="3252028" y="4220845"/>
            <a:ext cx="1703437" cy="1033232"/>
          </a:xfrm>
          <a:prstGeom prst="rect">
            <a:avLst/>
          </a:prstGeom>
        </p:spPr>
      </p:pic>
    </p:spTree>
    <p:extLst>
      <p:ext uri="{BB962C8B-B14F-4D97-AF65-F5344CB8AC3E}">
        <p14:creationId xmlns:p14="http://schemas.microsoft.com/office/powerpoint/2010/main" val="1450888342"/>
      </p:ext>
    </p:extLst>
  </p:cSld>
  <p:clrMapOvr>
    <a:masterClrMapping/>
  </p:clrMapOvr>
  <p:transition spd="slow" advTm="23103">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40</a:t>
            </a:fld>
            <a:endParaRPr lang="zh-CN" altLang="en-US" sz="2000" dirty="0">
              <a:solidFill>
                <a:schemeClr val="tx1"/>
              </a:solidFill>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nvGrpSpPr>
          <p:cNvPr id="205" name="组合 40"/>
          <p:cNvGrpSpPr>
            <a:grpSpLocks/>
          </p:cNvGrpSpPr>
          <p:nvPr/>
        </p:nvGrpSpPr>
        <p:grpSpPr bwMode="auto">
          <a:xfrm>
            <a:off x="1634758" y="732100"/>
            <a:ext cx="6309575" cy="640114"/>
            <a:chOff x="1163638" y="1871663"/>
            <a:chExt cx="6584951" cy="790575"/>
          </a:xfrm>
        </p:grpSpPr>
        <p:sp>
          <p:nvSpPr>
            <p:cNvPr id="206" name="Rectangle 30"/>
            <p:cNvSpPr>
              <a:spLocks noChangeArrowheads="1"/>
            </p:cNvSpPr>
            <p:nvPr/>
          </p:nvSpPr>
          <p:spPr bwMode="auto">
            <a:xfrm>
              <a:off x="1489077"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07" name="Group 31"/>
            <p:cNvGrpSpPr>
              <a:grpSpLocks/>
            </p:cNvGrpSpPr>
            <p:nvPr/>
          </p:nvGrpSpPr>
          <p:grpSpPr bwMode="auto">
            <a:xfrm rot="10800000">
              <a:off x="1163638" y="1871663"/>
              <a:ext cx="793750" cy="790575"/>
              <a:chOff x="0" y="0"/>
              <a:chExt cx="1590" cy="1588"/>
            </a:xfrm>
          </p:grpSpPr>
          <p:grpSp>
            <p:nvGrpSpPr>
              <p:cNvPr id="210" name="Group 32"/>
              <p:cNvGrpSpPr>
                <a:grpSpLocks/>
              </p:cNvGrpSpPr>
              <p:nvPr/>
            </p:nvGrpSpPr>
            <p:grpSpPr bwMode="auto">
              <a:xfrm>
                <a:off x="0" y="0"/>
                <a:ext cx="1590" cy="1588"/>
                <a:chOff x="0" y="0"/>
                <a:chExt cx="1136" cy="1134"/>
              </a:xfrm>
            </p:grpSpPr>
            <p:sp>
              <p:nvSpPr>
                <p:cNvPr id="21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1" name="未知"/>
              <p:cNvSpPr>
                <a:spLocks/>
              </p:cNvSpPr>
              <p:nvPr/>
            </p:nvSpPr>
            <p:spPr bwMode="auto">
              <a:xfrm rot="16200000">
                <a:off x="498" y="494"/>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8" name="Rectangle 37"/>
            <p:cNvSpPr>
              <a:spLocks noChangeArrowheads="1"/>
            </p:cNvSpPr>
            <p:nvPr/>
          </p:nvSpPr>
          <p:spPr bwMode="auto">
            <a:xfrm>
              <a:off x="2043751" y="1993901"/>
              <a:ext cx="5592762" cy="5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zh-CN" sz="2000" dirty="0">
                  <a:solidFill>
                    <a:srgbClr val="FF0000"/>
                  </a:solidFill>
                </a:rPr>
                <a:t>存在问题及解决方案</a:t>
              </a:r>
              <a:endParaRPr kumimoji="0" lang="zh-CN" altLang="en-US" sz="2000" b="1" i="0" u="none" strike="noStrike" kern="0" cap="none" spc="0" normalizeH="0" baseline="0" noProof="0" dirty="0">
                <a:ln>
                  <a:noFill/>
                </a:ln>
                <a:solidFill>
                  <a:srgbClr val="FF0000"/>
                </a:solidFill>
                <a:effectLst/>
                <a:uLnTx/>
                <a:uFillTx/>
                <a:latin typeface="黑体" pitchFamily="49" charset="-122"/>
                <a:ea typeface="黑体" pitchFamily="49" charset="-122"/>
              </a:endParaRPr>
            </a:p>
          </p:txBody>
        </p:sp>
        <p:sp>
          <p:nvSpPr>
            <p:cNvPr id="209" name="Rectangle 38"/>
            <p:cNvSpPr>
              <a:spLocks noChangeArrowheads="1"/>
            </p:cNvSpPr>
            <p:nvPr/>
          </p:nvSpPr>
          <p:spPr bwMode="auto">
            <a:xfrm>
              <a:off x="1292226" y="1981201"/>
              <a:ext cx="5540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dirty="0">
                  <a:solidFill>
                    <a:srgbClr val="FF0000"/>
                  </a:solidFill>
                </a:rPr>
                <a:t>4</a:t>
              </a:r>
              <a:endParaRPr kumimoji="0" lang="en-US" altLang="zh-CN" sz="2000" b="1" i="0" u="none" strike="noStrike" kern="0" cap="none" spc="0" normalizeH="0" baseline="0" noProof="0" dirty="0">
                <a:ln>
                  <a:noFill/>
                </a:ln>
                <a:solidFill>
                  <a:srgbClr val="FF0000"/>
                </a:solidFill>
                <a:effectLst/>
                <a:uLnTx/>
                <a:uFillTx/>
              </a:endParaRPr>
            </a:p>
          </p:txBody>
        </p:sp>
      </p:gr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2411820" y="2199933"/>
            <a:ext cx="4857659" cy="1602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i="0" dirty="0">
              <a:latin typeface="+mn-ea"/>
              <a:ea typeface="+mn-ea"/>
            </a:endParaRPr>
          </a:p>
        </p:txBody>
      </p:sp>
      <p:sp>
        <p:nvSpPr>
          <p:cNvPr id="247" name="Rectangle 37"/>
          <p:cNvSpPr>
            <a:spLocks noChangeArrowheads="1"/>
          </p:cNvSpPr>
          <p:nvPr/>
        </p:nvSpPr>
        <p:spPr bwMode="auto">
          <a:xfrm>
            <a:off x="2360717" y="434011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2490016" y="3846688"/>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 name="矩形 1"/>
          <p:cNvSpPr/>
          <p:nvPr/>
        </p:nvSpPr>
        <p:spPr>
          <a:xfrm>
            <a:off x="1487936" y="1765818"/>
            <a:ext cx="6861817" cy="2133341"/>
          </a:xfrm>
          <a:prstGeom prst="rect">
            <a:avLst/>
          </a:prstGeom>
        </p:spPr>
        <p:txBody>
          <a:bodyPr wrap="square">
            <a:spAutoFit/>
          </a:bodyPr>
          <a:lstStyle/>
          <a:p>
            <a:pPr indent="269875">
              <a:lnSpc>
                <a:spcPct val="125000"/>
              </a:lnSpc>
              <a:spcAft>
                <a:spcPts val="0"/>
              </a:spcAft>
            </a:pPr>
            <a:r>
              <a:rPr lang="x-none" altLang="zh-CN" dirty="0" smtClean="0"/>
              <a:t>查看相关文献</a:t>
            </a:r>
            <a:r>
              <a:rPr lang="zh-CN" altLang="zh-CN" dirty="0"/>
              <a:t>，</a:t>
            </a:r>
            <a:r>
              <a:rPr lang="x-none" altLang="zh-CN" dirty="0"/>
              <a:t>仔细研究加密算法的原理</a:t>
            </a:r>
            <a:r>
              <a:rPr lang="zh-CN" altLang="zh-CN" dirty="0"/>
              <a:t>，研究优化异常检测算法的主要思想，查阅相关资料，寻求文献原作者或指导老师帮助。认真设计改进检测算法，采用不同的方法进行试验。与指导老师和同学多交流，寻找新思路。认真学习分布式计算相关知识，尤其对</a:t>
            </a:r>
            <a:r>
              <a:rPr lang="en-US" altLang="zh-CN" dirty="0"/>
              <a:t>Spark</a:t>
            </a:r>
            <a:r>
              <a:rPr lang="zh-CN" altLang="zh-CN" dirty="0"/>
              <a:t>这类通用并行框架加强了解。练习将算法设计成满足集群计算要求</a:t>
            </a:r>
            <a:r>
              <a:rPr lang="zh-CN" altLang="zh-CN" dirty="0" smtClean="0"/>
              <a:t>。</a:t>
            </a:r>
            <a:endParaRPr lang="zh-CN" altLang="en-US" dirty="0"/>
          </a:p>
        </p:txBody>
      </p:sp>
      <p:sp>
        <p:nvSpPr>
          <p:cNvPr id="3" name="矩形 2"/>
          <p:cNvSpPr/>
          <p:nvPr/>
        </p:nvSpPr>
        <p:spPr>
          <a:xfrm>
            <a:off x="1267478" y="1470863"/>
            <a:ext cx="1210588" cy="369332"/>
          </a:xfrm>
          <a:prstGeom prst="rect">
            <a:avLst/>
          </a:prstGeom>
        </p:spPr>
        <p:txBody>
          <a:bodyPr wrap="none">
            <a:spAutoFit/>
          </a:bodyP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zh-CN" sz="2000" dirty="0">
                <a:solidFill>
                  <a:srgbClr val="FF0000"/>
                </a:solidFill>
              </a:rPr>
              <a:t>解决方案</a:t>
            </a:r>
            <a:endParaRPr lang="zh-CN" altLang="en-US" sz="2000" b="1" kern="0"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4191077080"/>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41</a:t>
            </a:fld>
            <a:endParaRPr lang="zh-CN" altLang="en-US" sz="2000" dirty="0">
              <a:solidFill>
                <a:schemeClr val="tx1"/>
              </a:solidFill>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nvGrpSpPr>
          <p:cNvPr id="205" name="组合 40"/>
          <p:cNvGrpSpPr>
            <a:grpSpLocks/>
          </p:cNvGrpSpPr>
          <p:nvPr/>
        </p:nvGrpSpPr>
        <p:grpSpPr bwMode="auto">
          <a:xfrm>
            <a:off x="1634758" y="732100"/>
            <a:ext cx="6309575" cy="640114"/>
            <a:chOff x="1163638" y="1871663"/>
            <a:chExt cx="6584951" cy="790575"/>
          </a:xfrm>
        </p:grpSpPr>
        <p:sp>
          <p:nvSpPr>
            <p:cNvPr id="206" name="Rectangle 30"/>
            <p:cNvSpPr>
              <a:spLocks noChangeArrowheads="1"/>
            </p:cNvSpPr>
            <p:nvPr/>
          </p:nvSpPr>
          <p:spPr bwMode="auto">
            <a:xfrm>
              <a:off x="1489077"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07" name="Group 31"/>
            <p:cNvGrpSpPr>
              <a:grpSpLocks/>
            </p:cNvGrpSpPr>
            <p:nvPr/>
          </p:nvGrpSpPr>
          <p:grpSpPr bwMode="auto">
            <a:xfrm rot="10800000">
              <a:off x="1163638" y="1871663"/>
              <a:ext cx="793750" cy="790575"/>
              <a:chOff x="0" y="0"/>
              <a:chExt cx="1590" cy="1588"/>
            </a:xfrm>
          </p:grpSpPr>
          <p:grpSp>
            <p:nvGrpSpPr>
              <p:cNvPr id="210" name="Group 32"/>
              <p:cNvGrpSpPr>
                <a:grpSpLocks/>
              </p:cNvGrpSpPr>
              <p:nvPr/>
            </p:nvGrpSpPr>
            <p:grpSpPr bwMode="auto">
              <a:xfrm>
                <a:off x="0" y="0"/>
                <a:ext cx="1590" cy="1588"/>
                <a:chOff x="0" y="0"/>
                <a:chExt cx="1136" cy="1134"/>
              </a:xfrm>
            </p:grpSpPr>
            <p:sp>
              <p:nvSpPr>
                <p:cNvPr id="21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1" name="未知"/>
              <p:cNvSpPr>
                <a:spLocks/>
              </p:cNvSpPr>
              <p:nvPr/>
            </p:nvSpPr>
            <p:spPr bwMode="auto">
              <a:xfrm rot="16200000">
                <a:off x="498" y="494"/>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8" name="Rectangle 37"/>
            <p:cNvSpPr>
              <a:spLocks noChangeArrowheads="1"/>
            </p:cNvSpPr>
            <p:nvPr/>
          </p:nvSpPr>
          <p:spPr bwMode="auto">
            <a:xfrm>
              <a:off x="2043751" y="1993901"/>
              <a:ext cx="5592762" cy="5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zh-CN" sz="2000" dirty="0">
                  <a:solidFill>
                    <a:srgbClr val="FF0000"/>
                  </a:solidFill>
                </a:rPr>
                <a:t>如期完成全部论文工作的可能性</a:t>
              </a:r>
              <a:endParaRPr kumimoji="0" lang="zh-CN" altLang="en-US" sz="2000" b="1" i="0" u="none" strike="noStrike" kern="0" cap="none" spc="0" normalizeH="0" baseline="0" noProof="0" dirty="0">
                <a:ln>
                  <a:noFill/>
                </a:ln>
                <a:solidFill>
                  <a:srgbClr val="FF0000"/>
                </a:solidFill>
                <a:effectLst/>
                <a:uLnTx/>
                <a:uFillTx/>
                <a:latin typeface="黑体" pitchFamily="49" charset="-122"/>
                <a:ea typeface="黑体" pitchFamily="49" charset="-122"/>
              </a:endParaRPr>
            </a:p>
          </p:txBody>
        </p:sp>
        <p:sp>
          <p:nvSpPr>
            <p:cNvPr id="209" name="Rectangle 38"/>
            <p:cNvSpPr>
              <a:spLocks noChangeArrowheads="1"/>
            </p:cNvSpPr>
            <p:nvPr/>
          </p:nvSpPr>
          <p:spPr bwMode="auto">
            <a:xfrm>
              <a:off x="1292226" y="1981201"/>
              <a:ext cx="5540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dirty="0">
                  <a:solidFill>
                    <a:srgbClr val="FF0000"/>
                  </a:solidFill>
                </a:rPr>
                <a:t>5</a:t>
              </a:r>
              <a:endParaRPr kumimoji="0" lang="en-US" altLang="zh-CN" sz="2000" b="1" i="0" u="none" strike="noStrike" kern="0" cap="none" spc="0" normalizeH="0" baseline="0" noProof="0" dirty="0">
                <a:ln>
                  <a:noFill/>
                </a:ln>
                <a:solidFill>
                  <a:srgbClr val="FF0000"/>
                </a:solidFill>
                <a:effectLst/>
                <a:uLnTx/>
                <a:uFillTx/>
              </a:endParaRPr>
            </a:p>
          </p:txBody>
        </p:sp>
      </p:gr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2411820" y="2199933"/>
            <a:ext cx="4857659" cy="1602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i="0" dirty="0">
              <a:latin typeface="+mn-ea"/>
              <a:ea typeface="+mn-ea"/>
            </a:endParaRPr>
          </a:p>
        </p:txBody>
      </p:sp>
      <p:sp>
        <p:nvSpPr>
          <p:cNvPr id="247" name="Rectangle 37"/>
          <p:cNvSpPr>
            <a:spLocks noChangeArrowheads="1"/>
          </p:cNvSpPr>
          <p:nvPr/>
        </p:nvSpPr>
        <p:spPr bwMode="auto">
          <a:xfrm>
            <a:off x="2360717" y="434011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2490016" y="3846688"/>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 name="矩形 1"/>
          <p:cNvSpPr/>
          <p:nvPr/>
        </p:nvSpPr>
        <p:spPr>
          <a:xfrm>
            <a:off x="1487936" y="1765818"/>
            <a:ext cx="6861817" cy="405817"/>
          </a:xfrm>
          <a:prstGeom prst="rect">
            <a:avLst/>
          </a:prstGeom>
        </p:spPr>
        <p:txBody>
          <a:bodyPr wrap="square">
            <a:spAutoFit/>
          </a:bodyPr>
          <a:lstStyle/>
          <a:p>
            <a:pPr indent="269875">
              <a:lnSpc>
                <a:spcPct val="125000"/>
              </a:lnSpc>
              <a:spcAft>
                <a:spcPts val="0"/>
              </a:spcAft>
            </a:pPr>
            <a:r>
              <a:rPr lang="en-US" altLang="zh-CN" kern="100" dirty="0" smtClean="0">
                <a:latin typeface="Times New Roman" panose="02020603050405020304" pitchFamily="18" charset="0"/>
              </a:rPr>
              <a:t>    </a:t>
            </a:r>
            <a:endParaRPr lang="zh-CN" altLang="en-US" dirty="0"/>
          </a:p>
        </p:txBody>
      </p:sp>
      <p:sp>
        <p:nvSpPr>
          <p:cNvPr id="3" name="矩形 2"/>
          <p:cNvSpPr/>
          <p:nvPr/>
        </p:nvSpPr>
        <p:spPr>
          <a:xfrm>
            <a:off x="1722771" y="1641337"/>
            <a:ext cx="6030312" cy="2785378"/>
          </a:xfrm>
          <a:prstGeom prst="rect">
            <a:avLst/>
          </a:prstGeom>
        </p:spPr>
        <p:txBody>
          <a:bodyPr wrap="square">
            <a:spAutoFit/>
          </a:bodyPr>
          <a:lstStyle/>
          <a:p>
            <a:pPr indent="304800">
              <a:lnSpc>
                <a:spcPts val="2100"/>
              </a:lnSpc>
              <a:spcAft>
                <a:spcPts val="0"/>
              </a:spcAft>
            </a:pPr>
            <a:r>
              <a:rPr lang="zh-CN" altLang="zh-CN" kern="100" dirty="0">
                <a:latin typeface="Times New Roman" panose="02020603050405020304" pitchFamily="18" charset="0"/>
              </a:rPr>
              <a:t>本课题目前已经完成了暴力检测算法在安全多方下的实现，并给出实验证明其正确性。接下来除了给出更多的实验结果证明，还要对异常检测算法进行优化，争取是时间复杂度降到可以接受的范围内。</a:t>
            </a:r>
            <a:endParaRPr lang="zh-CN" altLang="zh-CN" sz="1400" kern="100" dirty="0">
              <a:latin typeface="Times New Roman" panose="02020603050405020304" pitchFamily="18" charset="0"/>
            </a:endParaRPr>
          </a:p>
          <a:p>
            <a:pPr indent="304800">
              <a:lnSpc>
                <a:spcPts val="2100"/>
              </a:lnSpc>
              <a:spcAft>
                <a:spcPts val="0"/>
              </a:spcAft>
            </a:pPr>
            <a:r>
              <a:rPr lang="zh-CN" altLang="zh-CN" kern="100" dirty="0">
                <a:latin typeface="Times New Roman" panose="02020603050405020304" pitchFamily="18" charset="0"/>
              </a:rPr>
              <a:t>对于分布式的实现，现在实验室已经搭建了一个拥有三台主机的小型分布式系统，采用</a:t>
            </a:r>
            <a:r>
              <a:rPr lang="en-US" altLang="zh-CN" kern="100" dirty="0" err="1">
                <a:latin typeface="Times New Roman" panose="02020603050405020304" pitchFamily="18" charset="0"/>
              </a:rPr>
              <a:t>hadoop+spark</a:t>
            </a:r>
            <a:r>
              <a:rPr lang="zh-CN" altLang="zh-CN" kern="100" dirty="0">
                <a:latin typeface="Times New Roman" panose="02020603050405020304" pitchFamily="18" charset="0"/>
              </a:rPr>
              <a:t>架构，已经做出了一些初步的实验工作，在优化算法步骤完成后可将其移植到分布式平台上。 </a:t>
            </a:r>
            <a:endParaRPr lang="zh-CN" altLang="zh-CN" sz="1400" kern="100" dirty="0">
              <a:latin typeface="Times New Roman" panose="02020603050405020304" pitchFamily="18" charset="0"/>
            </a:endParaRPr>
          </a:p>
          <a:p>
            <a:pPr indent="304800">
              <a:lnSpc>
                <a:spcPts val="2100"/>
              </a:lnSpc>
              <a:spcAft>
                <a:spcPts val="0"/>
              </a:spcAft>
            </a:pPr>
            <a:r>
              <a:rPr lang="zh-CN" altLang="zh-CN" kern="100" dirty="0">
                <a:latin typeface="Times New Roman" panose="02020603050405020304" pitchFamily="18" charset="0"/>
              </a:rPr>
              <a:t>综上所述，论文能够按期完成，并取得一定的研究成果。</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1391337972"/>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p:txBody>
          <a:bodyPr/>
          <a:lstStyle/>
          <a:p>
            <a:fld id="{14D3267A-3B4E-4F87-AE0D-A3BC5CB911A9}" type="slidenum">
              <a:rPr lang="zh-CN" altLang="en-US"/>
              <a:pPr/>
              <a:t>42</a:t>
            </a:fld>
            <a:endParaRPr lang="zh-CN" altLang="en-US" sz="1800">
              <a:solidFill>
                <a:schemeClr val="tx1"/>
              </a:solidFill>
            </a:endParaRPr>
          </a:p>
        </p:txBody>
      </p:sp>
      <p:sp>
        <p:nvSpPr>
          <p:cNvPr id="37890"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7891"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7892"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7893"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7894" name="TextBox 53"/>
          <p:cNvSpPr>
            <a:spLocks noChangeArrowheads="1"/>
          </p:cNvSpPr>
          <p:nvPr/>
        </p:nvSpPr>
        <p:spPr bwMode="auto">
          <a:xfrm>
            <a:off x="1260475" y="1889125"/>
            <a:ext cx="480131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0" dirty="0" smtClean="0">
                <a:solidFill>
                  <a:srgbClr val="53C3B0"/>
                </a:solidFill>
                <a:latin typeface="方正细圆简体" charset="-122"/>
                <a:ea typeface="方正细圆简体" charset="-122"/>
                <a:sym typeface="方正细圆简体" charset="-122"/>
              </a:rPr>
              <a:t>Thanks</a:t>
            </a:r>
            <a:endParaRPr lang="en-US" sz="12000" dirty="0">
              <a:solidFill>
                <a:srgbClr val="53C3B0"/>
              </a:solidFill>
              <a:latin typeface="方正细圆简体" charset="-122"/>
              <a:ea typeface="方正细圆简体" charset="-122"/>
              <a:sym typeface="方正细圆简体" charset="-122"/>
            </a:endParaRPr>
          </a:p>
        </p:txBody>
      </p:sp>
      <p:sp>
        <p:nvSpPr>
          <p:cNvPr id="37897" name="矩形 56"/>
          <p:cNvSpPr>
            <a:spLocks noChangeArrowheads="1"/>
          </p:cNvSpPr>
          <p:nvPr/>
        </p:nvSpPr>
        <p:spPr bwMode="auto">
          <a:xfrm>
            <a:off x="8783638" y="1973263"/>
            <a:ext cx="360362" cy="22018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224194722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21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marR="0" lvl="1" indent="-285750" defTabSz="1422400" eaLnBrk="1" fontAlgn="auto" latinLnBrk="0" hangingPunct="1">
              <a:lnSpc>
                <a:spcPct val="90000"/>
              </a:lnSpc>
              <a:spcBef>
                <a:spcPts val="0"/>
              </a:spcBef>
              <a:spcAft>
                <a:spcPct val="15000"/>
              </a:spcAft>
              <a:buClrTx/>
              <a:buSzTx/>
              <a:buFontTx/>
              <a:buNone/>
              <a:defRPr/>
            </a:pPr>
            <a:r>
              <a:rPr lang="zh-CN" altLang="en-US" sz="2000" b="1" dirty="0" smtClean="0"/>
              <a:t>背景介绍</a:t>
            </a:r>
            <a:endParaRPr lang="zh-CN" altLang="en-US" sz="2000" b="1" kern="0" dirty="0">
              <a:latin typeface="黑体" panose="02010609060101010101" pitchFamily="49" charset="-122"/>
              <a:ea typeface="黑体" panose="02010609060101010101" pitchFamily="49" charset="-122"/>
            </a:endParaRPr>
          </a:p>
        </p:txBody>
      </p:sp>
      <p:sp>
        <p:nvSpPr>
          <p:cNvPr id="6148" name="TextBox 5"/>
          <p:cNvSpPr>
            <a:spLocks noChangeArrowheads="1"/>
          </p:cNvSpPr>
          <p:nvPr/>
        </p:nvSpPr>
        <p:spPr bwMode="auto">
          <a:xfrm>
            <a:off x="89694" y="1394799"/>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t>5</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anose="02010609060101010101" pitchFamily="49" charset="-122"/>
                <a:ea typeface="黑体" panose="02010609060101010101" pitchFamily="49" charset="-122"/>
              </a:rPr>
              <a:t> </a:t>
            </a:r>
            <a:endParaRPr lang="zh-CN" altLang="en-US" dirty="0"/>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2466975"/>
            <a:ext cx="1845945" cy="1386840"/>
          </a:xfrm>
          <a:prstGeom prst="rect">
            <a:avLst/>
          </a:prstGeom>
        </p:spPr>
      </p:pic>
      <p:sp>
        <p:nvSpPr>
          <p:cNvPr id="23" name="文本框 22"/>
          <p:cNvSpPr txBox="1"/>
          <p:nvPr/>
        </p:nvSpPr>
        <p:spPr>
          <a:xfrm>
            <a:off x="1417402" y="3955262"/>
            <a:ext cx="1440120" cy="369332"/>
          </a:xfrm>
          <a:prstGeom prst="rect">
            <a:avLst/>
          </a:prstGeom>
          <a:noFill/>
        </p:spPr>
        <p:txBody>
          <a:bodyPr wrap="square" rtlCol="0">
            <a:spAutoFit/>
          </a:bodyPr>
          <a:lstStyle/>
          <a:p>
            <a:r>
              <a:rPr lang="en-US" altLang="zh-CN" dirty="0" smtClean="0"/>
              <a:t>A</a:t>
            </a:r>
            <a:endParaRPr lang="zh-CN" altLang="en-US" dirty="0"/>
          </a:p>
        </p:txBody>
      </p:sp>
      <p:sp>
        <p:nvSpPr>
          <p:cNvPr id="24" name="文本框 23"/>
          <p:cNvSpPr txBox="1"/>
          <p:nvPr/>
        </p:nvSpPr>
        <p:spPr>
          <a:xfrm>
            <a:off x="4804794" y="1142344"/>
            <a:ext cx="1440120" cy="369332"/>
          </a:xfrm>
          <a:prstGeom prst="rect">
            <a:avLst/>
          </a:prstGeom>
          <a:noFill/>
        </p:spPr>
        <p:txBody>
          <a:bodyPr wrap="square" rtlCol="0">
            <a:spAutoFit/>
          </a:bodyPr>
          <a:lstStyle/>
          <a:p>
            <a:r>
              <a:rPr lang="en-US" altLang="zh-CN" dirty="0"/>
              <a:t>B</a:t>
            </a:r>
            <a:endParaRPr lang="zh-CN" altLang="en-US" dirty="0"/>
          </a:p>
        </p:txBody>
      </p:sp>
      <p:sp>
        <p:nvSpPr>
          <p:cNvPr id="25" name="文本框 24"/>
          <p:cNvSpPr txBox="1"/>
          <p:nvPr/>
        </p:nvSpPr>
        <p:spPr>
          <a:xfrm>
            <a:off x="6838950" y="3340491"/>
            <a:ext cx="1440120" cy="369332"/>
          </a:xfrm>
          <a:prstGeom prst="rect">
            <a:avLst/>
          </a:prstGeom>
          <a:noFill/>
        </p:spPr>
        <p:txBody>
          <a:bodyPr wrap="square" rtlCol="0">
            <a:spAutoFit/>
          </a:bodyPr>
          <a:lstStyle/>
          <a:p>
            <a:r>
              <a:rPr lang="en-US" altLang="zh-CN" dirty="0"/>
              <a:t>C</a:t>
            </a:r>
            <a:endParaRPr lang="zh-CN" altLang="en-US" dirty="0"/>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9155" y="1142365"/>
            <a:ext cx="1346835" cy="1174750"/>
          </a:xfrm>
          <a:prstGeom prst="rect">
            <a:avLst/>
          </a:prstGeom>
        </p:spPr>
      </p:pic>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5225" y="2173605"/>
            <a:ext cx="1543050" cy="1077595"/>
          </a:xfrm>
          <a:prstGeom prst="rect">
            <a:avLst/>
          </a:prstGeom>
        </p:spPr>
      </p:pic>
      <p:pic>
        <p:nvPicPr>
          <p:cNvPr id="29" name="图片 28"/>
          <p:cNvPicPr>
            <a:picLocks noChangeAspect="1"/>
          </p:cNvPicPr>
          <p:nvPr/>
        </p:nvPicPr>
        <p:blipFill>
          <a:blip r:embed="rId5"/>
          <a:stretch>
            <a:fillRect/>
          </a:stretch>
        </p:blipFill>
        <p:spPr>
          <a:xfrm rot="1260000">
            <a:off x="1997075" y="3680460"/>
            <a:ext cx="1402080" cy="406400"/>
          </a:xfrm>
          <a:prstGeom prst="rect">
            <a:avLst/>
          </a:prstGeom>
        </p:spPr>
      </p:pic>
      <p:pic>
        <p:nvPicPr>
          <p:cNvPr id="30" name="图片 29"/>
          <p:cNvPicPr>
            <a:picLocks noChangeAspect="1"/>
          </p:cNvPicPr>
          <p:nvPr/>
        </p:nvPicPr>
        <p:blipFill>
          <a:blip r:embed="rId5"/>
          <a:stretch>
            <a:fillRect/>
          </a:stretch>
        </p:blipFill>
        <p:spPr>
          <a:xfrm rot="5400000">
            <a:off x="3471545" y="2778760"/>
            <a:ext cx="1200785" cy="406400"/>
          </a:xfrm>
          <a:prstGeom prst="rect">
            <a:avLst/>
          </a:prstGeom>
        </p:spPr>
      </p:pic>
      <p:pic>
        <p:nvPicPr>
          <p:cNvPr id="31" name="图片 30"/>
          <p:cNvPicPr>
            <a:picLocks noChangeAspect="1"/>
          </p:cNvPicPr>
          <p:nvPr/>
        </p:nvPicPr>
        <p:blipFill>
          <a:blip r:embed="rId5"/>
          <a:stretch>
            <a:fillRect/>
          </a:stretch>
        </p:blipFill>
        <p:spPr>
          <a:xfrm rot="8940000">
            <a:off x="4646835" y="3068969"/>
            <a:ext cx="1497330" cy="406400"/>
          </a:xfrm>
          <a:prstGeom prst="rect">
            <a:avLst/>
          </a:prstGeom>
        </p:spPr>
      </p:pic>
      <p:pic>
        <p:nvPicPr>
          <p:cNvPr id="3" name="图片 2"/>
          <p:cNvPicPr>
            <a:picLocks noChangeAspect="1"/>
          </p:cNvPicPr>
          <p:nvPr/>
        </p:nvPicPr>
        <p:blipFill>
          <a:blip r:embed="rId6"/>
          <a:stretch>
            <a:fillRect/>
          </a:stretch>
        </p:blipFill>
        <p:spPr>
          <a:xfrm>
            <a:off x="3188450" y="3674067"/>
            <a:ext cx="1703437" cy="1033232"/>
          </a:xfrm>
          <a:prstGeom prst="rect">
            <a:avLst/>
          </a:prstGeom>
        </p:spPr>
      </p:pic>
      <p:sp>
        <p:nvSpPr>
          <p:cNvPr id="4" name="文本框 3"/>
          <p:cNvSpPr txBox="1"/>
          <p:nvPr/>
        </p:nvSpPr>
        <p:spPr>
          <a:xfrm>
            <a:off x="391380" y="2062036"/>
            <a:ext cx="2596488" cy="307777"/>
          </a:xfrm>
          <a:prstGeom prst="rect">
            <a:avLst/>
          </a:prstGeom>
          <a:noFill/>
        </p:spPr>
        <p:txBody>
          <a:bodyPr wrap="square" rtlCol="0">
            <a:spAutoFit/>
          </a:bodyPr>
          <a:lstStyle/>
          <a:p>
            <a:r>
              <a:rPr lang="zh-CN" altLang="en-US" sz="1400" dirty="0" smtClean="0"/>
              <a:t>患者临时测量两分钟心电数据</a:t>
            </a:r>
            <a:endParaRPr lang="zh-CN" altLang="en-US" sz="1400" dirty="0"/>
          </a:p>
        </p:txBody>
      </p:sp>
      <p:sp>
        <p:nvSpPr>
          <p:cNvPr id="33" name="文本框 32"/>
          <p:cNvSpPr txBox="1"/>
          <p:nvPr/>
        </p:nvSpPr>
        <p:spPr>
          <a:xfrm>
            <a:off x="3013784" y="719890"/>
            <a:ext cx="2596488" cy="307777"/>
          </a:xfrm>
          <a:prstGeom prst="rect">
            <a:avLst/>
          </a:prstGeom>
          <a:noFill/>
        </p:spPr>
        <p:txBody>
          <a:bodyPr wrap="square" rtlCol="0">
            <a:spAutoFit/>
          </a:bodyPr>
          <a:lstStyle/>
          <a:p>
            <a:r>
              <a:rPr lang="zh-CN" altLang="en-US" sz="1400" dirty="0" smtClean="0"/>
              <a:t>患者做手术三个小时心电数据</a:t>
            </a:r>
            <a:endParaRPr lang="zh-CN" altLang="en-US" sz="1400" dirty="0"/>
          </a:p>
        </p:txBody>
      </p:sp>
      <p:sp>
        <p:nvSpPr>
          <p:cNvPr id="34" name="文本框 33"/>
          <p:cNvSpPr txBox="1"/>
          <p:nvPr/>
        </p:nvSpPr>
        <p:spPr>
          <a:xfrm>
            <a:off x="6147697" y="1628218"/>
            <a:ext cx="2596488" cy="307777"/>
          </a:xfrm>
          <a:prstGeom prst="rect">
            <a:avLst/>
          </a:prstGeom>
          <a:noFill/>
        </p:spPr>
        <p:txBody>
          <a:bodyPr wrap="square" rtlCol="0">
            <a:spAutoFit/>
          </a:bodyPr>
          <a:lstStyle/>
          <a:p>
            <a:r>
              <a:rPr lang="zh-CN" altLang="en-US" sz="1400" dirty="0" smtClean="0"/>
              <a:t>患者住院的两个月数据</a:t>
            </a:r>
            <a:endParaRPr lang="zh-CN" altLang="en-US" sz="1400" dirty="0"/>
          </a:p>
        </p:txBody>
      </p:sp>
    </p:spTree>
    <p:extLst>
      <p:ext uri="{BB962C8B-B14F-4D97-AF65-F5344CB8AC3E}">
        <p14:creationId xmlns:p14="http://schemas.microsoft.com/office/powerpoint/2010/main" val="358539136"/>
      </p:ext>
    </p:extLst>
  </p:cSld>
  <p:clrMapOvr>
    <a:masterClrMapping/>
  </p:clrMapOvr>
  <p:transition spd="slow" advTm="62172">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6</a:t>
            </a:fld>
            <a:endParaRPr lang="zh-CN" altLang="en-US" sz="2000" dirty="0">
              <a:solidFill>
                <a:schemeClr val="tx1"/>
              </a:solidFill>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251640" y="759028"/>
            <a:ext cx="4857659" cy="353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r>
              <a:rPr lang="zh-CN" altLang="en-US" sz="2000" b="1" dirty="0" smtClean="0">
                <a:latin typeface="黑体" panose="02010609060101010101" pitchFamily="49" charset="-122"/>
                <a:ea typeface="黑体" panose="02010609060101010101" pitchFamily="49" charset="-122"/>
              </a:rPr>
              <a:t>一、安全多方计算框架的实现</a:t>
            </a:r>
            <a:endParaRPr lang="en-US" altLang="zh-CN" sz="2000" b="1" dirty="0" smtClean="0">
              <a:latin typeface="黑体" panose="02010609060101010101" pitchFamily="49" charset="-122"/>
              <a:ea typeface="黑体" panose="02010609060101010101" pitchFamily="49" charset="-122"/>
            </a:endParaRPr>
          </a:p>
          <a:p>
            <a:pPr marL="285750" lvl="1" indent="-285750" defTabSz="1422400">
              <a:lnSpc>
                <a:spcPct val="90000"/>
              </a:lnSpc>
              <a:spcAft>
                <a:spcPct val="15000"/>
              </a:spcAft>
            </a:pPr>
            <a:endParaRPr lang="en-US" altLang="zh-CN" sz="2000" dirty="0" smtClean="0">
              <a:latin typeface="+mn-ea"/>
              <a:ea typeface="+mn-ea"/>
            </a:endParaRPr>
          </a:p>
          <a:p>
            <a:pPr marL="285750" lvl="1" indent="-285750" defTabSz="1422400">
              <a:lnSpc>
                <a:spcPct val="90000"/>
              </a:lnSpc>
              <a:spcAft>
                <a:spcPct val="15000"/>
              </a:spcAft>
            </a:pPr>
            <a:endParaRPr lang="en-US" altLang="zh-CN" sz="2000" dirty="0">
              <a:latin typeface="+mn-ea"/>
              <a:ea typeface="+mn-ea"/>
            </a:endParaRPr>
          </a:p>
          <a:p>
            <a:pPr marL="285750" lvl="1" indent="-285750" defTabSz="1422400">
              <a:lnSpc>
                <a:spcPct val="90000"/>
              </a:lnSpc>
              <a:spcAft>
                <a:spcPct val="15000"/>
              </a:spcAft>
            </a:pPr>
            <a:endParaRPr lang="en-US" altLang="zh-CN" sz="2000" dirty="0" smtClean="0">
              <a:latin typeface="+mn-ea"/>
              <a:ea typeface="+mn-ea"/>
            </a:endParaRPr>
          </a:p>
          <a:p>
            <a:pPr marL="285750" lvl="1" indent="-285750" defTabSz="1422400">
              <a:lnSpc>
                <a:spcPct val="90000"/>
              </a:lnSpc>
              <a:spcAft>
                <a:spcPct val="15000"/>
              </a:spcAft>
            </a:pPr>
            <a:r>
              <a:rPr lang="en-US" altLang="zh-CN" sz="2000" dirty="0">
                <a:latin typeface="+mn-ea"/>
                <a:ea typeface="+mn-ea"/>
              </a:rPr>
              <a:t>	</a:t>
            </a:r>
            <a:endParaRPr lang="en-US" altLang="zh-CN" sz="2000" dirty="0" smtClean="0">
              <a:latin typeface="+mn-ea"/>
              <a:ea typeface="+mn-ea"/>
            </a:endParaRPr>
          </a:p>
          <a:p>
            <a:pPr marL="285750" lvl="1" indent="-285750" defTabSz="1422400">
              <a:lnSpc>
                <a:spcPct val="90000"/>
              </a:lnSpc>
              <a:spcAft>
                <a:spcPct val="15000"/>
              </a:spcAft>
            </a:pPr>
            <a:r>
              <a:rPr lang="zh-CN" altLang="en-US" sz="2000" b="1" dirty="0" smtClean="0">
                <a:solidFill>
                  <a:schemeClr val="bg1">
                    <a:lumMod val="75000"/>
                  </a:schemeClr>
                </a:solidFill>
                <a:latin typeface="黑体" panose="02010609060101010101" pitchFamily="49" charset="-122"/>
                <a:ea typeface="黑体" panose="02010609060101010101" pitchFamily="49" charset="-122"/>
              </a:rPr>
              <a:t>二、异常检测在安全多方下的实现</a:t>
            </a:r>
            <a:endParaRPr lang="en-US" altLang="zh-CN" sz="2000" b="1" dirty="0" smtClean="0">
              <a:solidFill>
                <a:schemeClr val="bg1">
                  <a:lumMod val="75000"/>
                </a:schemeClr>
              </a:solidFill>
              <a:latin typeface="黑体" panose="02010609060101010101" pitchFamily="49" charset="-122"/>
              <a:ea typeface="黑体" panose="02010609060101010101" pitchFamily="49" charset="-122"/>
            </a:endParaRPr>
          </a:p>
        </p:txBody>
      </p:sp>
      <p:sp>
        <p:nvSpPr>
          <p:cNvPr id="247" name="Rectangle 37"/>
          <p:cNvSpPr>
            <a:spLocks noChangeArrowheads="1"/>
          </p:cNvSpPr>
          <p:nvPr/>
        </p:nvSpPr>
        <p:spPr bwMode="auto">
          <a:xfrm>
            <a:off x="2360717" y="434011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1619754" y="2977297"/>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6" name="TextBox 4"/>
          <p:cNvSpPr>
            <a:spLocks noChangeArrowheads="1"/>
          </p:cNvSpPr>
          <p:nvPr/>
        </p:nvSpPr>
        <p:spPr bwMode="auto">
          <a:xfrm>
            <a:off x="200402" y="350558"/>
            <a:ext cx="2249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a:latin typeface="黑体" pitchFamily="49" charset="-122"/>
                <a:ea typeface="黑体" pitchFamily="49" charset="-122"/>
              </a:rPr>
              <a:t>课题主要研究内容</a:t>
            </a:r>
            <a:endParaRPr lang="en-US" altLang="zh-CN" sz="2000" b="1" dirty="0">
              <a:latin typeface="黑体" pitchFamily="49" charset="-122"/>
              <a:ea typeface="黑体" pitchFamily="49" charset="-122"/>
            </a:endParaRPr>
          </a:p>
        </p:txBody>
      </p:sp>
      <p:sp>
        <p:nvSpPr>
          <p:cNvPr id="3" name="矩形 2"/>
          <p:cNvSpPr/>
          <p:nvPr/>
        </p:nvSpPr>
        <p:spPr>
          <a:xfrm>
            <a:off x="4069696" y="978936"/>
            <a:ext cx="4788018" cy="1477328"/>
          </a:xfrm>
          <a:prstGeom prst="rect">
            <a:avLst/>
          </a:prstGeom>
        </p:spPr>
        <p:txBody>
          <a:bodyPr wrap="square">
            <a:spAutoFit/>
          </a:bodyPr>
          <a:lstStyle/>
          <a:p>
            <a:r>
              <a:rPr lang="en-US" altLang="zh-CN" dirty="0" smtClean="0"/>
              <a:t>       </a:t>
            </a:r>
            <a:r>
              <a:rPr lang="zh-CN" altLang="zh-CN" dirty="0" smtClean="0"/>
              <a:t>安全</a:t>
            </a:r>
            <a:r>
              <a:rPr lang="zh-CN" altLang="zh-CN" dirty="0"/>
              <a:t>多方计算（</a:t>
            </a:r>
            <a:r>
              <a:rPr lang="en-US" altLang="zh-CN" dirty="0"/>
              <a:t>SMC</a:t>
            </a:r>
            <a:r>
              <a:rPr lang="zh-CN" altLang="zh-CN" dirty="0"/>
              <a:t>）是解决一组互不信任的参与方之间保护隐私的协同计算问题</a:t>
            </a:r>
            <a:r>
              <a:rPr lang="zh-CN" altLang="zh-CN" dirty="0" smtClean="0"/>
              <a:t>，</a:t>
            </a:r>
            <a:r>
              <a:rPr lang="zh-CN" altLang="zh-CN" dirty="0"/>
              <a:t>参与方都不想让其他方知道自己的数据，可是</a:t>
            </a:r>
            <a:r>
              <a:rPr lang="zh-CN" altLang="en-US" dirty="0"/>
              <a:t>又</a:t>
            </a:r>
            <a:r>
              <a:rPr lang="zh-CN" altLang="zh-CN" dirty="0"/>
              <a:t>依赖于其他方的数据才能完成数据</a:t>
            </a:r>
            <a:r>
              <a:rPr lang="zh-CN" altLang="zh-CN" dirty="0" smtClean="0"/>
              <a:t>挖掘</a:t>
            </a:r>
            <a:r>
              <a:rPr lang="zh-CN" altLang="en-US" dirty="0" smtClean="0"/>
              <a:t>或者计算</a:t>
            </a:r>
            <a:r>
              <a:rPr lang="zh-CN" altLang="zh-CN" dirty="0" smtClean="0"/>
              <a:t>任务</a:t>
            </a:r>
            <a:r>
              <a:rPr lang="zh-CN" altLang="zh-CN" dirty="0"/>
              <a:t>。</a:t>
            </a:r>
            <a:endParaRPr lang="en-US" altLang="zh-CN" dirty="0"/>
          </a:p>
        </p:txBody>
      </p:sp>
      <p:grpSp>
        <p:nvGrpSpPr>
          <p:cNvPr id="14" name="组合 13"/>
          <p:cNvGrpSpPr/>
          <p:nvPr/>
        </p:nvGrpSpPr>
        <p:grpSpPr>
          <a:xfrm>
            <a:off x="5423322" y="2647289"/>
            <a:ext cx="2080765" cy="2777139"/>
            <a:chOff x="971700" y="2816589"/>
            <a:chExt cx="2080765" cy="2777139"/>
          </a:xfrm>
        </p:grpSpPr>
        <p:cxnSp>
          <p:nvCxnSpPr>
            <p:cNvPr id="15" name="直接箭头连接符 14"/>
            <p:cNvCxnSpPr/>
            <p:nvPr/>
          </p:nvCxnSpPr>
          <p:spPr bwMode="auto">
            <a:xfrm flipV="1">
              <a:off x="1837493" y="3212640"/>
              <a:ext cx="0" cy="4105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706" y="4879890"/>
              <a:ext cx="353385" cy="472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722" y="4879032"/>
              <a:ext cx="346099" cy="472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6658" y="2816589"/>
              <a:ext cx="391319" cy="391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8606" y="5002642"/>
              <a:ext cx="352621" cy="35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2"/>
            <p:cNvSpPr txBox="1"/>
            <p:nvPr/>
          </p:nvSpPr>
          <p:spPr>
            <a:xfrm>
              <a:off x="971700" y="5316729"/>
              <a:ext cx="576048"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Alice</a:t>
              </a:r>
              <a:endParaRPr lang="zh-CN" altLang="en-US" sz="1200" dirty="0">
                <a:latin typeface="微软雅黑" pitchFamily="34" charset="-122"/>
                <a:ea typeface="微软雅黑" pitchFamily="34" charset="-122"/>
              </a:endParaRPr>
            </a:p>
          </p:txBody>
        </p:sp>
        <p:sp>
          <p:nvSpPr>
            <p:cNvPr id="21" name="TextBox 3"/>
            <p:cNvSpPr txBox="1"/>
            <p:nvPr/>
          </p:nvSpPr>
          <p:spPr>
            <a:xfrm>
              <a:off x="2339814" y="5316729"/>
              <a:ext cx="503613"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Bob</a:t>
              </a:r>
              <a:endParaRPr lang="zh-CN" altLang="en-US" sz="1200" dirty="0">
                <a:latin typeface="微软雅黑" pitchFamily="34" charset="-122"/>
                <a:ea typeface="微软雅黑" pitchFamily="34" charset="-122"/>
              </a:endParaRPr>
            </a:p>
          </p:txBody>
        </p:sp>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700" y="4292381"/>
              <a:ext cx="494805" cy="532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6884" y="4674010"/>
              <a:ext cx="128352" cy="199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808" y="4292381"/>
              <a:ext cx="494805" cy="532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2992" y="4674010"/>
              <a:ext cx="128352" cy="199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直接连接符 27"/>
            <p:cNvCxnSpPr>
              <a:stCxn id="22" idx="3"/>
            </p:cNvCxnSpPr>
            <p:nvPr/>
          </p:nvCxnSpPr>
          <p:spPr bwMode="auto">
            <a:xfrm flipV="1">
              <a:off x="1466505" y="4558814"/>
              <a:ext cx="764726"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flipV="1">
              <a:off x="1848868" y="4221612"/>
              <a:ext cx="0" cy="3372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4916" y="3644327"/>
              <a:ext cx="494805" cy="532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0100" y="4025956"/>
              <a:ext cx="128352" cy="199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矩形 31"/>
            <p:cNvSpPr/>
            <p:nvPr/>
          </p:nvSpPr>
          <p:spPr bwMode="auto">
            <a:xfrm>
              <a:off x="1502032" y="3609642"/>
              <a:ext cx="693770" cy="611969"/>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3" name="TextBox 76"/>
            <p:cNvSpPr txBox="1"/>
            <p:nvPr/>
          </p:nvSpPr>
          <p:spPr>
            <a:xfrm>
              <a:off x="1414569" y="3174031"/>
              <a:ext cx="1069257"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knowledge</a:t>
              </a:r>
              <a:endParaRPr lang="zh-CN" altLang="en-US" sz="1200" dirty="0">
                <a:latin typeface="微软雅黑" pitchFamily="34" charset="-122"/>
                <a:ea typeface="微软雅黑" pitchFamily="34" charset="-122"/>
              </a:endParaRPr>
            </a:p>
          </p:txBody>
        </p:sp>
        <p:pic>
          <p:nvPicPr>
            <p:cNvPr id="3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844" y="5017680"/>
              <a:ext cx="352621" cy="35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82"/>
            <p:cNvSpPr txBox="1"/>
            <p:nvPr/>
          </p:nvSpPr>
          <p:spPr>
            <a:xfrm>
              <a:off x="1475742" y="4583894"/>
              <a:ext cx="997832" cy="276999"/>
            </a:xfrm>
            <a:prstGeom prst="rect">
              <a:avLst/>
            </a:prstGeom>
            <a:noFill/>
          </p:spPr>
          <p:txBody>
            <a:bodyPr wrap="square" rtlCol="0">
              <a:spAutoFit/>
            </a:bodyPr>
            <a:lstStyle/>
            <a:p>
              <a:r>
                <a:rPr lang="zh-CN" altLang="en-US" sz="1200" dirty="0" smtClean="0">
                  <a:latin typeface="+mn-ea"/>
                  <a:ea typeface="+mn-ea"/>
                </a:rPr>
                <a:t>安全计算</a:t>
              </a:r>
              <a:endParaRPr lang="zh-CN" altLang="en-US" sz="1200" dirty="0">
                <a:latin typeface="+mn-ea"/>
                <a:ea typeface="+mn-ea"/>
              </a:endParaRPr>
            </a:p>
          </p:txBody>
        </p:sp>
      </p:grpSp>
    </p:spTree>
    <p:extLst>
      <p:ext uri="{BB962C8B-B14F-4D97-AF65-F5344CB8AC3E}">
        <p14:creationId xmlns:p14="http://schemas.microsoft.com/office/powerpoint/2010/main" val="280831505"/>
      </p:ext>
    </p:extLst>
  </p:cSld>
  <p:clrMapOvr>
    <a:masterClrMapping/>
  </p:clrMapOvr>
  <p:transition spd="slow" advTm="11556">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7</a:t>
            </a:fld>
            <a:endParaRPr lang="zh-CN" altLang="en-US" sz="2000" dirty="0">
              <a:solidFill>
                <a:schemeClr val="tx1"/>
              </a:solidFill>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251640" y="759028"/>
            <a:ext cx="4857659" cy="353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r>
              <a:rPr lang="zh-CN" altLang="en-US" sz="2000" b="1" dirty="0" smtClean="0">
                <a:solidFill>
                  <a:schemeClr val="bg1">
                    <a:lumMod val="75000"/>
                  </a:schemeClr>
                </a:solidFill>
                <a:latin typeface="黑体" panose="02010609060101010101" pitchFamily="49" charset="-122"/>
                <a:ea typeface="黑体" panose="02010609060101010101" pitchFamily="49" charset="-122"/>
              </a:rPr>
              <a:t>一、安全多方计算框架的实现</a:t>
            </a:r>
            <a:endParaRPr lang="en-US" altLang="zh-CN" sz="2000" b="1" dirty="0" smtClean="0">
              <a:solidFill>
                <a:schemeClr val="bg1">
                  <a:lumMod val="75000"/>
                </a:schemeClr>
              </a:solidFill>
              <a:latin typeface="黑体" panose="02010609060101010101" pitchFamily="49" charset="-122"/>
              <a:ea typeface="黑体" panose="02010609060101010101" pitchFamily="49" charset="-122"/>
            </a:endParaRPr>
          </a:p>
          <a:p>
            <a:pPr marL="285750" lvl="1" indent="-285750" defTabSz="1422400">
              <a:lnSpc>
                <a:spcPct val="90000"/>
              </a:lnSpc>
              <a:spcAft>
                <a:spcPct val="15000"/>
              </a:spcAft>
            </a:pPr>
            <a:endParaRPr lang="en-US" altLang="zh-CN" sz="2000" dirty="0" smtClean="0">
              <a:latin typeface="+mn-ea"/>
              <a:ea typeface="+mn-ea"/>
            </a:endParaRPr>
          </a:p>
          <a:p>
            <a:pPr marL="285750" lvl="1" indent="-285750" defTabSz="1422400">
              <a:lnSpc>
                <a:spcPct val="90000"/>
              </a:lnSpc>
              <a:spcAft>
                <a:spcPct val="15000"/>
              </a:spcAft>
            </a:pPr>
            <a:endParaRPr lang="en-US" altLang="zh-CN" sz="2000" dirty="0">
              <a:latin typeface="+mn-ea"/>
              <a:ea typeface="+mn-ea"/>
            </a:endParaRPr>
          </a:p>
          <a:p>
            <a:pPr marL="285750" lvl="1" indent="-285750" defTabSz="1422400">
              <a:lnSpc>
                <a:spcPct val="90000"/>
              </a:lnSpc>
              <a:spcAft>
                <a:spcPct val="15000"/>
              </a:spcAft>
            </a:pPr>
            <a:endParaRPr lang="en-US" altLang="zh-CN" sz="2000" dirty="0" smtClean="0">
              <a:latin typeface="+mn-ea"/>
              <a:ea typeface="+mn-ea"/>
            </a:endParaRPr>
          </a:p>
          <a:p>
            <a:pPr marL="285750" lvl="1" indent="-285750" defTabSz="1422400">
              <a:lnSpc>
                <a:spcPct val="90000"/>
              </a:lnSpc>
              <a:spcAft>
                <a:spcPct val="15000"/>
              </a:spcAft>
            </a:pPr>
            <a:r>
              <a:rPr lang="en-US" altLang="zh-CN" sz="2000" dirty="0">
                <a:latin typeface="+mn-ea"/>
                <a:ea typeface="+mn-ea"/>
              </a:rPr>
              <a:t>	</a:t>
            </a:r>
            <a:endParaRPr lang="en-US" altLang="zh-CN" sz="2000" dirty="0" smtClean="0">
              <a:latin typeface="+mn-ea"/>
              <a:ea typeface="+mn-ea"/>
            </a:endParaRPr>
          </a:p>
          <a:p>
            <a:pPr marL="285750" lvl="1" indent="-285750" defTabSz="1422400">
              <a:lnSpc>
                <a:spcPct val="90000"/>
              </a:lnSpc>
              <a:spcAft>
                <a:spcPct val="15000"/>
              </a:spcAft>
            </a:pPr>
            <a:r>
              <a:rPr lang="zh-CN" altLang="en-US" sz="2000" b="1" dirty="0" smtClean="0">
                <a:latin typeface="黑体" panose="02010609060101010101" pitchFamily="49" charset="-122"/>
                <a:ea typeface="黑体" panose="02010609060101010101" pitchFamily="49" charset="-122"/>
              </a:rPr>
              <a:t>二、异常检测在安全多方下的实现</a:t>
            </a:r>
            <a:endParaRPr lang="en-US" altLang="zh-CN" sz="2000" b="1" dirty="0" smtClean="0">
              <a:latin typeface="黑体" panose="02010609060101010101" pitchFamily="49" charset="-122"/>
              <a:ea typeface="黑体" panose="02010609060101010101" pitchFamily="49" charset="-122"/>
            </a:endParaRPr>
          </a:p>
        </p:txBody>
      </p:sp>
      <p:sp>
        <p:nvSpPr>
          <p:cNvPr id="247" name="Rectangle 37"/>
          <p:cNvSpPr>
            <a:spLocks noChangeArrowheads="1"/>
          </p:cNvSpPr>
          <p:nvPr/>
        </p:nvSpPr>
        <p:spPr bwMode="auto">
          <a:xfrm>
            <a:off x="2360717" y="434011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1619754" y="2977297"/>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6" name="TextBox 4"/>
          <p:cNvSpPr>
            <a:spLocks noChangeArrowheads="1"/>
          </p:cNvSpPr>
          <p:nvPr/>
        </p:nvSpPr>
        <p:spPr bwMode="auto">
          <a:xfrm>
            <a:off x="200402" y="350558"/>
            <a:ext cx="2249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a:latin typeface="黑体" pitchFamily="49" charset="-122"/>
                <a:ea typeface="黑体" pitchFamily="49" charset="-122"/>
              </a:rPr>
              <a:t>课题主要研究内容</a:t>
            </a:r>
            <a:endParaRPr lang="en-US" altLang="zh-CN" sz="2000" b="1" dirty="0">
              <a:latin typeface="黑体" pitchFamily="49" charset="-122"/>
              <a:ea typeface="黑体" pitchFamily="49" charset="-122"/>
            </a:endParaRPr>
          </a:p>
        </p:txBody>
      </p:sp>
      <p:sp>
        <p:nvSpPr>
          <p:cNvPr id="3" name="矩形 2"/>
          <p:cNvSpPr/>
          <p:nvPr/>
        </p:nvSpPr>
        <p:spPr>
          <a:xfrm>
            <a:off x="3995952" y="1602174"/>
            <a:ext cx="4788018" cy="369332"/>
          </a:xfrm>
          <a:prstGeom prst="rect">
            <a:avLst/>
          </a:prstGeom>
        </p:spPr>
        <p:txBody>
          <a:bodyPr wrap="square">
            <a:spAutoFit/>
          </a:bodyPr>
          <a:lstStyle/>
          <a:p>
            <a:r>
              <a:rPr lang="en-US" altLang="zh-CN" dirty="0" smtClean="0"/>
              <a:t>       </a:t>
            </a:r>
            <a:endParaRPr lang="en-US" altLang="zh-CN" dirty="0"/>
          </a:p>
        </p:txBody>
      </p:sp>
      <p:sp>
        <p:nvSpPr>
          <p:cNvPr id="2" name="矩形 1"/>
          <p:cNvSpPr/>
          <p:nvPr/>
        </p:nvSpPr>
        <p:spPr>
          <a:xfrm>
            <a:off x="4191413" y="1982845"/>
            <a:ext cx="4572000" cy="1200329"/>
          </a:xfrm>
          <a:prstGeom prst="rect">
            <a:avLst/>
          </a:prstGeom>
        </p:spPr>
        <p:txBody>
          <a:bodyPr>
            <a:spAutoFit/>
          </a:bodyPr>
          <a:lstStyle/>
          <a:p>
            <a:r>
              <a:rPr lang="zh-CN" altLang="en-US" dirty="0" smtClean="0"/>
              <a:t>     首先提出时间序列异常的定义以及检测算法。通过分析和拆解异常检测算法，使得异常检测中的涉及的所有运算都能够在安全多方下实现。</a:t>
            </a:r>
            <a:endParaRPr lang="zh-CN" altLang="en-US" dirty="0"/>
          </a:p>
        </p:txBody>
      </p:sp>
    </p:spTree>
    <p:extLst>
      <p:ext uri="{BB962C8B-B14F-4D97-AF65-F5344CB8AC3E}">
        <p14:creationId xmlns:p14="http://schemas.microsoft.com/office/powerpoint/2010/main" val="2489136251"/>
      </p:ext>
    </p:extLst>
  </p:cSld>
  <p:clrMapOvr>
    <a:masterClrMapping/>
  </p:clrMapOvr>
  <p:transition spd="slow" advTm="11556">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2"/>
          </p:nvPr>
        </p:nvSpPr>
        <p:spPr>
          <a:xfrm>
            <a:off x="6660174" y="5274448"/>
            <a:ext cx="1922117" cy="273158"/>
          </a:xfrm>
        </p:spPr>
        <p:txBody>
          <a:bodyPr/>
          <a:lstStyle/>
          <a:p>
            <a:fld id="{1B3ADDA2-AE0A-459D-89E3-4C1FE739F09B}" type="slidenum">
              <a:rPr lang="zh-CN" altLang="en-US" sz="2000"/>
              <a:pPr/>
              <a:t>8</a:t>
            </a:fld>
            <a:endParaRPr lang="zh-CN" altLang="en-US" sz="2000" dirty="0">
              <a:solidFill>
                <a:schemeClr val="tx1"/>
              </a:solidFill>
            </a:endParaRPr>
          </a:p>
        </p:txBody>
      </p:sp>
      <p:sp>
        <p:nvSpPr>
          <p:cNvPr id="4099" name="TextBox 4"/>
          <p:cNvSpPr>
            <a:spLocks noChangeArrowheads="1"/>
          </p:cNvSpPr>
          <p:nvPr/>
        </p:nvSpPr>
        <p:spPr bwMode="auto">
          <a:xfrm>
            <a:off x="201613" y="184150"/>
            <a:ext cx="11604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262626"/>
                </a:solidFill>
                <a:latin typeface="微软雅黑" pitchFamily="34" charset="-122"/>
                <a:ea typeface="微软雅黑" pitchFamily="34" charset="-122"/>
                <a:sym typeface="微软雅黑" pitchFamily="34" charset="-122"/>
              </a:rPr>
              <a:t>目录</a:t>
            </a:r>
          </a:p>
        </p:txBody>
      </p:sp>
      <p:sp>
        <p:nvSpPr>
          <p:cNvPr id="4100" name="TextBox 5"/>
          <p:cNvSpPr>
            <a:spLocks noChangeArrowheads="1"/>
          </p:cNvSpPr>
          <p:nvPr/>
        </p:nvSpPr>
        <p:spPr bwMode="auto">
          <a:xfrm>
            <a:off x="179388" y="687388"/>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7F7F7F"/>
                </a:solidFill>
                <a:latin typeface="微软雅黑" pitchFamily="34" charset="-122"/>
                <a:ea typeface="微软雅黑" pitchFamily="34" charset="-122"/>
                <a:sym typeface="微软雅黑" pitchFamily="34" charset="-122"/>
              </a:rPr>
              <a:t>Contents</a:t>
            </a:r>
            <a:endParaRPr lang="zh-CN" altLang="en-US">
              <a:solidFill>
                <a:srgbClr val="7F7F7F"/>
              </a:solidFill>
              <a:latin typeface="微软雅黑" pitchFamily="34" charset="-122"/>
              <a:ea typeface="微软雅黑" pitchFamily="34" charset="-122"/>
              <a:sym typeface="微软雅黑" pitchFamily="34" charset="-122"/>
            </a:endParaRPr>
          </a:p>
        </p:txBody>
      </p:sp>
      <p:sp>
        <p:nvSpPr>
          <p:cNvPr id="4101"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7"/>
          <p:cNvSpPr>
            <a:spLocks noChangeArrowheads="1"/>
          </p:cNvSpPr>
          <p:nvPr/>
        </p:nvSpPr>
        <p:spPr bwMode="auto">
          <a:xfrm>
            <a:off x="2267808"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3" name="矩形 8"/>
          <p:cNvSpPr>
            <a:spLocks noChangeArrowheads="1"/>
          </p:cNvSpPr>
          <p:nvPr/>
        </p:nvSpPr>
        <p:spPr bwMode="auto">
          <a:xfrm>
            <a:off x="4572858"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9"/>
          <p:cNvSpPr>
            <a:spLocks noChangeArrowheads="1"/>
          </p:cNvSpPr>
          <p:nvPr/>
        </p:nvSpPr>
        <p:spPr bwMode="auto">
          <a:xfrm>
            <a:off x="6839808"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nvGrpSpPr>
          <p:cNvPr id="205" name="组合 40"/>
          <p:cNvGrpSpPr>
            <a:grpSpLocks/>
          </p:cNvGrpSpPr>
          <p:nvPr/>
        </p:nvGrpSpPr>
        <p:grpSpPr bwMode="auto">
          <a:xfrm>
            <a:off x="1646708" y="1345374"/>
            <a:ext cx="6309575" cy="640114"/>
            <a:chOff x="1163638" y="1871663"/>
            <a:chExt cx="6584951" cy="790575"/>
          </a:xfrm>
        </p:grpSpPr>
        <p:sp>
          <p:nvSpPr>
            <p:cNvPr id="206" name="Rectangle 30"/>
            <p:cNvSpPr>
              <a:spLocks noChangeArrowheads="1"/>
            </p:cNvSpPr>
            <p:nvPr/>
          </p:nvSpPr>
          <p:spPr bwMode="auto">
            <a:xfrm>
              <a:off x="1489077" y="1939926"/>
              <a:ext cx="6259512" cy="666750"/>
            </a:xfrm>
            <a:prstGeom prst="rect">
              <a:avLst/>
            </a:prstGeom>
            <a:gradFill rotWithShape="1">
              <a:gsLst>
                <a:gs pos="0">
                  <a:srgbClr val="F1F1F1"/>
                </a:gs>
                <a:gs pos="100000">
                  <a:srgbClr val="B2B2B2"/>
                </a:gs>
              </a:gsLst>
              <a:lin ang="0" scaled="1"/>
            </a:gradFill>
            <a:ln w="9525">
              <a:solidFill>
                <a:srgbClr val="E7E6E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latin typeface="黑体" pitchFamily="49" charset="-122"/>
                <a:ea typeface="黑体" pitchFamily="49" charset="-122"/>
              </a:endParaRPr>
            </a:p>
          </p:txBody>
        </p:sp>
        <p:grpSp>
          <p:nvGrpSpPr>
            <p:cNvPr id="207" name="Group 31"/>
            <p:cNvGrpSpPr>
              <a:grpSpLocks/>
            </p:cNvGrpSpPr>
            <p:nvPr/>
          </p:nvGrpSpPr>
          <p:grpSpPr bwMode="auto">
            <a:xfrm rot="10800000">
              <a:off x="1163638" y="1871663"/>
              <a:ext cx="793750" cy="790575"/>
              <a:chOff x="0" y="0"/>
              <a:chExt cx="1590" cy="1588"/>
            </a:xfrm>
          </p:grpSpPr>
          <p:grpSp>
            <p:nvGrpSpPr>
              <p:cNvPr id="210" name="Group 32"/>
              <p:cNvGrpSpPr>
                <a:grpSpLocks/>
              </p:cNvGrpSpPr>
              <p:nvPr/>
            </p:nvGrpSpPr>
            <p:grpSpPr bwMode="auto">
              <a:xfrm>
                <a:off x="0" y="0"/>
                <a:ext cx="1590" cy="1588"/>
                <a:chOff x="0" y="0"/>
                <a:chExt cx="1136" cy="1134"/>
              </a:xfrm>
            </p:grpSpPr>
            <p:sp>
              <p:nvSpPr>
                <p:cNvPr id="213" name="Oval 33"/>
                <p:cNvSpPr>
                  <a:spLocks noChangeArrowheads="1"/>
                </p:cNvSpPr>
                <p:nvPr/>
              </p:nvSpPr>
              <p:spPr bwMode="auto">
                <a:xfrm>
                  <a:off x="0" y="0"/>
                  <a:ext cx="1136" cy="1134"/>
                </a:xfrm>
                <a:prstGeom prst="ellipse">
                  <a:avLst/>
                </a:prstGeom>
                <a:gradFill rotWithShape="1">
                  <a:gsLst>
                    <a:gs pos="0">
                      <a:srgbClr val="E7E6E6">
                        <a:alpha val="89999"/>
                      </a:srgbClr>
                    </a:gs>
                    <a:gs pos="50000">
                      <a:sysClr val="window" lastClr="FFFFFF"/>
                    </a:gs>
                    <a:gs pos="100000">
                      <a:srgbClr val="E7E6E6">
                        <a:alpha val="89999"/>
                      </a:srgbClr>
                    </a:gs>
                  </a:gsLst>
                  <a:lin ang="2700000" scaled="1"/>
                </a:gradFill>
                <a:ln w="9525" cmpd="sng">
                  <a:solidFill>
                    <a:srgbClr val="E7E6E6"/>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4" name="Oval 34"/>
                <p:cNvSpPr>
                  <a:spLocks noChangeArrowheads="1"/>
                </p:cNvSpPr>
                <p:nvPr/>
              </p:nvSpPr>
              <p:spPr bwMode="auto">
                <a:xfrm>
                  <a:off x="64" y="62"/>
                  <a:ext cx="1008" cy="1010"/>
                </a:xfrm>
                <a:prstGeom prst="ellipse">
                  <a:avLst/>
                </a:prstGeom>
                <a:gradFill rotWithShape="1">
                  <a:gsLst>
                    <a:gs pos="0">
                      <a:srgbClr val="ED7D31"/>
                    </a:gs>
                    <a:gs pos="100000">
                      <a:srgbClr val="5B9BD5">
                        <a:alpha val="89998"/>
                      </a:srgbClr>
                    </a:gs>
                  </a:gsLst>
                  <a:lin ang="2700000" scaled="1"/>
                </a:gradFill>
                <a:ln w="9525">
                  <a:solidFill>
                    <a:srgbClr val="E7E6E6"/>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11" name="未知"/>
              <p:cNvSpPr>
                <a:spLocks/>
              </p:cNvSpPr>
              <p:nvPr/>
            </p:nvSpPr>
            <p:spPr bwMode="auto">
              <a:xfrm rot="16200000">
                <a:off x="498" y="494"/>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25998"/>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12" name="未知"/>
              <p:cNvSpPr>
                <a:spLocks/>
              </p:cNvSpPr>
              <p:nvPr/>
            </p:nvSpPr>
            <p:spPr bwMode="auto">
              <a:xfrm rot="5400000">
                <a:off x="588" y="-113"/>
                <a:ext cx="606" cy="1210"/>
              </a:xfrm>
              <a:custGeom>
                <a:avLst/>
                <a:gdLst>
                  <a:gd name="T0" fmla="*/ 25473 w 174"/>
                  <a:gd name="T1" fmla="*/ 0 h 348"/>
                  <a:gd name="T2" fmla="*/ 0 w 174"/>
                  <a:gd name="T3" fmla="*/ 25302 h 348"/>
                  <a:gd name="T4" fmla="*/ 25605 w 174"/>
                  <a:gd name="T5" fmla="*/ 50862 h 348"/>
                  <a:gd name="T6" fmla="*/ 25605 w 174"/>
                  <a:gd name="T7" fmla="*/ 25438 h 348"/>
                  <a:gd name="T8" fmla="*/ 25473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ysClr val="window" lastClr="FFFFFF">
                      <a:alpha val="0"/>
                    </a:sysClr>
                  </a:gs>
                  <a:gs pos="100000">
                    <a:sysClr val="window" lastClr="FFFFFF">
                      <a:alpha val="50000"/>
                    </a:sys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08" name="Rectangle 37"/>
            <p:cNvSpPr>
              <a:spLocks noChangeArrowheads="1"/>
            </p:cNvSpPr>
            <p:nvPr/>
          </p:nvSpPr>
          <p:spPr bwMode="auto">
            <a:xfrm>
              <a:off x="2043751" y="1993901"/>
              <a:ext cx="5592762" cy="5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marR="0" lvl="1" indent="-285750" defTabSz="1422400" eaLnBrk="1" fontAlgn="auto" latinLnBrk="0" hangingPunct="1">
                <a:lnSpc>
                  <a:spcPct val="90000"/>
                </a:lnSpc>
                <a:spcBef>
                  <a:spcPts val="0"/>
                </a:spcBef>
                <a:spcAft>
                  <a:spcPct val="15000"/>
                </a:spcAft>
                <a:buClrTx/>
                <a:buSzTx/>
                <a:buFontTx/>
                <a:buNone/>
                <a:tabLst/>
                <a:defRPr/>
              </a:pPr>
              <a:r>
                <a:rPr lang="zh-CN" altLang="en-US" sz="2000" b="1" kern="0" noProof="0" dirty="0" smtClean="0">
                  <a:solidFill>
                    <a:srgbClr val="FF0000"/>
                  </a:solidFill>
                  <a:latin typeface="黑体" pitchFamily="49" charset="-122"/>
                  <a:ea typeface="黑体" pitchFamily="49" charset="-122"/>
                </a:rPr>
                <a:t>目前已经完成的主要研究工作及结果</a:t>
              </a:r>
              <a:endParaRPr kumimoji="0" lang="zh-CN" altLang="en-US" sz="2000" b="1" i="0" u="none" strike="noStrike" kern="0" cap="none" spc="0" normalizeH="0" baseline="0" noProof="0" dirty="0">
                <a:ln>
                  <a:noFill/>
                </a:ln>
                <a:solidFill>
                  <a:srgbClr val="FF0000"/>
                </a:solidFill>
                <a:effectLst/>
                <a:uLnTx/>
                <a:uFillTx/>
                <a:latin typeface="黑体" pitchFamily="49" charset="-122"/>
                <a:ea typeface="黑体" pitchFamily="49" charset="-122"/>
              </a:endParaRPr>
            </a:p>
          </p:txBody>
        </p:sp>
        <p:sp>
          <p:nvSpPr>
            <p:cNvPr id="209" name="Rectangle 38"/>
            <p:cNvSpPr>
              <a:spLocks noChangeArrowheads="1"/>
            </p:cNvSpPr>
            <p:nvPr/>
          </p:nvSpPr>
          <p:spPr bwMode="auto">
            <a:xfrm>
              <a:off x="1292226" y="1981201"/>
              <a:ext cx="5540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dirty="0">
                  <a:solidFill>
                    <a:srgbClr val="FF0000"/>
                  </a:solidFill>
                </a:rPr>
                <a:t>2</a:t>
              </a:r>
              <a:endParaRPr kumimoji="0" lang="en-US" altLang="zh-CN" sz="2000" b="1" i="0" u="none" strike="noStrike" kern="0" cap="none" spc="0" normalizeH="0" baseline="0" noProof="0" dirty="0">
                <a:ln>
                  <a:noFill/>
                </a:ln>
                <a:solidFill>
                  <a:srgbClr val="FF0000"/>
                </a:solidFill>
                <a:effectLst/>
                <a:uLnTx/>
                <a:uFillTx/>
              </a:endParaRPr>
            </a:p>
          </p:txBody>
        </p:sp>
      </p:grpSp>
      <p:sp>
        <p:nvSpPr>
          <p:cNvPr id="235" name="Rectangle 37"/>
          <p:cNvSpPr>
            <a:spLocks noChangeArrowheads="1"/>
          </p:cNvSpPr>
          <p:nvPr/>
        </p:nvSpPr>
        <p:spPr bwMode="auto">
          <a:xfrm>
            <a:off x="2378563" y="3620053"/>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236" name="Rectangle 37"/>
          <p:cNvSpPr>
            <a:spLocks noChangeArrowheads="1"/>
          </p:cNvSpPr>
          <p:nvPr/>
        </p:nvSpPr>
        <p:spPr bwMode="auto">
          <a:xfrm>
            <a:off x="1769919" y="2029192"/>
            <a:ext cx="4857659" cy="305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120000"/>
              </a:lnSpc>
              <a:spcAft>
                <a:spcPct val="15000"/>
              </a:spcAft>
            </a:pPr>
            <a:r>
              <a:rPr lang="en-US" altLang="zh-CN" sz="2000" b="1" dirty="0">
                <a:solidFill>
                  <a:srgbClr val="FF0000"/>
                </a:solidFill>
                <a:latin typeface="黑体" pitchFamily="49" charset="-122"/>
                <a:ea typeface="黑体" pitchFamily="49" charset="-122"/>
              </a:rPr>
              <a:t>2</a:t>
            </a:r>
            <a:r>
              <a:rPr lang="en-US" altLang="zh-CN" sz="2000" b="1" dirty="0" smtClean="0">
                <a:solidFill>
                  <a:srgbClr val="FF0000"/>
                </a:solidFill>
                <a:latin typeface="黑体" pitchFamily="49" charset="-122"/>
                <a:ea typeface="黑体" pitchFamily="49" charset="-122"/>
              </a:rPr>
              <a:t>.1 </a:t>
            </a:r>
            <a:r>
              <a:rPr lang="zh-CN" altLang="en-US" sz="2000" b="1" dirty="0" smtClean="0">
                <a:solidFill>
                  <a:srgbClr val="FF0000"/>
                </a:solidFill>
                <a:latin typeface="黑体" pitchFamily="49" charset="-122"/>
                <a:ea typeface="黑体" pitchFamily="49" charset="-122"/>
              </a:rPr>
              <a:t>安全多方计算框架</a:t>
            </a:r>
            <a:endParaRPr lang="en-US" altLang="zh-CN" sz="2000" b="1" dirty="0">
              <a:solidFill>
                <a:srgbClr val="FF0000"/>
              </a:solidFill>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zh-CN" altLang="en-US" sz="2000" dirty="0" smtClean="0">
                <a:solidFill>
                  <a:srgbClr val="FF0000"/>
                </a:solidFill>
                <a:latin typeface="黑体" pitchFamily="49" charset="-122"/>
                <a:ea typeface="黑体" pitchFamily="49" charset="-122"/>
              </a:rPr>
              <a:t>（</a:t>
            </a:r>
            <a:r>
              <a:rPr lang="en-US" altLang="zh-CN" sz="2000" dirty="0" smtClean="0">
                <a:solidFill>
                  <a:srgbClr val="FF0000"/>
                </a:solidFill>
                <a:latin typeface="黑体" pitchFamily="49" charset="-122"/>
                <a:ea typeface="黑体" pitchFamily="49" charset="-122"/>
              </a:rPr>
              <a:t>1</a:t>
            </a:r>
            <a:r>
              <a:rPr lang="zh-CN" altLang="en-US" sz="2000" dirty="0" smtClean="0">
                <a:solidFill>
                  <a:srgbClr val="FF0000"/>
                </a:solidFill>
                <a:latin typeface="黑体" pitchFamily="49" charset="-122"/>
                <a:ea typeface="黑体" pitchFamily="49" charset="-122"/>
              </a:rPr>
              <a:t>）同态加密算法和</a:t>
            </a:r>
            <a:r>
              <a:rPr lang="en-US" altLang="zh-CN" sz="2000" dirty="0" smtClean="0">
                <a:solidFill>
                  <a:srgbClr val="FF0000"/>
                </a:solidFill>
                <a:latin typeface="黑体" pitchFamily="49" charset="-122"/>
                <a:ea typeface="黑体" pitchFamily="49" charset="-122"/>
              </a:rPr>
              <a:t>BCP</a:t>
            </a:r>
            <a:r>
              <a:rPr lang="zh-CN" altLang="en-US" sz="2000" dirty="0" smtClean="0">
                <a:solidFill>
                  <a:srgbClr val="FF0000"/>
                </a:solidFill>
                <a:latin typeface="黑体" pitchFamily="49" charset="-122"/>
                <a:ea typeface="黑体" pitchFamily="49" charset="-122"/>
              </a:rPr>
              <a:t>加密算法</a:t>
            </a:r>
            <a:endParaRPr lang="en-US" altLang="zh-CN" sz="2000" dirty="0">
              <a:solidFill>
                <a:srgbClr val="FF0000"/>
              </a:solidFill>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2</a:t>
            </a:r>
            <a:r>
              <a:rPr lang="zh-CN" altLang="en-US" sz="2000" dirty="0" smtClean="0">
                <a:latin typeface="黑体" pitchFamily="49" charset="-122"/>
                <a:ea typeface="黑体" pitchFamily="49" charset="-122"/>
              </a:rPr>
              <a:t>）系统模型</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3</a:t>
            </a:r>
            <a:r>
              <a:rPr lang="zh-CN" altLang="en-US" sz="2000" dirty="0" smtClean="0">
                <a:latin typeface="黑体" pitchFamily="49" charset="-122"/>
                <a:ea typeface="黑体" pitchFamily="49" charset="-122"/>
              </a:rPr>
              <a:t>）安全转换协议</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zh-CN" altLang="en-US" sz="2000" dirty="0" smtClean="0">
                <a:latin typeface="黑体" pitchFamily="49" charset="-122"/>
                <a:ea typeface="黑体" pitchFamily="49" charset="-122"/>
              </a:rPr>
              <a:t> （</a:t>
            </a:r>
            <a:r>
              <a:rPr lang="en-US" altLang="zh-CN" sz="2000" dirty="0" smtClean="0">
                <a:latin typeface="黑体" pitchFamily="49" charset="-122"/>
                <a:ea typeface="黑体" pitchFamily="49" charset="-122"/>
              </a:rPr>
              <a:t>4</a:t>
            </a:r>
            <a:r>
              <a:rPr lang="zh-CN" altLang="en-US" sz="2000" dirty="0" smtClean="0">
                <a:latin typeface="黑体" pitchFamily="49" charset="-122"/>
                <a:ea typeface="黑体" pitchFamily="49" charset="-122"/>
              </a:rPr>
              <a:t>）安全计算协议</a:t>
            </a:r>
            <a:endParaRPr lang="en-US" altLang="zh-CN" sz="2000" dirty="0" smtClean="0">
              <a:latin typeface="黑体" pitchFamily="49" charset="-122"/>
              <a:ea typeface="黑体" pitchFamily="49" charset="-122"/>
            </a:endParaRPr>
          </a:p>
          <a:p>
            <a:pPr marL="285750" lvl="1" indent="-285750" defTabSz="1422400">
              <a:lnSpc>
                <a:spcPct val="120000"/>
              </a:lnSpc>
              <a:spcAft>
                <a:spcPct val="15000"/>
              </a:spcAft>
            </a:pPr>
            <a:r>
              <a:rPr lang="en-US" altLang="zh-CN" sz="2000" b="1" dirty="0" smtClean="0">
                <a:latin typeface="黑体" pitchFamily="49" charset="-122"/>
                <a:ea typeface="黑体" pitchFamily="49" charset="-122"/>
              </a:rPr>
              <a:t>2.2 </a:t>
            </a:r>
            <a:r>
              <a:rPr lang="zh-CN" altLang="en-US" sz="2000" b="1" dirty="0" smtClean="0">
                <a:latin typeface="黑体" pitchFamily="49" charset="-122"/>
                <a:ea typeface="黑体" pitchFamily="49" charset="-122"/>
              </a:rPr>
              <a:t>异常检测在安全多方下的实现</a:t>
            </a:r>
            <a:endParaRPr lang="en-US" altLang="zh-CN" sz="2000" b="1" dirty="0" smtClean="0">
              <a:latin typeface="黑体" pitchFamily="49" charset="-122"/>
              <a:ea typeface="黑体" pitchFamily="49" charset="-122"/>
            </a:endParaRPr>
          </a:p>
          <a:p>
            <a:pPr marL="285750" lvl="1" indent="-285750" defTabSz="1422400">
              <a:lnSpc>
                <a:spcPct val="120000"/>
              </a:lnSpc>
              <a:spcAft>
                <a:spcPct val="15000"/>
              </a:spcAft>
            </a:pPr>
            <a:r>
              <a:rPr lang="en-US" altLang="zh-CN" sz="2000" b="1" dirty="0" smtClean="0">
                <a:latin typeface="黑体" pitchFamily="49" charset="-122"/>
                <a:ea typeface="黑体" pitchFamily="49" charset="-122"/>
              </a:rPr>
              <a:t>2.3 </a:t>
            </a:r>
            <a:r>
              <a:rPr lang="zh-CN" altLang="en-US" sz="2000" b="1" dirty="0" smtClean="0">
                <a:latin typeface="黑体" pitchFamily="49" charset="-122"/>
                <a:ea typeface="黑体" pitchFamily="49" charset="-122"/>
              </a:rPr>
              <a:t>初步试验验证</a:t>
            </a:r>
            <a:endParaRPr lang="en-US" altLang="zh-CN" sz="2000" b="1" dirty="0" smtClean="0">
              <a:latin typeface="黑体" pitchFamily="49" charset="-122"/>
              <a:ea typeface="黑体" pitchFamily="49" charset="-122"/>
            </a:endParaRPr>
          </a:p>
          <a:p>
            <a:pPr marL="285750" lvl="1" indent="-285750" defTabSz="1422400">
              <a:lnSpc>
                <a:spcPct val="90000"/>
              </a:lnSpc>
              <a:spcAft>
                <a:spcPct val="15000"/>
              </a:spcAft>
            </a:pPr>
            <a:r>
              <a:rPr lang="zh-CN" altLang="en-US" sz="2000" dirty="0" smtClean="0">
                <a:latin typeface="+mn-ea"/>
                <a:ea typeface="+mn-ea"/>
              </a:rPr>
              <a:t> </a:t>
            </a:r>
            <a:endParaRPr lang="zh-CN" altLang="en-US" sz="2000" i="0" dirty="0">
              <a:latin typeface="+mn-ea"/>
              <a:ea typeface="+mn-ea"/>
            </a:endParaRPr>
          </a:p>
        </p:txBody>
      </p:sp>
      <p:sp>
        <p:nvSpPr>
          <p:cNvPr id="247" name="Rectangle 37"/>
          <p:cNvSpPr>
            <a:spLocks noChangeArrowheads="1"/>
          </p:cNvSpPr>
          <p:nvPr/>
        </p:nvSpPr>
        <p:spPr bwMode="auto">
          <a:xfrm>
            <a:off x="1259724" y="4303841"/>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
        <p:nvSpPr>
          <p:cNvPr id="63"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4" name="Rectangle 37"/>
          <p:cNvSpPr>
            <a:spLocks noChangeArrowheads="1"/>
          </p:cNvSpPr>
          <p:nvPr/>
        </p:nvSpPr>
        <p:spPr bwMode="auto">
          <a:xfrm>
            <a:off x="2490016" y="3846688"/>
            <a:ext cx="4857659" cy="4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85750" lvl="1" indent="-285750" defTabSz="1422400">
              <a:lnSpc>
                <a:spcPct val="90000"/>
              </a:lnSpc>
              <a:spcAft>
                <a:spcPct val="15000"/>
              </a:spcAft>
            </a:pPr>
            <a:endParaRPr lang="zh-CN" altLang="en-US" sz="2000" b="1" i="0" dirty="0">
              <a:latin typeface="黑体" pitchFamily="49" charset="-122"/>
              <a:ea typeface="黑体" pitchFamily="49" charset="-122"/>
            </a:endParaRPr>
          </a:p>
        </p:txBody>
      </p:sp>
    </p:spTree>
    <p:extLst>
      <p:ext uri="{BB962C8B-B14F-4D97-AF65-F5344CB8AC3E}">
        <p14:creationId xmlns:p14="http://schemas.microsoft.com/office/powerpoint/2010/main" val="3779000792"/>
      </p:ext>
    </p:extLst>
  </p:cSld>
  <p:clrMapOvr>
    <a:masterClrMapping/>
  </p:clrMapOvr>
  <p:transition spd="slow" advTm="7111">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a:spLocks noChangeArrowheads="1"/>
          </p:cNvSpPr>
          <p:nvPr/>
        </p:nvSpPr>
        <p:spPr bwMode="auto">
          <a:xfrm>
            <a:off x="200402" y="350558"/>
            <a:ext cx="1733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lvl="1" indent="-285750" defTabSz="1422400">
              <a:lnSpc>
                <a:spcPct val="90000"/>
              </a:lnSpc>
              <a:spcAft>
                <a:spcPct val="15000"/>
              </a:spcAft>
            </a:pPr>
            <a:r>
              <a:rPr lang="zh-CN" altLang="en-US" sz="2000" b="1" dirty="0" smtClean="0">
                <a:latin typeface="黑体" pitchFamily="49" charset="-122"/>
                <a:ea typeface="黑体" pitchFamily="49" charset="-122"/>
              </a:rPr>
              <a:t>同态加密算法</a:t>
            </a:r>
            <a:endParaRPr lang="en-US" altLang="zh-CN" sz="2000" b="1" dirty="0">
              <a:latin typeface="黑体" pitchFamily="49" charset="-122"/>
              <a:ea typeface="黑体" pitchFamily="49" charset="-122"/>
            </a:endParaRPr>
          </a:p>
        </p:txBody>
      </p:sp>
      <p:sp>
        <p:nvSpPr>
          <p:cNvPr id="6148" name="TextBox 5"/>
          <p:cNvSpPr>
            <a:spLocks noChangeArrowheads="1"/>
          </p:cNvSpPr>
          <p:nvPr/>
        </p:nvSpPr>
        <p:spPr bwMode="auto">
          <a:xfrm>
            <a:off x="117337" y="1284363"/>
            <a:ext cx="7416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
            </a:r>
            <a:br>
              <a:rPr lang="en-US" altLang="zh-CN" dirty="0"/>
            </a:br>
            <a:endParaRPr lang="zh-CN" altLang="en-US" dirty="0">
              <a:solidFill>
                <a:srgbClr val="7F7F7F"/>
              </a:solidFill>
              <a:latin typeface="微软雅黑" pitchFamily="34" charset="-122"/>
              <a:ea typeface="微软雅黑" pitchFamily="34" charset="-122"/>
              <a:sym typeface="微软雅黑" pitchFamily="34" charset="-122"/>
            </a:endParaRPr>
          </a:p>
        </p:txBody>
      </p:sp>
      <p:sp>
        <p:nvSpPr>
          <p:cNvPr id="6149" name="矩形 6"/>
          <p:cNvSpPr>
            <a:spLocks noChangeArrowheads="1"/>
          </p:cNvSpPr>
          <p:nvPr/>
        </p:nvSpPr>
        <p:spPr bwMode="auto">
          <a:xfrm>
            <a:off x="0" y="5570538"/>
            <a:ext cx="2266950" cy="144462"/>
          </a:xfrm>
          <a:prstGeom prst="rect">
            <a:avLst/>
          </a:prstGeom>
          <a:solidFill>
            <a:srgbClr val="F4902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灯片编号占位符 4"/>
          <p:cNvSpPr>
            <a:spLocks noGrp="1"/>
          </p:cNvSpPr>
          <p:nvPr>
            <p:ph type="sldNum" sz="quarter" idx="12"/>
          </p:nvPr>
        </p:nvSpPr>
        <p:spPr>
          <a:xfrm>
            <a:off x="6553200" y="5297488"/>
            <a:ext cx="2133600" cy="303212"/>
          </a:xfrm>
        </p:spPr>
        <p:txBody>
          <a:bodyPr/>
          <a:lstStyle/>
          <a:p>
            <a:fld id="{9D018736-7E57-4890-A16A-CD557DC84D62}" type="slidenum">
              <a:rPr lang="zh-CN" altLang="en-US"/>
              <a:pPr/>
              <a:t>9</a:t>
            </a:fld>
            <a:endParaRPr lang="zh-CN" altLang="en-US" sz="1800" dirty="0">
              <a:solidFill>
                <a:schemeClr val="tx1"/>
              </a:solidFill>
            </a:endParaRPr>
          </a:p>
        </p:txBody>
      </p:sp>
      <p:sp>
        <p:nvSpPr>
          <p:cNvPr id="60" name="矩形 7"/>
          <p:cNvSpPr>
            <a:spLocks noChangeArrowheads="1"/>
          </p:cNvSpPr>
          <p:nvPr/>
        </p:nvSpPr>
        <p:spPr bwMode="auto">
          <a:xfrm>
            <a:off x="2266950" y="5570538"/>
            <a:ext cx="2305050" cy="144462"/>
          </a:xfrm>
          <a:prstGeom prst="rect">
            <a:avLst/>
          </a:prstGeom>
          <a:solidFill>
            <a:srgbClr val="EE3636"/>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8"/>
          <p:cNvSpPr>
            <a:spLocks noChangeArrowheads="1"/>
          </p:cNvSpPr>
          <p:nvPr/>
        </p:nvSpPr>
        <p:spPr bwMode="auto">
          <a:xfrm>
            <a:off x="4572000" y="5570538"/>
            <a:ext cx="2266950" cy="144462"/>
          </a:xfrm>
          <a:prstGeom prst="rect">
            <a:avLst/>
          </a:prstGeom>
          <a:solidFill>
            <a:srgbClr val="53C3B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2" name="矩形 9"/>
          <p:cNvSpPr>
            <a:spLocks noChangeArrowheads="1"/>
          </p:cNvSpPr>
          <p:nvPr/>
        </p:nvSpPr>
        <p:spPr bwMode="auto">
          <a:xfrm>
            <a:off x="6838950" y="5570538"/>
            <a:ext cx="2305050" cy="144462"/>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3"/>
          <p:cNvSpPr>
            <a:spLocks noChangeArrowheads="1"/>
          </p:cNvSpPr>
          <p:nvPr/>
        </p:nvSpPr>
        <p:spPr bwMode="auto">
          <a:xfrm>
            <a:off x="0" y="265113"/>
            <a:ext cx="179388" cy="720725"/>
          </a:xfrm>
          <a:prstGeom prst="rect">
            <a:avLst/>
          </a:prstGeom>
          <a:solidFill>
            <a:srgbClr val="317FB7"/>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矩形 1"/>
          <p:cNvSpPr/>
          <p:nvPr/>
        </p:nvSpPr>
        <p:spPr>
          <a:xfrm>
            <a:off x="89694" y="940022"/>
            <a:ext cx="301686" cy="369332"/>
          </a:xfrm>
          <a:prstGeom prst="rect">
            <a:avLst/>
          </a:prstGeom>
        </p:spPr>
        <p:txBody>
          <a:bodyPr wrap="none">
            <a:spAutoFit/>
          </a:bodyPr>
          <a:lstStyle/>
          <a:p>
            <a:r>
              <a:rPr lang="en-US" altLang="zh-CN" b="1" kern="0" dirty="0" smtClean="0">
                <a:latin typeface="黑体" pitchFamily="49" charset="-122"/>
                <a:ea typeface="黑体" pitchFamily="49" charset="-122"/>
              </a:rPr>
              <a:t> </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323646" y="985838"/>
                <a:ext cx="8176388" cy="1113831"/>
              </a:xfrm>
              <a:prstGeom prst="rect">
                <a:avLst/>
              </a:prstGeom>
            </p:spPr>
            <p:txBody>
              <a:bodyPr wrap="square">
                <a:spAutoFit/>
              </a:bodyPr>
              <a:lstStyle/>
              <a:p>
                <a:r>
                  <a:rPr lang="en-US" altLang="zh-CN" sz="1600" dirty="0" smtClean="0"/>
                  <a:t>        </a:t>
                </a:r>
                <a:r>
                  <a:rPr lang="zh-CN" altLang="zh-CN" sz="1600" dirty="0" smtClean="0"/>
                  <a:t>同态</a:t>
                </a:r>
                <a:r>
                  <a:rPr lang="zh-CN" altLang="zh-CN" sz="1600" dirty="0"/>
                  <a:t>加密技术是一种可以直接对密文数据进行处理的加密方法</a:t>
                </a:r>
                <a:r>
                  <a:rPr lang="en-US" altLang="zh-CN" sz="1600" dirty="0"/>
                  <a:t>,</a:t>
                </a:r>
                <a:r>
                  <a:rPr lang="zh-CN" altLang="zh-CN" sz="1600" dirty="0"/>
                  <a:t>可以有效的保障用户的数据内容</a:t>
                </a:r>
                <a:r>
                  <a:rPr lang="zh-CN" altLang="zh-CN" sz="1600" dirty="0" smtClean="0"/>
                  <a:t>安全</a:t>
                </a:r>
                <a:r>
                  <a:rPr lang="zh-CN" altLang="en-US" sz="1600" dirty="0" smtClean="0"/>
                  <a:t>。</a:t>
                </a:r>
                <a:r>
                  <a:rPr lang="zh-CN" altLang="en-US" sz="1600" kern="100" dirty="0" smtClean="0">
                    <a:latin typeface="Times New Roman" panose="02020603050405020304" pitchFamily="18" charset="0"/>
                    <a:cs typeface="Times New Roman" panose="02020603050405020304" pitchFamily="18" charset="0"/>
                  </a:rPr>
                  <a:t>现在</a:t>
                </a:r>
                <a:r>
                  <a:rPr lang="zh-CN" altLang="en-US" sz="1600" kern="100" dirty="0">
                    <a:latin typeface="Times New Roman" panose="02020603050405020304" pitchFamily="18" charset="0"/>
                    <a:cs typeface="Times New Roman" panose="02020603050405020304" pitchFamily="18" charset="0"/>
                  </a:rPr>
                  <a:t>广泛采用的就是加法同态。形式化定义如下</a:t>
                </a:r>
                <a:r>
                  <a:rPr lang="zh-CN" altLang="en-US" sz="1600" kern="100" dirty="0" smtClean="0">
                    <a:latin typeface="Times New Roman" panose="02020603050405020304" pitchFamily="18" charset="0"/>
                    <a:cs typeface="Times New Roman" panose="02020603050405020304" pitchFamily="18" charset="0"/>
                  </a:rPr>
                  <a:t>：</a:t>
                </a:r>
                <a:endParaRPr lang="en-US" altLang="zh-CN" sz="1600" kern="100" dirty="0" smtClean="0">
                  <a:latin typeface="Times New Roman" panose="02020603050405020304" pitchFamily="18" charset="0"/>
                  <a:cs typeface="Times New Roman" panose="02020603050405020304" pitchFamily="18" charset="0"/>
                </a:endParaRPr>
              </a:p>
              <a:p>
                <a:endParaRPr lang="en-US" altLang="zh-CN" sz="1600" kern="1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𝐷</m:t>
                          </m:r>
                        </m:e>
                        <m:sub>
                          <m:r>
                            <a:rPr lang="en-US" altLang="zh-CN" sz="1600" i="1">
                              <a:latin typeface="Cambria Math" panose="02040503050406030204" pitchFamily="18" charset="0"/>
                            </a:rPr>
                            <m:t>𝑠𝑘</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e>
                            <m:sub>
                              <m:r>
                                <a:rPr lang="en-US" altLang="zh-CN" sz="1600" i="1">
                                  <a:latin typeface="Cambria Math" panose="02040503050406030204" pitchFamily="18" charset="0"/>
                                </a:rPr>
                                <m:t>𝑝𝑘</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e>
                            <m:sub>
                              <m:r>
                                <a:rPr lang="en-US" altLang="zh-CN" sz="1600" i="1">
                                  <a:latin typeface="Cambria Math" panose="02040503050406030204" pitchFamily="18" charset="0"/>
                                </a:rPr>
                                <m:t>𝑝𝑘</m:t>
                              </m:r>
                            </m:sub>
                          </m:sSub>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𝐷</m:t>
                          </m:r>
                        </m:e>
                        <m:sub>
                          <m:r>
                            <a:rPr lang="en-US" altLang="zh-CN" sz="1600" i="1">
                              <a:latin typeface="Cambria Math" panose="02040503050406030204" pitchFamily="18" charset="0"/>
                            </a:rPr>
                            <m:t>𝑠𝑘</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e>
                            <m:sub>
                              <m:r>
                                <a:rPr lang="en-US" altLang="zh-CN" sz="1600" i="1">
                                  <a:latin typeface="Cambria Math" panose="02040503050406030204" pitchFamily="18" charset="0"/>
                                </a:rPr>
                                <m:t>𝑝𝑘</m:t>
                              </m:r>
                            </m:sub>
                          </m:sSub>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2</m:t>
                          </m:r>
                        </m:sub>
                      </m:sSub>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323646" y="985838"/>
                <a:ext cx="8176388" cy="1113831"/>
              </a:xfrm>
              <a:prstGeom prst="rect">
                <a:avLst/>
              </a:prstGeom>
              <a:blipFill rotWithShape="0">
                <a:blip r:embed="rId4"/>
                <a:stretch>
                  <a:fillRect l="-373" t="-2198" b="-1648"/>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412394" y="44602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6" name="矩形 5"/>
              <p:cNvSpPr/>
              <p:nvPr/>
            </p:nvSpPr>
            <p:spPr>
              <a:xfrm>
                <a:off x="391380" y="2181279"/>
                <a:ext cx="7996938" cy="861774"/>
              </a:xfrm>
              <a:prstGeom prst="rect">
                <a:avLst/>
              </a:prstGeom>
            </p:spPr>
            <p:txBody>
              <a:bodyPr wrap="square">
                <a:spAutoFit/>
              </a:bodyPr>
              <a:lstStyle/>
              <a:p>
                <a:r>
                  <a:rPr lang="en-US" altLang="zh-CN" kern="100" dirty="0" smtClean="0">
                    <a:latin typeface="Times New Roman" panose="02020603050405020304" pitchFamily="18" charset="0"/>
                    <a:cs typeface="Times New Roman" panose="02020603050405020304" pitchFamily="18" charset="0"/>
                  </a:rPr>
                  <a:t>        </a:t>
                </a:r>
                <a:r>
                  <a:rPr lang="zh-CN" altLang="zh-CN" sz="1600" kern="100" dirty="0" smtClean="0">
                    <a:latin typeface="Times New Roman" panose="02020603050405020304" pitchFamily="18" charset="0"/>
                    <a:cs typeface="Times New Roman" panose="02020603050405020304" pitchFamily="18" charset="0"/>
                  </a:rPr>
                  <a:t>其中</a:t>
                </a:r>
                <a:r>
                  <a:rPr lang="en-US" altLang="zh-CN" sz="1600" i="1" kern="100" dirty="0">
                    <a:latin typeface="Times New Roman" panose="02020603050405020304" pitchFamily="18" charset="0"/>
                  </a:rPr>
                  <a:t>m</a:t>
                </a:r>
                <a:r>
                  <a:rPr lang="en-US" altLang="zh-CN" sz="1600" kern="100" baseline="-25000" dirty="0">
                    <a:latin typeface="Times New Roman" panose="02020603050405020304" pitchFamily="18" charset="0"/>
                  </a:rPr>
                  <a:t>1</a:t>
                </a:r>
                <a:r>
                  <a:rPr lang="zh-CN" altLang="zh-CN" sz="1600" kern="100" dirty="0">
                    <a:latin typeface="Times New Roman" panose="02020603050405020304" pitchFamily="18" charset="0"/>
                    <a:cs typeface="Times New Roman" panose="02020603050405020304" pitchFamily="18" charset="0"/>
                  </a:rPr>
                  <a:t>和</a:t>
                </a:r>
                <a:r>
                  <a:rPr lang="en-US" altLang="zh-CN" sz="1600" i="1" kern="100" dirty="0">
                    <a:latin typeface="Times New Roman" panose="02020603050405020304" pitchFamily="18" charset="0"/>
                  </a:rPr>
                  <a:t>m</a:t>
                </a:r>
                <a:r>
                  <a:rPr lang="en-US" altLang="zh-CN" sz="1600" kern="100" baseline="-25000" dirty="0">
                    <a:latin typeface="Times New Roman" panose="02020603050405020304" pitchFamily="18" charset="0"/>
                  </a:rPr>
                  <a:t>2</a:t>
                </a:r>
                <a:r>
                  <a:rPr lang="zh-CN" altLang="zh-CN" sz="1600" kern="100" dirty="0">
                    <a:latin typeface="Times New Roman" panose="02020603050405020304" pitchFamily="18" charset="0"/>
                    <a:cs typeface="Times New Roman" panose="02020603050405020304" pitchFamily="18" charset="0"/>
                  </a:rPr>
                  <a:t>分别代表两条不同的明文信息，</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e>
                      <m:sub>
                        <m:r>
                          <a:rPr lang="en-US" altLang="zh-CN" sz="1600" i="1">
                            <a:latin typeface="Cambria Math" panose="02040503050406030204" pitchFamily="18" charset="0"/>
                          </a:rPr>
                          <m:t>𝑝𝑘</m:t>
                        </m:r>
                      </m:sub>
                    </m:sSub>
                  </m:oMath>
                </a14:m>
                <a:r>
                  <a:rPr lang="en-US" altLang="zh-CN" sz="1600" kern="100" dirty="0" smtClean="0">
                    <a:latin typeface="Times New Roman" panose="02020603050405020304" pitchFamily="18" charset="0"/>
                    <a:cs typeface="Times New Roman" panose="02020603050405020304" pitchFamily="18" charset="0"/>
                  </a:rPr>
                  <a:t> </a:t>
                </a:r>
                <a:r>
                  <a:rPr lang="zh-CN" altLang="en-US" sz="1600" kern="100" dirty="0" smtClean="0">
                    <a:latin typeface="Times New Roman" panose="02020603050405020304" pitchFamily="18" charset="0"/>
                    <a:cs typeface="Times New Roman" panose="02020603050405020304" pitchFamily="18" charset="0"/>
                  </a:rPr>
                  <a:t>表示</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1</m:t>
                        </m:r>
                      </m:sub>
                    </m:sSub>
                  </m:oMath>
                </a14:m>
                <a:r>
                  <a:rPr lang="en-US" altLang="zh-CN" sz="1600" kern="100" dirty="0" smtClean="0">
                    <a:latin typeface="Times New Roman" panose="02020603050405020304" pitchFamily="18" charset="0"/>
                    <a:cs typeface="Times New Roman" panose="02020603050405020304" pitchFamily="18" charset="0"/>
                  </a:rPr>
                  <a:t> </a:t>
                </a:r>
                <a:r>
                  <a:rPr lang="zh-CN" altLang="en-US" sz="1600" kern="100" dirty="0" smtClean="0">
                    <a:latin typeface="Times New Roman" panose="02020603050405020304" pitchFamily="18" charset="0"/>
                    <a:cs typeface="Times New Roman" panose="02020603050405020304" pitchFamily="18" charset="0"/>
                  </a:rPr>
                  <a:t>用</a:t>
                </a:r>
                <a:r>
                  <a:rPr lang="en-US" altLang="zh-CN" sz="1600" kern="100" dirty="0" err="1" smtClean="0">
                    <a:latin typeface="Times New Roman" panose="02020603050405020304" pitchFamily="18" charset="0"/>
                    <a:cs typeface="Times New Roman" panose="02020603050405020304" pitchFamily="18" charset="0"/>
                  </a:rPr>
                  <a:t>pk</a:t>
                </a:r>
                <a:r>
                  <a:rPr lang="en-US" altLang="zh-CN" sz="1600" kern="100" dirty="0" smtClean="0">
                    <a:latin typeface="Times New Roman" panose="02020603050405020304" pitchFamily="18" charset="0"/>
                    <a:cs typeface="Times New Roman" panose="02020603050405020304" pitchFamily="18" charset="0"/>
                  </a:rPr>
                  <a:t> </a:t>
                </a:r>
                <a:r>
                  <a:rPr lang="zh-CN" altLang="en-US" sz="1600" kern="100" dirty="0" smtClean="0">
                    <a:latin typeface="Times New Roman" panose="02020603050405020304" pitchFamily="18" charset="0"/>
                    <a:cs typeface="Times New Roman" panose="02020603050405020304" pitchFamily="18" charset="0"/>
                  </a:rPr>
                  <a:t>加密</a:t>
                </a:r>
                <a:r>
                  <a:rPr lang="zh-CN" altLang="zh-CN" sz="1600" kern="1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𝐷</m:t>
                        </m:r>
                      </m:e>
                      <m:sub>
                        <m:r>
                          <a:rPr lang="en-US" altLang="zh-CN" sz="1600" i="1">
                            <a:latin typeface="Cambria Math" panose="02040503050406030204" pitchFamily="18" charset="0"/>
                          </a:rPr>
                          <m:t>𝑠𝑘</m:t>
                        </m:r>
                      </m:sub>
                    </m:sSub>
                    <m:r>
                      <a:rPr lang="en-US" altLang="zh-CN" sz="1600" i="1">
                        <a:latin typeface="Cambria Math" panose="02040503050406030204" pitchFamily="18" charset="0"/>
                      </a:rPr>
                      <m:t>(∙)</m:t>
                    </m:r>
                  </m:oMath>
                </a14:m>
                <a:r>
                  <a:rPr lang="zh-CN" altLang="zh-CN" sz="1600" kern="100" dirty="0" smtClean="0">
                    <a:latin typeface="Times New Roman" panose="02020603050405020304" pitchFamily="18" charset="0"/>
                    <a:cs typeface="Times New Roman" panose="02020603050405020304" pitchFamily="18" charset="0"/>
                  </a:rPr>
                  <a:t>代表</a:t>
                </a:r>
                <a:r>
                  <a:rPr lang="zh-CN" altLang="zh-CN" sz="1600" dirty="0"/>
                  <a:t>表示使用</a:t>
                </a:r>
                <a:r>
                  <a:rPr lang="en-US" altLang="zh-CN" sz="1600" dirty="0" err="1"/>
                  <a:t>sk</a:t>
                </a:r>
                <a:r>
                  <a:rPr lang="zh-CN" altLang="zh-CN" sz="1600" dirty="0"/>
                  <a:t>解密，上式的含义是对加密后的密文</a:t>
                </a:r>
                <a:r>
                  <a:rPr lang="zh-CN" altLang="zh-CN" sz="1600" dirty="0" smtClean="0"/>
                  <a:t>进行</a:t>
                </a:r>
                <a:r>
                  <a:rPr lang="zh-CN" altLang="en-US" sz="1600" dirty="0" smtClean="0"/>
                  <a:t>乘法</a:t>
                </a:r>
                <a:r>
                  <a:rPr lang="zh-CN" altLang="zh-CN" sz="1600" dirty="0" smtClean="0"/>
                  <a:t>运算</a:t>
                </a:r>
                <a:r>
                  <a:rPr lang="zh-CN" altLang="zh-CN" sz="1600" dirty="0"/>
                  <a:t>等价于对相应的</a:t>
                </a:r>
                <a:r>
                  <a:rPr lang="zh-CN" altLang="zh-CN" sz="1600" dirty="0" smtClean="0"/>
                  <a:t>明文</a:t>
                </a:r>
                <a:r>
                  <a:rPr lang="zh-CN" altLang="en-US" sz="1600" dirty="0" smtClean="0"/>
                  <a:t>的加法</a:t>
                </a:r>
                <a:r>
                  <a:rPr lang="zh-CN" altLang="zh-CN" sz="1600" dirty="0" smtClean="0"/>
                  <a:t>运算</a:t>
                </a:r>
                <a:r>
                  <a:rPr lang="zh-CN" altLang="zh-CN" sz="1600" dirty="0"/>
                  <a:t>后再加密，两者结果相同。</a:t>
                </a:r>
                <a:endParaRPr lang="zh-CN" altLang="en-US" sz="1600" dirty="0"/>
              </a:p>
            </p:txBody>
          </p:sp>
        </mc:Choice>
        <mc:Fallback xmlns="">
          <p:sp>
            <p:nvSpPr>
              <p:cNvPr id="6" name="矩形 5"/>
              <p:cNvSpPr>
                <a:spLocks noRot="1" noChangeAspect="1" noMove="1" noResize="1" noEditPoints="1" noAdjustHandles="1" noChangeArrowheads="1" noChangeShapeType="1" noTextEdit="1"/>
              </p:cNvSpPr>
              <p:nvPr/>
            </p:nvSpPr>
            <p:spPr>
              <a:xfrm>
                <a:off x="391380" y="2181279"/>
                <a:ext cx="7996938" cy="861774"/>
              </a:xfrm>
              <a:prstGeom prst="rect">
                <a:avLst/>
              </a:prstGeom>
              <a:blipFill rotWithShape="0">
                <a:blip r:embed="rId5"/>
                <a:stretch>
                  <a:fillRect l="-381" t="-2128" b="-7801"/>
                </a:stretch>
              </a:blipFill>
            </p:spPr>
            <p:txBody>
              <a:bodyPr/>
              <a:lstStyle/>
              <a:p>
                <a:r>
                  <a:rPr lang="zh-CN" altLang="en-US">
                    <a:noFill/>
                  </a:rPr>
                  <a:t> </a:t>
                </a:r>
              </a:p>
            </p:txBody>
          </p:sp>
        </mc:Fallback>
      </mc:AlternateContent>
      <p:sp>
        <p:nvSpPr>
          <p:cNvPr id="7" name="Rectangle 5"/>
          <p:cNvSpPr>
            <a:spLocks noChangeArrowheads="1"/>
          </p:cNvSpPr>
          <p:nvPr/>
        </p:nvSpPr>
        <p:spPr bwMode="auto">
          <a:xfrm>
            <a:off x="1971675" y="43534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975400440"/>
              </p:ext>
            </p:extLst>
          </p:nvPr>
        </p:nvGraphicFramePr>
        <p:xfrm>
          <a:off x="2483826" y="708398"/>
          <a:ext cx="4581525" cy="4219575"/>
        </p:xfrm>
        <a:graphic>
          <a:graphicData uri="http://schemas.openxmlformats.org/presentationml/2006/ole">
            <mc:AlternateContent xmlns:mc="http://schemas.openxmlformats.org/markup-compatibility/2006">
              <mc:Choice xmlns:v="urn:schemas-microsoft-com:vml" Requires="v">
                <p:oleObj spid="_x0000_s3329" r:id="rId6" imgW="5845300" imgH="5387064" progId="Visio.Drawing.11">
                  <p:embed/>
                </p:oleObj>
              </mc:Choice>
              <mc:Fallback>
                <p:oleObj r:id="rId6" imgW="5845300" imgH="538706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826" y="708398"/>
                        <a:ext cx="4581525" cy="4219575"/>
                      </a:xfrm>
                      <a:prstGeom prst="rect">
                        <a:avLst/>
                      </a:prstGeom>
                      <a:solidFill>
                        <a:srgbClr val="00B0F0"/>
                      </a:solidFill>
                    </p:spPr>
                  </p:pic>
                </p:oleObj>
              </mc:Fallback>
            </mc:AlternateContent>
          </a:graphicData>
        </a:graphic>
      </p:graphicFrame>
      <p:sp>
        <p:nvSpPr>
          <p:cNvPr id="9" name="矩形 8"/>
          <p:cNvSpPr/>
          <p:nvPr/>
        </p:nvSpPr>
        <p:spPr>
          <a:xfrm>
            <a:off x="412394" y="3418556"/>
            <a:ext cx="7615894" cy="338554"/>
          </a:xfrm>
          <a:prstGeom prst="rect">
            <a:avLst/>
          </a:prstGeom>
        </p:spPr>
        <p:txBody>
          <a:bodyPr wrap="square">
            <a:spAutoFit/>
          </a:bodyPr>
          <a:lstStyle/>
          <a:p>
            <a:r>
              <a:rPr lang="zh-CN" altLang="en-US" sz="1600" kern="100" dirty="0" smtClean="0">
                <a:latin typeface="Times New Roman" panose="02020603050405020304" pitchFamily="18" charset="0"/>
                <a:cs typeface="Times New Roman" panose="02020603050405020304" pitchFamily="18" charset="0"/>
              </a:rPr>
              <a:t>     </a:t>
            </a:r>
            <a:r>
              <a:rPr lang="en-US" altLang="zh-CN" sz="1600" dirty="0" smtClean="0"/>
              <a:t>      </a:t>
            </a:r>
            <a:endParaRPr lang="zh-CN" altLang="en-US" sz="1600" dirty="0"/>
          </a:p>
        </p:txBody>
      </p:sp>
    </p:spTree>
    <p:custDataLst>
      <p:tags r:id="rId2"/>
    </p:custDataLst>
    <p:extLst>
      <p:ext uri="{BB962C8B-B14F-4D97-AF65-F5344CB8AC3E}">
        <p14:creationId xmlns:p14="http://schemas.microsoft.com/office/powerpoint/2010/main" val="398950164"/>
      </p:ext>
    </p:extLst>
  </p:cSld>
  <p:clrMapOvr>
    <a:masterClrMapping/>
  </p:clrMapOvr>
  <p:transition spd="slow" advTm="6950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6|21.8|0.8"/>
</p:tagLst>
</file>

<file path=ppt/tags/tag2.xml><?xml version="1.0" encoding="utf-8"?>
<p:tagLst xmlns:a="http://schemas.openxmlformats.org/drawingml/2006/main" xmlns:r="http://schemas.openxmlformats.org/officeDocument/2006/relationships" xmlns:p="http://schemas.openxmlformats.org/presentationml/2006/main">
  <p:tag name="TIMING" val="|30.1|0.8|39.4"/>
</p:tagLst>
</file>

<file path=ppt/tags/tag3.xml><?xml version="1.0" encoding="utf-8"?>
<p:tagLst xmlns:a="http://schemas.openxmlformats.org/drawingml/2006/main" xmlns:r="http://schemas.openxmlformats.org/officeDocument/2006/relationships" xmlns:p="http://schemas.openxmlformats.org/presentationml/2006/main">
  <p:tag name="TIMING" val="|9.8"/>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方正兰亭粗黑_GBK"/>
        <a:ea typeface="宋体"/>
        <a:cs typeface=""/>
      </a:majorFont>
      <a:minorFont>
        <a:latin typeface="方正兰亭粗黑_GB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10407</TotalTime>
  <Pages>0</Pages>
  <Words>2545</Words>
  <Characters>0</Characters>
  <Application>Microsoft Office PowerPoint</Application>
  <DocSecurity>0</DocSecurity>
  <PresentationFormat>全屏显示(16:10)</PresentationFormat>
  <Lines>0</Lines>
  <Paragraphs>426</Paragraphs>
  <Slides>42</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6" baseType="lpstr">
      <vt:lpstr>CMR10</vt:lpstr>
      <vt:lpstr>CMSS10</vt:lpstr>
      <vt:lpstr>MS Gothic</vt:lpstr>
      <vt:lpstr>方正兰亭粗黑_GBK</vt:lpstr>
      <vt:lpstr>方正细圆简体</vt:lpstr>
      <vt:lpstr>黑体</vt:lpstr>
      <vt:lpstr>宋体</vt:lpstr>
      <vt:lpstr>微软雅黑</vt:lpstr>
      <vt:lpstr>Arial</vt:lpstr>
      <vt:lpstr>Calibri</vt:lpstr>
      <vt:lpstr>Cambria Math</vt:lpstr>
      <vt:lpstr>Times New Roman</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刘浩东</cp:lastModifiedBy>
  <cp:revision>444</cp:revision>
  <cp:lastPrinted>2016-11-20T14:43:35Z</cp:lastPrinted>
  <dcterms:created xsi:type="dcterms:W3CDTF">2014-08-09T08:49:00Z</dcterms:created>
  <dcterms:modified xsi:type="dcterms:W3CDTF">2017-03-16T04:01:08Z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