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3" r:id="rId3"/>
    <p:sldId id="262" r:id="rId4"/>
    <p:sldId id="257" r:id="rId5"/>
    <p:sldId id="258" r:id="rId6"/>
    <p:sldId id="265" r:id="rId7"/>
    <p:sldId id="264"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01" autoAdjust="0"/>
  </p:normalViewPr>
  <p:slideViewPr>
    <p:cSldViewPr snapToGrid="0">
      <p:cViewPr varScale="1">
        <p:scale>
          <a:sx n="55" d="100"/>
          <a:sy n="55" d="100"/>
        </p:scale>
        <p:origin x="127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5CB09-CBB1-4A0F-BA6A-67350671278D}" type="datetimeFigureOut">
              <a:rPr lang="zh-CN" altLang="en-US" smtClean="0"/>
              <a:t>2016/9/8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5C3B8-4A83-41B6-806D-7A423CC363B3}" type="slidenum">
              <a:rPr lang="zh-CN" altLang="en-US" smtClean="0"/>
              <a:t>‹#›</a:t>
            </a:fld>
            <a:endParaRPr lang="zh-CN" altLang="en-US"/>
          </a:p>
        </p:txBody>
      </p:sp>
    </p:spTree>
    <p:extLst>
      <p:ext uri="{BB962C8B-B14F-4D97-AF65-F5344CB8AC3E}">
        <p14:creationId xmlns:p14="http://schemas.microsoft.com/office/powerpoint/2010/main" val="2538769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3" name="备注占位符 2"/>
          <p:cNvSpPr>
            <a:spLocks noGrp="1"/>
          </p:cNvSpPr>
          <p:nvPr>
            <p:ph type="body" idx="1"/>
          </p:nvPr>
        </p:nvSpPr>
        <p:spPr/>
        <p:txBody>
          <a:bodyPr>
            <a:normAutofit/>
          </a:bodyPr>
          <a:lstStyle/>
          <a:p>
            <a:pPr eaLnBrk="1" hangingPunct="1">
              <a:defRPr/>
            </a:pPr>
            <a:endParaRPr lang="en-US" altLang="zh-CN" dirty="0" smtClean="0">
              <a:latin typeface="+mn-lt"/>
              <a:ea typeface="+mn-ea"/>
            </a:endParaRPr>
          </a:p>
          <a:p>
            <a:pPr eaLnBrk="1" hangingPunct="1">
              <a:defRPr/>
            </a:pPr>
            <a:r>
              <a:rPr lang="zh-CN" altLang="en-US" dirty="0" smtClean="0">
                <a:latin typeface="+mn-lt"/>
                <a:ea typeface="+mn-ea"/>
              </a:rPr>
              <a:t>因为该课程的前部分已经对嵌入式系统的硬件和嵌入式系统的开发语言做了简单的介绍，那么以后的课程内容将对嵌入式系统的软件开发内容进行说明，因为嵌入式系统有自身的一些特点，因此在进行软件开发时，有一些特殊的开发过程及开发过程中需要注意的问题。另外，对于嵌入式系统，有一重要分支：实时系统，那么针对实时系统，需要如何进行实时软件设计</a:t>
            </a:r>
            <a:endParaRPr lang="en-US" altLang="zh-CN" dirty="0" smtClean="0">
              <a:latin typeface="+mn-lt"/>
              <a:ea typeface="+mn-ea"/>
            </a:endParaRPr>
          </a:p>
        </p:txBody>
      </p:sp>
      <p:sp>
        <p:nvSpPr>
          <p:cNvPr id="1741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fld id="{9D8BE0F3-DB68-4B59-92C3-79367119A36B}" type="slidenum">
              <a:rPr lang="zh-CN" altLang="en-US" smtClean="0"/>
              <a:pPr/>
              <a:t>1</a:t>
            </a:fld>
            <a:endParaRPr lang="zh-CN" altLang="en-US" smtClean="0"/>
          </a:p>
        </p:txBody>
      </p:sp>
    </p:spTree>
    <p:extLst>
      <p:ext uri="{BB962C8B-B14F-4D97-AF65-F5344CB8AC3E}">
        <p14:creationId xmlns:p14="http://schemas.microsoft.com/office/powerpoint/2010/main" val="988761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给定原始输入后，先要训练模型的第一层，即图中左侧的黑色框。黑色框可以看作是一个编码器，将原始输入编码为第一层的初级特征，可以将编码器看作模型的一种“认知”。为了验证这些特征确实是输入的一种抽象表示，且没有丢失太多信息，需要引入一个对应的解码器，即图中左侧的灰色框，可以看作模型的“生成”。为了让认知和生成达成一致，就要求原始输入通过编码再解码，可以大致还原为原始输入。因此将原始输入与其编码再解码之后的误差定义为代价函数，同时训练编码器和解码器。训练收敛后，编码器就是我们要的第一层模型，而解码器则不再需要了。这时我们得到了原始数据的第一层抽象。固定第一层模型，原始输入就映射成第一层抽象，将其当作输入，如法炮制，可以继续训练出第二层模型，再根据前两层模型训练出第三层模型，以此类推，直至训练出最高层模型。</a:t>
            </a:r>
          </a:p>
          <a:p>
            <a:r>
              <a:rPr lang="zh-CN" altLang="en-US"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逐层初始化完成后，就可以用有标签的数据，采用反向传播算法对模型进行整体有监督的训练了。这一步可看作对多层模型整体的精细调整。由于深层模型具有很多局部最优解，模型初始化的位置将很大程度上决定最终模型的质量。“逐层初始化”的步骤就是让模型处于一个较为接近全局最优的位置，从而获得更好的效果。</a:t>
            </a:r>
          </a:p>
          <a:p>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3</a:t>
            </a:fld>
            <a:endParaRPr lang="zh-CN" altLang="en-US"/>
          </a:p>
        </p:txBody>
      </p:sp>
    </p:spTree>
    <p:extLst>
      <p:ext uri="{BB962C8B-B14F-4D97-AF65-F5344CB8AC3E}">
        <p14:creationId xmlns:p14="http://schemas.microsoft.com/office/powerpoint/2010/main" val="356487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en-US" altLang="zh-CN" dirty="0" smtClean="0"/>
              <a:t>1.</a:t>
            </a:r>
            <a:r>
              <a:rPr lang="zh-CN" altLang="en-US" dirty="0" smtClean="0"/>
              <a:t>自动编码器当给定一个人工神经网络，通过调整每一层的参数和权 重，使得改神经网络的输入和输出是相同的</a:t>
            </a:r>
            <a:r>
              <a:rPr lang="en-US" altLang="zh-CN" dirty="0" smtClean="0"/>
              <a:t>(</a:t>
            </a:r>
            <a:r>
              <a:rPr lang="zh-CN" altLang="en-US" dirty="0" smtClean="0"/>
              <a:t>或者是相似的</a:t>
            </a:r>
            <a:r>
              <a:rPr lang="en-US" altLang="zh-CN" dirty="0" smtClean="0"/>
              <a:t>)</a:t>
            </a:r>
            <a:r>
              <a:rPr lang="zh-CN" altLang="en-US" dirty="0" smtClean="0"/>
              <a:t>，这样就得到了输入的另一种表示</a:t>
            </a:r>
            <a:endParaRPr lang="en-US" altLang="zh-CN" dirty="0" smtClean="0"/>
          </a:p>
          <a:p>
            <a:pPr eaLnBrk="1" hangingPunct="1">
              <a:spcBef>
                <a:spcPct val="0"/>
              </a:spcBef>
            </a:pPr>
            <a:r>
              <a:rPr lang="en-US" altLang="zh-CN" dirty="0" smtClean="0"/>
              <a:t>2.</a:t>
            </a:r>
            <a:r>
              <a:rPr lang="zh-CN" altLang="en-US" dirty="0" smtClean="0"/>
              <a:t>稀疏编码 </a:t>
            </a:r>
            <a:r>
              <a:rPr lang="zh-CN" altLang="en-US" dirty="0" smtClean="0">
                <a:solidFill>
                  <a:srgbClr val="5D4BC7"/>
                </a:solidFill>
              </a:rPr>
              <a:t>稀疏编码</a:t>
            </a:r>
            <a:r>
              <a:rPr lang="en-US" altLang="zh-CN" dirty="0" smtClean="0">
                <a:solidFill>
                  <a:srgbClr val="5D4BC7"/>
                </a:solidFill>
              </a:rPr>
              <a:t>(Sparse Coding)</a:t>
            </a:r>
            <a:r>
              <a:rPr lang="zh-CN" altLang="en-US" dirty="0" smtClean="0">
                <a:solidFill>
                  <a:srgbClr val="5D4BC7"/>
                </a:solidFill>
              </a:rPr>
              <a:t>是通过一系列基的线性组合来表达一个数据信息，同时满足只需要少量的基就能很好地表达这个数据信息。</a:t>
            </a:r>
            <a:endParaRPr lang="en-US" altLang="zh-CN" dirty="0" smtClean="0">
              <a:solidFill>
                <a:srgbClr val="5D4BC7"/>
              </a:solidFill>
            </a:endParaRPr>
          </a:p>
          <a:p>
            <a:pPr eaLnBrk="1" hangingPunct="1">
              <a:spcBef>
                <a:spcPct val="0"/>
              </a:spcBef>
            </a:pPr>
            <a:r>
              <a:rPr lang="en-US" altLang="zh-CN" dirty="0" smtClean="0">
                <a:solidFill>
                  <a:srgbClr val="5D4BC7"/>
                </a:solidFill>
              </a:rPr>
              <a:t>3.</a:t>
            </a:r>
            <a:r>
              <a:rPr lang="zh-CN" altLang="en-US" dirty="0" smtClean="0">
                <a:solidFill>
                  <a:srgbClr val="5D4BC7"/>
                </a:solidFill>
              </a:rPr>
              <a:t>受限玻尔兹曼机 在一个二部图中，每一层的节点之间时没有连接的，将输入数据层</a:t>
            </a:r>
            <a:r>
              <a:rPr lang="en-US" altLang="zh-CN" dirty="0" smtClean="0">
                <a:solidFill>
                  <a:srgbClr val="5D4BC7"/>
                </a:solidFill>
              </a:rPr>
              <a:t>(</a:t>
            </a:r>
            <a:r>
              <a:rPr lang="zh-CN" altLang="en-US" dirty="0" smtClean="0">
                <a:solidFill>
                  <a:srgbClr val="5D4BC7"/>
                </a:solidFill>
              </a:rPr>
              <a:t>𝑣</a:t>
            </a:r>
            <a:r>
              <a:rPr lang="en-US" altLang="zh-CN" dirty="0" smtClean="0">
                <a:solidFill>
                  <a:srgbClr val="5D4BC7"/>
                </a:solidFill>
              </a:rPr>
              <a:t>)</a:t>
            </a:r>
            <a:r>
              <a:rPr lang="zh-CN" altLang="en-US" dirty="0" smtClean="0">
                <a:solidFill>
                  <a:srgbClr val="5D4BC7"/>
                </a:solidFill>
              </a:rPr>
              <a:t>称为可视层，其他层则是隐藏层</a:t>
            </a:r>
            <a:r>
              <a:rPr lang="en-US" altLang="zh-CN" dirty="0" smtClean="0">
                <a:solidFill>
                  <a:srgbClr val="5D4BC7"/>
                </a:solidFill>
              </a:rPr>
              <a:t>(ℎ)</a:t>
            </a:r>
            <a:r>
              <a:rPr lang="zh-CN" altLang="en-US" dirty="0" smtClean="0">
                <a:solidFill>
                  <a:srgbClr val="5D4BC7"/>
                </a:solidFill>
              </a:rPr>
              <a:t>，假设可视层和隐藏层中的每个节点都是随机二值变量节点</a:t>
            </a:r>
            <a:r>
              <a:rPr lang="en-US" altLang="zh-CN" dirty="0" smtClean="0">
                <a:solidFill>
                  <a:srgbClr val="5D4BC7"/>
                </a:solidFill>
              </a:rPr>
              <a:t>(</a:t>
            </a:r>
            <a:r>
              <a:rPr lang="zh-CN" altLang="en-US" dirty="0" smtClean="0">
                <a:solidFill>
                  <a:srgbClr val="5D4BC7"/>
                </a:solidFill>
              </a:rPr>
              <a:t>只能取</a:t>
            </a:r>
            <a:r>
              <a:rPr lang="en-US" altLang="zh-CN" dirty="0" smtClean="0">
                <a:solidFill>
                  <a:srgbClr val="5D4BC7"/>
                </a:solidFill>
              </a:rPr>
              <a:t>0</a:t>
            </a:r>
            <a:r>
              <a:rPr lang="zh-CN" altLang="en-US" dirty="0" smtClean="0">
                <a:solidFill>
                  <a:srgbClr val="5D4BC7"/>
                </a:solidFill>
              </a:rPr>
              <a:t>或者</a:t>
            </a:r>
            <a:r>
              <a:rPr lang="en-US" altLang="zh-CN" dirty="0" smtClean="0">
                <a:solidFill>
                  <a:srgbClr val="5D4BC7"/>
                </a:solidFill>
              </a:rPr>
              <a:t>1</a:t>
            </a:r>
            <a:r>
              <a:rPr lang="zh-CN" altLang="en-US" dirty="0" smtClean="0">
                <a:solidFill>
                  <a:srgbClr val="5D4BC7"/>
                </a:solidFill>
              </a:rPr>
              <a:t>值</a:t>
            </a:r>
            <a:r>
              <a:rPr lang="en-US" altLang="zh-CN" dirty="0" smtClean="0">
                <a:solidFill>
                  <a:srgbClr val="5D4BC7"/>
                </a:solidFill>
              </a:rPr>
              <a:t>)</a:t>
            </a:r>
            <a:r>
              <a:rPr lang="zh-CN" altLang="en-US" dirty="0" smtClean="0">
                <a:solidFill>
                  <a:srgbClr val="5D4BC7"/>
                </a:solidFill>
              </a:rPr>
              <a:t>，受限玻尔兹曼机的全概率分布𝑝</a:t>
            </a:r>
            <a:r>
              <a:rPr lang="en-US" altLang="zh-CN" dirty="0" smtClean="0">
                <a:solidFill>
                  <a:srgbClr val="5D4BC7"/>
                </a:solidFill>
              </a:rPr>
              <a:t>(</a:t>
            </a:r>
            <a:r>
              <a:rPr lang="zh-CN" altLang="en-US" dirty="0" smtClean="0">
                <a:solidFill>
                  <a:srgbClr val="5D4BC7"/>
                </a:solidFill>
              </a:rPr>
              <a:t>𝑣</a:t>
            </a:r>
            <a:r>
              <a:rPr lang="en-US" altLang="zh-CN" dirty="0" smtClean="0">
                <a:solidFill>
                  <a:srgbClr val="5D4BC7"/>
                </a:solidFill>
              </a:rPr>
              <a:t>, ℎ) </a:t>
            </a:r>
            <a:r>
              <a:rPr lang="zh-CN" altLang="en-US" dirty="0" smtClean="0">
                <a:solidFill>
                  <a:srgbClr val="5D4BC7"/>
                </a:solidFill>
              </a:rPr>
              <a:t>满足</a:t>
            </a:r>
            <a:r>
              <a:rPr lang="en-US" altLang="zh-CN" dirty="0" smtClean="0">
                <a:solidFill>
                  <a:srgbClr val="5D4BC7"/>
                </a:solidFill>
              </a:rPr>
              <a:t>Boltzmann</a:t>
            </a:r>
            <a:r>
              <a:rPr lang="zh-CN" altLang="en-US" dirty="0" smtClean="0">
                <a:solidFill>
                  <a:srgbClr val="5D4BC7"/>
                </a:solidFill>
              </a:rPr>
              <a:t>分布</a:t>
            </a:r>
          </a:p>
          <a:p>
            <a:pPr eaLnBrk="1" hangingPunct="1">
              <a:spcBef>
                <a:spcPct val="0"/>
              </a:spcBef>
            </a:pPr>
            <a:r>
              <a:rPr lang="en-US" altLang="zh-CN" dirty="0" smtClean="0">
                <a:solidFill>
                  <a:srgbClr val="5D4BC7"/>
                </a:solidFill>
              </a:rPr>
              <a:t>4.</a:t>
            </a:r>
            <a:r>
              <a:rPr lang="zh-CN" altLang="en-US" dirty="0" smtClean="0">
                <a:solidFill>
                  <a:srgbClr val="5D4BC7"/>
                </a:solidFill>
              </a:rPr>
              <a:t>深度信念网络 </a:t>
            </a:r>
            <a:r>
              <a:rPr lang="en-US" altLang="zh-CN" dirty="0" smtClean="0">
                <a:solidFill>
                  <a:srgbClr val="5D4BC7"/>
                </a:solidFill>
              </a:rPr>
              <a:t>DBNs</a:t>
            </a:r>
          </a:p>
          <a:p>
            <a:pPr eaLnBrk="1" hangingPunct="1">
              <a:spcBef>
                <a:spcPct val="0"/>
              </a:spcBef>
            </a:pPr>
            <a:r>
              <a:rPr lang="en-US" altLang="zh-CN" dirty="0" smtClean="0">
                <a:solidFill>
                  <a:srgbClr val="5D4BC7"/>
                </a:solidFill>
              </a:rPr>
              <a:t>DBNs</a:t>
            </a:r>
            <a:r>
              <a:rPr lang="zh-CN" altLang="en-US" dirty="0" smtClean="0">
                <a:solidFill>
                  <a:srgbClr val="5D4BC7"/>
                </a:solidFill>
              </a:rPr>
              <a:t>由多个</a:t>
            </a:r>
            <a:r>
              <a:rPr lang="en-US" altLang="zh-CN" dirty="0" smtClean="0">
                <a:solidFill>
                  <a:srgbClr val="5D4BC7"/>
                </a:solidFill>
              </a:rPr>
              <a:t>RBM</a:t>
            </a:r>
            <a:r>
              <a:rPr lang="zh-CN" altLang="en-US" dirty="0" smtClean="0">
                <a:solidFill>
                  <a:srgbClr val="5D4BC7"/>
                </a:solidFill>
              </a:rPr>
              <a:t>层组成，该网络被“限制”为由一个可视层和一个隐层构成，是一个概率生成模型，生成模型是建立一个观察数据和标签之间的联合分布，对𝑃</a:t>
            </a:r>
            <a:r>
              <a:rPr lang="en-US" altLang="zh-CN" dirty="0" smtClean="0">
                <a:solidFill>
                  <a:srgbClr val="5D4BC7"/>
                </a:solidFill>
              </a:rPr>
              <a:t>(</a:t>
            </a:r>
            <a:r>
              <a:rPr lang="zh-CN" altLang="en-US" dirty="0" smtClean="0">
                <a:solidFill>
                  <a:srgbClr val="5D4BC7"/>
                </a:solidFill>
              </a:rPr>
              <a:t>𝑂𝑏𝑠𝑒𝑟𝑣𝑎𝑡𝑖𝑜𝑛</a:t>
            </a:r>
            <a:r>
              <a:rPr lang="en-US" altLang="zh-CN" dirty="0" smtClean="0">
                <a:solidFill>
                  <a:srgbClr val="5D4BC7"/>
                </a:solidFill>
              </a:rPr>
              <a:t>|</a:t>
            </a:r>
            <a:r>
              <a:rPr lang="zh-CN" altLang="en-US" dirty="0" smtClean="0">
                <a:solidFill>
                  <a:srgbClr val="5D4BC7"/>
                </a:solidFill>
              </a:rPr>
              <a:t>𝐿𝑎𝑏</a:t>
            </a:r>
            <a:r>
              <a:rPr lang="en-US" altLang="zh-CN" dirty="0" smtClean="0">
                <a:solidFill>
                  <a:srgbClr val="5D4BC7"/>
                </a:solidFill>
              </a:rPr>
              <a:t>-</a:t>
            </a:r>
            <a:r>
              <a:rPr lang="zh-CN" altLang="en-US" dirty="0" smtClean="0">
                <a:solidFill>
                  <a:srgbClr val="5D4BC7"/>
                </a:solidFill>
              </a:rPr>
              <a:t>𝑒𝑙</a:t>
            </a:r>
            <a:r>
              <a:rPr lang="en-US" altLang="zh-CN" dirty="0" smtClean="0">
                <a:solidFill>
                  <a:srgbClr val="5D4BC7"/>
                </a:solidFill>
              </a:rPr>
              <a:t>)</a:t>
            </a:r>
            <a:r>
              <a:rPr lang="zh-CN" altLang="en-US" dirty="0" smtClean="0">
                <a:solidFill>
                  <a:srgbClr val="5D4BC7"/>
                </a:solidFill>
              </a:rPr>
              <a:t>和𝑃</a:t>
            </a:r>
            <a:r>
              <a:rPr lang="en-US" altLang="zh-CN" dirty="0" smtClean="0">
                <a:solidFill>
                  <a:srgbClr val="5D4BC7"/>
                </a:solidFill>
              </a:rPr>
              <a:t>(</a:t>
            </a:r>
            <a:r>
              <a:rPr lang="zh-CN" altLang="en-US" dirty="0" smtClean="0">
                <a:solidFill>
                  <a:srgbClr val="5D4BC7"/>
                </a:solidFill>
              </a:rPr>
              <a:t>𝐿𝑎𝑏𝑒𝑙</a:t>
            </a:r>
            <a:r>
              <a:rPr lang="en-US" altLang="zh-CN" dirty="0" smtClean="0">
                <a:solidFill>
                  <a:srgbClr val="5D4BC7"/>
                </a:solidFill>
              </a:rPr>
              <a:t>|</a:t>
            </a:r>
            <a:r>
              <a:rPr lang="zh-CN" altLang="en-US" dirty="0" smtClean="0">
                <a:solidFill>
                  <a:srgbClr val="5D4BC7"/>
                </a:solidFill>
              </a:rPr>
              <a:t>𝑂𝑏𝑠𝑒𝑟𝑣𝑎𝑡𝑖𝑜𝑛</a:t>
            </a:r>
            <a:r>
              <a:rPr lang="en-US" altLang="zh-CN" dirty="0" smtClean="0">
                <a:solidFill>
                  <a:srgbClr val="5D4BC7"/>
                </a:solidFill>
              </a:rPr>
              <a:t>)</a:t>
            </a:r>
            <a:r>
              <a:rPr lang="zh-CN" altLang="en-US" dirty="0" smtClean="0">
                <a:solidFill>
                  <a:srgbClr val="5D4BC7"/>
                </a:solidFill>
              </a:rPr>
              <a:t>都做了评估，然而对于判别模型来说，仅仅是评估了𝑃</a:t>
            </a:r>
            <a:r>
              <a:rPr lang="en-US" altLang="zh-CN" dirty="0" smtClean="0">
                <a:solidFill>
                  <a:srgbClr val="5D4BC7"/>
                </a:solidFill>
              </a:rPr>
              <a:t>(</a:t>
            </a:r>
            <a:r>
              <a:rPr lang="zh-CN" altLang="en-US" dirty="0" smtClean="0">
                <a:solidFill>
                  <a:srgbClr val="5D4BC7"/>
                </a:solidFill>
              </a:rPr>
              <a:t>𝐿𝑎𝑏𝑒𝑙</a:t>
            </a:r>
            <a:r>
              <a:rPr lang="en-US" altLang="zh-CN" dirty="0" smtClean="0">
                <a:solidFill>
                  <a:srgbClr val="5D4BC7"/>
                </a:solidFill>
              </a:rPr>
              <a:t>|</a:t>
            </a:r>
            <a:r>
              <a:rPr lang="zh-CN" altLang="en-US" dirty="0" smtClean="0">
                <a:solidFill>
                  <a:srgbClr val="5D4BC7"/>
                </a:solidFill>
              </a:rPr>
              <a:t>𝑂𝑏𝑠𝑒𝑟𝑣𝑎𝑡𝑖𝑜𝑛</a:t>
            </a:r>
            <a:r>
              <a:rPr lang="en-US" altLang="zh-CN" dirty="0" smtClean="0">
                <a:solidFill>
                  <a:srgbClr val="5D4BC7"/>
                </a:solidFill>
              </a:rPr>
              <a:t>)</a:t>
            </a:r>
            <a:r>
              <a:rPr lang="zh-CN" altLang="en-US" dirty="0" smtClean="0">
                <a:solidFill>
                  <a:srgbClr val="5D4BC7"/>
                </a:solidFill>
              </a:rPr>
              <a:t>。</a:t>
            </a:r>
          </a:p>
          <a:p>
            <a:pPr eaLnBrk="1" hangingPunct="1">
              <a:spcBef>
                <a:spcPct val="0"/>
              </a:spcBef>
            </a:pPr>
            <a:r>
              <a:rPr lang="en-US" altLang="zh-CN" dirty="0" smtClean="0">
                <a:solidFill>
                  <a:srgbClr val="5D4BC7"/>
                </a:solidFill>
              </a:rPr>
              <a:t>5.</a:t>
            </a:r>
            <a:r>
              <a:rPr lang="zh-CN" altLang="en-US" dirty="0" smtClean="0">
                <a:solidFill>
                  <a:srgbClr val="5D4BC7"/>
                </a:solidFill>
              </a:rPr>
              <a:t>卷积神经网络 </a:t>
            </a:r>
            <a:r>
              <a:rPr lang="en-US" altLang="zh-CN" dirty="0" smtClean="0">
                <a:solidFill>
                  <a:srgbClr val="5D4BC7"/>
                </a:solidFill>
              </a:rPr>
              <a:t>CNN</a:t>
            </a:r>
          </a:p>
          <a:p>
            <a:pPr eaLnBrk="1" hangingPunct="1">
              <a:spcBef>
                <a:spcPct val="0"/>
              </a:spcBef>
            </a:pPr>
            <a:r>
              <a:rPr lang="en-US" altLang="zh-CN" dirty="0" smtClean="0">
                <a:solidFill>
                  <a:srgbClr val="5D4BC7"/>
                </a:solidFill>
              </a:rPr>
              <a:t>CNN</a:t>
            </a:r>
            <a:r>
              <a:rPr lang="zh-CN" altLang="en-US" dirty="0" smtClean="0">
                <a:solidFill>
                  <a:srgbClr val="5D4BC7"/>
                </a:solidFill>
              </a:rPr>
              <a:t>是一个多层次的人工神经网络结构，每一层都是由多个二维平面构成，而每个平面由多个独立神经元组成。</a:t>
            </a:r>
          </a:p>
          <a:p>
            <a:pPr eaLnBrk="1" hangingPunct="1">
              <a:spcBef>
                <a:spcPct val="0"/>
              </a:spcBef>
            </a:pPr>
            <a:r>
              <a:rPr lang="en-US" altLang="zh-CN" dirty="0" smtClean="0">
                <a:solidFill>
                  <a:srgbClr val="5D4BC7"/>
                </a:solidFill>
              </a:rPr>
              <a:t>CNN</a:t>
            </a:r>
            <a:r>
              <a:rPr lang="zh-CN" altLang="en-US" dirty="0" smtClean="0">
                <a:solidFill>
                  <a:srgbClr val="5D4BC7"/>
                </a:solidFill>
              </a:rPr>
              <a:t>结构接近生物神经网络，局部权值共享在图像处理领域有独特的优越性</a:t>
            </a:r>
          </a:p>
          <a:p>
            <a:pPr eaLnBrk="1" hangingPunct="1">
              <a:spcBef>
                <a:spcPct val="0"/>
              </a:spcBef>
            </a:pPr>
            <a:endParaRPr lang="en-US" altLang="zh-CN" dirty="0" smtClean="0">
              <a:solidFill>
                <a:srgbClr val="5D4BC7"/>
              </a:solidFill>
            </a:endParaRPr>
          </a:p>
          <a:p>
            <a:pPr eaLnBrk="1" hangingPunct="1">
              <a:spcBef>
                <a:spcPct val="0"/>
              </a:spcBef>
            </a:pPr>
            <a:endParaRPr lang="en-US" altLang="zh-CN" dirty="0" smtClean="0">
              <a:solidFill>
                <a:srgbClr val="5D4BC7"/>
              </a:solidFill>
            </a:endParaRPr>
          </a:p>
          <a:p>
            <a:pPr eaLnBrk="1" hangingPunct="1">
              <a:spcBef>
                <a:spcPct val="0"/>
              </a:spcBef>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4</a:t>
            </a:fld>
            <a:endParaRPr lang="zh-CN" altLang="en-US"/>
          </a:p>
        </p:txBody>
      </p:sp>
    </p:spTree>
    <p:extLst>
      <p:ext uri="{BB962C8B-B14F-4D97-AF65-F5344CB8AC3E}">
        <p14:creationId xmlns:p14="http://schemas.microsoft.com/office/powerpoint/2010/main" val="1368132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http://www.open-open.com/lib/view/open1425626861103.html</a:t>
            </a:r>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6</a:t>
            </a:fld>
            <a:endParaRPr lang="zh-CN" altLang="en-US"/>
          </a:p>
        </p:txBody>
      </p:sp>
    </p:spTree>
    <p:extLst>
      <p:ext uri="{BB962C8B-B14F-4D97-AF65-F5344CB8AC3E}">
        <p14:creationId xmlns:p14="http://schemas.microsoft.com/office/powerpoint/2010/main" val="2103134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微软研究人员使用深度信念网络对数以千计的</a:t>
            </a:r>
            <a:r>
              <a:rPr lang="en-US" altLang="zh-CN" sz="1200" b="0" i="0" kern="1200" dirty="0" err="1" smtClean="0">
                <a:solidFill>
                  <a:schemeClr val="tx1"/>
                </a:solidFill>
                <a:effectLst/>
                <a:latin typeface="+mn-lt"/>
                <a:ea typeface="+mn-ea"/>
                <a:cs typeface="+mn-cs"/>
              </a:rPr>
              <a:t>senones</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一种比音素小很多的建模单元</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直接建模</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提出了第</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个成功应用于大词汇量语音识别系统的上下文相关的深层神经网络</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隐马尔可夫混合模型</a:t>
            </a:r>
            <a:r>
              <a:rPr lang="en-US" altLang="zh-CN" sz="1200" b="0" i="0" kern="1200" dirty="0" smtClean="0">
                <a:solidFill>
                  <a:schemeClr val="tx1"/>
                </a:solidFill>
                <a:effectLst/>
                <a:latin typeface="+mn-lt"/>
                <a:ea typeface="+mn-ea"/>
                <a:cs typeface="+mn-cs"/>
              </a:rPr>
              <a:t>(CD-DNN-HMM)</a:t>
            </a:r>
            <a:r>
              <a:rPr lang="zh-CN" altLang="en-US" sz="1200" b="0" i="0" kern="1200" dirty="0" smtClean="0">
                <a:solidFill>
                  <a:schemeClr val="tx1"/>
                </a:solidFill>
                <a:effectLst/>
                <a:latin typeface="+mn-lt"/>
                <a:ea typeface="+mn-ea"/>
                <a:cs typeface="+mn-cs"/>
              </a:rPr>
              <a:t>，比之前最领先的基于常规</a:t>
            </a:r>
            <a:r>
              <a:rPr lang="en-US" altLang="zh-CN" sz="1200" b="0" i="0" kern="1200" dirty="0" smtClean="0">
                <a:solidFill>
                  <a:schemeClr val="tx1"/>
                </a:solidFill>
                <a:effectLst/>
                <a:latin typeface="+mn-lt"/>
                <a:ea typeface="+mn-ea"/>
                <a:cs typeface="+mn-cs"/>
              </a:rPr>
              <a:t>CD-GMM-HMM</a:t>
            </a:r>
            <a:r>
              <a:rPr lang="zh-CN" altLang="en-US" sz="1200" b="0" i="0" kern="1200" dirty="0" smtClean="0">
                <a:solidFill>
                  <a:schemeClr val="tx1"/>
                </a:solidFill>
                <a:effectLst/>
                <a:latin typeface="+mn-lt"/>
                <a:ea typeface="+mn-ea"/>
                <a:cs typeface="+mn-cs"/>
              </a:rPr>
              <a:t>的大词汇量语音识别系统相对误差率减少</a:t>
            </a:r>
            <a:r>
              <a:rPr lang="en-US" altLang="zh-CN" sz="1200" b="0" i="0" kern="1200" dirty="0" smtClean="0">
                <a:solidFill>
                  <a:schemeClr val="tx1"/>
                </a:solidFill>
                <a:effectLst/>
                <a:latin typeface="+mn-lt"/>
                <a:ea typeface="+mn-ea"/>
                <a:cs typeface="+mn-cs"/>
              </a:rPr>
              <a:t>16%</a:t>
            </a:r>
            <a:r>
              <a:rPr lang="zh-CN" altLang="en-US" sz="1200" b="0" i="0" kern="1200" dirty="0" smtClean="0">
                <a:solidFill>
                  <a:schemeClr val="tx1"/>
                </a:solidFill>
                <a:effectLst/>
                <a:latin typeface="+mn-lt"/>
                <a:ea typeface="+mn-ea"/>
                <a:cs typeface="+mn-cs"/>
              </a:rPr>
              <a:t>以上。随后又在含有</a:t>
            </a:r>
            <a:r>
              <a:rPr lang="en-US" altLang="zh-CN" sz="1200" b="0" i="0" kern="1200" dirty="0" smtClean="0">
                <a:solidFill>
                  <a:schemeClr val="tx1"/>
                </a:solidFill>
                <a:effectLst/>
                <a:latin typeface="+mn-lt"/>
                <a:ea typeface="+mn-ea"/>
                <a:cs typeface="+mn-cs"/>
              </a:rPr>
              <a:t>300h</a:t>
            </a:r>
            <a:r>
              <a:rPr lang="zh-CN" altLang="en-US" sz="1200" b="0" i="0" kern="1200" dirty="0" smtClean="0">
                <a:solidFill>
                  <a:schemeClr val="tx1"/>
                </a:solidFill>
                <a:effectLst/>
                <a:latin typeface="+mn-lt"/>
                <a:ea typeface="+mn-ea"/>
                <a:cs typeface="+mn-cs"/>
              </a:rPr>
              <a:t>语音训练数据的</a:t>
            </a:r>
            <a:r>
              <a:rPr lang="en-US" altLang="zh-CN" sz="1200" b="0" i="0" kern="1200" dirty="0" smtClean="0">
                <a:solidFill>
                  <a:schemeClr val="tx1"/>
                </a:solidFill>
                <a:effectLst/>
                <a:latin typeface="+mn-lt"/>
                <a:ea typeface="+mn-ea"/>
                <a:cs typeface="+mn-cs"/>
              </a:rPr>
              <a:t>Switchboard</a:t>
            </a:r>
            <a:r>
              <a:rPr lang="zh-CN" altLang="en-US" sz="1200" b="0" i="0" kern="1200" dirty="0" smtClean="0">
                <a:solidFill>
                  <a:schemeClr val="tx1"/>
                </a:solidFill>
                <a:effectLst/>
                <a:latin typeface="+mn-lt"/>
                <a:ea typeface="+mn-ea"/>
                <a:cs typeface="+mn-cs"/>
              </a:rPr>
              <a:t>标准数据集上对</a:t>
            </a:r>
            <a:r>
              <a:rPr lang="en-US" altLang="zh-CN" sz="1200" b="0" i="0" kern="1200" dirty="0" smtClean="0">
                <a:solidFill>
                  <a:schemeClr val="tx1"/>
                </a:solidFill>
                <a:effectLst/>
                <a:latin typeface="+mn-lt"/>
                <a:ea typeface="+mn-ea"/>
                <a:cs typeface="+mn-cs"/>
              </a:rPr>
              <a:t>CD-DNN-HMM</a:t>
            </a:r>
            <a:r>
              <a:rPr lang="zh-CN" altLang="en-US" sz="1200" b="0" i="0" kern="1200" dirty="0" smtClean="0">
                <a:solidFill>
                  <a:schemeClr val="tx1"/>
                </a:solidFill>
                <a:effectLst/>
                <a:latin typeface="+mn-lt"/>
                <a:ea typeface="+mn-ea"/>
                <a:cs typeface="+mn-cs"/>
              </a:rPr>
              <a:t>模型进行评测。基准测试字词错误率为</a:t>
            </a:r>
            <a:r>
              <a:rPr lang="en-US" altLang="zh-CN" sz="1200" b="0" i="0" kern="1200" dirty="0" smtClean="0">
                <a:solidFill>
                  <a:schemeClr val="tx1"/>
                </a:solidFill>
                <a:effectLst/>
                <a:latin typeface="+mn-lt"/>
                <a:ea typeface="+mn-ea"/>
                <a:cs typeface="+mn-cs"/>
              </a:rPr>
              <a:t>18.5%</a:t>
            </a:r>
            <a:r>
              <a:rPr lang="zh-CN" altLang="en-US" sz="1200" b="0" i="0" kern="1200" dirty="0" smtClean="0">
                <a:solidFill>
                  <a:schemeClr val="tx1"/>
                </a:solidFill>
                <a:effectLst/>
                <a:latin typeface="+mn-lt"/>
                <a:ea typeface="+mn-ea"/>
                <a:cs typeface="+mn-cs"/>
              </a:rPr>
              <a:t>，与之前最领先的常规系统相比，相对错误率减少了</a:t>
            </a:r>
            <a:r>
              <a:rPr lang="en-US" altLang="zh-CN" sz="1200" b="0" i="0" kern="1200" dirty="0" smtClean="0">
                <a:solidFill>
                  <a:schemeClr val="tx1"/>
                </a:solidFill>
                <a:effectLst/>
                <a:latin typeface="+mn-lt"/>
                <a:ea typeface="+mn-ea"/>
                <a:cs typeface="+mn-cs"/>
              </a:rPr>
              <a:t>33%</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 </a:t>
            </a:r>
            <a:r>
              <a:rPr lang="en-US" altLang="zh-CN" sz="1200" b="0" i="0" kern="1200" dirty="0" err="1" smtClean="0">
                <a:solidFill>
                  <a:schemeClr val="tx1"/>
                </a:solidFill>
                <a:effectLst/>
                <a:latin typeface="+mn-lt"/>
                <a:ea typeface="+mn-ea"/>
                <a:cs typeface="+mn-cs"/>
              </a:rPr>
              <a:t>Krizhevsky</a:t>
            </a:r>
            <a:r>
              <a:rPr lang="zh-CN" altLang="en-US" sz="1200" b="0" i="0" kern="1200" dirty="0" smtClean="0">
                <a:solidFill>
                  <a:schemeClr val="tx1"/>
                </a:solidFill>
                <a:effectLst/>
                <a:latin typeface="+mn-lt"/>
                <a:ea typeface="+mn-ea"/>
                <a:cs typeface="+mn-cs"/>
              </a:rPr>
              <a:t>等首次将卷积神经网络应用于</a:t>
            </a:r>
            <a:r>
              <a:rPr lang="en-US" altLang="zh-CN" sz="1200" b="0" i="0" kern="1200" dirty="0" err="1" smtClean="0">
                <a:solidFill>
                  <a:schemeClr val="tx1"/>
                </a:solidFill>
                <a:effectLst/>
                <a:latin typeface="+mn-lt"/>
                <a:ea typeface="+mn-ea"/>
                <a:cs typeface="+mn-cs"/>
              </a:rPr>
              <a:t>ImageNet</a:t>
            </a:r>
            <a:r>
              <a:rPr lang="zh-CN" altLang="en-US" sz="1200" b="0" i="0" kern="1200" dirty="0" smtClean="0">
                <a:solidFill>
                  <a:schemeClr val="tx1"/>
                </a:solidFill>
                <a:effectLst/>
                <a:latin typeface="+mn-lt"/>
                <a:ea typeface="+mn-ea"/>
                <a:cs typeface="+mn-cs"/>
              </a:rPr>
              <a:t>大规模视觉识别挑战赛</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ImageNetlargescale</a:t>
            </a:r>
            <a:r>
              <a:rPr lang="en-US" altLang="zh-CN" sz="1200" b="0" i="0" kern="1200" dirty="0" smtClean="0">
                <a:solidFill>
                  <a:schemeClr val="tx1"/>
                </a:solidFill>
                <a:effectLst/>
                <a:latin typeface="+mn-lt"/>
                <a:ea typeface="+mn-ea"/>
                <a:cs typeface="+mn-cs"/>
              </a:rPr>
              <a:t> visual recognition challenge, ILSVRC)</a:t>
            </a:r>
            <a:r>
              <a:rPr lang="zh-CN" altLang="en-US" sz="1200" b="0" i="0" kern="1200" dirty="0" smtClean="0">
                <a:solidFill>
                  <a:schemeClr val="tx1"/>
                </a:solidFill>
                <a:effectLst/>
                <a:latin typeface="+mn-lt"/>
                <a:ea typeface="+mn-ea"/>
                <a:cs typeface="+mn-cs"/>
              </a:rPr>
              <a:t>中，所训练的深度卷积神经网络在</a:t>
            </a:r>
            <a:r>
              <a:rPr lang="en-US" altLang="zh-CN" sz="1200" b="0" i="0" kern="1200" dirty="0" smtClean="0">
                <a:solidFill>
                  <a:schemeClr val="tx1"/>
                </a:solidFill>
                <a:effectLst/>
                <a:latin typeface="+mn-lt"/>
                <a:ea typeface="+mn-ea"/>
                <a:cs typeface="+mn-cs"/>
              </a:rPr>
              <a:t>ILSVRC—2012</a:t>
            </a:r>
            <a:r>
              <a:rPr lang="zh-CN" altLang="en-US" sz="1200" b="0" i="0" kern="1200" dirty="0" smtClean="0">
                <a:solidFill>
                  <a:schemeClr val="tx1"/>
                </a:solidFill>
                <a:effectLst/>
                <a:latin typeface="+mn-lt"/>
                <a:ea typeface="+mn-ea"/>
                <a:cs typeface="+mn-cs"/>
              </a:rPr>
              <a:t>挑战赛中，取得了图像分类和目标定位任务的第一。其中，图像分类任务中，前</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选项错误率为</a:t>
            </a:r>
            <a:r>
              <a:rPr lang="en-US" altLang="zh-CN" sz="1200" b="0" i="0" kern="1200" dirty="0" smtClean="0">
                <a:solidFill>
                  <a:schemeClr val="tx1"/>
                </a:solidFill>
                <a:effectLst/>
                <a:latin typeface="+mn-lt"/>
                <a:ea typeface="+mn-ea"/>
                <a:cs typeface="+mn-cs"/>
              </a:rPr>
              <a:t>15.3%</a:t>
            </a:r>
            <a:r>
              <a:rPr lang="zh-CN" altLang="en-US" sz="1200" b="0" i="0" kern="1200" dirty="0" smtClean="0">
                <a:solidFill>
                  <a:schemeClr val="tx1"/>
                </a:solidFill>
                <a:effectLst/>
                <a:latin typeface="+mn-lt"/>
                <a:ea typeface="+mn-ea"/>
                <a:cs typeface="+mn-cs"/>
              </a:rPr>
              <a:t>，远低于第</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名的</a:t>
            </a:r>
            <a:r>
              <a:rPr lang="en-US" altLang="zh-CN" sz="1200" b="0" i="0" kern="1200" dirty="0" smtClean="0">
                <a:solidFill>
                  <a:schemeClr val="tx1"/>
                </a:solidFill>
                <a:effectLst/>
                <a:latin typeface="+mn-lt"/>
                <a:ea typeface="+mn-ea"/>
                <a:cs typeface="+mn-cs"/>
              </a:rPr>
              <a:t>26.2%</a:t>
            </a:r>
            <a:r>
              <a:rPr lang="zh-CN" altLang="en-US" sz="1200" b="0" i="0" kern="1200" dirty="0" smtClean="0">
                <a:solidFill>
                  <a:schemeClr val="tx1"/>
                </a:solidFill>
                <a:effectLst/>
                <a:latin typeface="+mn-lt"/>
                <a:ea typeface="+mn-ea"/>
                <a:cs typeface="+mn-cs"/>
              </a:rPr>
              <a:t>的错误率；在目标定位任务中，前</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选项错误率</a:t>
            </a:r>
            <a:r>
              <a:rPr lang="en-US" altLang="zh-CN" sz="1200" b="0" i="0" kern="1200" dirty="0" smtClean="0">
                <a:solidFill>
                  <a:schemeClr val="tx1"/>
                </a:solidFill>
                <a:effectLst/>
                <a:latin typeface="+mn-lt"/>
                <a:ea typeface="+mn-ea"/>
                <a:cs typeface="+mn-cs"/>
              </a:rPr>
              <a:t>34%</a:t>
            </a:r>
            <a:r>
              <a:rPr lang="zh-CN" altLang="en-US" sz="1200" b="0" i="0" kern="1200" dirty="0" smtClean="0">
                <a:solidFill>
                  <a:schemeClr val="tx1"/>
                </a:solidFill>
                <a:effectLst/>
                <a:latin typeface="+mn-lt"/>
                <a:ea typeface="+mn-ea"/>
                <a:cs typeface="+mn-cs"/>
              </a:rPr>
              <a:t>，也远低于第</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名的</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ILSVRC—2013</a:t>
            </a:r>
            <a:r>
              <a:rPr lang="zh-CN" altLang="en-US" sz="1200" b="0" i="0" kern="1200" dirty="0" smtClean="0">
                <a:solidFill>
                  <a:schemeClr val="tx1"/>
                </a:solidFill>
                <a:effectLst/>
                <a:latin typeface="+mn-lt"/>
                <a:ea typeface="+mn-ea"/>
                <a:cs typeface="+mn-cs"/>
              </a:rPr>
              <a:t>比赛中，</a:t>
            </a:r>
            <a:r>
              <a:rPr lang="en-US" altLang="zh-CN" sz="1200" b="0" i="0" kern="1200" dirty="0" smtClean="0">
                <a:solidFill>
                  <a:schemeClr val="tx1"/>
                </a:solidFill>
                <a:effectLst/>
                <a:latin typeface="+mn-lt"/>
                <a:ea typeface="+mn-ea"/>
                <a:cs typeface="+mn-cs"/>
              </a:rPr>
              <a:t>M. D. </a:t>
            </a:r>
            <a:r>
              <a:rPr lang="en-US" altLang="zh-CN" sz="1200" b="0" i="0" kern="1200" dirty="0" err="1" smtClean="0">
                <a:solidFill>
                  <a:schemeClr val="tx1"/>
                </a:solidFill>
                <a:effectLst/>
                <a:latin typeface="+mn-lt"/>
                <a:ea typeface="+mn-ea"/>
                <a:cs typeface="+mn-cs"/>
              </a:rPr>
              <a:t>Zeiler</a:t>
            </a:r>
            <a:r>
              <a:rPr lang="zh-CN" altLang="en-US" sz="1200" b="0" i="0" kern="1200" dirty="0" smtClean="0">
                <a:solidFill>
                  <a:schemeClr val="tx1"/>
                </a:solidFill>
                <a:effectLst/>
                <a:latin typeface="+mn-lt"/>
                <a:ea typeface="+mn-ea"/>
                <a:cs typeface="+mn-cs"/>
              </a:rPr>
              <a:t>等采用卷积神经网络的方法，对</a:t>
            </a:r>
            <a:r>
              <a:rPr lang="en-US" altLang="zh-CN" sz="1200" b="0" i="0" kern="1200" dirty="0" smtClean="0">
                <a:solidFill>
                  <a:schemeClr val="tx1"/>
                </a:solidFill>
                <a:effectLst/>
                <a:latin typeface="+mn-lt"/>
                <a:ea typeface="+mn-ea"/>
                <a:cs typeface="+mn-cs"/>
              </a:rPr>
              <a:t>A. </a:t>
            </a:r>
            <a:r>
              <a:rPr lang="en-US" altLang="zh-CN" sz="1200" b="0" i="0" kern="1200" dirty="0" err="1" smtClean="0">
                <a:solidFill>
                  <a:schemeClr val="tx1"/>
                </a:solidFill>
                <a:effectLst/>
                <a:latin typeface="+mn-lt"/>
                <a:ea typeface="+mn-ea"/>
                <a:cs typeface="+mn-cs"/>
              </a:rPr>
              <a:t>Krizhevsky</a:t>
            </a:r>
            <a:r>
              <a:rPr lang="zh-CN" altLang="en-US" sz="1200" b="0" i="0" kern="1200" dirty="0" smtClean="0">
                <a:solidFill>
                  <a:schemeClr val="tx1"/>
                </a:solidFill>
                <a:effectLst/>
                <a:latin typeface="+mn-lt"/>
                <a:ea typeface="+mn-ea"/>
                <a:cs typeface="+mn-cs"/>
              </a:rPr>
              <a:t>的方法进行了改进，并在每个卷积层上附加一个反卷积层用于中间层特征的可视化，取得了图像分类任务的第一名。其前</a:t>
            </a:r>
            <a:r>
              <a:rPr lang="en-US" altLang="zh-CN" sz="1200" b="0" i="0" kern="1200" dirty="0" smtClean="0">
                <a:solidFill>
                  <a:schemeClr val="tx1"/>
                </a:solidFill>
                <a:effectLst/>
                <a:latin typeface="+mn-lt"/>
                <a:ea typeface="+mn-ea"/>
                <a:cs typeface="+mn-cs"/>
              </a:rPr>
              <a:t>5 </a:t>
            </a:r>
            <a:r>
              <a:rPr lang="zh-CN" altLang="en-US" sz="1200" b="0" i="0" kern="1200" dirty="0" smtClean="0">
                <a:solidFill>
                  <a:schemeClr val="tx1"/>
                </a:solidFill>
                <a:effectLst/>
                <a:latin typeface="+mn-lt"/>
                <a:ea typeface="+mn-ea"/>
                <a:cs typeface="+mn-cs"/>
              </a:rPr>
              <a:t>选项错误率为</a:t>
            </a:r>
            <a:r>
              <a:rPr lang="en-US" altLang="zh-CN" sz="1200" b="0" i="0" kern="1200" dirty="0" smtClean="0">
                <a:solidFill>
                  <a:schemeClr val="tx1"/>
                </a:solidFill>
                <a:effectLst/>
                <a:latin typeface="+mn-lt"/>
                <a:ea typeface="+mn-ea"/>
                <a:cs typeface="+mn-cs"/>
              </a:rPr>
              <a:t>11.7%</a:t>
            </a:r>
            <a:r>
              <a:rPr lang="zh-CN" altLang="en-US" sz="1200" b="0" i="0" kern="1200" dirty="0" smtClean="0">
                <a:solidFill>
                  <a:schemeClr val="tx1"/>
                </a:solidFill>
                <a:effectLst/>
                <a:latin typeface="+mn-lt"/>
                <a:ea typeface="+mn-ea"/>
                <a:cs typeface="+mn-cs"/>
              </a:rPr>
              <a:t>，如果采用</a:t>
            </a:r>
            <a:r>
              <a:rPr lang="en-US" altLang="zh-CN" sz="1200" b="0" i="0" kern="1200" dirty="0" smtClean="0">
                <a:solidFill>
                  <a:schemeClr val="tx1"/>
                </a:solidFill>
                <a:effectLst/>
                <a:latin typeface="+mn-lt"/>
                <a:ea typeface="+mn-ea"/>
                <a:cs typeface="+mn-cs"/>
              </a:rPr>
              <a:t>ILSVRC—2011 </a:t>
            </a:r>
            <a:r>
              <a:rPr lang="zh-CN" altLang="en-US" sz="1200" b="0" i="0" kern="1200" dirty="0" smtClean="0">
                <a:solidFill>
                  <a:schemeClr val="tx1"/>
                </a:solidFill>
                <a:effectLst/>
                <a:latin typeface="+mn-lt"/>
                <a:ea typeface="+mn-ea"/>
                <a:cs typeface="+mn-cs"/>
              </a:rPr>
              <a:t>数据进行预训练，错误率则降低到</a:t>
            </a:r>
            <a:r>
              <a:rPr lang="en-US" altLang="zh-CN" sz="1200" b="0" i="0" kern="1200" dirty="0" smtClean="0">
                <a:solidFill>
                  <a:schemeClr val="tx1"/>
                </a:solidFill>
                <a:effectLst/>
                <a:latin typeface="+mn-lt"/>
                <a:ea typeface="+mn-ea"/>
                <a:cs typeface="+mn-cs"/>
              </a:rPr>
              <a:t>11.2%</a:t>
            </a:r>
            <a:r>
              <a:rPr lang="zh-CN" altLang="en-US" sz="1200" b="0" i="0" kern="1200" dirty="0" smtClean="0">
                <a:solidFill>
                  <a:schemeClr val="tx1"/>
                </a:solidFill>
                <a:effectLst/>
                <a:latin typeface="+mn-lt"/>
                <a:ea typeface="+mn-ea"/>
                <a:cs typeface="+mn-cs"/>
              </a:rPr>
              <a:t>。在目标定位任务中，</a:t>
            </a:r>
            <a:r>
              <a:rPr lang="en-US" altLang="zh-CN" sz="1200" b="0" i="0" kern="1200" dirty="0" smtClean="0">
                <a:solidFill>
                  <a:schemeClr val="tx1"/>
                </a:solidFill>
                <a:effectLst/>
                <a:latin typeface="+mn-lt"/>
                <a:ea typeface="+mn-ea"/>
                <a:cs typeface="+mn-cs"/>
              </a:rPr>
              <a:t>P. </a:t>
            </a:r>
            <a:r>
              <a:rPr lang="en-US" altLang="zh-CN" sz="1200" b="0" i="0" kern="1200" dirty="0" err="1" smtClean="0">
                <a:solidFill>
                  <a:schemeClr val="tx1"/>
                </a:solidFill>
                <a:effectLst/>
                <a:latin typeface="+mn-lt"/>
                <a:ea typeface="+mn-ea"/>
                <a:cs typeface="+mn-cs"/>
              </a:rPr>
              <a:t>Sermanet</a:t>
            </a:r>
            <a:r>
              <a:rPr lang="zh-CN" altLang="en-US" sz="1200" b="0" i="0" kern="1200" dirty="0" smtClean="0">
                <a:solidFill>
                  <a:schemeClr val="tx1"/>
                </a:solidFill>
                <a:effectLst/>
                <a:latin typeface="+mn-lt"/>
                <a:ea typeface="+mn-ea"/>
                <a:cs typeface="+mn-cs"/>
              </a:rPr>
              <a:t>等采用卷积神经网络结合多尺度滑动窗口的方法，可同时进行图像分类、定位和检测，是比赛中唯一一个同时参加所有任务的队伍。多目标检测任务中，获胜队伍的方法在特征提取阶段没有使用深度学习模型，只在分类时采用卷积网络分类器进行重打分。在</a:t>
            </a:r>
            <a:r>
              <a:rPr lang="en-US" altLang="zh-CN" sz="1200" b="0" i="0" kern="1200" dirty="0" smtClean="0">
                <a:solidFill>
                  <a:schemeClr val="tx1"/>
                </a:solidFill>
                <a:effectLst/>
                <a:latin typeface="+mn-lt"/>
                <a:ea typeface="+mn-ea"/>
                <a:cs typeface="+mn-cs"/>
              </a:rPr>
              <a:t>ILSVRC—2014</a:t>
            </a:r>
            <a:r>
              <a:rPr lang="zh-CN" altLang="en-US" sz="1200" b="0" i="0" kern="1200" dirty="0" smtClean="0">
                <a:solidFill>
                  <a:schemeClr val="tx1"/>
                </a:solidFill>
                <a:effectLst/>
                <a:latin typeface="+mn-lt"/>
                <a:ea typeface="+mn-ea"/>
                <a:cs typeface="+mn-cs"/>
              </a:rPr>
              <a:t>比赛中，几乎所有的参赛队伍都采用了卷积神经网络及其变形方法。其中</a:t>
            </a:r>
            <a:r>
              <a:rPr lang="en-US" altLang="zh-CN" sz="1200" b="0" i="0" kern="1200" dirty="0" err="1" smtClean="0">
                <a:solidFill>
                  <a:schemeClr val="tx1"/>
                </a:solidFill>
                <a:effectLst/>
                <a:latin typeface="+mn-lt"/>
                <a:ea typeface="+mn-ea"/>
                <a:cs typeface="+mn-cs"/>
              </a:rPr>
              <a:t>GoogLeNet</a:t>
            </a:r>
            <a:r>
              <a:rPr lang="zh-CN" altLang="en-US" sz="1200" b="0" i="0" kern="1200" dirty="0" smtClean="0">
                <a:solidFill>
                  <a:schemeClr val="tx1"/>
                </a:solidFill>
                <a:effectLst/>
                <a:latin typeface="+mn-lt"/>
                <a:ea typeface="+mn-ea"/>
                <a:cs typeface="+mn-cs"/>
              </a:rPr>
              <a:t>小组采用卷积神经网络结合</a:t>
            </a:r>
            <a:r>
              <a:rPr lang="en-US" altLang="zh-CN" sz="1200" b="0" i="0" kern="1200" dirty="0" err="1" smtClean="0">
                <a:solidFill>
                  <a:schemeClr val="tx1"/>
                </a:solidFill>
                <a:effectLst/>
                <a:latin typeface="+mn-lt"/>
                <a:ea typeface="+mn-ea"/>
                <a:cs typeface="+mn-cs"/>
              </a:rPr>
              <a:t>Hebbian</a:t>
            </a:r>
            <a:r>
              <a:rPr lang="zh-CN" altLang="en-US" sz="1200" b="0" i="0" kern="1200" dirty="0" smtClean="0">
                <a:solidFill>
                  <a:schemeClr val="tx1"/>
                </a:solidFill>
                <a:effectLst/>
                <a:latin typeface="+mn-lt"/>
                <a:ea typeface="+mn-ea"/>
                <a:cs typeface="+mn-cs"/>
              </a:rPr>
              <a:t>理论提出的多尺度的模型，以</a:t>
            </a:r>
            <a:r>
              <a:rPr lang="en-US" altLang="zh-CN" sz="1200" b="0" i="0" kern="1200" dirty="0" smtClean="0">
                <a:solidFill>
                  <a:schemeClr val="tx1"/>
                </a:solidFill>
                <a:effectLst/>
                <a:latin typeface="+mn-lt"/>
                <a:ea typeface="+mn-ea"/>
                <a:cs typeface="+mn-cs"/>
              </a:rPr>
              <a:t>6.7%</a:t>
            </a:r>
            <a:r>
              <a:rPr lang="zh-CN" altLang="en-US" sz="1200" b="0" i="0" kern="1200" dirty="0" smtClean="0">
                <a:solidFill>
                  <a:schemeClr val="tx1"/>
                </a:solidFill>
                <a:effectLst/>
                <a:latin typeface="+mn-lt"/>
                <a:ea typeface="+mn-ea"/>
                <a:cs typeface="+mn-cs"/>
              </a:rPr>
              <a:t>的分类错误，取得图形分类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指定数据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组的第一名；</a:t>
            </a:r>
            <a:r>
              <a:rPr lang="en-US" altLang="zh-CN" sz="1200" b="0" i="0" kern="1200" dirty="0" smtClean="0">
                <a:solidFill>
                  <a:schemeClr val="tx1"/>
                </a:solidFill>
                <a:effectLst/>
                <a:latin typeface="+mn-lt"/>
                <a:ea typeface="+mn-ea"/>
                <a:cs typeface="+mn-cs"/>
              </a:rPr>
              <a:t>CASIAWS</a:t>
            </a:r>
            <a:r>
              <a:rPr lang="zh-CN" altLang="en-US" sz="1200" b="0" i="0" kern="1200" dirty="0" smtClean="0">
                <a:solidFill>
                  <a:schemeClr val="tx1"/>
                </a:solidFill>
                <a:effectLst/>
                <a:latin typeface="+mn-lt"/>
                <a:ea typeface="+mn-ea"/>
                <a:cs typeface="+mn-cs"/>
              </a:rPr>
              <a:t>小组采用弱监督定位和卷积神经网络结合的方法，取得图形分类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额外数据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组的第一名，其分类错误率为</a:t>
            </a:r>
            <a:r>
              <a:rPr lang="en-US" altLang="zh-CN" sz="1200" b="0" i="0" kern="1200" dirty="0" smtClean="0">
                <a:solidFill>
                  <a:schemeClr val="tx1"/>
                </a:solidFill>
                <a:effectLst/>
                <a:latin typeface="+mn-lt"/>
                <a:ea typeface="+mn-ea"/>
                <a:cs typeface="+mn-cs"/>
              </a:rPr>
              <a:t>11%</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7</a:t>
            </a:fld>
            <a:endParaRPr lang="zh-CN" altLang="en-US"/>
          </a:p>
        </p:txBody>
      </p:sp>
    </p:spTree>
    <p:extLst>
      <p:ext uri="{BB962C8B-B14F-4D97-AF65-F5344CB8AC3E}">
        <p14:creationId xmlns:p14="http://schemas.microsoft.com/office/powerpoint/2010/main" val="158616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2B4CFB2-FB0F-4C0F-BF4B-E37FFEED8C21}" type="datetimeFigureOut">
              <a:rPr lang="zh-CN" altLang="en-US" smtClean="0"/>
              <a:t>2016/9/8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3161564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B4CFB2-FB0F-4C0F-BF4B-E37FFEED8C21}" type="datetimeFigureOut">
              <a:rPr lang="zh-CN" altLang="en-US" smtClean="0"/>
              <a:t>2016/9/8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3157482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B4CFB2-FB0F-4C0F-BF4B-E37FFEED8C21}" type="datetimeFigureOut">
              <a:rPr lang="zh-CN" altLang="en-US" smtClean="0"/>
              <a:t>2016/9/8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257954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B4CFB2-FB0F-4C0F-BF4B-E37FFEED8C21}" type="datetimeFigureOut">
              <a:rPr lang="zh-CN" altLang="en-US" smtClean="0"/>
              <a:t>2016/9/8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91481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2B4CFB2-FB0F-4C0F-BF4B-E37FFEED8C21}" type="datetimeFigureOut">
              <a:rPr lang="zh-CN" altLang="en-US" smtClean="0"/>
              <a:t>2016/9/8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335958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2B4CFB2-FB0F-4C0F-BF4B-E37FFEED8C21}" type="datetimeFigureOut">
              <a:rPr lang="zh-CN" altLang="en-US" smtClean="0"/>
              <a:t>2016/9/8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135073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2B4CFB2-FB0F-4C0F-BF4B-E37FFEED8C21}" type="datetimeFigureOut">
              <a:rPr lang="zh-CN" altLang="en-US" smtClean="0"/>
              <a:t>2016/9/8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148713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2B4CFB2-FB0F-4C0F-BF4B-E37FFEED8C21}" type="datetimeFigureOut">
              <a:rPr lang="zh-CN" altLang="en-US" smtClean="0"/>
              <a:t>2016/9/8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143276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B4CFB2-FB0F-4C0F-BF4B-E37FFEED8C21}" type="datetimeFigureOut">
              <a:rPr lang="zh-CN" altLang="en-US" smtClean="0"/>
              <a:t>2016/9/8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331798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2B4CFB2-FB0F-4C0F-BF4B-E37FFEED8C21}" type="datetimeFigureOut">
              <a:rPr lang="zh-CN" altLang="en-US" smtClean="0"/>
              <a:t>2016/9/8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74223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2B4CFB2-FB0F-4C0F-BF4B-E37FFEED8C21}" type="datetimeFigureOut">
              <a:rPr lang="zh-CN" altLang="en-US" smtClean="0"/>
              <a:t>2016/9/8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1993849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4CFB2-FB0F-4C0F-BF4B-E37FFEED8C21}" type="datetimeFigureOut">
              <a:rPr lang="zh-CN" altLang="en-US" smtClean="0"/>
              <a:t>2016/9/8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496025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noChangeArrowheads="1"/>
          </p:cNvSpPr>
          <p:nvPr>
            <p:ph type="ctrTitle"/>
          </p:nvPr>
        </p:nvSpPr>
        <p:spPr>
          <a:xfrm>
            <a:off x="2743200" y="2457450"/>
            <a:ext cx="6858000" cy="990600"/>
          </a:xfrm>
        </p:spPr>
        <p:txBody>
          <a:bodyPr/>
          <a:lstStyle/>
          <a:p>
            <a:pPr eaLnBrk="1" hangingPunct="1"/>
            <a:r>
              <a:rPr lang="zh-CN" altLang="en-US" sz="4800" b="1" dirty="0" smtClean="0">
                <a:solidFill>
                  <a:srgbClr val="002060"/>
                </a:solidFill>
              </a:rPr>
              <a:t>深度学习</a:t>
            </a:r>
            <a:r>
              <a:rPr lang="en-US" altLang="zh-CN" sz="4800" b="1" dirty="0" smtClean="0">
                <a:solidFill>
                  <a:srgbClr val="002060"/>
                </a:solidFill>
              </a:rPr>
              <a:t>&amp;</a:t>
            </a:r>
            <a:r>
              <a:rPr lang="zh-CN" altLang="en-US" sz="4800" b="1" dirty="0" smtClean="0">
                <a:solidFill>
                  <a:srgbClr val="002060"/>
                </a:solidFill>
              </a:rPr>
              <a:t>卷积神经网络</a:t>
            </a:r>
            <a:endParaRPr lang="en-US" altLang="zh-CN" sz="4800" b="1" dirty="0">
              <a:solidFill>
                <a:srgbClr val="002060"/>
              </a:solidFill>
            </a:endParaRPr>
          </a:p>
        </p:txBody>
      </p:sp>
      <p:sp>
        <p:nvSpPr>
          <p:cNvPr id="16386" name="副标题 2"/>
          <p:cNvSpPr>
            <a:spLocks noGrp="1" noChangeArrowheads="1"/>
          </p:cNvSpPr>
          <p:nvPr>
            <p:ph type="subTitle" idx="1"/>
          </p:nvPr>
        </p:nvSpPr>
        <p:spPr>
          <a:xfrm>
            <a:off x="2743200" y="4786313"/>
            <a:ext cx="6858000" cy="1643062"/>
          </a:xfrm>
        </p:spPr>
        <p:txBody>
          <a:bodyPr/>
          <a:lstStyle/>
          <a:p>
            <a:pPr>
              <a:lnSpc>
                <a:spcPct val="90000"/>
              </a:lnSpc>
            </a:pPr>
            <a:endParaRPr lang="zh-CN" altLang="en-US" sz="1800" dirty="0"/>
          </a:p>
          <a:p>
            <a:pPr>
              <a:lnSpc>
                <a:spcPct val="90000"/>
              </a:lnSpc>
            </a:pPr>
            <a:endParaRPr lang="en-US" altLang="zh-CN" sz="1100" dirty="0">
              <a:solidFill>
                <a:srgbClr val="002060"/>
              </a:solidFill>
            </a:endParaRPr>
          </a:p>
          <a:p>
            <a:pPr>
              <a:lnSpc>
                <a:spcPct val="70000"/>
              </a:lnSpc>
            </a:pPr>
            <a:r>
              <a:rPr lang="en-US" altLang="zh-CN" sz="1500" dirty="0" err="1" smtClean="0"/>
              <a:t>Zhouying</a:t>
            </a:r>
            <a:endParaRPr lang="en-US" altLang="zh-CN" sz="1500" dirty="0"/>
          </a:p>
          <a:p>
            <a:pPr>
              <a:lnSpc>
                <a:spcPct val="70000"/>
              </a:lnSpc>
            </a:pPr>
            <a:r>
              <a:rPr lang="en-US" altLang="zh-CN" sz="1500" dirty="0"/>
              <a:t>Telephone</a:t>
            </a:r>
            <a:r>
              <a:rPr lang="zh-CN" altLang="en-US" sz="1500" dirty="0"/>
              <a:t>：</a:t>
            </a:r>
            <a:r>
              <a:rPr lang="en-US" altLang="zh-CN" sz="1500" dirty="0" smtClean="0"/>
              <a:t>13612893157</a:t>
            </a:r>
            <a:endParaRPr lang="en-US" altLang="zh-CN" sz="1500" dirty="0"/>
          </a:p>
          <a:p>
            <a:pPr>
              <a:lnSpc>
                <a:spcPct val="70000"/>
              </a:lnSpc>
            </a:pPr>
            <a:r>
              <a:rPr lang="en-US" altLang="zh-TW" sz="1500" dirty="0"/>
              <a:t>Email</a:t>
            </a:r>
            <a:r>
              <a:rPr lang="zh-TW" altLang="en-US" sz="1500" dirty="0" smtClean="0"/>
              <a:t>：</a:t>
            </a:r>
            <a:r>
              <a:rPr lang="en-US" altLang="zh-TW" sz="1500" dirty="0" smtClean="0"/>
              <a:t>442049887@qq.com</a:t>
            </a:r>
            <a:endParaRPr lang="en-US" altLang="zh-TW" sz="1500" dirty="0"/>
          </a:p>
        </p:txBody>
      </p:sp>
    </p:spTree>
    <p:extLst>
      <p:ext uri="{BB962C8B-B14F-4D97-AF65-F5344CB8AC3E}">
        <p14:creationId xmlns:p14="http://schemas.microsoft.com/office/powerpoint/2010/main" val="1245229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zh-CN" altLang="en-US" dirty="0">
                <a:latin typeface="黑体" panose="02010609060101010101" pitchFamily="49" charset="-122"/>
                <a:ea typeface="黑体" panose="02010609060101010101" pitchFamily="49" charset="-122"/>
              </a:rPr>
              <a:t>人工</a:t>
            </a:r>
            <a:r>
              <a:rPr lang="zh-CN" altLang="en-US" dirty="0" smtClean="0">
                <a:latin typeface="黑体" panose="02010609060101010101" pitchFamily="49" charset="-122"/>
                <a:ea typeface="黑体" panose="02010609060101010101" pitchFamily="49" charset="-122"/>
              </a:rPr>
              <a:t>神经网络</a:t>
            </a:r>
            <a:endParaRPr lang="zh-CN" altLang="en-US" dirty="0" smtClean="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2259101" y="1690688"/>
            <a:ext cx="7040090" cy="4396213"/>
          </a:xfrm>
          <a:prstGeom prst="rect">
            <a:avLst/>
          </a:prstGeom>
        </p:spPr>
      </p:pic>
    </p:spTree>
    <p:extLst>
      <p:ext uri="{BB962C8B-B14F-4D97-AF65-F5344CB8AC3E}">
        <p14:creationId xmlns:p14="http://schemas.microsoft.com/office/powerpoint/2010/main" val="293482855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zh-CN" altLang="en-US" dirty="0">
                <a:latin typeface="黑体" panose="02010609060101010101" pitchFamily="49" charset="-122"/>
                <a:ea typeface="黑体" panose="02010609060101010101" pitchFamily="49" charset="-122"/>
              </a:rPr>
              <a:t>深度</a:t>
            </a:r>
            <a:r>
              <a:rPr lang="zh-CN" altLang="en-US" dirty="0" smtClean="0">
                <a:latin typeface="黑体" panose="02010609060101010101" pitchFamily="49" charset="-122"/>
                <a:ea typeface="黑体" panose="02010609060101010101" pitchFamily="49" charset="-122"/>
              </a:rPr>
              <a:t>学习</a:t>
            </a:r>
            <a:endParaRPr lang="zh-CN" altLang="en-US" dirty="0" smtClean="0">
              <a:latin typeface="黑体" panose="02010609060101010101" pitchFamily="49" charset="-122"/>
              <a:ea typeface="黑体" panose="02010609060101010101" pitchFamily="49" charset="-122"/>
            </a:endParaRPr>
          </a:p>
        </p:txBody>
      </p:sp>
      <p:sp>
        <p:nvSpPr>
          <p:cNvPr id="18434" name="Rectangle 3"/>
          <p:cNvSpPr>
            <a:spLocks noGrp="1" noChangeArrowheads="1"/>
          </p:cNvSpPr>
          <p:nvPr>
            <p:ph sz="quarter" idx="1"/>
          </p:nvPr>
        </p:nvSpPr>
        <p:spPr>
          <a:xfrm>
            <a:off x="1858964" y="1341438"/>
            <a:ext cx="8351837" cy="4679950"/>
          </a:xfrm>
        </p:spPr>
        <p:txBody>
          <a:bodyPr/>
          <a:lstStyle/>
          <a:p>
            <a:endParaRPr lang="zh-CN" altLang="en-US" dirty="0">
              <a:latin typeface="华文仿宋" panose="02010600040101010101" pitchFamily="2" charset="-122"/>
              <a:ea typeface="华文仿宋" panose="02010600040101010101" pitchFamily="2" charset="-122"/>
            </a:endParaRPr>
          </a:p>
          <a:p>
            <a:pPr>
              <a:buFont typeface="Wingdings" panose="05000000000000000000" pitchFamily="2" charset="2"/>
              <a:buChar char="Ø"/>
            </a:pPr>
            <a:r>
              <a:rPr lang="zh-CN" altLang="en-US" dirty="0" smtClean="0">
                <a:solidFill>
                  <a:schemeClr val="tx1"/>
                </a:solidFill>
              </a:rPr>
              <a:t>相比于单层学习，多隐层结构具有更好的特征学习能力</a:t>
            </a:r>
            <a:endParaRPr lang="en-US" altLang="zh-CN" dirty="0" smtClean="0">
              <a:solidFill>
                <a:schemeClr val="tx1"/>
              </a:solidFill>
            </a:endParaRPr>
          </a:p>
          <a:p>
            <a:pPr>
              <a:buFont typeface="Wingdings" panose="05000000000000000000" pitchFamily="2" charset="2"/>
              <a:buChar char="Ø"/>
            </a:pPr>
            <a:r>
              <a:rPr lang="zh-CN" altLang="en-US" dirty="0" smtClean="0">
                <a:solidFill>
                  <a:schemeClr val="tx1"/>
                </a:solidFill>
              </a:rPr>
              <a:t>深度网络可以通过“逐层初始化”进行训练</a:t>
            </a:r>
            <a:endParaRPr lang="en-US" altLang="zh-CN" dirty="0" smtClean="0">
              <a:solidFill>
                <a:schemeClr val="tx1"/>
              </a:solidFill>
            </a:endParaRPr>
          </a:p>
        </p:txBody>
      </p:sp>
    </p:spTree>
    <p:extLst>
      <p:ext uri="{BB962C8B-B14F-4D97-AF65-F5344CB8AC3E}">
        <p14:creationId xmlns:p14="http://schemas.microsoft.com/office/powerpoint/2010/main" val="291942185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zh-CN" altLang="en-US" dirty="0">
                <a:latin typeface="黑体" panose="02010609060101010101" pitchFamily="49" charset="-122"/>
                <a:ea typeface="黑体" panose="02010609060101010101" pitchFamily="49" charset="-122"/>
              </a:rPr>
              <a:t>深度</a:t>
            </a:r>
            <a:r>
              <a:rPr lang="zh-CN" altLang="en-US" dirty="0" smtClean="0">
                <a:latin typeface="黑体" panose="02010609060101010101" pitchFamily="49" charset="-122"/>
                <a:ea typeface="黑体" panose="02010609060101010101" pitchFamily="49" charset="-122"/>
              </a:rPr>
              <a:t>学习方法</a:t>
            </a:r>
            <a:endParaRPr lang="zh-CN" altLang="en-US" dirty="0" smtClean="0">
              <a:latin typeface="黑体" panose="02010609060101010101" pitchFamily="49" charset="-122"/>
              <a:ea typeface="黑体" panose="02010609060101010101" pitchFamily="49" charset="-122"/>
            </a:endParaRPr>
          </a:p>
        </p:txBody>
      </p:sp>
      <p:sp>
        <p:nvSpPr>
          <p:cNvPr id="18434" name="Rectangle 3"/>
          <p:cNvSpPr>
            <a:spLocks noGrp="1" noChangeArrowheads="1"/>
          </p:cNvSpPr>
          <p:nvPr>
            <p:ph sz="quarter" idx="1"/>
          </p:nvPr>
        </p:nvSpPr>
        <p:spPr>
          <a:xfrm>
            <a:off x="1858964" y="1341438"/>
            <a:ext cx="8351837" cy="4679950"/>
          </a:xfrm>
        </p:spPr>
        <p:txBody>
          <a:bodyPr/>
          <a:lstStyle/>
          <a:p>
            <a:endParaRPr lang="zh-CN" altLang="en-US" dirty="0">
              <a:latin typeface="华文仿宋" panose="02010600040101010101" pitchFamily="2" charset="-122"/>
              <a:ea typeface="华文仿宋" panose="02010600040101010101" pitchFamily="2" charset="-122"/>
            </a:endParaRPr>
          </a:p>
          <a:p>
            <a:pPr>
              <a:buFont typeface="Wingdings" panose="05000000000000000000" pitchFamily="2" charset="2"/>
              <a:buChar char="Ø"/>
            </a:pPr>
            <a:r>
              <a:rPr lang="zh-CN" altLang="en-US" dirty="0" smtClean="0">
                <a:solidFill>
                  <a:schemeClr val="tx1"/>
                </a:solidFill>
              </a:rPr>
              <a:t>自动编码器 </a:t>
            </a:r>
            <a:r>
              <a:rPr lang="en-US" altLang="zh-CN" dirty="0" smtClean="0">
                <a:solidFill>
                  <a:schemeClr val="tx1"/>
                </a:solidFill>
              </a:rPr>
              <a:t>AD</a:t>
            </a:r>
          </a:p>
          <a:p>
            <a:pPr>
              <a:buFont typeface="Wingdings" panose="05000000000000000000" pitchFamily="2" charset="2"/>
              <a:buChar char="Ø"/>
            </a:pPr>
            <a:r>
              <a:rPr lang="zh-CN" altLang="en-US" dirty="0" smtClean="0">
                <a:solidFill>
                  <a:schemeClr val="tx1"/>
                </a:solidFill>
              </a:rPr>
              <a:t>稀疏编码 </a:t>
            </a:r>
            <a:r>
              <a:rPr lang="en-US" altLang="zh-CN" dirty="0" smtClean="0">
                <a:solidFill>
                  <a:schemeClr val="tx1"/>
                </a:solidFill>
              </a:rPr>
              <a:t>SC</a:t>
            </a:r>
          </a:p>
          <a:p>
            <a:pPr>
              <a:buFont typeface="Wingdings" panose="05000000000000000000" pitchFamily="2" charset="2"/>
              <a:buChar char="Ø"/>
            </a:pPr>
            <a:r>
              <a:rPr lang="zh-CN" altLang="en-US" dirty="0" smtClean="0">
                <a:solidFill>
                  <a:schemeClr val="tx1"/>
                </a:solidFill>
              </a:rPr>
              <a:t>受限玻尔兹曼机 </a:t>
            </a:r>
            <a:r>
              <a:rPr lang="en-US" altLang="zh-CN" dirty="0" smtClean="0">
                <a:solidFill>
                  <a:schemeClr val="tx1"/>
                </a:solidFill>
              </a:rPr>
              <a:t>RBM</a:t>
            </a:r>
          </a:p>
          <a:p>
            <a:pPr>
              <a:buFont typeface="Wingdings" panose="05000000000000000000" pitchFamily="2" charset="2"/>
              <a:buChar char="Ø"/>
            </a:pPr>
            <a:r>
              <a:rPr lang="zh-CN" altLang="en-US" dirty="0" smtClean="0">
                <a:solidFill>
                  <a:schemeClr val="tx1"/>
                </a:solidFill>
              </a:rPr>
              <a:t>深度信念网络 </a:t>
            </a:r>
            <a:r>
              <a:rPr lang="en-US" altLang="zh-CN" dirty="0" smtClean="0">
                <a:solidFill>
                  <a:schemeClr val="tx1"/>
                </a:solidFill>
              </a:rPr>
              <a:t>DBNs</a:t>
            </a:r>
          </a:p>
          <a:p>
            <a:pPr>
              <a:buFont typeface="Wingdings" panose="05000000000000000000" pitchFamily="2" charset="2"/>
              <a:buChar char="Ø"/>
            </a:pPr>
            <a:r>
              <a:rPr lang="zh-CN" altLang="en-US" dirty="0" smtClean="0">
                <a:solidFill>
                  <a:srgbClr val="FF0066"/>
                </a:solidFill>
              </a:rPr>
              <a:t>卷积神经网络 </a:t>
            </a:r>
            <a:r>
              <a:rPr lang="en-US" altLang="zh-CN" dirty="0" smtClean="0">
                <a:solidFill>
                  <a:srgbClr val="FF0066"/>
                </a:solidFill>
              </a:rPr>
              <a:t>CNN</a:t>
            </a:r>
            <a:endParaRPr lang="en-US" altLang="zh-CN" dirty="0">
              <a:solidFill>
                <a:srgbClr val="FF0066"/>
              </a:solidFill>
            </a:endParaRPr>
          </a:p>
        </p:txBody>
      </p:sp>
    </p:spTree>
    <p:extLst>
      <p:ext uri="{BB962C8B-B14F-4D97-AF65-F5344CB8AC3E}">
        <p14:creationId xmlns:p14="http://schemas.microsoft.com/office/powerpoint/2010/main" val="96643615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卷积神经网络</a:t>
            </a:r>
            <a:endParaRPr lang="zh-CN" altLang="en-US" dirty="0" smtClean="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stretch>
            <a:fillRect/>
          </a:stretch>
        </p:blipFill>
        <p:spPr>
          <a:xfrm>
            <a:off x="2823387" y="1396509"/>
            <a:ext cx="5780952" cy="5047619"/>
          </a:xfrm>
          <a:prstGeom prst="rect">
            <a:avLst/>
          </a:prstGeom>
        </p:spPr>
      </p:pic>
    </p:spTree>
    <p:extLst>
      <p:ext uri="{BB962C8B-B14F-4D97-AF65-F5344CB8AC3E}">
        <p14:creationId xmlns:p14="http://schemas.microsoft.com/office/powerpoint/2010/main" val="165893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卷积神经网络</a:t>
            </a:r>
            <a:endParaRPr lang="zh-CN" altLang="en-US" dirty="0" smtClean="0">
              <a:latin typeface="黑体" panose="02010609060101010101" pitchFamily="49" charset="-122"/>
              <a:ea typeface="黑体" panose="02010609060101010101" pitchFamily="49" charset="-122"/>
            </a:endParaRPr>
          </a:p>
        </p:txBody>
      </p:sp>
      <p:sp>
        <p:nvSpPr>
          <p:cNvPr id="18434" name="Rectangle 3"/>
          <p:cNvSpPr>
            <a:spLocks noGrp="1"/>
          </p:cNvSpPr>
          <p:nvPr>
            <p:ph sz="quarter" idx="1"/>
          </p:nvPr>
        </p:nvSpPr>
        <p:spPr>
          <a:xfrm>
            <a:off x="1071473" y="1512378"/>
            <a:ext cx="8351838" cy="4679950"/>
          </a:xfrm>
          <a:ln>
            <a:miter/>
          </a:ln>
        </p:spPr>
        <p:txBody>
          <a:bodyPr/>
          <a:lstStyle/>
          <a:p>
            <a:pPr>
              <a:buFont typeface="Wingdings" panose="05000000000000000000" pitchFamily="2" charset="2"/>
              <a:buChar char="Ø"/>
            </a:pPr>
            <a:r>
              <a:rPr lang="zh-CN" altLang="en-US" sz="2400" noProof="1">
                <a:latin typeface="华文仿宋" charset="-122"/>
                <a:ea typeface="华文仿宋" charset="-122"/>
              </a:rPr>
              <a:t>局部</a:t>
            </a:r>
            <a:r>
              <a:rPr lang="zh-CN" altLang="en-US" sz="2400" noProof="1" smtClean="0">
                <a:latin typeface="华文仿宋" charset="-122"/>
                <a:ea typeface="华文仿宋" charset="-122"/>
              </a:rPr>
              <a:t>连接</a:t>
            </a:r>
            <a:endParaRPr lang="en-US" altLang="zh-CN" sz="2400" noProof="1" smtClean="0">
              <a:latin typeface="华文仿宋" charset="-122"/>
              <a:ea typeface="华文仿宋" charset="-122"/>
            </a:endParaRPr>
          </a:p>
          <a:p>
            <a:pPr>
              <a:buFont typeface="Wingdings" panose="05000000000000000000" pitchFamily="2" charset="2"/>
              <a:buChar char="Ø"/>
            </a:pPr>
            <a:r>
              <a:rPr lang="zh-CN" altLang="en-US" sz="2400" noProof="1">
                <a:latin typeface="华文仿宋" charset="-122"/>
                <a:ea typeface="华文仿宋" charset="-122"/>
              </a:rPr>
              <a:t>权</a:t>
            </a:r>
            <a:r>
              <a:rPr lang="zh-CN" altLang="en-US" sz="2400" noProof="1" smtClean="0">
                <a:latin typeface="华文仿宋" charset="-122"/>
                <a:ea typeface="华文仿宋" charset="-122"/>
              </a:rPr>
              <a:t>值共享</a:t>
            </a:r>
            <a:endParaRPr lang="zh-CN" altLang="en-US" sz="2400" noProof="1">
              <a:latin typeface="华文仿宋" charset="-122"/>
              <a:ea typeface="华文仿宋" charset="-122"/>
            </a:endParaRPr>
          </a:p>
          <a:p>
            <a:endParaRPr lang="zh-CN" altLang="en-US" sz="2400" noProof="1">
              <a:latin typeface="华文仿宋" charset="-122"/>
              <a:ea typeface="华文仿宋" charset="-122"/>
            </a:endParaRPr>
          </a:p>
          <a:p>
            <a:endParaRPr lang="zh-CN" altLang="en-US" sz="1470" noProof="1">
              <a:latin typeface="华文仿宋" charset="-122"/>
              <a:ea typeface="华文仿宋" charset="-122"/>
            </a:endParaRPr>
          </a:p>
        </p:txBody>
      </p:sp>
      <p:pic>
        <p:nvPicPr>
          <p:cNvPr id="3" name="图片 2"/>
          <p:cNvPicPr>
            <a:picLocks noChangeAspect="1"/>
          </p:cNvPicPr>
          <p:nvPr/>
        </p:nvPicPr>
        <p:blipFill>
          <a:blip r:embed="rId3"/>
          <a:stretch>
            <a:fillRect/>
          </a:stretch>
        </p:blipFill>
        <p:spPr>
          <a:xfrm>
            <a:off x="3099520" y="1302349"/>
            <a:ext cx="8763599" cy="4287568"/>
          </a:xfrm>
          <a:prstGeom prst="rect">
            <a:avLst/>
          </a:prstGeom>
        </p:spPr>
      </p:pic>
      <p:pic>
        <p:nvPicPr>
          <p:cNvPr id="7" name="图片 6"/>
          <p:cNvPicPr>
            <a:picLocks noChangeAspect="1"/>
          </p:cNvPicPr>
          <p:nvPr/>
        </p:nvPicPr>
        <p:blipFill>
          <a:blip r:embed="rId4"/>
          <a:stretch>
            <a:fillRect/>
          </a:stretch>
        </p:blipFill>
        <p:spPr>
          <a:xfrm>
            <a:off x="332393" y="5589917"/>
            <a:ext cx="4419048" cy="685714"/>
          </a:xfrm>
          <a:prstGeom prst="rect">
            <a:avLst/>
          </a:prstGeom>
        </p:spPr>
      </p:pic>
    </p:spTree>
    <p:extLst>
      <p:ext uri="{BB962C8B-B14F-4D97-AF65-F5344CB8AC3E}">
        <p14:creationId xmlns:p14="http://schemas.microsoft.com/office/powerpoint/2010/main" val="351959096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卷积神经网络</a:t>
            </a:r>
            <a:endParaRPr lang="zh-CN" altLang="en-US" dirty="0" smtClean="0">
              <a:latin typeface="黑体" panose="02010609060101010101" pitchFamily="49" charset="-122"/>
              <a:ea typeface="黑体" panose="02010609060101010101" pitchFamily="49" charset="-122"/>
            </a:endParaRPr>
          </a:p>
        </p:txBody>
      </p:sp>
      <p:sp>
        <p:nvSpPr>
          <p:cNvPr id="3" name="文本框 2"/>
          <p:cNvSpPr txBox="1"/>
          <p:nvPr/>
        </p:nvSpPr>
        <p:spPr>
          <a:xfrm>
            <a:off x="1104181" y="1690688"/>
            <a:ext cx="9575321" cy="1273169"/>
          </a:xfrm>
          <a:prstGeom prst="rect">
            <a:avLst/>
          </a:prstGeom>
          <a:noFill/>
        </p:spPr>
        <p:txBody>
          <a:bodyPr wrap="square" rtlCol="0">
            <a:spAutoFit/>
          </a:bodyPr>
          <a:lstStyle/>
          <a:p>
            <a:pPr marL="228600" lvl="0" indent="-228600">
              <a:lnSpc>
                <a:spcPct val="90000"/>
              </a:lnSpc>
              <a:spcBef>
                <a:spcPts val="1000"/>
              </a:spcBef>
              <a:buFont typeface="Wingdings" panose="05000000000000000000" pitchFamily="2" charset="2"/>
              <a:buChar char="Ø"/>
            </a:pPr>
            <a:r>
              <a:rPr lang="zh-CN" altLang="en-US" sz="2800" dirty="0" smtClean="0">
                <a:solidFill>
                  <a:prstClr val="black"/>
                </a:solidFill>
              </a:rPr>
              <a:t>语音识别</a:t>
            </a:r>
            <a:endParaRPr lang="en-US" altLang="zh-CN" sz="2800" dirty="0">
              <a:solidFill>
                <a:prstClr val="black"/>
              </a:solidFill>
            </a:endParaRPr>
          </a:p>
          <a:p>
            <a:pPr marL="228600" lvl="0" indent="-228600">
              <a:lnSpc>
                <a:spcPct val="90000"/>
              </a:lnSpc>
              <a:spcBef>
                <a:spcPts val="1000"/>
              </a:spcBef>
              <a:buFont typeface="Wingdings" panose="05000000000000000000" pitchFamily="2" charset="2"/>
              <a:buChar char="Ø"/>
            </a:pPr>
            <a:r>
              <a:rPr lang="zh-CN" altLang="en-US" sz="2800" dirty="0" smtClean="0">
                <a:solidFill>
                  <a:prstClr val="black"/>
                </a:solidFill>
              </a:rPr>
              <a:t>大规模图像数据集</a:t>
            </a:r>
            <a:endParaRPr lang="en-US" altLang="zh-CN" dirty="0" smtClean="0"/>
          </a:p>
          <a:p>
            <a:endParaRPr lang="zh-CN" altLang="en-US" dirty="0"/>
          </a:p>
        </p:txBody>
      </p:sp>
    </p:spTree>
    <p:extLst>
      <p:ext uri="{BB962C8B-B14F-4D97-AF65-F5344CB8AC3E}">
        <p14:creationId xmlns:p14="http://schemas.microsoft.com/office/powerpoint/2010/main" val="243086308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1146</Words>
  <Application>Microsoft Office PowerPoint</Application>
  <PresentationFormat>宽屏</PresentationFormat>
  <Paragraphs>48</Paragraphs>
  <Slides>7</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PMingLiU</vt:lpstr>
      <vt:lpstr>黑体</vt:lpstr>
      <vt:lpstr>华文仿宋</vt:lpstr>
      <vt:lpstr>宋体</vt:lpstr>
      <vt:lpstr>Arial</vt:lpstr>
      <vt:lpstr>Calibri</vt:lpstr>
      <vt:lpstr>Calibri Light</vt:lpstr>
      <vt:lpstr>Wingdings</vt:lpstr>
      <vt:lpstr>Office 主题</vt:lpstr>
      <vt:lpstr>深度学习&amp;卷积神经网络</vt:lpstr>
      <vt:lpstr>人工神经网络</vt:lpstr>
      <vt:lpstr>深度学习</vt:lpstr>
      <vt:lpstr>深度学习方法</vt:lpstr>
      <vt:lpstr>卷积神经网络</vt:lpstr>
      <vt:lpstr>卷积神经网络</vt:lpstr>
      <vt:lpstr>卷积神经网络</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高性能Web站点（一）</dc:title>
  <dc:creator>Administrator</dc:creator>
  <cp:lastModifiedBy>Administrator</cp:lastModifiedBy>
  <cp:revision>12</cp:revision>
  <dcterms:created xsi:type="dcterms:W3CDTF">2016-09-08T12:49:04Z</dcterms:created>
  <dcterms:modified xsi:type="dcterms:W3CDTF">2016-09-08T14:51:39Z</dcterms:modified>
</cp:coreProperties>
</file>