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67" r:id="rId4"/>
    <p:sldId id="262" r:id="rId5"/>
    <p:sldId id="271" r:id="rId6"/>
    <p:sldId id="268" r:id="rId7"/>
    <p:sldId id="272" r:id="rId8"/>
    <p:sldId id="270"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01" autoAdjust="0"/>
  </p:normalViewPr>
  <p:slideViewPr>
    <p:cSldViewPr snapToGrid="0">
      <p:cViewPr varScale="1">
        <p:scale>
          <a:sx n="55" d="100"/>
          <a:sy n="55" d="100"/>
        </p:scale>
        <p:origin x="12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24330D-BC47-46C8-9A89-563EC6CD102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627909CA-552D-4039-8256-8BB124698333}">
      <dgm:prSet phldrT="[文本]"/>
      <dgm:spPr/>
      <dgm:t>
        <a:bodyPr/>
        <a:lstStyle/>
        <a:p>
          <a:r>
            <a:rPr lang="en-US" altLang="zh-CN" dirty="0" smtClean="0"/>
            <a:t>DAE</a:t>
          </a:r>
          <a:endParaRPr lang="zh-CN" altLang="en-US" dirty="0"/>
        </a:p>
      </dgm:t>
    </dgm:pt>
    <dgm:pt modelId="{1898636D-F560-44B8-B450-EC48DE6D3C91}" type="parTrans" cxnId="{F8B69626-7A9A-4AAA-B84A-E630DEB9D2A6}">
      <dgm:prSet/>
      <dgm:spPr/>
      <dgm:t>
        <a:bodyPr/>
        <a:lstStyle/>
        <a:p>
          <a:endParaRPr lang="zh-CN" altLang="en-US"/>
        </a:p>
      </dgm:t>
    </dgm:pt>
    <dgm:pt modelId="{A539D910-AFD5-4AD4-B1FB-06A40AB4468C}" type="sibTrans" cxnId="{F8B69626-7A9A-4AAA-B84A-E630DEB9D2A6}">
      <dgm:prSet/>
      <dgm:spPr/>
      <dgm:t>
        <a:bodyPr/>
        <a:lstStyle/>
        <a:p>
          <a:endParaRPr lang="zh-CN" altLang="en-US"/>
        </a:p>
      </dgm:t>
    </dgm:pt>
    <dgm:pt modelId="{57F54365-93C0-40EA-8D3A-43BDF0353738}">
      <dgm:prSet phldrT="[文本]" custT="1"/>
      <dgm:spPr/>
      <dgm:t>
        <a:bodyPr/>
        <a:lstStyle/>
        <a:p>
          <a:r>
            <a:rPr lang="zh-CN" altLang="en-US" sz="3200" dirty="0" smtClean="0"/>
            <a:t>无监督训练</a:t>
          </a:r>
          <a:endParaRPr lang="zh-CN" altLang="en-US" sz="2800" dirty="0"/>
        </a:p>
      </dgm:t>
    </dgm:pt>
    <dgm:pt modelId="{FF687CE8-00A7-4931-9D06-45B6888D99F0}" type="parTrans" cxnId="{65D64F03-6B33-4CBD-977B-29815455A8B0}">
      <dgm:prSet/>
      <dgm:spPr/>
      <dgm:t>
        <a:bodyPr/>
        <a:lstStyle/>
        <a:p>
          <a:endParaRPr lang="zh-CN" altLang="en-US"/>
        </a:p>
      </dgm:t>
    </dgm:pt>
    <dgm:pt modelId="{B5C2CCB5-9836-43B6-B17E-50673AD539F2}" type="sibTrans" cxnId="{65D64F03-6B33-4CBD-977B-29815455A8B0}">
      <dgm:prSet/>
      <dgm:spPr/>
      <dgm:t>
        <a:bodyPr/>
        <a:lstStyle/>
        <a:p>
          <a:endParaRPr lang="zh-CN" altLang="en-US"/>
        </a:p>
      </dgm:t>
    </dgm:pt>
    <dgm:pt modelId="{EFB98A1C-C1DB-4BD0-9ED6-7E1767A5E340}">
      <dgm:prSet phldrT="[文本]"/>
      <dgm:spPr/>
      <dgm:t>
        <a:bodyPr/>
        <a:lstStyle/>
        <a:p>
          <a:r>
            <a:rPr lang="en-US" altLang="zh-CN" dirty="0" err="1" smtClean="0"/>
            <a:t>softmax</a:t>
          </a:r>
          <a:endParaRPr lang="zh-CN" altLang="en-US" dirty="0"/>
        </a:p>
      </dgm:t>
    </dgm:pt>
    <dgm:pt modelId="{0F1862A3-9147-463D-A920-636909D6A93F}" type="parTrans" cxnId="{20AEBD3C-09BE-4B3B-94E8-B84D8B52F8BA}">
      <dgm:prSet/>
      <dgm:spPr/>
      <dgm:t>
        <a:bodyPr/>
        <a:lstStyle/>
        <a:p>
          <a:endParaRPr lang="zh-CN" altLang="en-US"/>
        </a:p>
      </dgm:t>
    </dgm:pt>
    <dgm:pt modelId="{0DEE2838-585B-465D-8FE6-161A874B09CE}" type="sibTrans" cxnId="{20AEBD3C-09BE-4B3B-94E8-B84D8B52F8BA}">
      <dgm:prSet/>
      <dgm:spPr/>
      <dgm:t>
        <a:bodyPr/>
        <a:lstStyle/>
        <a:p>
          <a:endParaRPr lang="zh-CN" altLang="en-US"/>
        </a:p>
      </dgm:t>
    </dgm:pt>
    <dgm:pt modelId="{14BCE483-355F-43C2-A935-2E21FEB104E5}">
      <dgm:prSet phldrT="[文本]" custT="1"/>
      <dgm:spPr/>
      <dgm:t>
        <a:bodyPr/>
        <a:lstStyle/>
        <a:p>
          <a:r>
            <a:rPr lang="zh-CN" altLang="en-US" sz="2800" dirty="0" smtClean="0"/>
            <a:t>加入</a:t>
          </a:r>
          <a:r>
            <a:rPr lang="en-US" altLang="zh-CN" sz="3600" dirty="0" err="1" smtClean="0"/>
            <a:t>softmax</a:t>
          </a:r>
          <a:r>
            <a:rPr lang="zh-CN" altLang="en-US" sz="2800" dirty="0" smtClean="0"/>
            <a:t>微调</a:t>
          </a:r>
          <a:endParaRPr lang="zh-CN" altLang="en-US" sz="2800" dirty="0"/>
        </a:p>
      </dgm:t>
    </dgm:pt>
    <dgm:pt modelId="{C4C1227E-DD93-47B7-AA3E-9CCCE71BD1C7}" type="parTrans" cxnId="{ACFCA5E4-2373-4F89-947F-9108A14224E4}">
      <dgm:prSet/>
      <dgm:spPr/>
      <dgm:t>
        <a:bodyPr/>
        <a:lstStyle/>
        <a:p>
          <a:endParaRPr lang="zh-CN" altLang="en-US"/>
        </a:p>
      </dgm:t>
    </dgm:pt>
    <dgm:pt modelId="{021F4932-3CC0-4CB1-9E53-C8A192B22C3D}" type="sibTrans" cxnId="{ACFCA5E4-2373-4F89-947F-9108A14224E4}">
      <dgm:prSet/>
      <dgm:spPr/>
      <dgm:t>
        <a:bodyPr/>
        <a:lstStyle/>
        <a:p>
          <a:endParaRPr lang="zh-CN" altLang="en-US"/>
        </a:p>
      </dgm:t>
    </dgm:pt>
    <dgm:pt modelId="{D2D293E2-5602-430C-9F7C-68D47DE48E3B}">
      <dgm:prSet phldrT="[文本]"/>
      <dgm:spPr/>
      <dgm:t>
        <a:bodyPr/>
        <a:lstStyle/>
        <a:p>
          <a:r>
            <a:rPr lang="en-US" altLang="zh-CN" dirty="0" smtClean="0"/>
            <a:t>AL</a:t>
          </a:r>
          <a:endParaRPr lang="zh-CN" altLang="en-US" dirty="0"/>
        </a:p>
      </dgm:t>
    </dgm:pt>
    <dgm:pt modelId="{D4141A7E-9C6C-4BAB-AFA3-3FC25B6557A8}" type="parTrans" cxnId="{1486DEA8-AF7F-46DF-93BC-B836241E8D8B}">
      <dgm:prSet/>
      <dgm:spPr/>
      <dgm:t>
        <a:bodyPr/>
        <a:lstStyle/>
        <a:p>
          <a:endParaRPr lang="zh-CN" altLang="en-US"/>
        </a:p>
      </dgm:t>
    </dgm:pt>
    <dgm:pt modelId="{53F8B863-E490-40CF-B0E3-8A2A6E1CAAFF}" type="sibTrans" cxnId="{1486DEA8-AF7F-46DF-93BC-B836241E8D8B}">
      <dgm:prSet/>
      <dgm:spPr/>
      <dgm:t>
        <a:bodyPr/>
        <a:lstStyle/>
        <a:p>
          <a:endParaRPr lang="zh-CN" altLang="en-US"/>
        </a:p>
      </dgm:t>
    </dgm:pt>
    <dgm:pt modelId="{5AA54685-AEB9-404A-B90B-1A577D39DA49}">
      <dgm:prSet phldrT="[文本]"/>
      <dgm:spPr/>
      <dgm:t>
        <a:bodyPr/>
        <a:lstStyle/>
        <a:p>
          <a:r>
            <a:rPr lang="zh-CN" altLang="en-US" dirty="0" smtClean="0"/>
            <a:t>挑选难以分类样本进行重新训练</a:t>
          </a:r>
          <a:endParaRPr lang="zh-CN" altLang="en-US" dirty="0"/>
        </a:p>
      </dgm:t>
    </dgm:pt>
    <dgm:pt modelId="{74D7B13A-23C4-4218-B5E0-405278EFA357}" type="parTrans" cxnId="{BD45EF8A-2F69-49B4-8D7F-087DA18974DB}">
      <dgm:prSet/>
      <dgm:spPr/>
      <dgm:t>
        <a:bodyPr/>
        <a:lstStyle/>
        <a:p>
          <a:endParaRPr lang="zh-CN" altLang="en-US"/>
        </a:p>
      </dgm:t>
    </dgm:pt>
    <dgm:pt modelId="{F1538C85-3A17-47C9-89E4-047450EEE125}" type="sibTrans" cxnId="{BD45EF8A-2F69-49B4-8D7F-087DA18974DB}">
      <dgm:prSet/>
      <dgm:spPr/>
      <dgm:t>
        <a:bodyPr/>
        <a:lstStyle/>
        <a:p>
          <a:endParaRPr lang="zh-CN" altLang="en-US"/>
        </a:p>
      </dgm:t>
    </dgm:pt>
    <dgm:pt modelId="{4EBD1221-5D6F-4FD9-A2EB-767BBC941CAD}" type="pres">
      <dgm:prSet presAssocID="{AC24330D-BC47-46C8-9A89-563EC6CD1026}" presName="rootnode" presStyleCnt="0">
        <dgm:presLayoutVars>
          <dgm:chMax/>
          <dgm:chPref/>
          <dgm:dir/>
          <dgm:animLvl val="lvl"/>
        </dgm:presLayoutVars>
      </dgm:prSet>
      <dgm:spPr/>
      <dgm:t>
        <a:bodyPr/>
        <a:lstStyle/>
        <a:p>
          <a:endParaRPr lang="zh-CN" altLang="en-US"/>
        </a:p>
      </dgm:t>
    </dgm:pt>
    <dgm:pt modelId="{02037D81-04BC-4673-B828-F5821D2FF8E2}" type="pres">
      <dgm:prSet presAssocID="{627909CA-552D-4039-8256-8BB124698333}" presName="composite" presStyleCnt="0"/>
      <dgm:spPr/>
    </dgm:pt>
    <dgm:pt modelId="{4E731A77-01DD-4164-B0B3-E3F83667687C}" type="pres">
      <dgm:prSet presAssocID="{627909CA-552D-4039-8256-8BB124698333}" presName="bentUpArrow1" presStyleLbl="alignImgPlace1" presStyleIdx="0" presStyleCnt="2"/>
      <dgm:spPr/>
    </dgm:pt>
    <dgm:pt modelId="{3D2FBA20-026E-42A4-8FC7-9BEFAADE22FA}" type="pres">
      <dgm:prSet presAssocID="{627909CA-552D-4039-8256-8BB124698333}" presName="ParentText" presStyleLbl="node1" presStyleIdx="0" presStyleCnt="3">
        <dgm:presLayoutVars>
          <dgm:chMax val="1"/>
          <dgm:chPref val="1"/>
          <dgm:bulletEnabled val="1"/>
        </dgm:presLayoutVars>
      </dgm:prSet>
      <dgm:spPr/>
      <dgm:t>
        <a:bodyPr/>
        <a:lstStyle/>
        <a:p>
          <a:endParaRPr lang="zh-CN" altLang="en-US"/>
        </a:p>
      </dgm:t>
    </dgm:pt>
    <dgm:pt modelId="{2AAB2C63-B38C-40C1-938E-28194FAE547E}" type="pres">
      <dgm:prSet presAssocID="{627909CA-552D-4039-8256-8BB124698333}" presName="ChildText" presStyleLbl="revTx" presStyleIdx="0" presStyleCnt="3" custScaleX="247223" custLinFactNeighborX="83265" custLinFactNeighborY="9062">
        <dgm:presLayoutVars>
          <dgm:chMax val="0"/>
          <dgm:chPref val="0"/>
          <dgm:bulletEnabled val="1"/>
        </dgm:presLayoutVars>
      </dgm:prSet>
      <dgm:spPr/>
      <dgm:t>
        <a:bodyPr/>
        <a:lstStyle/>
        <a:p>
          <a:endParaRPr lang="zh-CN" altLang="en-US"/>
        </a:p>
      </dgm:t>
    </dgm:pt>
    <dgm:pt modelId="{313FB472-07C1-4CBF-8B32-E63B2E0AFB4E}" type="pres">
      <dgm:prSet presAssocID="{A539D910-AFD5-4AD4-B1FB-06A40AB4468C}" presName="sibTrans" presStyleCnt="0"/>
      <dgm:spPr/>
    </dgm:pt>
    <dgm:pt modelId="{3C40E801-B814-45DA-ACC3-234BA76992A3}" type="pres">
      <dgm:prSet presAssocID="{EFB98A1C-C1DB-4BD0-9ED6-7E1767A5E340}" presName="composite" presStyleCnt="0"/>
      <dgm:spPr/>
    </dgm:pt>
    <dgm:pt modelId="{90D38404-C4E7-4268-99B2-DD7D696A6E50}" type="pres">
      <dgm:prSet presAssocID="{EFB98A1C-C1DB-4BD0-9ED6-7E1767A5E340}" presName="bentUpArrow1" presStyleLbl="alignImgPlace1" presStyleIdx="1" presStyleCnt="2"/>
      <dgm:spPr/>
    </dgm:pt>
    <dgm:pt modelId="{109CA6BC-A4D6-42FD-9B5A-CB4B5832323C}" type="pres">
      <dgm:prSet presAssocID="{EFB98A1C-C1DB-4BD0-9ED6-7E1767A5E340}" presName="ParentText" presStyleLbl="node1" presStyleIdx="1" presStyleCnt="3">
        <dgm:presLayoutVars>
          <dgm:chMax val="1"/>
          <dgm:chPref val="1"/>
          <dgm:bulletEnabled val="1"/>
        </dgm:presLayoutVars>
      </dgm:prSet>
      <dgm:spPr/>
      <dgm:t>
        <a:bodyPr/>
        <a:lstStyle/>
        <a:p>
          <a:endParaRPr lang="zh-CN" altLang="en-US"/>
        </a:p>
      </dgm:t>
    </dgm:pt>
    <dgm:pt modelId="{E9658D9E-4F7D-4441-B97E-C5FA4EE191CA}" type="pres">
      <dgm:prSet presAssocID="{EFB98A1C-C1DB-4BD0-9ED6-7E1767A5E340}" presName="ChildText" presStyleLbl="revTx" presStyleIdx="1" presStyleCnt="3" custScaleX="239450" custLinFactNeighborX="87267" custLinFactNeighborY="2493">
        <dgm:presLayoutVars>
          <dgm:chMax val="0"/>
          <dgm:chPref val="0"/>
          <dgm:bulletEnabled val="1"/>
        </dgm:presLayoutVars>
      </dgm:prSet>
      <dgm:spPr/>
      <dgm:t>
        <a:bodyPr/>
        <a:lstStyle/>
        <a:p>
          <a:endParaRPr lang="zh-CN" altLang="en-US"/>
        </a:p>
      </dgm:t>
    </dgm:pt>
    <dgm:pt modelId="{35DCE35B-7A64-408B-ABAA-CDB3DBF32555}" type="pres">
      <dgm:prSet presAssocID="{0DEE2838-585B-465D-8FE6-161A874B09CE}" presName="sibTrans" presStyleCnt="0"/>
      <dgm:spPr/>
    </dgm:pt>
    <dgm:pt modelId="{04AED44D-6449-4E3A-A4E8-50D301259D57}" type="pres">
      <dgm:prSet presAssocID="{D2D293E2-5602-430C-9F7C-68D47DE48E3B}" presName="composite" presStyleCnt="0"/>
      <dgm:spPr/>
    </dgm:pt>
    <dgm:pt modelId="{A9714CBE-EF91-4B7A-83DB-2CC8CE765358}" type="pres">
      <dgm:prSet presAssocID="{D2D293E2-5602-430C-9F7C-68D47DE48E3B}" presName="ParentText" presStyleLbl="node1" presStyleIdx="2" presStyleCnt="3" custLinFactNeighborY="2015">
        <dgm:presLayoutVars>
          <dgm:chMax val="1"/>
          <dgm:chPref val="1"/>
          <dgm:bulletEnabled val="1"/>
        </dgm:presLayoutVars>
      </dgm:prSet>
      <dgm:spPr/>
      <dgm:t>
        <a:bodyPr/>
        <a:lstStyle/>
        <a:p>
          <a:endParaRPr lang="zh-CN" altLang="en-US"/>
        </a:p>
      </dgm:t>
    </dgm:pt>
    <dgm:pt modelId="{D0D11F59-6EFF-4AC4-97EB-E2A0D99D67B0}" type="pres">
      <dgm:prSet presAssocID="{D2D293E2-5602-430C-9F7C-68D47DE48E3B}" presName="FinalChildText" presStyleLbl="revTx" presStyleIdx="2" presStyleCnt="3" custScaleX="227800" custLinFactNeighborX="71753" custLinFactNeighborY="-2493">
        <dgm:presLayoutVars>
          <dgm:chMax val="0"/>
          <dgm:chPref val="0"/>
          <dgm:bulletEnabled val="1"/>
        </dgm:presLayoutVars>
      </dgm:prSet>
      <dgm:spPr/>
      <dgm:t>
        <a:bodyPr/>
        <a:lstStyle/>
        <a:p>
          <a:endParaRPr lang="zh-CN" altLang="en-US"/>
        </a:p>
      </dgm:t>
    </dgm:pt>
  </dgm:ptLst>
  <dgm:cxnLst>
    <dgm:cxn modelId="{ACFCA5E4-2373-4F89-947F-9108A14224E4}" srcId="{EFB98A1C-C1DB-4BD0-9ED6-7E1767A5E340}" destId="{14BCE483-355F-43C2-A935-2E21FEB104E5}" srcOrd="0" destOrd="0" parTransId="{C4C1227E-DD93-47B7-AA3E-9CCCE71BD1C7}" sibTransId="{021F4932-3CC0-4CB1-9E53-C8A192B22C3D}"/>
    <dgm:cxn modelId="{750243FF-7ED3-42BB-B64A-02EDEBC97EA5}" type="presOf" srcId="{5AA54685-AEB9-404A-B90B-1A577D39DA49}" destId="{D0D11F59-6EFF-4AC4-97EB-E2A0D99D67B0}" srcOrd="0" destOrd="0" presId="urn:microsoft.com/office/officeart/2005/8/layout/StepDownProcess"/>
    <dgm:cxn modelId="{C9185AF2-9C4A-4809-8872-26B4C6F98318}" type="presOf" srcId="{D2D293E2-5602-430C-9F7C-68D47DE48E3B}" destId="{A9714CBE-EF91-4B7A-83DB-2CC8CE765358}" srcOrd="0" destOrd="0" presId="urn:microsoft.com/office/officeart/2005/8/layout/StepDownProcess"/>
    <dgm:cxn modelId="{AF469AEC-0B15-44F9-91C7-30B6BA2461C9}" type="presOf" srcId="{EFB98A1C-C1DB-4BD0-9ED6-7E1767A5E340}" destId="{109CA6BC-A4D6-42FD-9B5A-CB4B5832323C}" srcOrd="0" destOrd="0" presId="urn:microsoft.com/office/officeart/2005/8/layout/StepDownProcess"/>
    <dgm:cxn modelId="{07E973E3-BE31-46FF-9321-976F674853C0}" type="presOf" srcId="{14BCE483-355F-43C2-A935-2E21FEB104E5}" destId="{E9658D9E-4F7D-4441-B97E-C5FA4EE191CA}" srcOrd="0" destOrd="0" presId="urn:microsoft.com/office/officeart/2005/8/layout/StepDownProcess"/>
    <dgm:cxn modelId="{1486DEA8-AF7F-46DF-93BC-B836241E8D8B}" srcId="{AC24330D-BC47-46C8-9A89-563EC6CD1026}" destId="{D2D293E2-5602-430C-9F7C-68D47DE48E3B}" srcOrd="2" destOrd="0" parTransId="{D4141A7E-9C6C-4BAB-AFA3-3FC25B6557A8}" sibTransId="{53F8B863-E490-40CF-B0E3-8A2A6E1CAAFF}"/>
    <dgm:cxn modelId="{3F7C4016-C4E5-4583-AFD5-5FBE22C809A8}" type="presOf" srcId="{AC24330D-BC47-46C8-9A89-563EC6CD1026}" destId="{4EBD1221-5D6F-4FD9-A2EB-767BBC941CAD}" srcOrd="0" destOrd="0" presId="urn:microsoft.com/office/officeart/2005/8/layout/StepDownProcess"/>
    <dgm:cxn modelId="{BD45EF8A-2F69-49B4-8D7F-087DA18974DB}" srcId="{D2D293E2-5602-430C-9F7C-68D47DE48E3B}" destId="{5AA54685-AEB9-404A-B90B-1A577D39DA49}" srcOrd="0" destOrd="0" parTransId="{74D7B13A-23C4-4218-B5E0-405278EFA357}" sibTransId="{F1538C85-3A17-47C9-89E4-047450EEE125}"/>
    <dgm:cxn modelId="{65D64F03-6B33-4CBD-977B-29815455A8B0}" srcId="{627909CA-552D-4039-8256-8BB124698333}" destId="{57F54365-93C0-40EA-8D3A-43BDF0353738}" srcOrd="0" destOrd="0" parTransId="{FF687CE8-00A7-4931-9D06-45B6888D99F0}" sibTransId="{B5C2CCB5-9836-43B6-B17E-50673AD539F2}"/>
    <dgm:cxn modelId="{DB6ADB9B-97E1-467F-8F9A-DF080407391E}" type="presOf" srcId="{57F54365-93C0-40EA-8D3A-43BDF0353738}" destId="{2AAB2C63-B38C-40C1-938E-28194FAE547E}" srcOrd="0" destOrd="0" presId="urn:microsoft.com/office/officeart/2005/8/layout/StepDownProcess"/>
    <dgm:cxn modelId="{9E293D54-EB73-4594-B311-451DF554A41E}" type="presOf" srcId="{627909CA-552D-4039-8256-8BB124698333}" destId="{3D2FBA20-026E-42A4-8FC7-9BEFAADE22FA}" srcOrd="0" destOrd="0" presId="urn:microsoft.com/office/officeart/2005/8/layout/StepDownProcess"/>
    <dgm:cxn modelId="{F8B69626-7A9A-4AAA-B84A-E630DEB9D2A6}" srcId="{AC24330D-BC47-46C8-9A89-563EC6CD1026}" destId="{627909CA-552D-4039-8256-8BB124698333}" srcOrd="0" destOrd="0" parTransId="{1898636D-F560-44B8-B450-EC48DE6D3C91}" sibTransId="{A539D910-AFD5-4AD4-B1FB-06A40AB4468C}"/>
    <dgm:cxn modelId="{20AEBD3C-09BE-4B3B-94E8-B84D8B52F8BA}" srcId="{AC24330D-BC47-46C8-9A89-563EC6CD1026}" destId="{EFB98A1C-C1DB-4BD0-9ED6-7E1767A5E340}" srcOrd="1" destOrd="0" parTransId="{0F1862A3-9147-463D-A920-636909D6A93F}" sibTransId="{0DEE2838-585B-465D-8FE6-161A874B09CE}"/>
    <dgm:cxn modelId="{B6A9F2C3-490C-4C00-912C-651AD9543C4B}" type="presParOf" srcId="{4EBD1221-5D6F-4FD9-A2EB-767BBC941CAD}" destId="{02037D81-04BC-4673-B828-F5821D2FF8E2}" srcOrd="0" destOrd="0" presId="urn:microsoft.com/office/officeart/2005/8/layout/StepDownProcess"/>
    <dgm:cxn modelId="{1CF0FA22-D307-4089-BBB8-7E46BA206C75}" type="presParOf" srcId="{02037D81-04BC-4673-B828-F5821D2FF8E2}" destId="{4E731A77-01DD-4164-B0B3-E3F83667687C}" srcOrd="0" destOrd="0" presId="urn:microsoft.com/office/officeart/2005/8/layout/StepDownProcess"/>
    <dgm:cxn modelId="{4578AB85-2A6E-40EF-97F3-1B5E570FABA0}" type="presParOf" srcId="{02037D81-04BC-4673-B828-F5821D2FF8E2}" destId="{3D2FBA20-026E-42A4-8FC7-9BEFAADE22FA}" srcOrd="1" destOrd="0" presId="urn:microsoft.com/office/officeart/2005/8/layout/StepDownProcess"/>
    <dgm:cxn modelId="{DF864764-690D-4BC6-96FB-3C1A1B8980EC}" type="presParOf" srcId="{02037D81-04BC-4673-B828-F5821D2FF8E2}" destId="{2AAB2C63-B38C-40C1-938E-28194FAE547E}" srcOrd="2" destOrd="0" presId="urn:microsoft.com/office/officeart/2005/8/layout/StepDownProcess"/>
    <dgm:cxn modelId="{1898367F-0715-4AD0-BA48-7FADD92101D6}" type="presParOf" srcId="{4EBD1221-5D6F-4FD9-A2EB-767BBC941CAD}" destId="{313FB472-07C1-4CBF-8B32-E63B2E0AFB4E}" srcOrd="1" destOrd="0" presId="urn:microsoft.com/office/officeart/2005/8/layout/StepDownProcess"/>
    <dgm:cxn modelId="{E8018086-ACE5-4033-9E6C-2E44093E984E}" type="presParOf" srcId="{4EBD1221-5D6F-4FD9-A2EB-767BBC941CAD}" destId="{3C40E801-B814-45DA-ACC3-234BA76992A3}" srcOrd="2" destOrd="0" presId="urn:microsoft.com/office/officeart/2005/8/layout/StepDownProcess"/>
    <dgm:cxn modelId="{85C797C4-E5C4-4FA8-9DA7-22CC55DBF2A1}" type="presParOf" srcId="{3C40E801-B814-45DA-ACC3-234BA76992A3}" destId="{90D38404-C4E7-4268-99B2-DD7D696A6E50}" srcOrd="0" destOrd="0" presId="urn:microsoft.com/office/officeart/2005/8/layout/StepDownProcess"/>
    <dgm:cxn modelId="{23314287-9519-4604-85E2-6A875D3BAB41}" type="presParOf" srcId="{3C40E801-B814-45DA-ACC3-234BA76992A3}" destId="{109CA6BC-A4D6-42FD-9B5A-CB4B5832323C}" srcOrd="1" destOrd="0" presId="urn:microsoft.com/office/officeart/2005/8/layout/StepDownProcess"/>
    <dgm:cxn modelId="{8D7204A8-EB8A-4761-993B-41B84B5AC093}" type="presParOf" srcId="{3C40E801-B814-45DA-ACC3-234BA76992A3}" destId="{E9658D9E-4F7D-4441-B97E-C5FA4EE191CA}" srcOrd="2" destOrd="0" presId="urn:microsoft.com/office/officeart/2005/8/layout/StepDownProcess"/>
    <dgm:cxn modelId="{25B195CB-6128-42B0-B4F4-ADBC81599F2C}" type="presParOf" srcId="{4EBD1221-5D6F-4FD9-A2EB-767BBC941CAD}" destId="{35DCE35B-7A64-408B-ABAA-CDB3DBF32555}" srcOrd="3" destOrd="0" presId="urn:microsoft.com/office/officeart/2005/8/layout/StepDownProcess"/>
    <dgm:cxn modelId="{FBE32C37-5774-4292-A1DA-8CDA5FE3F7FC}" type="presParOf" srcId="{4EBD1221-5D6F-4FD9-A2EB-767BBC941CAD}" destId="{04AED44D-6449-4E3A-A4E8-50D301259D57}" srcOrd="4" destOrd="0" presId="urn:microsoft.com/office/officeart/2005/8/layout/StepDownProcess"/>
    <dgm:cxn modelId="{D35D4E79-43E6-43EA-B220-031C09C58B12}" type="presParOf" srcId="{04AED44D-6449-4E3A-A4E8-50D301259D57}" destId="{A9714CBE-EF91-4B7A-83DB-2CC8CE765358}" srcOrd="0" destOrd="0" presId="urn:microsoft.com/office/officeart/2005/8/layout/StepDownProcess"/>
    <dgm:cxn modelId="{E58F4D02-3F4D-40AE-A458-B164E608CA6F}" type="presParOf" srcId="{04AED44D-6449-4E3A-A4E8-50D301259D57}" destId="{D0D11F59-6EFF-4AC4-97EB-E2A0D99D67B0}"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31A77-01DD-4164-B0B3-E3F83667687C}">
      <dsp:nvSpPr>
        <dsp:cNvPr id="0" name=""/>
        <dsp:cNvSpPr/>
      </dsp:nvSpPr>
      <dsp:spPr>
        <a:xfrm rot="5400000">
          <a:off x="1435920" y="1319542"/>
          <a:ext cx="1167021" cy="132861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2FBA20-026E-42A4-8FC7-9BEFAADE22FA}">
      <dsp:nvSpPr>
        <dsp:cNvPr id="0" name=""/>
        <dsp:cNvSpPr/>
      </dsp:nvSpPr>
      <dsp:spPr>
        <a:xfrm>
          <a:off x="1126730" y="25875"/>
          <a:ext cx="1964577" cy="137514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altLang="zh-CN" sz="3700" kern="1200" dirty="0" smtClean="0"/>
            <a:t>DAE</a:t>
          </a:r>
          <a:endParaRPr lang="zh-CN" altLang="en-US" sz="3700" kern="1200" dirty="0"/>
        </a:p>
      </dsp:txBody>
      <dsp:txXfrm>
        <a:off x="1193871" y="93016"/>
        <a:ext cx="1830295" cy="1240858"/>
      </dsp:txXfrm>
    </dsp:sp>
    <dsp:sp modelId="{2AAB2C63-B38C-40C1-938E-28194FAE547E}">
      <dsp:nvSpPr>
        <dsp:cNvPr id="0" name=""/>
        <dsp:cNvSpPr/>
      </dsp:nvSpPr>
      <dsp:spPr>
        <a:xfrm>
          <a:off x="3229241" y="257746"/>
          <a:ext cx="3532436" cy="1111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smtClean="0"/>
            <a:t>无监督训练</a:t>
          </a:r>
          <a:endParaRPr lang="zh-CN" altLang="en-US" sz="2800" kern="1200" dirty="0"/>
        </a:p>
      </dsp:txBody>
      <dsp:txXfrm>
        <a:off x="3229241" y="257746"/>
        <a:ext cx="3532436" cy="1111448"/>
      </dsp:txXfrm>
    </dsp:sp>
    <dsp:sp modelId="{90D38404-C4E7-4268-99B2-DD7D696A6E50}">
      <dsp:nvSpPr>
        <dsp:cNvPr id="0" name=""/>
        <dsp:cNvSpPr/>
      </dsp:nvSpPr>
      <dsp:spPr>
        <a:xfrm rot="5400000">
          <a:off x="3569625" y="2864278"/>
          <a:ext cx="1167021" cy="132861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9CA6BC-A4D6-42FD-9B5A-CB4B5832323C}">
      <dsp:nvSpPr>
        <dsp:cNvPr id="0" name=""/>
        <dsp:cNvSpPr/>
      </dsp:nvSpPr>
      <dsp:spPr>
        <a:xfrm>
          <a:off x="3260435" y="1570611"/>
          <a:ext cx="1964577" cy="137514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altLang="zh-CN" sz="3700" kern="1200" dirty="0" err="1" smtClean="0"/>
            <a:t>softmax</a:t>
          </a:r>
          <a:endParaRPr lang="zh-CN" altLang="en-US" sz="3700" kern="1200" dirty="0"/>
        </a:p>
      </dsp:txBody>
      <dsp:txXfrm>
        <a:off x="3327576" y="1637752"/>
        <a:ext cx="1830295" cy="1240858"/>
      </dsp:txXfrm>
    </dsp:sp>
    <dsp:sp modelId="{E9658D9E-4F7D-4441-B97E-C5FA4EE191CA}">
      <dsp:nvSpPr>
        <dsp:cNvPr id="0" name=""/>
        <dsp:cNvSpPr/>
      </dsp:nvSpPr>
      <dsp:spPr>
        <a:xfrm>
          <a:off x="5475660" y="1729471"/>
          <a:ext cx="3421372" cy="1111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t>加入</a:t>
          </a:r>
          <a:r>
            <a:rPr lang="en-US" altLang="zh-CN" sz="3600" kern="1200" dirty="0" err="1" smtClean="0"/>
            <a:t>softmax</a:t>
          </a:r>
          <a:r>
            <a:rPr lang="zh-CN" altLang="en-US" sz="2800" kern="1200" dirty="0" smtClean="0"/>
            <a:t>微调</a:t>
          </a:r>
          <a:endParaRPr lang="zh-CN" altLang="en-US" sz="2800" kern="1200" dirty="0"/>
        </a:p>
      </dsp:txBody>
      <dsp:txXfrm>
        <a:off x="5475660" y="1729471"/>
        <a:ext cx="3421372" cy="1111448"/>
      </dsp:txXfrm>
    </dsp:sp>
    <dsp:sp modelId="{A9714CBE-EF91-4B7A-83DB-2CC8CE765358}">
      <dsp:nvSpPr>
        <dsp:cNvPr id="0" name=""/>
        <dsp:cNvSpPr/>
      </dsp:nvSpPr>
      <dsp:spPr>
        <a:xfrm>
          <a:off x="5394140" y="3141223"/>
          <a:ext cx="1964577" cy="137514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altLang="zh-CN" sz="3700" kern="1200" dirty="0" smtClean="0"/>
            <a:t>AL</a:t>
          </a:r>
          <a:endParaRPr lang="zh-CN" altLang="en-US" sz="3700" kern="1200" dirty="0"/>
        </a:p>
      </dsp:txBody>
      <dsp:txXfrm>
        <a:off x="5461281" y="3208364"/>
        <a:ext cx="1830295" cy="1240858"/>
      </dsp:txXfrm>
    </dsp:sp>
    <dsp:sp modelId="{D0D11F59-6EFF-4AC4-97EB-E2A0D99D67B0}">
      <dsp:nvSpPr>
        <dsp:cNvPr id="0" name=""/>
        <dsp:cNvSpPr/>
      </dsp:nvSpPr>
      <dsp:spPr>
        <a:xfrm>
          <a:off x="7470924" y="3218790"/>
          <a:ext cx="3254911" cy="1111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smtClean="0"/>
            <a:t>挑选难以分类样本进行重新训练</a:t>
          </a:r>
          <a:endParaRPr lang="zh-CN" altLang="en-US" sz="2700" kern="1200" dirty="0"/>
        </a:p>
      </dsp:txBody>
      <dsp:txXfrm>
        <a:off x="7470924" y="3218790"/>
        <a:ext cx="3254911" cy="111144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5CB09-CBB1-4A0F-BA6A-67350671278D}" type="datetimeFigureOut">
              <a:rPr lang="zh-CN" altLang="en-US" smtClean="0"/>
              <a:t>2016/12/11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5C3B8-4A83-41B6-806D-7A423CC363B3}" type="slidenum">
              <a:rPr lang="zh-CN" altLang="en-US" smtClean="0"/>
              <a:t>‹#›</a:t>
            </a:fld>
            <a:endParaRPr lang="zh-CN" altLang="en-US"/>
          </a:p>
        </p:txBody>
      </p:sp>
    </p:spTree>
    <p:extLst>
      <p:ext uri="{BB962C8B-B14F-4D97-AF65-F5344CB8AC3E}">
        <p14:creationId xmlns:p14="http://schemas.microsoft.com/office/powerpoint/2010/main" val="2538769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 name="备注占位符 2"/>
          <p:cNvSpPr>
            <a:spLocks noGrp="1"/>
          </p:cNvSpPr>
          <p:nvPr>
            <p:ph type="body" idx="1"/>
          </p:nvPr>
        </p:nvSpPr>
        <p:spPr/>
        <p:txBody>
          <a:bodyPr>
            <a:normAutofit/>
          </a:bodyPr>
          <a:lstStyle/>
          <a:p>
            <a:pPr eaLnBrk="1" hangingPunct="1">
              <a:defRPr/>
            </a:pPr>
            <a:endParaRPr lang="en-US" altLang="zh-CN" dirty="0" smtClean="0">
              <a:latin typeface="+mn-lt"/>
              <a:ea typeface="+mn-ea"/>
            </a:endParaRPr>
          </a:p>
          <a:p>
            <a:pPr eaLnBrk="1" hangingPunct="1">
              <a:defRPr/>
            </a:pPr>
            <a:r>
              <a:rPr lang="zh-CN" altLang="en-US" dirty="0" smtClean="0">
                <a:latin typeface="+mn-lt"/>
                <a:ea typeface="+mn-ea"/>
              </a:rPr>
              <a:t>因为该课程的前部分已经对嵌入式系统的硬件和嵌入式系统的开发语言做了简单的介绍，那么以后的课程内容将对嵌入式系统的软件开发内容进行说明，因为嵌入式系统有自身的一些特点，因此在进行软件开发时，有一些特殊的开发过程及开发过程中需要注意的问题。另外，对于嵌入式系统，有一重要分支：实时系统，那么针对实时系统，需要如何进行实时软件设计</a:t>
            </a:r>
            <a:endParaRPr lang="en-US" altLang="zh-CN" dirty="0" smtClean="0">
              <a:latin typeface="+mn-lt"/>
              <a:ea typeface="+mn-ea"/>
            </a:endParaRPr>
          </a:p>
        </p:txBody>
      </p:sp>
      <p:sp>
        <p:nvSpPr>
          <p:cNvPr id="1741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9D8BE0F3-DB68-4B59-92C3-79367119A36B}" type="slidenum">
              <a:rPr lang="zh-CN" altLang="en-US" smtClean="0"/>
              <a:pPr/>
              <a:t>1</a:t>
            </a:fld>
            <a:endParaRPr lang="zh-CN" altLang="en-US" smtClean="0"/>
          </a:p>
        </p:txBody>
      </p:sp>
    </p:spTree>
    <p:extLst>
      <p:ext uri="{BB962C8B-B14F-4D97-AF65-F5344CB8AC3E}">
        <p14:creationId xmlns:p14="http://schemas.microsoft.com/office/powerpoint/2010/main" val="98876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正常、</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2</a:t>
            </a:fld>
            <a:endParaRPr lang="zh-CN" altLang="en-US"/>
          </a:p>
        </p:txBody>
      </p:sp>
    </p:spTree>
    <p:extLst>
      <p:ext uri="{BB962C8B-B14F-4D97-AF65-F5344CB8AC3E}">
        <p14:creationId xmlns:p14="http://schemas.microsoft.com/office/powerpoint/2010/main" val="342448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目标函数采用</a:t>
            </a:r>
            <a:r>
              <a:rPr lang="en-US" altLang="zh-CN" dirty="0" smtClean="0"/>
              <a:t>KL</a:t>
            </a:r>
            <a:r>
              <a:rPr lang="zh-CN" altLang="en-US" dirty="0" smtClean="0"/>
              <a:t>散度的意义；</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4</a:t>
            </a:fld>
            <a:endParaRPr lang="zh-CN" altLang="en-US"/>
          </a:p>
        </p:txBody>
      </p:sp>
    </p:spTree>
    <p:extLst>
      <p:ext uri="{BB962C8B-B14F-4D97-AF65-F5344CB8AC3E}">
        <p14:creationId xmlns:p14="http://schemas.microsoft.com/office/powerpoint/2010/main" val="356487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5</a:t>
            </a:fld>
            <a:endParaRPr lang="zh-CN" altLang="en-US"/>
          </a:p>
        </p:txBody>
      </p:sp>
    </p:spTree>
    <p:extLst>
      <p:ext uri="{BB962C8B-B14F-4D97-AF65-F5344CB8AC3E}">
        <p14:creationId xmlns:p14="http://schemas.microsoft.com/office/powerpoint/2010/main" val="2641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6</a:t>
            </a:fld>
            <a:endParaRPr lang="zh-CN" altLang="en-US"/>
          </a:p>
        </p:txBody>
      </p:sp>
    </p:spTree>
    <p:extLst>
      <p:ext uri="{BB962C8B-B14F-4D97-AF65-F5344CB8AC3E}">
        <p14:creationId xmlns:p14="http://schemas.microsoft.com/office/powerpoint/2010/main" val="1038411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7</a:t>
            </a:fld>
            <a:endParaRPr lang="zh-CN" altLang="en-US"/>
          </a:p>
        </p:txBody>
      </p:sp>
    </p:spTree>
    <p:extLst>
      <p:ext uri="{BB962C8B-B14F-4D97-AF65-F5344CB8AC3E}">
        <p14:creationId xmlns:p14="http://schemas.microsoft.com/office/powerpoint/2010/main" val="101075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8</a:t>
            </a:fld>
            <a:endParaRPr lang="zh-CN" altLang="en-US"/>
          </a:p>
        </p:txBody>
      </p:sp>
    </p:spTree>
    <p:extLst>
      <p:ext uri="{BB962C8B-B14F-4D97-AF65-F5344CB8AC3E}">
        <p14:creationId xmlns:p14="http://schemas.microsoft.com/office/powerpoint/2010/main" val="4030960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http://www.open-open.com/lib/view/open1425626861103.html</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9</a:t>
            </a:fld>
            <a:endParaRPr lang="zh-CN" altLang="en-US"/>
          </a:p>
        </p:txBody>
      </p:sp>
    </p:spTree>
    <p:extLst>
      <p:ext uri="{BB962C8B-B14F-4D97-AF65-F5344CB8AC3E}">
        <p14:creationId xmlns:p14="http://schemas.microsoft.com/office/powerpoint/2010/main" val="210313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16156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15748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257954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91481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3595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35073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48713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43276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31798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74223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B4CFB2-FB0F-4C0F-BF4B-E37FFEED8C21}" type="datetimeFigureOut">
              <a:rPr lang="zh-CN" altLang="en-US" smtClean="0"/>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99384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4CFB2-FB0F-4C0F-BF4B-E37FFEED8C21}" type="datetimeFigureOut">
              <a:rPr lang="zh-CN" altLang="en-US" smtClean="0"/>
              <a:t>2016/12/11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496025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ctrTitle"/>
          </p:nvPr>
        </p:nvSpPr>
        <p:spPr>
          <a:xfrm>
            <a:off x="310551" y="2233163"/>
            <a:ext cx="11214340" cy="1631471"/>
          </a:xfrm>
        </p:spPr>
        <p:txBody>
          <a:bodyPr>
            <a:normAutofit fontScale="90000"/>
          </a:bodyPr>
          <a:lstStyle/>
          <a:p>
            <a:r>
              <a:rPr lang="en-US" altLang="zh-CN" sz="4800" b="1" dirty="0"/>
              <a:t>Deep learning approach for active classification of</a:t>
            </a:r>
            <a:br>
              <a:rPr lang="en-US" altLang="zh-CN" sz="4800" b="1" dirty="0"/>
            </a:br>
            <a:r>
              <a:rPr lang="en-US" altLang="zh-CN" sz="4800" b="1" dirty="0"/>
              <a:t>electrocardiogram signals</a:t>
            </a:r>
            <a:endParaRPr lang="en-US" altLang="zh-CN" sz="4800" b="1" dirty="0">
              <a:solidFill>
                <a:srgbClr val="002060"/>
              </a:solidFill>
            </a:endParaRPr>
          </a:p>
        </p:txBody>
      </p:sp>
      <p:sp>
        <p:nvSpPr>
          <p:cNvPr id="16386" name="副标题 2"/>
          <p:cNvSpPr>
            <a:spLocks noGrp="1" noChangeArrowheads="1"/>
          </p:cNvSpPr>
          <p:nvPr>
            <p:ph type="subTitle" idx="1"/>
          </p:nvPr>
        </p:nvSpPr>
        <p:spPr>
          <a:xfrm>
            <a:off x="2743200" y="4786313"/>
            <a:ext cx="6858000" cy="1643062"/>
          </a:xfrm>
        </p:spPr>
        <p:txBody>
          <a:bodyPr/>
          <a:lstStyle/>
          <a:p>
            <a:pPr>
              <a:lnSpc>
                <a:spcPct val="90000"/>
              </a:lnSpc>
            </a:pPr>
            <a:endParaRPr lang="zh-CN" altLang="en-US" sz="1800" dirty="0"/>
          </a:p>
          <a:p>
            <a:pPr>
              <a:lnSpc>
                <a:spcPct val="90000"/>
              </a:lnSpc>
            </a:pPr>
            <a:endParaRPr lang="en-US" altLang="zh-CN" sz="1100" dirty="0">
              <a:solidFill>
                <a:srgbClr val="002060"/>
              </a:solidFill>
            </a:endParaRPr>
          </a:p>
        </p:txBody>
      </p:sp>
    </p:spTree>
    <p:extLst>
      <p:ext uri="{BB962C8B-B14F-4D97-AF65-F5344CB8AC3E}">
        <p14:creationId xmlns:p14="http://schemas.microsoft.com/office/powerpoint/2010/main" val="1245229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问题描述</a:t>
            </a:r>
          </a:p>
        </p:txBody>
      </p:sp>
      <p:sp>
        <p:nvSpPr>
          <p:cNvPr id="18434" name="Rectangle 3"/>
          <p:cNvSpPr>
            <a:spLocks noGrp="1" noChangeArrowheads="1"/>
          </p:cNvSpPr>
          <p:nvPr>
            <p:ph sz="quarter" idx="1"/>
          </p:nvPr>
        </p:nvSpPr>
        <p:spPr>
          <a:xfrm>
            <a:off x="2048758" y="1341438"/>
            <a:ext cx="8475481" cy="4679950"/>
          </a:xfrm>
        </p:spPr>
        <p:txBody>
          <a:bodyPr/>
          <a:lstStyle/>
          <a:p>
            <a:endParaRPr lang="zh-CN" altLang="en-US" dirty="0">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en-US" altLang="zh-CN" dirty="0" smtClean="0"/>
              <a:t>AAMI</a:t>
            </a:r>
            <a:r>
              <a:rPr lang="zh-CN" altLang="en-US" dirty="0" smtClean="0"/>
              <a:t>对</a:t>
            </a:r>
            <a:r>
              <a:rPr lang="en-US" altLang="zh-CN" dirty="0" smtClean="0"/>
              <a:t>ECG</a:t>
            </a:r>
            <a:r>
              <a:rPr lang="zh-CN" altLang="en-US" dirty="0" smtClean="0"/>
              <a:t>的定义：</a:t>
            </a:r>
            <a:r>
              <a:rPr lang="en-US" altLang="zh-CN" dirty="0" smtClean="0"/>
              <a:t>N</a:t>
            </a:r>
            <a:r>
              <a:rPr lang="zh-CN" altLang="en-US" dirty="0" smtClean="0"/>
              <a:t>（</a:t>
            </a:r>
            <a:r>
              <a:rPr lang="en-US" altLang="zh-CN" dirty="0" smtClean="0"/>
              <a:t>normal</a:t>
            </a:r>
            <a:r>
              <a:rPr lang="zh-CN" altLang="en-US" dirty="0" smtClean="0"/>
              <a:t>）、</a:t>
            </a:r>
            <a:r>
              <a:rPr lang="en-US" altLang="zh-CN" dirty="0" smtClean="0"/>
              <a:t>V</a:t>
            </a:r>
            <a:r>
              <a:rPr lang="zh-CN" altLang="en-US" dirty="0" smtClean="0"/>
              <a:t>（</a:t>
            </a:r>
            <a:r>
              <a:rPr lang="en-US" altLang="zh-CN" dirty="0"/>
              <a:t>ventricular</a:t>
            </a:r>
            <a:r>
              <a:rPr lang="zh-CN" altLang="en-US" dirty="0" smtClean="0"/>
              <a:t>）、</a:t>
            </a:r>
            <a:r>
              <a:rPr lang="en-US" altLang="zh-CN" dirty="0" smtClean="0"/>
              <a:t>S</a:t>
            </a:r>
            <a:r>
              <a:rPr lang="zh-CN" altLang="en-US" dirty="0" smtClean="0"/>
              <a:t>（</a:t>
            </a:r>
            <a:r>
              <a:rPr lang="en-US" altLang="zh-CN" dirty="0"/>
              <a:t>supraventricular</a:t>
            </a:r>
            <a:r>
              <a:rPr lang="zh-CN" altLang="en-US" dirty="0" smtClean="0"/>
              <a:t>）、</a:t>
            </a:r>
            <a:r>
              <a:rPr lang="en-US" altLang="zh-CN" dirty="0" smtClean="0"/>
              <a:t>F</a:t>
            </a:r>
            <a:r>
              <a:rPr lang="zh-CN" altLang="en-US" dirty="0" smtClean="0"/>
              <a:t>（</a:t>
            </a:r>
            <a:r>
              <a:rPr lang="en-US" altLang="zh-CN" dirty="0"/>
              <a:t>fusion of normal and ventricular</a:t>
            </a:r>
            <a:r>
              <a:rPr lang="zh-CN" altLang="en-US" dirty="0" smtClean="0"/>
              <a:t>）、</a:t>
            </a:r>
            <a:r>
              <a:rPr lang="en-US" altLang="zh-CN" dirty="0" smtClean="0"/>
              <a:t>Q</a:t>
            </a:r>
            <a:r>
              <a:rPr lang="zh-CN" altLang="en-US" dirty="0" smtClean="0"/>
              <a:t>（</a:t>
            </a:r>
            <a:r>
              <a:rPr lang="en-US" altLang="zh-CN" dirty="0"/>
              <a:t> </a:t>
            </a:r>
            <a:r>
              <a:rPr lang="en-US" altLang="zh-CN" dirty="0" smtClean="0"/>
              <a:t>unknown beats</a:t>
            </a:r>
            <a:r>
              <a:rPr lang="zh-CN" altLang="en-US" dirty="0" smtClean="0"/>
              <a:t>）</a:t>
            </a:r>
            <a:endParaRPr lang="en-US" altLang="zh-CN" dirty="0" smtClean="0">
              <a:solidFill>
                <a:schemeClr val="tx1"/>
              </a:solidFill>
            </a:endParaRPr>
          </a:p>
          <a:p>
            <a:pPr>
              <a:buFont typeface="Wingdings" panose="05000000000000000000" pitchFamily="2" charset="2"/>
              <a:buChar char="Ø"/>
            </a:pPr>
            <a:r>
              <a:rPr lang="zh-CN" altLang="en-US" dirty="0" smtClean="0"/>
              <a:t>训练和测试样本可能来自不同的病人，不同主体分量间的偏差可能较大</a:t>
            </a:r>
            <a:endParaRPr lang="en-US" altLang="zh-CN" dirty="0" smtClean="0"/>
          </a:p>
        </p:txBody>
      </p:sp>
    </p:spTree>
    <p:extLst>
      <p:ext uri="{BB962C8B-B14F-4D97-AF65-F5344CB8AC3E}">
        <p14:creationId xmlns:p14="http://schemas.microsoft.com/office/powerpoint/2010/main" val="9541972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算法结构</a:t>
            </a:r>
          </a:p>
        </p:txBody>
      </p:sp>
      <p:graphicFrame>
        <p:nvGraphicFramePr>
          <p:cNvPr id="4" name="图示 3"/>
          <p:cNvGraphicFramePr/>
          <p:nvPr>
            <p:extLst>
              <p:ext uri="{D42A27DB-BD31-4B8C-83A1-F6EECF244321}">
                <p14:modId xmlns:p14="http://schemas.microsoft.com/office/powerpoint/2010/main" val="2519908631"/>
              </p:ext>
            </p:extLst>
          </p:nvPr>
        </p:nvGraphicFramePr>
        <p:xfrm>
          <a:off x="838200" y="1690688"/>
          <a:ext cx="10827327" cy="4516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962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311727" y="365125"/>
            <a:ext cx="10515600" cy="1325563"/>
          </a:xfrm>
        </p:spPr>
        <p:txBody>
          <a:bodyPr/>
          <a:lstStyle/>
          <a:p>
            <a:r>
              <a:rPr lang="en-US" altLang="zh-CN" dirty="0" smtClean="0">
                <a:latin typeface="黑体" panose="02010609060101010101" pitchFamily="49" charset="-122"/>
                <a:ea typeface="黑体" panose="02010609060101010101" pitchFamily="49" charset="-122"/>
              </a:rPr>
              <a:t>DAE</a:t>
            </a:r>
            <a:r>
              <a:rPr lang="zh-CN" altLang="en-US" dirty="0" smtClean="0">
                <a:latin typeface="黑体" panose="02010609060101010101" pitchFamily="49" charset="-122"/>
                <a:ea typeface="黑体" panose="02010609060101010101" pitchFamily="49" charset="-122"/>
              </a:rPr>
              <a:t>预训练</a:t>
            </a:r>
          </a:p>
        </p:txBody>
      </p:sp>
      <p:pic>
        <p:nvPicPr>
          <p:cNvPr id="9" name="图片 8"/>
          <p:cNvPicPr>
            <a:picLocks noChangeAspect="1"/>
          </p:cNvPicPr>
          <p:nvPr/>
        </p:nvPicPr>
        <p:blipFill>
          <a:blip r:embed="rId3"/>
          <a:stretch>
            <a:fillRect/>
          </a:stretch>
        </p:blipFill>
        <p:spPr>
          <a:xfrm>
            <a:off x="3352799" y="689554"/>
            <a:ext cx="9695079" cy="6168446"/>
          </a:xfrm>
          <a:prstGeom prst="rect">
            <a:avLst/>
          </a:prstGeom>
        </p:spPr>
      </p:pic>
      <p:sp>
        <p:nvSpPr>
          <p:cNvPr id="10" name="文本框 9"/>
          <p:cNvSpPr txBox="1"/>
          <p:nvPr/>
        </p:nvSpPr>
        <p:spPr>
          <a:xfrm>
            <a:off x="838199" y="1690688"/>
            <a:ext cx="2209799" cy="3108543"/>
          </a:xfrm>
          <a:prstGeom prst="rect">
            <a:avLst/>
          </a:prstGeom>
          <a:noFill/>
        </p:spPr>
        <p:txBody>
          <a:bodyPr wrap="square" rtlCol="0">
            <a:spAutoFit/>
          </a:bodyPr>
          <a:lstStyle/>
          <a:p>
            <a:r>
              <a:rPr lang="zh-CN" altLang="en-US" sz="2800" dirty="0" smtClean="0"/>
              <a:t>降噪自动编码器：在自编码器基础上在训练数据中加入噪声，增强泛化能力</a:t>
            </a:r>
            <a:endParaRPr lang="zh-CN" altLang="en-US" sz="2800" dirty="0"/>
          </a:p>
        </p:txBody>
      </p:sp>
    </p:spTree>
    <p:extLst>
      <p:ext uri="{BB962C8B-B14F-4D97-AF65-F5344CB8AC3E}">
        <p14:creationId xmlns:p14="http://schemas.microsoft.com/office/powerpoint/2010/main" val="291942185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DAE</a:t>
            </a:r>
            <a:r>
              <a:rPr lang="zh-CN" altLang="en-US" dirty="0">
                <a:latin typeface="黑体" panose="02010609060101010101" pitchFamily="49" charset="-122"/>
                <a:ea typeface="黑体" panose="02010609060101010101" pitchFamily="49" charset="-122"/>
              </a:rPr>
              <a:t>预训练</a:t>
            </a:r>
            <a:endParaRPr lang="zh-CN" altLang="en-US" dirty="0"/>
          </a:p>
        </p:txBody>
      </p:sp>
      <p:pic>
        <p:nvPicPr>
          <p:cNvPr id="4" name="内容占位符 3"/>
          <p:cNvPicPr>
            <a:picLocks noGrp="1" noChangeAspect="1"/>
          </p:cNvPicPr>
          <p:nvPr>
            <p:ph idx="1"/>
          </p:nvPr>
        </p:nvPicPr>
        <p:blipFill>
          <a:blip r:embed="rId3"/>
          <a:stretch>
            <a:fillRect/>
          </a:stretch>
        </p:blipFill>
        <p:spPr>
          <a:xfrm>
            <a:off x="439136" y="1690688"/>
            <a:ext cx="11313727" cy="2843557"/>
          </a:xfrm>
          <a:prstGeom prst="rect">
            <a:avLst/>
          </a:prstGeom>
        </p:spPr>
      </p:pic>
    </p:spTree>
    <p:extLst>
      <p:ext uri="{BB962C8B-B14F-4D97-AF65-F5344CB8AC3E}">
        <p14:creationId xmlns:p14="http://schemas.microsoft.com/office/powerpoint/2010/main" val="268728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zh-CN" dirty="0" err="1" smtClean="0">
                <a:latin typeface="黑体" panose="02010609060101010101" pitchFamily="49" charset="-122"/>
                <a:ea typeface="黑体" panose="02010609060101010101" pitchFamily="49" charset="-122"/>
              </a:rPr>
              <a:t>Softmax</a:t>
            </a:r>
            <a:r>
              <a:rPr lang="zh-CN" altLang="en-US" dirty="0" smtClean="0">
                <a:latin typeface="黑体" panose="02010609060101010101" pitchFamily="49" charset="-122"/>
                <a:ea typeface="黑体" panose="02010609060101010101" pitchFamily="49" charset="-122"/>
              </a:rPr>
              <a:t>分类器</a:t>
            </a:r>
          </a:p>
        </p:txBody>
      </p:sp>
      <p:pic>
        <p:nvPicPr>
          <p:cNvPr id="3" name="图片 2"/>
          <p:cNvPicPr>
            <a:picLocks noChangeAspect="1"/>
          </p:cNvPicPr>
          <p:nvPr/>
        </p:nvPicPr>
        <p:blipFill>
          <a:blip r:embed="rId3"/>
          <a:stretch>
            <a:fillRect/>
          </a:stretch>
        </p:blipFill>
        <p:spPr>
          <a:xfrm>
            <a:off x="2593885" y="1528238"/>
            <a:ext cx="6447619" cy="4809524"/>
          </a:xfrm>
          <a:prstGeom prst="rect">
            <a:avLst/>
          </a:prstGeom>
        </p:spPr>
      </p:pic>
      <p:pic>
        <p:nvPicPr>
          <p:cNvPr id="11" name="图片 10"/>
          <p:cNvPicPr>
            <a:picLocks noChangeAspect="1"/>
          </p:cNvPicPr>
          <p:nvPr/>
        </p:nvPicPr>
        <p:blipFill>
          <a:blip r:embed="rId4"/>
          <a:stretch>
            <a:fillRect/>
          </a:stretch>
        </p:blipFill>
        <p:spPr>
          <a:xfrm>
            <a:off x="655607" y="2008931"/>
            <a:ext cx="10324177" cy="2701092"/>
          </a:xfrm>
          <a:prstGeom prst="rect">
            <a:avLst/>
          </a:prstGeom>
        </p:spPr>
      </p:pic>
    </p:spTree>
    <p:extLst>
      <p:ext uri="{BB962C8B-B14F-4D97-AF65-F5344CB8AC3E}">
        <p14:creationId xmlns:p14="http://schemas.microsoft.com/office/powerpoint/2010/main" val="3705077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黑体" panose="02010609060101010101" pitchFamily="49" charset="-122"/>
                <a:ea typeface="黑体" panose="02010609060101010101" pitchFamily="49" charset="-122"/>
              </a:rPr>
              <a:t>Softmax</a:t>
            </a:r>
            <a:r>
              <a:rPr lang="zh-CN" altLang="en-US" dirty="0">
                <a:latin typeface="黑体" panose="02010609060101010101" pitchFamily="49" charset="-122"/>
                <a:ea typeface="黑体" panose="02010609060101010101" pitchFamily="49" charset="-122"/>
              </a:rPr>
              <a:t>分类器</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644718" y="1825625"/>
            <a:ext cx="10709082" cy="1153064"/>
          </a:xfrm>
          <a:prstGeom prst="rect">
            <a:avLst/>
          </a:prstGeom>
        </p:spPr>
      </p:pic>
    </p:spTree>
    <p:extLst>
      <p:ext uri="{BB962C8B-B14F-4D97-AF65-F5344CB8AC3E}">
        <p14:creationId xmlns:p14="http://schemas.microsoft.com/office/powerpoint/2010/main" val="263005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zh-CN" dirty="0" smtClean="0">
                <a:latin typeface="黑体" panose="02010609060101010101" pitchFamily="49" charset="-122"/>
                <a:ea typeface="黑体" panose="02010609060101010101" pitchFamily="49" charset="-122"/>
              </a:rPr>
              <a:t>AL</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active learning</a:t>
            </a:r>
            <a:r>
              <a:rPr lang="zh-CN" altLang="en-US" dirty="0" smtClean="0">
                <a:latin typeface="黑体" panose="02010609060101010101" pitchFamily="49" charset="-122"/>
                <a:ea typeface="黑体" panose="02010609060101010101" pitchFamily="49" charset="-122"/>
              </a:rPr>
              <a:t>）</a:t>
            </a:r>
          </a:p>
        </p:txBody>
      </p:sp>
      <p:pic>
        <p:nvPicPr>
          <p:cNvPr id="10" name="图片 9"/>
          <p:cNvPicPr>
            <a:picLocks noChangeAspect="1"/>
          </p:cNvPicPr>
          <p:nvPr/>
        </p:nvPicPr>
        <p:blipFill>
          <a:blip r:embed="rId3"/>
          <a:stretch>
            <a:fillRect/>
          </a:stretch>
        </p:blipFill>
        <p:spPr>
          <a:xfrm>
            <a:off x="3445056" y="1397390"/>
            <a:ext cx="8591668" cy="5096237"/>
          </a:xfrm>
          <a:prstGeom prst="rect">
            <a:avLst/>
          </a:prstGeom>
        </p:spPr>
      </p:pic>
      <p:sp>
        <p:nvSpPr>
          <p:cNvPr id="9" name="文本框 8"/>
          <p:cNvSpPr txBox="1"/>
          <p:nvPr/>
        </p:nvSpPr>
        <p:spPr>
          <a:xfrm>
            <a:off x="838200" y="1690688"/>
            <a:ext cx="2606856" cy="1631216"/>
          </a:xfrm>
          <a:prstGeom prst="rect">
            <a:avLst/>
          </a:prstGeom>
          <a:noFill/>
        </p:spPr>
        <p:txBody>
          <a:bodyPr wrap="square" rtlCol="0">
            <a:spAutoFit/>
          </a:bodyPr>
          <a:lstStyle/>
          <a:p>
            <a:r>
              <a:rPr lang="zh-CN" altLang="en-US" sz="2000" dirty="0" smtClean="0"/>
              <a:t>评价标准：</a:t>
            </a:r>
            <a:endParaRPr lang="en-US" altLang="zh-CN" sz="2000" dirty="0" smtClean="0"/>
          </a:p>
          <a:p>
            <a:r>
              <a:rPr lang="en-US" altLang="zh-CN" sz="2000" dirty="0" smtClean="0"/>
              <a:t>1.</a:t>
            </a:r>
            <a:r>
              <a:rPr lang="zh-CN" altLang="en-US" sz="2000" dirty="0" smtClean="0"/>
              <a:t>熵，选择熵值最大的进入训练集</a:t>
            </a:r>
            <a:endParaRPr lang="en-US" altLang="zh-CN" sz="2000" dirty="0" smtClean="0"/>
          </a:p>
          <a:p>
            <a:r>
              <a:rPr lang="en-US" altLang="zh-CN" sz="2000" dirty="0" smtClean="0"/>
              <a:t>2.BT</a:t>
            </a:r>
            <a:r>
              <a:rPr lang="zh-CN" altLang="en-US" sz="2000" dirty="0" smtClean="0"/>
              <a:t>算法，分类概率相近进入训练集</a:t>
            </a:r>
            <a:endParaRPr lang="zh-CN" altLang="en-US" sz="2000" dirty="0"/>
          </a:p>
        </p:txBody>
      </p:sp>
    </p:spTree>
    <p:extLst>
      <p:ext uri="{BB962C8B-B14F-4D97-AF65-F5344CB8AC3E}">
        <p14:creationId xmlns:p14="http://schemas.microsoft.com/office/powerpoint/2010/main" val="20169451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展望</a:t>
            </a:r>
            <a:endParaRPr lang="zh-CN" altLang="en-US" dirty="0" smtClean="0">
              <a:latin typeface="黑体" panose="02010609060101010101" pitchFamily="49" charset="-122"/>
              <a:ea typeface="黑体" panose="02010609060101010101" pitchFamily="49" charset="-122"/>
            </a:endParaRPr>
          </a:p>
        </p:txBody>
      </p:sp>
      <p:sp>
        <p:nvSpPr>
          <p:cNvPr id="18434" name="Rectangle 3"/>
          <p:cNvSpPr>
            <a:spLocks noGrp="1"/>
          </p:cNvSpPr>
          <p:nvPr>
            <p:ph sz="quarter" idx="1"/>
          </p:nvPr>
        </p:nvSpPr>
        <p:spPr>
          <a:xfrm>
            <a:off x="1071473" y="1512378"/>
            <a:ext cx="8351838" cy="4679950"/>
          </a:xfrm>
          <a:ln>
            <a:miter/>
          </a:ln>
        </p:spPr>
        <p:txBody>
          <a:bodyPr/>
          <a:lstStyle/>
          <a:p>
            <a:r>
              <a:rPr lang="zh-CN" altLang="en-US" sz="2400" noProof="1" smtClean="0">
                <a:latin typeface="华文仿宋" charset="-122"/>
                <a:ea typeface="华文仿宋" charset="-122"/>
              </a:rPr>
              <a:t>采用</a:t>
            </a:r>
            <a:r>
              <a:rPr lang="en-US" altLang="zh-CN" sz="2400" noProof="1">
                <a:latin typeface="华文仿宋" charset="-122"/>
                <a:ea typeface="华文仿宋" charset="-122"/>
              </a:rPr>
              <a:t>CNN</a:t>
            </a:r>
            <a:r>
              <a:rPr lang="zh-CN" altLang="en-US" sz="2400" noProof="1" smtClean="0">
                <a:latin typeface="华文仿宋" charset="-122"/>
                <a:ea typeface="华文仿宋" charset="-122"/>
              </a:rPr>
              <a:t>或者</a:t>
            </a:r>
            <a:r>
              <a:rPr lang="en-US" altLang="zh-CN" sz="2400" noProof="1" smtClean="0">
                <a:latin typeface="华文仿宋" charset="-122"/>
                <a:ea typeface="华文仿宋" charset="-122"/>
              </a:rPr>
              <a:t>RBM</a:t>
            </a:r>
            <a:r>
              <a:rPr lang="zh-CN" altLang="en-US" sz="2400" noProof="1" smtClean="0">
                <a:latin typeface="华文仿宋" charset="-122"/>
                <a:ea typeface="华文仿宋" charset="-122"/>
              </a:rPr>
              <a:t>进行预训练</a:t>
            </a:r>
            <a:endParaRPr lang="en-US" altLang="zh-CN" sz="2400" noProof="1" smtClean="0">
              <a:latin typeface="华文仿宋" charset="-122"/>
              <a:ea typeface="华文仿宋" charset="-122"/>
            </a:endParaRPr>
          </a:p>
          <a:p>
            <a:r>
              <a:rPr lang="zh-CN" altLang="en-US" sz="2400" noProof="1" smtClean="0">
                <a:latin typeface="华文仿宋" charset="-122"/>
                <a:ea typeface="华文仿宋" charset="-122"/>
              </a:rPr>
              <a:t>研究更适合深度结构的</a:t>
            </a:r>
            <a:r>
              <a:rPr lang="en-US" altLang="zh-CN" sz="2400" noProof="1" smtClean="0">
                <a:latin typeface="华文仿宋" charset="-122"/>
                <a:ea typeface="华文仿宋" charset="-122"/>
              </a:rPr>
              <a:t>AL</a:t>
            </a:r>
            <a:r>
              <a:rPr lang="zh-CN" altLang="en-US" sz="2400" noProof="1" smtClean="0">
                <a:latin typeface="华文仿宋" charset="-122"/>
                <a:ea typeface="华文仿宋" charset="-122"/>
              </a:rPr>
              <a:t>标准</a:t>
            </a:r>
            <a:endParaRPr lang="zh-CN" altLang="en-US" sz="2400" noProof="1">
              <a:latin typeface="华文仿宋" charset="-122"/>
              <a:ea typeface="华文仿宋" charset="-122"/>
            </a:endParaRPr>
          </a:p>
          <a:p>
            <a:endParaRPr lang="zh-CN" altLang="en-US" sz="1470" noProof="1">
              <a:latin typeface="华文仿宋" charset="-122"/>
              <a:ea typeface="华文仿宋" charset="-122"/>
            </a:endParaRPr>
          </a:p>
        </p:txBody>
      </p:sp>
    </p:spTree>
    <p:extLst>
      <p:ext uri="{BB962C8B-B14F-4D97-AF65-F5344CB8AC3E}">
        <p14:creationId xmlns:p14="http://schemas.microsoft.com/office/powerpoint/2010/main" val="351959096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TotalTime>
  <Words>260</Words>
  <Application>Microsoft Office PowerPoint</Application>
  <PresentationFormat>宽屏</PresentationFormat>
  <Paragraphs>37</Paragraphs>
  <Slides>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黑体</vt:lpstr>
      <vt:lpstr>华文仿宋</vt:lpstr>
      <vt:lpstr>宋体</vt:lpstr>
      <vt:lpstr>Arial</vt:lpstr>
      <vt:lpstr>Calibri</vt:lpstr>
      <vt:lpstr>Calibri Light</vt:lpstr>
      <vt:lpstr>Wingdings</vt:lpstr>
      <vt:lpstr>Office 主题</vt:lpstr>
      <vt:lpstr>Deep learning approach for active classification of electrocardiogram signals</vt:lpstr>
      <vt:lpstr>问题描述</vt:lpstr>
      <vt:lpstr>算法结构</vt:lpstr>
      <vt:lpstr>DAE预训练</vt:lpstr>
      <vt:lpstr>DAE预训练</vt:lpstr>
      <vt:lpstr>Softmax分类器</vt:lpstr>
      <vt:lpstr>Softmax分类器</vt:lpstr>
      <vt:lpstr>AL（active learning）</vt:lpstr>
      <vt:lpstr>展望</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高性能Web站点（一）</dc:title>
  <dc:creator>Administrator</dc:creator>
  <cp:lastModifiedBy>Administrator</cp:lastModifiedBy>
  <cp:revision>53</cp:revision>
  <dcterms:created xsi:type="dcterms:W3CDTF">2016-09-08T12:49:04Z</dcterms:created>
  <dcterms:modified xsi:type="dcterms:W3CDTF">2016-12-11T13:53:02Z</dcterms:modified>
</cp:coreProperties>
</file>