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73" r:id="rId4"/>
    <p:sldId id="272" r:id="rId5"/>
    <p:sldId id="267" r:id="rId6"/>
    <p:sldId id="271" r:id="rId7"/>
    <p:sldId id="262" r:id="rId8"/>
    <p:sldId id="268" r:id="rId9"/>
    <p:sldId id="270" r:id="rId10"/>
    <p:sldId id="257" r:id="rId11"/>
    <p:sldId id="258"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01" autoAdjust="0"/>
  </p:normalViewPr>
  <p:slideViewPr>
    <p:cSldViewPr snapToGrid="0">
      <p:cViewPr varScale="1">
        <p:scale>
          <a:sx n="55" d="100"/>
          <a:sy n="55" d="100"/>
        </p:scale>
        <p:origin x="40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5CB09-CBB1-4A0F-BA6A-67350671278D}" type="datetimeFigureOut">
              <a:rPr lang="zh-CN" altLang="en-US" smtClean="0"/>
              <a:t>2016/10/13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5C3B8-4A83-41B6-806D-7A423CC363B3}" type="slidenum">
              <a:rPr lang="zh-CN" altLang="en-US" smtClean="0"/>
              <a:t>‹#›</a:t>
            </a:fld>
            <a:endParaRPr lang="zh-CN" altLang="en-US"/>
          </a:p>
        </p:txBody>
      </p:sp>
    </p:spTree>
    <p:extLst>
      <p:ext uri="{BB962C8B-B14F-4D97-AF65-F5344CB8AC3E}">
        <p14:creationId xmlns:p14="http://schemas.microsoft.com/office/powerpoint/2010/main" val="2538769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 name="备注占位符 2"/>
          <p:cNvSpPr>
            <a:spLocks noGrp="1"/>
          </p:cNvSpPr>
          <p:nvPr>
            <p:ph type="body" idx="1"/>
          </p:nvPr>
        </p:nvSpPr>
        <p:spPr/>
        <p:txBody>
          <a:bodyPr>
            <a:normAutofit/>
          </a:bodyPr>
          <a:lstStyle/>
          <a:p>
            <a:pPr eaLnBrk="1" hangingPunct="1">
              <a:defRPr/>
            </a:pPr>
            <a:endParaRPr lang="en-US" altLang="zh-CN" dirty="0" smtClean="0">
              <a:latin typeface="+mn-lt"/>
              <a:ea typeface="+mn-ea"/>
            </a:endParaRPr>
          </a:p>
          <a:p>
            <a:pPr eaLnBrk="1" hangingPunct="1">
              <a:defRPr/>
            </a:pPr>
            <a:r>
              <a:rPr lang="zh-CN" altLang="en-US" dirty="0" smtClean="0">
                <a:latin typeface="+mn-lt"/>
                <a:ea typeface="+mn-ea"/>
              </a:rPr>
              <a:t>因为该课程的前部分已经对嵌入式系统的硬件和嵌入式系统的开发语言做了简单的介绍，那么以后的课程内容将对嵌入式系统的软件开发内容进行说明，因为嵌入式系统有自身的一些特点，因此在进行软件开发时，有一些特殊的开发过程及开发过程中需要注意的问题。另外，对于嵌入式系统，有一重要分支：实时系统，那么针对实时系统，需要如何进行实时软件设计</a:t>
            </a:r>
            <a:endParaRPr lang="en-US" altLang="zh-CN" dirty="0" smtClean="0">
              <a:latin typeface="+mn-lt"/>
              <a:ea typeface="+mn-ea"/>
            </a:endParaRPr>
          </a:p>
        </p:txBody>
      </p:sp>
      <p:sp>
        <p:nvSpPr>
          <p:cNvPr id="1741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fld id="{9D8BE0F3-DB68-4B59-92C3-79367119A36B}" type="slidenum">
              <a:rPr lang="zh-CN" altLang="en-US" smtClean="0"/>
              <a:pPr/>
              <a:t>1</a:t>
            </a:fld>
            <a:endParaRPr lang="zh-CN" altLang="en-US" smtClean="0"/>
          </a:p>
        </p:txBody>
      </p:sp>
    </p:spTree>
    <p:extLst>
      <p:ext uri="{BB962C8B-B14F-4D97-AF65-F5344CB8AC3E}">
        <p14:creationId xmlns:p14="http://schemas.microsoft.com/office/powerpoint/2010/main" val="98876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2</a:t>
            </a:fld>
            <a:endParaRPr lang="zh-CN" altLang="en-US"/>
          </a:p>
        </p:txBody>
      </p:sp>
    </p:spTree>
    <p:extLst>
      <p:ext uri="{BB962C8B-B14F-4D97-AF65-F5344CB8AC3E}">
        <p14:creationId xmlns:p14="http://schemas.microsoft.com/office/powerpoint/2010/main" val="342448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3</a:t>
            </a:fld>
            <a:endParaRPr lang="zh-CN" altLang="en-US"/>
          </a:p>
        </p:txBody>
      </p:sp>
    </p:spTree>
    <p:extLst>
      <p:ext uri="{BB962C8B-B14F-4D97-AF65-F5344CB8AC3E}">
        <p14:creationId xmlns:p14="http://schemas.microsoft.com/office/powerpoint/2010/main" val="415013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5C3B8-4A83-41B6-806D-7A423CC363B3}" type="slidenum">
              <a:rPr lang="zh-CN" altLang="en-US" smtClean="0"/>
              <a:t>4</a:t>
            </a:fld>
            <a:endParaRPr lang="zh-CN" altLang="en-US"/>
          </a:p>
        </p:txBody>
      </p:sp>
    </p:spTree>
    <p:extLst>
      <p:ext uri="{BB962C8B-B14F-4D97-AF65-F5344CB8AC3E}">
        <p14:creationId xmlns:p14="http://schemas.microsoft.com/office/powerpoint/2010/main" val="745754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7</a:t>
            </a:fld>
            <a:endParaRPr lang="zh-CN" altLang="en-US"/>
          </a:p>
        </p:txBody>
      </p:sp>
    </p:spTree>
    <p:extLst>
      <p:ext uri="{BB962C8B-B14F-4D97-AF65-F5344CB8AC3E}">
        <p14:creationId xmlns:p14="http://schemas.microsoft.com/office/powerpoint/2010/main" val="356487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10</a:t>
            </a:fld>
            <a:endParaRPr lang="zh-CN" altLang="en-US"/>
          </a:p>
        </p:txBody>
      </p:sp>
    </p:spTree>
    <p:extLst>
      <p:ext uri="{BB962C8B-B14F-4D97-AF65-F5344CB8AC3E}">
        <p14:creationId xmlns:p14="http://schemas.microsoft.com/office/powerpoint/2010/main" val="1368132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http://www.open-open.com/lib/view/open1425626861103.html</a:t>
            </a:r>
            <a:endParaRPr lang="zh-CN" altLang="en-US" dirty="0"/>
          </a:p>
        </p:txBody>
      </p:sp>
      <p:sp>
        <p:nvSpPr>
          <p:cNvPr id="4" name="灯片编号占位符 3"/>
          <p:cNvSpPr>
            <a:spLocks noGrp="1"/>
          </p:cNvSpPr>
          <p:nvPr>
            <p:ph type="sldNum" sz="quarter" idx="10"/>
          </p:nvPr>
        </p:nvSpPr>
        <p:spPr/>
        <p:txBody>
          <a:bodyPr/>
          <a:lstStyle/>
          <a:p>
            <a:fld id="{20D5C3B8-4A83-41B6-806D-7A423CC363B3}" type="slidenum">
              <a:rPr lang="zh-CN" altLang="en-US" smtClean="0"/>
              <a:t>12</a:t>
            </a:fld>
            <a:endParaRPr lang="zh-CN" altLang="en-US"/>
          </a:p>
        </p:txBody>
      </p:sp>
    </p:spTree>
    <p:extLst>
      <p:ext uri="{BB962C8B-B14F-4D97-AF65-F5344CB8AC3E}">
        <p14:creationId xmlns:p14="http://schemas.microsoft.com/office/powerpoint/2010/main" val="210313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6156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15748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257954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91481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595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35073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8713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43276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331798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74223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2B4CFB2-FB0F-4C0F-BF4B-E37FFEED8C21}" type="datetimeFigureOut">
              <a:rPr lang="zh-CN" altLang="en-US" smtClean="0"/>
              <a:t>2016/10/13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199384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4CFB2-FB0F-4C0F-BF4B-E37FFEED8C21}" type="datetimeFigureOut">
              <a:rPr lang="zh-CN" altLang="en-US" smtClean="0"/>
              <a:t>2016/10/13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47FDE-5826-471F-A066-638FA1551B80}" type="slidenum">
              <a:rPr lang="zh-CN" altLang="en-US" smtClean="0"/>
              <a:t>‹#›</a:t>
            </a:fld>
            <a:endParaRPr lang="zh-CN" altLang="en-US"/>
          </a:p>
        </p:txBody>
      </p:sp>
    </p:spTree>
    <p:extLst>
      <p:ext uri="{BB962C8B-B14F-4D97-AF65-F5344CB8AC3E}">
        <p14:creationId xmlns:p14="http://schemas.microsoft.com/office/powerpoint/2010/main" val="496025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noChangeArrowheads="1"/>
          </p:cNvSpPr>
          <p:nvPr>
            <p:ph type="ctrTitle"/>
          </p:nvPr>
        </p:nvSpPr>
        <p:spPr>
          <a:xfrm>
            <a:off x="310551" y="2233163"/>
            <a:ext cx="11214340" cy="1631471"/>
          </a:xfrm>
        </p:spPr>
        <p:txBody>
          <a:bodyPr>
            <a:normAutofit fontScale="90000"/>
          </a:bodyPr>
          <a:lstStyle/>
          <a:p>
            <a:r>
              <a:rPr lang="en-US" altLang="zh-CN" sz="4800" b="1" dirty="0"/>
              <a:t>Research on Healthy Anomaly </a:t>
            </a:r>
            <a:r>
              <a:rPr lang="en-US" altLang="zh-CN" sz="4800" b="1" dirty="0" smtClean="0"/>
              <a:t>Detection Model Based on Deep Learning from Multiple Time-Series Physiological </a:t>
            </a:r>
            <a:r>
              <a:rPr lang="en-US" altLang="zh-CN" sz="4800" b="1" dirty="0"/>
              <a:t>Signals</a:t>
            </a:r>
            <a:r>
              <a:rPr lang="en-US" altLang="zh-CN" sz="4800" dirty="0"/>
              <a:t> </a:t>
            </a:r>
            <a:endParaRPr lang="en-US" altLang="zh-CN" sz="4800" b="1" dirty="0">
              <a:solidFill>
                <a:srgbClr val="002060"/>
              </a:solidFill>
            </a:endParaRPr>
          </a:p>
        </p:txBody>
      </p:sp>
      <p:sp>
        <p:nvSpPr>
          <p:cNvPr id="16386" name="副标题 2"/>
          <p:cNvSpPr>
            <a:spLocks noGrp="1" noChangeArrowheads="1"/>
          </p:cNvSpPr>
          <p:nvPr>
            <p:ph type="subTitle" idx="1"/>
          </p:nvPr>
        </p:nvSpPr>
        <p:spPr>
          <a:xfrm>
            <a:off x="2743200" y="4786313"/>
            <a:ext cx="6858000" cy="1643062"/>
          </a:xfrm>
        </p:spPr>
        <p:txBody>
          <a:bodyPr/>
          <a:lstStyle/>
          <a:p>
            <a:pPr>
              <a:lnSpc>
                <a:spcPct val="90000"/>
              </a:lnSpc>
            </a:pPr>
            <a:endParaRPr lang="zh-CN" altLang="en-US" sz="1800" dirty="0"/>
          </a:p>
          <a:p>
            <a:pPr>
              <a:lnSpc>
                <a:spcPct val="90000"/>
              </a:lnSpc>
            </a:pPr>
            <a:endParaRPr lang="en-US" altLang="zh-CN" sz="1100" dirty="0">
              <a:solidFill>
                <a:srgbClr val="002060"/>
              </a:solidFill>
            </a:endParaRPr>
          </a:p>
        </p:txBody>
      </p:sp>
    </p:spTree>
    <p:extLst>
      <p:ext uri="{BB962C8B-B14F-4D97-AF65-F5344CB8AC3E}">
        <p14:creationId xmlns:p14="http://schemas.microsoft.com/office/powerpoint/2010/main" val="1245229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重建误差</a:t>
            </a:r>
          </a:p>
        </p:txBody>
      </p:sp>
      <p:pic>
        <p:nvPicPr>
          <p:cNvPr id="2" name="内容占位符 1"/>
          <p:cNvPicPr>
            <a:picLocks noGrp="1" noChangeAspect="1"/>
          </p:cNvPicPr>
          <p:nvPr>
            <p:ph sz="quarter" idx="1"/>
          </p:nvPr>
        </p:nvPicPr>
        <p:blipFill>
          <a:blip r:embed="rId3"/>
          <a:stretch>
            <a:fillRect/>
          </a:stretch>
        </p:blipFill>
        <p:spPr>
          <a:xfrm>
            <a:off x="3786678" y="759124"/>
            <a:ext cx="6720598" cy="5055230"/>
          </a:xfrm>
          <a:prstGeom prst="rect">
            <a:avLst/>
          </a:prstGeom>
        </p:spPr>
      </p:pic>
      <p:sp>
        <p:nvSpPr>
          <p:cNvPr id="3" name="文本框 2"/>
          <p:cNvSpPr txBox="1"/>
          <p:nvPr/>
        </p:nvSpPr>
        <p:spPr>
          <a:xfrm>
            <a:off x="983411" y="2501909"/>
            <a:ext cx="2242868" cy="1569660"/>
          </a:xfrm>
          <a:prstGeom prst="rect">
            <a:avLst/>
          </a:prstGeom>
          <a:noFill/>
        </p:spPr>
        <p:txBody>
          <a:bodyPr wrap="square" rtlCol="0">
            <a:spAutoFit/>
          </a:bodyPr>
          <a:lstStyle/>
          <a:p>
            <a:r>
              <a:rPr lang="zh-CN" altLang="en-US" sz="2400" dirty="0" smtClean="0"/>
              <a:t>迭代次数为</a:t>
            </a:r>
            <a:r>
              <a:rPr lang="en-US" altLang="zh-CN" sz="2400" dirty="0" smtClean="0"/>
              <a:t>5000</a:t>
            </a:r>
            <a:r>
              <a:rPr lang="zh-CN" altLang="en-US" sz="2400" dirty="0" smtClean="0"/>
              <a:t>次时，误差基本趋于稳定</a:t>
            </a:r>
            <a:endParaRPr lang="zh-CN" altLang="en-US" sz="2400" dirty="0"/>
          </a:p>
        </p:txBody>
      </p:sp>
    </p:spTree>
    <p:extLst>
      <p:ext uri="{BB962C8B-B14F-4D97-AF65-F5344CB8AC3E}">
        <p14:creationId xmlns:p14="http://schemas.microsoft.com/office/powerpoint/2010/main" val="9664361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多元高斯分布</a:t>
            </a:r>
          </a:p>
        </p:txBody>
      </p:sp>
      <p:pic>
        <p:nvPicPr>
          <p:cNvPr id="3" name="图片 2"/>
          <p:cNvPicPr>
            <a:picLocks noChangeAspect="1"/>
          </p:cNvPicPr>
          <p:nvPr/>
        </p:nvPicPr>
        <p:blipFill>
          <a:blip r:embed="rId2"/>
          <a:stretch>
            <a:fillRect/>
          </a:stretch>
        </p:blipFill>
        <p:spPr>
          <a:xfrm>
            <a:off x="4692770" y="413448"/>
            <a:ext cx="7300605" cy="5831715"/>
          </a:xfrm>
          <a:prstGeom prst="rect">
            <a:avLst/>
          </a:prstGeom>
        </p:spPr>
      </p:pic>
      <p:pic>
        <p:nvPicPr>
          <p:cNvPr id="4" name="图片 3"/>
          <p:cNvPicPr>
            <a:picLocks noChangeAspect="1"/>
          </p:cNvPicPr>
          <p:nvPr/>
        </p:nvPicPr>
        <p:blipFill>
          <a:blip r:embed="rId3"/>
          <a:stretch>
            <a:fillRect/>
          </a:stretch>
        </p:blipFill>
        <p:spPr>
          <a:xfrm>
            <a:off x="2004866" y="1891735"/>
            <a:ext cx="5400000" cy="2076190"/>
          </a:xfrm>
          <a:prstGeom prst="rect">
            <a:avLst/>
          </a:prstGeom>
        </p:spPr>
      </p:pic>
      <p:pic>
        <p:nvPicPr>
          <p:cNvPr id="5" name="图片 4"/>
          <p:cNvPicPr>
            <a:picLocks noChangeAspect="1"/>
          </p:cNvPicPr>
          <p:nvPr/>
        </p:nvPicPr>
        <p:blipFill>
          <a:blip r:embed="rId4"/>
          <a:stretch>
            <a:fillRect/>
          </a:stretch>
        </p:blipFill>
        <p:spPr>
          <a:xfrm>
            <a:off x="3557621" y="4233669"/>
            <a:ext cx="3066667" cy="1457143"/>
          </a:xfrm>
          <a:prstGeom prst="rect">
            <a:avLst/>
          </a:prstGeom>
        </p:spPr>
      </p:pic>
    </p:spTree>
    <p:extLst>
      <p:ext uri="{BB962C8B-B14F-4D97-AF65-F5344CB8AC3E}">
        <p14:creationId xmlns:p14="http://schemas.microsoft.com/office/powerpoint/2010/main" val="165893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展望</a:t>
            </a:r>
            <a:endParaRPr lang="zh-CN" altLang="en-US" dirty="0" smtClean="0">
              <a:latin typeface="黑体" panose="02010609060101010101" pitchFamily="49" charset="-122"/>
              <a:ea typeface="黑体" panose="02010609060101010101" pitchFamily="49" charset="-122"/>
            </a:endParaRPr>
          </a:p>
        </p:txBody>
      </p:sp>
      <p:sp>
        <p:nvSpPr>
          <p:cNvPr id="18434" name="Rectangle 3"/>
          <p:cNvSpPr>
            <a:spLocks noGrp="1"/>
          </p:cNvSpPr>
          <p:nvPr>
            <p:ph sz="quarter" idx="1"/>
          </p:nvPr>
        </p:nvSpPr>
        <p:spPr>
          <a:xfrm>
            <a:off x="1071473" y="1512378"/>
            <a:ext cx="8351838" cy="4679950"/>
          </a:xfrm>
          <a:ln>
            <a:miter/>
          </a:ln>
        </p:spPr>
        <p:txBody>
          <a:bodyPr/>
          <a:lstStyle/>
          <a:p>
            <a:r>
              <a:rPr lang="zh-CN" altLang="en-US" sz="2400" noProof="1" smtClean="0">
                <a:latin typeface="华文仿宋" charset="-122"/>
                <a:ea typeface="华文仿宋" charset="-122"/>
              </a:rPr>
              <a:t>无标签数据</a:t>
            </a:r>
            <a:endParaRPr lang="en-US" altLang="zh-CN" sz="2400" noProof="1" smtClean="0">
              <a:latin typeface="华文仿宋" charset="-122"/>
              <a:ea typeface="华文仿宋" charset="-122"/>
            </a:endParaRPr>
          </a:p>
          <a:p>
            <a:r>
              <a:rPr lang="zh-CN" altLang="en-US" sz="2400" noProof="1">
                <a:latin typeface="华文仿宋" charset="-122"/>
                <a:ea typeface="华文仿宋" charset="-122"/>
              </a:rPr>
              <a:t>对比</a:t>
            </a:r>
            <a:r>
              <a:rPr lang="zh-CN" altLang="en-US" sz="2400" noProof="1" smtClean="0">
                <a:latin typeface="华文仿宋" charset="-122"/>
                <a:ea typeface="华文仿宋" charset="-122"/>
              </a:rPr>
              <a:t>试验</a:t>
            </a:r>
            <a:endParaRPr lang="en-US" altLang="zh-CN" sz="2400" noProof="1" smtClean="0">
              <a:latin typeface="华文仿宋" charset="-122"/>
              <a:ea typeface="华文仿宋" charset="-122"/>
            </a:endParaRPr>
          </a:p>
          <a:p>
            <a:r>
              <a:rPr lang="zh-CN" altLang="en-US" sz="2400" noProof="1" smtClean="0">
                <a:latin typeface="华文仿宋" charset="-122"/>
                <a:ea typeface="华文仿宋" charset="-122"/>
              </a:rPr>
              <a:t>收集带标签数据</a:t>
            </a:r>
            <a:endParaRPr lang="zh-CN" altLang="en-US" sz="2400" noProof="1">
              <a:latin typeface="华文仿宋" charset="-122"/>
              <a:ea typeface="华文仿宋" charset="-122"/>
            </a:endParaRPr>
          </a:p>
          <a:p>
            <a:endParaRPr lang="zh-CN" altLang="en-US" sz="1470" noProof="1">
              <a:latin typeface="华文仿宋" charset="-122"/>
              <a:ea typeface="华文仿宋" charset="-122"/>
            </a:endParaRPr>
          </a:p>
        </p:txBody>
      </p:sp>
    </p:spTree>
    <p:extLst>
      <p:ext uri="{BB962C8B-B14F-4D97-AF65-F5344CB8AC3E}">
        <p14:creationId xmlns:p14="http://schemas.microsoft.com/office/powerpoint/2010/main" val="35195909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问题描述</a:t>
            </a:r>
          </a:p>
        </p:txBody>
      </p:sp>
      <p:sp>
        <p:nvSpPr>
          <p:cNvPr id="18434" name="Rectangle 3"/>
          <p:cNvSpPr>
            <a:spLocks noGrp="1" noChangeArrowheads="1"/>
          </p:cNvSpPr>
          <p:nvPr>
            <p:ph sz="quarter" idx="1"/>
          </p:nvPr>
        </p:nvSpPr>
        <p:spPr>
          <a:xfrm>
            <a:off x="1858964" y="1341438"/>
            <a:ext cx="8351837" cy="4679950"/>
          </a:xfrm>
        </p:spPr>
        <p:txBody>
          <a:bodyPr/>
          <a:lstStyle/>
          <a:p>
            <a:endParaRPr lang="zh-CN" altLang="en-US" dirty="0">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zh-CN" altLang="en-US" dirty="0" smtClean="0">
                <a:solidFill>
                  <a:schemeClr val="tx1"/>
                </a:solidFill>
              </a:rPr>
              <a:t>生理学时间序列数据获取简单，信息量丰富</a:t>
            </a:r>
            <a:endParaRPr lang="en-US" altLang="zh-CN" dirty="0" smtClean="0">
              <a:solidFill>
                <a:schemeClr val="tx1"/>
              </a:solidFill>
            </a:endParaRPr>
          </a:p>
          <a:p>
            <a:pPr>
              <a:buFont typeface="Wingdings" panose="05000000000000000000" pitchFamily="2" charset="2"/>
              <a:buChar char="Ø"/>
            </a:pPr>
            <a:r>
              <a:rPr lang="zh-CN" altLang="en-US" dirty="0" smtClean="0"/>
              <a:t>针对数据进行异常检测可以预防疾病</a:t>
            </a:r>
            <a:endParaRPr lang="en-US" altLang="zh-CN" dirty="0" smtClean="0"/>
          </a:p>
          <a:p>
            <a:pPr>
              <a:buFont typeface="Wingdings" panose="05000000000000000000" pitchFamily="2" charset="2"/>
              <a:buChar char="Ø"/>
            </a:pPr>
            <a:r>
              <a:rPr lang="zh-CN" altLang="en-US" dirty="0" smtClean="0"/>
              <a:t>确认潜在风险</a:t>
            </a:r>
            <a:endParaRPr lang="en-US" altLang="zh-CN" dirty="0" smtClean="0"/>
          </a:p>
        </p:txBody>
      </p:sp>
    </p:spTree>
    <p:extLst>
      <p:ext uri="{BB962C8B-B14F-4D97-AF65-F5344CB8AC3E}">
        <p14:creationId xmlns:p14="http://schemas.microsoft.com/office/powerpoint/2010/main" val="9541972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数据库简介</a:t>
            </a:r>
            <a:endParaRPr lang="zh-CN" altLang="en-US" dirty="0" smtClean="0">
              <a:latin typeface="黑体" panose="02010609060101010101" pitchFamily="49" charset="-122"/>
              <a:ea typeface="黑体" panose="02010609060101010101" pitchFamily="49" charset="-122"/>
            </a:endParaRPr>
          </a:p>
        </p:txBody>
      </p:sp>
      <p:sp>
        <p:nvSpPr>
          <p:cNvPr id="18434" name="Rectangle 3"/>
          <p:cNvSpPr>
            <a:spLocks noGrp="1" noChangeArrowheads="1"/>
          </p:cNvSpPr>
          <p:nvPr>
            <p:ph sz="quarter" idx="1"/>
          </p:nvPr>
        </p:nvSpPr>
        <p:spPr>
          <a:xfrm>
            <a:off x="1858964" y="1341438"/>
            <a:ext cx="8351837" cy="4679950"/>
          </a:xfrm>
        </p:spPr>
        <p:txBody>
          <a:bodyPr/>
          <a:lstStyle/>
          <a:p>
            <a:endParaRPr lang="zh-CN" altLang="en-US" dirty="0">
              <a:latin typeface="华文仿宋" panose="02010600040101010101" pitchFamily="2" charset="-122"/>
              <a:ea typeface="华文仿宋" panose="02010600040101010101" pitchFamily="2" charset="-122"/>
            </a:endParaRPr>
          </a:p>
          <a:p>
            <a:pPr>
              <a:buFont typeface="Wingdings" panose="05000000000000000000" pitchFamily="2" charset="2"/>
              <a:buChar char="Ø"/>
            </a:pPr>
            <a:r>
              <a:rPr lang="en-US" altLang="zh-CN" dirty="0" smtClean="0">
                <a:solidFill>
                  <a:schemeClr val="tx1"/>
                </a:solidFill>
              </a:rPr>
              <a:t>32</a:t>
            </a:r>
            <a:r>
              <a:rPr lang="zh-CN" altLang="en-US" dirty="0" smtClean="0">
                <a:solidFill>
                  <a:schemeClr val="tx1"/>
                </a:solidFill>
              </a:rPr>
              <a:t>位受试者在观看</a:t>
            </a:r>
            <a:r>
              <a:rPr lang="en-US" altLang="zh-CN" dirty="0" smtClean="0">
                <a:solidFill>
                  <a:schemeClr val="tx1"/>
                </a:solidFill>
              </a:rPr>
              <a:t>40</a:t>
            </a:r>
            <a:r>
              <a:rPr lang="zh-CN" altLang="en-US" dirty="0" smtClean="0">
                <a:solidFill>
                  <a:schemeClr val="tx1"/>
                </a:solidFill>
              </a:rPr>
              <a:t>个一分钟视频的生理信息记录</a:t>
            </a:r>
            <a:endParaRPr lang="en-US" altLang="zh-CN" dirty="0" smtClean="0">
              <a:solidFill>
                <a:schemeClr val="tx1"/>
              </a:solidFill>
            </a:endParaRPr>
          </a:p>
          <a:p>
            <a:pPr>
              <a:buFont typeface="Wingdings" panose="05000000000000000000" pitchFamily="2" charset="2"/>
              <a:buChar char="Ø"/>
            </a:pPr>
            <a:r>
              <a:rPr lang="en-US" altLang="zh-CN" dirty="0" smtClean="0"/>
              <a:t>22</a:t>
            </a:r>
            <a:r>
              <a:rPr lang="zh-CN" altLang="en-US" dirty="0" smtClean="0"/>
              <a:t>位受试者的正面视频</a:t>
            </a:r>
            <a:endParaRPr lang="en-US" altLang="zh-CN" dirty="0" smtClean="0"/>
          </a:p>
          <a:p>
            <a:pPr>
              <a:buFont typeface="Wingdings" panose="05000000000000000000" pitchFamily="2" charset="2"/>
              <a:buChar char="Ø"/>
            </a:pPr>
            <a:r>
              <a:rPr lang="zh-CN" altLang="en-US" dirty="0" smtClean="0">
                <a:solidFill>
                  <a:schemeClr val="tx1"/>
                </a:solidFill>
              </a:rPr>
              <a:t>标签：</a:t>
            </a:r>
            <a:r>
              <a:rPr lang="en-US" altLang="zh-CN" dirty="0" smtClean="0">
                <a:solidFill>
                  <a:schemeClr val="tx1"/>
                </a:solidFill>
              </a:rPr>
              <a:t>32</a:t>
            </a:r>
            <a:r>
              <a:rPr lang="zh-CN" altLang="en-US" dirty="0" smtClean="0">
                <a:solidFill>
                  <a:schemeClr val="tx1"/>
                </a:solidFill>
              </a:rPr>
              <a:t>位受试者对于视频的评价，激励水平、喜欢程度、熟悉程度等</a:t>
            </a:r>
            <a:endParaRPr lang="en-US" altLang="zh-CN" dirty="0" smtClean="0">
              <a:solidFill>
                <a:schemeClr val="tx1"/>
              </a:solidFill>
            </a:endParaRPr>
          </a:p>
          <a:p>
            <a:pPr>
              <a:buFont typeface="Wingdings" panose="05000000000000000000" pitchFamily="2" charset="2"/>
              <a:buChar char="Ø"/>
            </a:pPr>
            <a:r>
              <a:rPr lang="zh-CN" altLang="en-US" dirty="0" smtClean="0"/>
              <a:t>主要支持情感识别等研究</a:t>
            </a:r>
            <a:endParaRPr lang="en-US" altLang="zh-CN" dirty="0" smtClean="0"/>
          </a:p>
        </p:txBody>
      </p:sp>
    </p:spTree>
    <p:extLst>
      <p:ext uri="{BB962C8B-B14F-4D97-AF65-F5344CB8AC3E}">
        <p14:creationId xmlns:p14="http://schemas.microsoft.com/office/powerpoint/2010/main" val="29892955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算法结构</a:t>
            </a:r>
          </a:p>
        </p:txBody>
      </p:sp>
      <p:pic>
        <p:nvPicPr>
          <p:cNvPr id="2" name="图片 1"/>
          <p:cNvPicPr>
            <a:picLocks noChangeAspect="1"/>
          </p:cNvPicPr>
          <p:nvPr/>
        </p:nvPicPr>
        <p:blipFill>
          <a:blip r:embed="rId3"/>
          <a:stretch>
            <a:fillRect/>
          </a:stretch>
        </p:blipFill>
        <p:spPr>
          <a:xfrm>
            <a:off x="3950899" y="613838"/>
            <a:ext cx="7020608" cy="5679439"/>
          </a:xfrm>
          <a:prstGeom prst="rect">
            <a:avLst/>
          </a:prstGeom>
        </p:spPr>
      </p:pic>
      <p:sp>
        <p:nvSpPr>
          <p:cNvPr id="3" name="右箭头 2"/>
          <p:cNvSpPr/>
          <p:nvPr/>
        </p:nvSpPr>
        <p:spPr>
          <a:xfrm>
            <a:off x="3312543" y="2242868"/>
            <a:ext cx="1293963" cy="345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42381" y="2242868"/>
            <a:ext cx="2474343" cy="369332"/>
          </a:xfrm>
          <a:prstGeom prst="rect">
            <a:avLst/>
          </a:prstGeom>
          <a:noFill/>
        </p:spPr>
        <p:txBody>
          <a:bodyPr wrap="square" rtlCol="0">
            <a:spAutoFit/>
          </a:bodyPr>
          <a:lstStyle/>
          <a:p>
            <a:r>
              <a:rPr lang="zh-CN" altLang="en-US" dirty="0" smtClean="0"/>
              <a:t>数据归一化</a:t>
            </a:r>
            <a:endParaRPr lang="zh-CN" altLang="en-US" dirty="0"/>
          </a:p>
        </p:txBody>
      </p:sp>
      <p:sp>
        <p:nvSpPr>
          <p:cNvPr id="5" name="右箭头 4"/>
          <p:cNvSpPr/>
          <p:nvPr/>
        </p:nvSpPr>
        <p:spPr>
          <a:xfrm>
            <a:off x="3312543" y="3453557"/>
            <a:ext cx="1293963" cy="25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224049" y="4615505"/>
            <a:ext cx="1293963" cy="25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38131" y="3013688"/>
            <a:ext cx="1740306" cy="1200329"/>
          </a:xfrm>
          <a:prstGeom prst="rect">
            <a:avLst/>
          </a:prstGeom>
          <a:noFill/>
        </p:spPr>
        <p:txBody>
          <a:bodyPr wrap="square" rtlCol="0">
            <a:spAutoFit/>
          </a:bodyPr>
          <a:lstStyle/>
          <a:p>
            <a:r>
              <a:rPr lang="zh-CN" altLang="en-US" dirty="0" smtClean="0"/>
              <a:t>训练样本产生</a:t>
            </a:r>
            <a:r>
              <a:rPr lang="en-US" altLang="zh-CN" dirty="0" err="1" smtClean="0"/>
              <a:t>cnn</a:t>
            </a:r>
            <a:r>
              <a:rPr lang="zh-CN" altLang="en-US" dirty="0" smtClean="0"/>
              <a:t>的网络参数，输入测试样本提取特征</a:t>
            </a:r>
            <a:endParaRPr lang="zh-CN" altLang="en-US" dirty="0"/>
          </a:p>
        </p:txBody>
      </p:sp>
      <p:sp>
        <p:nvSpPr>
          <p:cNvPr id="8" name="文本框 7"/>
          <p:cNvSpPr txBox="1"/>
          <p:nvPr/>
        </p:nvSpPr>
        <p:spPr>
          <a:xfrm>
            <a:off x="1004869" y="4340985"/>
            <a:ext cx="2954655" cy="1477328"/>
          </a:xfrm>
          <a:prstGeom prst="rect">
            <a:avLst/>
          </a:prstGeom>
          <a:noFill/>
        </p:spPr>
        <p:txBody>
          <a:bodyPr wrap="none" rtlCol="0">
            <a:spAutoFit/>
          </a:bodyPr>
          <a:lstStyle/>
          <a:p>
            <a:r>
              <a:rPr lang="zh-CN" altLang="en-US" dirty="0"/>
              <a:t>训练</a:t>
            </a:r>
            <a:r>
              <a:rPr lang="zh-CN" altLang="en-US" dirty="0" smtClean="0"/>
              <a:t>样本特征值</a:t>
            </a:r>
            <a:endParaRPr lang="en-US" altLang="zh-CN" dirty="0" smtClean="0"/>
          </a:p>
          <a:p>
            <a:r>
              <a:rPr lang="zh-CN" altLang="en-US" dirty="0" smtClean="0"/>
              <a:t>计算均值和协方差</a:t>
            </a:r>
            <a:endParaRPr lang="en-US" altLang="zh-CN" dirty="0" smtClean="0"/>
          </a:p>
          <a:p>
            <a:r>
              <a:rPr lang="zh-CN" altLang="en-US" dirty="0" smtClean="0"/>
              <a:t>矩阵，测试样本特征值计算</a:t>
            </a:r>
            <a:endParaRPr lang="en-US" altLang="zh-CN" dirty="0" smtClean="0"/>
          </a:p>
          <a:p>
            <a:r>
              <a:rPr lang="zh-CN" altLang="en-US" dirty="0" smtClean="0"/>
              <a:t>多元高斯分布概率，</a:t>
            </a:r>
            <a:endParaRPr lang="en-US" altLang="zh-CN" dirty="0" smtClean="0"/>
          </a:p>
          <a:p>
            <a:r>
              <a:rPr lang="zh-CN" altLang="en-US" dirty="0" smtClean="0"/>
              <a:t>与设定的阈值进行对比</a:t>
            </a:r>
            <a:endParaRPr lang="en-US" altLang="zh-CN" dirty="0" smtClean="0"/>
          </a:p>
        </p:txBody>
      </p:sp>
    </p:spTree>
    <p:extLst>
      <p:ext uri="{BB962C8B-B14F-4D97-AF65-F5344CB8AC3E}">
        <p14:creationId xmlns:p14="http://schemas.microsoft.com/office/powerpoint/2010/main" val="36908085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数据预处理</a:t>
            </a:r>
          </a:p>
        </p:txBody>
      </p:sp>
      <p:pic>
        <p:nvPicPr>
          <p:cNvPr id="3" name="图片 2"/>
          <p:cNvPicPr>
            <a:picLocks noChangeAspect="1"/>
          </p:cNvPicPr>
          <p:nvPr/>
        </p:nvPicPr>
        <p:blipFill>
          <a:blip r:embed="rId2"/>
          <a:stretch>
            <a:fillRect/>
          </a:stretch>
        </p:blipFill>
        <p:spPr>
          <a:xfrm>
            <a:off x="3529538" y="1863216"/>
            <a:ext cx="5132924" cy="1587350"/>
          </a:xfrm>
          <a:prstGeom prst="rect">
            <a:avLst/>
          </a:prstGeom>
        </p:spPr>
      </p:pic>
    </p:spTree>
    <p:extLst>
      <p:ext uri="{BB962C8B-B14F-4D97-AF65-F5344CB8AC3E}">
        <p14:creationId xmlns:p14="http://schemas.microsoft.com/office/powerpoint/2010/main" val="2672962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算法结构</a:t>
            </a:r>
          </a:p>
        </p:txBody>
      </p:sp>
      <p:pic>
        <p:nvPicPr>
          <p:cNvPr id="2" name="图片 1"/>
          <p:cNvPicPr>
            <a:picLocks noChangeAspect="1"/>
          </p:cNvPicPr>
          <p:nvPr/>
        </p:nvPicPr>
        <p:blipFill>
          <a:blip r:embed="rId2"/>
          <a:stretch>
            <a:fillRect/>
          </a:stretch>
        </p:blipFill>
        <p:spPr>
          <a:xfrm>
            <a:off x="3950899" y="613838"/>
            <a:ext cx="7020608" cy="5679439"/>
          </a:xfrm>
          <a:prstGeom prst="rect">
            <a:avLst/>
          </a:prstGeom>
        </p:spPr>
      </p:pic>
      <p:sp>
        <p:nvSpPr>
          <p:cNvPr id="3" name="右箭头 2"/>
          <p:cNvSpPr/>
          <p:nvPr/>
        </p:nvSpPr>
        <p:spPr>
          <a:xfrm>
            <a:off x="3312543" y="2242868"/>
            <a:ext cx="1293963" cy="345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42381" y="2242868"/>
            <a:ext cx="2474343" cy="369332"/>
          </a:xfrm>
          <a:prstGeom prst="rect">
            <a:avLst/>
          </a:prstGeom>
          <a:noFill/>
        </p:spPr>
        <p:txBody>
          <a:bodyPr wrap="square" rtlCol="0">
            <a:spAutoFit/>
          </a:bodyPr>
          <a:lstStyle/>
          <a:p>
            <a:r>
              <a:rPr lang="zh-CN" altLang="en-US" dirty="0" smtClean="0"/>
              <a:t>数据归一化</a:t>
            </a:r>
            <a:endParaRPr lang="zh-CN" altLang="en-US" dirty="0"/>
          </a:p>
        </p:txBody>
      </p:sp>
      <p:sp>
        <p:nvSpPr>
          <p:cNvPr id="5" name="右箭头 4"/>
          <p:cNvSpPr/>
          <p:nvPr/>
        </p:nvSpPr>
        <p:spPr>
          <a:xfrm>
            <a:off x="3312543" y="3453557"/>
            <a:ext cx="1293963" cy="25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224049" y="4615505"/>
            <a:ext cx="1293963" cy="25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38131" y="3013688"/>
            <a:ext cx="1740306" cy="1200329"/>
          </a:xfrm>
          <a:prstGeom prst="rect">
            <a:avLst/>
          </a:prstGeom>
          <a:noFill/>
        </p:spPr>
        <p:txBody>
          <a:bodyPr wrap="square" rtlCol="0">
            <a:spAutoFit/>
          </a:bodyPr>
          <a:lstStyle/>
          <a:p>
            <a:r>
              <a:rPr lang="zh-CN" altLang="en-US" dirty="0" smtClean="0"/>
              <a:t>训练样本产生</a:t>
            </a:r>
            <a:r>
              <a:rPr lang="en-US" altLang="zh-CN" dirty="0" err="1" smtClean="0"/>
              <a:t>cnn</a:t>
            </a:r>
            <a:r>
              <a:rPr lang="zh-CN" altLang="en-US" dirty="0" smtClean="0"/>
              <a:t>的网络参数，输入测试样本提取特征</a:t>
            </a:r>
            <a:endParaRPr lang="zh-CN" altLang="en-US" dirty="0"/>
          </a:p>
        </p:txBody>
      </p:sp>
      <p:sp>
        <p:nvSpPr>
          <p:cNvPr id="8" name="文本框 7"/>
          <p:cNvSpPr txBox="1"/>
          <p:nvPr/>
        </p:nvSpPr>
        <p:spPr>
          <a:xfrm>
            <a:off x="1004869" y="4340985"/>
            <a:ext cx="2954655" cy="1477328"/>
          </a:xfrm>
          <a:prstGeom prst="rect">
            <a:avLst/>
          </a:prstGeom>
          <a:noFill/>
        </p:spPr>
        <p:txBody>
          <a:bodyPr wrap="none" rtlCol="0">
            <a:spAutoFit/>
          </a:bodyPr>
          <a:lstStyle/>
          <a:p>
            <a:r>
              <a:rPr lang="zh-CN" altLang="en-US" dirty="0"/>
              <a:t>训练</a:t>
            </a:r>
            <a:r>
              <a:rPr lang="zh-CN" altLang="en-US" dirty="0" smtClean="0"/>
              <a:t>样本特征值</a:t>
            </a:r>
            <a:endParaRPr lang="en-US" altLang="zh-CN" dirty="0" smtClean="0"/>
          </a:p>
          <a:p>
            <a:r>
              <a:rPr lang="zh-CN" altLang="en-US" dirty="0" smtClean="0"/>
              <a:t>计算均值和协方差</a:t>
            </a:r>
            <a:endParaRPr lang="en-US" altLang="zh-CN" dirty="0" smtClean="0"/>
          </a:p>
          <a:p>
            <a:r>
              <a:rPr lang="zh-CN" altLang="en-US" dirty="0" smtClean="0"/>
              <a:t>矩阵，测试样本特征值计算</a:t>
            </a:r>
            <a:endParaRPr lang="en-US" altLang="zh-CN" dirty="0" smtClean="0"/>
          </a:p>
          <a:p>
            <a:r>
              <a:rPr lang="zh-CN" altLang="en-US" dirty="0" smtClean="0"/>
              <a:t>多元高斯分布概率，</a:t>
            </a:r>
            <a:endParaRPr lang="en-US" altLang="zh-CN" dirty="0" smtClean="0"/>
          </a:p>
          <a:p>
            <a:r>
              <a:rPr lang="zh-CN" altLang="en-US" dirty="0" smtClean="0"/>
              <a:t>与设定的阈值进行对比</a:t>
            </a:r>
            <a:endParaRPr lang="en-US" altLang="zh-CN" dirty="0" smtClean="0"/>
          </a:p>
        </p:txBody>
      </p:sp>
    </p:spTree>
    <p:extLst>
      <p:ext uri="{BB962C8B-B14F-4D97-AF65-F5344CB8AC3E}">
        <p14:creationId xmlns:p14="http://schemas.microsoft.com/office/powerpoint/2010/main" val="11055418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dirty="0">
                <a:latin typeface="黑体" panose="02010609060101010101" pitchFamily="49" charset="-122"/>
                <a:ea typeface="黑体" panose="02010609060101010101" pitchFamily="49" charset="-122"/>
              </a:rPr>
              <a:t>无</a:t>
            </a:r>
            <a:r>
              <a:rPr lang="zh-CN" altLang="en-US" dirty="0" smtClean="0">
                <a:latin typeface="黑体" panose="02010609060101010101" pitchFamily="49" charset="-122"/>
                <a:ea typeface="黑体" panose="02010609060101010101" pitchFamily="49" charset="-122"/>
              </a:rPr>
              <a:t>监督卷积网络</a:t>
            </a:r>
          </a:p>
        </p:txBody>
      </p:sp>
      <p:pic>
        <p:nvPicPr>
          <p:cNvPr id="3" name="内容占位符 2"/>
          <p:cNvPicPr>
            <a:picLocks noGrp="1" noChangeAspect="1"/>
          </p:cNvPicPr>
          <p:nvPr>
            <p:ph idx="1"/>
          </p:nvPr>
        </p:nvPicPr>
        <p:blipFill>
          <a:blip r:embed="rId3"/>
          <a:stretch>
            <a:fillRect/>
          </a:stretch>
        </p:blipFill>
        <p:spPr>
          <a:xfrm>
            <a:off x="4928285" y="365125"/>
            <a:ext cx="6976168" cy="6538202"/>
          </a:xfrm>
          <a:prstGeom prst="rect">
            <a:avLst/>
          </a:prstGeom>
        </p:spPr>
      </p:pic>
      <p:pic>
        <p:nvPicPr>
          <p:cNvPr id="4" name="图片 3"/>
          <p:cNvPicPr>
            <a:picLocks noChangeAspect="1"/>
          </p:cNvPicPr>
          <p:nvPr/>
        </p:nvPicPr>
        <p:blipFill>
          <a:blip r:embed="rId4"/>
          <a:stretch>
            <a:fillRect/>
          </a:stretch>
        </p:blipFill>
        <p:spPr>
          <a:xfrm>
            <a:off x="287547" y="1380137"/>
            <a:ext cx="4781921" cy="1345810"/>
          </a:xfrm>
          <a:prstGeom prst="rect">
            <a:avLst/>
          </a:prstGeom>
        </p:spPr>
      </p:pic>
      <p:pic>
        <p:nvPicPr>
          <p:cNvPr id="5" name="图片 4"/>
          <p:cNvPicPr>
            <a:picLocks noChangeAspect="1"/>
          </p:cNvPicPr>
          <p:nvPr/>
        </p:nvPicPr>
        <p:blipFill>
          <a:blip r:embed="rId5"/>
          <a:stretch>
            <a:fillRect/>
          </a:stretch>
        </p:blipFill>
        <p:spPr>
          <a:xfrm>
            <a:off x="5565225" y="365125"/>
            <a:ext cx="5134498" cy="5950578"/>
          </a:xfrm>
          <a:prstGeom prst="rect">
            <a:avLst/>
          </a:prstGeom>
        </p:spPr>
      </p:pic>
      <p:pic>
        <p:nvPicPr>
          <p:cNvPr id="6" name="图片 5"/>
          <p:cNvPicPr>
            <a:picLocks noChangeAspect="1"/>
          </p:cNvPicPr>
          <p:nvPr/>
        </p:nvPicPr>
        <p:blipFill>
          <a:blip r:embed="rId6"/>
          <a:stretch>
            <a:fillRect/>
          </a:stretch>
        </p:blipFill>
        <p:spPr>
          <a:xfrm>
            <a:off x="17137" y="2973219"/>
            <a:ext cx="4911148" cy="1535479"/>
          </a:xfrm>
          <a:prstGeom prst="rect">
            <a:avLst/>
          </a:prstGeom>
        </p:spPr>
      </p:pic>
      <p:pic>
        <p:nvPicPr>
          <p:cNvPr id="7" name="图片 6"/>
          <p:cNvPicPr>
            <a:picLocks noChangeAspect="1"/>
          </p:cNvPicPr>
          <p:nvPr/>
        </p:nvPicPr>
        <p:blipFill>
          <a:blip r:embed="rId7"/>
          <a:stretch>
            <a:fillRect/>
          </a:stretch>
        </p:blipFill>
        <p:spPr>
          <a:xfrm>
            <a:off x="139047" y="4404027"/>
            <a:ext cx="4894011" cy="1301985"/>
          </a:xfrm>
          <a:prstGeom prst="rect">
            <a:avLst/>
          </a:prstGeom>
        </p:spPr>
      </p:pic>
      <p:sp>
        <p:nvSpPr>
          <p:cNvPr id="2" name="文本框 1"/>
          <p:cNvSpPr txBox="1"/>
          <p:nvPr/>
        </p:nvSpPr>
        <p:spPr>
          <a:xfrm>
            <a:off x="552091" y="5538158"/>
            <a:ext cx="3761117" cy="1200329"/>
          </a:xfrm>
          <a:prstGeom prst="rect">
            <a:avLst/>
          </a:prstGeom>
          <a:noFill/>
        </p:spPr>
        <p:txBody>
          <a:bodyPr wrap="square" rtlCol="0">
            <a:spAutoFit/>
          </a:bodyPr>
          <a:lstStyle/>
          <a:p>
            <a:r>
              <a:rPr lang="zh-CN" altLang="en-US" sz="2400" dirty="0" smtClean="0"/>
              <a:t>采用自编码器训练</a:t>
            </a:r>
            <a:r>
              <a:rPr lang="en-US" altLang="zh-CN" sz="2400" dirty="0" err="1" smtClean="0"/>
              <a:t>cnn</a:t>
            </a:r>
            <a:r>
              <a:rPr lang="zh-CN" altLang="en-US" sz="2400" dirty="0" smtClean="0"/>
              <a:t>，用子集训练</a:t>
            </a:r>
            <a:r>
              <a:rPr lang="en-US" altLang="zh-CN" sz="2400" dirty="0" smtClean="0"/>
              <a:t>AD</a:t>
            </a:r>
            <a:r>
              <a:rPr lang="zh-CN" altLang="en-US" sz="2400" dirty="0" smtClean="0"/>
              <a:t>获得不同的卷积核并进行微调</a:t>
            </a:r>
            <a:endParaRPr lang="zh-CN" altLang="en-US" sz="2400" dirty="0"/>
          </a:p>
        </p:txBody>
      </p:sp>
    </p:spTree>
    <p:extLst>
      <p:ext uri="{BB962C8B-B14F-4D97-AF65-F5344CB8AC3E}">
        <p14:creationId xmlns:p14="http://schemas.microsoft.com/office/powerpoint/2010/main" val="2919421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网络结构</a:t>
            </a:r>
          </a:p>
        </p:txBody>
      </p:sp>
      <p:sp>
        <p:nvSpPr>
          <p:cNvPr id="2" name="流程图: 过程 1"/>
          <p:cNvSpPr/>
          <p:nvPr/>
        </p:nvSpPr>
        <p:spPr>
          <a:xfrm>
            <a:off x="1459302" y="2277374"/>
            <a:ext cx="1482304" cy="11731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卷积层</a:t>
            </a:r>
            <a:r>
              <a:rPr lang="en-US" altLang="zh-CN" sz="2000" dirty="0" smtClean="0"/>
              <a:t>*12</a:t>
            </a:r>
            <a:endParaRPr lang="zh-CN" altLang="en-US" sz="2000" dirty="0"/>
          </a:p>
        </p:txBody>
      </p:sp>
      <p:sp>
        <p:nvSpPr>
          <p:cNvPr id="5" name="流程图: 过程 4"/>
          <p:cNvSpPr/>
          <p:nvPr/>
        </p:nvSpPr>
        <p:spPr>
          <a:xfrm>
            <a:off x="3906329" y="2277374"/>
            <a:ext cx="1482304" cy="11731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t>下采样</a:t>
            </a:r>
            <a:r>
              <a:rPr lang="en-US" altLang="zh-CN" sz="2000" dirty="0" smtClean="0"/>
              <a:t>*2</a:t>
            </a:r>
            <a:endParaRPr lang="zh-CN" altLang="en-US" sz="2000" dirty="0"/>
          </a:p>
        </p:txBody>
      </p:sp>
      <p:sp>
        <p:nvSpPr>
          <p:cNvPr id="6" name="流程图: 过程 5"/>
          <p:cNvSpPr/>
          <p:nvPr/>
        </p:nvSpPr>
        <p:spPr>
          <a:xfrm>
            <a:off x="6353356" y="2277374"/>
            <a:ext cx="1482304" cy="11731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a:t>卷积</a:t>
            </a:r>
            <a:r>
              <a:rPr lang="zh-CN" altLang="en-US" sz="2000" dirty="0" smtClean="0"/>
              <a:t>层</a:t>
            </a:r>
            <a:r>
              <a:rPr lang="en-US" altLang="zh-CN" sz="2000" dirty="0" smtClean="0"/>
              <a:t>*5</a:t>
            </a:r>
            <a:endParaRPr lang="zh-CN" altLang="en-US" sz="2000" dirty="0"/>
          </a:p>
        </p:txBody>
      </p:sp>
      <p:sp>
        <p:nvSpPr>
          <p:cNvPr id="7" name="流程图: 过程 6"/>
          <p:cNvSpPr/>
          <p:nvPr/>
        </p:nvSpPr>
        <p:spPr>
          <a:xfrm>
            <a:off x="8800383" y="2277374"/>
            <a:ext cx="1482304" cy="11731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000" dirty="0" smtClean="0"/>
              <a:t>下采样</a:t>
            </a:r>
            <a:r>
              <a:rPr lang="en-US" altLang="zh-CN" sz="2000" dirty="0" smtClean="0"/>
              <a:t>*2</a:t>
            </a:r>
            <a:endParaRPr lang="zh-CN" altLang="en-US" sz="2000" dirty="0"/>
          </a:p>
        </p:txBody>
      </p:sp>
      <p:sp>
        <p:nvSpPr>
          <p:cNvPr id="4" name="右箭头 3"/>
          <p:cNvSpPr/>
          <p:nvPr/>
        </p:nvSpPr>
        <p:spPr>
          <a:xfrm>
            <a:off x="2941606" y="2674189"/>
            <a:ext cx="964723" cy="329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388633" y="2674189"/>
            <a:ext cx="964723" cy="28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7835660" y="2674189"/>
            <a:ext cx="964723" cy="27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文本框 7"/>
          <p:cNvSpPr txBox="1"/>
          <p:nvPr/>
        </p:nvSpPr>
        <p:spPr>
          <a:xfrm>
            <a:off x="1459302" y="3812875"/>
            <a:ext cx="3313728" cy="830997"/>
          </a:xfrm>
          <a:prstGeom prst="rect">
            <a:avLst/>
          </a:prstGeom>
          <a:noFill/>
        </p:spPr>
        <p:txBody>
          <a:bodyPr wrap="none" rtlCol="0">
            <a:spAutoFit/>
          </a:bodyPr>
          <a:lstStyle/>
          <a:p>
            <a:r>
              <a:rPr lang="zh-CN" altLang="en-US" sz="2400" dirty="0" smtClean="0"/>
              <a:t>激活函数：</a:t>
            </a:r>
            <a:r>
              <a:rPr lang="en-US" altLang="zh-CN" sz="2400" dirty="0" smtClean="0"/>
              <a:t>sigmoid</a:t>
            </a:r>
            <a:r>
              <a:rPr lang="zh-CN" altLang="en-US" sz="2400" dirty="0" smtClean="0"/>
              <a:t>函数</a:t>
            </a:r>
            <a:endParaRPr lang="en-US" altLang="zh-CN" sz="2400" dirty="0" smtClean="0"/>
          </a:p>
          <a:p>
            <a:r>
              <a:rPr lang="zh-CN" altLang="en-US" sz="2400" dirty="0" smtClean="0"/>
              <a:t>采样方式：最大采样</a:t>
            </a:r>
            <a:endParaRPr lang="zh-CN" altLang="en-US" sz="2400" dirty="0"/>
          </a:p>
        </p:txBody>
      </p:sp>
    </p:spTree>
    <p:extLst>
      <p:ext uri="{BB962C8B-B14F-4D97-AF65-F5344CB8AC3E}">
        <p14:creationId xmlns:p14="http://schemas.microsoft.com/office/powerpoint/2010/main" val="37050776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算法结构</a:t>
            </a:r>
          </a:p>
        </p:txBody>
      </p:sp>
      <p:pic>
        <p:nvPicPr>
          <p:cNvPr id="2" name="图片 1"/>
          <p:cNvPicPr>
            <a:picLocks noChangeAspect="1"/>
          </p:cNvPicPr>
          <p:nvPr/>
        </p:nvPicPr>
        <p:blipFill>
          <a:blip r:embed="rId2"/>
          <a:stretch>
            <a:fillRect/>
          </a:stretch>
        </p:blipFill>
        <p:spPr>
          <a:xfrm>
            <a:off x="3950899" y="613838"/>
            <a:ext cx="7020608" cy="5679439"/>
          </a:xfrm>
          <a:prstGeom prst="rect">
            <a:avLst/>
          </a:prstGeom>
        </p:spPr>
      </p:pic>
      <p:sp>
        <p:nvSpPr>
          <p:cNvPr id="3" name="右箭头 2"/>
          <p:cNvSpPr/>
          <p:nvPr/>
        </p:nvSpPr>
        <p:spPr>
          <a:xfrm>
            <a:off x="3312543" y="2242868"/>
            <a:ext cx="1293963" cy="345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42381" y="2242868"/>
            <a:ext cx="2474343" cy="369332"/>
          </a:xfrm>
          <a:prstGeom prst="rect">
            <a:avLst/>
          </a:prstGeom>
          <a:noFill/>
        </p:spPr>
        <p:txBody>
          <a:bodyPr wrap="square" rtlCol="0">
            <a:spAutoFit/>
          </a:bodyPr>
          <a:lstStyle/>
          <a:p>
            <a:r>
              <a:rPr lang="zh-CN" altLang="en-US" dirty="0" smtClean="0"/>
              <a:t>数据归一化</a:t>
            </a:r>
            <a:endParaRPr lang="zh-CN" altLang="en-US" dirty="0"/>
          </a:p>
        </p:txBody>
      </p:sp>
      <p:sp>
        <p:nvSpPr>
          <p:cNvPr id="5" name="右箭头 4"/>
          <p:cNvSpPr/>
          <p:nvPr/>
        </p:nvSpPr>
        <p:spPr>
          <a:xfrm>
            <a:off x="3312543" y="3453557"/>
            <a:ext cx="1293963" cy="25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224049" y="4615505"/>
            <a:ext cx="1293963" cy="25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438131" y="3013688"/>
            <a:ext cx="1740306" cy="1200329"/>
          </a:xfrm>
          <a:prstGeom prst="rect">
            <a:avLst/>
          </a:prstGeom>
          <a:noFill/>
        </p:spPr>
        <p:txBody>
          <a:bodyPr wrap="square" rtlCol="0">
            <a:spAutoFit/>
          </a:bodyPr>
          <a:lstStyle/>
          <a:p>
            <a:r>
              <a:rPr lang="zh-CN" altLang="en-US" dirty="0" smtClean="0"/>
              <a:t>训练样本产生</a:t>
            </a:r>
            <a:r>
              <a:rPr lang="en-US" altLang="zh-CN" dirty="0" err="1" smtClean="0"/>
              <a:t>cnn</a:t>
            </a:r>
            <a:r>
              <a:rPr lang="zh-CN" altLang="en-US" dirty="0" smtClean="0"/>
              <a:t>的网络参数，输入测试样本提取特征</a:t>
            </a:r>
            <a:endParaRPr lang="zh-CN" altLang="en-US" dirty="0"/>
          </a:p>
        </p:txBody>
      </p:sp>
      <p:sp>
        <p:nvSpPr>
          <p:cNvPr id="8" name="文本框 7"/>
          <p:cNvSpPr txBox="1"/>
          <p:nvPr/>
        </p:nvSpPr>
        <p:spPr>
          <a:xfrm>
            <a:off x="1004869" y="4340985"/>
            <a:ext cx="2954655" cy="1477328"/>
          </a:xfrm>
          <a:prstGeom prst="rect">
            <a:avLst/>
          </a:prstGeom>
          <a:noFill/>
        </p:spPr>
        <p:txBody>
          <a:bodyPr wrap="none" rtlCol="0">
            <a:spAutoFit/>
          </a:bodyPr>
          <a:lstStyle/>
          <a:p>
            <a:r>
              <a:rPr lang="zh-CN" altLang="en-US" dirty="0"/>
              <a:t>训练</a:t>
            </a:r>
            <a:r>
              <a:rPr lang="zh-CN" altLang="en-US" dirty="0" smtClean="0"/>
              <a:t>样本特征值</a:t>
            </a:r>
            <a:endParaRPr lang="en-US" altLang="zh-CN" dirty="0" smtClean="0"/>
          </a:p>
          <a:p>
            <a:r>
              <a:rPr lang="zh-CN" altLang="en-US" dirty="0" smtClean="0"/>
              <a:t>计算均值和协方差</a:t>
            </a:r>
            <a:endParaRPr lang="en-US" altLang="zh-CN" dirty="0" smtClean="0"/>
          </a:p>
          <a:p>
            <a:r>
              <a:rPr lang="zh-CN" altLang="en-US" dirty="0" smtClean="0"/>
              <a:t>矩阵，测试样本特征值计算</a:t>
            </a:r>
            <a:endParaRPr lang="en-US" altLang="zh-CN" dirty="0" smtClean="0"/>
          </a:p>
          <a:p>
            <a:r>
              <a:rPr lang="zh-CN" altLang="en-US" dirty="0" smtClean="0"/>
              <a:t>多元高斯分布概率，</a:t>
            </a:r>
            <a:endParaRPr lang="en-US" altLang="zh-CN" dirty="0" smtClean="0"/>
          </a:p>
          <a:p>
            <a:r>
              <a:rPr lang="zh-CN" altLang="en-US" dirty="0" smtClean="0"/>
              <a:t>与设定的阈值进行对比</a:t>
            </a:r>
            <a:endParaRPr lang="en-US" altLang="zh-CN" dirty="0" smtClean="0"/>
          </a:p>
        </p:txBody>
      </p:sp>
    </p:spTree>
    <p:extLst>
      <p:ext uri="{BB962C8B-B14F-4D97-AF65-F5344CB8AC3E}">
        <p14:creationId xmlns:p14="http://schemas.microsoft.com/office/powerpoint/2010/main" val="20169451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366</Words>
  <Application>Microsoft Office PowerPoint</Application>
  <PresentationFormat>宽屏</PresentationFormat>
  <Paragraphs>63</Paragraphs>
  <Slides>12</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黑体</vt:lpstr>
      <vt:lpstr>华文仿宋</vt:lpstr>
      <vt:lpstr>宋体</vt:lpstr>
      <vt:lpstr>Arial</vt:lpstr>
      <vt:lpstr>Calibri</vt:lpstr>
      <vt:lpstr>Calibri Light</vt:lpstr>
      <vt:lpstr>Wingdings</vt:lpstr>
      <vt:lpstr>Office 主题</vt:lpstr>
      <vt:lpstr>Research on Healthy Anomaly Detection Model Based on Deep Learning from Multiple Time-Series Physiological Signals </vt:lpstr>
      <vt:lpstr>问题描述</vt:lpstr>
      <vt:lpstr>数据库简介</vt:lpstr>
      <vt:lpstr>算法结构</vt:lpstr>
      <vt:lpstr>数据预处理</vt:lpstr>
      <vt:lpstr>算法结构</vt:lpstr>
      <vt:lpstr>无监督卷积网络</vt:lpstr>
      <vt:lpstr>网络结构</vt:lpstr>
      <vt:lpstr>算法结构</vt:lpstr>
      <vt:lpstr>重建误差</vt:lpstr>
      <vt:lpstr>多元高斯分布</vt:lpstr>
      <vt:lpstr>展望</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高性能Web站点（一）</dc:title>
  <dc:creator>Administrator</dc:creator>
  <cp:lastModifiedBy>Administrator</cp:lastModifiedBy>
  <cp:revision>31</cp:revision>
  <dcterms:created xsi:type="dcterms:W3CDTF">2016-09-08T12:49:04Z</dcterms:created>
  <dcterms:modified xsi:type="dcterms:W3CDTF">2016-10-13T05:16:13Z</dcterms:modified>
</cp:coreProperties>
</file>