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3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0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CD6B-14E9-4748-8B96-69E9D296657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B8B2-25BF-4560-A098-0A3D2F97D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2.wmf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9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4414" y="1925851"/>
            <a:ext cx="10039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/>
              <a:t>图灵机可以从纸带上读取并通过先前确定好的转移函数确定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是否需要对纸带进行改变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4414" y="3530648"/>
            <a:ext cx="932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dirty="0" smtClean="0"/>
              <a:t>读写头可以通过左右移动不断对纸带上的字符进行修改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4414" y="4333494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sz="2800" dirty="0" smtClean="0"/>
              <a:t>纸带的长度是无穷的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64414" y="5043573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ea"/>
              <a:buAutoNum type="circleNumDbPlain" startAt="4"/>
            </a:pPr>
            <a:r>
              <a:rPr lang="zh-CN" altLang="en-US" sz="2800" dirty="0" smtClean="0"/>
              <a:t>两个停机状态：接收和拒绝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694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697356" y="349526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897756" y="349526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35556" y="387626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3106"/>
              </p:ext>
            </p:extLst>
          </p:nvPr>
        </p:nvGraphicFramePr>
        <p:xfrm>
          <a:off x="3956119" y="357622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119" y="357622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71885"/>
              </p:ext>
            </p:extLst>
          </p:nvPr>
        </p:nvGraphicFramePr>
        <p:xfrm>
          <a:off x="7126356" y="357146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356" y="357146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32197"/>
              </p:ext>
            </p:extLst>
          </p:nvPr>
        </p:nvGraphicFramePr>
        <p:xfrm>
          <a:off x="4992756" y="341906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756" y="341906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925956" y="235226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830956" y="219986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240156" y="1742660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读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221356" y="1590260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写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6592956" y="242846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7583556" y="181886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左移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3697356" y="524786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6897756" y="524786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4535556" y="562886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44139"/>
              </p:ext>
            </p:extLst>
          </p:nvPr>
        </p:nvGraphicFramePr>
        <p:xfrm>
          <a:off x="3956119" y="532882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119" y="532882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627331"/>
              </p:ext>
            </p:extLst>
          </p:nvPr>
        </p:nvGraphicFramePr>
        <p:xfrm>
          <a:off x="7126356" y="532406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356" y="532406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0866"/>
              </p:ext>
            </p:extLst>
          </p:nvPr>
        </p:nvGraphicFramePr>
        <p:xfrm>
          <a:off x="4916556" y="517166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1" imgW="1587500" imgH="469900" progId="Equation.3">
                  <p:embed/>
                </p:oleObj>
              </mc:Choice>
              <mc:Fallback>
                <p:oleObj name="Equation" r:id="rId11" imgW="158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556" y="517166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6516756" y="471446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7507356" y="418106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右移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9150" y="79352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状态和转移函数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08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003853" y="2815289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003853" y="3501089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3754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850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5946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2042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8138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4234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0330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6426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2522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861853" y="281528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395253" y="2739089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08653" y="2739089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194853" y="350108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85952"/>
              </p:ext>
            </p:extLst>
          </p:nvPr>
        </p:nvGraphicFramePr>
        <p:xfrm>
          <a:off x="3747053" y="304388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053" y="304388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953289"/>
              </p:ext>
            </p:extLst>
          </p:nvPr>
        </p:nvGraphicFramePr>
        <p:xfrm>
          <a:off x="4432853" y="2967689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853" y="2967689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04508"/>
              </p:ext>
            </p:extLst>
          </p:nvPr>
        </p:nvGraphicFramePr>
        <p:xfrm>
          <a:off x="5575853" y="3043889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241195" imgH="279279" progId="Equation.3">
                  <p:embed/>
                </p:oleObj>
              </mc:Choice>
              <mc:Fallback>
                <p:oleObj name="Equation" r:id="rId7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853" y="3043889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56352"/>
              </p:ext>
            </p:extLst>
          </p:nvPr>
        </p:nvGraphicFramePr>
        <p:xfrm>
          <a:off x="5042453" y="304388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453" y="304388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356653" y="1916129"/>
            <a:ext cx="1592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时刻</a:t>
            </a:r>
            <a:r>
              <a:rPr lang="en-US" altLang="zh-CN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 T</a:t>
            </a:r>
            <a:r>
              <a:rPr lang="en-US" altLang="zh-CN" baseline="-25000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1</a:t>
            </a:r>
            <a:endParaRPr lang="en-US" altLang="zh-CN" baseline="-25000" dirty="0">
              <a:solidFill>
                <a:srgbClr val="339933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4422439" y="785067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622839" y="785067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zh-CN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260639" y="1166067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675123"/>
              </p:ext>
            </p:extLst>
          </p:nvPr>
        </p:nvGraphicFramePr>
        <p:xfrm>
          <a:off x="4681202" y="86603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0" imgW="380835" imgH="520474" progId="Equation.3">
                  <p:embed/>
                </p:oleObj>
              </mc:Choice>
              <mc:Fallback>
                <p:oleObj name="Equation" r:id="rId10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202" y="86603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88106"/>
              </p:ext>
            </p:extLst>
          </p:nvPr>
        </p:nvGraphicFramePr>
        <p:xfrm>
          <a:off x="7851439" y="861267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439" y="861267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62257"/>
              </p:ext>
            </p:extLst>
          </p:nvPr>
        </p:nvGraphicFramePr>
        <p:xfrm>
          <a:off x="5654339" y="708867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4" imgW="1562100" imgH="469900" progId="Equation.3">
                  <p:embed/>
                </p:oleObj>
              </mc:Choice>
              <mc:Fallback>
                <p:oleObj name="Equation" r:id="rId14" imgW="1562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339" y="708867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003853" y="5107385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003853" y="5793185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23754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29850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35946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2042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48138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54234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60330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66426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2522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7861853" y="510738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8395253" y="5031185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1308653" y="5031185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......</a:t>
            </a: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 flipV="1">
            <a:off x="4509053" y="579318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84919"/>
              </p:ext>
            </p:extLst>
          </p:nvPr>
        </p:nvGraphicFramePr>
        <p:xfrm>
          <a:off x="3747053" y="533598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053" y="533598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00576"/>
              </p:ext>
            </p:extLst>
          </p:nvPr>
        </p:nvGraphicFramePr>
        <p:xfrm>
          <a:off x="4432853" y="525978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853" y="525978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72327"/>
              </p:ext>
            </p:extLst>
          </p:nvPr>
        </p:nvGraphicFramePr>
        <p:xfrm>
          <a:off x="5575853" y="5335985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8" imgW="241195" imgH="279279" progId="Equation.3">
                  <p:embed/>
                </p:oleObj>
              </mc:Choice>
              <mc:Fallback>
                <p:oleObj name="Equation" r:id="rId18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853" y="5335985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92644"/>
              </p:ext>
            </p:extLst>
          </p:nvPr>
        </p:nvGraphicFramePr>
        <p:xfrm>
          <a:off x="5048803" y="5280423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803" y="5280423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4356653" y="4573985"/>
            <a:ext cx="15744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时刻</a:t>
            </a:r>
            <a:r>
              <a:rPr lang="en-US" altLang="zh-CN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 T</a:t>
            </a:r>
            <a:r>
              <a:rPr lang="en-US" altLang="zh-CN" baseline="-25000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2</a:t>
            </a:r>
            <a:endParaRPr lang="en-US" altLang="zh-CN" baseline="-25000" dirty="0">
              <a:solidFill>
                <a:srgbClr val="339933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51716"/>
              </p:ext>
            </p:extLst>
          </p:nvPr>
        </p:nvGraphicFramePr>
        <p:xfrm>
          <a:off x="5042453" y="3958289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21" imgW="380835" imgH="520474" progId="Equation.3">
                  <p:embed/>
                </p:oleObj>
              </mc:Choice>
              <mc:Fallback>
                <p:oleObj name="Equation" r:id="rId21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453" y="3958289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5459"/>
              </p:ext>
            </p:extLst>
          </p:nvPr>
        </p:nvGraphicFramePr>
        <p:xfrm>
          <a:off x="4280453" y="625038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53" y="625038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759378" y="240745"/>
            <a:ext cx="1128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latin typeface="Comic Sans MS" panose="030F0702030302020204" pitchFamily="66" charset="0"/>
              </a:rPr>
              <a:t>例子</a:t>
            </a:r>
            <a:r>
              <a:rPr lang="en-US" altLang="zh-CN" dirty="0" smtClean="0">
                <a:latin typeface="Comic Sans MS" panose="030F0702030302020204" pitchFamily="66" charset="0"/>
              </a:rPr>
              <a:t>: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grpSp>
        <p:nvGrpSpPr>
          <p:cNvPr id="53" name="组合 62"/>
          <p:cNvGrpSpPr>
            <a:grpSpLocks/>
          </p:cNvGrpSpPr>
          <p:nvPr/>
        </p:nvGrpSpPr>
        <p:grpSpPr bwMode="auto">
          <a:xfrm>
            <a:off x="2527853" y="3120089"/>
            <a:ext cx="304800" cy="152400"/>
            <a:chOff x="-304800" y="4191000"/>
            <a:chExt cx="304800" cy="152400"/>
          </a:xfrm>
        </p:grpSpPr>
        <p:cxnSp>
          <p:nvCxnSpPr>
            <p:cNvPr id="54" name="直接连接符 53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66"/>
          <p:cNvGrpSpPr>
            <a:grpSpLocks/>
          </p:cNvGrpSpPr>
          <p:nvPr/>
        </p:nvGrpSpPr>
        <p:grpSpPr bwMode="auto">
          <a:xfrm>
            <a:off x="3137453" y="3120089"/>
            <a:ext cx="304800" cy="152400"/>
            <a:chOff x="-304800" y="4191000"/>
            <a:chExt cx="304800" cy="152400"/>
          </a:xfrm>
        </p:grpSpPr>
        <p:cxnSp>
          <p:nvCxnSpPr>
            <p:cNvPr id="58" name="直接连接符 57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70"/>
          <p:cNvGrpSpPr>
            <a:grpSpLocks/>
          </p:cNvGrpSpPr>
          <p:nvPr/>
        </p:nvGrpSpPr>
        <p:grpSpPr bwMode="auto">
          <a:xfrm>
            <a:off x="6185453" y="3120089"/>
            <a:ext cx="304800" cy="152400"/>
            <a:chOff x="-304800" y="4191000"/>
            <a:chExt cx="304800" cy="152400"/>
          </a:xfrm>
        </p:grpSpPr>
        <p:cxnSp>
          <p:nvCxnSpPr>
            <p:cNvPr id="62" name="直接连接符 61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74"/>
          <p:cNvGrpSpPr>
            <a:grpSpLocks/>
          </p:cNvGrpSpPr>
          <p:nvPr/>
        </p:nvGrpSpPr>
        <p:grpSpPr bwMode="auto">
          <a:xfrm>
            <a:off x="6795053" y="3120089"/>
            <a:ext cx="304800" cy="152400"/>
            <a:chOff x="-304800" y="4191000"/>
            <a:chExt cx="304800" cy="152400"/>
          </a:xfrm>
        </p:grpSpPr>
        <p:cxnSp>
          <p:nvCxnSpPr>
            <p:cNvPr id="66" name="直接连接符 65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78"/>
          <p:cNvGrpSpPr>
            <a:grpSpLocks/>
          </p:cNvGrpSpPr>
          <p:nvPr/>
        </p:nvGrpSpPr>
        <p:grpSpPr bwMode="auto">
          <a:xfrm>
            <a:off x="7404653" y="3120089"/>
            <a:ext cx="304800" cy="152400"/>
            <a:chOff x="-304800" y="4191000"/>
            <a:chExt cx="304800" cy="152400"/>
          </a:xfrm>
        </p:grpSpPr>
        <p:cxnSp>
          <p:nvCxnSpPr>
            <p:cNvPr id="70" name="直接连接符 69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82"/>
          <p:cNvGrpSpPr>
            <a:grpSpLocks/>
          </p:cNvGrpSpPr>
          <p:nvPr/>
        </p:nvGrpSpPr>
        <p:grpSpPr bwMode="auto">
          <a:xfrm>
            <a:off x="2527853" y="5488385"/>
            <a:ext cx="304800" cy="152400"/>
            <a:chOff x="-304800" y="4191000"/>
            <a:chExt cx="304800" cy="152400"/>
          </a:xfrm>
        </p:grpSpPr>
        <p:cxnSp>
          <p:nvCxnSpPr>
            <p:cNvPr id="74" name="直接连接符 73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86"/>
          <p:cNvGrpSpPr>
            <a:grpSpLocks/>
          </p:cNvGrpSpPr>
          <p:nvPr/>
        </p:nvGrpSpPr>
        <p:grpSpPr bwMode="auto">
          <a:xfrm>
            <a:off x="3137453" y="5488385"/>
            <a:ext cx="304800" cy="152400"/>
            <a:chOff x="-304800" y="4191000"/>
            <a:chExt cx="304800" cy="152400"/>
          </a:xfrm>
        </p:grpSpPr>
        <p:cxnSp>
          <p:nvCxnSpPr>
            <p:cNvPr id="78" name="直接连接符 77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90"/>
          <p:cNvGrpSpPr>
            <a:grpSpLocks/>
          </p:cNvGrpSpPr>
          <p:nvPr/>
        </p:nvGrpSpPr>
        <p:grpSpPr bwMode="auto">
          <a:xfrm>
            <a:off x="6185453" y="5488385"/>
            <a:ext cx="304800" cy="152400"/>
            <a:chOff x="-304800" y="4191000"/>
            <a:chExt cx="304800" cy="152400"/>
          </a:xfrm>
        </p:grpSpPr>
        <p:cxnSp>
          <p:nvCxnSpPr>
            <p:cNvPr id="82" name="直接连接符 81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94"/>
          <p:cNvGrpSpPr>
            <a:grpSpLocks/>
          </p:cNvGrpSpPr>
          <p:nvPr/>
        </p:nvGrpSpPr>
        <p:grpSpPr bwMode="auto">
          <a:xfrm>
            <a:off x="6795053" y="5488385"/>
            <a:ext cx="304800" cy="152400"/>
            <a:chOff x="-304800" y="4191000"/>
            <a:chExt cx="304800" cy="152400"/>
          </a:xfrm>
        </p:grpSpPr>
        <p:cxnSp>
          <p:nvCxnSpPr>
            <p:cNvPr id="86" name="直接连接符 85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98"/>
          <p:cNvGrpSpPr>
            <a:grpSpLocks/>
          </p:cNvGrpSpPr>
          <p:nvPr/>
        </p:nvGrpSpPr>
        <p:grpSpPr bwMode="auto">
          <a:xfrm>
            <a:off x="7404653" y="5488385"/>
            <a:ext cx="304800" cy="152400"/>
            <a:chOff x="-304800" y="4191000"/>
            <a:chExt cx="304800" cy="152400"/>
          </a:xfrm>
        </p:grpSpPr>
        <p:cxnSp>
          <p:nvCxnSpPr>
            <p:cNvPr id="90" name="直接连接符 89"/>
            <p:cNvCxnSpPr/>
            <p:nvPr/>
          </p:nvCxnSpPr>
          <p:spPr>
            <a:xfrm rot="5400000">
              <a:off x="-3810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-304800" y="4343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5400000" flipH="1" flipV="1">
              <a:off x="-76200" y="4267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1610472" y="89935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状态</a:t>
            </a:r>
            <a:r>
              <a:rPr lang="zh-CN" altLang="en-US" sz="3200" dirty="0" smtClean="0"/>
              <a:t>转移函数：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613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85618"/>
              </p:ext>
            </p:extLst>
          </p:nvPr>
        </p:nvGraphicFramePr>
        <p:xfrm>
          <a:off x="-393827" y="345056"/>
          <a:ext cx="12585827" cy="639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13068195" imgH="6238742" progId="Visio.Drawing.15">
                  <p:embed/>
                </p:oleObj>
              </mc:Choice>
              <mc:Fallback>
                <p:oleObj name="Visio" r:id="rId3" imgW="13068195" imgH="623874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93827" y="345056"/>
                        <a:ext cx="12585827" cy="6392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84828"/>
              </p:ext>
            </p:extLst>
          </p:nvPr>
        </p:nvGraphicFramePr>
        <p:xfrm>
          <a:off x="1220996" y="777066"/>
          <a:ext cx="2698355" cy="85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485720" imgH="469800" progId="Equation.DSMT4">
                  <p:embed/>
                </p:oleObj>
              </mc:Choice>
              <mc:Fallback>
                <p:oleObj name="Equation" r:id="rId5" imgW="1485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996" y="777066"/>
                        <a:ext cx="2698355" cy="853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6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Comic Sans MS</vt:lpstr>
      <vt:lpstr>Office 主题</vt:lpstr>
      <vt:lpstr>Visio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panbo tian</dc:creator>
  <cp:lastModifiedBy>panbo tian</cp:lastModifiedBy>
  <cp:revision>6</cp:revision>
  <dcterms:created xsi:type="dcterms:W3CDTF">2016-12-12T01:06:19Z</dcterms:created>
  <dcterms:modified xsi:type="dcterms:W3CDTF">2016-12-12T01:48:05Z</dcterms:modified>
</cp:coreProperties>
</file>