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1"/>
  </p:notesMasterIdLst>
  <p:sldIdLst>
    <p:sldId id="256" r:id="rId2"/>
    <p:sldId id="257" r:id="rId3"/>
    <p:sldId id="258" r:id="rId4"/>
    <p:sldId id="259" r:id="rId5"/>
    <p:sldId id="260" r:id="rId6"/>
    <p:sldId id="273" r:id="rId7"/>
    <p:sldId id="284" r:id="rId8"/>
    <p:sldId id="261" r:id="rId9"/>
    <p:sldId id="262" r:id="rId10"/>
    <p:sldId id="263" r:id="rId11"/>
    <p:sldId id="264" r:id="rId12"/>
    <p:sldId id="265" r:id="rId13"/>
    <p:sldId id="274" r:id="rId14"/>
    <p:sldId id="266" r:id="rId15"/>
    <p:sldId id="267" r:id="rId16"/>
    <p:sldId id="268" r:id="rId17"/>
    <p:sldId id="269" r:id="rId18"/>
    <p:sldId id="270" r:id="rId19"/>
    <p:sldId id="271" r:id="rId20"/>
    <p:sldId id="279" r:id="rId21"/>
    <p:sldId id="280" r:id="rId22"/>
    <p:sldId id="272" r:id="rId23"/>
    <p:sldId id="275" r:id="rId24"/>
    <p:sldId id="276" r:id="rId25"/>
    <p:sldId id="277" r:id="rId26"/>
    <p:sldId id="281" r:id="rId27"/>
    <p:sldId id="282" r:id="rId28"/>
    <p:sldId id="283"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8DF40B-3BE2-466F-9A6E-08FC1796DD3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2A61DB7-E98F-4292-B1C6-ED4E805B331D}">
      <dgm:prSet phldrT="[文本]"/>
      <dgm:spPr/>
      <dgm:t>
        <a:bodyPr/>
        <a:lstStyle/>
        <a:p>
          <a:r>
            <a:rPr lang="en-US" altLang="zh-CN" dirty="0" smtClean="0"/>
            <a:t>GAN</a:t>
          </a:r>
          <a:r>
            <a:rPr lang="zh-CN" altLang="en-US" dirty="0" smtClean="0"/>
            <a:t>（生成对抗网络）</a:t>
          </a:r>
          <a:endParaRPr lang="en-US" altLang="zh-CN" dirty="0" smtClean="0"/>
        </a:p>
        <a:p>
          <a:r>
            <a:rPr lang="zh-CN" altLang="en-US" dirty="0" smtClean="0"/>
            <a:t>采用对抗生成方式，用以习得数据发布</a:t>
          </a:r>
          <a:endParaRPr lang="zh-CN" altLang="en-US" dirty="0"/>
        </a:p>
      </dgm:t>
    </dgm:pt>
    <dgm:pt modelId="{67D1FABF-A7C9-4CB3-8C96-85A3386AE74C}" type="parTrans" cxnId="{0573CD77-5181-4990-BE91-2140919A1ED6}">
      <dgm:prSet/>
      <dgm:spPr/>
      <dgm:t>
        <a:bodyPr/>
        <a:lstStyle/>
        <a:p>
          <a:endParaRPr lang="zh-CN" altLang="en-US"/>
        </a:p>
      </dgm:t>
    </dgm:pt>
    <dgm:pt modelId="{AA09D0BB-CD6C-4CB8-97EE-E672EE8FBD57}" type="sibTrans" cxnId="{0573CD77-5181-4990-BE91-2140919A1ED6}">
      <dgm:prSet/>
      <dgm:spPr/>
      <dgm:t>
        <a:bodyPr/>
        <a:lstStyle/>
        <a:p>
          <a:endParaRPr lang="zh-CN" altLang="en-US"/>
        </a:p>
      </dgm:t>
    </dgm:pt>
    <dgm:pt modelId="{BF21855C-3889-434C-9713-F88144A39E6B}">
      <dgm:prSet phldrT="[文本]"/>
      <dgm:spPr/>
      <dgm:t>
        <a:bodyPr/>
        <a:lstStyle/>
        <a:p>
          <a:r>
            <a:rPr lang="en-US" altLang="zh-CN" dirty="0" smtClean="0"/>
            <a:t>VAE</a:t>
          </a:r>
          <a:r>
            <a:rPr lang="zh-CN" altLang="en-US" dirty="0" smtClean="0"/>
            <a:t>（变分自编码器）</a:t>
          </a:r>
          <a:endParaRPr lang="en-US" altLang="zh-CN" dirty="0" smtClean="0"/>
        </a:p>
        <a:p>
          <a:r>
            <a:rPr lang="zh-CN" altLang="en-US" b="0" i="0" dirty="0" smtClean="0"/>
            <a:t>它依靠的是传统的概率图模型的框架，通过一些适当的联合分布的概率逼近，简化整个学习过程，使得所学习到的模型能够很好地解释所观测到的数据。</a:t>
          </a:r>
          <a:endParaRPr lang="zh-CN" altLang="en-US" dirty="0"/>
        </a:p>
      </dgm:t>
    </dgm:pt>
    <dgm:pt modelId="{0050D70D-53C7-4309-AFDC-28195D66198E}" type="parTrans" cxnId="{89211432-C172-4ECE-A930-E61CC18D60AB}">
      <dgm:prSet/>
      <dgm:spPr/>
      <dgm:t>
        <a:bodyPr/>
        <a:lstStyle/>
        <a:p>
          <a:endParaRPr lang="zh-CN" altLang="en-US"/>
        </a:p>
      </dgm:t>
    </dgm:pt>
    <dgm:pt modelId="{5A9C8178-31B9-42F2-B1D1-C81D5B338714}" type="sibTrans" cxnId="{89211432-C172-4ECE-A930-E61CC18D60AB}">
      <dgm:prSet/>
      <dgm:spPr/>
      <dgm:t>
        <a:bodyPr/>
        <a:lstStyle/>
        <a:p>
          <a:endParaRPr lang="zh-CN" altLang="en-US"/>
        </a:p>
      </dgm:t>
    </dgm:pt>
    <dgm:pt modelId="{C4B86F38-192F-4B6E-A57B-A58AC85A5F64}">
      <dgm:prSet phldrT="[文本]"/>
      <dgm:spPr/>
      <dgm:t>
        <a:bodyPr/>
        <a:lstStyle/>
        <a:p>
          <a:r>
            <a:rPr lang="en-US" altLang="zh-CN" dirty="0" smtClean="0"/>
            <a:t>SMOTE </a:t>
          </a:r>
          <a:r>
            <a:rPr lang="zh-CN" altLang="en-US" dirty="0" smtClean="0"/>
            <a:t>随机插值，一种重采样方式</a:t>
          </a:r>
          <a:endParaRPr lang="zh-CN" altLang="en-US" dirty="0"/>
        </a:p>
      </dgm:t>
    </dgm:pt>
    <dgm:pt modelId="{AE8D00FF-F6FB-41FA-898E-7FCA77A12ACE}" type="parTrans" cxnId="{54C881BF-14EA-4C19-9EFA-E164D4D9EDF6}">
      <dgm:prSet/>
      <dgm:spPr/>
    </dgm:pt>
    <dgm:pt modelId="{6DBACF17-6696-4EF9-9DB8-70308720CCD1}" type="sibTrans" cxnId="{54C881BF-14EA-4C19-9EFA-E164D4D9EDF6}">
      <dgm:prSet/>
      <dgm:spPr/>
    </dgm:pt>
    <dgm:pt modelId="{912427C3-6B5A-46C3-B0C6-67AF8FE5ADFF}" type="pres">
      <dgm:prSet presAssocID="{F98DF40B-3BE2-466F-9A6E-08FC1796DD35}" presName="Name0" presStyleCnt="0">
        <dgm:presLayoutVars>
          <dgm:chMax val="7"/>
          <dgm:chPref val="7"/>
          <dgm:dir/>
        </dgm:presLayoutVars>
      </dgm:prSet>
      <dgm:spPr/>
      <dgm:t>
        <a:bodyPr/>
        <a:lstStyle/>
        <a:p>
          <a:endParaRPr lang="zh-CN" altLang="en-US"/>
        </a:p>
      </dgm:t>
    </dgm:pt>
    <dgm:pt modelId="{25ACB284-68CB-483E-B8DC-DEB4E22E5D2F}" type="pres">
      <dgm:prSet presAssocID="{F98DF40B-3BE2-466F-9A6E-08FC1796DD35}" presName="Name1" presStyleCnt="0"/>
      <dgm:spPr/>
    </dgm:pt>
    <dgm:pt modelId="{943357B9-EF90-4D86-9882-0B561D0781FF}" type="pres">
      <dgm:prSet presAssocID="{F98DF40B-3BE2-466F-9A6E-08FC1796DD35}" presName="cycle" presStyleCnt="0"/>
      <dgm:spPr/>
    </dgm:pt>
    <dgm:pt modelId="{B333A719-DC72-4D98-B0E8-F9460F8D5AC6}" type="pres">
      <dgm:prSet presAssocID="{F98DF40B-3BE2-466F-9A6E-08FC1796DD35}" presName="srcNode" presStyleLbl="node1" presStyleIdx="0" presStyleCnt="3"/>
      <dgm:spPr/>
    </dgm:pt>
    <dgm:pt modelId="{42CD0E83-DC20-4FE9-8914-E9E0E773DC69}" type="pres">
      <dgm:prSet presAssocID="{F98DF40B-3BE2-466F-9A6E-08FC1796DD35}" presName="conn" presStyleLbl="parChTrans1D2" presStyleIdx="0" presStyleCnt="1"/>
      <dgm:spPr/>
    </dgm:pt>
    <dgm:pt modelId="{5AF307F0-898B-4141-BA80-9EE89D9D9100}" type="pres">
      <dgm:prSet presAssocID="{F98DF40B-3BE2-466F-9A6E-08FC1796DD35}" presName="extraNode" presStyleLbl="node1" presStyleIdx="0" presStyleCnt="3"/>
      <dgm:spPr/>
    </dgm:pt>
    <dgm:pt modelId="{903042DB-3669-4B17-A377-422EC4B23366}" type="pres">
      <dgm:prSet presAssocID="{F98DF40B-3BE2-466F-9A6E-08FC1796DD35}" presName="dstNode" presStyleLbl="node1" presStyleIdx="0" presStyleCnt="3"/>
      <dgm:spPr/>
    </dgm:pt>
    <dgm:pt modelId="{A49CD8E2-75E1-4B5E-A5F6-7E7C3F15D370}" type="pres">
      <dgm:prSet presAssocID="{C4B86F38-192F-4B6E-A57B-A58AC85A5F64}" presName="text_1" presStyleLbl="node1" presStyleIdx="0" presStyleCnt="3">
        <dgm:presLayoutVars>
          <dgm:bulletEnabled val="1"/>
        </dgm:presLayoutVars>
      </dgm:prSet>
      <dgm:spPr/>
      <dgm:t>
        <a:bodyPr/>
        <a:lstStyle/>
        <a:p>
          <a:endParaRPr lang="zh-CN" altLang="en-US"/>
        </a:p>
      </dgm:t>
    </dgm:pt>
    <dgm:pt modelId="{4C50F1E6-F985-42C8-85CE-3B440FEA6B6F}" type="pres">
      <dgm:prSet presAssocID="{C4B86F38-192F-4B6E-A57B-A58AC85A5F64}" presName="accent_1" presStyleCnt="0"/>
      <dgm:spPr/>
    </dgm:pt>
    <dgm:pt modelId="{1232A620-1BE5-49CD-B65A-A31DB2D435CE}" type="pres">
      <dgm:prSet presAssocID="{C4B86F38-192F-4B6E-A57B-A58AC85A5F64}" presName="accentRepeatNode" presStyleLbl="solidFgAcc1" presStyleIdx="0" presStyleCnt="3"/>
      <dgm:spPr/>
    </dgm:pt>
    <dgm:pt modelId="{06AEFE28-C891-4775-8568-5B189CEF08B9}" type="pres">
      <dgm:prSet presAssocID="{E2A61DB7-E98F-4292-B1C6-ED4E805B331D}" presName="text_2" presStyleLbl="node1" presStyleIdx="1" presStyleCnt="3">
        <dgm:presLayoutVars>
          <dgm:bulletEnabled val="1"/>
        </dgm:presLayoutVars>
      </dgm:prSet>
      <dgm:spPr/>
      <dgm:t>
        <a:bodyPr/>
        <a:lstStyle/>
        <a:p>
          <a:endParaRPr lang="zh-CN" altLang="en-US"/>
        </a:p>
      </dgm:t>
    </dgm:pt>
    <dgm:pt modelId="{8C2943E6-A480-407C-B17C-D1B0DA2479A4}" type="pres">
      <dgm:prSet presAssocID="{E2A61DB7-E98F-4292-B1C6-ED4E805B331D}" presName="accent_2" presStyleCnt="0"/>
      <dgm:spPr/>
    </dgm:pt>
    <dgm:pt modelId="{0B32E47A-FFC8-4A8B-86CF-BE87B06A8A55}" type="pres">
      <dgm:prSet presAssocID="{E2A61DB7-E98F-4292-B1C6-ED4E805B331D}" presName="accentRepeatNode" presStyleLbl="solidFgAcc1" presStyleIdx="1" presStyleCnt="3"/>
      <dgm:spPr/>
    </dgm:pt>
    <dgm:pt modelId="{DA97E0C3-6DC8-4A0C-87DD-555C94EF25B5}" type="pres">
      <dgm:prSet presAssocID="{BF21855C-3889-434C-9713-F88144A39E6B}" presName="text_3" presStyleLbl="node1" presStyleIdx="2" presStyleCnt="3">
        <dgm:presLayoutVars>
          <dgm:bulletEnabled val="1"/>
        </dgm:presLayoutVars>
      </dgm:prSet>
      <dgm:spPr/>
      <dgm:t>
        <a:bodyPr/>
        <a:lstStyle/>
        <a:p>
          <a:endParaRPr lang="zh-CN" altLang="en-US"/>
        </a:p>
      </dgm:t>
    </dgm:pt>
    <dgm:pt modelId="{E6B332DF-BA2E-41B6-B0D8-C873F5F1F92A}" type="pres">
      <dgm:prSet presAssocID="{BF21855C-3889-434C-9713-F88144A39E6B}" presName="accent_3" presStyleCnt="0"/>
      <dgm:spPr/>
    </dgm:pt>
    <dgm:pt modelId="{3DD7E308-3C75-4695-9F52-FB9099F29BA7}" type="pres">
      <dgm:prSet presAssocID="{BF21855C-3889-434C-9713-F88144A39E6B}" presName="accentRepeatNode" presStyleLbl="solidFgAcc1" presStyleIdx="2" presStyleCnt="3"/>
      <dgm:spPr/>
    </dgm:pt>
  </dgm:ptLst>
  <dgm:cxnLst>
    <dgm:cxn modelId="{0573CD77-5181-4990-BE91-2140919A1ED6}" srcId="{F98DF40B-3BE2-466F-9A6E-08FC1796DD35}" destId="{E2A61DB7-E98F-4292-B1C6-ED4E805B331D}" srcOrd="1" destOrd="0" parTransId="{67D1FABF-A7C9-4CB3-8C96-85A3386AE74C}" sibTransId="{AA09D0BB-CD6C-4CB8-97EE-E672EE8FBD57}"/>
    <dgm:cxn modelId="{833082DA-86B9-4FE4-961A-891A1B4BE72F}" type="presOf" srcId="{F98DF40B-3BE2-466F-9A6E-08FC1796DD35}" destId="{912427C3-6B5A-46C3-B0C6-67AF8FE5ADFF}" srcOrd="0" destOrd="0" presId="urn:microsoft.com/office/officeart/2008/layout/VerticalCurvedList"/>
    <dgm:cxn modelId="{FBA43D68-CADD-4D17-BC50-E8B50D0862DF}" type="presOf" srcId="{6DBACF17-6696-4EF9-9DB8-70308720CCD1}" destId="{42CD0E83-DC20-4FE9-8914-E9E0E773DC69}" srcOrd="0" destOrd="0" presId="urn:microsoft.com/office/officeart/2008/layout/VerticalCurvedList"/>
    <dgm:cxn modelId="{4C81108E-7F35-40E7-9FB5-C6FDD568531E}" type="presOf" srcId="{C4B86F38-192F-4B6E-A57B-A58AC85A5F64}" destId="{A49CD8E2-75E1-4B5E-A5F6-7E7C3F15D370}" srcOrd="0" destOrd="0" presId="urn:microsoft.com/office/officeart/2008/layout/VerticalCurvedList"/>
    <dgm:cxn modelId="{54C881BF-14EA-4C19-9EFA-E164D4D9EDF6}" srcId="{F98DF40B-3BE2-466F-9A6E-08FC1796DD35}" destId="{C4B86F38-192F-4B6E-A57B-A58AC85A5F64}" srcOrd="0" destOrd="0" parTransId="{AE8D00FF-F6FB-41FA-898E-7FCA77A12ACE}" sibTransId="{6DBACF17-6696-4EF9-9DB8-70308720CCD1}"/>
    <dgm:cxn modelId="{E938FE1B-B391-4D59-A63B-7AAFA856EE6C}" type="presOf" srcId="{E2A61DB7-E98F-4292-B1C6-ED4E805B331D}" destId="{06AEFE28-C891-4775-8568-5B189CEF08B9}" srcOrd="0" destOrd="0" presId="urn:microsoft.com/office/officeart/2008/layout/VerticalCurvedList"/>
    <dgm:cxn modelId="{5AEBAF79-7469-4796-83C6-2F57F3B37A9D}" type="presOf" srcId="{BF21855C-3889-434C-9713-F88144A39E6B}" destId="{DA97E0C3-6DC8-4A0C-87DD-555C94EF25B5}" srcOrd="0" destOrd="0" presId="urn:microsoft.com/office/officeart/2008/layout/VerticalCurvedList"/>
    <dgm:cxn modelId="{89211432-C172-4ECE-A930-E61CC18D60AB}" srcId="{F98DF40B-3BE2-466F-9A6E-08FC1796DD35}" destId="{BF21855C-3889-434C-9713-F88144A39E6B}" srcOrd="2" destOrd="0" parTransId="{0050D70D-53C7-4309-AFDC-28195D66198E}" sibTransId="{5A9C8178-31B9-42F2-B1D1-C81D5B338714}"/>
    <dgm:cxn modelId="{CC71E80C-F149-4CA8-AF43-9B262C4CF4D5}" type="presParOf" srcId="{912427C3-6B5A-46C3-B0C6-67AF8FE5ADFF}" destId="{25ACB284-68CB-483E-B8DC-DEB4E22E5D2F}" srcOrd="0" destOrd="0" presId="urn:microsoft.com/office/officeart/2008/layout/VerticalCurvedList"/>
    <dgm:cxn modelId="{3B606EC2-11A3-4025-8C3E-A9176526DEE2}" type="presParOf" srcId="{25ACB284-68CB-483E-B8DC-DEB4E22E5D2F}" destId="{943357B9-EF90-4D86-9882-0B561D0781FF}" srcOrd="0" destOrd="0" presId="urn:microsoft.com/office/officeart/2008/layout/VerticalCurvedList"/>
    <dgm:cxn modelId="{B416E71B-B8AB-4ECA-A61D-64F86AE933BB}" type="presParOf" srcId="{943357B9-EF90-4D86-9882-0B561D0781FF}" destId="{B333A719-DC72-4D98-B0E8-F9460F8D5AC6}" srcOrd="0" destOrd="0" presId="urn:microsoft.com/office/officeart/2008/layout/VerticalCurvedList"/>
    <dgm:cxn modelId="{096A9231-AE4D-428F-993F-0A9ECB2DE70A}" type="presParOf" srcId="{943357B9-EF90-4D86-9882-0B561D0781FF}" destId="{42CD0E83-DC20-4FE9-8914-E9E0E773DC69}" srcOrd="1" destOrd="0" presId="urn:microsoft.com/office/officeart/2008/layout/VerticalCurvedList"/>
    <dgm:cxn modelId="{9D59A196-BFFB-40CC-B767-63302F36646F}" type="presParOf" srcId="{943357B9-EF90-4D86-9882-0B561D0781FF}" destId="{5AF307F0-898B-4141-BA80-9EE89D9D9100}" srcOrd="2" destOrd="0" presId="urn:microsoft.com/office/officeart/2008/layout/VerticalCurvedList"/>
    <dgm:cxn modelId="{BA8F4451-88DD-4D13-8933-82871708EDF7}" type="presParOf" srcId="{943357B9-EF90-4D86-9882-0B561D0781FF}" destId="{903042DB-3669-4B17-A377-422EC4B23366}" srcOrd="3" destOrd="0" presId="urn:microsoft.com/office/officeart/2008/layout/VerticalCurvedList"/>
    <dgm:cxn modelId="{95EF645A-5168-4803-8712-320F55CC4E0A}" type="presParOf" srcId="{25ACB284-68CB-483E-B8DC-DEB4E22E5D2F}" destId="{A49CD8E2-75E1-4B5E-A5F6-7E7C3F15D370}" srcOrd="1" destOrd="0" presId="urn:microsoft.com/office/officeart/2008/layout/VerticalCurvedList"/>
    <dgm:cxn modelId="{839642E4-9DF5-4D5F-B0F4-2F766AE036E0}" type="presParOf" srcId="{25ACB284-68CB-483E-B8DC-DEB4E22E5D2F}" destId="{4C50F1E6-F985-42C8-85CE-3B440FEA6B6F}" srcOrd="2" destOrd="0" presId="urn:microsoft.com/office/officeart/2008/layout/VerticalCurvedList"/>
    <dgm:cxn modelId="{9627F3B0-FEEE-47FE-9236-804B2EF80775}" type="presParOf" srcId="{4C50F1E6-F985-42C8-85CE-3B440FEA6B6F}" destId="{1232A620-1BE5-49CD-B65A-A31DB2D435CE}" srcOrd="0" destOrd="0" presId="urn:microsoft.com/office/officeart/2008/layout/VerticalCurvedList"/>
    <dgm:cxn modelId="{7640EA11-A564-4A73-A373-D55F3373AD75}" type="presParOf" srcId="{25ACB284-68CB-483E-B8DC-DEB4E22E5D2F}" destId="{06AEFE28-C891-4775-8568-5B189CEF08B9}" srcOrd="3" destOrd="0" presId="urn:microsoft.com/office/officeart/2008/layout/VerticalCurvedList"/>
    <dgm:cxn modelId="{4BBB3D23-F4DE-4EA4-9D9D-5CA70A7210C8}" type="presParOf" srcId="{25ACB284-68CB-483E-B8DC-DEB4E22E5D2F}" destId="{8C2943E6-A480-407C-B17C-D1B0DA2479A4}" srcOrd="4" destOrd="0" presId="urn:microsoft.com/office/officeart/2008/layout/VerticalCurvedList"/>
    <dgm:cxn modelId="{A80A4536-8DF9-4A40-975D-064E8AB3CC07}" type="presParOf" srcId="{8C2943E6-A480-407C-B17C-D1B0DA2479A4}" destId="{0B32E47A-FFC8-4A8B-86CF-BE87B06A8A55}" srcOrd="0" destOrd="0" presId="urn:microsoft.com/office/officeart/2008/layout/VerticalCurvedList"/>
    <dgm:cxn modelId="{F6D923D8-9A64-4FCD-88AD-9C7270D9D703}" type="presParOf" srcId="{25ACB284-68CB-483E-B8DC-DEB4E22E5D2F}" destId="{DA97E0C3-6DC8-4A0C-87DD-555C94EF25B5}" srcOrd="5" destOrd="0" presId="urn:microsoft.com/office/officeart/2008/layout/VerticalCurvedList"/>
    <dgm:cxn modelId="{5B72891E-CBB2-4BEE-A664-A1BE5213251E}" type="presParOf" srcId="{25ACB284-68CB-483E-B8DC-DEB4E22E5D2F}" destId="{E6B332DF-BA2E-41B6-B0D8-C873F5F1F92A}" srcOrd="6" destOrd="0" presId="urn:microsoft.com/office/officeart/2008/layout/VerticalCurvedList"/>
    <dgm:cxn modelId="{93A890EA-304A-422A-86B9-BC934A16B038}" type="presParOf" srcId="{E6B332DF-BA2E-41B6-B0D8-C873F5F1F92A}" destId="{3DD7E308-3C75-4695-9F52-FB9099F29BA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B576C-E77F-42D9-B67D-BEBD6587B92B}" type="datetimeFigureOut">
              <a:rPr lang="zh-CN" altLang="en-US" smtClean="0"/>
              <a:t>2017/7/30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AE0BD-00EC-4E33-8983-9DB5F180F751}" type="slidenum">
              <a:rPr lang="zh-CN" altLang="en-US" smtClean="0"/>
              <a:t>‹#›</a:t>
            </a:fld>
            <a:endParaRPr lang="zh-CN" altLang="en-US"/>
          </a:p>
        </p:txBody>
      </p:sp>
    </p:spTree>
    <p:extLst>
      <p:ext uri="{BB962C8B-B14F-4D97-AF65-F5344CB8AC3E}">
        <p14:creationId xmlns:p14="http://schemas.microsoft.com/office/powerpoint/2010/main" val="360784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一个最朴素的</a:t>
            </a:r>
            <a:r>
              <a:rPr lang="en-US" altLang="zh-CN" dirty="0" smtClean="0"/>
              <a:t>GAN</a:t>
            </a:r>
            <a:r>
              <a:rPr lang="zh-CN" altLang="en-US" dirty="0" smtClean="0"/>
              <a:t>模型，实际上是将一个随机变量（可以是高斯分布，或</a:t>
            </a:r>
            <a:r>
              <a:rPr lang="en-US" altLang="zh-CN" dirty="0" smtClean="0"/>
              <a:t>0</a:t>
            </a:r>
            <a:r>
              <a:rPr lang="zh-CN" altLang="en-US" dirty="0" smtClean="0"/>
              <a:t>到</a:t>
            </a:r>
            <a:r>
              <a:rPr lang="en-US" altLang="zh-CN" dirty="0" smtClean="0"/>
              <a:t>1</a:t>
            </a:r>
            <a:r>
              <a:rPr lang="zh-CN" altLang="en-US" dirty="0" smtClean="0"/>
              <a:t>之间的均匀分布），通过参数化的概率生成模型（通常是用一个神经网络模型来进行参数化），进行概率分布的逆变换采样，从而得到一个生成的概率分布（图中绿色的分布模型）。</a:t>
            </a:r>
          </a:p>
          <a:p>
            <a:r>
              <a:rPr lang="zh-CN" altLang="en-US" dirty="0" smtClean="0"/>
              <a:t>而</a:t>
            </a:r>
            <a:r>
              <a:rPr lang="en-US" altLang="zh-CN" dirty="0" smtClean="0"/>
              <a:t>GAN</a:t>
            </a:r>
            <a:r>
              <a:rPr lang="zh-CN" altLang="en-US" dirty="0" smtClean="0"/>
              <a:t>的或者一般概率生成模型的训练目的，就是要使得生成的概率分布和真实数据的分布尽量接近，从而能够解释真实的数据。但是在实际应用中，我们完全没有办法知道真实数据的分布。我们所能够得到的只是从这个真实的数据分布中所采样得到的一些真实数据。</a:t>
            </a:r>
          </a:p>
          <a:p>
            <a:endParaRPr lang="zh-CN" altLang="en-US" dirty="0"/>
          </a:p>
        </p:txBody>
      </p:sp>
      <p:sp>
        <p:nvSpPr>
          <p:cNvPr id="4" name="灯片编号占位符 3"/>
          <p:cNvSpPr>
            <a:spLocks noGrp="1"/>
          </p:cNvSpPr>
          <p:nvPr>
            <p:ph type="sldNum" sz="quarter" idx="10"/>
          </p:nvPr>
        </p:nvSpPr>
        <p:spPr/>
        <p:txBody>
          <a:bodyPr/>
          <a:lstStyle/>
          <a:p>
            <a:fld id="{621AE0BD-00EC-4E33-8983-9DB5F180F751}" type="slidenum">
              <a:rPr lang="zh-CN" altLang="en-US" smtClean="0"/>
              <a:t>8</a:t>
            </a:fld>
            <a:endParaRPr lang="zh-CN" altLang="en-US"/>
          </a:p>
        </p:txBody>
      </p:sp>
    </p:spTree>
    <p:extLst>
      <p:ext uri="{BB962C8B-B14F-4D97-AF65-F5344CB8AC3E}">
        <p14:creationId xmlns:p14="http://schemas.microsoft.com/office/powerpoint/2010/main" val="247172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AE0BD-00EC-4E33-8983-9DB5F180F751}" type="slidenum">
              <a:rPr lang="zh-CN" altLang="en-US" smtClean="0"/>
              <a:t>17</a:t>
            </a:fld>
            <a:endParaRPr lang="zh-CN" altLang="en-US"/>
          </a:p>
        </p:txBody>
      </p:sp>
    </p:spTree>
    <p:extLst>
      <p:ext uri="{BB962C8B-B14F-4D97-AF65-F5344CB8AC3E}">
        <p14:creationId xmlns:p14="http://schemas.microsoft.com/office/powerpoint/2010/main" val="278767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2F3F8BE-7953-4F68-B88F-0B1D3EC8F21D}" type="datetimeFigureOut">
              <a:rPr lang="zh-CN" altLang="en-US" smtClean="0"/>
              <a:t>2017/7/30</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3861189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41076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415292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4369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988490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932162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2903746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2638481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384199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309839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312770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252310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289262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65932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63565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17036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F3F8BE-7953-4F68-B88F-0B1D3EC8F21D}" type="datetimeFigureOut">
              <a:rPr lang="zh-CN" altLang="en-US" smtClean="0"/>
              <a:t>2017/7/30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348742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F3F8BE-7953-4F68-B88F-0B1D3EC8F21D}" type="datetimeFigureOut">
              <a:rPr lang="zh-CN" altLang="en-US" smtClean="0"/>
              <a:t>2017/7/30</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6249C3-EEEE-405C-9B9C-235DFF91A856}" type="slidenum">
              <a:rPr lang="zh-CN" altLang="en-US" smtClean="0"/>
              <a:t>‹#›</a:t>
            </a:fld>
            <a:endParaRPr lang="zh-CN" altLang="en-US"/>
          </a:p>
        </p:txBody>
      </p:sp>
    </p:spTree>
    <p:extLst>
      <p:ext uri="{BB962C8B-B14F-4D97-AF65-F5344CB8AC3E}">
        <p14:creationId xmlns:p14="http://schemas.microsoft.com/office/powerpoint/2010/main" val="41769224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基于重建模型的不平衡分类</a:t>
            </a:r>
            <a:endParaRPr lang="zh-CN" altLang="en-US" dirty="0"/>
          </a:p>
        </p:txBody>
      </p:sp>
      <p:sp>
        <p:nvSpPr>
          <p:cNvPr id="3" name="副标题 2"/>
          <p:cNvSpPr>
            <a:spLocks noGrp="1"/>
          </p:cNvSpPr>
          <p:nvPr>
            <p:ph type="subTitle" idx="1"/>
          </p:nvPr>
        </p:nvSpPr>
        <p:spPr/>
        <p:txBody>
          <a:bodyPr/>
          <a:lstStyle/>
          <a:p>
            <a:r>
              <a:rPr lang="en-US" altLang="zh-CN" dirty="0" err="1"/>
              <a:t>zhouying</a:t>
            </a:r>
            <a:endParaRPr lang="zh-CN" altLang="en-US" dirty="0"/>
          </a:p>
        </p:txBody>
      </p:sp>
    </p:spTree>
    <p:extLst>
      <p:ext uri="{BB962C8B-B14F-4D97-AF65-F5344CB8AC3E}">
        <p14:creationId xmlns:p14="http://schemas.microsoft.com/office/powerpoint/2010/main" val="106374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r>
              <a:rPr lang="zh-CN" altLang="en-US" dirty="0" smtClean="0"/>
              <a:t>的基本原理</a:t>
            </a:r>
            <a:endParaRPr lang="zh-CN" altLang="en-US" dirty="0"/>
          </a:p>
        </p:txBody>
      </p:sp>
      <p:sp>
        <p:nvSpPr>
          <p:cNvPr id="3" name="内容占位符 2"/>
          <p:cNvSpPr>
            <a:spLocks noGrp="1"/>
          </p:cNvSpPr>
          <p:nvPr>
            <p:ph idx="1"/>
          </p:nvPr>
        </p:nvSpPr>
        <p:spPr/>
        <p:txBody>
          <a:bodyPr/>
          <a:lstStyle/>
          <a:p>
            <a:r>
              <a:rPr lang="en-US" altLang="zh-CN" dirty="0"/>
              <a:t>GAN</a:t>
            </a:r>
            <a:r>
              <a:rPr lang="zh-CN" altLang="en-US" dirty="0"/>
              <a:t>模型包括了一个生成模型</a:t>
            </a:r>
            <a:r>
              <a:rPr lang="en-US" altLang="zh-CN" dirty="0"/>
              <a:t>G</a:t>
            </a:r>
            <a:r>
              <a:rPr lang="zh-CN" altLang="en-US" dirty="0"/>
              <a:t>和一个判别模型</a:t>
            </a:r>
            <a:r>
              <a:rPr lang="en-US" altLang="zh-CN" dirty="0"/>
              <a:t>D</a:t>
            </a:r>
            <a:r>
              <a:rPr lang="zh-CN" altLang="en-US" dirty="0"/>
              <a:t>，</a:t>
            </a:r>
            <a:r>
              <a:rPr lang="en-US" altLang="zh-CN" dirty="0"/>
              <a:t>GAN</a:t>
            </a:r>
            <a:r>
              <a:rPr lang="zh-CN" altLang="en-US" dirty="0"/>
              <a:t>的目标函数是关于</a:t>
            </a:r>
            <a:r>
              <a:rPr lang="en-US" altLang="zh-CN" dirty="0"/>
              <a:t>D</a:t>
            </a:r>
            <a:r>
              <a:rPr lang="zh-CN" altLang="en-US" dirty="0"/>
              <a:t>与</a:t>
            </a:r>
            <a:r>
              <a:rPr lang="en-US" altLang="zh-CN" dirty="0"/>
              <a:t>G</a:t>
            </a:r>
            <a:r>
              <a:rPr lang="zh-CN" altLang="en-US" dirty="0"/>
              <a:t>的一个零和游戏</a:t>
            </a:r>
            <a:r>
              <a:rPr lang="zh-CN" altLang="en-US" dirty="0" smtClean="0"/>
              <a:t>。</a:t>
            </a:r>
            <a:endParaRPr lang="en-US" altLang="zh-CN" dirty="0" smtClean="0"/>
          </a:p>
          <a:p>
            <a:r>
              <a:rPr lang="zh-CN" altLang="en-US" b="1" dirty="0"/>
              <a:t>判别模型</a:t>
            </a:r>
            <a:r>
              <a:rPr lang="en-US" altLang="zh-CN" b="1" dirty="0"/>
              <a:t>D</a:t>
            </a:r>
            <a:r>
              <a:rPr lang="zh-CN" altLang="en-US" b="1" dirty="0"/>
              <a:t>的训练目的就是要尽量最大化自己的判别准确率</a:t>
            </a:r>
            <a:r>
              <a:rPr lang="zh-CN" altLang="en-US" dirty="0" smtClean="0"/>
              <a:t>。</a:t>
            </a:r>
            <a:endParaRPr lang="en-US" altLang="zh-CN" dirty="0" smtClean="0"/>
          </a:p>
          <a:p>
            <a:r>
              <a:rPr lang="zh-CN" altLang="en-US" b="1" dirty="0"/>
              <a:t>生成模型</a:t>
            </a:r>
            <a:r>
              <a:rPr lang="en-US" altLang="zh-CN" b="1" dirty="0"/>
              <a:t>G</a:t>
            </a:r>
            <a:r>
              <a:rPr lang="zh-CN" altLang="en-US" b="1" dirty="0"/>
              <a:t>的训练目标，就是要最小化判别模型</a:t>
            </a:r>
            <a:r>
              <a:rPr lang="en-US" altLang="zh-CN" b="1" dirty="0"/>
              <a:t>D</a:t>
            </a:r>
            <a:r>
              <a:rPr lang="zh-CN" altLang="en-US" b="1" dirty="0"/>
              <a:t>的判别准确率</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29072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r>
              <a:rPr lang="zh-CN" altLang="en-US" dirty="0" smtClean="0"/>
              <a:t>的基本原理</a:t>
            </a:r>
            <a:endParaRPr lang="zh-CN" altLang="en-US" dirty="0"/>
          </a:p>
        </p:txBody>
      </p:sp>
      <p:pic>
        <p:nvPicPr>
          <p:cNvPr id="4" name="内容占位符 3"/>
          <p:cNvPicPr>
            <a:picLocks noGrp="1" noChangeAspect="1"/>
          </p:cNvPicPr>
          <p:nvPr>
            <p:ph idx="1"/>
          </p:nvPr>
        </p:nvPicPr>
        <p:blipFill>
          <a:blip r:embed="rId2"/>
          <a:stretch>
            <a:fillRect/>
          </a:stretch>
        </p:blipFill>
        <p:spPr>
          <a:xfrm>
            <a:off x="1820215" y="1303201"/>
            <a:ext cx="8551570" cy="4818925"/>
          </a:xfrm>
          <a:prstGeom prst="rect">
            <a:avLst/>
          </a:prstGeom>
        </p:spPr>
      </p:pic>
    </p:spTree>
    <p:extLst>
      <p:ext uri="{BB962C8B-B14F-4D97-AF65-F5344CB8AC3E}">
        <p14:creationId xmlns:p14="http://schemas.microsoft.com/office/powerpoint/2010/main" val="166267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1232006" y="365125"/>
            <a:ext cx="9727987" cy="5481852"/>
          </a:xfrm>
          <a:prstGeom prst="rect">
            <a:avLst/>
          </a:prstGeom>
        </p:spPr>
      </p:pic>
    </p:spTree>
    <p:extLst>
      <p:ext uri="{BB962C8B-B14F-4D97-AF65-F5344CB8AC3E}">
        <p14:creationId xmlns:p14="http://schemas.microsoft.com/office/powerpoint/2010/main" val="283326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r>
              <a:rPr lang="zh-CN" altLang="en-US" dirty="0" smtClean="0"/>
              <a:t>的应用</a:t>
            </a:r>
            <a:endParaRPr lang="zh-CN" altLang="en-US" dirty="0"/>
          </a:p>
        </p:txBody>
      </p:sp>
      <p:pic>
        <p:nvPicPr>
          <p:cNvPr id="3074" name="Picture 2" descr="深度学习新星：GAN的基本原理、应用和走向 | 硬创公开课"/>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750" y="1690688"/>
            <a:ext cx="704850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深度学习新星：GAN的基本原理、应用和走向 | 硬创公开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690688"/>
            <a:ext cx="7048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3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074"/>
                                        </p:tgtEl>
                                        <p:attrNameLst>
                                          <p:attrName>ppt_x</p:attrName>
                                        </p:attrNameLst>
                                      </p:cBhvr>
                                      <p:tavLst>
                                        <p:tav tm="0">
                                          <p:val>
                                            <p:strVal val="ppt_x"/>
                                          </p:val>
                                        </p:tav>
                                        <p:tav tm="100000">
                                          <p:val>
                                            <p:strVal val="ppt_x"/>
                                          </p:val>
                                        </p:tav>
                                      </p:tavLst>
                                    </p:anim>
                                    <p:anim calcmode="lin" valueType="num">
                                      <p:cBhvr additive="base">
                                        <p:cTn id="7" dur="500"/>
                                        <p:tgtEl>
                                          <p:spTgt spid="3074"/>
                                        </p:tgtEl>
                                        <p:attrNameLst>
                                          <p:attrName>ppt_y</p:attrName>
                                        </p:attrNameLst>
                                      </p:cBhvr>
                                      <p:tavLst>
                                        <p:tav tm="0">
                                          <p:val>
                                            <p:strVal val="ppt_y"/>
                                          </p:val>
                                        </p:tav>
                                        <p:tav tm="100000">
                                          <p:val>
                                            <p:strVal val="1+ppt_h/2"/>
                                          </p:val>
                                        </p:tav>
                                      </p:tavLst>
                                    </p:anim>
                                    <p:set>
                                      <p:cBhvr>
                                        <p:cTn id="8"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GAN</a:t>
            </a:r>
            <a:r>
              <a:rPr lang="zh-CN" altLang="en-US" dirty="0" smtClean="0"/>
              <a:t>生成样本的问题</a:t>
            </a:r>
            <a:endParaRPr lang="zh-CN" altLang="en-US" dirty="0"/>
          </a:p>
        </p:txBody>
      </p:sp>
      <p:sp>
        <p:nvSpPr>
          <p:cNvPr id="3" name="内容占位符 2"/>
          <p:cNvSpPr>
            <a:spLocks noGrp="1"/>
          </p:cNvSpPr>
          <p:nvPr>
            <p:ph idx="1"/>
          </p:nvPr>
        </p:nvSpPr>
        <p:spPr/>
        <p:txBody>
          <a:bodyPr/>
          <a:lstStyle/>
          <a:p>
            <a:r>
              <a:rPr lang="zh-CN" altLang="en-US" dirty="0" smtClean="0"/>
              <a:t>如果只采用少数类，可能存在样本不足难以训练</a:t>
            </a:r>
            <a:r>
              <a:rPr lang="en-US" altLang="zh-CN" dirty="0" smtClean="0"/>
              <a:t>GAN</a:t>
            </a:r>
            <a:r>
              <a:rPr lang="zh-CN" altLang="en-US" dirty="0" smtClean="0"/>
              <a:t>大量参数</a:t>
            </a:r>
            <a:endParaRPr lang="en-US" altLang="zh-CN" dirty="0" smtClean="0"/>
          </a:p>
          <a:p>
            <a:r>
              <a:rPr lang="zh-CN" altLang="en-US" dirty="0"/>
              <a:t>采</a:t>
            </a:r>
            <a:r>
              <a:rPr lang="zh-CN" altLang="en-US" dirty="0" smtClean="0"/>
              <a:t>用全部样本则生成样本标签难以预知</a:t>
            </a:r>
            <a:endParaRPr lang="en-US" altLang="zh-CN" dirty="0" smtClean="0"/>
          </a:p>
          <a:p>
            <a:pPr lvl="1"/>
            <a:r>
              <a:rPr lang="zh-CN" altLang="en-US" dirty="0"/>
              <a:t>这</a:t>
            </a:r>
            <a:r>
              <a:rPr lang="zh-CN" altLang="en-US" dirty="0" smtClean="0"/>
              <a:t>种方式下有</a:t>
            </a:r>
            <a:r>
              <a:rPr lang="en-US" altLang="zh-CN" dirty="0" smtClean="0"/>
              <a:t>CGAN</a:t>
            </a:r>
            <a:r>
              <a:rPr lang="zh-CN" altLang="en-US" dirty="0" smtClean="0"/>
              <a:t>可以缓解该问题</a:t>
            </a:r>
            <a:endParaRPr lang="en-US" altLang="zh-CN" dirty="0" smtClean="0"/>
          </a:p>
          <a:p>
            <a:r>
              <a:rPr lang="zh-CN" altLang="en-US" dirty="0" smtClean="0"/>
              <a:t>目前</a:t>
            </a:r>
            <a:r>
              <a:rPr lang="en-US" altLang="zh-CN" dirty="0" smtClean="0"/>
              <a:t>GAN</a:t>
            </a:r>
            <a:r>
              <a:rPr lang="zh-CN" altLang="en-US" dirty="0" smtClean="0"/>
              <a:t>多用于图像生成，没有资料查阅</a:t>
            </a:r>
            <a:endParaRPr lang="en-US" altLang="zh-CN" dirty="0" smtClean="0"/>
          </a:p>
          <a:p>
            <a:pPr lvl="1"/>
            <a:r>
              <a:rPr lang="zh-CN" altLang="en-US" dirty="0"/>
              <a:t>目</a:t>
            </a:r>
            <a:r>
              <a:rPr lang="zh-CN" altLang="en-US" dirty="0" smtClean="0"/>
              <a:t>前</a:t>
            </a:r>
            <a:r>
              <a:rPr lang="en-US" altLang="zh-CN" dirty="0" smtClean="0"/>
              <a:t>GAN</a:t>
            </a:r>
            <a:r>
              <a:rPr lang="zh-CN" altLang="en-US" dirty="0" smtClean="0"/>
              <a:t>多用于图像生成和文字生成，因此多是用卷积，暂时没有查阅到有关直接生成向量的论文</a:t>
            </a:r>
            <a:endParaRPr lang="en-US" altLang="zh-CN" dirty="0" smtClean="0"/>
          </a:p>
          <a:p>
            <a:pPr lvl="1"/>
            <a:r>
              <a:rPr lang="zh-CN" altLang="en-US" dirty="0"/>
              <a:t>生</a:t>
            </a:r>
            <a:r>
              <a:rPr lang="zh-CN" altLang="en-US" dirty="0" smtClean="0"/>
              <a:t>成图像质量可以肉眼分辨，但向量的样本则难以区分好坏</a:t>
            </a:r>
            <a:endParaRPr lang="zh-CN" altLang="en-US" dirty="0"/>
          </a:p>
        </p:txBody>
      </p:sp>
    </p:spTree>
    <p:extLst>
      <p:ext uri="{BB962C8B-B14F-4D97-AF65-F5344CB8AC3E}">
        <p14:creationId xmlns:p14="http://schemas.microsoft.com/office/powerpoint/2010/main" val="366127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p:pic>
        <p:nvPicPr>
          <p:cNvPr id="4" name="内容占位符 3"/>
          <p:cNvPicPr>
            <a:picLocks noGrp="1" noChangeAspect="1"/>
          </p:cNvPicPr>
          <p:nvPr>
            <p:ph idx="1"/>
          </p:nvPr>
        </p:nvPicPr>
        <p:blipFill>
          <a:blip r:embed="rId2"/>
          <a:stretch>
            <a:fillRect/>
          </a:stretch>
        </p:blipFill>
        <p:spPr>
          <a:xfrm>
            <a:off x="3213238" y="1690688"/>
            <a:ext cx="5765523" cy="4351338"/>
          </a:xfrm>
          <a:prstGeom prst="rect">
            <a:avLst/>
          </a:prstGeom>
        </p:spPr>
      </p:pic>
    </p:spTree>
    <p:extLst>
      <p:ext uri="{BB962C8B-B14F-4D97-AF65-F5344CB8AC3E}">
        <p14:creationId xmlns:p14="http://schemas.microsoft.com/office/powerpoint/2010/main" val="310429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p:sp>
        <p:nvSpPr>
          <p:cNvPr id="3" name="内容占位符 2"/>
          <p:cNvSpPr>
            <a:spLocks noGrp="1"/>
          </p:cNvSpPr>
          <p:nvPr>
            <p:ph idx="1"/>
          </p:nvPr>
        </p:nvSpPr>
        <p:spPr/>
        <p:txBody>
          <a:bodyPr/>
          <a:lstStyle/>
          <a:p>
            <a:r>
              <a:rPr lang="zh-CN" altLang="en-US" dirty="0" smtClean="0"/>
              <a:t>编码器部分</a:t>
            </a:r>
            <a:endParaRPr lang="en-US" altLang="zh-CN" dirty="0" smtClean="0"/>
          </a:p>
          <a:p>
            <a:r>
              <a:rPr lang="en-US" altLang="zh-CN" dirty="0" smtClean="0"/>
              <a:t>σ=</a:t>
            </a:r>
            <a:r>
              <a:rPr lang="en-US" altLang="zh-CN" dirty="0" err="1" smtClean="0"/>
              <a:t>z_log_var</a:t>
            </a:r>
            <a:r>
              <a:rPr lang="zh-CN" altLang="en-US" dirty="0" smtClean="0"/>
              <a:t> </a:t>
            </a:r>
            <a:r>
              <a:rPr lang="en-US" altLang="zh-CN" dirty="0" smtClean="0"/>
              <a:t>μ=</a:t>
            </a:r>
            <a:r>
              <a:rPr lang="en-US" altLang="zh-CN" dirty="0" err="1" smtClean="0"/>
              <a:t>z_mean</a:t>
            </a:r>
            <a:endParaRPr lang="zh-CN" altLang="en-US" dirty="0"/>
          </a:p>
        </p:txBody>
      </p:sp>
      <p:pic>
        <p:nvPicPr>
          <p:cNvPr id="4" name="图片 3"/>
          <p:cNvPicPr>
            <a:picLocks noChangeAspect="1"/>
          </p:cNvPicPr>
          <p:nvPr/>
        </p:nvPicPr>
        <p:blipFill>
          <a:blip r:embed="rId2"/>
          <a:stretch>
            <a:fillRect/>
          </a:stretch>
        </p:blipFill>
        <p:spPr>
          <a:xfrm>
            <a:off x="4921797" y="1825625"/>
            <a:ext cx="5866667" cy="3152381"/>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1268369" y="3700833"/>
                <a:ext cx="2374176" cy="6390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m:rPr>
                                  <m:sty m:val="p"/>
                                </m:rPr>
                                <a:rPr lang="en-US" altLang="zh-CN" i="1">
                                  <a:latin typeface="Cambria Math" panose="02040503050406030204" pitchFamily="18" charset="0"/>
                                </a:rPr>
                                <m:t>π</m:t>
                              </m:r>
                            </m:e>
                          </m:rad>
                          <m:r>
                            <a:rPr lang="zh-CN" altLang="en-US" b="0" i="1" smtClean="0">
                              <a:latin typeface="Cambria Math" panose="02040503050406030204" pitchFamily="18" charset="0"/>
                            </a:rPr>
                            <m:t>𝜎</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𝜇</m:t>
                                      </m:r>
                                    </m:e>
                                  </m:d>
                                </m:e>
                                <m:sup>
                                  <m:r>
                                    <a:rPr lang="en-US" altLang="zh-CN" i="1">
                                      <a:latin typeface="Cambria Math" panose="02040503050406030204" pitchFamily="18" charset="0"/>
                                    </a:rPr>
                                    <m:t>2</m:t>
                                  </m:r>
                                </m:sup>
                              </m:sSup>
                            </m:num>
                            <m:den>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sup>
                      </m:sSup>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268369" y="3700833"/>
                <a:ext cx="2374176" cy="639021"/>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9035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解码器部分</a:t>
            </a:r>
            <a:endParaRPr lang="en-US" altLang="zh-CN" dirty="0" smtClean="0"/>
          </a:p>
          <a:p>
            <a:r>
              <a:rPr lang="zh-CN" altLang="en-US" dirty="0"/>
              <a:t>为</a:t>
            </a:r>
            <a:r>
              <a:rPr lang="zh-CN" altLang="en-US" dirty="0" smtClean="0"/>
              <a:t>了能够使用</a:t>
            </a:r>
            <a:r>
              <a:rPr lang="en-US" altLang="zh-CN" dirty="0" smtClean="0"/>
              <a:t>BP</a:t>
            </a:r>
            <a:r>
              <a:rPr lang="zh-CN" altLang="en-US" dirty="0" smtClean="0"/>
              <a:t>算法</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这</a:t>
            </a:r>
            <a:r>
              <a:rPr lang="zh-CN" altLang="en-US" dirty="0"/>
              <a:t>里运用了 </a:t>
            </a:r>
            <a:r>
              <a:rPr lang="en-US" altLang="zh-CN" b="1" dirty="0" smtClean="0"/>
              <a:t>reparamerization</a:t>
            </a:r>
            <a:r>
              <a:rPr lang="zh-CN" altLang="en-US" dirty="0"/>
              <a:t> 的技巧。由于 </a:t>
            </a:r>
            <a:r>
              <a:rPr lang="en-US" altLang="zh-CN" dirty="0"/>
              <a:t>z</a:t>
            </a:r>
            <a:r>
              <a:rPr lang="zh-CN" altLang="en-US" dirty="0"/>
              <a:t>∼</a:t>
            </a:r>
            <a:r>
              <a:rPr lang="en-US" altLang="zh-CN" dirty="0"/>
              <a:t>N(</a:t>
            </a:r>
            <a:r>
              <a:rPr lang="en-US" altLang="zh-CN" dirty="0" err="1"/>
              <a:t>μ,σ</a:t>
            </a:r>
            <a:r>
              <a:rPr lang="en-US" altLang="zh-CN" dirty="0"/>
              <a:t>)</a:t>
            </a:r>
            <a:r>
              <a:rPr lang="zh-CN" altLang="en-US" dirty="0"/>
              <a:t>，我们应该从 </a:t>
            </a:r>
            <a:r>
              <a:rPr lang="en-US" altLang="zh-CN" dirty="0"/>
              <a:t>N(</a:t>
            </a:r>
            <a:r>
              <a:rPr lang="en-US" altLang="zh-CN" dirty="0" err="1"/>
              <a:t>μ,σ</a:t>
            </a:r>
            <a:r>
              <a:rPr lang="en-US" altLang="zh-CN" dirty="0"/>
              <a:t>)</a:t>
            </a:r>
            <a:r>
              <a:rPr lang="zh-CN" altLang="en-US" dirty="0"/>
              <a:t> 采样，但这个采样操作对 </a:t>
            </a:r>
            <a:r>
              <a:rPr lang="en-US" altLang="zh-CN" dirty="0"/>
              <a:t>μ</a:t>
            </a:r>
            <a:r>
              <a:rPr lang="zh-CN" altLang="en-US" dirty="0"/>
              <a:t> 和 </a:t>
            </a:r>
            <a:r>
              <a:rPr lang="en-US" altLang="zh-CN" dirty="0"/>
              <a:t>σ</a:t>
            </a:r>
            <a:r>
              <a:rPr lang="zh-CN" altLang="en-US" dirty="0"/>
              <a:t> 是不可导的，导致常规的通过误差反传的梯度下降法（</a:t>
            </a:r>
            <a:r>
              <a:rPr lang="en-US" altLang="zh-CN" dirty="0"/>
              <a:t>GD</a:t>
            </a:r>
            <a:r>
              <a:rPr lang="zh-CN" altLang="en-US" dirty="0"/>
              <a:t>）不能使用。通过 </a:t>
            </a:r>
            <a:r>
              <a:rPr lang="en-US" altLang="zh-CN" dirty="0" smtClean="0"/>
              <a:t>reparamerization</a:t>
            </a:r>
            <a:r>
              <a:rPr lang="zh-CN" altLang="en-US" dirty="0"/>
              <a:t>，我们首先从 </a:t>
            </a:r>
            <a:r>
              <a:rPr lang="en-US" altLang="zh-CN" dirty="0"/>
              <a:t>N(0,1)</a:t>
            </a:r>
            <a:r>
              <a:rPr lang="zh-CN" altLang="en-US" dirty="0"/>
              <a:t> 上采样 </a:t>
            </a:r>
            <a:r>
              <a:rPr lang="en-US" altLang="zh-CN" dirty="0"/>
              <a:t>ϵ</a:t>
            </a:r>
            <a:r>
              <a:rPr lang="zh-CN" altLang="en-US" dirty="0"/>
              <a:t>，然后，</a:t>
            </a:r>
            <a:r>
              <a:rPr lang="en-US" altLang="zh-CN" dirty="0"/>
              <a:t>z=σ</a:t>
            </a:r>
            <a:r>
              <a:rPr lang="zh-CN" altLang="en-US" dirty="0"/>
              <a:t>⋅</a:t>
            </a:r>
            <a:r>
              <a:rPr lang="en-US" altLang="zh-CN" dirty="0"/>
              <a:t>ϵ+μ</a:t>
            </a:r>
            <a:r>
              <a:rPr lang="zh-CN" altLang="en-US" dirty="0"/>
              <a:t>。这样，</a:t>
            </a:r>
            <a:r>
              <a:rPr lang="en-US" altLang="zh-CN" dirty="0"/>
              <a:t>z</a:t>
            </a:r>
            <a:r>
              <a:rPr lang="zh-CN" altLang="en-US" dirty="0"/>
              <a:t>∼</a:t>
            </a:r>
            <a:r>
              <a:rPr lang="en-US" altLang="zh-CN" dirty="0"/>
              <a:t>N(</a:t>
            </a:r>
            <a:r>
              <a:rPr lang="en-US" altLang="zh-CN" dirty="0" err="1"/>
              <a:t>μ,σ</a:t>
            </a:r>
            <a:r>
              <a:rPr lang="en-US" altLang="zh-CN" dirty="0"/>
              <a:t>)</a:t>
            </a:r>
            <a:r>
              <a:rPr lang="zh-CN" altLang="en-US" dirty="0"/>
              <a:t>，而且，从 </a:t>
            </a:r>
            <a:r>
              <a:rPr lang="en-US" altLang="zh-CN" dirty="0"/>
              <a:t>encoder </a:t>
            </a:r>
            <a:r>
              <a:rPr lang="zh-CN" altLang="en-US" dirty="0"/>
              <a:t>输出到 </a:t>
            </a:r>
            <a:r>
              <a:rPr lang="en-US" altLang="zh-CN" dirty="0"/>
              <a:t>z</a:t>
            </a:r>
            <a:r>
              <a:rPr lang="zh-CN" altLang="en-US" dirty="0"/>
              <a:t>，只涉及线性操作，（</a:t>
            </a:r>
            <a:r>
              <a:rPr lang="en-US" altLang="zh-CN" dirty="0"/>
              <a:t>ϵ</a:t>
            </a:r>
            <a:r>
              <a:rPr lang="zh-CN" altLang="en-US" dirty="0"/>
              <a:t> 对神经网络而言只是常数），因此，可以正常使用 </a:t>
            </a:r>
            <a:r>
              <a:rPr lang="en-US" altLang="zh-CN" dirty="0"/>
              <a:t>GD </a:t>
            </a:r>
            <a:r>
              <a:rPr lang="zh-CN" altLang="en-US" dirty="0"/>
              <a:t>进行优化</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4334752" y="2002020"/>
            <a:ext cx="7019048" cy="2209524"/>
          </a:xfrm>
          <a:prstGeom prst="rect">
            <a:avLst/>
          </a:prstGeom>
        </p:spPr>
      </p:pic>
    </p:spTree>
    <p:extLst>
      <p:ext uri="{BB962C8B-B14F-4D97-AF65-F5344CB8AC3E}">
        <p14:creationId xmlns:p14="http://schemas.microsoft.com/office/powerpoint/2010/main" val="573393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p:pic>
        <p:nvPicPr>
          <p:cNvPr id="4" name="内容占位符 3"/>
          <p:cNvPicPr>
            <a:picLocks noGrp="1" noChangeAspect="1"/>
          </p:cNvPicPr>
          <p:nvPr>
            <p:ph idx="1"/>
          </p:nvPr>
        </p:nvPicPr>
        <p:blipFill>
          <a:blip r:embed="rId2"/>
          <a:stretch>
            <a:fillRect/>
          </a:stretch>
        </p:blipFill>
        <p:spPr>
          <a:xfrm>
            <a:off x="2807315" y="2249488"/>
            <a:ext cx="6574195" cy="3541712"/>
          </a:xfrm>
          <a:prstGeom prst="rect">
            <a:avLst/>
          </a:prstGeom>
        </p:spPr>
      </p:pic>
    </p:spTree>
    <p:extLst>
      <p:ext uri="{BB962C8B-B14F-4D97-AF65-F5344CB8AC3E}">
        <p14:creationId xmlns:p14="http://schemas.microsoft.com/office/powerpoint/2010/main" val="447090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p:pic>
        <p:nvPicPr>
          <p:cNvPr id="1026" name="Picture 2" descr="z_xen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513533" y="2307839"/>
            <a:ext cx="7161760" cy="3425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34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模型简介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5350" y="2097088"/>
            <a:ext cx="2978015" cy="3541712"/>
          </a:xfrm>
        </p:spPr>
      </p:pic>
    </p:spTree>
    <p:extLst>
      <p:ext uri="{BB962C8B-B14F-4D97-AF65-F5344CB8AC3E}">
        <p14:creationId xmlns:p14="http://schemas.microsoft.com/office/powerpoint/2010/main" val="269527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VAE</a:t>
            </a:r>
            <a:r>
              <a:rPr lang="zh-CN" altLang="en-US" dirty="0" smtClean="0"/>
              <a:t>（变分自编码器）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dirty="0" smtClean="0"/>
                  <a:t>编码</a:t>
                </a:r>
                <a:endParaRPr lang="en-US" altLang="zh-CN" dirty="0" smtClean="0"/>
              </a:p>
              <a:p>
                <a:pPr lvl="1"/>
                <a:r>
                  <a:rPr lang="zh-CN" altLang="en-US" dirty="0" smtClean="0"/>
                  <a:t>拟合后验分布</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e>
                        <m:r>
                          <a:rPr lang="en-US" altLang="zh-CN" b="0" i="1" smtClean="0">
                            <a:latin typeface="Cambria Math" panose="02040503050406030204" pitchFamily="18" charset="0"/>
                          </a:rPr>
                          <m:t>𝑥</m:t>
                        </m:r>
                      </m:e>
                    </m:d>
                  </m:oMath>
                </a14:m>
                <a:endParaRPr lang="en-US" altLang="zh-CN" b="0" dirty="0" smtClean="0"/>
              </a:p>
              <a:p>
                <a:pPr lvl="1"/>
                <a:r>
                  <a:rPr lang="zh-CN" altLang="en-US" dirty="0" smtClean="0"/>
                  <a:t>变分推理</a:t>
                </a:r>
                <a:endParaRPr lang="en-US" altLang="zh-CN" dirty="0" smtClean="0"/>
              </a:p>
              <a:p>
                <a:pPr lvl="2"/>
                <a:r>
                  <a:rPr lang="zh-CN" altLang="en-US" dirty="0"/>
                  <a:t>寻</a:t>
                </a:r>
                <a:r>
                  <a:rPr lang="zh-CN" altLang="en-US" dirty="0" smtClean="0"/>
                  <a:t>找一个容易处理的分布</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zh-CN" altLang="en-US" dirty="0" smtClean="0"/>
                  <a:t>，使得</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oMath>
                </a14:m>
                <a:r>
                  <a:rPr lang="zh-CN" altLang="en-US" dirty="0" smtClean="0"/>
                  <a:t>与目标分布</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e>
                        <m:r>
                          <a:rPr lang="en-US" altLang="zh-CN" i="1">
                            <a:latin typeface="Cambria Math" panose="02040503050406030204" pitchFamily="18" charset="0"/>
                          </a:rPr>
                          <m:t>𝑥</m:t>
                        </m:r>
                      </m:e>
                    </m:d>
                  </m:oMath>
                </a14:m>
                <a:r>
                  <a:rPr lang="zh-CN" altLang="en-US" dirty="0" smtClean="0"/>
                  <a:t>尽量接近，一般采用正态分布等</a:t>
                </a:r>
                <a:endParaRPr lang="en-US" altLang="zh-CN" dirty="0" smtClean="0"/>
              </a:p>
              <a:p>
                <a:pPr lvl="2"/>
                <a:r>
                  <a:rPr lang="zh-CN" altLang="en-US" dirty="0" smtClean="0"/>
                  <a:t>衡量准则：</a:t>
                </a:r>
                <a:r>
                  <a:rPr lang="en-US" altLang="zh-CN" dirty="0" smtClean="0"/>
                  <a:t>KL</a:t>
                </a:r>
                <a:r>
                  <a:rPr lang="zh-CN" altLang="en-US" dirty="0" smtClean="0"/>
                  <a:t>散度</a:t>
                </a:r>
                <a:endParaRPr lang="en-US" altLang="zh-CN" dirty="0" smtClean="0"/>
              </a:p>
              <a:p>
                <a:pPr lvl="2"/>
                <a:endParaRPr lang="en-US" altLang="zh-CN" dirty="0" smtClean="0"/>
              </a:p>
              <a:p>
                <a:r>
                  <a:rPr lang="zh-CN" altLang="en-US" dirty="0"/>
                  <a:t>解</a:t>
                </a:r>
                <a:r>
                  <a:rPr lang="zh-CN" altLang="en-US" dirty="0" smtClean="0"/>
                  <a:t>码</a:t>
                </a:r>
                <a:endParaRPr lang="en-US" altLang="zh-CN" dirty="0" smtClean="0"/>
              </a:p>
              <a:p>
                <a:pPr lvl="1"/>
                <a:r>
                  <a:rPr lang="zh-CN" altLang="en-US" dirty="0"/>
                  <a:t>对</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oMath>
                </a14:m>
                <a:r>
                  <a:rPr lang="zh-CN" altLang="en-US" dirty="0" smtClean="0"/>
                  <a:t>进行采样，并生成</a:t>
                </a:r>
                <a:r>
                  <a:rPr lang="en-US" altLang="zh-CN" dirty="0" smtClean="0"/>
                  <a:t>x</a:t>
                </a:r>
                <a:r>
                  <a:rPr lang="zh-CN" altLang="en-US" dirty="0" smtClean="0"/>
                  <a:t>的过程</a:t>
                </a:r>
                <a:endParaRPr lang="en-US" altLang="zh-CN" dirty="0" smtClean="0"/>
              </a:p>
              <a:p>
                <a:pPr lvl="1"/>
                <a:r>
                  <a:rPr lang="zh-CN" altLang="en-US" dirty="0" smtClean="0"/>
                  <a:t>在对</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oMath>
                </a14:m>
                <a:r>
                  <a:rPr lang="zh-CN" altLang="en-US" dirty="0" smtClean="0"/>
                  <a:t>采样中，利用了</a:t>
                </a:r>
                <a:r>
                  <a:rPr lang="en-US" altLang="zh-CN" b="1" dirty="0"/>
                  <a:t>reparemerization</a:t>
                </a:r>
                <a:r>
                  <a:rPr lang="en-US" altLang="zh-CN" dirty="0"/>
                  <a:t> </a:t>
                </a:r>
                <a:r>
                  <a:rPr lang="zh-CN" altLang="en-US" dirty="0" smtClean="0"/>
                  <a:t>技巧，以便于利用梯度下降进行网络参数调整，由于</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μ</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σ</m:t>
                    </m:r>
                    <m:r>
                      <a:rPr lang="en-US" altLang="zh-CN" b="0" i="1" smtClean="0">
                        <a:latin typeface="Cambria Math" panose="02040503050406030204" pitchFamily="18" charset="0"/>
                      </a:rPr>
                      <m:t>)</m:t>
                    </m:r>
                  </m:oMath>
                </a14:m>
                <a:r>
                  <a:rPr lang="zh-CN" altLang="en-US" dirty="0" smtClean="0"/>
                  <a:t>，但从</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m:t>
                    </m:r>
                    <m:r>
                      <m:rPr>
                        <m:sty m:val="p"/>
                      </m:rPr>
                      <a:rPr lang="en-US" altLang="zh-CN" i="1">
                        <a:latin typeface="Cambria Math" panose="02040503050406030204" pitchFamily="18" charset="0"/>
                      </a:rPr>
                      <m:t>μ</m:t>
                    </m:r>
                    <m:r>
                      <a:rPr lang="en-US" altLang="zh-CN" i="1">
                        <a:latin typeface="Cambria Math" panose="02040503050406030204" pitchFamily="18" charset="0"/>
                      </a:rPr>
                      <m:t>,</m:t>
                    </m:r>
                    <m:r>
                      <m:rPr>
                        <m:sty m:val="p"/>
                      </m:rPr>
                      <a:rPr lang="en-US" altLang="zh-CN" i="1">
                        <a:latin typeface="Cambria Math" panose="02040503050406030204" pitchFamily="18" charset="0"/>
                      </a:rPr>
                      <m:t>σ</m:t>
                    </m:r>
                    <m:r>
                      <a:rPr lang="en-US" altLang="zh-CN" i="1">
                        <a:latin typeface="Cambria Math" panose="02040503050406030204" pitchFamily="18" charset="0"/>
                      </a:rPr>
                      <m:t>)</m:t>
                    </m:r>
                    <m:r>
                      <a:rPr lang="zh-CN" altLang="en-US" i="1" smtClean="0">
                        <a:latin typeface="Cambria Math" panose="02040503050406030204" pitchFamily="18" charset="0"/>
                      </a:rPr>
                      <m:t>采样</m:t>
                    </m:r>
                  </m:oMath>
                </a14:m>
                <a:r>
                  <a:rPr lang="zh-CN" altLang="en-US" dirty="0" smtClean="0"/>
                  <a:t>对</a:t>
                </a:r>
                <a:r>
                  <a:rPr lang="en-US" altLang="zh-CN" dirty="0" smtClean="0"/>
                  <a:t>μ</a:t>
                </a:r>
                <a:r>
                  <a:rPr lang="zh-CN" altLang="en-US" dirty="0" smtClean="0"/>
                  <a:t>和</a:t>
                </a:r>
                <a:r>
                  <a:rPr lang="en-US" altLang="zh-CN" dirty="0" smtClean="0"/>
                  <a:t>σ</a:t>
                </a:r>
                <a:r>
                  <a:rPr lang="zh-CN" altLang="en-US" dirty="0" smtClean="0"/>
                  <a:t>是不可导的，因此我们先从</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(0,1)</m:t>
                    </m:r>
                  </m:oMath>
                </a14:m>
                <a:r>
                  <a:rPr lang="zh-CN" altLang="en-US" dirty="0" smtClean="0"/>
                  <a:t>采样</a:t>
                </a:r>
                <a14:m>
                  <m:oMath xmlns:m="http://schemas.openxmlformats.org/officeDocument/2006/math">
                    <m:r>
                      <a:rPr lang="zh-CN" altLang="en-US" i="1" smtClean="0">
                        <a:latin typeface="Cambria Math" panose="02040503050406030204" pitchFamily="18" charset="0"/>
                      </a:rPr>
                      <m:t>𝜖</m:t>
                    </m:r>
                  </m:oMath>
                </a14:m>
                <a:r>
                  <a:rPr lang="zh-CN" altLang="en-US" dirty="0" smtClean="0"/>
                  <a:t>，</a:t>
                </a:r>
                <a14:m>
                  <m:oMath xmlns:m="http://schemas.openxmlformats.org/officeDocument/2006/math">
                    <m:r>
                      <a:rPr lang="en-US" altLang="zh-CN" b="0" i="1" dirty="0" smtClean="0">
                        <a:latin typeface="Cambria Math" panose="02040503050406030204" pitchFamily="18" charset="0"/>
                      </a:rPr>
                      <m:t>𝑧</m:t>
                    </m:r>
                    <m:r>
                      <a:rPr lang="en-US" altLang="zh-CN" b="0" i="1" dirty="0" smtClean="0">
                        <a:latin typeface="Cambria Math" panose="02040503050406030204" pitchFamily="18" charset="0"/>
                      </a:rPr>
                      <m:t>=</m:t>
                    </m:r>
                    <m:r>
                      <m:rPr>
                        <m:sty m:val="p"/>
                      </m:rPr>
                      <a:rPr lang="en-US" altLang="zh-CN" i="1" dirty="0">
                        <a:latin typeface="Cambria Math" panose="02040503050406030204" pitchFamily="18" charset="0"/>
                      </a:rPr>
                      <m:t>σ</m:t>
                    </m:r>
                  </m:oMath>
                </a14:m>
                <a:r>
                  <a:rPr lang="zh-CN" altLang="en-US" dirty="0" smtClean="0"/>
                  <a:t>*</a:t>
                </a:r>
                <a14:m>
                  <m:oMath xmlns:m="http://schemas.openxmlformats.org/officeDocument/2006/math">
                    <m:r>
                      <a:rPr lang="zh-CN" altLang="en-US" i="1">
                        <a:latin typeface="Cambria Math" panose="02040503050406030204" pitchFamily="18" charset="0"/>
                      </a:rPr>
                      <m:t>𝜖</m:t>
                    </m:r>
                  </m:oMath>
                </a14:m>
                <a:r>
                  <a:rPr lang="en-US" altLang="zh-CN" dirty="0" smtClean="0"/>
                  <a:t>+μ</a:t>
                </a:r>
                <a:r>
                  <a:rPr lang="zh-CN" altLang="en-US" dirty="0" smtClean="0"/>
                  <a:t>，这样，</a:t>
                </a:r>
                <a:r>
                  <a:rPr lang="en-US" altLang="zh-CN" dirty="0"/>
                  <a:t> </a:t>
                </a:r>
                <a14:m>
                  <m:oMath xmlns:m="http://schemas.openxmlformats.org/officeDocument/2006/math">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m:t>
                    </m:r>
                    <m:r>
                      <m:rPr>
                        <m:sty m:val="p"/>
                      </m:rPr>
                      <a:rPr lang="en-US" altLang="zh-CN" i="1">
                        <a:latin typeface="Cambria Math" panose="02040503050406030204" pitchFamily="18" charset="0"/>
                      </a:rPr>
                      <m:t>μ</m:t>
                    </m:r>
                    <m:r>
                      <a:rPr lang="en-US" altLang="zh-CN" i="1">
                        <a:latin typeface="Cambria Math" panose="02040503050406030204" pitchFamily="18" charset="0"/>
                      </a:rPr>
                      <m:t>,</m:t>
                    </m:r>
                    <m:r>
                      <m:rPr>
                        <m:sty m:val="p"/>
                      </m:rPr>
                      <a:rPr lang="en-US" altLang="zh-CN" i="1">
                        <a:latin typeface="Cambria Math" panose="02040503050406030204" pitchFamily="18" charset="0"/>
                      </a:rPr>
                      <m:t>σ</m:t>
                    </m:r>
                    <m:r>
                      <a:rPr lang="en-US" altLang="zh-CN" i="1">
                        <a:latin typeface="Cambria Math" panose="02040503050406030204" pitchFamily="18" charset="0"/>
                      </a:rPr>
                      <m:t>)</m:t>
                    </m:r>
                  </m:oMath>
                </a14:m>
                <a:r>
                  <a:rPr lang="zh-CN" altLang="en-US" dirty="0" smtClean="0"/>
                  <a:t>并且从</a:t>
                </a:r>
                <a:r>
                  <a:rPr lang="en-US" altLang="zh-CN" dirty="0" smtClean="0"/>
                  <a:t>encoder</a:t>
                </a:r>
                <a:r>
                  <a:rPr lang="zh-CN" altLang="en-US" dirty="0" smtClean="0"/>
                  <a:t>输出到</a:t>
                </a:r>
                <a:r>
                  <a:rPr lang="en-US" altLang="zh-CN" dirty="0" smtClean="0"/>
                  <a:t>z</a:t>
                </a:r>
                <a:r>
                  <a:rPr lang="zh-CN" altLang="en-US" dirty="0" smtClean="0"/>
                  <a:t>只涉及线性操作。</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62" t="-2410" r="-2585" b="-1721"/>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2378192" y="3977797"/>
            <a:ext cx="5476190" cy="447619"/>
          </a:xfrm>
          <a:prstGeom prst="rect">
            <a:avLst/>
          </a:prstGeom>
        </p:spPr>
      </p:pic>
      <p:sp>
        <p:nvSpPr>
          <p:cNvPr id="6"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F3F3F"/>
                </a:solidFill>
                <a:effectLst/>
                <a:latin typeface="Arial" panose="020B0604020202020204" pitchFamily="34" charset="0"/>
                <a:ea typeface="MathJax_Math-italic"/>
              </a:rPr>
              <a:t>ϵ</a:t>
            </a:r>
            <a:r>
              <a:rPr kumimoji="0" lang="zh-CN" altLang="zh-CN" sz="8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1060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关于散度</a:t>
            </a:r>
            <a:endParaRPr lang="zh-CN" altLang="en-US" dirty="0"/>
          </a:p>
        </p:txBody>
      </p:sp>
      <p:pic>
        <p:nvPicPr>
          <p:cNvPr id="3076" name="Picture 4" descr="preview"/>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1413" y="3575658"/>
            <a:ext cx="6790734" cy="254792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1141413" y="2097088"/>
            <a:ext cx="6790734" cy="1478570"/>
          </a:xfrm>
          <a:prstGeom prst="rect">
            <a:avLst/>
          </a:prstGeom>
        </p:spPr>
      </p:pic>
      <p:pic>
        <p:nvPicPr>
          <p:cNvPr id="5" name="图片 4"/>
          <p:cNvPicPr>
            <a:picLocks noChangeAspect="1"/>
          </p:cNvPicPr>
          <p:nvPr/>
        </p:nvPicPr>
        <p:blipFill>
          <a:blip r:embed="rId4"/>
          <a:stretch>
            <a:fillRect/>
          </a:stretch>
        </p:blipFill>
        <p:spPr>
          <a:xfrm>
            <a:off x="7932147" y="2097087"/>
            <a:ext cx="3822504" cy="4026499"/>
          </a:xfrm>
          <a:prstGeom prst="rect">
            <a:avLst/>
          </a:prstGeom>
        </p:spPr>
      </p:pic>
    </p:spTree>
    <p:extLst>
      <p:ext uri="{BB962C8B-B14F-4D97-AF65-F5344CB8AC3E}">
        <p14:creationId xmlns:p14="http://schemas.microsoft.com/office/powerpoint/2010/main" val="267715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模型改进计划</a:t>
            </a:r>
            <a:endParaRPr lang="zh-CN" altLang="en-US" dirty="0"/>
          </a:p>
        </p:txBody>
      </p:sp>
      <p:sp>
        <p:nvSpPr>
          <p:cNvPr id="3" name="内容占位符 2"/>
          <p:cNvSpPr>
            <a:spLocks noGrp="1"/>
          </p:cNvSpPr>
          <p:nvPr>
            <p:ph idx="1"/>
          </p:nvPr>
        </p:nvSpPr>
        <p:spPr/>
        <p:txBody>
          <a:bodyPr>
            <a:normAutofit fontScale="92500" lnSpcReduction="10000"/>
          </a:bodyPr>
          <a:lstStyle/>
          <a:p>
            <a:pPr lvl="0"/>
            <a:r>
              <a:rPr lang="zh-CN" altLang="zh-CN" dirty="0"/>
              <a:t>加入</a:t>
            </a:r>
            <a:r>
              <a:rPr lang="en-US" altLang="zh-CN" dirty="0" smtClean="0"/>
              <a:t>dropout</a:t>
            </a:r>
          </a:p>
          <a:p>
            <a:pPr lvl="1"/>
            <a:r>
              <a:rPr lang="zh-CN" altLang="en-US" dirty="0" smtClean="0"/>
              <a:t>在维度较高时比较实用</a:t>
            </a:r>
            <a:endParaRPr lang="zh-CN" altLang="zh-CN" dirty="0"/>
          </a:p>
          <a:p>
            <a:pPr lvl="0"/>
            <a:r>
              <a:rPr lang="zh-CN" altLang="zh-CN" dirty="0"/>
              <a:t>采用噪声自编码器</a:t>
            </a:r>
            <a:r>
              <a:rPr lang="en-US" altLang="zh-CN" dirty="0"/>
              <a:t>[4</a:t>
            </a:r>
            <a:r>
              <a:rPr lang="en-US" altLang="zh-CN" dirty="0" smtClean="0"/>
              <a:t>] </a:t>
            </a:r>
          </a:p>
          <a:p>
            <a:pPr lvl="1"/>
            <a:r>
              <a:rPr lang="zh-CN" altLang="en-US" dirty="0"/>
              <a:t>维</a:t>
            </a:r>
            <a:r>
              <a:rPr lang="zh-CN" altLang="en-US" dirty="0" smtClean="0"/>
              <a:t>度较低时实用</a:t>
            </a:r>
            <a:endParaRPr lang="zh-CN" altLang="zh-CN" dirty="0"/>
          </a:p>
          <a:p>
            <a:pPr lvl="0"/>
            <a:r>
              <a:rPr lang="zh-CN" altLang="zh-CN" dirty="0"/>
              <a:t>采用其他神经网络，比如</a:t>
            </a:r>
            <a:r>
              <a:rPr lang="en-US" altLang="zh-CN" dirty="0"/>
              <a:t>DBN[5]</a:t>
            </a:r>
            <a:endParaRPr lang="zh-CN" altLang="zh-CN" dirty="0"/>
          </a:p>
          <a:p>
            <a:pPr lvl="0"/>
            <a:r>
              <a:rPr lang="zh-CN" altLang="zh-CN" dirty="0"/>
              <a:t>加入不同的激活函数等抽取不同的特征和重建模型</a:t>
            </a:r>
            <a:r>
              <a:rPr lang="en-US" altLang="zh-CN" dirty="0"/>
              <a:t>[6], [7</a:t>
            </a:r>
            <a:r>
              <a:rPr lang="en-US" altLang="zh-CN" dirty="0" smtClean="0"/>
              <a:t>]</a:t>
            </a:r>
            <a:endParaRPr lang="en-US" altLang="zh-CN" dirty="0"/>
          </a:p>
          <a:p>
            <a:pPr lvl="1"/>
            <a:r>
              <a:rPr lang="zh-CN" altLang="en-US" dirty="0" smtClean="0"/>
              <a:t>没有比较明显的区分度，但饱和的激活函数会带来比较好的效果</a:t>
            </a:r>
            <a:endParaRPr lang="en-US" altLang="zh-CN" dirty="0" smtClean="0"/>
          </a:p>
          <a:p>
            <a:pPr lvl="2"/>
            <a:r>
              <a:rPr lang="zh-CN" altLang="en-US" dirty="0"/>
              <a:t>主</a:t>
            </a:r>
            <a:r>
              <a:rPr lang="zh-CN" altLang="en-US" dirty="0" smtClean="0"/>
              <a:t>要原因可能是因为在最开始模型训练的时候加入了归一化等</a:t>
            </a:r>
            <a:endParaRPr lang="en-US" altLang="zh-CN" dirty="0" smtClean="0"/>
          </a:p>
        </p:txBody>
      </p:sp>
    </p:spTree>
    <p:extLst>
      <p:ext uri="{BB962C8B-B14F-4D97-AF65-F5344CB8AC3E}">
        <p14:creationId xmlns:p14="http://schemas.microsoft.com/office/powerpoint/2010/main" val="2817317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数据改进</a:t>
            </a:r>
            <a:endParaRPr lang="zh-CN" altLang="en-US" dirty="0"/>
          </a:p>
        </p:txBody>
      </p:sp>
      <p:sp>
        <p:nvSpPr>
          <p:cNvPr id="3" name="内容占位符 2"/>
          <p:cNvSpPr>
            <a:spLocks noGrp="1"/>
          </p:cNvSpPr>
          <p:nvPr>
            <p:ph idx="1"/>
          </p:nvPr>
        </p:nvSpPr>
        <p:spPr/>
        <p:txBody>
          <a:bodyPr/>
          <a:lstStyle/>
          <a:p>
            <a:pPr lvl="0"/>
            <a:r>
              <a:rPr lang="zh-CN" altLang="zh-CN" dirty="0" smtClean="0"/>
              <a:t>对多数类进行下采样，去掉离群点可能会有助于提高分类器的准确度，但对提高正类样本准确度没有帮助，主动下采样方法</a:t>
            </a:r>
          </a:p>
          <a:p>
            <a:r>
              <a:rPr lang="zh-CN" altLang="zh-CN" dirty="0" smtClean="0"/>
              <a:t>生成少数类样本的方法</a:t>
            </a:r>
            <a:endParaRPr lang="zh-CN" altLang="en-US" dirty="0" smtClean="0"/>
          </a:p>
          <a:p>
            <a:endParaRPr lang="zh-CN" altLang="en-US" dirty="0"/>
          </a:p>
        </p:txBody>
      </p:sp>
    </p:spTree>
    <p:extLst>
      <p:ext uri="{BB962C8B-B14F-4D97-AF65-F5344CB8AC3E}">
        <p14:creationId xmlns:p14="http://schemas.microsoft.com/office/powerpoint/2010/main" val="199841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计划效果及分析</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模型改进计划</a:t>
            </a:r>
            <a:endParaRPr lang="en-US" altLang="zh-CN" dirty="0" smtClean="0"/>
          </a:p>
          <a:p>
            <a:pPr lvl="1">
              <a:buFont typeface="Wingdings" panose="05000000000000000000" pitchFamily="2" charset="2"/>
              <a:buChar char="Ø"/>
            </a:pPr>
            <a:r>
              <a:rPr lang="zh-CN" altLang="en-US" dirty="0"/>
              <a:t>加入</a:t>
            </a:r>
            <a:r>
              <a:rPr lang="en-US" altLang="zh-CN" dirty="0" smtClean="0"/>
              <a:t>dropout  &lt;</a:t>
            </a:r>
            <a:r>
              <a:rPr lang="zh-CN" altLang="en-US" dirty="0" smtClean="0"/>
              <a:t>加入</a:t>
            </a:r>
            <a:r>
              <a:rPr lang="en-US" altLang="zh-CN" dirty="0" smtClean="0"/>
              <a:t>dropout</a:t>
            </a:r>
            <a:r>
              <a:rPr lang="zh-CN" altLang="en-US" dirty="0" smtClean="0"/>
              <a:t>并去掉正则，能够得到更好的测试效果，但在训练集上的错误会增大</a:t>
            </a:r>
            <a:r>
              <a:rPr lang="en-US" altLang="zh-CN" dirty="0" smtClean="0"/>
              <a:t>&gt;</a:t>
            </a:r>
            <a:endParaRPr lang="en-US" altLang="zh-CN" dirty="0"/>
          </a:p>
          <a:p>
            <a:pPr lvl="1">
              <a:buFont typeface="Wingdings" panose="05000000000000000000" pitchFamily="2" charset="2"/>
              <a:buChar char="Ø"/>
            </a:pPr>
            <a:r>
              <a:rPr lang="zh-CN" altLang="en-US" dirty="0"/>
              <a:t>采用噪声自编码器</a:t>
            </a:r>
            <a:r>
              <a:rPr lang="en-US" altLang="zh-CN" dirty="0"/>
              <a:t>[4] </a:t>
            </a:r>
            <a:r>
              <a:rPr lang="en-US" altLang="zh-CN" dirty="0" smtClean="0"/>
              <a:t> </a:t>
            </a:r>
            <a:r>
              <a:rPr lang="zh-CN" altLang="en-US" dirty="0" smtClean="0"/>
              <a:t>可以提升分类器效果，增强分类器鲁棒性 但在</a:t>
            </a:r>
            <a:r>
              <a:rPr lang="en-US" altLang="zh-CN" dirty="0" smtClean="0"/>
              <a:t>dropout</a:t>
            </a:r>
            <a:r>
              <a:rPr lang="zh-CN" altLang="en-US" dirty="0" smtClean="0"/>
              <a:t>情况下，不加噪声反倒会提升分类器效果 </a:t>
            </a:r>
            <a:endParaRPr lang="en-US" altLang="zh-CN" dirty="0"/>
          </a:p>
          <a:p>
            <a:pPr lvl="1">
              <a:buFont typeface="Wingdings" panose="05000000000000000000" pitchFamily="2" charset="2"/>
              <a:buChar char="Ø"/>
            </a:pPr>
            <a:r>
              <a:rPr lang="zh-CN" altLang="en-US" dirty="0"/>
              <a:t>采用其他神经网络，比如</a:t>
            </a:r>
            <a:r>
              <a:rPr lang="en-US" altLang="zh-CN" dirty="0"/>
              <a:t>DBN[5</a:t>
            </a:r>
            <a:r>
              <a:rPr lang="en-US" altLang="zh-CN" dirty="0" smtClean="0"/>
              <a:t>] </a:t>
            </a:r>
            <a:r>
              <a:rPr lang="zh-CN" altLang="en-US" dirty="0" smtClean="0"/>
              <a:t>未尝试，争取尝试卷积自编码器</a:t>
            </a:r>
            <a:endParaRPr lang="en-US" altLang="zh-CN" dirty="0"/>
          </a:p>
          <a:p>
            <a:pPr lvl="1">
              <a:buFont typeface="Wingdings" panose="05000000000000000000" pitchFamily="2" charset="2"/>
              <a:buChar char="Ø"/>
            </a:pPr>
            <a:r>
              <a:rPr lang="zh-CN" altLang="en-US" dirty="0"/>
              <a:t>加入不同的激活函数等抽取不同的特征和重建模型</a:t>
            </a:r>
            <a:r>
              <a:rPr lang="en-US" altLang="zh-CN" dirty="0"/>
              <a:t>[6], [7</a:t>
            </a:r>
            <a:r>
              <a:rPr lang="en-US" altLang="zh-CN" dirty="0" smtClean="0"/>
              <a:t>] </a:t>
            </a:r>
            <a:r>
              <a:rPr lang="zh-CN" altLang="en-US" dirty="0" smtClean="0"/>
              <a:t>采用不同的激活函数没有很大影响，但没有生成多种不同的模型作为分类</a:t>
            </a:r>
            <a:endParaRPr lang="en-US" altLang="zh-CN" dirty="0"/>
          </a:p>
          <a:p>
            <a:r>
              <a:rPr lang="zh-CN" altLang="en-US" dirty="0" smtClean="0"/>
              <a:t>数据改进</a:t>
            </a:r>
            <a:endParaRPr lang="en-US" altLang="zh-CN" dirty="0" smtClean="0"/>
          </a:p>
          <a:p>
            <a:pPr lvl="1">
              <a:buFont typeface="Wingdings" panose="05000000000000000000" pitchFamily="2" charset="2"/>
              <a:buChar char="Ø"/>
            </a:pPr>
            <a:r>
              <a:rPr lang="zh-CN" altLang="en-US" dirty="0"/>
              <a:t>去</a:t>
            </a:r>
            <a:r>
              <a:rPr lang="zh-CN" altLang="en-US" dirty="0" smtClean="0"/>
              <a:t>掉多数类离群点</a:t>
            </a:r>
            <a:endParaRPr lang="en-US" altLang="zh-CN" dirty="0" smtClean="0"/>
          </a:p>
          <a:p>
            <a:pPr lvl="1">
              <a:buFont typeface="Wingdings" panose="05000000000000000000" pitchFamily="2" charset="2"/>
              <a:buChar char="Ø"/>
            </a:pPr>
            <a:r>
              <a:rPr lang="zh-CN" altLang="en-US" dirty="0" smtClean="0"/>
              <a:t>生成少数类样本 目前采用</a:t>
            </a:r>
            <a:r>
              <a:rPr lang="en-US" altLang="zh-CN" dirty="0" smtClean="0"/>
              <a:t>VAE</a:t>
            </a:r>
            <a:r>
              <a:rPr lang="zh-CN" altLang="en-US" dirty="0" smtClean="0"/>
              <a:t>的方式生成少数类，但反倒会造成分类结果下降，对比分类器也是如此，目前来看应该是生成样本质量问题，从生成样本的数据来看，数据波动很小，基本处于不变状态，生成模型仍然需要改进。</a:t>
            </a:r>
            <a:r>
              <a:rPr lang="zh-CN" altLang="en-US" dirty="0"/>
              <a:t>目</a:t>
            </a:r>
            <a:r>
              <a:rPr lang="zh-CN" altLang="en-US" dirty="0" smtClean="0"/>
              <a:t>前无法判断生成样本对分类器的影响，但高质量的生成样本应该会提高分类效果。</a:t>
            </a:r>
            <a:endParaRPr lang="en-US" altLang="zh-CN" dirty="0"/>
          </a:p>
          <a:p>
            <a:pPr lvl="0">
              <a:buClr>
                <a:prstClr val="black"/>
              </a:buClr>
            </a:pPr>
            <a:r>
              <a:rPr lang="zh-CN" altLang="en-US" dirty="0" smtClean="0">
                <a:solidFill>
                  <a:prstClr val="black"/>
                </a:solidFill>
              </a:rPr>
              <a:t>数据可视化</a:t>
            </a:r>
            <a:endParaRPr lang="en-US" altLang="zh-CN" dirty="0" smtClean="0">
              <a:solidFill>
                <a:prstClr val="black"/>
              </a:solidFill>
            </a:endParaRPr>
          </a:p>
          <a:p>
            <a:pPr lvl="1">
              <a:buClr>
                <a:prstClr val="black"/>
              </a:buClr>
            </a:pPr>
            <a:r>
              <a:rPr lang="zh-CN" altLang="en-US" dirty="0" smtClean="0">
                <a:solidFill>
                  <a:prstClr val="black"/>
                </a:solidFill>
              </a:rPr>
              <a:t>采用数据可视化对生成样本进行评价</a:t>
            </a:r>
            <a:endParaRPr lang="en-US" altLang="zh-CN" dirty="0">
              <a:solidFill>
                <a:prstClr val="black"/>
              </a:solidFill>
            </a:endParaRPr>
          </a:p>
          <a:p>
            <a:pPr marL="457200" lvl="1" indent="0">
              <a:buNone/>
            </a:pPr>
            <a:endParaRPr lang="en-US" altLang="zh-CN" dirty="0" smtClean="0"/>
          </a:p>
          <a:p>
            <a:pPr lvl="1">
              <a:buFont typeface="Wingdings" panose="05000000000000000000" pitchFamily="2" charset="2"/>
              <a:buChar char="Ø"/>
            </a:pPr>
            <a:endParaRPr lang="en-US" altLang="zh-CN" dirty="0" smtClean="0"/>
          </a:p>
        </p:txBody>
      </p:sp>
    </p:spTree>
    <p:extLst>
      <p:ext uri="{BB962C8B-B14F-4D97-AF65-F5344CB8AC3E}">
        <p14:creationId xmlns:p14="http://schemas.microsoft.com/office/powerpoint/2010/main" val="2214135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生成样本存在的问题</a:t>
            </a:r>
            <a:endParaRPr lang="zh-CN" altLang="en-US" dirty="0"/>
          </a:p>
        </p:txBody>
      </p:sp>
      <p:sp>
        <p:nvSpPr>
          <p:cNvPr id="3" name="内容占位符 2"/>
          <p:cNvSpPr>
            <a:spLocks noGrp="1"/>
          </p:cNvSpPr>
          <p:nvPr>
            <p:ph idx="1"/>
          </p:nvPr>
        </p:nvSpPr>
        <p:spPr/>
        <p:txBody>
          <a:bodyPr/>
          <a:lstStyle/>
          <a:p>
            <a:r>
              <a:rPr lang="zh-CN" altLang="en-US" dirty="0" smtClean="0"/>
              <a:t>由</a:t>
            </a:r>
            <a:r>
              <a:rPr lang="en-US" altLang="zh-CN" dirty="0"/>
              <a:t>VAE</a:t>
            </a:r>
            <a:r>
              <a:rPr lang="zh-CN" altLang="en-US" dirty="0" smtClean="0"/>
              <a:t>生成样本返回值中，生成样本范围波动非常小，与</a:t>
            </a:r>
            <a:r>
              <a:rPr lang="en-US" altLang="zh-CN" dirty="0" smtClean="0"/>
              <a:t>SMOTE</a:t>
            </a:r>
            <a:r>
              <a:rPr lang="zh-CN" altLang="en-US" dirty="0" smtClean="0"/>
              <a:t>无法相提并论，但因为生成网络中采用</a:t>
            </a:r>
            <a:r>
              <a:rPr lang="en-US" altLang="zh-CN" dirty="0" smtClean="0"/>
              <a:t>sigmoid</a:t>
            </a:r>
            <a:r>
              <a:rPr lang="zh-CN" altLang="en-US" dirty="0" smtClean="0"/>
              <a:t>函数作为输出，因此输出样本都在（</a:t>
            </a:r>
            <a:r>
              <a:rPr lang="en-US" altLang="zh-CN" dirty="0" smtClean="0"/>
              <a:t>0,1</a:t>
            </a:r>
            <a:r>
              <a:rPr lang="zh-CN" altLang="en-US" dirty="0" smtClean="0"/>
              <a:t>）内，但波动范围非常小的问题，暂时不知如何解决，可能是生成样本时的采样问题</a:t>
            </a:r>
            <a:endParaRPr lang="en-US" altLang="zh-CN" dirty="0" smtClean="0"/>
          </a:p>
          <a:p>
            <a:pPr lvl="1"/>
            <a:r>
              <a:rPr lang="zh-CN" altLang="en-US" dirty="0"/>
              <a:t>解</a:t>
            </a:r>
            <a:r>
              <a:rPr lang="zh-CN" altLang="en-US" dirty="0" smtClean="0"/>
              <a:t>决方案：</a:t>
            </a:r>
            <a:r>
              <a:rPr lang="en-US" altLang="zh-CN" dirty="0" smtClean="0"/>
              <a:t>1 </a:t>
            </a:r>
            <a:r>
              <a:rPr lang="zh-CN" altLang="en-US" dirty="0" smtClean="0"/>
              <a:t>缩放 从交叉验证情况来看，缩放可以提高分类效果</a:t>
            </a:r>
            <a:endParaRPr lang="en-US" altLang="zh-CN" dirty="0" smtClean="0"/>
          </a:p>
          <a:p>
            <a:pPr lvl="1"/>
            <a:r>
              <a:rPr lang="en-US" altLang="zh-CN" dirty="0" smtClean="0"/>
              <a:t>2 </a:t>
            </a:r>
            <a:r>
              <a:rPr lang="zh-CN" altLang="en-US" dirty="0" smtClean="0"/>
              <a:t>对采样进行调整</a:t>
            </a:r>
            <a:endParaRPr lang="en-US" altLang="zh-CN" dirty="0" smtClean="0"/>
          </a:p>
          <a:p>
            <a:r>
              <a:rPr lang="zh-CN" altLang="en-US" dirty="0"/>
              <a:t>减</a:t>
            </a:r>
            <a:r>
              <a:rPr lang="zh-CN" altLang="en-US" dirty="0" smtClean="0"/>
              <a:t>少多数类的边界样本</a:t>
            </a:r>
            <a:endParaRPr lang="zh-CN" altLang="en-US" dirty="0"/>
          </a:p>
        </p:txBody>
      </p:sp>
    </p:spTree>
    <p:extLst>
      <p:ext uri="{BB962C8B-B14F-4D97-AF65-F5344CB8AC3E}">
        <p14:creationId xmlns:p14="http://schemas.microsoft.com/office/powerpoint/2010/main" val="1743964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如何评价生成样本（从不同的思路来理解生成模型）</a:t>
            </a:r>
            <a:endParaRPr lang="zh-CN" altLang="en-US" sz="3200" dirty="0"/>
          </a:p>
        </p:txBody>
      </p:sp>
      <p:sp>
        <p:nvSpPr>
          <p:cNvPr id="3" name="内容占位符 2"/>
          <p:cNvSpPr>
            <a:spLocks noGrp="1"/>
          </p:cNvSpPr>
          <p:nvPr>
            <p:ph idx="1"/>
          </p:nvPr>
        </p:nvSpPr>
        <p:spPr/>
        <p:txBody>
          <a:bodyPr>
            <a:normAutofit fontScale="85000" lnSpcReduction="20000"/>
          </a:bodyPr>
          <a:lstStyle/>
          <a:p>
            <a:r>
              <a:rPr lang="en-US" altLang="zh-CN" dirty="0" err="1" smtClean="0"/>
              <a:t>Vae</a:t>
            </a:r>
            <a:endParaRPr lang="en-US" altLang="zh-CN" dirty="0" smtClean="0"/>
          </a:p>
          <a:p>
            <a:pPr lvl="1"/>
            <a:r>
              <a:rPr lang="zh-CN" altLang="en-US" dirty="0"/>
              <a:t>假</a:t>
            </a:r>
            <a:r>
              <a:rPr lang="zh-CN" altLang="en-US" dirty="0" smtClean="0"/>
              <a:t>设数据是由潜在变量决定的，而该潜在变量符合高斯分布，因此采用简单高斯分布拟合该样本，神经网络的代价函数为假设分布与真实分布的</a:t>
            </a:r>
            <a:r>
              <a:rPr lang="en-US" altLang="zh-CN" dirty="0" smtClean="0"/>
              <a:t>KL</a:t>
            </a:r>
            <a:r>
              <a:rPr lang="zh-CN" altLang="en-US" dirty="0" smtClean="0"/>
              <a:t>散度，以及自编码器固有的重建误差</a:t>
            </a:r>
            <a:endParaRPr lang="en-US" altLang="zh-CN" dirty="0" smtClean="0"/>
          </a:p>
          <a:p>
            <a:pPr lvl="1"/>
            <a:r>
              <a:rPr lang="zh-CN" altLang="en-US" dirty="0"/>
              <a:t>总</a:t>
            </a:r>
            <a:r>
              <a:rPr lang="zh-CN" altLang="en-US" dirty="0" smtClean="0"/>
              <a:t>体来说是利用神经网络对数据分布进行建模</a:t>
            </a:r>
            <a:endParaRPr lang="en-US" altLang="zh-CN" dirty="0" smtClean="0"/>
          </a:p>
          <a:p>
            <a:r>
              <a:rPr lang="en-US" altLang="zh-CN" dirty="0" smtClean="0"/>
              <a:t>GAN</a:t>
            </a:r>
          </a:p>
          <a:p>
            <a:pPr lvl="1"/>
            <a:r>
              <a:rPr lang="zh-CN" altLang="en-US" dirty="0"/>
              <a:t>思</a:t>
            </a:r>
            <a:r>
              <a:rPr lang="zh-CN" altLang="en-US" dirty="0" smtClean="0"/>
              <a:t>想：如果生成样本可以欺骗一个分类器，则证明该生成样本具有足够的可信度</a:t>
            </a:r>
            <a:endParaRPr lang="en-US" altLang="zh-CN" dirty="0" smtClean="0"/>
          </a:p>
          <a:p>
            <a:pPr lvl="1"/>
            <a:r>
              <a:rPr lang="en-US" altLang="zh-CN" dirty="0" smtClean="0"/>
              <a:t>GAN</a:t>
            </a:r>
            <a:r>
              <a:rPr lang="zh-CN" altLang="en-US" dirty="0" smtClean="0"/>
              <a:t>采用两个部分：生成器和分类器进行对抗的思想，先对分类器进行训练至较强状态（具有较好的精度等），然后再对生成器进行训练，直到分类器无法分辨</a:t>
            </a:r>
            <a:endParaRPr lang="en-US" altLang="zh-CN" dirty="0" smtClean="0"/>
          </a:p>
          <a:p>
            <a:pPr lvl="1"/>
            <a:r>
              <a:rPr lang="zh-CN" altLang="en-US" dirty="0" smtClean="0"/>
              <a:t>生成器的输入为随机数</a:t>
            </a:r>
            <a:endParaRPr lang="en-US" altLang="zh-CN" dirty="0" smtClean="0"/>
          </a:p>
          <a:p>
            <a:pPr lvl="1"/>
            <a:r>
              <a:rPr lang="zh-CN" altLang="en-US" dirty="0"/>
              <a:t>神经网</a:t>
            </a:r>
            <a:r>
              <a:rPr lang="zh-CN" altLang="en-US" dirty="0" smtClean="0"/>
              <a:t>络的代价函数为：</a:t>
            </a:r>
            <a:r>
              <a:rPr lang="en-US" altLang="zh-CN" dirty="0" smtClean="0"/>
              <a:t>D</a:t>
            </a:r>
            <a:r>
              <a:rPr lang="zh-CN" altLang="en-US" dirty="0" smtClean="0"/>
              <a:t>在真实数据和</a:t>
            </a:r>
            <a:r>
              <a:rPr lang="en-US" altLang="zh-CN" dirty="0" smtClean="0"/>
              <a:t>G</a:t>
            </a:r>
            <a:r>
              <a:rPr lang="zh-CN" altLang="en-US" dirty="0" smtClean="0"/>
              <a:t>（</a:t>
            </a:r>
            <a:r>
              <a:rPr lang="en-US" altLang="zh-CN" dirty="0" smtClean="0"/>
              <a:t>z</a:t>
            </a:r>
            <a:r>
              <a:rPr lang="zh-CN" altLang="en-US" dirty="0" smtClean="0"/>
              <a:t>）的训练精度期望、</a:t>
            </a:r>
            <a:r>
              <a:rPr lang="en-US" altLang="zh-CN" dirty="0" smtClean="0"/>
              <a:t>G</a:t>
            </a:r>
            <a:r>
              <a:rPr lang="zh-CN" altLang="en-US" dirty="0" smtClean="0"/>
              <a:t>则试图使</a:t>
            </a:r>
            <a:r>
              <a:rPr lang="en-US" altLang="zh-CN" dirty="0" smtClean="0"/>
              <a:t>D</a:t>
            </a:r>
            <a:r>
              <a:rPr lang="zh-CN" altLang="en-US" dirty="0" smtClean="0"/>
              <a:t>的代价函数反向达到最大化等</a:t>
            </a:r>
            <a:endParaRPr lang="en-US" altLang="zh-CN" dirty="0" smtClean="0"/>
          </a:p>
        </p:txBody>
      </p:sp>
    </p:spTree>
    <p:extLst>
      <p:ext uri="{BB962C8B-B14F-4D97-AF65-F5344CB8AC3E}">
        <p14:creationId xmlns:p14="http://schemas.microsoft.com/office/powerpoint/2010/main" val="955185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r>
              <a:rPr lang="zh-CN" altLang="en-US" dirty="0" smtClean="0"/>
              <a:t>为何能生成质量更好的样本</a:t>
            </a:r>
            <a:endParaRPr lang="zh-CN" altLang="en-US" dirty="0"/>
          </a:p>
        </p:txBody>
      </p:sp>
      <p:sp>
        <p:nvSpPr>
          <p:cNvPr id="3" name="内容占位符 2"/>
          <p:cNvSpPr>
            <a:spLocks noGrp="1"/>
          </p:cNvSpPr>
          <p:nvPr>
            <p:ph idx="1"/>
          </p:nvPr>
        </p:nvSpPr>
        <p:spPr/>
        <p:txBody>
          <a:bodyPr/>
          <a:lstStyle/>
          <a:p>
            <a:r>
              <a:rPr lang="zh-CN" altLang="en-US" dirty="0" smtClean="0"/>
              <a:t>文献</a:t>
            </a:r>
            <a:r>
              <a:rPr lang="en-US" altLang="zh-CN" dirty="0"/>
              <a:t>NIPS 2016 Tutorial: Generative Adversarial </a:t>
            </a:r>
            <a:r>
              <a:rPr lang="en-US" altLang="zh-CN" dirty="0" smtClean="0"/>
              <a:t>Networks</a:t>
            </a:r>
          </a:p>
          <a:p>
            <a:r>
              <a:rPr lang="zh-CN" altLang="en-US" dirty="0"/>
              <a:t>该文</a:t>
            </a:r>
            <a:r>
              <a:rPr lang="zh-CN" altLang="en-US" dirty="0" smtClean="0"/>
              <a:t>献分析了</a:t>
            </a:r>
            <a:r>
              <a:rPr lang="en-US" altLang="zh-CN" dirty="0" err="1" smtClean="0"/>
              <a:t>vae</a:t>
            </a:r>
            <a:r>
              <a:rPr lang="zh-CN" altLang="en-US" dirty="0" smtClean="0"/>
              <a:t>与</a:t>
            </a:r>
            <a:r>
              <a:rPr lang="en-US" altLang="zh-CN" dirty="0" smtClean="0"/>
              <a:t>GAN</a:t>
            </a:r>
            <a:r>
              <a:rPr lang="zh-CN" altLang="en-US" dirty="0" smtClean="0"/>
              <a:t>的生成模型能力，指出</a:t>
            </a:r>
            <a:r>
              <a:rPr lang="en-US" altLang="zh-CN" dirty="0" smtClean="0"/>
              <a:t>GAN</a:t>
            </a:r>
            <a:r>
              <a:rPr lang="zh-CN" altLang="en-US" dirty="0" smtClean="0"/>
              <a:t>的生成能力在于对抗过程，而非是极小化各种散度等。</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703935" y="4020344"/>
            <a:ext cx="6780952" cy="2504762"/>
          </a:xfrm>
          <a:prstGeom prst="rect">
            <a:avLst/>
          </a:prstGeom>
        </p:spPr>
      </p:pic>
    </p:spTree>
    <p:extLst>
      <p:ext uri="{BB962C8B-B14F-4D97-AF65-F5344CB8AC3E}">
        <p14:creationId xmlns:p14="http://schemas.microsoft.com/office/powerpoint/2010/main" val="2739277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目前的模型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1" y="1985201"/>
            <a:ext cx="9906000" cy="3286516"/>
          </a:xfrm>
          <a:prstGeom prst="rect">
            <a:avLst/>
          </a:prstGeom>
        </p:spPr>
      </p:pic>
    </p:spTree>
    <p:extLst>
      <p:ext uri="{BB962C8B-B14F-4D97-AF65-F5344CB8AC3E}">
        <p14:creationId xmlns:p14="http://schemas.microsoft.com/office/powerpoint/2010/main" val="3027507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5062" y="1706880"/>
            <a:ext cx="9905999" cy="4079558"/>
          </a:xfrm>
        </p:spPr>
        <p:txBody>
          <a:bodyPr>
            <a:normAutofit fontScale="55000" lnSpcReduction="20000"/>
          </a:bodyPr>
          <a:lstStyle/>
          <a:p>
            <a:r>
              <a:rPr lang="zh-CN" altLang="en-US" dirty="0" smtClean="0"/>
              <a:t>神经网络训练不稳定，易出现生成样本呈线性的情况</a:t>
            </a:r>
            <a:endParaRPr lang="en-US" altLang="zh-CN" dirty="0" smtClean="0"/>
          </a:p>
          <a:p>
            <a:pPr lvl="1"/>
            <a:r>
              <a:rPr lang="zh-CN" altLang="en-US" dirty="0" smtClean="0"/>
              <a:t>原因分析</a:t>
            </a:r>
            <a:endParaRPr lang="en-US" altLang="zh-CN" dirty="0" smtClean="0"/>
          </a:p>
          <a:p>
            <a:pPr lvl="2"/>
            <a:r>
              <a:rPr lang="zh-CN" altLang="en-US" dirty="0" smtClean="0"/>
              <a:t>样本数量过少导致训练易出现过拟合</a:t>
            </a:r>
            <a:endParaRPr lang="en-US" altLang="zh-CN" dirty="0" smtClean="0"/>
          </a:p>
          <a:p>
            <a:pPr lvl="2"/>
            <a:r>
              <a:rPr lang="en-US" altLang="zh-CN" dirty="0" err="1" smtClean="0"/>
              <a:t>Vae</a:t>
            </a:r>
            <a:r>
              <a:rPr lang="zh-CN" altLang="en-US" dirty="0" smtClean="0"/>
              <a:t>的假设过于强烈？潜在变量可能不是正态分布</a:t>
            </a:r>
            <a:endParaRPr lang="en-US" altLang="zh-CN" dirty="0" smtClean="0"/>
          </a:p>
          <a:p>
            <a:pPr lvl="1"/>
            <a:r>
              <a:rPr lang="zh-CN" altLang="en-US" dirty="0">
                <a:solidFill>
                  <a:prstClr val="white"/>
                </a:solidFill>
              </a:rPr>
              <a:t>解</a:t>
            </a:r>
            <a:r>
              <a:rPr lang="zh-CN" altLang="en-US" dirty="0" smtClean="0">
                <a:solidFill>
                  <a:prstClr val="white"/>
                </a:solidFill>
              </a:rPr>
              <a:t>决方案</a:t>
            </a:r>
            <a:endParaRPr lang="en-US" altLang="zh-CN" dirty="0" smtClean="0">
              <a:solidFill>
                <a:prstClr val="white"/>
              </a:solidFill>
            </a:endParaRPr>
          </a:p>
          <a:p>
            <a:pPr lvl="2"/>
            <a:r>
              <a:rPr lang="zh-CN" altLang="en-US" dirty="0">
                <a:solidFill>
                  <a:prstClr val="white"/>
                </a:solidFill>
              </a:rPr>
              <a:t>加</a:t>
            </a:r>
            <a:r>
              <a:rPr lang="zh-CN" altLang="en-US" dirty="0" smtClean="0">
                <a:solidFill>
                  <a:prstClr val="white"/>
                </a:solidFill>
              </a:rPr>
              <a:t>入正则化机制，并使用批量训练</a:t>
            </a:r>
            <a:endParaRPr lang="en-US" altLang="zh-CN" dirty="0" smtClean="0">
              <a:solidFill>
                <a:prstClr val="white"/>
              </a:solidFill>
            </a:endParaRPr>
          </a:p>
          <a:p>
            <a:pPr lvl="2"/>
            <a:r>
              <a:rPr lang="zh-CN" altLang="en-US" dirty="0">
                <a:solidFill>
                  <a:prstClr val="white"/>
                </a:solidFill>
              </a:rPr>
              <a:t>暂</a:t>
            </a:r>
            <a:r>
              <a:rPr lang="zh-CN" altLang="en-US" dirty="0" smtClean="0">
                <a:solidFill>
                  <a:prstClr val="white"/>
                </a:solidFill>
              </a:rPr>
              <a:t>无</a:t>
            </a:r>
            <a:endParaRPr lang="en-US" altLang="zh-CN" dirty="0" smtClean="0">
              <a:solidFill>
                <a:prstClr val="white"/>
              </a:solidFill>
            </a:endParaRPr>
          </a:p>
          <a:p>
            <a:pPr lvl="0"/>
            <a:r>
              <a:rPr lang="zh-CN" altLang="en-US" dirty="0" smtClean="0">
                <a:solidFill>
                  <a:prstClr val="white"/>
                </a:solidFill>
              </a:rPr>
              <a:t>生成样本的质量难以估计</a:t>
            </a:r>
            <a:endParaRPr lang="en-US" altLang="zh-CN" dirty="0" smtClean="0">
              <a:solidFill>
                <a:prstClr val="white"/>
              </a:solidFill>
            </a:endParaRPr>
          </a:p>
          <a:p>
            <a:pPr lvl="1"/>
            <a:r>
              <a:rPr lang="zh-CN" altLang="en-US" dirty="0" smtClean="0">
                <a:solidFill>
                  <a:prstClr val="white"/>
                </a:solidFill>
              </a:rPr>
              <a:t>原因分析</a:t>
            </a:r>
            <a:endParaRPr lang="en-US" altLang="zh-CN" dirty="0" smtClean="0">
              <a:solidFill>
                <a:prstClr val="white"/>
              </a:solidFill>
            </a:endParaRPr>
          </a:p>
          <a:p>
            <a:pPr lvl="2"/>
            <a:r>
              <a:rPr lang="zh-CN" altLang="en-US" dirty="0" smtClean="0">
                <a:solidFill>
                  <a:prstClr val="white"/>
                </a:solidFill>
              </a:rPr>
              <a:t>多维的向量分布难以估计，可视化操作只是对其进行的二维或者三维映射</a:t>
            </a:r>
            <a:endParaRPr lang="en-US" altLang="zh-CN" dirty="0" smtClean="0">
              <a:solidFill>
                <a:prstClr val="white"/>
              </a:solidFill>
            </a:endParaRPr>
          </a:p>
          <a:p>
            <a:pPr marL="914400" lvl="2" indent="0">
              <a:buNone/>
            </a:pPr>
            <a:r>
              <a:rPr lang="en-US" altLang="zh-CN" dirty="0" smtClean="0">
                <a:solidFill>
                  <a:prstClr val="white"/>
                </a:solidFill>
              </a:rPr>
              <a:t>     </a:t>
            </a:r>
            <a:r>
              <a:rPr lang="zh-CN" altLang="en-US" dirty="0" smtClean="0">
                <a:solidFill>
                  <a:prstClr val="white"/>
                </a:solidFill>
              </a:rPr>
              <a:t>真实分布难以估计，且向量样本不同于图片样本，主观无法判断好坏</a:t>
            </a:r>
            <a:endParaRPr lang="en-US" altLang="zh-CN" dirty="0" smtClean="0">
              <a:solidFill>
                <a:prstClr val="white"/>
              </a:solidFill>
            </a:endParaRPr>
          </a:p>
          <a:p>
            <a:pPr lvl="2"/>
            <a:r>
              <a:rPr lang="zh-CN" altLang="en-US" dirty="0" smtClean="0">
                <a:solidFill>
                  <a:prstClr val="white"/>
                </a:solidFill>
              </a:rPr>
              <a:t>从训练过程中可以看到，质量差的生成样本会对分类性能起反作</a:t>
            </a:r>
            <a:r>
              <a:rPr lang="zh-CN" altLang="en-US" dirty="0" smtClean="0">
                <a:solidFill>
                  <a:prstClr val="white"/>
                </a:solidFill>
              </a:rPr>
              <a:t>用</a:t>
            </a:r>
            <a:r>
              <a:rPr lang="en-US" altLang="zh-CN" dirty="0" smtClean="0">
                <a:solidFill>
                  <a:prstClr val="white"/>
                </a:solidFill>
              </a:rPr>
              <a:t>	</a:t>
            </a:r>
            <a:endParaRPr lang="en-US" altLang="zh-CN" dirty="0" smtClean="0">
              <a:solidFill>
                <a:prstClr val="white"/>
              </a:solidFill>
            </a:endParaRPr>
          </a:p>
          <a:p>
            <a:pPr lvl="0"/>
            <a:r>
              <a:rPr lang="zh-CN" altLang="en-US" sz="2100" dirty="0">
                <a:solidFill>
                  <a:prstClr val="white"/>
                </a:solidFill>
              </a:rPr>
              <a:t>交叉验证结果不稳</a:t>
            </a:r>
            <a:r>
              <a:rPr lang="zh-CN" altLang="en-US" sz="2100" dirty="0" smtClean="0">
                <a:solidFill>
                  <a:prstClr val="white"/>
                </a:solidFill>
              </a:rPr>
              <a:t>定</a:t>
            </a:r>
            <a:endParaRPr lang="en-US" altLang="zh-CN" sz="2100" dirty="0" smtClean="0">
              <a:solidFill>
                <a:prstClr val="white"/>
              </a:solidFill>
            </a:endParaRPr>
          </a:p>
          <a:p>
            <a:pPr lvl="1"/>
            <a:r>
              <a:rPr lang="zh-CN" altLang="en-US" dirty="0" smtClean="0">
                <a:solidFill>
                  <a:prstClr val="white"/>
                </a:solidFill>
              </a:rPr>
              <a:t>原因分析</a:t>
            </a:r>
            <a:endParaRPr lang="en-US" altLang="zh-CN" dirty="0" smtClean="0">
              <a:solidFill>
                <a:prstClr val="white"/>
              </a:solidFill>
            </a:endParaRPr>
          </a:p>
          <a:p>
            <a:pPr lvl="2"/>
            <a:r>
              <a:rPr lang="zh-CN" altLang="en-US" dirty="0">
                <a:solidFill>
                  <a:prstClr val="white"/>
                </a:solidFill>
              </a:rPr>
              <a:t>神经网</a:t>
            </a:r>
            <a:r>
              <a:rPr lang="zh-CN" altLang="en-US" dirty="0" smtClean="0">
                <a:solidFill>
                  <a:prstClr val="white"/>
                </a:solidFill>
              </a:rPr>
              <a:t>络本身不稳定</a:t>
            </a:r>
            <a:endParaRPr lang="en-US" altLang="zh-CN" dirty="0" smtClean="0">
              <a:solidFill>
                <a:prstClr val="white"/>
              </a:solidFill>
            </a:endParaRPr>
          </a:p>
          <a:p>
            <a:pPr lvl="2"/>
            <a:r>
              <a:rPr lang="zh-CN" altLang="en-US" dirty="0">
                <a:solidFill>
                  <a:prstClr val="white"/>
                </a:solidFill>
              </a:rPr>
              <a:t>改</a:t>
            </a:r>
            <a:r>
              <a:rPr lang="zh-CN" altLang="en-US" dirty="0" smtClean="0">
                <a:solidFill>
                  <a:prstClr val="white"/>
                </a:solidFill>
              </a:rPr>
              <a:t>变数据分布的分类算法上限很高</a:t>
            </a:r>
            <a:endParaRPr lang="en-US" altLang="zh-CN" dirty="0" smtClean="0">
              <a:solidFill>
                <a:prstClr val="white"/>
              </a:solidFill>
            </a:endParaRPr>
          </a:p>
          <a:p>
            <a:pPr lvl="1"/>
            <a:r>
              <a:rPr lang="zh-CN" altLang="en-US" dirty="0">
                <a:solidFill>
                  <a:prstClr val="white"/>
                </a:solidFill>
              </a:rPr>
              <a:t>解</a:t>
            </a:r>
            <a:r>
              <a:rPr lang="zh-CN" altLang="en-US" dirty="0" smtClean="0">
                <a:solidFill>
                  <a:prstClr val="white"/>
                </a:solidFill>
              </a:rPr>
              <a:t>决方案</a:t>
            </a:r>
            <a:endParaRPr lang="en-US" altLang="zh-CN" dirty="0">
              <a:solidFill>
                <a:prstClr val="white"/>
              </a:solidFill>
            </a:endParaRPr>
          </a:p>
          <a:p>
            <a:pPr lvl="2"/>
            <a:endParaRPr lang="en-US" altLang="zh-CN" dirty="0" smtClean="0">
              <a:solidFill>
                <a:prstClr val="white"/>
              </a:solidFill>
            </a:endParaRPr>
          </a:p>
          <a:p>
            <a:pPr lvl="2"/>
            <a:endParaRPr lang="en-US" altLang="zh-CN" dirty="0" smtClean="0">
              <a:solidFill>
                <a:prstClr val="white"/>
              </a:solidFill>
            </a:endParaRPr>
          </a:p>
          <a:p>
            <a:pPr lvl="2"/>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8492" y="618518"/>
            <a:ext cx="2423548" cy="22642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smtClean="0"/>
              <a:t>目前的缺陷</a:t>
            </a:r>
            <a:endParaRPr lang="zh-CN" altLang="en-US" dirty="0"/>
          </a:p>
        </p:txBody>
      </p:sp>
      <p:sp>
        <p:nvSpPr>
          <p:cNvPr id="4" name="矩形 3"/>
          <p:cNvSpPr/>
          <p:nvPr/>
        </p:nvSpPr>
        <p:spPr>
          <a:xfrm>
            <a:off x="8818493" y="156853"/>
            <a:ext cx="2423548"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zh-CN" altLang="en-US" sz="2400" dirty="0" smtClean="0">
                <a:ln w="0"/>
                <a:effectLst>
                  <a:outerShdw blurRad="38100" dist="19050" dir="2700000" algn="tl" rotWithShape="0">
                    <a:schemeClr val="dk1">
                      <a:alpha val="40000"/>
                    </a:schemeClr>
                  </a:outerShdw>
                </a:effectLst>
              </a:rPr>
              <a:t>测试</a:t>
            </a:r>
            <a:r>
              <a:rPr lang="en-US" altLang="zh-CN" sz="2400" dirty="0" smtClean="0">
                <a:ln w="0"/>
                <a:effectLst>
                  <a:outerShdw blurRad="38100" dist="19050" dir="2700000" algn="tl" rotWithShape="0">
                    <a:schemeClr val="dk1">
                      <a:alpha val="40000"/>
                    </a:schemeClr>
                  </a:outerShdw>
                </a:effectLst>
              </a:rPr>
              <a:t>F1</a:t>
            </a:r>
            <a:r>
              <a:rPr lang="zh-CN" altLang="en-US" sz="2400" dirty="0" smtClean="0">
                <a:ln w="0"/>
                <a:effectLst>
                  <a:outerShdw blurRad="38100" dist="19050" dir="2700000" algn="tl" rotWithShape="0">
                    <a:schemeClr val="dk1">
                      <a:alpha val="40000"/>
                    </a:schemeClr>
                  </a:outerShdw>
                </a:effectLst>
              </a:rPr>
              <a:t>值：</a:t>
            </a:r>
            <a:r>
              <a:rPr lang="en-US" altLang="zh-CN" sz="2400" dirty="0" smtClean="0">
                <a:ln w="0"/>
                <a:effectLst>
                  <a:outerShdw blurRad="38100" dist="19050" dir="2700000" algn="tl" rotWithShape="0">
                    <a:schemeClr val="dk1">
                      <a:alpha val="40000"/>
                    </a:schemeClr>
                  </a:outerShdw>
                </a:effectLst>
              </a:rPr>
              <a:t>0.84</a:t>
            </a:r>
            <a:endParaRPr lang="zh-CN" altLang="en-US" sz="2400" dirty="0">
              <a:ln w="0"/>
              <a:effectLst>
                <a:outerShdw blurRad="38100" dist="19050" dir="2700000" algn="tl" rotWithShape="0">
                  <a:schemeClr val="dk1">
                    <a:alpha val="40000"/>
                  </a:schemeClr>
                </a:outerShdw>
              </a:effectLst>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8492" y="3751118"/>
            <a:ext cx="2417850" cy="23338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8818492" y="3289453"/>
            <a:ext cx="2423548"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zh-CN" altLang="en-US" sz="2400" dirty="0" smtClean="0">
                <a:ln w="0"/>
                <a:effectLst>
                  <a:outerShdw blurRad="38100" dist="19050" dir="2700000" algn="tl" rotWithShape="0">
                    <a:schemeClr val="dk1">
                      <a:alpha val="40000"/>
                    </a:schemeClr>
                  </a:outerShdw>
                </a:effectLst>
              </a:rPr>
              <a:t>测试</a:t>
            </a:r>
            <a:r>
              <a:rPr lang="en-US" altLang="zh-CN" sz="2400" dirty="0" smtClean="0">
                <a:ln w="0"/>
                <a:effectLst>
                  <a:outerShdw blurRad="38100" dist="19050" dir="2700000" algn="tl" rotWithShape="0">
                    <a:schemeClr val="dk1">
                      <a:alpha val="40000"/>
                    </a:schemeClr>
                  </a:outerShdw>
                </a:effectLst>
              </a:rPr>
              <a:t>F1</a:t>
            </a:r>
            <a:r>
              <a:rPr lang="zh-CN" altLang="en-US" sz="2400" dirty="0" smtClean="0">
                <a:ln w="0"/>
                <a:effectLst>
                  <a:outerShdw blurRad="38100" dist="19050" dir="2700000" algn="tl" rotWithShape="0">
                    <a:schemeClr val="dk1">
                      <a:alpha val="40000"/>
                    </a:schemeClr>
                  </a:outerShdw>
                </a:effectLst>
              </a:rPr>
              <a:t>值：</a:t>
            </a:r>
            <a:r>
              <a:rPr lang="en-US" altLang="zh-CN" sz="2400" dirty="0" smtClean="0">
                <a:ln w="0"/>
                <a:effectLst>
                  <a:outerShdw blurRad="38100" dist="19050" dir="2700000" algn="tl" rotWithShape="0">
                    <a:schemeClr val="dk1">
                      <a:alpha val="40000"/>
                    </a:schemeClr>
                  </a:outerShdw>
                </a:effectLst>
              </a:rPr>
              <a:t>0.79</a:t>
            </a:r>
            <a:endParaRPr lang="zh-CN" alt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9911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a:t>
            </a:r>
            <a:r>
              <a:rPr lang="zh-CN" altLang="en-US" dirty="0" smtClean="0"/>
              <a:t>型效果</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62378374"/>
              </p:ext>
            </p:extLst>
          </p:nvPr>
        </p:nvGraphicFramePr>
        <p:xfrm>
          <a:off x="1141413" y="2249488"/>
          <a:ext cx="9906000" cy="1854200"/>
        </p:xfrm>
        <a:graphic>
          <a:graphicData uri="http://schemas.openxmlformats.org/drawingml/2006/table">
            <a:tbl>
              <a:tblPr firstRow="1" bandRow="1">
                <a:tableStyleId>{5C22544A-7EE6-4342-B048-85BDC9FD1C3A}</a:tableStyleId>
              </a:tblPr>
              <a:tblGrid>
                <a:gridCol w="2476500"/>
                <a:gridCol w="2476500"/>
                <a:gridCol w="2476500"/>
                <a:gridCol w="2476500"/>
              </a:tblGrid>
              <a:tr h="370840">
                <a:tc>
                  <a:txBody>
                    <a:bodyPr/>
                    <a:lstStyle/>
                    <a:p>
                      <a:pPr algn="ctr"/>
                      <a:endParaRPr lang="zh-CN" altLang="en-US" dirty="0"/>
                    </a:p>
                  </a:txBody>
                  <a:tcPr marL="86139" marR="86139"/>
                </a:tc>
                <a:tc>
                  <a:txBody>
                    <a:bodyPr/>
                    <a:lstStyle/>
                    <a:p>
                      <a:pPr algn="ctr"/>
                      <a:r>
                        <a:rPr lang="en-US" altLang="zh-CN" dirty="0" smtClean="0"/>
                        <a:t>2-crossfold</a:t>
                      </a:r>
                      <a:endParaRPr lang="zh-CN" altLang="en-US" dirty="0"/>
                    </a:p>
                  </a:txBody>
                  <a:tcPr marL="86139" marR="86139"/>
                </a:tc>
                <a:tc>
                  <a:txBody>
                    <a:bodyPr/>
                    <a:lstStyle/>
                    <a:p>
                      <a:pPr algn="ctr"/>
                      <a:r>
                        <a:rPr lang="en-US" altLang="zh-CN" dirty="0" smtClean="0"/>
                        <a:t>0</a:t>
                      </a:r>
                      <a:endParaRPr lang="zh-CN" altLang="en-US" dirty="0"/>
                    </a:p>
                  </a:txBody>
                  <a:tcPr marL="86139" marR="86139"/>
                </a:tc>
                <a:tc>
                  <a:txBody>
                    <a:bodyPr/>
                    <a:lstStyle/>
                    <a:p>
                      <a:pPr algn="ctr"/>
                      <a:r>
                        <a:rPr lang="en-US" altLang="zh-CN" dirty="0" smtClean="0"/>
                        <a:t>1</a:t>
                      </a:r>
                      <a:endParaRPr lang="zh-CN" altLang="en-US" dirty="0"/>
                    </a:p>
                  </a:txBody>
                  <a:tcPr marL="86139" marR="86139"/>
                </a:tc>
              </a:tr>
              <a:tr h="370840">
                <a:tc rowSpan="2">
                  <a:txBody>
                    <a:bodyPr/>
                    <a:lstStyle/>
                    <a:p>
                      <a:pPr algn="ctr"/>
                      <a:r>
                        <a:rPr lang="en-US" altLang="zh-CN" dirty="0" smtClean="0"/>
                        <a:t>My model </a:t>
                      </a:r>
                      <a:endParaRPr lang="zh-CN" altLang="en-US" dirty="0"/>
                    </a:p>
                  </a:txBody>
                  <a:tcPr marL="86139" marR="86139"/>
                </a:tc>
                <a:tc>
                  <a:txBody>
                    <a:bodyPr/>
                    <a:lstStyle/>
                    <a:p>
                      <a:pPr algn="ctr"/>
                      <a:r>
                        <a:rPr lang="en-US" altLang="zh-CN" dirty="0" smtClean="0"/>
                        <a:t>0</a:t>
                      </a:r>
                      <a:endParaRPr lang="zh-CN" altLang="en-US" dirty="0"/>
                    </a:p>
                  </a:txBody>
                  <a:tcPr marL="86139" marR="86139"/>
                </a:tc>
                <a:tc>
                  <a:txBody>
                    <a:bodyPr/>
                    <a:lstStyle/>
                    <a:p>
                      <a:pPr algn="ctr" fontAlgn="ctr"/>
                      <a:r>
                        <a:rPr lang="en-US" altLang="zh-CN" sz="1100" b="0" i="0" u="none" strike="noStrike">
                          <a:solidFill>
                            <a:srgbClr val="000000"/>
                          </a:solidFill>
                          <a:effectLst/>
                          <a:latin typeface="宋体" panose="02010600030101010101" pitchFamily="2" charset="-122"/>
                          <a:ea typeface="宋体" panose="02010600030101010101" pitchFamily="2" charset="-122"/>
                        </a:rPr>
                        <a:t>624.5</a:t>
                      </a:r>
                    </a:p>
                  </a:txBody>
                  <a:tcPr marL="8973" marR="8973"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24.5</a:t>
                      </a:r>
                    </a:p>
                  </a:txBody>
                  <a:tcPr marL="8973" marR="8973" marT="9525" marB="0" anchor="ctr"/>
                </a:tc>
              </a:tr>
              <a:tr h="370840">
                <a:tc vMerge="1">
                  <a:txBody>
                    <a:bodyPr/>
                    <a:lstStyle/>
                    <a:p>
                      <a:endParaRPr lang="zh-CN" altLang="en-US" dirty="0"/>
                    </a:p>
                  </a:txBody>
                  <a:tcPr/>
                </a:tc>
                <a:tc>
                  <a:txBody>
                    <a:bodyPr/>
                    <a:lstStyle/>
                    <a:p>
                      <a:pPr algn="ctr"/>
                      <a:r>
                        <a:rPr lang="en-US" altLang="zh-CN" dirty="0" smtClean="0"/>
                        <a:t>1</a:t>
                      </a:r>
                      <a:endParaRPr lang="zh-CN" altLang="en-US" dirty="0"/>
                    </a:p>
                  </a:txBody>
                  <a:tcPr marL="86139" marR="86139"/>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30</a:t>
                      </a:r>
                    </a:p>
                  </a:txBody>
                  <a:tcPr marL="8973" marR="8973"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62.5</a:t>
                      </a:r>
                    </a:p>
                  </a:txBody>
                  <a:tcPr marL="8973" marR="8973" marT="9525" marB="0" anchor="ctr"/>
                </a:tc>
              </a:tr>
              <a:tr h="370840">
                <a:tc rowSpan="2">
                  <a:txBody>
                    <a:bodyPr/>
                    <a:lstStyle/>
                    <a:p>
                      <a:pPr algn="ctr"/>
                      <a:r>
                        <a:rPr lang="zh-CN" altLang="en-US" dirty="0" smtClean="0"/>
                        <a:t>高斯朴素贝叶斯</a:t>
                      </a:r>
                      <a:endParaRPr lang="zh-CN" altLang="en-US" dirty="0"/>
                    </a:p>
                  </a:txBody>
                  <a:tcPr marL="86139" marR="86139"/>
                </a:tc>
                <a:tc>
                  <a:txBody>
                    <a:bodyPr/>
                    <a:lstStyle/>
                    <a:p>
                      <a:pPr algn="ctr"/>
                      <a:r>
                        <a:rPr lang="en-US" altLang="zh-CN" dirty="0" smtClean="0"/>
                        <a:t>0</a:t>
                      </a:r>
                      <a:endParaRPr lang="zh-CN" altLang="en-US" dirty="0"/>
                    </a:p>
                  </a:txBody>
                  <a:tcPr marL="86139" marR="86139"/>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636</a:t>
                      </a:r>
                    </a:p>
                  </a:txBody>
                  <a:tcPr marL="8973" marR="8973"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13</a:t>
                      </a:r>
                    </a:p>
                  </a:txBody>
                  <a:tcPr marL="8973" marR="8973" marT="9525" marB="0" anchor="ctr"/>
                </a:tc>
              </a:tr>
              <a:tr h="370840">
                <a:tc vMerge="1">
                  <a:txBody>
                    <a:bodyPr/>
                    <a:lstStyle/>
                    <a:p>
                      <a:endParaRPr lang="zh-CN" altLang="en-US" dirty="0"/>
                    </a:p>
                  </a:txBody>
                  <a:tcPr/>
                </a:tc>
                <a:tc>
                  <a:txBody>
                    <a:bodyPr/>
                    <a:lstStyle/>
                    <a:p>
                      <a:pPr algn="ctr"/>
                      <a:r>
                        <a:rPr lang="en-US" altLang="zh-CN" dirty="0" smtClean="0"/>
                        <a:t>1</a:t>
                      </a:r>
                      <a:endParaRPr lang="zh-CN" altLang="en-US" dirty="0"/>
                    </a:p>
                  </a:txBody>
                  <a:tcPr marL="86139" marR="86139"/>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36</a:t>
                      </a:r>
                    </a:p>
                  </a:txBody>
                  <a:tcPr marL="8973" marR="8973" marT="9525" marB="0" anchor="ctr"/>
                </a:tc>
                <a:tc>
                  <a:txBody>
                    <a:bodyPr/>
                    <a:lstStyle/>
                    <a:p>
                      <a:pPr algn="ct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56.5</a:t>
                      </a:r>
                    </a:p>
                  </a:txBody>
                  <a:tcPr marL="8973" marR="8973" marT="9525" marB="0" anchor="ctr"/>
                </a:tc>
              </a:tr>
            </a:tbl>
          </a:graphicData>
        </a:graphic>
      </p:graphicFrame>
    </p:spTree>
    <p:extLst>
      <p:ext uri="{BB962C8B-B14F-4D97-AF65-F5344CB8AC3E}">
        <p14:creationId xmlns:p14="http://schemas.microsoft.com/office/powerpoint/2010/main" val="363184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关于有监督与无监督</a:t>
            </a:r>
            <a:endParaRPr lang="zh-CN" altLang="en-US" dirty="0"/>
          </a:p>
        </p:txBody>
      </p:sp>
      <p:sp>
        <p:nvSpPr>
          <p:cNvPr id="3" name="内容占位符 2"/>
          <p:cNvSpPr>
            <a:spLocks noGrp="1"/>
          </p:cNvSpPr>
          <p:nvPr>
            <p:ph idx="1"/>
          </p:nvPr>
        </p:nvSpPr>
        <p:spPr/>
        <p:txBody>
          <a:bodyPr/>
          <a:lstStyle/>
          <a:p>
            <a:r>
              <a:rPr lang="zh-CN" altLang="en-US" dirty="0" smtClean="0"/>
              <a:t>目前有监督分类的分类效果好于无监督分类</a:t>
            </a:r>
            <a:endParaRPr lang="en-US" altLang="zh-CN" dirty="0" smtClean="0"/>
          </a:p>
          <a:p>
            <a:r>
              <a:rPr lang="zh-CN" altLang="en-US" dirty="0"/>
              <a:t>无监</a:t>
            </a:r>
            <a:r>
              <a:rPr lang="zh-CN" altLang="en-US" dirty="0" smtClean="0"/>
              <a:t>督问题：任务相关性差</a:t>
            </a:r>
            <a:endParaRPr lang="en-US" altLang="zh-CN" dirty="0" smtClean="0"/>
          </a:p>
          <a:p>
            <a:r>
              <a:rPr lang="zh-CN" altLang="en-US" dirty="0" smtClean="0"/>
              <a:t>即：相同特征对应的任务不同，则分类准则不同，但在无标签情况下，分类器难以区分</a:t>
            </a:r>
            <a:endParaRPr lang="zh-CN" altLang="en-US" dirty="0"/>
          </a:p>
        </p:txBody>
      </p:sp>
    </p:spTree>
    <p:extLst>
      <p:ext uri="{BB962C8B-B14F-4D97-AF65-F5344CB8AC3E}">
        <p14:creationId xmlns:p14="http://schemas.microsoft.com/office/powerpoint/2010/main" val="281816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样本生成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7679104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83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SMOTE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𝑃𝑖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endParaRPr lang="en-US" altLang="zh-CN" b="0" dirty="0" smtClean="0"/>
              </a:p>
              <a:p>
                <a14:m>
                  <m:oMath xmlns:m="http://schemas.openxmlformats.org/officeDocument/2006/math">
                    <m:r>
                      <a:rPr lang="en-US" altLang="zh-CN" b="0" i="1" smtClean="0">
                        <a:latin typeface="Cambria Math" panose="02040503050406030204" pitchFamily="18" charset="0"/>
                      </a:rPr>
                      <m:t>𝑥</m:t>
                    </m:r>
                  </m:oMath>
                </a14:m>
                <a:r>
                  <a:rPr lang="zh-CN" altLang="en-US" dirty="0" smtClean="0"/>
                  <a:t>为当前样本，</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sub>
                    </m:sSub>
                  </m:oMath>
                </a14:m>
                <a:r>
                  <a:rPr lang="zh-CN" altLang="en-US" dirty="0" smtClean="0"/>
                  <a:t>为</a:t>
                </a:r>
                <a:r>
                  <a:rPr lang="en-US" altLang="zh-CN" dirty="0" smtClean="0"/>
                  <a:t>x </a:t>
                </a:r>
                <a:r>
                  <a:rPr lang="zh-CN" altLang="en-US" dirty="0" smtClean="0"/>
                  <a:t>的近邻</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706573893"/>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233"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74025942"/>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234" name="Equation" r:id="rId6" imgW="914400" imgH="198720" progId="Equation.DSMT4">
                  <p:embed/>
                </p:oleObj>
              </mc:Choice>
              <mc:Fallback>
                <p:oleObj name="Equation" r:id="rId6" imgW="914400" imgH="198720" progId="Equation.DSMT4">
                  <p:embed/>
                  <p:pic>
                    <p:nvPicPr>
                      <p:cNvPr id="0" name=""/>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65225021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235" name="Equation" r:id="rId7" imgW="914400" imgH="198720" progId="Equation.DSMT4">
                  <p:embed/>
                </p:oleObj>
              </mc:Choice>
              <mc:Fallback>
                <p:oleObj name="Equation" r:id="rId7" imgW="914400" imgH="198720" progId="Equation.DSMT4">
                  <p:embed/>
                  <p:pic>
                    <p:nvPicPr>
                      <p:cNvPr id="0" name=""/>
                      <p:cNvPicPr/>
                      <p:nvPr/>
                    </p:nvPicPr>
                    <p:blipFill>
                      <a:blip r:embed="rId5"/>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333173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r>
              <a:rPr lang="zh-CN" altLang="en-US" dirty="0" smtClean="0"/>
              <a:t>基础</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纳什均衡：</a:t>
            </a:r>
            <a:r>
              <a:rPr lang="zh-CN" altLang="en-US" dirty="0"/>
              <a:t>指的是参与人的这样一种策略组合，在该策略组合上，任何参与人单独改变策略都不会得到好处。换句话说，如果在一个策略组合上，当所有其他人都不改变策略时，没有人会改变自己的策略，则该策略组合就是一个纳什均衡</a:t>
            </a:r>
            <a:r>
              <a:rPr lang="zh-CN" altLang="en-US" dirty="0" smtClean="0"/>
              <a:t>。</a:t>
            </a:r>
            <a:endParaRPr lang="en-US" altLang="zh-CN" dirty="0" smtClean="0"/>
          </a:p>
          <a:p>
            <a:r>
              <a:rPr lang="zh-CN" altLang="en-US" dirty="0" smtClean="0"/>
              <a:t>在神经网络上表现为</a:t>
            </a:r>
            <a:r>
              <a:rPr lang="en-US" altLang="zh-CN" dirty="0" smtClean="0"/>
              <a:t>G</a:t>
            </a:r>
            <a:r>
              <a:rPr lang="zh-CN" altLang="en-US" dirty="0" smtClean="0"/>
              <a:t>和</a:t>
            </a:r>
            <a:r>
              <a:rPr lang="en-US" altLang="zh-CN" dirty="0" smtClean="0"/>
              <a:t>D</a:t>
            </a:r>
            <a:r>
              <a:rPr lang="zh-CN" altLang="en-US" dirty="0"/>
              <a:t>同时</a:t>
            </a:r>
            <a:r>
              <a:rPr lang="zh-CN" altLang="en-US" dirty="0" smtClean="0"/>
              <a:t>收敛于局部极小值点。</a:t>
            </a:r>
            <a:endParaRPr lang="zh-CN" altLang="en-US" dirty="0"/>
          </a:p>
        </p:txBody>
      </p:sp>
    </p:spTree>
    <p:extLst>
      <p:ext uri="{BB962C8B-B14F-4D97-AF65-F5344CB8AC3E}">
        <p14:creationId xmlns:p14="http://schemas.microsoft.com/office/powerpoint/2010/main" val="334368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GAN</a:t>
            </a:r>
            <a:endParaRPr lang="zh-CN" altLang="en-US" dirty="0"/>
          </a:p>
        </p:txBody>
      </p:sp>
      <p:sp>
        <p:nvSpPr>
          <p:cNvPr id="3" name="内容占位符 2"/>
          <p:cNvSpPr>
            <a:spLocks noGrp="1"/>
          </p:cNvSpPr>
          <p:nvPr>
            <p:ph idx="1"/>
          </p:nvPr>
        </p:nvSpPr>
        <p:spPr/>
        <p:txBody>
          <a:bodyPr>
            <a:normAutofit/>
          </a:bodyPr>
          <a:lstStyle/>
          <a:p>
            <a:r>
              <a:rPr lang="zh-CN" altLang="en-US" b="1" dirty="0"/>
              <a:t>朴素</a:t>
            </a:r>
            <a:r>
              <a:rPr lang="en-US" altLang="zh-CN" b="1" dirty="0"/>
              <a:t>GAN</a:t>
            </a:r>
            <a:r>
              <a:rPr lang="zh-CN" altLang="en-US" b="1" dirty="0"/>
              <a:t>的基本框架</a:t>
            </a:r>
          </a:p>
          <a:p>
            <a:endParaRPr lang="zh-CN" altLang="en-US" dirty="0"/>
          </a:p>
        </p:txBody>
      </p:sp>
      <p:pic>
        <p:nvPicPr>
          <p:cNvPr id="4" name="图片 3"/>
          <p:cNvPicPr>
            <a:picLocks noChangeAspect="1"/>
          </p:cNvPicPr>
          <p:nvPr/>
        </p:nvPicPr>
        <p:blipFill>
          <a:blip r:embed="rId3"/>
          <a:stretch>
            <a:fillRect/>
          </a:stretch>
        </p:blipFill>
        <p:spPr>
          <a:xfrm>
            <a:off x="4531179" y="2249487"/>
            <a:ext cx="7048500" cy="3971925"/>
          </a:xfrm>
          <a:prstGeom prst="rect">
            <a:avLst/>
          </a:prstGeom>
        </p:spPr>
      </p:pic>
    </p:spTree>
    <p:extLst>
      <p:ext uri="{BB962C8B-B14F-4D97-AF65-F5344CB8AC3E}">
        <p14:creationId xmlns:p14="http://schemas.microsoft.com/office/powerpoint/2010/main" val="379822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GAN</a:t>
            </a:r>
            <a:r>
              <a:rPr lang="zh-CN" altLang="en-US" dirty="0"/>
              <a:t>所建立的一个学习框架，</a:t>
            </a:r>
            <a:r>
              <a:rPr lang="zh-CN" altLang="en-US" b="1" dirty="0"/>
              <a:t>实际上就是生成模型和判别模型之间的一个模仿游戏</a:t>
            </a:r>
            <a:r>
              <a:rPr lang="zh-CN" altLang="en-US" dirty="0"/>
              <a:t>。生成模型的目的，就是要尽量去模仿、建模和学习真实数据的分布规律；而判别模型则是要判别自己所得到的一个输入数据，究竟是来自于真实的数据分布还是来自于一个生成模型。通过这两个内部模型之间不断的竞争，从而提高两个模型的生成能力和判别能力</a:t>
            </a:r>
            <a:r>
              <a:rPr lang="zh-CN" altLang="en-US" dirty="0" smtClean="0"/>
              <a:t>。</a:t>
            </a:r>
            <a:endParaRPr lang="en-US" altLang="zh-CN" dirty="0" smtClean="0"/>
          </a:p>
          <a:p>
            <a:r>
              <a:rPr lang="zh-CN" altLang="en-US" dirty="0"/>
              <a:t>当一个判别模型的能力已经非常强的时候，如果生成模型所生成的数据，还是能够使它产生混淆，无法正确判断的话，</a:t>
            </a:r>
            <a:r>
              <a:rPr lang="zh-CN" altLang="en-US" b="1" dirty="0"/>
              <a:t>那我们就认为这个生成模型实际上已经学到了真实数据的分布</a:t>
            </a:r>
            <a:r>
              <a:rPr lang="zh-CN" altLang="en-US" dirty="0"/>
              <a:t>。</a:t>
            </a:r>
          </a:p>
        </p:txBody>
      </p:sp>
    </p:spTree>
    <p:extLst>
      <p:ext uri="{BB962C8B-B14F-4D97-AF65-F5344CB8AC3E}">
        <p14:creationId xmlns:p14="http://schemas.microsoft.com/office/powerpoint/2010/main" val="3761904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2927</TotalTime>
  <Words>2489</Words>
  <Application>Microsoft Office PowerPoint</Application>
  <PresentationFormat>宽屏</PresentationFormat>
  <Paragraphs>149</Paragraphs>
  <Slides>29</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9" baseType="lpstr">
      <vt:lpstr>MathJax_Math-italic</vt:lpstr>
      <vt:lpstr>宋体</vt:lpstr>
      <vt:lpstr>Arial</vt:lpstr>
      <vt:lpstr>Calibri</vt:lpstr>
      <vt:lpstr>Cambria Math</vt:lpstr>
      <vt:lpstr>Trebuchet MS</vt:lpstr>
      <vt:lpstr>Tw Cen MT</vt:lpstr>
      <vt:lpstr>Wingdings</vt:lpstr>
      <vt:lpstr>电路</vt:lpstr>
      <vt:lpstr>Equation</vt:lpstr>
      <vt:lpstr>基于重建模型的不平衡分类</vt:lpstr>
      <vt:lpstr>模型简介</vt:lpstr>
      <vt:lpstr>模型效果</vt:lpstr>
      <vt:lpstr>关于有监督与无监督</vt:lpstr>
      <vt:lpstr>样本生成</vt:lpstr>
      <vt:lpstr>SMOTE</vt:lpstr>
      <vt:lpstr>GAN基础 </vt:lpstr>
      <vt:lpstr>GAN</vt:lpstr>
      <vt:lpstr>GAN</vt:lpstr>
      <vt:lpstr>GAN的基本原理</vt:lpstr>
      <vt:lpstr>GAN的基本原理</vt:lpstr>
      <vt:lpstr>PowerPoint 演示文稿</vt:lpstr>
      <vt:lpstr>GAN的应用</vt:lpstr>
      <vt:lpstr>使用GAN生成样本的问题</vt:lpstr>
      <vt:lpstr>VAE（变分自编码器）</vt:lpstr>
      <vt:lpstr>VAE（变分自编码器）</vt:lpstr>
      <vt:lpstr>VAE（变分自编码器）</vt:lpstr>
      <vt:lpstr>VAE（变分自编码器）</vt:lpstr>
      <vt:lpstr>VAE（变分自编码器）</vt:lpstr>
      <vt:lpstr>VAE（变分自编码器）</vt:lpstr>
      <vt:lpstr>关于散度</vt:lpstr>
      <vt:lpstr>模型改进计划</vt:lpstr>
      <vt:lpstr>数据改进</vt:lpstr>
      <vt:lpstr>计划效果及分析</vt:lpstr>
      <vt:lpstr>生成样本存在的问题</vt:lpstr>
      <vt:lpstr>如何评价生成样本（从不同的思路来理解生成模型）</vt:lpstr>
      <vt:lpstr>GAN为何能生成质量更好的样本</vt:lpstr>
      <vt:lpstr>目前的模型</vt:lpstr>
      <vt:lpstr>目前的缺陷</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基于重建模型的不平衡分类</dc:title>
  <dc:creator>Windows 用户</dc:creator>
  <cp:lastModifiedBy>Windows 用户</cp:lastModifiedBy>
  <cp:revision>80</cp:revision>
  <dcterms:created xsi:type="dcterms:W3CDTF">2017-06-23T12:19:08Z</dcterms:created>
  <dcterms:modified xsi:type="dcterms:W3CDTF">2017-07-30T12:23:57Z</dcterms:modified>
</cp:coreProperties>
</file>