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7" r:id="rId2"/>
    <p:sldId id="260" r:id="rId3"/>
    <p:sldId id="303" r:id="rId4"/>
    <p:sldId id="309" r:id="rId5"/>
    <p:sldId id="308" r:id="rId6"/>
    <p:sldId id="310" r:id="rId7"/>
    <p:sldId id="311" r:id="rId8"/>
    <p:sldId id="312" r:id="rId9"/>
    <p:sldId id="313" r:id="rId10"/>
    <p:sldId id="321" r:id="rId11"/>
    <p:sldId id="314" r:id="rId12"/>
    <p:sldId id="322" r:id="rId13"/>
    <p:sldId id="315" r:id="rId14"/>
    <p:sldId id="316" r:id="rId15"/>
    <p:sldId id="317" r:id="rId16"/>
    <p:sldId id="318" r:id="rId17"/>
    <p:sldId id="319" r:id="rId18"/>
    <p:sldId id="320" r:id="rId19"/>
    <p:sldId id="302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7C"/>
    <a:srgbClr val="3366CC"/>
    <a:srgbClr val="003399"/>
    <a:srgbClr val="0066CC"/>
    <a:srgbClr val="336699"/>
    <a:srgbClr val="0033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2"/>
      </p:cViewPr>
      <p:guideLst>
        <p:guide orient="horz" pos="2137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F19E8230-DA23-43D9-A99C-06172122043B}" type="datetimeFigureOut">
              <a:rPr lang="zh-CN" altLang="en-US"/>
              <a:pPr>
                <a:defRPr/>
              </a:pPr>
              <a:t>2018/3/14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F2E84D94-9904-4643-BE6C-81F4953C7F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589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F9350FA-47F7-4C78-8803-B754C5CEF468}" type="datetimeFigureOut">
              <a:rPr lang="en-US" altLang="zh-CN"/>
              <a:pPr>
                <a:defRPr/>
              </a:pPr>
              <a:t>3/14/2018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FDA0D03-72C3-4AA2-A1FB-222FED60A1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5297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尊敬的各位老师：上午好，非常荣幸能够有机会向你们汇报。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486A93A-1FEA-4BC4-A52A-347027DD8652}" type="slidenum">
              <a:rPr lang="en-US" altLang="zh-CN">
                <a:solidFill>
                  <a:srgbClr val="000000"/>
                </a:solidFill>
              </a:rPr>
              <a:pPr/>
              <a:t>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783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DA0D03-72C3-4AA2-A1FB-222FED60A16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405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/>
          <p:cNvSpPr/>
          <p:nvPr userDrawn="1"/>
        </p:nvSpPr>
        <p:spPr>
          <a:xfrm>
            <a:off x="-7937" y="6686552"/>
            <a:ext cx="9161463" cy="182563"/>
          </a:xfrm>
          <a:prstGeom prst="rect">
            <a:avLst/>
          </a:prstGeom>
          <a:solidFill>
            <a:srgbClr val="004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700" dirty="0">
              <a:solidFill>
                <a:prstClr val="black"/>
              </a:solidFill>
              <a:latin typeface="Century Gothic" pitchFamily="34" charset="0"/>
              <a:ea typeface="黑体" pitchFamily="49" charset="-122"/>
            </a:endParaRPr>
          </a:p>
        </p:txBody>
      </p:sp>
      <p:sp>
        <p:nvSpPr>
          <p:cNvPr id="15" name="Snip Single Corner Rectangle 10"/>
          <p:cNvSpPr/>
          <p:nvPr userDrawn="1"/>
        </p:nvSpPr>
        <p:spPr>
          <a:xfrm flipH="1">
            <a:off x="6858000" y="6494463"/>
            <a:ext cx="2293938" cy="374650"/>
          </a:xfrm>
          <a:prstGeom prst="snip1Rect">
            <a:avLst>
              <a:gd name="adj" fmla="val 50000"/>
            </a:avLst>
          </a:prstGeom>
          <a:solidFill>
            <a:srgbClr val="004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entury Gothic" pitchFamily="34" charset="0"/>
              <a:ea typeface="黑体" pitchFamily="49" charset="-122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blackWhite">
          <a:xfrm>
            <a:off x="0" y="1481138"/>
            <a:ext cx="8991600" cy="1338262"/>
          </a:xfrm>
          <a:custGeom>
            <a:avLst/>
            <a:gdLst>
              <a:gd name="T0" fmla="*/ 0 w 4917"/>
              <a:gd name="T1" fmla="*/ 0 h 1000"/>
              <a:gd name="T2" fmla="*/ 4416 w 4917"/>
              <a:gd name="T3" fmla="*/ 0 h 1000"/>
              <a:gd name="T4" fmla="*/ 4917 w 4917"/>
              <a:gd name="T5" fmla="*/ 500 h 1000"/>
              <a:gd name="T6" fmla="*/ 4417 w 4917"/>
              <a:gd name="T7" fmla="*/ 1000 h 1000"/>
              <a:gd name="T8" fmla="*/ 0 w 4917"/>
              <a:gd name="T9" fmla="*/ 1000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17"/>
              <a:gd name="T16" fmla="*/ 0 h 1000"/>
              <a:gd name="T17" fmla="*/ 2459 w 4917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17" h="1000">
                <a:moveTo>
                  <a:pt x="0" y="0"/>
                </a:moveTo>
                <a:lnTo>
                  <a:pt x="4416" y="0"/>
                </a:lnTo>
                <a:cubicBezTo>
                  <a:pt x="4693" y="0"/>
                  <a:pt x="4917" y="223"/>
                  <a:pt x="4917" y="500"/>
                </a:cubicBezTo>
                <a:cubicBezTo>
                  <a:pt x="4917" y="776"/>
                  <a:pt x="4693" y="999"/>
                  <a:pt x="4417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rgbClr val="00407C"/>
          </a:solidFill>
          <a:ln>
            <a:solidFill>
              <a:srgbClr val="00407C"/>
            </a:solidFill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-7938" y="1104900"/>
            <a:ext cx="5121276" cy="0"/>
          </a:xfrm>
          <a:prstGeom prst="line">
            <a:avLst/>
          </a:prstGeom>
          <a:ln w="28575">
            <a:solidFill>
              <a:srgbClr val="0040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117" y="6493970"/>
            <a:ext cx="463262" cy="39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429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tx1">
                    <a:tint val="75000"/>
                  </a:schemeClr>
                </a:solidFill>
                <a:latin typeface="Century Gothic" pitchFamily="34" charset="0"/>
                <a:ea typeface="黑体" pitchFamily="49" charset="-122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3005"/>
            <a:ext cx="8001000" cy="1470025"/>
          </a:xfrm>
        </p:spPr>
        <p:txBody>
          <a:bodyPr>
            <a:noAutofit/>
          </a:bodyPr>
          <a:lstStyle>
            <a:lvl1pPr algn="ctr">
              <a:defRPr sz="3600">
                <a:latin typeface="Century Gothic" pitchFamily="34" charset="0"/>
                <a:ea typeface="黑体" pitchFamily="49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83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FD0D7095-2B72-4ECF-A014-39D2DD22C4D6}" type="datetime1">
              <a:rPr lang="en-US" altLang="zh-CN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defTabSz="685800">
              <a:defRPr smtClean="0"/>
            </a:lvl1pPr>
          </a:lstStyle>
          <a:p>
            <a:pPr>
              <a:defRPr/>
            </a:pPr>
            <a:fld id="{7EDEA67D-23E7-4A53-8DD1-2DDB53DF05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605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606643DA-A8EC-4A79-B4AB-57803BD1F0C6}" type="datetime1">
              <a:rPr lang="en-US" altLang="zh-CN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defTabSz="685800">
              <a:defRPr smtClean="0"/>
            </a:lvl1pPr>
          </a:lstStyle>
          <a:p>
            <a:pPr>
              <a:defRPr/>
            </a:pPr>
            <a:fld id="{026C24F2-0AA8-4B75-87F8-C4A9FB4254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34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itchFamily="34" charset="0"/>
                <a:ea typeface="黑体" pitchFamily="49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itchFamily="34" charset="0"/>
              </a:defRPr>
            </a:lvl1pPr>
            <a:lvl2pPr>
              <a:defRPr>
                <a:latin typeface="Century Gothic" pitchFamily="34" charset="0"/>
              </a:defRPr>
            </a:lvl2pPr>
            <a:lvl3pPr>
              <a:defRPr>
                <a:latin typeface="Century Gothic" pitchFamily="34" charset="0"/>
              </a:defRPr>
            </a:lvl3pPr>
            <a:lvl4pPr>
              <a:defRPr>
                <a:latin typeface="Century Gothic" pitchFamily="34" charset="0"/>
              </a:defRPr>
            </a:lvl4pPr>
            <a:lvl5pPr>
              <a:defRPr>
                <a:latin typeface="Century Gothic" pitchFamily="34" charset="0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 defTabSz="685800">
              <a:defRPr>
                <a:latin typeface="Century Gothic" pitchFamily="34" charset="0"/>
              </a:defRPr>
            </a:lvl1pPr>
          </a:lstStyle>
          <a:p>
            <a:pPr>
              <a:defRPr/>
            </a:pPr>
            <a:fld id="{7F89E244-05A4-4CD1-9141-D0AE60B27BDC}" type="datetime1">
              <a:rPr lang="en-US" altLang="zh-CN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-7266" y="6352143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CD0FF341-1AD0-47BA-9D78-65790FA22491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5315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BE117B18-4E4B-431E-AA95-F011C339C8BD}" type="datetime1">
              <a:rPr lang="en-US" altLang="zh-CN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75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A6FDF40B-1C52-4AE4-9093-C35E0D8CA0C0}" type="datetime1">
              <a:rPr lang="en-US" altLang="zh-CN" smtClean="0"/>
              <a:t>3/14/2018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2655A294-1453-4A25-8D6A-CB3AED51C657}" type="datetime1">
              <a:rPr lang="en-US" altLang="zh-CN" smtClean="0"/>
              <a:t>3/14/2018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defTabSz="685800">
              <a:defRPr smtClean="0"/>
            </a:lvl1pPr>
          </a:lstStyle>
          <a:p>
            <a:pPr>
              <a:defRPr/>
            </a:pPr>
            <a:fld id="{8DF927D5-E7A2-454D-8A53-A7A352C8C8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924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376837B3-9EEC-40B2-AF2F-E6E59384E087}" type="datetime1">
              <a:rPr lang="en-US" altLang="zh-CN" smtClean="0"/>
              <a:t>3/14/2018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defTabSz="685800">
              <a:defRPr smtClean="0"/>
            </a:lvl1pPr>
          </a:lstStyle>
          <a:p>
            <a:pPr>
              <a:defRPr/>
            </a:pPr>
            <a:fld id="{3A742205-F0CF-4775-A463-6A2C5BB003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517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0D92F1CF-6C2A-43F2-9A9E-5B03D81F8F69}" type="datetime1">
              <a:rPr lang="en-US" altLang="zh-CN" smtClean="0"/>
              <a:t>3/14/2018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defTabSz="685800">
              <a:defRPr smtClean="0"/>
            </a:lvl1pPr>
          </a:lstStyle>
          <a:p>
            <a:pPr>
              <a:defRPr/>
            </a:pPr>
            <a:fld id="{F29F96CF-336B-4199-9DFB-31AE920331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563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DBBC872F-93DE-466A-ABA0-DF0B189D8628}" type="datetime1">
              <a:rPr lang="en-US" altLang="zh-CN" smtClean="0"/>
              <a:t>3/14/2018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defTabSz="685800">
              <a:defRPr smtClean="0"/>
            </a:lvl1pPr>
          </a:lstStyle>
          <a:p>
            <a:pPr>
              <a:defRPr/>
            </a:pPr>
            <a:fld id="{8A24D284-6401-4CD0-9B63-7E744CB38A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375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C4034FB6-0DC8-41B6-B448-66A40A075BB5}" type="datetime1">
              <a:rPr lang="en-US" altLang="zh-CN" smtClean="0"/>
              <a:t>3/14/2018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defTabSz="685800">
              <a:defRPr smtClean="0"/>
            </a:lvl1pPr>
          </a:lstStyle>
          <a:p>
            <a:pPr>
              <a:defRPr/>
            </a:pPr>
            <a:fld id="{14743183-E89F-4E35-A5AE-2AA974076A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096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7937" y="6686552"/>
            <a:ext cx="9161463" cy="182563"/>
          </a:xfrm>
          <a:prstGeom prst="rect">
            <a:avLst/>
          </a:prstGeom>
          <a:solidFill>
            <a:srgbClr val="004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700" dirty="0">
              <a:solidFill>
                <a:prstClr val="black"/>
              </a:solidFill>
              <a:latin typeface="Century Gothic" pitchFamily="34" charset="0"/>
              <a:ea typeface="黑体" pitchFamily="49" charset="-122"/>
            </a:endParaRPr>
          </a:p>
        </p:txBody>
      </p:sp>
      <p:sp>
        <p:nvSpPr>
          <p:cNvPr id="11" name="Snip Single Corner Rectangle 10"/>
          <p:cNvSpPr/>
          <p:nvPr/>
        </p:nvSpPr>
        <p:spPr>
          <a:xfrm flipH="1">
            <a:off x="6858000" y="6494463"/>
            <a:ext cx="2293938" cy="374650"/>
          </a:xfrm>
          <a:prstGeom prst="snip1Rect">
            <a:avLst>
              <a:gd name="adj" fmla="val 50000"/>
            </a:avLst>
          </a:prstGeom>
          <a:solidFill>
            <a:srgbClr val="004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entury Gothic" pitchFamily="34" charset="0"/>
              <a:ea typeface="黑体" pitchFamily="49" charset="-122"/>
            </a:endParaRP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49263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  <a:p>
            <a:pPr lvl="2"/>
            <a:r>
              <a:rPr lang="en-US" altLang="zh-CN" smtClean="0"/>
              <a:t>Third level</a:t>
            </a:r>
            <a:endParaRPr lang="zh-CN" altLang="en-US" smtClean="0"/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AutoShape 4"/>
          <p:cNvSpPr>
            <a:spLocks noChangeArrowheads="1"/>
          </p:cNvSpPr>
          <p:nvPr/>
        </p:nvSpPr>
        <p:spPr bwMode="blackWhite">
          <a:xfrm>
            <a:off x="0" y="233365"/>
            <a:ext cx="8534400" cy="968375"/>
          </a:xfrm>
          <a:custGeom>
            <a:avLst/>
            <a:gdLst>
              <a:gd name="T0" fmla="*/ 0 w 7000"/>
              <a:gd name="T1" fmla="*/ 0 h 1000"/>
              <a:gd name="T2" fmla="*/ 6499 w 7000"/>
              <a:gd name="T3" fmla="*/ 0 h 1000"/>
              <a:gd name="T4" fmla="*/ 7000 w 7000"/>
              <a:gd name="T5" fmla="*/ 500 h 1000"/>
              <a:gd name="T6" fmla="*/ 6500 w 7000"/>
              <a:gd name="T7" fmla="*/ 1000 h 1000"/>
              <a:gd name="T8" fmla="*/ 0 w 7000"/>
              <a:gd name="T9" fmla="*/ 1000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00"/>
              <a:gd name="T16" fmla="*/ 0 h 1000"/>
              <a:gd name="T17" fmla="*/ 3500 w 7000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00" h="1000">
                <a:moveTo>
                  <a:pt x="0" y="0"/>
                </a:moveTo>
                <a:lnTo>
                  <a:pt x="6499" y="0"/>
                </a:lnTo>
                <a:cubicBezTo>
                  <a:pt x="6776" y="0"/>
                  <a:pt x="7000" y="223"/>
                  <a:pt x="7000" y="500"/>
                </a:cubicBezTo>
                <a:cubicBezTo>
                  <a:pt x="7000" y="776"/>
                  <a:pt x="6776" y="999"/>
                  <a:pt x="6500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rgbClr val="00407C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322263" y="152400"/>
            <a:ext cx="7924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342900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entury Gothic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1" y="1068388"/>
            <a:ext cx="79914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966" y="6470349"/>
            <a:ext cx="489741" cy="4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7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entury Gothic" pitchFamily="34" charset="0"/>
          <a:ea typeface="黑体" pitchFamily="49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entury Gothic" pitchFamily="34" charset="0"/>
          <a:ea typeface="黑体" pitchFamily="49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entury Gothic" pitchFamily="34" charset="0"/>
          <a:ea typeface="黑体" pitchFamily="49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entury Gothic" pitchFamily="34" charset="0"/>
          <a:ea typeface="黑体" pitchFamily="49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entury Gothic" pitchFamily="34" charset="0"/>
          <a:ea typeface="黑体" pitchFamily="49" charset="-122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Century Gothic" pitchFamily="34" charset="0"/>
          <a:ea typeface="黑体" pitchFamily="49" charset="-122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ntury Gothic" pitchFamily="34" charset="0"/>
          <a:ea typeface="黑体" pitchFamily="49" charset="-122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Century Gothic" pitchFamily="34" charset="0"/>
          <a:ea typeface="黑体" pitchFamily="49" charset="-122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Century Gothic" pitchFamily="34" charset="0"/>
          <a:ea typeface="黑体" pitchFamily="49" charset="-122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413774" y="4113611"/>
            <a:ext cx="1991915" cy="534590"/>
          </a:xfrm>
        </p:spPr>
        <p:txBody>
          <a:bodyPr>
            <a:normAutofit fontScale="77500" lnSpcReduction="20000"/>
          </a:bodyPr>
          <a:lstStyle/>
          <a:p>
            <a:pPr algn="l" eaLnBrk="1" hangingPunct="1">
              <a:defRPr/>
            </a:pP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汇报人</a:t>
            </a: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：周颖</a:t>
            </a:r>
            <a:endParaRPr lang="en-US" altLang="zh-CN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  <a:p>
            <a:pPr algn="l"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指导</a:t>
            </a: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老师：张春慨</a:t>
            </a:r>
            <a:endParaRPr lang="en-US" altLang="zh-CN" dirty="0" smtClean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5363" name="Title 2"/>
          <p:cNvSpPr>
            <a:spLocks noGrp="1"/>
          </p:cNvSpPr>
          <p:nvPr>
            <p:ph type="ctrTitle"/>
          </p:nvPr>
        </p:nvSpPr>
        <p:spPr>
          <a:xfrm>
            <a:off x="1543050" y="1887142"/>
            <a:ext cx="6000750" cy="1102519"/>
          </a:xfrm>
        </p:spPr>
        <p:txBody>
          <a:bodyPr/>
          <a:lstStyle/>
          <a:p>
            <a:r>
              <a:rPr lang="zh-CN" altLang="zh-CN" sz="21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生成式模型的改进及其在不平衡分类中的应用</a:t>
            </a:r>
            <a:endParaRPr lang="en-US" altLang="zh-CN" sz="2100" dirty="0">
              <a:solidFill>
                <a:srgbClr val="00417C"/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13773" y="4995429"/>
            <a:ext cx="258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2018</a:t>
            </a: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年</a:t>
            </a:r>
            <a:r>
              <a:rPr lang="en-US" altLang="zh-CN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月</a:t>
            </a:r>
            <a:r>
              <a:rPr lang="en-US" altLang="zh-CN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15</a:t>
            </a: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日 星期四</a:t>
            </a:r>
            <a:endParaRPr lang="zh-CN" altLang="en-US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3051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VAE</a:t>
            </a:r>
            <a:r>
              <a:rPr lang="zh-CN" altLang="en-US" dirty="0" smtClean="0"/>
              <a:t>的</a:t>
            </a:r>
            <a:r>
              <a:rPr lang="zh-CN" altLang="en-US" dirty="0" smtClean="0"/>
              <a:t>过采样算法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263" y="146015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本文方案的优势：</a:t>
            </a:r>
            <a:endParaRPr lang="en-US" altLang="zh-CN" sz="2000" dirty="0">
              <a:latin typeface="Times New Roman" panose="02020603050405020304" pitchFamily="18" charset="0"/>
              <a:ea typeface="微软雅黑 Light" panose="020B0502040204020203" pitchFamily="34" charset="-122"/>
              <a:cs typeface="+mn-ea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5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对数据分布进行建模，保证采样前后分布的一致性，生成样本更加合理</a:t>
            </a:r>
            <a:endParaRPr lang="en-US" altLang="zh-CN" sz="1500" dirty="0">
              <a:latin typeface="Times New Roman" panose="02020603050405020304" pitchFamily="18" charset="0"/>
              <a:ea typeface="微软雅黑 Light" panose="020B0502040204020203" pitchFamily="34" charset="-122"/>
              <a:cs typeface="+mn-ea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500" dirty="0" smtClean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VAE</a:t>
            </a:r>
            <a:r>
              <a:rPr lang="zh-CN" altLang="en-US" sz="1500" dirty="0" smtClean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的</a:t>
            </a:r>
            <a:r>
              <a:rPr lang="zh-CN" altLang="en-US" sz="15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映射优势，无需对样本先验分布进行假设，同时采样过程非常简单</a:t>
            </a:r>
            <a:endParaRPr lang="en-US" altLang="zh-CN" sz="1500" dirty="0">
              <a:latin typeface="Times New Roman" panose="02020603050405020304" pitchFamily="18" charset="0"/>
              <a:ea typeface="微软雅黑 Light" panose="020B0502040204020203" pitchFamily="34" charset="-122"/>
              <a:cs typeface="+mn-ea"/>
              <a:sym typeface="Times New Roman" panose="02020603050405020304" pitchFamily="18" charset="0"/>
            </a:endParaRPr>
          </a:p>
          <a:p>
            <a:endParaRPr lang="zh-CN" altLang="en-US" sz="15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088" y="3130364"/>
            <a:ext cx="381657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5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VAE</a:t>
            </a: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过采样算法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连续特征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生成</a:t>
                </a:r>
                <a:endParaRPr lang="en-US" altLang="zh-CN" sz="2000" dirty="0" smtClean="0">
                  <a:latin typeface="Times New Roman" panose="02020603050405020304" pitchFamily="18" charset="0"/>
                  <a:ea typeface="微软雅黑 Light" panose="020B0502040204020203" pitchFamily="34" charset="-122"/>
                  <a:sym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1350" dirty="0" smtClean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统计特征出现的频次</a:t>
                </a:r>
                <a:endParaRPr lang="en-US" altLang="zh-CN" sz="1350" dirty="0">
                  <a:latin typeface="Times New Roman" panose="02020603050405020304" pitchFamily="18" charset="0"/>
                  <a:ea typeface="微软雅黑 Light" panose="020B0502040204020203" pitchFamily="34" charset="-122"/>
                  <a:sym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35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35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nelements</m:t>
                          </m:r>
                        </m:e>
                        <m:sub>
                          <m:r>
                            <a:rPr lang="en-US" altLang="zh-CN" sz="135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350" i="1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135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35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zh-CN" sz="135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+</m:t>
                              </m:r>
                            </m:sub>
                          </m:sSub>
                        </m:sup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𝑑𝑖𝑠𝑡𝑖𝑛𝑐𝑡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zh-CN" sz="135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35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35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35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35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,1≤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𝑑</m:t>
                          </m:r>
                        </m:e>
                      </m:nary>
                    </m:oMath>
                  </m:oMathPara>
                </a14:m>
                <a:endParaRPr lang="en-US" altLang="zh-CN" sz="1350" dirty="0" smtClean="0">
                  <a:latin typeface="Times New Roman" panose="02020603050405020304" pitchFamily="18" charset="0"/>
                  <a:ea typeface="微软雅黑 Light" panose="020B0502040204020203" pitchFamily="34" charset="-122"/>
                  <a:sym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zh-CN" sz="1350" dirty="0" smtClean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35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nelements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35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j</m:t>
                        </m:r>
                      </m:sub>
                    </m:sSub>
                    <m:r>
                      <a:rPr lang="en-US" altLang="zh-CN" sz="135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≤2</m:t>
                    </m:r>
                  </m:oMath>
                </a14:m>
                <a:r>
                  <a:rPr lang="zh-CN" altLang="zh-CN" sz="135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，则第</a:t>
                </a:r>
                <a:r>
                  <a:rPr lang="en-US" altLang="zh-CN" sz="135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j</a:t>
                </a:r>
                <a:r>
                  <a:rPr lang="zh-CN" altLang="zh-CN" sz="135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列特征为离散特征，反之则为连续特征，将数据集中的特征按照顺序分成连续特征和离散特征，并取出连续特征作为最终的训练集合，设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35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35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135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35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35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,</m:t>
                    </m:r>
                    <m:r>
                      <a:rPr lang="zh-CN" altLang="zh-CN" sz="135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···</m:t>
                    </m:r>
                    <m:r>
                      <a:rPr lang="en-US" altLang="zh-CN" sz="135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zh-CN" sz="135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zh-CN" altLang="zh-CN" sz="1350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350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sz="1350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sub>
                    </m:sSub>
                    <m:r>
                      <a:rPr lang="en-US" altLang="zh-CN" sz="135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,</m:t>
                    </m:r>
                    <m:r>
                      <a:rPr lang="zh-CN" altLang="zh-CN" sz="135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···</m:t>
                    </m:r>
                    <m:r>
                      <a:rPr lang="en-US" altLang="zh-CN" sz="135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𝑖𝑑</m:t>
                        </m:r>
                      </m:sub>
                    </m:sSub>
                    <m:r>
                      <a:rPr lang="en-US" altLang="zh-CN" sz="135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zh-CN" sz="135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5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35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35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ij</m:t>
                        </m:r>
                      </m:sub>
                    </m:sSub>
                  </m:oMath>
                </a14:m>
                <a:r>
                  <a:rPr lang="en-US" altLang="zh-CN" sz="135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(j&lt;=k)</a:t>
                </a:r>
                <a:r>
                  <a:rPr lang="zh-CN" altLang="zh-CN" sz="135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为连续特征，剩余为离散特征，则</a:t>
                </a:r>
              </a:p>
              <a:p>
                <a:pPr marL="0" indent="0" algn="ctr">
                  <a:lnSpc>
                    <a:spcPct val="150000"/>
                  </a:lnSpc>
                  <a:spcAft>
                    <a:spcPts val="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50" i="1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𝑋𝑡𝑟𝑎𝑖𝑛𝑣𝑎𝑒</m:t>
                      </m:r>
                      <m:r>
                        <a:rPr lang="en-US" altLang="zh-CN" sz="1350" i="1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35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35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350" i="1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350" i="1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350" i="1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35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1350" i="1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350" i="1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350" i="1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350" i="1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35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35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135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350" i="1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350" i="1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zh-CN" altLang="zh-CN" sz="1350" i="1">
                                            <a:latin typeface="Cambria Math" panose="02040503050406030204" pitchFamily="18" charset="0"/>
                                            <a:sym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350" i="1">
                                            <a:latin typeface="Cambria Math" panose="02040503050406030204" pitchFamily="18" charset="0"/>
                                            <a:sym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altLang="zh-CN" sz="1350" i="1">
                                            <a:latin typeface="Cambria Math" panose="02040503050406030204" pitchFamily="18" charset="0"/>
                                            <a:sym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</m:sub>
                                    </m:sSub>
                                    <m:r>
                                      <a:rPr lang="en-US" altLang="zh-CN" sz="1350" i="1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35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1350" i="1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350" i="1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zh-CN" altLang="zh-CN" sz="1350" i="1">
                                            <a:latin typeface="Cambria Math" panose="02040503050406030204" pitchFamily="18" charset="0"/>
                                            <a:sym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350" i="1">
                                            <a:latin typeface="Cambria Math" panose="02040503050406030204" pitchFamily="18" charset="0"/>
                                            <a:sym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altLang="zh-CN" sz="1350" i="1">
                                            <a:latin typeface="Cambria Math" panose="02040503050406030204" pitchFamily="18" charset="0"/>
                                            <a:sym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</m:sub>
                                    </m:sSub>
                                    <m:r>
                                      <a:rPr lang="en-US" altLang="zh-CN" sz="1350" i="1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sz="1350" dirty="0">
                  <a:latin typeface="Times New Roman" panose="02020603050405020304" pitchFamily="18" charset="0"/>
                  <a:ea typeface="微软雅黑 Light" panose="020B0502040204020203" pitchFamily="34" charset="-122"/>
                  <a:sym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:r>
                  <a:rPr lang="zh-CN" altLang="zh-CN" sz="135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35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𝑋𝑡𝑟𝑎𝑖𝑛</m:t>
                    </m:r>
                  </m:oMath>
                </a14:m>
                <a:r>
                  <a:rPr lang="zh-CN" altLang="zh-CN" sz="135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训练一</a:t>
                </a:r>
                <a:r>
                  <a:rPr lang="zh-CN" altLang="zh-CN" sz="1350" dirty="0" smtClean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个</a:t>
                </a:r>
                <a:r>
                  <a:rPr lang="en-US" altLang="zh-CN" sz="1350" dirty="0" smtClean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VAE</a:t>
                </a:r>
                <a:r>
                  <a:rPr lang="zh-CN" altLang="zh-CN" sz="1350" dirty="0" smtClean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模型</a:t>
                </a:r>
                <a:r>
                  <a:rPr lang="zh-CN" altLang="zh-CN" sz="135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并随机采样，设合成样本为</a:t>
                </a:r>
                <a14:m>
                  <m:oMath xmlns:m="http://schemas.openxmlformats.org/officeDocument/2006/math">
                    <m:r>
                      <a:rPr lang="en-US" altLang="zh-CN" sz="135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𝑋𝑛𝑒𝑤</m:t>
                    </m:r>
                  </m:oMath>
                </a14:m>
                <a:endParaRPr lang="zh-CN" altLang="zh-CN" sz="1350" dirty="0">
                  <a:latin typeface="Times New Roman" panose="02020603050405020304" pitchFamily="18" charset="0"/>
                  <a:ea typeface="微软雅黑 Light" panose="020B0502040204020203" pitchFamily="34" charset="-122"/>
                  <a:sym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50" i="1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350" dirty="0">
                  <a:latin typeface="Times New Roman" panose="02020603050405020304" pitchFamily="18" charset="0"/>
                  <a:ea typeface="微软雅黑 Light" panose="020B0502040204020203" pitchFamily="34" charset="-122"/>
                  <a:sym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33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VAE</a:t>
            </a:r>
            <a:r>
              <a:rPr lang="zh-CN" altLang="en-US" dirty="0" smtClean="0"/>
              <a:t>的过采样算法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VAE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结构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zh-CN" altLang="en-US" sz="1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3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zh-CN" altLang="en-US" sz="1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1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</a:t>
                </a:r>
                <a:r>
                  <a:rPr lang="zh-CN" altLang="en-US" sz="1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随机采样后生成</a:t>
                </a:r>
                <a:r>
                  <a:rPr lang="en-US" altLang="zh-CN" sz="1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1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，设采样数为</a:t>
                </a:r>
                <a:r>
                  <a:rPr lang="en-US" altLang="zh-CN" sz="1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zh-CN" altLang="en-US" sz="1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sz="13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60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Xnew</m:t>
                      </m:r>
                      <m:r>
                        <m:rPr>
                          <m:nor/>
                        </m:rPr>
                        <a:rPr lang="en-US" altLang="zh-CN" sz="160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60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00"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600">
                                        <a:latin typeface="微软雅黑" panose="020B0503020204020204" pitchFamily="34" charset="-122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sz="1600">
                                        <a:latin typeface="Times New Roman" panose="020206030504050203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altLang="zh-CN" sz="1600">
                                        <a:latin typeface="Times New Roman" panose="020206030504050203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600">
                                    <a:latin typeface="Times New Roman" panose="020206030504050203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1600">
                                        <a:latin typeface="微软雅黑" panose="020B0503020204020204" pitchFamily="34" charset="-122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sz="1600">
                                        <a:latin typeface="Times New Roman" panose="020206030504050203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altLang="zh-CN" sz="1600">
                                        <a:latin typeface="Times New Roman" panose="020206030504050203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600">
                                        <a:latin typeface="Times New Roman" panose="020206030504050203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k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600">
                                    <a:latin typeface="Times New Roman" panose="020206030504050203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600">
                                    <a:latin typeface="Times New Roman" panose="020206030504050203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600">
                                    <a:latin typeface="Times New Roman" panose="020206030504050203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600">
                                        <a:latin typeface="微软雅黑" panose="020B0503020204020204" pitchFamily="34" charset="-122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sz="1600">
                                        <a:latin typeface="Times New Roman" panose="020206030504050203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altLang="zh-CN" sz="1600">
                                        <a:latin typeface="Times New Roman" panose="020206030504050203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M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600">
                                        <a:latin typeface="Times New Roman" panose="020206030504050203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600">
                                    <a:latin typeface="Times New Roman" panose="020206030504050203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1600">
                                        <a:latin typeface="微软雅黑" panose="020B0503020204020204" pitchFamily="34" charset="-122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sz="1600">
                                        <a:latin typeface="Times New Roman" panose="020206030504050203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altLang="zh-CN" sz="1600">
                                        <a:latin typeface="Times New Roman" panose="020206030504050203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Mk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C:\Users\zhouying\Downloads\未命名文件 (1)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2" t="8908" r="7470" b="7922"/>
          <a:stretch/>
        </p:blipFill>
        <p:spPr bwMode="auto">
          <a:xfrm>
            <a:off x="3111500" y="3666296"/>
            <a:ext cx="2905125" cy="20974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0172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VAE</a:t>
            </a: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过采样算法</a:t>
            </a:r>
            <a:endParaRPr lang="zh-CN" altLang="en-US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离散特征</a:t>
                </a:r>
                <a:r>
                  <a:rPr lang="zh-CN" altLang="en-US" sz="1800" dirty="0" smtClean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生成</a:t>
                </a:r>
                <a:endParaRPr lang="en-US" altLang="zh-CN" sz="1800" dirty="0" smtClean="0">
                  <a:latin typeface="Times New Roman" panose="02020603050405020304" pitchFamily="18" charset="0"/>
                  <a:ea typeface="微软雅黑 Light" panose="020B0502040204020203" pitchFamily="34" charset="-122"/>
                  <a:sym typeface="Times New Roman" panose="02020603050405020304" pitchFamily="18" charset="0"/>
                </a:endParaRPr>
              </a:p>
              <a:p>
                <a:pPr lvl="1">
                  <a:lnSpc>
                    <a:spcPct val="200000"/>
                  </a:lnSpc>
                  <a:spcBef>
                    <a:spcPts val="0"/>
                  </a:spcBef>
                </a:pPr>
                <a:r>
                  <a:rPr lang="zh-CN" altLang="en-US" sz="1200" dirty="0" smtClean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根据生成的连续特征和原来样本中的连续特征间的距离，将其近邻中的离散特征作为该合成样本的补充</a:t>
                </a:r>
                <a:endParaRPr lang="en-US" altLang="zh-CN" sz="1200" dirty="0">
                  <a:latin typeface="Times New Roman" panose="02020603050405020304" pitchFamily="18" charset="0"/>
                  <a:ea typeface="微软雅黑 Light" panose="020B0502040204020203" pitchFamily="34" charset="-122"/>
                  <a:sym typeface="Times New Roman" panose="02020603050405020304" pitchFamily="18" charset="0"/>
                </a:endParaRPr>
              </a:p>
              <a:p>
                <a:pPr marL="342900" lvl="1" indent="0" algn="ctr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200" i="1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2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Xfinal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ij</m:t>
                                  </m:r>
                                </m:sub>
                              </m:s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𝑋𝑛𝑒</m:t>
                                  </m:r>
                                  <m:sSub>
                                    <m:sSubPr>
                                      <m:ctrlPr>
                                        <a:rPr lang="zh-CN" altLang="zh-CN" sz="1200" i="1">
                                          <a:latin typeface="Cambria Math" panose="02040503050406030204" pitchFamily="18" charset="0"/>
                                          <a:sym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  <a:sym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  <a:sym typeface="Times New Roman" panose="020206030504050203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∪</m:t>
                                  </m:r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𝑙𝑚</m:t>
                                  </m:r>
                                </m:sub>
                              </m:s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20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a:rPr lang="en-US" altLang="zh-CN" sz="120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+1≤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20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m</m:t>
                              </m:r>
                              <m:r>
                                <a:rPr lang="en-US" altLang="zh-CN" sz="120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20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d</m:t>
                              </m:r>
                            </m:e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𝑎𝑔𝑟𝑚𝑖𝑛</m:t>
                              </m:r>
                              <m:nary>
                                <m:naryPr>
                                  <m:chr m:val="∑"/>
                                  <m:limLoc m:val="undOvr"/>
                                  <m:subHide m:val="on"/>
                                  <m:supHide m:val="on"/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zh-CN" altLang="zh-CN" sz="1200" i="1">
                                          <a:latin typeface="Cambria Math" panose="02040503050406030204" pitchFamily="18" charset="0"/>
                                          <a:sym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altLang="zh-CN" sz="1200" i="1">
                                              <a:latin typeface="Cambria Math" panose="02040503050406030204" pitchFamily="18" charset="0"/>
                                              <a:sym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zh-CN" altLang="zh-CN" sz="1200" i="1">
                                                  <a:latin typeface="Cambria Math" panose="02040503050406030204" pitchFamily="18" charset="0"/>
                                                  <a:sym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200" i="1">
                                                  <a:latin typeface="Cambria Math" panose="02040503050406030204" pitchFamily="18" charset="0"/>
                                                  <a:sym typeface="Times New Roman" panose="02020603050405020304" pitchFamily="18" charset="0"/>
                                                </a:rPr>
                                                <m:t>𝑋𝑛𝑒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zh-CN" sz="1200" i="1">
                                                      <a:latin typeface="Cambria Math" panose="02040503050406030204" pitchFamily="18" charset="0"/>
                                                      <a:sym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200" i="1">
                                                      <a:latin typeface="Cambria Math" panose="02040503050406030204" pitchFamily="18" charset="0"/>
                                                      <a:sym typeface="Times New Roman" panose="020206030504050203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200" i="1">
                                                      <a:latin typeface="Cambria Math" panose="02040503050406030204" pitchFamily="18" charset="0"/>
                                                      <a:sym typeface="Times New Roman" panose="02020603050405020304" pitchFamily="18" charset="0"/>
                                                    </a:rPr>
                                                    <m:t>𝑖𝑗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1200" i="1">
                                                  <a:latin typeface="Cambria Math" panose="02040503050406030204" pitchFamily="18" charset="0"/>
                                                  <a:sym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zh-CN" sz="1200" i="1">
                                                      <a:latin typeface="Cambria Math" panose="02040503050406030204" pitchFamily="18" charset="0"/>
                                                      <a:sym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200" i="1">
                                                      <a:latin typeface="Cambria Math" panose="02040503050406030204" pitchFamily="18" charset="0"/>
                                                      <a:sym typeface="Times New Roman" panose="020206030504050203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200" i="1">
                                                      <a:latin typeface="Cambria Math" panose="02040503050406030204" pitchFamily="18" charset="0"/>
                                                      <a:sym typeface="Times New Roman" panose="02020603050405020304" pitchFamily="18" charset="0"/>
                                                    </a:rPr>
                                                    <m:t>𝑙𝑗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  <a:sym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d>
                                <m:d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1≤</m:t>
                                  </m:r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微软雅黑 Light" panose="020B0502040204020203" pitchFamily="34" charset="-122"/>
                  <a:sym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Xfinal</m:t>
                    </m:r>
                  </m:oMath>
                </a14:m>
                <a:r>
                  <a:rPr lang="zh-CN" altLang="zh-CN" sz="18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是最终的合成样本，则最终的训练集为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X</m:t>
                    </m:r>
                    <m:r>
                      <a:rPr lang="en-US" altLang="zh-CN" sz="180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∪</m:t>
                    </m:r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Xfinal</m:t>
                    </m:r>
                  </m:oMath>
                </a14:m>
                <a:endParaRPr lang="zh-CN" altLang="en-US" sz="1800" dirty="0">
                  <a:latin typeface="Times New Roman" panose="02020603050405020304" pitchFamily="18" charset="0"/>
                  <a:ea typeface="微软雅黑 Light" panose="020B0502040204020203" pitchFamily="34" charset="-122"/>
                  <a:sym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19" t="-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91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VAE</a:t>
            </a: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过采样算法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645" y="2248929"/>
            <a:ext cx="6786475" cy="296562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8411" y="1507524"/>
            <a:ext cx="374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数据集描述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29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VAE</a:t>
            </a: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过采样算法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F1-min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结果对比</a:t>
            </a:r>
          </a:p>
          <a:p>
            <a:endParaRPr lang="zh-CN" altLang="en-US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62" y="2183026"/>
            <a:ext cx="6700627" cy="267903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5279" y="5166864"/>
            <a:ext cx="74387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[1]</a:t>
            </a:r>
            <a:r>
              <a:rPr lang="en-US" altLang="zh-CN" sz="105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 Zhang H, Wang Z. A normal distribution-based over-sampling approach to imbalanced data classification[C]// International Conference on Advanced Data Mining and Applications. Springer-</a:t>
            </a:r>
            <a:r>
              <a:rPr lang="en-US" altLang="zh-CN" sz="1050" dirty="0" err="1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Verlag</a:t>
            </a:r>
            <a:r>
              <a:rPr lang="en-US" altLang="zh-CN" sz="105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, </a:t>
            </a:r>
            <a:r>
              <a:rPr lang="en-US" altLang="zh-CN" sz="105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2011:83-96.</a:t>
            </a:r>
          </a:p>
          <a:p>
            <a:r>
              <a:rPr lang="en-US" altLang="zh-CN" sz="105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[2] </a:t>
            </a:r>
            <a:r>
              <a:rPr lang="en-US" altLang="zh-CN" sz="105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Chawla N V, Bowyer K W, Hall L O, et al. SMOTE: synthetic minority over-sampling technique[J]. Journal of Artificial Intelligence Research, 2002, 16(1):321-357.</a:t>
            </a:r>
            <a:endParaRPr lang="zh-CN" altLang="en-US" sz="1050" dirty="0">
              <a:latin typeface="Times New Roman" panose="02020603050405020304" pitchFamily="18" charset="0"/>
              <a:ea typeface="微软雅黑 Light" panose="020B0502040204020203" pitchFamily="34" charset="-122"/>
              <a:cs typeface="+mn-ea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08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VAE</a:t>
            </a: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过采样算法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F1-</a:t>
            </a:r>
            <a:r>
              <a:rPr lang="en-US" altLang="zh-CN" dirty="0" err="1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maj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结果对比</a:t>
            </a:r>
            <a:endParaRPr lang="en-US" altLang="zh-CN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43" y="2179542"/>
            <a:ext cx="7127560" cy="289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5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VAE</a:t>
            </a: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过采样算法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Gmean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结果对比</a:t>
            </a:r>
            <a:endParaRPr lang="en-US" altLang="zh-CN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211" y="2263119"/>
            <a:ext cx="7012852" cy="277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9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3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存在问题与解决</a:t>
            </a:r>
            <a:r>
              <a:rPr lang="zh-CN" altLang="en-US" sz="33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方案</a:t>
            </a:r>
            <a:endParaRPr lang="zh-CN" altLang="en-US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采样方法</a:t>
            </a:r>
            <a:endParaRPr lang="en-US" altLang="zh-CN" sz="1800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sz="15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随机过采样方式，增加样本筛选，</a:t>
            </a:r>
            <a:r>
              <a:rPr lang="zh-CN" altLang="en-US" sz="15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在采样中加入</a:t>
            </a:r>
            <a:r>
              <a:rPr lang="en-US" altLang="zh-CN" sz="15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IGIR</a:t>
            </a:r>
            <a:r>
              <a:rPr lang="zh-CN" altLang="en-US" sz="15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作为评价指标，增加对难以分类的样本的关注度</a:t>
            </a:r>
            <a:endParaRPr lang="en-US" altLang="zh-CN" sz="1500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sz="15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少数类样本数量过少造成生成式模型的表征能力不够，考虑加入类标和多数类样本，并增加对抗训练机制，提高模型表征能力，增加合成样本的合理性</a:t>
            </a:r>
            <a:endParaRPr lang="en-US" altLang="zh-CN" sz="1500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  <a:p>
            <a:pPr lvl="1"/>
            <a:endParaRPr lang="zh-CN" altLang="en-US" sz="1500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540" y="3392488"/>
            <a:ext cx="4524890" cy="152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9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69058" y="3269788"/>
            <a:ext cx="2593980" cy="7155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05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Thank you</a:t>
            </a:r>
            <a:endParaRPr lang="zh-CN" altLang="en-US" sz="405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研究内容与方案</a:t>
            </a:r>
            <a:endParaRPr lang="en-US" altLang="zh-CN" dirty="0" smtClean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已经完成的工作</a:t>
            </a:r>
            <a:endParaRPr lang="en-US" altLang="zh-CN" dirty="0" smtClean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存在问题与解决方案</a:t>
            </a:r>
            <a:endParaRPr lang="en-US" altLang="zh-CN" dirty="0" smtClean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altLang="zh-CN" dirty="0" smtClean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3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研究内容与方案</a:t>
            </a:r>
            <a:endParaRPr lang="en-US" altLang="zh-CN" sz="3300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515509" y="1837065"/>
            <a:ext cx="7376340" cy="1862544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不平衡分类问题：违反样本分布均匀假设的数据分类问题，该问题有两个特征</a:t>
            </a:r>
            <a:endParaRPr lang="en-US" altLang="zh-CN" sz="1600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sz="16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样本分布不均匀（数据层面）</a:t>
            </a:r>
            <a:endParaRPr lang="en-US" altLang="zh-CN" sz="1600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sz="16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样本误分类代价不一致（算法层面）</a:t>
            </a:r>
            <a:endParaRPr lang="zh-CN" altLang="en-US" sz="1600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36" y="3429000"/>
            <a:ext cx="3600000" cy="25669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1845"/>
          <a:stretch/>
        </p:blipFill>
        <p:spPr>
          <a:xfrm>
            <a:off x="4341336" y="3452684"/>
            <a:ext cx="3600000" cy="25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0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研究内容与方案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定义：</a:t>
                </a:r>
                <a:r>
                  <a:rPr lang="zh-CN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给定训练数据集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X</m:t>
                    </m:r>
                    <m:r>
                      <a:rPr lang="en-US" altLang="zh-CN" sz="160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={</m:t>
                    </m:r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sz="160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zh-CN" sz="160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160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,</m:t>
                    </m:r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sz="160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zh-CN" sz="160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160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,</m:t>
                    </m:r>
                    <m:r>
                      <a:rPr lang="zh-CN" altLang="zh-CN" sz="160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···</m:t>
                    </m:r>
                    <m:r>
                      <a:rPr lang="en-US" altLang="zh-CN" sz="160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,(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N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N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)}</m:t>
                    </m:r>
                  </m:oMath>
                </a14:m>
                <a:r>
                  <a:rPr lang="zh-CN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，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（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X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为二分类数据集）</a:t>
                </a:r>
                <a:r>
                  <a:rPr lang="zh-CN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为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d</a:t>
                </a:r>
                <a:r>
                  <a:rPr lang="zh-CN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维数据样本，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∈{0,1}</m:t>
                    </m:r>
                  </m:oMath>
                </a14:m>
                <a:r>
                  <a:rPr lang="zh-CN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为相应的类标，分别表示负类和正类，我们分别用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P</a:t>
                </a:r>
                <a:r>
                  <a:rPr lang="zh-CN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和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N</a:t>
                </a:r>
                <a:r>
                  <a:rPr lang="zh-CN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来表示正类样本子集和负类样本子集，其中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P</a:t>
                </a:r>
                <a:r>
                  <a:rPr lang="zh-CN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中包含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zh-CN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个正类样本，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N</a:t>
                </a:r>
                <a:r>
                  <a:rPr lang="zh-CN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中包含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zh-CN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个负类样本，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）</a:t>
                </a:r>
                <a:r>
                  <a:rPr lang="zh-CN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并且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−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zh-CN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。</a:t>
                </a:r>
                <a:endParaRPr lang="en-US" altLang="zh-CN" sz="1600" dirty="0">
                  <a:latin typeface="Times New Roman" panose="02020603050405020304" pitchFamily="18" charset="0"/>
                  <a:ea typeface="微软雅黑 Light" panose="020B0502040204020203" pitchFamily="34" charset="-122"/>
                  <a:sym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zh-CN" sz="1600" dirty="0" smtClean="0">
                  <a:latin typeface="Times New Roman" panose="02020603050405020304" pitchFamily="18" charset="0"/>
                  <a:ea typeface="微软雅黑 Light" panose="020B0502040204020203" pitchFamily="34" charset="-122"/>
                  <a:sym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600" dirty="0" smtClean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目标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：提高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P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微软雅黑 Light" panose="020B0502040204020203" pitchFamily="34" charset="-122"/>
                    <a:sym typeface="Times New Roman" panose="02020603050405020304" pitchFamily="18" charset="0"/>
                  </a:rPr>
                  <a:t>中样本的识别率</a:t>
                </a:r>
                <a:endParaRPr lang="zh-CN" altLang="en-US" sz="1600" dirty="0">
                  <a:latin typeface="Times New Roman" panose="02020603050405020304" pitchFamily="18" charset="0"/>
                  <a:ea typeface="微软雅黑 Light" panose="020B0502040204020203" pitchFamily="34" charset="-122"/>
                  <a:sym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48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3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研究内容与方案</a:t>
            </a:r>
            <a:r>
              <a:rPr lang="en-US" altLang="zh-CN" sz="33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/>
            </a:r>
            <a:br>
              <a:rPr lang="en-US" altLang="zh-CN" sz="33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本文针对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样本分布不</a:t>
            </a: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均匀的特征，提出</a:t>
            </a: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了以下方案：</a:t>
            </a:r>
            <a:endParaRPr lang="en-US" altLang="zh-CN" dirty="0" smtClean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一种新的衡量数据集不平衡度的</a:t>
            </a: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标准</a:t>
            </a:r>
            <a:endParaRPr lang="en-US" altLang="zh-CN" dirty="0" smtClean="0">
              <a:latin typeface="Times New Roman" panose="02020603050405020304" pitchFamily="18" charset="0"/>
              <a:ea typeface="微软雅黑 Light" panose="020B0502040204020203" pitchFamily="34" charset="-122"/>
              <a:cs typeface="+mn-ea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VAE</a:t>
            </a: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过采样算法</a:t>
            </a:r>
            <a:endParaRPr lang="en-US" altLang="zh-CN" dirty="0">
              <a:latin typeface="Times New Roman" panose="02020603050405020304" pitchFamily="18" charset="0"/>
              <a:ea typeface="微软雅黑 Light" panose="020B0502040204020203" pitchFamily="34" charset="-122"/>
              <a:cs typeface="+mn-ea"/>
              <a:sym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微软雅黑 Light" panose="020B0502040204020203" pitchFamily="34" charset="-122"/>
              <a:cs typeface="+mn-ea"/>
              <a:sym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12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一种新的数据集不平衡度量标准</a:t>
            </a:r>
            <a:endParaRPr lang="zh-CN" altLang="en-US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针对不平衡问题的特征（</a:t>
                </a:r>
                <a:r>
                  <a:rPr lang="en-US" altLang="zh-CN" sz="18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1</a:t>
                </a:r>
                <a:r>
                  <a:rPr lang="zh-CN" altLang="en-US" sz="18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）样本分布不均匀：样本数量和样本分布</a:t>
                </a:r>
                <a:endParaRPr lang="en-US" altLang="zh-CN" sz="180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+mn-ea"/>
                  <a:sym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8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传统的不平衡率：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800" i="1">
                        <a:latin typeface="Times New Roman" panose="02020603050405020304" pitchFamily="18" charset="0"/>
                        <a:ea typeface="微软雅黑 Light" panose="020B0502040204020203" pitchFamily="34" charset="-122"/>
                        <a:sym typeface="Times New Roman" panose="02020603050405020304" pitchFamily="18" charset="0"/>
                      </a:rPr>
                      <m:t>ir</m:t>
                    </m:r>
                    <m:r>
                      <m:rPr>
                        <m:nor/>
                      </m:rPr>
                      <a:rPr lang="en-US" altLang="zh-CN" sz="1800" i="1">
                        <a:latin typeface="Times New Roman" panose="02020603050405020304" pitchFamily="18" charset="0"/>
                        <a:ea typeface="微软雅黑 Light" panose="020B0502040204020203" pitchFamily="34" charset="-122"/>
                        <a:sym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1800" i="1">
                            <a:latin typeface="Times New Roman" panose="02020603050405020304" pitchFamily="18" charset="0"/>
                            <a:ea typeface="微软雅黑 Light" panose="020B0502040204020203" pitchFamily="34" charset="-122"/>
                            <a:sym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sz="1800" i="1">
                            <a:latin typeface="Times New Roman" panose="02020603050405020304" pitchFamily="18" charset="0"/>
                            <a:ea typeface="微软雅黑 Light" panose="020B0502040204020203" pitchFamily="34" charset="-122"/>
                            <a:sym typeface="Times New Roman" panose="02020603050405020304" pitchFamily="18" charset="0"/>
                          </a:rPr>
                          <m:t>_</m:t>
                        </m:r>
                      </m:num>
                      <m:den>
                        <m:sSub>
                          <m:sSub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1800" i="1">
                                <a:latin typeface="Times New Roman" panose="02020603050405020304" pitchFamily="18" charset="0"/>
                                <a:ea typeface="微软雅黑 Light" panose="020B0502040204020203" pitchFamily="34" charset="-122"/>
                                <a:sym typeface="Times New Roman" panose="020206030504050203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sz="1800" i="1">
                                <a:latin typeface="Times New Roman" panose="02020603050405020304" pitchFamily="18" charset="0"/>
                                <a:ea typeface="微软雅黑 Light" panose="020B0502040204020203" pitchFamily="34" charset="-122"/>
                                <a:sym typeface="Times New Roman" panose="020206030504050203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180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+mn-ea"/>
                  <a:sym typeface="Times New Roman" panose="02020603050405020304" pitchFamily="18" charset="0"/>
                </a:endParaRP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Drawback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：未考虑分布对分类造成的影响</a:t>
                </a:r>
                <a:endParaRPr lang="en-US" altLang="zh-CN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+mn-ea"/>
                  <a:sym typeface="Times New Roman" panose="02020603050405020304" pitchFamily="18" charset="0"/>
                </a:endParaRPr>
              </a:p>
              <a:p>
                <a:endParaRPr lang="zh-CN" altLang="en-US" sz="2700" dirty="0">
                  <a:latin typeface="Times New Roman" panose="02020603050405020304" pitchFamily="18" charset="0"/>
                  <a:ea typeface="微软雅黑 Light" panose="020B0502040204020203" pitchFamily="34" charset="-122"/>
                  <a:sym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19" t="-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/>
          <p:nvPr/>
        </p:nvPicPr>
        <p:blipFill rotWithShape="1">
          <a:blip r:embed="rId3"/>
          <a:srcRect r="6121"/>
          <a:stretch/>
        </p:blipFill>
        <p:spPr bwMode="auto">
          <a:xfrm>
            <a:off x="2472690" y="3012705"/>
            <a:ext cx="4182745" cy="21012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743200" y="5288692"/>
                <a:ext cx="18208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ir</m:t>
                    </m:r>
                  </m:oMath>
                </a14:m>
                <a:r>
                  <a:rPr lang="en-US" altLang="zh-CN" dirty="0" smtClean="0"/>
                  <a:t>=4.4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288692"/>
                <a:ext cx="1820862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800600" y="5288692"/>
                <a:ext cx="18208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ir</m:t>
                    </m:r>
                  </m:oMath>
                </a14:m>
                <a:r>
                  <a:rPr lang="en-US" altLang="zh-CN" dirty="0" smtClean="0"/>
                  <a:t>=1.1</a:t>
                </a:r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288692"/>
                <a:ext cx="1820862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09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一种新的数据集不平衡度量标准</a:t>
            </a:r>
            <a:endParaRPr lang="zh-CN" altLang="en-US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135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GIR</a:t>
                </a:r>
                <a:r>
                  <a:rPr lang="en-US" altLang="zh-CN" sz="1350" baseline="300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[1]</a:t>
                </a:r>
              </a:p>
              <a:p>
                <a:pPr lvl="1"/>
                <a:r>
                  <a:rPr lang="zh-CN" altLang="en-US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计算样本的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k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近邻中同类样本的平均个数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500" i="1" dirty="0">
                        <a:latin typeface="Cambria Math" panose="02040503050406030204" pitchFamily="18" charset="0"/>
                        <a:cs typeface="+mn-ea"/>
                        <a:sym typeface="Times New Roman" panose="02020603050405020304" pitchFamily="18" charset="0"/>
                      </a:rPr>
                      <m:t>GIR</m:t>
                    </m:r>
                    <m:r>
                      <m:rPr>
                        <m:nor/>
                      </m:rPr>
                      <a:rPr lang="en-US" altLang="zh-CN" sz="1500" i="1">
                        <a:latin typeface="Times New Roman" panose="02020603050405020304" pitchFamily="18" charset="0"/>
                        <a:ea typeface="微软雅黑 Light" panose="020B0502040204020203" pitchFamily="34" charset="-122"/>
                        <a:sym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5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1500" i="1">
                            <a:latin typeface="Times New Roman" panose="02020603050405020304" pitchFamily="18" charset="0"/>
                            <a:ea typeface="微软雅黑 Light" panose="020B0502040204020203" pitchFamily="34" charset="-122"/>
                            <a:sym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1500" i="1">
                            <a:latin typeface="Times New Roman" panose="02020603050405020304" pitchFamily="18" charset="0"/>
                            <a:ea typeface="微软雅黑 Light" panose="020B0502040204020203" pitchFamily="34" charset="-122"/>
                            <a:sym typeface="Times New Roman" panose="02020603050405020304" pitchFamily="18" charset="0"/>
                          </a:rPr>
                          <m:t>−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500" i="1">
                        <a:latin typeface="Times New Roman" panose="02020603050405020304" pitchFamily="18" charset="0"/>
                        <a:ea typeface="微软雅黑 Light" panose="020B0502040204020203" pitchFamily="34" charset="-122"/>
                        <a:sym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15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1500" i="1">
                            <a:latin typeface="Times New Roman" panose="02020603050405020304" pitchFamily="18" charset="0"/>
                            <a:ea typeface="微软雅黑 Light" panose="020B0502040204020203" pitchFamily="34" charset="-122"/>
                            <a:sym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1500" i="1">
                            <a:latin typeface="Times New Roman" panose="02020603050405020304" pitchFamily="18" charset="0"/>
                            <a:ea typeface="微软雅黑 Light" panose="020B0502040204020203" pitchFamily="34" charset="-122"/>
                            <a:sym typeface="Times New Roman" panose="020206030504050203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US" altLang="zh-CN" sz="150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+mn-ea"/>
                  <a:sym typeface="Times New Roman" panose="02020603050405020304" pitchFamily="18" charset="0"/>
                </a:endParaRPr>
              </a:p>
              <a:p>
                <a:pPr lvl="1"/>
                <a:r>
                  <a:rPr lang="en-US" altLang="zh-CN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Drawback: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不同距离的影响不同；差值是相对的，相同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GIR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的数据的分布可能不同</a:t>
                </a:r>
                <a:endParaRPr lang="en-US" altLang="zh-CN" sz="150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+mn-ea"/>
                  <a:sym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135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IGIR</a:t>
                </a:r>
              </a:p>
              <a:p>
                <a:pPr lvl="1"/>
                <a:r>
                  <a:rPr lang="zh-CN" altLang="en-US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不同距离的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k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近邻对样本的影响不同</a:t>
                </a:r>
                <a:endParaRPr lang="en-US" altLang="zh-CN" sz="150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+mn-ea"/>
                  <a:sym typeface="Times New Roman" panose="02020603050405020304" pitchFamily="18" charset="0"/>
                </a:endParaRPr>
              </a:p>
              <a:p>
                <a:pPr lvl="2"/>
                <a:r>
                  <a:rPr lang="zh-CN" altLang="en-US" sz="135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基于距离的加权</a:t>
                </a:r>
                <a:endParaRPr lang="en-US" altLang="zh-CN" sz="135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+mn-ea"/>
                  <a:sym typeface="Times New Roman" panose="02020603050405020304" pitchFamily="18" charset="0"/>
                </a:endParaRPr>
              </a:p>
              <a:p>
                <a:pPr lvl="1"/>
                <a:r>
                  <a:rPr lang="zh-CN" altLang="en-US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差值是相对的，无法有效反映数据集的真实分类难度</a:t>
                </a:r>
                <a:endParaRPr lang="en-US" altLang="zh-CN" sz="150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+mn-ea"/>
                  <a:sym typeface="Times New Roman" panose="02020603050405020304" pitchFamily="18" charset="0"/>
                </a:endParaRPr>
              </a:p>
              <a:p>
                <a:pPr lvl="2"/>
                <a:r>
                  <a:rPr lang="en-US" altLang="zh-CN" sz="1350" dirty="0" err="1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IGIR</a:t>
                </a:r>
                <a:r>
                  <a:rPr lang="en-US" altLang="zh-CN" sz="135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1350" i="1">
                            <a:latin typeface="Cambria Math" panose="02040503050406030204" pitchFamily="18" charset="0"/>
                            <a:cs typeface="+mn-ea"/>
                            <a:sym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zh-CN" altLang="zh-CN" sz="1350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1350" i="1">
                                <a:latin typeface="Times New Roman" panose="02020603050405020304" pitchFamily="18" charset="0"/>
                                <a:ea typeface="微软雅黑 Light" panose="020B0502040204020203" pitchFamily="34" charset="-122"/>
                                <a:sym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sz="1350" i="1">
                                <a:latin typeface="Times New Roman" panose="02020603050405020304" pitchFamily="18" charset="0"/>
                                <a:ea typeface="微软雅黑 Light" panose="020B0502040204020203" pitchFamily="34" charset="-122"/>
                                <a:sym typeface="Times New Roman" panose="020206030504050203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US" altLang="zh-CN" sz="1350" i="1">
                            <a:latin typeface="Cambria Math" panose="02040503050406030204" pitchFamily="18" charset="0"/>
                            <a:cs typeface="+mn-ea"/>
                            <a:sym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zh-CN" altLang="zh-CN" sz="1350" i="1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1350" i="1">
                                <a:latin typeface="Times New Roman" panose="02020603050405020304" pitchFamily="18" charset="0"/>
                                <a:ea typeface="微软雅黑 Light" panose="020B0502040204020203" pitchFamily="34" charset="-122"/>
                                <a:sym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sz="1350" i="1">
                                <a:latin typeface="Times New Roman" panose="02020603050405020304" pitchFamily="18" charset="0"/>
                                <a:ea typeface="微软雅黑 Light" panose="020B0502040204020203" pitchFamily="34" charset="-122"/>
                                <a:sym typeface="Times New Roman" panose="02020603050405020304" pitchFamily="18" charset="0"/>
                              </a:rPr>
                              <m:t>+</m:t>
                            </m:r>
                          </m:sub>
                        </m:sSub>
                      </m:e>
                    </m:rad>
                  </m:oMath>
                </a14:m>
                <a:endParaRPr lang="zh-CN" altLang="en-US" sz="1350" dirty="0">
                  <a:latin typeface="Times New Roman" panose="02020603050405020304" pitchFamily="18" charset="0"/>
                  <a:ea typeface="微软雅黑 Light" panose="020B0502040204020203" pitchFamily="34" charset="-122"/>
                  <a:sym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" t="-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340" y="4232269"/>
            <a:ext cx="1750219" cy="857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8411" y="5318120"/>
            <a:ext cx="767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[1] Tang </a:t>
            </a:r>
            <a:r>
              <a:rPr lang="en-US" altLang="zh-CN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B, He H. </a:t>
            </a:r>
            <a:r>
              <a:rPr lang="en-US" altLang="zh-CN" dirty="0" err="1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GIR</a:t>
            </a:r>
            <a:r>
              <a:rPr lang="en-US" altLang="zh-CN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-based ensemble sampling approaches for imbalanced learning[J]. Pattern Recognition, 2017, 71: 306-319.</a:t>
            </a:r>
            <a:endParaRPr lang="zh-CN" altLang="en-US" dirty="0">
              <a:latin typeface="Times New Roman" panose="02020603050405020304" pitchFamily="18" charset="0"/>
              <a:ea typeface="微软雅黑 Light" panose="020B0502040204020203" pitchFamily="34" charset="-122"/>
              <a:cs typeface="+mn-ea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83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一种新的数据集不平衡度量标准</a:t>
            </a:r>
            <a:endParaRPr lang="zh-CN" altLang="en-US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5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指标与分类结果的线性相关性系数：</a:t>
            </a:r>
            <a:endParaRPr lang="en-US" altLang="zh-CN" sz="1500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5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结果显示，</a:t>
            </a:r>
            <a:r>
              <a:rPr lang="en-US" altLang="zh-CN" sz="15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IGIR</a:t>
            </a:r>
            <a:r>
              <a:rPr lang="zh-CN" altLang="en-US" sz="15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比</a:t>
            </a:r>
            <a:r>
              <a:rPr lang="en-US" altLang="zh-CN" sz="15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GIR</a:t>
            </a:r>
            <a:r>
              <a:rPr lang="zh-CN" altLang="en-US" sz="15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的相关性系数有明显提升，但是</a:t>
            </a:r>
            <a:r>
              <a:rPr lang="en-US" altLang="zh-CN" sz="15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IGIR</a:t>
            </a:r>
            <a:r>
              <a:rPr lang="zh-CN" altLang="en-US" sz="15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和</a:t>
            </a:r>
            <a:r>
              <a:rPr lang="en-US" altLang="zh-CN" sz="1500" dirty="0" err="1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wei</a:t>
            </a:r>
            <a:r>
              <a:rPr lang="en-US" altLang="zh-CN" sz="15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-IGIR</a:t>
            </a:r>
            <a:r>
              <a:rPr lang="zh-CN" altLang="en-US" sz="15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中的区别并不是很明显</a:t>
            </a:r>
            <a:endParaRPr lang="en-US" altLang="zh-CN" sz="1500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05" y="2570205"/>
            <a:ext cx="6655134" cy="276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7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VAE</a:t>
            </a:r>
            <a:r>
              <a:rPr lang="zh-CN" altLang="en-US" dirty="0" smtClean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过采样算法</a:t>
            </a:r>
            <a:endParaRPr lang="zh-CN" altLang="en-US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过采样算法</a:t>
                </a:r>
                <a:endParaRPr lang="en-US" altLang="zh-CN" sz="200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+mn-ea"/>
                  <a:sym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随机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插值</a:t>
                </a:r>
                <a:r>
                  <a:rPr lang="en-US" altLang="zh-CN" sz="1500" baseline="300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[1]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：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SMOTE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n-ea"/>
                        <a:sym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n-ea"/>
                        <a:sym typeface="Times New Roman" panose="02020603050405020304" pitchFamily="18" charset="0"/>
                      </a:rPr>
                      <m:t>+</m:t>
                    </m:r>
                    <m:r>
                      <a:rPr lang="zh-CN" altLang="en-US" sz="1400" i="1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n-ea"/>
                        <a:sym typeface="Times New Roman" panose="02020603050405020304" pitchFamily="18" charset="0"/>
                      </a:rPr>
                      <m:t>𝜀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n-ea"/>
                        <a:sym typeface="Times New Roman" panose="02020603050405020304" pitchFamily="18" charset="0"/>
                      </a:rPr>
                      <m:t>∗(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+mn-ea"/>
                                <a:sym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+mn-ea"/>
                                <a:sym typeface="Times New Roman" panose="02020603050405020304" pitchFamily="18" charset="0"/>
                              </a:rPr>
                              <m:t>𝑛𝑛</m:t>
                            </m:r>
                          </m:e>
                        </m:d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n-ea"/>
                        <a:sym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n-ea"/>
                        <a:sym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40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+mn-ea"/>
                  <a:sym typeface="Times New Roman" panose="020206030504050203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drawback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：合成样本的合理性无法保证。</a:t>
                </a:r>
                <a:endParaRPr lang="en-US" altLang="zh-CN" sz="140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+mn-ea"/>
                  <a:sym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基于分布的过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采样</a:t>
                </a:r>
                <a:r>
                  <a:rPr lang="en-US" altLang="zh-CN" sz="1500" baseline="300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[2]</a:t>
                </a:r>
                <a:r>
                  <a:rPr lang="zh-CN" altLang="en-US" sz="15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：</a:t>
                </a:r>
                <a:r>
                  <a:rPr lang="en-US" altLang="zh-CN" sz="1500" dirty="0" err="1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NDO</a:t>
                </a:r>
                <a:endParaRPr lang="en-US" altLang="zh-CN" sz="150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+mn-ea"/>
                  <a:sym typeface="Times New Roman" panose="020206030504050203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1400" i="1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n-ea"/>
                        <a:sym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n-ea"/>
                        <a:sym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n-ea"/>
                        <a:sym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n-ea"/>
                        <a:sym typeface="Times New Roman" panose="020206030504050203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n-ea"/>
                            <a:sym typeface="Times New Roman" panose="020206030504050203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altLang="zh-CN" sz="140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+mn-ea"/>
                  <a:sym typeface="Times New Roman" panose="020206030504050203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drawback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微软雅黑 Light" panose="020B0502040204020203" pitchFamily="34" charset="-122"/>
                    <a:cs typeface="+mn-ea"/>
                    <a:sym typeface="Times New Roman" panose="02020603050405020304" pitchFamily="18" charset="0"/>
                  </a:rPr>
                  <a:t>：需要假设样本分布，难以保证先验知识同数据分布的一致性。</a:t>
                </a:r>
                <a:endParaRPr lang="en-US" altLang="zh-CN" sz="140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+mn-ea"/>
                  <a:sym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en-US" sz="1500" dirty="0">
                  <a:latin typeface="Times New Roman" panose="02020603050405020304" pitchFamily="18" charset="0"/>
                  <a:ea typeface="微软雅黑 Light" panose="020B0502040204020203" pitchFamily="34" charset="-122"/>
                  <a:sym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5" t="-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626076" y="4616465"/>
            <a:ext cx="67563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ea typeface="微软雅黑 Light" panose="020B0502040204020203" pitchFamily="34" charset="-122"/>
                <a:cs typeface="+mn-ea"/>
                <a:sym typeface="Times New Roman" panose="02020603050405020304" pitchFamily="18" charset="0"/>
              </a:rPr>
              <a:t>[1] </a:t>
            </a:r>
            <a:r>
              <a:rPr lang="en-US" altLang="zh-CN" sz="11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Chawla N V, Bowyer K W, Hall L O, et al. SMOTE: synthetic minority over-sampling technique[J]. Journal of Artificial Intelligence Research, 2002, 16(1):321-357</a:t>
            </a:r>
            <a:r>
              <a:rPr lang="en-US" altLang="zh-CN" sz="11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.</a:t>
            </a:r>
          </a:p>
          <a:p>
            <a:r>
              <a:rPr lang="en-US" altLang="zh-CN" sz="11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[2] </a:t>
            </a:r>
            <a:r>
              <a:rPr lang="en-US" altLang="zh-CN" sz="11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Zhang H, Wang Z. A normal distribution-based over-sampling approach to imbalanced data classification[C]// International Conference on Advanced Data Mining and Applications. Springer-</a:t>
            </a:r>
            <a:r>
              <a:rPr lang="en-US" altLang="zh-CN" sz="1100" dirty="0" err="1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Verlag</a:t>
            </a:r>
            <a:r>
              <a:rPr lang="en-US" altLang="zh-CN" sz="11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, 2011:83-96</a:t>
            </a:r>
            <a:r>
              <a:rPr lang="en-US" altLang="zh-CN" sz="1100" dirty="0">
                <a:latin typeface="Times New Roman" panose="02020603050405020304" pitchFamily="18" charset="0"/>
                <a:ea typeface="微软雅黑 Light" panose="020B0502040204020203" pitchFamily="34" charset="-122"/>
                <a:sym typeface="Times New Roman" panose="02020603050405020304" pitchFamily="18" charset="0"/>
              </a:rPr>
              <a:t>.</a:t>
            </a:r>
            <a:endParaRPr lang="en-US" altLang="zh-CN" sz="1100" dirty="0">
              <a:latin typeface="Times New Roman" panose="02020603050405020304" pitchFamily="18" charset="0"/>
              <a:ea typeface="微软雅黑 Light" panose="020B0502040204020203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16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生物信息学研究中心介绍.pptx" id="{3EFD19C2-ADE0-4EDE-9122-3176616AB584}" vid="{B9EEB183-5F73-4914-9D79-1B0B9C7F14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3291</TotalTime>
  <Words>677</Words>
  <Application>Microsoft Office PowerPoint</Application>
  <PresentationFormat>全屏显示(4:3)</PresentationFormat>
  <Paragraphs>88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Century Gothic</vt:lpstr>
      <vt:lpstr>黑体</vt:lpstr>
      <vt:lpstr>宋体</vt:lpstr>
      <vt:lpstr>微软雅黑</vt:lpstr>
      <vt:lpstr>微软雅黑 Light</vt:lpstr>
      <vt:lpstr>Arial</vt:lpstr>
      <vt:lpstr>Calibri</vt:lpstr>
      <vt:lpstr>Cambria Math</vt:lpstr>
      <vt:lpstr>Times New Roman</vt:lpstr>
      <vt:lpstr>Wingdings</vt:lpstr>
      <vt:lpstr>Theme1</vt:lpstr>
      <vt:lpstr>生成式模型的改进及其在不平衡分类中的应用</vt:lpstr>
      <vt:lpstr>大纲</vt:lpstr>
      <vt:lpstr>研究内容与方案</vt:lpstr>
      <vt:lpstr>研究内容与方案</vt:lpstr>
      <vt:lpstr>研究内容与方案 </vt:lpstr>
      <vt:lpstr>一种新的数据集不平衡度量标准</vt:lpstr>
      <vt:lpstr>一种新的数据集不平衡度量标准</vt:lpstr>
      <vt:lpstr>一种新的数据集不平衡度量标准</vt:lpstr>
      <vt:lpstr>基于VAE的过采样算法</vt:lpstr>
      <vt:lpstr>基于VAE的过采样算法</vt:lpstr>
      <vt:lpstr>基于VAE的过采样算法</vt:lpstr>
      <vt:lpstr>基于VAE的过采样算法</vt:lpstr>
      <vt:lpstr>基于VAE的过采样算法</vt:lpstr>
      <vt:lpstr>基于VAE的过采样算法</vt:lpstr>
      <vt:lpstr>基于VAE的过采样算法</vt:lpstr>
      <vt:lpstr>基于VAE的过采样算法</vt:lpstr>
      <vt:lpstr>基于VAE的过采样算法</vt:lpstr>
      <vt:lpstr>存在问题与解决方案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哈尔滨工业大学深圳研究生院面试报告</dc:title>
  <dc:creator>Jiajie Peng</dc:creator>
  <cp:lastModifiedBy>Windows 用户</cp:lastModifiedBy>
  <cp:revision>286</cp:revision>
  <dcterms:created xsi:type="dcterms:W3CDTF">2015-11-27T06:56:30Z</dcterms:created>
  <dcterms:modified xsi:type="dcterms:W3CDTF">2018-03-14T15:18:03Z</dcterms:modified>
</cp:coreProperties>
</file>