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1"/>
  </p:notesMasterIdLst>
  <p:sldIdLst>
    <p:sldId id="270" r:id="rId2"/>
    <p:sldId id="258" r:id="rId3"/>
    <p:sldId id="274" r:id="rId4"/>
    <p:sldId id="259" r:id="rId5"/>
    <p:sldId id="275" r:id="rId6"/>
    <p:sldId id="297" r:id="rId7"/>
    <p:sldId id="284" r:id="rId8"/>
    <p:sldId id="296" r:id="rId9"/>
    <p:sldId id="285" r:id="rId10"/>
    <p:sldId id="288" r:id="rId11"/>
    <p:sldId id="292" r:id="rId12"/>
    <p:sldId id="293" r:id="rId13"/>
    <p:sldId id="289" r:id="rId14"/>
    <p:sldId id="295" r:id="rId15"/>
    <p:sldId id="294" r:id="rId16"/>
    <p:sldId id="276" r:id="rId17"/>
    <p:sldId id="291" r:id="rId18"/>
    <p:sldId id="290" r:id="rId19"/>
    <p:sldId id="27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82222" autoAdjust="0"/>
  </p:normalViewPr>
  <p:slideViewPr>
    <p:cSldViewPr snapToGrid="0">
      <p:cViewPr varScale="1">
        <p:scale>
          <a:sx n="95" d="100"/>
          <a:sy n="95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>
        <a:noFill/>
      </dgm:spPr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规格严格 功夫到家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15081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95A1E71B-D101-45E6-8DF6-612C0A40E6F8}" type="presOf" srcId="{652D079F-7D2E-4C04-9C6B-D2236DEB8C6E}" destId="{9EB0EFD7-1273-45B0-A3C1-FCA861C63DFA}" srcOrd="0" destOrd="0" presId="urn:microsoft.com/office/officeart/2005/8/layout/process4"/>
    <dgm:cxn modelId="{CB6D5523-8313-4417-A671-10FC8A6C016C}" type="presOf" srcId="{D8EFB7C8-412F-4199-8DAE-6FBE8F5436DE}" destId="{262BD96B-A029-42FD-98B0-8DCD9080A583}" srcOrd="0" destOrd="0" presId="urn:microsoft.com/office/officeart/2005/8/layout/process4"/>
    <dgm:cxn modelId="{821D784F-7A9D-4C2F-87D9-A502A55EB322}" type="presParOf" srcId="{262BD96B-A029-42FD-98B0-8DCD9080A583}" destId="{F899C107-20AA-4D9D-B1AB-0E8483BEF051}" srcOrd="0" destOrd="0" presId="urn:microsoft.com/office/officeart/2005/8/layout/process4"/>
    <dgm:cxn modelId="{91814A93-D549-4D18-9AF7-0A3E5B1DB4D4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研究内容与方案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61CC8CEC-9EDE-40A6-8431-4D5FCE98D274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已经完成的工作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CAD49209-50D5-4B22-870E-E887A4F43E6C}" type="parTrans" cxnId="{A4491851-4962-4F2F-AA5C-F5F12DC041D2}">
      <dgm:prSet/>
      <dgm:spPr/>
      <dgm:t>
        <a:bodyPr/>
        <a:lstStyle/>
        <a:p>
          <a:endParaRPr lang="zh-CN" altLang="en-US"/>
        </a:p>
      </dgm:t>
    </dgm:pt>
    <dgm:pt modelId="{A4C4ED91-9492-4DDE-AB49-C74BDDFEE2E2}" type="sibTrans" cxnId="{A4491851-4962-4F2F-AA5C-F5F12DC041D2}">
      <dgm:prSet/>
      <dgm:spPr/>
      <dgm:t>
        <a:bodyPr/>
        <a:lstStyle/>
        <a:p>
          <a:endParaRPr lang="zh-CN" altLang="en-US"/>
        </a:p>
      </dgm:t>
    </dgm:pt>
    <dgm:pt modelId="{3B77AA97-01E4-4FC1-BA41-0A30009F7D36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存在问题与解决方案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49A10D75-2C76-4D97-A1B2-267ACB1CEABB}" type="parTrans" cxnId="{2C2A730C-1AD8-430C-86FD-E944678D8A1B}">
      <dgm:prSet/>
      <dgm:spPr/>
      <dgm:t>
        <a:bodyPr/>
        <a:lstStyle/>
        <a:p>
          <a:endParaRPr lang="zh-CN" altLang="en-US"/>
        </a:p>
      </dgm:t>
    </dgm:pt>
    <dgm:pt modelId="{ED52BAB2-01C0-4057-BAE7-CB3783B61283}" type="sibTrans" cxnId="{2C2A730C-1AD8-430C-86FD-E944678D8A1B}">
      <dgm:prSet/>
      <dgm:spPr/>
      <dgm:t>
        <a:bodyPr/>
        <a:lstStyle/>
        <a:p>
          <a:endParaRPr lang="zh-CN" altLang="en-US"/>
        </a:p>
      </dgm:t>
    </dgm:pt>
    <dgm:pt modelId="{EE7BF501-DC3F-4B19-9DFF-BE3897468C5F}">
      <dgm:prSet phldrT="[文本]"/>
      <dgm:spPr/>
      <dgm:t>
        <a:bodyPr/>
        <a:lstStyle/>
        <a:p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如期完成论文的可行性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35D2D48-03D6-4FCD-AC59-F58301FCC749}" type="parTrans" cxnId="{3E9B9500-12A0-4193-AD3C-9358BBE31DBD}">
      <dgm:prSet/>
      <dgm:spPr/>
      <dgm:t>
        <a:bodyPr/>
        <a:lstStyle/>
        <a:p>
          <a:endParaRPr lang="zh-CN" altLang="en-US"/>
        </a:p>
      </dgm:t>
    </dgm:pt>
    <dgm:pt modelId="{9E0197FD-C7A5-463B-A914-1043AC65F31C}" type="sibTrans" cxnId="{3E9B9500-12A0-4193-AD3C-9358BBE31DBD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4AF95F-0223-4261-811B-BC4627B7CDEE}" type="pres">
      <dgm:prSet presAssocID="{EE7BF501-DC3F-4B19-9DFF-BE3897468C5F}" presName="boxAndChildren" presStyleCnt="0"/>
      <dgm:spPr/>
    </dgm:pt>
    <dgm:pt modelId="{B27CBEEA-5A03-4839-AAEF-614A3748F7FD}" type="pres">
      <dgm:prSet presAssocID="{EE7BF501-DC3F-4B19-9DFF-BE3897468C5F}" presName="parentTextBox" presStyleLbl="node1" presStyleIdx="0" presStyleCnt="4"/>
      <dgm:spPr/>
      <dgm:t>
        <a:bodyPr/>
        <a:lstStyle/>
        <a:p>
          <a:endParaRPr lang="zh-CN" altLang="en-US"/>
        </a:p>
      </dgm:t>
    </dgm:pt>
    <dgm:pt modelId="{31D6C607-F4FB-4E3F-9596-1379D1ADF73E}" type="pres">
      <dgm:prSet presAssocID="{ED52BAB2-01C0-4057-BAE7-CB3783B61283}" presName="sp" presStyleCnt="0"/>
      <dgm:spPr/>
    </dgm:pt>
    <dgm:pt modelId="{48D4F5D2-2FF4-4DE0-B1F5-04A8B7129691}" type="pres">
      <dgm:prSet presAssocID="{3B77AA97-01E4-4FC1-BA41-0A30009F7D36}" presName="arrowAndChildren" presStyleCnt="0"/>
      <dgm:spPr/>
    </dgm:pt>
    <dgm:pt modelId="{B698FB6E-5C3B-4773-B4C2-2783267438B5}" type="pres">
      <dgm:prSet presAssocID="{3B77AA97-01E4-4FC1-BA41-0A30009F7D36}" presName="parentTextArrow" presStyleLbl="node1" presStyleIdx="1" presStyleCnt="4"/>
      <dgm:spPr/>
      <dgm:t>
        <a:bodyPr/>
        <a:lstStyle/>
        <a:p>
          <a:endParaRPr lang="zh-CN" altLang="en-US"/>
        </a:p>
      </dgm:t>
    </dgm:pt>
    <dgm:pt modelId="{4E698A1C-D243-4BFE-A891-770CF215D562}" type="pres">
      <dgm:prSet presAssocID="{A4C4ED91-9492-4DDE-AB49-C74BDDFEE2E2}" presName="sp" presStyleCnt="0"/>
      <dgm:spPr/>
      <dgm:t>
        <a:bodyPr/>
        <a:lstStyle/>
        <a:p>
          <a:endParaRPr lang="zh-CN" altLang="en-US"/>
        </a:p>
      </dgm:t>
    </dgm:pt>
    <dgm:pt modelId="{6E595E63-FB17-4142-B0AA-0BDE28534F31}" type="pres">
      <dgm:prSet presAssocID="{61CC8CEC-9EDE-40A6-8431-4D5FCE98D274}" presName="arrowAndChildren" presStyleCnt="0"/>
      <dgm:spPr/>
      <dgm:t>
        <a:bodyPr/>
        <a:lstStyle/>
        <a:p>
          <a:endParaRPr lang="zh-CN" altLang="en-US"/>
        </a:p>
      </dgm:t>
    </dgm:pt>
    <dgm:pt modelId="{A63C5F17-69D4-4593-9C66-B2DE8E1340D9}" type="pres">
      <dgm:prSet presAssocID="{61CC8CEC-9EDE-40A6-8431-4D5FCE98D274}" presName="parentTextArrow" presStyleLbl="node1" presStyleIdx="2" presStyleCnt="4"/>
      <dgm:spPr/>
      <dgm:t>
        <a:bodyPr/>
        <a:lstStyle/>
        <a:p>
          <a:endParaRPr lang="zh-CN" altLang="en-US"/>
        </a:p>
      </dgm:t>
    </dgm:pt>
    <dgm:pt modelId="{0C291AFA-EEA9-4B7A-AB92-8C052C4DC79E}" type="pres">
      <dgm:prSet presAssocID="{593EB167-BA71-4AF8-828F-482956E4098D}" presName="sp" presStyleCnt="0"/>
      <dgm:spPr/>
      <dgm:t>
        <a:bodyPr/>
        <a:lstStyle/>
        <a:p>
          <a:endParaRPr lang="zh-CN" altLang="en-US"/>
        </a:p>
      </dgm:t>
    </dgm:pt>
    <dgm:pt modelId="{25C6DC1A-5CED-468E-AE2F-F81B1CB05ACD}" type="pres">
      <dgm:prSet presAssocID="{652D079F-7D2E-4C04-9C6B-D2236DEB8C6E}" presName="arrowAndChildren" presStyleCnt="0"/>
      <dgm:spPr/>
      <dgm:t>
        <a:bodyPr/>
        <a:lstStyle/>
        <a:p>
          <a:endParaRPr lang="zh-CN" altLang="en-US"/>
        </a:p>
      </dgm:t>
    </dgm:pt>
    <dgm:pt modelId="{5A0AA23A-6250-4B57-8B75-DC6F839963D9}" type="pres">
      <dgm:prSet presAssocID="{652D079F-7D2E-4C04-9C6B-D2236DEB8C6E}" presName="parentTextArrow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E85732A6-2128-4FB6-93F7-0F26647E1169}" type="presOf" srcId="{3B77AA97-01E4-4FC1-BA41-0A30009F7D36}" destId="{B698FB6E-5C3B-4773-B4C2-2783267438B5}" srcOrd="0" destOrd="0" presId="urn:microsoft.com/office/officeart/2005/8/layout/process4"/>
    <dgm:cxn modelId="{2C2A730C-1AD8-430C-86FD-E944678D8A1B}" srcId="{D8EFB7C8-412F-4199-8DAE-6FBE8F5436DE}" destId="{3B77AA97-01E4-4FC1-BA41-0A30009F7D36}" srcOrd="2" destOrd="0" parTransId="{49A10D75-2C76-4D97-A1B2-267ACB1CEABB}" sibTransId="{ED52BAB2-01C0-4057-BAE7-CB3783B61283}"/>
    <dgm:cxn modelId="{28AF2317-A852-4441-A8A6-A606BAB66CD0}" type="presOf" srcId="{61CC8CEC-9EDE-40A6-8431-4D5FCE98D274}" destId="{A63C5F17-69D4-4593-9C66-B2DE8E1340D9}" srcOrd="0" destOrd="0" presId="urn:microsoft.com/office/officeart/2005/8/layout/process4"/>
    <dgm:cxn modelId="{46BEB40D-6115-4C76-8C0E-AFA2A0E36ABA}" type="presOf" srcId="{D8EFB7C8-412F-4199-8DAE-6FBE8F5436DE}" destId="{262BD96B-A029-42FD-98B0-8DCD9080A583}" srcOrd="0" destOrd="0" presId="urn:microsoft.com/office/officeart/2005/8/layout/process4"/>
    <dgm:cxn modelId="{3E9B9500-12A0-4193-AD3C-9358BBE31DBD}" srcId="{D8EFB7C8-412F-4199-8DAE-6FBE8F5436DE}" destId="{EE7BF501-DC3F-4B19-9DFF-BE3897468C5F}" srcOrd="3" destOrd="0" parTransId="{A35D2D48-03D6-4FCD-AC59-F58301FCC749}" sibTransId="{9E0197FD-C7A5-463B-A914-1043AC65F31C}"/>
    <dgm:cxn modelId="{A4491851-4962-4F2F-AA5C-F5F12DC041D2}" srcId="{D8EFB7C8-412F-4199-8DAE-6FBE8F5436DE}" destId="{61CC8CEC-9EDE-40A6-8431-4D5FCE98D274}" srcOrd="1" destOrd="0" parTransId="{CAD49209-50D5-4B22-870E-E887A4F43E6C}" sibTransId="{A4C4ED91-9492-4DDE-AB49-C74BDDFEE2E2}"/>
    <dgm:cxn modelId="{C2B64640-8B19-42DC-A930-1C185F70955D}" type="presOf" srcId="{652D079F-7D2E-4C04-9C6B-D2236DEB8C6E}" destId="{5A0AA23A-6250-4B57-8B75-DC6F839963D9}" srcOrd="0" destOrd="0" presId="urn:microsoft.com/office/officeart/2005/8/layout/process4"/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569E9332-D15A-4848-8C06-633941A902E5}" type="presOf" srcId="{EE7BF501-DC3F-4B19-9DFF-BE3897468C5F}" destId="{B27CBEEA-5A03-4839-AAEF-614A3748F7FD}" srcOrd="0" destOrd="0" presId="urn:microsoft.com/office/officeart/2005/8/layout/process4"/>
    <dgm:cxn modelId="{E053319F-AA57-49A7-B757-1ABCF66B22C0}" type="presParOf" srcId="{262BD96B-A029-42FD-98B0-8DCD9080A583}" destId="{1C4AF95F-0223-4261-811B-BC4627B7CDEE}" srcOrd="0" destOrd="0" presId="urn:microsoft.com/office/officeart/2005/8/layout/process4"/>
    <dgm:cxn modelId="{B8DD3172-01CB-4413-8DD8-541242C24AFB}" type="presParOf" srcId="{1C4AF95F-0223-4261-811B-BC4627B7CDEE}" destId="{B27CBEEA-5A03-4839-AAEF-614A3748F7FD}" srcOrd="0" destOrd="0" presId="urn:microsoft.com/office/officeart/2005/8/layout/process4"/>
    <dgm:cxn modelId="{E938CDEF-6613-42D5-986A-FB7AD1DCEF0F}" type="presParOf" srcId="{262BD96B-A029-42FD-98B0-8DCD9080A583}" destId="{31D6C607-F4FB-4E3F-9596-1379D1ADF73E}" srcOrd="1" destOrd="0" presId="urn:microsoft.com/office/officeart/2005/8/layout/process4"/>
    <dgm:cxn modelId="{AD9BE8F9-59F3-4875-94EE-6D926D646198}" type="presParOf" srcId="{262BD96B-A029-42FD-98B0-8DCD9080A583}" destId="{48D4F5D2-2FF4-4DE0-B1F5-04A8B7129691}" srcOrd="2" destOrd="0" presId="urn:microsoft.com/office/officeart/2005/8/layout/process4"/>
    <dgm:cxn modelId="{67189F23-94CB-4BDE-9607-64AF5AB0B155}" type="presParOf" srcId="{48D4F5D2-2FF4-4DE0-B1F5-04A8B7129691}" destId="{B698FB6E-5C3B-4773-B4C2-2783267438B5}" srcOrd="0" destOrd="0" presId="urn:microsoft.com/office/officeart/2005/8/layout/process4"/>
    <dgm:cxn modelId="{BCD94A63-68F2-4213-81A9-846E2C70F927}" type="presParOf" srcId="{262BD96B-A029-42FD-98B0-8DCD9080A583}" destId="{4E698A1C-D243-4BFE-A891-770CF215D562}" srcOrd="3" destOrd="0" presId="urn:microsoft.com/office/officeart/2005/8/layout/process4"/>
    <dgm:cxn modelId="{A8A615AA-5455-44BA-B8E3-FC5587ADED30}" type="presParOf" srcId="{262BD96B-A029-42FD-98B0-8DCD9080A583}" destId="{6E595E63-FB17-4142-B0AA-0BDE28534F31}" srcOrd="4" destOrd="0" presId="urn:microsoft.com/office/officeart/2005/8/layout/process4"/>
    <dgm:cxn modelId="{D7218F83-E0A3-4C7F-9FD6-61CE864C5BF1}" type="presParOf" srcId="{6E595E63-FB17-4142-B0AA-0BDE28534F31}" destId="{A63C5F17-69D4-4593-9C66-B2DE8E1340D9}" srcOrd="0" destOrd="0" presId="urn:microsoft.com/office/officeart/2005/8/layout/process4"/>
    <dgm:cxn modelId="{6501E6D6-2104-4EC2-A984-70322E1822D6}" type="presParOf" srcId="{262BD96B-A029-42FD-98B0-8DCD9080A583}" destId="{0C291AFA-EEA9-4B7A-AB92-8C052C4DC79E}" srcOrd="5" destOrd="0" presId="urn:microsoft.com/office/officeart/2005/8/layout/process4"/>
    <dgm:cxn modelId="{38D50DFA-C760-4383-9F6B-875654DFDE5F}" type="presParOf" srcId="{262BD96B-A029-42FD-98B0-8DCD9080A583}" destId="{25C6DC1A-5CED-468E-AE2F-F81B1CB05ACD}" srcOrd="6" destOrd="0" presId="urn:microsoft.com/office/officeart/2005/8/layout/process4"/>
    <dgm:cxn modelId="{5CDE1A30-5284-4306-8960-2091896BFEE0}" type="presParOf" srcId="{25C6DC1A-5CED-468E-AE2F-F81B1CB05ACD}" destId="{5A0AA23A-6250-4B57-8B75-DC6F839963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1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研究内容与方案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15081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1B051841-B86F-4A5F-937C-BB37A23D9B3F}" type="presOf" srcId="{652D079F-7D2E-4C04-9C6B-D2236DEB8C6E}" destId="{9EB0EFD7-1273-45B0-A3C1-FCA861C63DFA}" srcOrd="0" destOrd="0" presId="urn:microsoft.com/office/officeart/2005/8/layout/process4"/>
    <dgm:cxn modelId="{4CF09A46-7626-47C6-B270-147064658F9C}" type="presOf" srcId="{D8EFB7C8-412F-4199-8DAE-6FBE8F5436DE}" destId="{262BD96B-A029-42FD-98B0-8DCD9080A583}" srcOrd="0" destOrd="0" presId="urn:microsoft.com/office/officeart/2005/8/layout/process4"/>
    <dgm:cxn modelId="{E1A3ED0E-90E3-43F0-B9CE-DC89071C53DA}" type="presParOf" srcId="{262BD96B-A029-42FD-98B0-8DCD9080A583}" destId="{F899C107-20AA-4D9D-B1AB-0E8483BEF051}" srcOrd="0" destOrd="0" presId="urn:microsoft.com/office/officeart/2005/8/layout/process4"/>
    <dgm:cxn modelId="{20737172-A8D7-4D75-8BE3-745FF2932B39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2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已经完成的工作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21658"/>
      <dgm:spPr/>
      <dgm:t>
        <a:bodyPr/>
        <a:lstStyle/>
        <a:p>
          <a:endParaRPr lang="zh-CN" altLang="en-US"/>
        </a:p>
      </dgm:t>
    </dgm:pt>
  </dgm:ptLst>
  <dgm:cxnLst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E76509C5-0277-443D-8DAC-0388BB674F4A}" type="presOf" srcId="{652D079F-7D2E-4C04-9C6B-D2236DEB8C6E}" destId="{9EB0EFD7-1273-45B0-A3C1-FCA861C63DFA}" srcOrd="0" destOrd="0" presId="urn:microsoft.com/office/officeart/2005/8/layout/process4"/>
    <dgm:cxn modelId="{7F7E8D5E-9B85-44BB-A09B-8513BDA3AFA7}" type="presOf" srcId="{D8EFB7C8-412F-4199-8DAE-6FBE8F5436DE}" destId="{262BD96B-A029-42FD-98B0-8DCD9080A583}" srcOrd="0" destOrd="0" presId="urn:microsoft.com/office/officeart/2005/8/layout/process4"/>
    <dgm:cxn modelId="{95B2AD9E-021C-45AC-AD91-FD7F8370CE85}" type="presParOf" srcId="{262BD96B-A029-42FD-98B0-8DCD9080A583}" destId="{F899C107-20AA-4D9D-B1AB-0E8483BEF051}" srcOrd="0" destOrd="0" presId="urn:microsoft.com/office/officeart/2005/8/layout/process4"/>
    <dgm:cxn modelId="{6440B633-DCB9-40B4-820D-93A56F2E8956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EFB7C8-412F-4199-8DAE-6FBE8F5436DE}" type="doc">
      <dgm:prSet loTypeId="urn:microsoft.com/office/officeart/2005/8/layout/process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52D079F-7D2E-4C04-9C6B-D2236DEB8C6E}">
      <dgm:prSet phldrT="[文本]"/>
      <dgm:spPr/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3 </a:t>
          </a:r>
          <a:r>
            <a:rPr lang="zh-CN" altLang="en-US" dirty="0" smtClean="0">
              <a:latin typeface="+mn-lt"/>
              <a:ea typeface="+mn-ea"/>
              <a:cs typeface="+mn-ea"/>
              <a:sym typeface="+mn-lt"/>
            </a:rPr>
            <a:t>存在的问题及拟解决方案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3406DFD5-2558-440F-A0CA-A17A47A6450B}" type="par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593EB167-BA71-4AF8-828F-482956E4098D}" type="sibTrans" cxnId="{CDF3C80F-5C6A-4AB5-92DD-0AD78BBE6B11}">
      <dgm:prSet/>
      <dgm:spPr/>
      <dgm:t>
        <a:bodyPr/>
        <a:lstStyle/>
        <a:p>
          <a:endParaRPr lang="zh-CN" altLang="en-US"/>
        </a:p>
      </dgm:t>
    </dgm:pt>
    <dgm:pt modelId="{262BD96B-A029-42FD-98B0-8DCD9080A583}" type="pres">
      <dgm:prSet presAssocID="{D8EFB7C8-412F-4199-8DAE-6FBE8F5436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99C107-20AA-4D9D-B1AB-0E8483BEF051}" type="pres">
      <dgm:prSet presAssocID="{652D079F-7D2E-4C04-9C6B-D2236DEB8C6E}" presName="boxAndChildren" presStyleCnt="0"/>
      <dgm:spPr/>
      <dgm:t>
        <a:bodyPr/>
        <a:lstStyle/>
        <a:p>
          <a:endParaRPr lang="zh-CN" altLang="en-US"/>
        </a:p>
      </dgm:t>
    </dgm:pt>
    <dgm:pt modelId="{9EB0EFD7-1273-45B0-A3C1-FCA861C63DFA}" type="pres">
      <dgm:prSet presAssocID="{652D079F-7D2E-4C04-9C6B-D2236DEB8C6E}" presName="parentTextBox" presStyleLbl="node1" presStyleIdx="0" presStyleCnt="1" custScaleY="21658"/>
      <dgm:spPr/>
      <dgm:t>
        <a:bodyPr/>
        <a:lstStyle/>
        <a:p>
          <a:endParaRPr lang="zh-CN" altLang="en-US"/>
        </a:p>
      </dgm:t>
    </dgm:pt>
  </dgm:ptLst>
  <dgm:cxnLst>
    <dgm:cxn modelId="{490B6ABC-B09A-438F-9A6F-6B6EE3B79CB8}" type="presOf" srcId="{D8EFB7C8-412F-4199-8DAE-6FBE8F5436DE}" destId="{262BD96B-A029-42FD-98B0-8DCD9080A583}" srcOrd="0" destOrd="0" presId="urn:microsoft.com/office/officeart/2005/8/layout/process4"/>
    <dgm:cxn modelId="{CDF3C80F-5C6A-4AB5-92DD-0AD78BBE6B11}" srcId="{D8EFB7C8-412F-4199-8DAE-6FBE8F5436DE}" destId="{652D079F-7D2E-4C04-9C6B-D2236DEB8C6E}" srcOrd="0" destOrd="0" parTransId="{3406DFD5-2558-440F-A0CA-A17A47A6450B}" sibTransId="{593EB167-BA71-4AF8-828F-482956E4098D}"/>
    <dgm:cxn modelId="{658C9C95-5AF8-48B5-A5C8-BC98ABFE3550}" type="presOf" srcId="{652D079F-7D2E-4C04-9C6B-D2236DEB8C6E}" destId="{9EB0EFD7-1273-45B0-A3C1-FCA861C63DFA}" srcOrd="0" destOrd="0" presId="urn:microsoft.com/office/officeart/2005/8/layout/process4"/>
    <dgm:cxn modelId="{9CC70862-FE7E-43F0-B4E3-3936A7B846CD}" type="presParOf" srcId="{262BD96B-A029-42FD-98B0-8DCD9080A583}" destId="{F899C107-20AA-4D9D-B1AB-0E8483BEF051}" srcOrd="0" destOrd="0" presId="urn:microsoft.com/office/officeart/2005/8/layout/process4"/>
    <dgm:cxn modelId="{A70BB4B7-25F6-404F-93E8-C778E54BECEB}" type="presParOf" srcId="{F899C107-20AA-4D9D-B1AB-0E8483BEF051}" destId="{9EB0EFD7-1273-45B0-A3C1-FCA861C63D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EFD7-1273-45B0-A3C1-FCA861C63DFA}">
      <dsp:nvSpPr>
        <dsp:cNvPr id="0" name=""/>
        <dsp:cNvSpPr/>
      </dsp:nvSpPr>
      <dsp:spPr>
        <a:xfrm>
          <a:off x="0" y="2300738"/>
          <a:ext cx="8128000" cy="817189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规格严格 功夫到家</a:t>
          </a:r>
          <a:endParaRPr lang="zh-CN" altLang="en-US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2300738"/>
        <a:ext cx="8128000" cy="81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CBEEA-5A03-4839-AAEF-614A3748F7FD}">
      <dsp:nvSpPr>
        <dsp:cNvPr id="0" name=""/>
        <dsp:cNvSpPr/>
      </dsp:nvSpPr>
      <dsp:spPr>
        <a:xfrm>
          <a:off x="0" y="4444481"/>
          <a:ext cx="8128000" cy="9723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  <a:ea typeface="+mn-ea"/>
              <a:cs typeface="+mn-ea"/>
              <a:sym typeface="+mn-lt"/>
            </a:rPr>
            <a:t>如期完成论文的可行性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4444481"/>
        <a:ext cx="8128000" cy="972343"/>
      </dsp:txXfrm>
    </dsp:sp>
    <dsp:sp modelId="{B698FB6E-5C3B-4773-B4C2-2783267438B5}">
      <dsp:nvSpPr>
        <dsp:cNvPr id="0" name=""/>
        <dsp:cNvSpPr/>
      </dsp:nvSpPr>
      <dsp:spPr>
        <a:xfrm rot="10800000">
          <a:off x="0" y="2963601"/>
          <a:ext cx="8128000" cy="149546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  <a:ea typeface="+mn-ea"/>
              <a:cs typeface="+mn-ea"/>
              <a:sym typeface="+mn-lt"/>
            </a:rPr>
            <a:t>存在问题与解决方案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 rot="10800000">
        <a:off x="0" y="2963601"/>
        <a:ext cx="8128000" cy="971708"/>
      </dsp:txXfrm>
    </dsp:sp>
    <dsp:sp modelId="{A63C5F17-69D4-4593-9C66-B2DE8E1340D9}">
      <dsp:nvSpPr>
        <dsp:cNvPr id="0" name=""/>
        <dsp:cNvSpPr/>
      </dsp:nvSpPr>
      <dsp:spPr>
        <a:xfrm rot="10800000">
          <a:off x="0" y="1482721"/>
          <a:ext cx="8128000" cy="149546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  <a:ea typeface="+mn-ea"/>
              <a:cs typeface="+mn-ea"/>
              <a:sym typeface="+mn-lt"/>
            </a:rPr>
            <a:t>已经完成的工作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 rot="10800000">
        <a:off x="0" y="1482721"/>
        <a:ext cx="8128000" cy="971708"/>
      </dsp:txXfrm>
    </dsp:sp>
    <dsp:sp modelId="{5A0AA23A-6250-4B57-8B75-DC6F839963D9}">
      <dsp:nvSpPr>
        <dsp:cNvPr id="0" name=""/>
        <dsp:cNvSpPr/>
      </dsp:nvSpPr>
      <dsp:spPr>
        <a:xfrm rot="10800000">
          <a:off x="0" y="1842"/>
          <a:ext cx="8128000" cy="1495464"/>
        </a:xfrm>
        <a:prstGeom prst="upArrowCallou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  <a:ea typeface="+mn-ea"/>
              <a:cs typeface="+mn-ea"/>
              <a:sym typeface="+mn-lt"/>
            </a:rPr>
            <a:t>研究内容与方案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 rot="10800000">
        <a:off x="0" y="1842"/>
        <a:ext cx="8128000" cy="971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EFD7-1273-45B0-A3C1-FCA861C63DFA}">
      <dsp:nvSpPr>
        <dsp:cNvPr id="0" name=""/>
        <dsp:cNvSpPr/>
      </dsp:nvSpPr>
      <dsp:spPr>
        <a:xfrm>
          <a:off x="0" y="2300738"/>
          <a:ext cx="8128000" cy="81718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+mn-lt"/>
              <a:ea typeface="+mn-ea"/>
              <a:cs typeface="+mn-ea"/>
              <a:sym typeface="+mn-lt"/>
            </a:rPr>
            <a:t>1 </a:t>
          </a: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研究内容与方案</a:t>
          </a:r>
          <a:endParaRPr lang="zh-CN" altLang="en-US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2300738"/>
        <a:ext cx="8128000" cy="8171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EFD7-1273-45B0-A3C1-FCA861C63DFA}">
      <dsp:nvSpPr>
        <dsp:cNvPr id="0" name=""/>
        <dsp:cNvSpPr/>
      </dsp:nvSpPr>
      <dsp:spPr>
        <a:xfrm>
          <a:off x="0" y="1479978"/>
          <a:ext cx="8915400" cy="8182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+mn-lt"/>
              <a:ea typeface="+mn-ea"/>
              <a:cs typeface="+mn-ea"/>
              <a:sym typeface="+mn-lt"/>
            </a:rPr>
            <a:t>2 </a:t>
          </a: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已经完成的工作</a:t>
          </a:r>
          <a:endParaRPr lang="zh-CN" altLang="en-US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1479978"/>
        <a:ext cx="8915400" cy="818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0EFD7-1273-45B0-A3C1-FCA861C63DFA}">
      <dsp:nvSpPr>
        <dsp:cNvPr id="0" name=""/>
        <dsp:cNvSpPr/>
      </dsp:nvSpPr>
      <dsp:spPr>
        <a:xfrm>
          <a:off x="0" y="1479978"/>
          <a:ext cx="8915400" cy="8182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latin typeface="+mn-lt"/>
              <a:ea typeface="+mn-ea"/>
              <a:cs typeface="+mn-ea"/>
              <a:sym typeface="+mn-lt"/>
            </a:rPr>
            <a:t>3 </a:t>
          </a:r>
          <a:r>
            <a:rPr lang="zh-CN" altLang="en-US" sz="2300" kern="1200" dirty="0" smtClean="0">
              <a:latin typeface="+mn-lt"/>
              <a:ea typeface="+mn-ea"/>
              <a:cs typeface="+mn-ea"/>
              <a:sym typeface="+mn-lt"/>
            </a:rPr>
            <a:t>存在的问题及拟解决方案</a:t>
          </a:r>
          <a:endParaRPr lang="zh-CN" altLang="en-US" sz="23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0" y="1479978"/>
        <a:ext cx="8915400" cy="81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A90DA-16C9-4D08-9D3A-2A838DAB9965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2116B-417D-42BC-A50D-2DD6C09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4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7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结果显示，在过采样中考虑数据的分布，能够产生合理的样本以增加合成样本的信息，提高分类效果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分类器采用</a:t>
            </a:r>
            <a:r>
              <a:rPr lang="en-US" altLang="zh-CN" dirty="0" smtClean="0"/>
              <a:t>NB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9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9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9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5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n-ea"/>
                <a:sym typeface="+mn-lt"/>
              </a:rPr>
              <a:t>广义的不平衡问题，是指分类难度不一致的模式分类问题，不仅可能是因为数量不平衡造成的，还可能是因为分布不均衡造成的分类难度不一致</a:t>
            </a:r>
            <a:endParaRPr lang="en-US" altLang="zh-CN" dirty="0" smtClean="0"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49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0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3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CA39B-ACDF-48B8-969D-C7A35BAC42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8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加入</a:t>
            </a:r>
            <a:r>
              <a:rPr lang="en-US" altLang="zh-CN" dirty="0" err="1" smtClean="0"/>
              <a:t>gir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igir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2116B-417D-42BC-A50D-2DD6C0998B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7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3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633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2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25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07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5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74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986"/>
            <a:ext cx="2844800" cy="363854"/>
          </a:xfrm>
        </p:spPr>
        <p:txBody>
          <a:bodyPr/>
          <a:lstStyle>
            <a:lvl1pPr>
              <a:defRPr/>
            </a:lvl1pPr>
          </a:lstStyle>
          <a:p>
            <a:fld id="{F24DFCC8-1AF7-401E-B644-7C0F23681EC7}" type="datetime1">
              <a:rPr lang="zh-CN" altLang="en-US" smtClean="0"/>
              <a:t>2018/3/14</a:t>
            </a:fld>
            <a:endParaRPr lang="zh-CN" altLang="en-US" sz="216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986"/>
            <a:ext cx="3860800" cy="36385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4"/>
          </a:xfrm>
        </p:spPr>
        <p:txBody>
          <a:bodyPr/>
          <a:lstStyle>
            <a:lvl1pPr>
              <a:defRPr/>
            </a:lvl1pPr>
          </a:lstStyle>
          <a:p>
            <a:fld id="{85FFE544-D79E-43BA-B8C4-D13542CF1821}" type="slidenum">
              <a:rPr lang="zh-CN" altLang="en-US"/>
              <a:pPr/>
              <a:t>‹#›</a:t>
            </a:fld>
            <a:endParaRPr lang="zh-CN" altLang="en-US" sz="216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5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0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8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pPr/>
              <a:t>‹#›</a:t>
            </a:fld>
            <a:r>
              <a:rPr lang="en-US" altLang="zh-CN" dirty="0" smtClean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47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767E-0816-4E67-A63D-1955D959B3D4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4C4C4E-C2A2-4318-BA8B-848FA7F2B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465" y="1"/>
            <a:ext cx="2259518" cy="1882225"/>
          </a:xfrm>
          <a:prstGeom prst="rect">
            <a:avLst/>
          </a:prstGeom>
        </p:spPr>
      </p:pic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1170790" y="2041098"/>
            <a:ext cx="98828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3600" b="1" dirty="0"/>
              <a:t>生成式模型的改进及其在不平衡分类中的应用</a:t>
            </a:r>
            <a:endParaRPr lang="en-US" altLang="zh-CN" sz="3600" b="1" dirty="0">
              <a:solidFill>
                <a:srgbClr val="00417C"/>
              </a:solidFill>
              <a:cs typeface="+mn-ea"/>
              <a:sym typeface="+mn-lt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4367856" y="5070737"/>
            <a:ext cx="3456288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altLang="zh-CN" sz="1680" dirty="0">
              <a:solidFill>
                <a:srgbClr val="00417C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80" dirty="0" smtClean="0">
                <a:solidFill>
                  <a:srgbClr val="00417C"/>
                </a:solidFill>
                <a:cs typeface="+mn-ea"/>
                <a:sym typeface="+mn-lt"/>
              </a:rPr>
              <a:t>周颖 </a:t>
            </a:r>
            <a:r>
              <a:rPr lang="en-US" altLang="zh-CN" sz="1680" dirty="0" smtClean="0">
                <a:solidFill>
                  <a:srgbClr val="00417C"/>
                </a:solidFill>
                <a:cs typeface="+mn-ea"/>
                <a:sym typeface="+mn-lt"/>
              </a:rPr>
              <a:t>16S051076</a:t>
            </a:r>
            <a:endParaRPr lang="en-US" altLang="zh-CN" sz="1680" dirty="0">
              <a:solidFill>
                <a:srgbClr val="00417C"/>
              </a:solidFill>
              <a:cs typeface="+mn-ea"/>
              <a:sym typeface="+mn-lt"/>
            </a:endParaRPr>
          </a:p>
          <a:p>
            <a:pPr algn="ctr"/>
            <a:endParaRPr lang="zh-CN" altLang="en-US" sz="1680" dirty="0">
              <a:solidFill>
                <a:srgbClr val="00417C"/>
              </a:solidFill>
              <a:cs typeface="+mn-ea"/>
              <a:sym typeface="+mn-lt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4367856" y="3920091"/>
            <a:ext cx="3456288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80" dirty="0">
                <a:solidFill>
                  <a:schemeClr val="bg1"/>
                </a:solidFill>
                <a:cs typeface="+mn-ea"/>
                <a:sym typeface="+mn-lt"/>
              </a:rPr>
              <a:t>规格严格，功夫到家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7600" y="6356986"/>
            <a:ext cx="2844800" cy="363854"/>
          </a:xfrm>
        </p:spPr>
        <p:txBody>
          <a:bodyPr/>
          <a:lstStyle/>
          <a:p>
            <a:fld id="{85FFE544-D79E-43BA-B8C4-D13542CF1821}" type="slidenum">
              <a:rPr lang="zh-CN" altLang="en-US" smtClean="0">
                <a:cs typeface="+mn-ea"/>
                <a:sym typeface="+mn-lt"/>
              </a:rPr>
              <a:pPr/>
              <a:t>1</a:t>
            </a:fld>
            <a:endParaRPr lang="zh-CN" altLang="en-US" sz="2160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928016782"/>
              </p:ext>
            </p:extLst>
          </p:nvPr>
        </p:nvGraphicFramePr>
        <p:xfrm>
          <a:off x="2032000" y="12605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9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3"/>
    </mc:Choice>
    <mc:Fallback xmlns="">
      <p:transition spd="slow" advTm="92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vae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的过采样算法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89213" y="1603558"/>
            <a:ext cx="89153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过采样算法</a:t>
            </a:r>
            <a:endParaRPr lang="en-US" altLang="zh-CN" sz="1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随机插值：</a:t>
            </a:r>
            <a:r>
              <a:rPr lang="en-US" altLang="zh-CN" sz="1400" dirty="0" smtClean="0">
                <a:cs typeface="+mn-ea"/>
                <a:sym typeface="+mn-lt"/>
              </a:rPr>
              <a:t>SMOTE</a:t>
            </a:r>
            <a:r>
              <a:rPr lang="zh-CN" altLang="en-US" sz="1400" dirty="0" smtClean="0">
                <a:cs typeface="+mn-ea"/>
                <a:sym typeface="+mn-lt"/>
              </a:rPr>
              <a:t>，</a:t>
            </a:r>
            <a:r>
              <a:rPr lang="en-US" altLang="zh-CN" sz="1400" dirty="0" smtClean="0">
                <a:cs typeface="+mn-ea"/>
                <a:sym typeface="+mn-lt"/>
              </a:rPr>
              <a:t>drawback</a:t>
            </a:r>
            <a:r>
              <a:rPr lang="zh-CN" altLang="en-US" sz="1400" dirty="0" smtClean="0">
                <a:cs typeface="+mn-ea"/>
                <a:sym typeface="+mn-lt"/>
              </a:rPr>
              <a:t>：合成样本的合理性无法保证。</a:t>
            </a:r>
            <a:endParaRPr lang="en-US" altLang="zh-CN" sz="1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基于分布的过采样：</a:t>
            </a:r>
            <a:r>
              <a:rPr lang="en-US" altLang="zh-CN" sz="1400" dirty="0" err="1" smtClean="0">
                <a:cs typeface="+mn-ea"/>
                <a:sym typeface="+mn-lt"/>
              </a:rPr>
              <a:t>NDO</a:t>
            </a:r>
            <a:r>
              <a:rPr lang="zh-CN" altLang="en-US" sz="1400" dirty="0" smtClean="0">
                <a:cs typeface="+mn-ea"/>
                <a:sym typeface="+mn-lt"/>
              </a:rPr>
              <a:t>，</a:t>
            </a:r>
            <a:r>
              <a:rPr lang="en-US" altLang="zh-CN" sz="1400" dirty="0" smtClean="0">
                <a:cs typeface="+mn-ea"/>
                <a:sym typeface="+mn-lt"/>
              </a:rPr>
              <a:t>drawback</a:t>
            </a:r>
            <a:r>
              <a:rPr lang="zh-CN" altLang="en-US" sz="1400" dirty="0" smtClean="0">
                <a:cs typeface="+mn-ea"/>
                <a:sym typeface="+mn-lt"/>
              </a:rPr>
              <a:t>：需要假设样本分布，难以保证先验知识同数据分布的一致性。</a:t>
            </a:r>
            <a:endParaRPr lang="en-US" altLang="zh-CN" sz="1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本文方案的优势：</a:t>
            </a:r>
            <a:endParaRPr lang="en-US" altLang="zh-CN" sz="1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对数据分布进行建模，保证采样前后分布的一致性，生成样本更加合理</a:t>
            </a:r>
            <a:endParaRPr lang="en-US" altLang="zh-CN" sz="1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cs typeface="+mn-ea"/>
                <a:sym typeface="+mn-lt"/>
              </a:rPr>
              <a:t>Vae</a:t>
            </a:r>
            <a:r>
              <a:rPr lang="zh-CN" altLang="en-US" sz="1400" dirty="0" smtClean="0">
                <a:cs typeface="+mn-ea"/>
                <a:sym typeface="+mn-lt"/>
              </a:rPr>
              <a:t>的映射优势，无需对样本先验分布进行假设，同时采样过程非常简单</a:t>
            </a:r>
            <a:endParaRPr lang="en-US" altLang="zh-CN" sz="1400" dirty="0" smtClean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043" y="3829429"/>
            <a:ext cx="4327018" cy="21305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3" y="3720679"/>
            <a:ext cx="4748003" cy="22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4"/>
    </mc:Choice>
    <mc:Fallback xmlns="">
      <p:transition spd="slow" advTm="2766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的过采样算法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nelements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𝑑𝑖𝑠𝑡𝑖𝑛𝑐𝑡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lang="zh-CN" altLang="zh-CN" dirty="0"/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nelements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zh-CN" altLang="zh-CN" dirty="0"/>
                  <a:t>，则第</a:t>
                </a:r>
                <a:r>
                  <a:rPr lang="en-US" altLang="zh-CN" dirty="0"/>
                  <a:t>j</a:t>
                </a:r>
                <a:r>
                  <a:rPr lang="zh-CN" altLang="zh-CN" dirty="0"/>
                  <a:t>列特征为离散特征，反之则为连续特征，将数据集中的特征按照顺序分成连续特征和离散特征，并取出连续特征作为最终的训练集合，设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···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i="1">
                        <a:latin typeface="Cambria Math" panose="02040503050406030204" pitchFamily="18" charset="0"/>
                      </a:rPr>
                      <m:t>···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zh-CN" dirty="0"/>
                  <a:t>(j&lt;=k)</a:t>
                </a:r>
                <a:r>
                  <a:rPr lang="zh-CN" altLang="zh-CN" dirty="0"/>
                  <a:t>为连续特征，剩余为离散特征，则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𝑋𝑡𝑟𝑎𝑖𝑛𝑣𝑎𝑒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𝑋𝑡𝑟𝑎𝑖𝑛</m:t>
                    </m:r>
                  </m:oMath>
                </a14:m>
                <a:r>
                  <a:rPr lang="zh-CN" altLang="zh-CN" dirty="0"/>
                  <a:t>训练一个</a:t>
                </a:r>
                <a:r>
                  <a:rPr lang="en-US" altLang="zh-CN" dirty="0" err="1"/>
                  <a:t>vae</a:t>
                </a:r>
                <a:r>
                  <a:rPr lang="zh-CN" altLang="zh-CN" dirty="0"/>
                  <a:t>模型并随机采样，设合成样本为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𝑋𝑛𝑒𝑤</m:t>
                    </m:r>
                  </m:oMath>
                </a14:m>
                <a:r>
                  <a:rPr lang="zh-CN" altLang="zh-CN" dirty="0"/>
                  <a:t>，则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Xfinal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𝑋𝑛𝑒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+1≤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𝑎𝑔𝑟𝑚𝑖𝑛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bHide m:val="on"/>
                                  <m:supHide m:val="on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𝑋𝑛𝑒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𝑙𝑗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Xfinal</m:t>
                    </m:r>
                  </m:oMath>
                </a14:m>
                <a:r>
                  <a:rPr lang="zh-CN" altLang="zh-CN" dirty="0"/>
                  <a:t>是最终的合成样本，则最终的训练集为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Xfinal</m:t>
                    </m:r>
                  </m:oMath>
                </a14:m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11290" r="-1300" b="-1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3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的过采样算法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286487"/>
              </p:ext>
            </p:extLst>
          </p:nvPr>
        </p:nvGraphicFramePr>
        <p:xfrm>
          <a:off x="2669601" y="2160393"/>
          <a:ext cx="6685201" cy="28944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8692"/>
                <a:gridCol w="1496076"/>
                <a:gridCol w="840620"/>
                <a:gridCol w="669087"/>
                <a:gridCol w="669087"/>
                <a:gridCol w="837213"/>
                <a:gridCol w="837213"/>
                <a:gridCol w="837213"/>
              </a:tblGrid>
              <a:tr h="48252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索引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样本总数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属性数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少数类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不平衡率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IGIR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37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breast-w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699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1.90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0.05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0.95 </a:t>
                      </a:r>
                    </a:p>
                  </a:txBody>
                  <a:tcPr marL="9525" marR="9525" marT="9525" marB="0" anchor="ctr"/>
                </a:tc>
              </a:tr>
              <a:tr h="48237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vehicle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846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18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3.25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0.10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0.88 </a:t>
                      </a:r>
                    </a:p>
                  </a:txBody>
                  <a:tcPr marL="9525" marR="9525" marT="9525" marB="0" anchor="ctr"/>
                </a:tc>
              </a:tr>
              <a:tr h="48237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segment-challenge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1500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6.32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0.04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0.96 </a:t>
                      </a:r>
                    </a:p>
                  </a:txBody>
                  <a:tcPr marL="9525" marR="9525" marT="9525" marB="0" anchor="ctr"/>
                </a:tc>
              </a:tr>
              <a:tr h="48237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Diabetes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268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1.87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0.22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0.62 </a:t>
                      </a:r>
                    </a:p>
                  </a:txBody>
                  <a:tcPr marL="9525" marR="9525" marT="9525" marB="0" anchor="ctr"/>
                </a:tc>
              </a:tr>
              <a:tr h="48237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Ionosphere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126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1.79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0.39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0.75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9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vae</a:t>
            </a:r>
            <a:r>
              <a:rPr lang="zh-CN" altLang="en-US" dirty="0"/>
              <a:t>的过采样算法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F1-</a:t>
            </a:r>
            <a:r>
              <a:rPr lang="en-US" altLang="zh-CN" dirty="0" smtClean="0"/>
              <a:t>min</a:t>
            </a:r>
            <a:r>
              <a:rPr lang="zh-CN" altLang="en-US" dirty="0" smtClean="0"/>
              <a:t>结果对比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23767"/>
              </p:ext>
            </p:extLst>
          </p:nvPr>
        </p:nvGraphicFramePr>
        <p:xfrm>
          <a:off x="2994408" y="2542790"/>
          <a:ext cx="6686485" cy="2587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712"/>
                <a:gridCol w="539027"/>
                <a:gridCol w="753627"/>
                <a:gridCol w="944545"/>
                <a:gridCol w="581344"/>
                <a:gridCol w="617388"/>
                <a:gridCol w="740704"/>
                <a:gridCol w="706046"/>
                <a:gridCol w="617388"/>
                <a:gridCol w="740704"/>
              </a:tblGrid>
              <a:tr h="37167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200%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300%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53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 smtClean="0">
                          <a:effectLst/>
                        </a:rPr>
                        <a:t>NDO</a:t>
                      </a:r>
                      <a:r>
                        <a:rPr lang="en-US" sz="1200" kern="100" dirty="0" smtClean="0">
                          <a:effectLst/>
                        </a:rPr>
                        <a:t>[1]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SMOTE[2]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NDO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SMOTE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NDO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SMOTE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67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94.22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94.38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94.38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94.99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94.38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94.38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94.99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94.38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94.38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67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58.07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55.66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56.26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58.75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56.63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56.45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59.36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56.27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56.45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67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66.49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65.47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62.44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69.56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66.55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61.15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70.86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61.90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61.15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67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66.61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65.93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66.27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67.99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66.74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66.33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66.58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65.59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66.33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67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87.02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82.34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80.54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87.62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82.63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82.71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86.20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81.44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82.71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954214" y="5638764"/>
            <a:ext cx="8510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</a:t>
            </a:r>
            <a:r>
              <a:rPr lang="en-US" altLang="zh-CN" sz="1400" dirty="0"/>
              <a:t> Zhang H, Wang Z. A normal distribution-based over-sampling approach to imbalanced data classification[C]// International Conference on Advanced Data Mining and Applications. Springer-</a:t>
            </a:r>
            <a:r>
              <a:rPr lang="en-US" altLang="zh-CN" sz="1400" dirty="0" err="1"/>
              <a:t>Verlag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2011:83-96.</a:t>
            </a:r>
          </a:p>
          <a:p>
            <a:r>
              <a:rPr lang="en-US" altLang="zh-CN" sz="1400" dirty="0" smtClean="0">
                <a:cs typeface="+mn-ea"/>
                <a:sym typeface="+mn-lt"/>
              </a:rPr>
              <a:t>[2] </a:t>
            </a:r>
            <a:r>
              <a:rPr lang="en-US" altLang="zh-CN" sz="1400" dirty="0"/>
              <a:t>Chawla N V, Bowyer K W, Hall L O, et al. SMOTE: synthetic minority over-sampling technique[J]. Journal of Artificial Intelligence Research, 2002, 16(1):321-357.</a:t>
            </a:r>
            <a:endParaRPr lang="zh-CN" altLang="en-US"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6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vae</a:t>
            </a:r>
            <a:r>
              <a:rPr lang="zh-CN" altLang="en-US" dirty="0"/>
              <a:t>的过采样算法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F1-</a:t>
            </a:r>
            <a:r>
              <a:rPr lang="en-US" altLang="zh-CN" dirty="0" err="1" smtClean="0"/>
              <a:t>maj</a:t>
            </a:r>
            <a:r>
              <a:rPr lang="zh-CN" altLang="en-US" dirty="0" smtClean="0"/>
              <a:t>结果</a:t>
            </a:r>
            <a:r>
              <a:rPr lang="zh-CN" altLang="en-US" dirty="0" smtClean="0"/>
              <a:t>对比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5862"/>
              </p:ext>
            </p:extLst>
          </p:nvPr>
        </p:nvGraphicFramePr>
        <p:xfrm>
          <a:off x="2589212" y="2917371"/>
          <a:ext cx="6685203" cy="2636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335"/>
                <a:gridCol w="705911"/>
                <a:gridCol w="705911"/>
                <a:gridCol w="740562"/>
                <a:gridCol w="705911"/>
                <a:gridCol w="617269"/>
                <a:gridCol w="740562"/>
                <a:gridCol w="705911"/>
                <a:gridCol w="617269"/>
                <a:gridCol w="740562"/>
              </a:tblGrid>
              <a:tr h="37170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200%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300%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662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NDO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SMOTE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NDO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SMOTE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NDO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SMOTE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70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96.77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96.89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96.89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97.22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96.89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96.89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97.21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96.89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96.89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70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74.40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72.06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72.35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76.43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71.98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71.87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78.22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71.73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71.90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70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91.54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91.79</a:t>
                      </a:r>
                      <a:r>
                        <a:rPr lang="en-US" sz="1100" kern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89.69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92.81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92.22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89.41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93.30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92.47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89.03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70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80.30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79.73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80.25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78.12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77.78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76.71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76.60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74.95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74.48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70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93.53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89.62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87.79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93.98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89.84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88.56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93.49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90.07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89.45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3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vae</a:t>
            </a:r>
            <a:r>
              <a:rPr lang="zh-CN" altLang="en-US" dirty="0"/>
              <a:t>的过采样算法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Gmean</a:t>
            </a:r>
            <a:r>
              <a:rPr lang="zh-CN" altLang="en-US" dirty="0" smtClean="0"/>
              <a:t>结果</a:t>
            </a:r>
            <a:r>
              <a:rPr lang="zh-CN" altLang="en-US" dirty="0" smtClean="0"/>
              <a:t>对比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49568"/>
              </p:ext>
            </p:extLst>
          </p:nvPr>
        </p:nvGraphicFramePr>
        <p:xfrm>
          <a:off x="2589212" y="2692687"/>
          <a:ext cx="6685203" cy="2569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335"/>
                <a:gridCol w="705911"/>
                <a:gridCol w="705911"/>
                <a:gridCol w="740562"/>
                <a:gridCol w="705911"/>
                <a:gridCol w="617269"/>
                <a:gridCol w="740562"/>
                <a:gridCol w="705911"/>
                <a:gridCol w="617269"/>
                <a:gridCol w="740562"/>
              </a:tblGrid>
              <a:tr h="37170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200%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300%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921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NDO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SMOTE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NDO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SMOTE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NDO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SMOTE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70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96.04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96.35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96.35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96.47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96.35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96.35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96.45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96.35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96.35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70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75.00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72.71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73.27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75.79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73.50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73.18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76.31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73.30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73.34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70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90.60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89.55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88.91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91.47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89.23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89.36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</a:rPr>
                        <a:t>91.78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89.41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89.01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70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74.04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73.57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73.84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74.89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74.07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73.01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73.66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73.24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73.03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1703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88.83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86.47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85.32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89.08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86.66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85.99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</a:rPr>
                        <a:t>87.81 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86.86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86.98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03419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96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相关系数的</a:t>
            </a:r>
            <a:r>
              <a:rPr lang="zh-CN" altLang="en-US" dirty="0" smtClean="0"/>
              <a:t>假设检验</a:t>
            </a:r>
            <a:endParaRPr lang="en-US" altLang="zh-CN" dirty="0" smtClean="0"/>
          </a:p>
          <a:p>
            <a:r>
              <a:rPr lang="en-US" altLang="zh-CN" dirty="0" err="1" smtClean="0"/>
              <a:t>IGIR</a:t>
            </a:r>
            <a:r>
              <a:rPr lang="zh-CN" altLang="en-US" dirty="0" smtClean="0"/>
              <a:t>对分类结果的真实影响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在采样中加入</a:t>
            </a:r>
            <a:r>
              <a:rPr lang="en-US" altLang="zh-CN" dirty="0" err="1" smtClean="0"/>
              <a:t>IGIR</a:t>
            </a:r>
            <a:r>
              <a:rPr lang="zh-CN" altLang="en-US" dirty="0" smtClean="0"/>
              <a:t>作为评价指标，增加对难以分类的样本的关注度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14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少数类样本数量过少造成</a:t>
            </a:r>
            <a:r>
              <a:rPr lang="zh-CN" altLang="en-US" dirty="0"/>
              <a:t>生成</a:t>
            </a:r>
            <a:r>
              <a:rPr lang="zh-CN" altLang="en-US" dirty="0" smtClean="0"/>
              <a:t>式模型的表征能力不够，考虑加入类标和多数类样本，并增加对抗训练机制，提高模型表征能力，增加合成样本的合理性</a:t>
            </a:r>
            <a:endParaRPr lang="en-US" altLang="zh-CN" dirty="0" smtClean="0"/>
          </a:p>
          <a:p>
            <a:r>
              <a:rPr lang="zh-CN" altLang="en-US" dirty="0" smtClean="0"/>
              <a:t>在随机采样后，利用</a:t>
            </a:r>
            <a:r>
              <a:rPr lang="en-US" altLang="zh-CN" dirty="0" err="1" smtClean="0"/>
              <a:t>IGIR</a:t>
            </a:r>
            <a:r>
              <a:rPr lang="zh-CN" altLang="en-US" dirty="0" smtClean="0"/>
              <a:t>评价指标对合成样本进行评价，并将能够提高数据集</a:t>
            </a:r>
            <a:r>
              <a:rPr lang="en-US" altLang="zh-CN" dirty="0" err="1" smtClean="0"/>
              <a:t>IGIR</a:t>
            </a:r>
            <a:r>
              <a:rPr lang="zh-CN" altLang="en-US" dirty="0" smtClean="0"/>
              <a:t>的样本加入其中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735386"/>
            <a:ext cx="60198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 smtClean="0"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cs typeface="+mn-ea"/>
                <a:sym typeface="+mn-lt"/>
              </a:rPr>
              <a:t>谢谢！</a:t>
            </a:r>
            <a:endParaRPr lang="zh-CN" altLang="en-US" sz="4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8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"/>
    </mc:Choice>
    <mc:Fallback xmlns="">
      <p:transition spd="slow" advTm="107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E544-D79E-43BA-B8C4-D13542CF1821}" type="slidenum">
              <a:rPr lang="zh-CN" altLang="en-US" smtClean="0">
                <a:cs typeface="+mn-ea"/>
                <a:sym typeface="+mn-lt"/>
              </a:rPr>
              <a:pPr/>
              <a:t>2</a:t>
            </a:fld>
            <a:endParaRPr lang="zh-CN" altLang="en-US" sz="2160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46509365"/>
              </p:ext>
            </p:extLst>
          </p:nvPr>
        </p:nvGraphicFramePr>
        <p:xfrm>
          <a:off x="2032000" y="12605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48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10"/>
    </mc:Choice>
    <mc:Fallback xmlns="">
      <p:transition spd="slow" advTm="1621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32877797"/>
              </p:ext>
            </p:extLst>
          </p:nvPr>
        </p:nvGraphicFramePr>
        <p:xfrm>
          <a:off x="2032000" y="12605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68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研究内容与方案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89212" y="1541173"/>
            <a:ext cx="8915400" cy="3777622"/>
          </a:xfrm>
        </p:spPr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研究内容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不平衡分类问题具有两个特征：（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）样本分布不均匀（</a:t>
            </a:r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）不同类别的样本分类代价不</a:t>
            </a:r>
            <a:r>
              <a:rPr lang="zh-CN" altLang="en-US" dirty="0" smtClean="0">
                <a:cs typeface="+mn-ea"/>
                <a:sym typeface="+mn-lt"/>
              </a:rPr>
              <a:t>一致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一</a:t>
            </a:r>
            <a:r>
              <a:rPr lang="zh-CN" altLang="en-US" dirty="0" smtClean="0">
                <a:cs typeface="+mn-ea"/>
                <a:sym typeface="+mn-lt"/>
              </a:rPr>
              <a:t>种新的衡量数据集不平衡度的标准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基于</a:t>
            </a:r>
            <a:r>
              <a:rPr lang="en-US" altLang="zh-CN" dirty="0" smtClean="0">
                <a:cs typeface="+mn-ea"/>
                <a:sym typeface="+mn-lt"/>
              </a:rPr>
              <a:t>vae</a:t>
            </a:r>
            <a:r>
              <a:rPr lang="zh-CN" altLang="en-US" dirty="0" smtClean="0">
                <a:cs typeface="+mn-ea"/>
                <a:sym typeface="+mn-lt"/>
              </a:rPr>
              <a:t>的过采样算法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931" y="3978170"/>
            <a:ext cx="3600000" cy="2566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204" y="3978170"/>
            <a:ext cx="3600000" cy="25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5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"/>
    </mc:Choice>
    <mc:Fallback xmlns="">
      <p:transition spd="slow" advTm="78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47372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5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不平衡分类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定义：</a:t>
                </a:r>
                <a:r>
                  <a:rPr lang="zh-CN" altLang="zh-CN" dirty="0"/>
                  <a:t>给定训练数据集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···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zh-CN" dirty="0" smtClean="0"/>
                  <a:t>，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为二分类数据集）</a:t>
                </a:r>
                <a:r>
                  <a:rPr lang="zh-CN" altLang="zh-CN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zh-CN" dirty="0"/>
                  <a:t>为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维数据样本，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zh-CN" altLang="zh-CN" dirty="0"/>
                  <a:t>为相应的类标，分别表示负类和正类，我们分别用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来表示正类样本子集和负类样本子集，其中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中包含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zh-CN" dirty="0"/>
                  <a:t>个正类样本，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中包含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zh-CN" dirty="0"/>
                  <a:t>个负类样本</a:t>
                </a:r>
                <a:r>
                  <a:rPr lang="zh-CN" altLang="zh-CN" dirty="0" smtClean="0"/>
                  <a:t>，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r>
                  <a:rPr lang="zh-CN" altLang="zh-CN" dirty="0" smtClean="0"/>
                  <a:t>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zh-CN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323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74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一种新的数据集不平衡度量标准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400" dirty="0" smtClean="0">
                    <a:cs typeface="+mn-ea"/>
                    <a:sym typeface="+mn-lt"/>
                  </a:rPr>
                  <a:t>针对不平衡问题的特征（</a:t>
                </a:r>
                <a:r>
                  <a:rPr lang="en-US" altLang="zh-CN" sz="1400" dirty="0" smtClean="0">
                    <a:cs typeface="+mn-ea"/>
                    <a:sym typeface="+mn-lt"/>
                  </a:rPr>
                  <a:t>1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）样本分布不均匀：样本数量和样本分布</a:t>
                </a:r>
                <a:endParaRPr lang="en-US" altLang="zh-CN" sz="1400" dirty="0" smtClean="0">
                  <a:cs typeface="+mn-ea"/>
                  <a:sym typeface="+mn-lt"/>
                </a:endParaRPr>
              </a:p>
              <a:p>
                <a:r>
                  <a:rPr lang="zh-CN" altLang="en-US" sz="1400" dirty="0" smtClean="0">
                    <a:cs typeface="+mn-ea"/>
                    <a:sym typeface="+mn-lt"/>
                  </a:rPr>
                  <a:t>传统的不平衡率：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1"/>
                      <m:t>ir</m:t>
                    </m:r>
                    <m:r>
                      <m:rPr>
                        <m:nor/>
                      </m:rPr>
                      <a:rPr lang="en-US" altLang="zh-CN" sz="1400" i="1"/>
                      <m:t>=</m:t>
                    </m:r>
                    <m:f>
                      <m:f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1400" i="1"/>
                          <m:t>N</m:t>
                        </m:r>
                        <m:r>
                          <m:rPr>
                            <m:nor/>
                          </m:rPr>
                          <a:rPr lang="en-US" altLang="zh-CN" sz="1400" i="1"/>
                          <m:t>_</m:t>
                        </m:r>
                      </m:num>
                      <m:den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1400" i="1"/>
                              <m:t>N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1"/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400" dirty="0" smtClean="0">
                  <a:cs typeface="+mn-ea"/>
                  <a:sym typeface="+mn-lt"/>
                </a:endParaRPr>
              </a:p>
              <a:p>
                <a:pPr lvl="1"/>
                <a:r>
                  <a:rPr lang="en-US" altLang="zh-CN" sz="1200" dirty="0" smtClean="0">
                    <a:cs typeface="+mn-ea"/>
                    <a:sym typeface="+mn-lt"/>
                  </a:rPr>
                  <a:t>Drawback</a:t>
                </a:r>
                <a:r>
                  <a:rPr lang="zh-CN" altLang="en-US" sz="1200" dirty="0" smtClean="0">
                    <a:cs typeface="+mn-ea"/>
                    <a:sym typeface="+mn-lt"/>
                  </a:rPr>
                  <a:t>：未考虑分布对分类造成的影响</a:t>
                </a:r>
                <a:endParaRPr lang="en-US" altLang="zh-CN" sz="1200" dirty="0" smtClean="0">
                  <a:cs typeface="+mn-ea"/>
                  <a:sym typeface="+mn-lt"/>
                </a:endParaRPr>
              </a:p>
              <a:p>
                <a:pPr lvl="1"/>
                <a:endParaRPr lang="en-US" altLang="zh-CN" dirty="0" smtClean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7" t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7642696" y="2983424"/>
            <a:ext cx="3861916" cy="255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一种新的数据集不平衡度量标准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 smtClean="0">
                    <a:cs typeface="+mn-ea"/>
                    <a:sym typeface="+mn-lt"/>
                  </a:rPr>
                  <a:t>GIR</a:t>
                </a:r>
                <a:r>
                  <a:rPr lang="en-US" altLang="zh-CN" sz="2000" baseline="30000" dirty="0" smtClean="0">
                    <a:cs typeface="+mn-ea"/>
                    <a:sym typeface="+mn-lt"/>
                  </a:rPr>
                  <a:t>[1]</a:t>
                </a:r>
                <a:endParaRPr lang="en-US" altLang="zh-CN" sz="2000" baseline="30000" dirty="0">
                  <a:cs typeface="+mn-ea"/>
                  <a:sym typeface="+mn-lt"/>
                </a:endParaRPr>
              </a:p>
              <a:p>
                <a:pPr lvl="1"/>
                <a:r>
                  <a:rPr lang="zh-CN" altLang="en-US" dirty="0">
                    <a:cs typeface="+mn-ea"/>
                    <a:sym typeface="+mn-lt"/>
                  </a:rPr>
                  <a:t>计算样本的</a:t>
                </a:r>
                <a:r>
                  <a:rPr lang="en-US" altLang="zh-CN" dirty="0">
                    <a:cs typeface="+mn-ea"/>
                    <a:sym typeface="+mn-lt"/>
                  </a:rPr>
                  <a:t>k</a:t>
                </a:r>
                <a:r>
                  <a:rPr lang="zh-CN" altLang="en-US" dirty="0">
                    <a:cs typeface="+mn-ea"/>
                    <a:sym typeface="+mn-lt"/>
                  </a:rPr>
                  <a:t>近邻中同类样本的平均</a:t>
                </a:r>
                <a:r>
                  <a:rPr lang="zh-CN" altLang="en-US" dirty="0" smtClean="0">
                    <a:cs typeface="+mn-ea"/>
                    <a:sym typeface="+mn-lt"/>
                  </a:rPr>
                  <a:t>个数</a:t>
                </a:r>
                <a:r>
                  <a:rPr lang="en-US" altLang="zh-CN" dirty="0" smtClean="0">
                    <a:cs typeface="+mn-ea"/>
                    <a:sym typeface="+mn-lt"/>
                  </a:rPr>
                  <a:t>,</a:t>
                </a:r>
                <a:r>
                  <a:rPr lang="en-US" altLang="zh-CN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GIR</m:t>
                    </m:r>
                    <m:r>
                      <m:rPr>
                        <m:nor/>
                      </m:rPr>
                      <a:rPr lang="en-US" altLang="zh-CN" i="1"/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i="1"/>
                          <m:t>−</m:t>
                        </m:r>
                      </m:sub>
                    </m:sSub>
                    <m:r>
                      <m:rPr>
                        <m:nor/>
                      </m:rPr>
                      <a:rPr lang="en-US" altLang="zh-CN" i="1"/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i="1"/>
                          <m:t>T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i="1"/>
                          <m:t>+</m:t>
                        </m:r>
                      </m:sub>
                    </m:sSub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en-US" altLang="zh-CN" dirty="0" smtClean="0">
                    <a:cs typeface="+mn-ea"/>
                    <a:sym typeface="+mn-lt"/>
                  </a:rPr>
                  <a:t>Drawback:</a:t>
                </a:r>
                <a:r>
                  <a:rPr lang="zh-CN" altLang="en-US" dirty="0" smtClean="0">
                    <a:cs typeface="+mn-ea"/>
                    <a:sym typeface="+mn-lt"/>
                  </a:rPr>
                  <a:t>不同距离的影响不同；差值是相对的，相同</a:t>
                </a:r>
                <a:r>
                  <a:rPr lang="en-US" altLang="zh-CN" dirty="0" smtClean="0">
                    <a:cs typeface="+mn-ea"/>
                    <a:sym typeface="+mn-lt"/>
                  </a:rPr>
                  <a:t>GIR</a:t>
                </a:r>
                <a:r>
                  <a:rPr lang="zh-CN" altLang="en-US" dirty="0" smtClean="0">
                    <a:cs typeface="+mn-ea"/>
                    <a:sym typeface="+mn-lt"/>
                  </a:rPr>
                  <a:t>的数据的分布可能不同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r>
                  <a:rPr lang="en-US" altLang="zh-CN" dirty="0" smtClean="0">
                    <a:cs typeface="+mn-ea"/>
                    <a:sym typeface="+mn-lt"/>
                  </a:rPr>
                  <a:t>IGIR</a:t>
                </a:r>
              </a:p>
              <a:p>
                <a:pPr lvl="1"/>
                <a:r>
                  <a:rPr lang="zh-CN" altLang="en-US" dirty="0" smtClean="0">
                    <a:cs typeface="+mn-ea"/>
                    <a:sym typeface="+mn-lt"/>
                  </a:rPr>
                  <a:t>不同</a:t>
                </a:r>
                <a:r>
                  <a:rPr lang="zh-CN" altLang="en-US" dirty="0">
                    <a:cs typeface="+mn-ea"/>
                    <a:sym typeface="+mn-lt"/>
                  </a:rPr>
                  <a:t>距离的</a:t>
                </a:r>
                <a:r>
                  <a:rPr lang="en-US" altLang="zh-CN" dirty="0">
                    <a:cs typeface="+mn-ea"/>
                    <a:sym typeface="+mn-lt"/>
                  </a:rPr>
                  <a:t>k</a:t>
                </a:r>
                <a:r>
                  <a:rPr lang="zh-CN" altLang="en-US" dirty="0">
                    <a:cs typeface="+mn-ea"/>
                    <a:sym typeface="+mn-lt"/>
                  </a:rPr>
                  <a:t>近邻对样本的影响不同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2"/>
                <a:r>
                  <a:rPr lang="zh-CN" altLang="en-US" dirty="0">
                    <a:cs typeface="+mn-ea"/>
                    <a:sym typeface="+mn-lt"/>
                  </a:rPr>
                  <a:t>基于距离的</a:t>
                </a:r>
                <a:r>
                  <a:rPr lang="zh-CN" altLang="en-US" dirty="0" smtClean="0">
                    <a:cs typeface="+mn-ea"/>
                    <a:sym typeface="+mn-lt"/>
                  </a:rPr>
                  <a:t>加权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1"/>
                <a:r>
                  <a:rPr lang="zh-CN" altLang="en-US" dirty="0">
                    <a:cs typeface="+mn-ea"/>
                    <a:sym typeface="+mn-lt"/>
                  </a:rPr>
                  <a:t>差值是相对的，无法有效反映数据集的真实分类难度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lvl="2"/>
                <a:r>
                  <a:rPr lang="en-US" altLang="zh-CN" dirty="0" err="1">
                    <a:cs typeface="+mn-ea"/>
                    <a:sym typeface="+mn-lt"/>
                  </a:rPr>
                  <a:t>IGIR</a:t>
                </a:r>
                <a:r>
                  <a:rPr lang="en-US" altLang="zh-CN" dirty="0">
                    <a:cs typeface="+mn-ea"/>
                    <a:sym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/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i="1"/>
                              <m:t>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i="1"/>
                              <m:t>T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i="1"/>
                              <m:t>+</m:t>
                            </m:r>
                          </m:sub>
                        </m:sSub>
                      </m:e>
                    </m:rad>
                  </m:oMath>
                </a14:m>
                <a:endParaRPr lang="en-US" altLang="zh-CN" dirty="0">
                  <a:cs typeface="+mn-ea"/>
                  <a:sym typeface="+mn-lt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987" y="4541229"/>
            <a:ext cx="2333625" cy="1143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92925" y="5872766"/>
            <a:ext cx="891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[1] Tang </a:t>
            </a:r>
            <a:r>
              <a:rPr lang="en-US" altLang="zh-CN" dirty="0"/>
              <a:t>B, He H. </a:t>
            </a:r>
            <a:r>
              <a:rPr lang="en-US" altLang="zh-CN" dirty="0" err="1"/>
              <a:t>GIR</a:t>
            </a:r>
            <a:r>
              <a:rPr lang="en-US" altLang="zh-CN" dirty="0"/>
              <a:t>-based ensemble sampling approaches for imbalanced learning[J]. Pattern Recognition, 2017, 71: 306-319.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544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一种新的数据集不平衡度量标准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92791"/>
              </p:ext>
            </p:extLst>
          </p:nvPr>
        </p:nvGraphicFramePr>
        <p:xfrm>
          <a:off x="1999622" y="2864342"/>
          <a:ext cx="8510955" cy="345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91"/>
                <a:gridCol w="1702191"/>
                <a:gridCol w="1702191"/>
                <a:gridCol w="1702191"/>
                <a:gridCol w="1702191"/>
              </a:tblGrid>
              <a:tr h="348905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wei-gir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igir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wei-igir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44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C4.5Fmeasure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0.96 </a:t>
                      </a:r>
                    </a:p>
                  </a:txBody>
                  <a:tcPr marL="9525" marR="9525" marT="9525" marB="0" anchor="ctr"/>
                </a:tc>
              </a:tr>
              <a:tr h="344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C4.5gmean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0.93 </a:t>
                      </a:r>
                    </a:p>
                  </a:txBody>
                  <a:tcPr marL="9525" marR="9525" marT="9525" marB="0" anchor="ctr"/>
                </a:tc>
              </a:tr>
              <a:tr h="344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C4.5AUC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0.91 </a:t>
                      </a:r>
                    </a:p>
                  </a:txBody>
                  <a:tcPr marL="9525" marR="9525" marT="9525" marB="0" anchor="ctr"/>
                </a:tc>
              </a:tr>
              <a:tr h="344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3nnFmeasure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0.94 </a:t>
                      </a:r>
                    </a:p>
                  </a:txBody>
                  <a:tcPr marL="9525" marR="9525" marT="9525" marB="0" anchor="ctr"/>
                </a:tc>
              </a:tr>
              <a:tr h="344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3nngmean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0.95 </a:t>
                      </a:r>
                    </a:p>
                  </a:txBody>
                  <a:tcPr marL="9525" marR="9525" marT="9525" marB="0" anchor="ctr"/>
                </a:tc>
              </a:tr>
              <a:tr h="344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3nnAUC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0.91 </a:t>
                      </a:r>
                    </a:p>
                  </a:txBody>
                  <a:tcPr marL="9525" marR="9525" marT="9525" marB="0" anchor="ctr"/>
                </a:tc>
              </a:tr>
              <a:tr h="344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SGDFmeasure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0.94 </a:t>
                      </a:r>
                    </a:p>
                  </a:txBody>
                  <a:tcPr marL="9525" marR="9525" marT="9525" marB="0" anchor="ctr"/>
                </a:tc>
              </a:tr>
              <a:tr h="344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SGDgmean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0.77 </a:t>
                      </a:r>
                    </a:p>
                  </a:txBody>
                  <a:tcPr marL="9525" marR="9525" marT="9525" marB="0" anchor="ctr"/>
                </a:tc>
              </a:tr>
              <a:tr h="3447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SGDAUC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0.78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9622" y="1905000"/>
            <a:ext cx="862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指标与分类结果的线性相关性系数：</a:t>
            </a:r>
            <a:endParaRPr lang="en-US" altLang="zh-CN" sz="1600" dirty="0" smtClean="0"/>
          </a:p>
          <a:p>
            <a:r>
              <a:rPr lang="zh-CN" altLang="en-US" sz="1600" dirty="0" smtClean="0"/>
              <a:t>结果显示，</a:t>
            </a:r>
            <a:r>
              <a:rPr lang="en-US" altLang="zh-CN" sz="1600" dirty="0" err="1" smtClean="0"/>
              <a:t>IGIR</a:t>
            </a:r>
            <a:r>
              <a:rPr lang="zh-CN" altLang="en-US" sz="1600" dirty="0" smtClean="0"/>
              <a:t>比</a:t>
            </a:r>
            <a:r>
              <a:rPr lang="en-US" altLang="zh-CN" sz="1600" dirty="0" err="1" smtClean="0"/>
              <a:t>GIR</a:t>
            </a:r>
            <a:r>
              <a:rPr lang="zh-CN" altLang="en-US" sz="1600" dirty="0" smtClean="0"/>
              <a:t>的相关性系数有明显提升，但是</a:t>
            </a:r>
            <a:r>
              <a:rPr lang="en-US" altLang="zh-CN" sz="1600" dirty="0" err="1" smtClean="0"/>
              <a:t>IGIR</a:t>
            </a:r>
            <a:r>
              <a:rPr lang="zh-CN" altLang="en-US" sz="1600" dirty="0" smtClean="0"/>
              <a:t>和</a:t>
            </a:r>
            <a:r>
              <a:rPr lang="en-US" altLang="zh-CN" sz="1600" dirty="0" err="1" smtClean="0"/>
              <a:t>wei-IGIR</a:t>
            </a:r>
            <a:r>
              <a:rPr lang="zh-CN" altLang="en-US" sz="1600" dirty="0" smtClean="0"/>
              <a:t>中的区别并不是很明显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6891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heme/theme1.xml><?xml version="1.0" encoding="utf-8"?>
<a:theme xmlns:a="http://schemas.openxmlformats.org/drawingml/2006/main" name="丝状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jvdvhkmn">
      <a:majorFont>
        <a:latin typeface="Times New Roman" panose="020B0502020202020204"/>
        <a:ea typeface="微软雅黑"/>
        <a:cs typeface=""/>
      </a:majorFont>
      <a:minorFont>
        <a:latin typeface="Times New Roman" panose="020B0502020202020204"/>
        <a:ea typeface="微软雅黑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944</Words>
  <Application>Microsoft Office PowerPoint</Application>
  <PresentationFormat>宽屏</PresentationFormat>
  <Paragraphs>372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Cambria Math</vt:lpstr>
      <vt:lpstr>Times New Roman</vt:lpstr>
      <vt:lpstr>Wingdings 3</vt:lpstr>
      <vt:lpstr>丝状</vt:lpstr>
      <vt:lpstr>PowerPoint 演示文稿</vt:lpstr>
      <vt:lpstr>目录</vt:lpstr>
      <vt:lpstr>PowerPoint 演示文稿</vt:lpstr>
      <vt:lpstr>研究内容与方案</vt:lpstr>
      <vt:lpstr>PowerPoint 演示文稿</vt:lpstr>
      <vt:lpstr>不平衡分类</vt:lpstr>
      <vt:lpstr>一种新的数据集不平衡度量标准</vt:lpstr>
      <vt:lpstr>一种新的数据集不平衡度量标准</vt:lpstr>
      <vt:lpstr>一种新的数据集不平衡度量标准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基于vae的过采样算法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158</cp:revision>
  <dcterms:created xsi:type="dcterms:W3CDTF">2017-09-17T14:33:07Z</dcterms:created>
  <dcterms:modified xsi:type="dcterms:W3CDTF">2018-03-14T10:05:24Z</dcterms:modified>
</cp:coreProperties>
</file>