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0" r:id="rId3"/>
    <p:sldId id="303" r:id="rId4"/>
    <p:sldId id="309" r:id="rId5"/>
    <p:sldId id="308" r:id="rId6"/>
    <p:sldId id="310" r:id="rId7"/>
    <p:sldId id="311" r:id="rId8"/>
    <p:sldId id="312" r:id="rId9"/>
    <p:sldId id="313" r:id="rId10"/>
    <p:sldId id="321" r:id="rId11"/>
    <p:sldId id="314" r:id="rId12"/>
    <p:sldId id="322" r:id="rId13"/>
    <p:sldId id="315" r:id="rId14"/>
    <p:sldId id="316" r:id="rId15"/>
    <p:sldId id="317" r:id="rId16"/>
    <p:sldId id="318" r:id="rId17"/>
    <p:sldId id="319" r:id="rId18"/>
    <p:sldId id="320" r:id="rId19"/>
    <p:sldId id="30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C"/>
    <a:srgbClr val="3366CC"/>
    <a:srgbClr val="003399"/>
    <a:srgbClr val="0066CC"/>
    <a:srgbClr val="336699"/>
    <a:srgbClr val="0033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6" y="102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9E8230-DA23-43D9-A99C-06172122043B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2E84D94-9904-4643-BE6C-81F4953C7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8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9350FA-47F7-4C78-8803-B754C5CEF468}" type="datetimeFigureOut">
              <a:rPr lang="en-US" altLang="zh-CN"/>
              <a:pPr>
                <a:defRPr/>
              </a:pPr>
              <a:t>3/15/2018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DA0D03-72C3-4AA2-A1FB-222FED60A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529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尊敬的各位老师：上午好，非常荣幸能够有机会向你们汇报。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486A93A-1FEA-4BC4-A52A-347027DD8652}" type="slidenum">
              <a:rPr lang="en-US" altLang="zh-CN">
                <a:solidFill>
                  <a:srgbClr val="000000"/>
                </a:solidFill>
              </a:rPr>
              <a:pPr/>
              <a:t>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8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0D03-72C3-4AA2-A1FB-222FED60A16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05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0D03-72C3-4AA2-A1FB-222FED60A16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19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 userDrawn="1"/>
        </p:nvSpPr>
        <p:spPr>
          <a:xfrm>
            <a:off x="-7937" y="6686552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 userDrawn="1"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89916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938" y="1104900"/>
            <a:ext cx="5121276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17" y="6493970"/>
            <a:ext cx="463262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3005"/>
            <a:ext cx="8001000" cy="1470025"/>
          </a:xfrm>
        </p:spPr>
        <p:txBody>
          <a:bodyPr>
            <a:noAutofit/>
          </a:bodyPr>
          <a:lstStyle>
            <a:lvl1pPr algn="ctr">
              <a:defRPr sz="36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FD0D7095-2B72-4ECF-A014-39D2DD22C4D6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7EDEA67D-23E7-4A53-8DD1-2DDB53DF0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606643DA-A8EC-4A79-B4AB-57803BD1F0C6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026C24F2-0AA8-4B75-87F8-C4A9FB425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7F89E244-05A4-4CD1-9141-D0AE60B27BDC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-7266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1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BE117B18-4E4B-431E-AA95-F011C339C8BD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6FDF40B-1C52-4AE4-9093-C35E0D8CA0C0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2655A294-1453-4A25-8D6A-CB3AED51C657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8DF927D5-E7A2-454D-8A53-A7A352C8C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76837B3-9EEC-40B2-AF2F-E6E59384E087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3A742205-F0CF-4775-A463-6A2C5BB00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D92F1CF-6C2A-43F2-9A9E-5B03D81F8F69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F29F96CF-336B-4199-9DFB-31AE9203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63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DBBC872F-93DE-466A-ABA0-DF0B189D8628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8A24D284-6401-4CD0-9B63-7E744CB38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4034FB6-0DC8-41B6-B448-66A40A075BB5}" type="datetime1">
              <a:rPr lang="en-US" altLang="zh-CN" smtClean="0"/>
              <a:t>3/15/2018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14743183-E89F-4E35-A5AE-2AA974076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7937" y="6686552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5"/>
            <a:ext cx="85344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22263" y="1524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3429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" y="1068388"/>
            <a:ext cx="7991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66" y="6470349"/>
            <a:ext cx="489741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3774" y="4113611"/>
            <a:ext cx="1991915" cy="534590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汇报人：周颖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algn="l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指导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老师：张春慨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363" name="Title 2"/>
          <p:cNvSpPr>
            <a:spLocks noGrp="1"/>
          </p:cNvSpPr>
          <p:nvPr>
            <p:ph type="ctrTitle"/>
          </p:nvPr>
        </p:nvSpPr>
        <p:spPr>
          <a:xfrm>
            <a:off x="1543050" y="1887142"/>
            <a:ext cx="6000750" cy="1102519"/>
          </a:xfrm>
        </p:spPr>
        <p:txBody>
          <a:bodyPr/>
          <a:lstStyle/>
          <a:p>
            <a:r>
              <a:rPr lang="zh-CN" altLang="zh-CN" sz="2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生成式模型的改进及其在不平衡分类中的应用</a:t>
            </a:r>
            <a:endParaRPr lang="en-US" altLang="zh-CN" sz="2100" dirty="0">
              <a:solidFill>
                <a:srgbClr val="00417C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3773" y="4995429"/>
            <a:ext cx="258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15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日 星期四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305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601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本文方案的优势：</a:t>
            </a:r>
            <a:endParaRPr lang="en-US" altLang="zh-CN" sz="200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对数据分布进行建模，保证采样前后分布的一致性，生成样本更加合理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映射优势，无需对样本先验分布进行假设，同时采样过程非常简单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endParaRPr lang="zh-CN" alt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88" y="3130364"/>
            <a:ext cx="381657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连续特征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生成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统计特征出现的频次</a:t>
                </a:r>
                <a:endParaRPr lang="en-US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5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nelements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𝑑𝑖𝑠𝑡𝑖𝑛𝑐𝑡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,1≤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</m:t>
                          </m:r>
                        </m:e>
                      </m:nary>
                    </m:oMath>
                  </m:oMathPara>
                </a14:m>
                <a:endParaRPr lang="en-US" altLang="zh-CN" sz="135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nelements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，则第</a:t>
                </a: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j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列特征为离散特征，反之则为连续特征，将数据集中的特征按照顺序分成连续特征和离散特征，并取出连续特征作为最终的训练集合，设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(j&lt;=k)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为连续特征，剩余为离散特征，则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𝑋𝑡𝑟𝑎𝑖𝑛𝑣𝑎𝑒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𝑋𝑡𝑟𝑎𝑖𝑛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训练一</a:t>
                </a: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</a:t>
                </a:r>
                <a:r>
                  <a:rPr lang="en-US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VAE</a:t>
                </a: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模型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并随机采样，设合成样本为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𝑋𝑛𝑒𝑤</m:t>
                    </m:r>
                  </m:oMath>
                </a14:m>
                <a:endParaRPr lang="zh-CN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随机采样后生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𝑛𝑒𝑤</m:t>
                    </m:r>
                  </m:oMath>
                </a14:m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设采样数为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Xnew</m:t>
                      </m:r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𝑀𝑘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zhouying\Downloads\未命名文件 (1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8908" r="7470" b="7922"/>
          <a:stretch/>
        </p:blipFill>
        <p:spPr bwMode="auto">
          <a:xfrm>
            <a:off x="3111500" y="3666296"/>
            <a:ext cx="2905125" cy="2097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17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离散特征</a:t>
                </a:r>
                <a:r>
                  <a:rPr lang="zh-CN" altLang="en-US" sz="18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生成</a:t>
                </a:r>
                <a:endParaRPr lang="en-US" altLang="zh-CN" sz="18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CN" altLang="en-US" sz="12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根据生成的连续特征和原来样本中的连续特征间的距离，将其近邻中的离散特征作为该合成样本的补充</a:t>
                </a:r>
                <a:endParaRPr lang="en-US" altLang="zh-CN" sz="12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342900" lvl="1" indent="0" algn="ctr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2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Xfinal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𝑋𝑛𝑒</m:t>
                                  </m:r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∪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𝑎𝑔𝑟𝑚𝑖𝑛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sym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  <m:t>𝑋𝑛𝑒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𝑙𝑗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d>
                                <m:d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Xfinal</m:t>
                    </m:r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是最终的合成样本，则最终的训练集为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Xfinal</m:t>
                    </m:r>
                  </m:oMath>
                </a14:m>
                <a:endParaRPr lang="zh-CN" altLang="en-US" sz="18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45" y="2248929"/>
            <a:ext cx="6786475" cy="29656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8411" y="1507524"/>
            <a:ext cx="37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F1-min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62" y="2183026"/>
            <a:ext cx="6700627" cy="26790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279" y="5166864"/>
            <a:ext cx="7438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[1] 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05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Verlag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, 2011:83-96.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[2] 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Chawla N V, Bowyer K W, Hall L O, et al. SMOTE: synthetic minority over-sampling technique[J]. Journal of Artificial Intelligence Research, 2002, 16(1):321-357.</a:t>
            </a:r>
            <a:endParaRPr lang="zh-CN" altLang="en-US" sz="105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F1-</a:t>
            </a:r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maj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43" y="2179542"/>
            <a:ext cx="7127560" cy="28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Gmean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74" y="2245702"/>
            <a:ext cx="7012852" cy="27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存在问题与解决方案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采样方法</a:t>
            </a:r>
            <a:endParaRPr lang="en-US" altLang="zh-CN" sz="18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中随机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过采样方式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，无法保证样本对分类结果的影响</a:t>
            </a:r>
            <a:endParaRPr lang="en-US" altLang="zh-CN" sz="1500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增加</a:t>
            </a:r>
            <a:r>
              <a:rPr lang="zh-CN" altLang="en-US" sz="12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样本筛选，在采样中加入</a:t>
            </a:r>
            <a:r>
              <a:rPr lang="en-US" altLang="zh-CN" sz="12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2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作为评价</a:t>
            </a:r>
            <a:r>
              <a:rPr lang="zh-CN" altLang="en-US" sz="12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指标</a:t>
            </a:r>
            <a:endParaRPr lang="en-US" altLang="zh-CN" sz="1200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少数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类样本数量过少造成生成式模型的表征能力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不够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加入</a:t>
            </a:r>
            <a:r>
              <a:rPr lang="zh-CN" altLang="en-US" sz="12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类标和多数类样本，并增加对抗训练机制，提高模型表征能力，增加合成样本的合理性</a:t>
            </a:r>
            <a:endParaRPr lang="en-US" altLang="zh-CN" sz="12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endParaRPr lang="zh-CN" altLang="en-US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32" y="4115299"/>
            <a:ext cx="4524890" cy="15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9058" y="3269788"/>
            <a:ext cx="2593980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Thank you</a:t>
            </a:r>
            <a:endParaRPr lang="zh-CN" altLang="en-US" sz="405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已经完成的工作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存在问题与解决方案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endParaRPr lang="en-US" altLang="zh-CN" sz="33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5509" y="1837065"/>
            <a:ext cx="7376340" cy="1862544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不平衡分类问题：违反样本分布均匀假设的数据分类问题，该问题有两个特征</a:t>
            </a:r>
            <a:endParaRPr lang="en-US" altLang="zh-CN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样本分布不均匀（数据层面）</a:t>
            </a:r>
            <a:endParaRPr lang="en-US" altLang="zh-CN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样本误分类代价不一致（算法层面）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177" y="3441055"/>
            <a:ext cx="37533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乳腺癌手术后病人存活时间</a:t>
            </a:r>
            <a:endParaRPr lang="en-US" altLang="zh-CN" sz="1400" dirty="0" smtClean="0"/>
          </a:p>
          <a:p>
            <a:r>
              <a:rPr lang="en-US" altLang="zh-CN" sz="1400" dirty="0" smtClean="0"/>
              <a:t>X. </a:t>
            </a:r>
            <a:r>
              <a:rPr lang="zh-CN" altLang="en-US" sz="1400" dirty="0" smtClean="0"/>
              <a:t>手术时病人年龄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Y. </a:t>
            </a:r>
            <a:r>
              <a:rPr lang="zh-CN" altLang="en-US" sz="1400" dirty="0" smtClean="0"/>
              <a:t>手术时年份</a:t>
            </a:r>
            <a:r>
              <a:rPr lang="en-US" altLang="zh-CN" sz="1400" dirty="0"/>
              <a:t> 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Z. </a:t>
            </a:r>
            <a:r>
              <a:rPr lang="zh-CN" altLang="en-US" sz="1400" dirty="0" smtClean="0"/>
              <a:t>检测到阳性腋窝淋巴结数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400" dirty="0"/>
              <a:t>类</a:t>
            </a:r>
            <a:r>
              <a:rPr lang="zh-CN" altLang="en-US" sz="1400" dirty="0" smtClean="0"/>
              <a:t>标：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 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-- 1 = </a:t>
            </a:r>
            <a:r>
              <a:rPr lang="zh-CN" altLang="en-US" sz="1400" dirty="0" smtClean="0"/>
              <a:t>术后存活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年以上</a:t>
            </a:r>
            <a:r>
              <a:rPr lang="en-US" altLang="zh-CN" sz="1400" dirty="0"/>
              <a:t> 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-- 2 = </a:t>
            </a:r>
            <a:r>
              <a:rPr lang="zh-CN" altLang="en-US" sz="1400" dirty="0" smtClean="0"/>
              <a:t>术后存活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年以内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17" y="2592973"/>
            <a:ext cx="5486411" cy="36576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5177" y="6250580"/>
            <a:ext cx="4056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注：美国</a:t>
            </a:r>
            <a:r>
              <a:rPr lang="zh-CN" altLang="en-US" sz="1400" dirty="0"/>
              <a:t>乳腺癌五年整体存活率为</a:t>
            </a:r>
            <a:r>
              <a:rPr lang="en-US" altLang="zh-CN" sz="1400" b="1" dirty="0"/>
              <a:t>89%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48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定义：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给定训练数据集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,(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X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为二分类数据集）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d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维数据样本，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∈{0,1}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为相应的类标，分别表示负类和正类，我们分别用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来表示正类样本子集和负类样本子集，其中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个正类样本，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个负类样本，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）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16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目标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：提高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中样本的识别率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r>
              <a:rPr lang="en-US" altLang="zh-CN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/>
            </a:r>
            <a:br>
              <a:rPr lang="en-US" altLang="zh-CN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本文针对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样本分布不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均匀的特征，提出了以下方案：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一种新的衡量数据集不平衡度的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标准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过采样算法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54" y="3021560"/>
            <a:ext cx="4327018" cy="21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一种新的数据集不平衡度量标准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样本分布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不均匀</a:t>
                </a:r>
                <a:r>
                  <a:rPr lang="zh-CN" altLang="en-US" sz="18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endParaRPr lang="en-US" altLang="zh-CN" sz="18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15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样本数量不同</a:t>
                </a:r>
                <a:endParaRPr lang="en-US" altLang="zh-CN" sz="15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15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样本分布不均匀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传统的不平衡率：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ir</m:t>
                    </m:r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_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80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80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8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：未考虑分布对分类造成的影响</a:t>
                </a:r>
                <a:endParaRPr lang="en-US" altLang="zh-CN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endParaRPr lang="zh-CN" altLang="en-US" sz="27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 rotWithShape="1">
          <a:blip r:embed="rId3"/>
          <a:srcRect r="6121"/>
          <a:stretch/>
        </p:blipFill>
        <p:spPr bwMode="auto">
          <a:xfrm>
            <a:off x="2577193" y="3468272"/>
            <a:ext cx="4182745" cy="2101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77173" y="5663160"/>
                <a:ext cx="182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ir</m:t>
                    </m:r>
                  </m:oMath>
                </a14:m>
                <a:r>
                  <a:rPr lang="en-US" altLang="zh-CN" dirty="0" smtClean="0"/>
                  <a:t>=4.4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173" y="5663160"/>
                <a:ext cx="182086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34573" y="5663160"/>
                <a:ext cx="182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ir</m:t>
                    </m:r>
                  </m:oMath>
                </a14:m>
                <a:r>
                  <a:rPr lang="en-US" altLang="zh-CN" dirty="0" smtClean="0"/>
                  <a:t>=1.1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73" y="5663160"/>
                <a:ext cx="182086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一种新的数据集不平衡度量标准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GIR</a:t>
                </a:r>
                <a:r>
                  <a:rPr lang="en-US" altLang="zh-CN" sz="135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[1]</a:t>
                </a: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计算样本的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近邻中同类样本的平均个数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i="1" dirty="0">
                        <a:latin typeface="Cambria Math" panose="02040503050406030204" pitchFamily="18" charset="0"/>
                        <a:cs typeface="+mn-ea"/>
                        <a:sym typeface="Times New Roman" panose="020206030504050203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en-US" altLang="zh-CN" sz="15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5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Drawback: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不同距离的影响不同；差值是相对的，相同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GIR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的数据的分布可能不同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IGIR</a:t>
                </a: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不同距离的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近邻对样本的影响不同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基于距离的加权</a:t>
                </a:r>
                <a:endParaRPr lang="en-US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差值是相对的，无法有效反映数据集的真实分类难度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2"/>
                <a:r>
                  <a:rPr lang="en-US" altLang="zh-CN" sz="1350" dirty="0" err="1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IGIR</a:t>
                </a: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350" i="1">
                            <a:latin typeface="Cambria Math" panose="02040503050406030204" pitchFamily="18" charset="0"/>
                            <a:cs typeface="+mn-ea"/>
                            <a:sym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panose="02040503050406030204" pitchFamily="18" charset="0"/>
                            <a:cs typeface="+mn-ea"/>
                            <a:sym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58" y="4005943"/>
            <a:ext cx="2212301" cy="10835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411" y="5318120"/>
            <a:ext cx="767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[1] Tang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B, He H. </a:t>
            </a:r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GIR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-based ensemble sampling approaches for imbalanced learning[J]. Pattern Recognition, 2017, 71: 306-319.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一种新的数据集不平衡度量标准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指标与分类结果的线性相关性系数：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结果显示，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比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的相关性系数有明显提升，但是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和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wei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-IGIR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中的区别并不是很明显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5" y="2570205"/>
            <a:ext cx="6655134" cy="27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过采样算法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过采样算法</a:t>
                </a:r>
                <a:endParaRPr lang="en-US" altLang="zh-CN" sz="2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随机插值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[1]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SMOTE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+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𝜀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n-ea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n-ea"/>
                                <a:sym typeface="Times New Roman" panose="02020603050405020304" pitchFamily="18" charset="0"/>
                              </a:rPr>
                              <m:t>𝑛𝑛</m:t>
                            </m:r>
                          </m:e>
                        </m:d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：合成样本的合理性无法保证。</a:t>
                </a:r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基于分布的过采样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[2]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r>
                  <a:rPr lang="en-US" altLang="zh-CN" sz="1500" dirty="0" err="1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NDO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：需要假设样本分布，难以保证先验知识同数据分布的一致性。</a:t>
                </a:r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15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6076" y="4616465"/>
            <a:ext cx="675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[1] 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Chawla N V, Bowyer K W, Hall L O, et al. SMOTE: synthetic minority over-sampling technique[J]. Journal of Artificial Intelligence Research, 2002, 16(1):321-357.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[2] 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10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Verlag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, 2011:83-96.</a:t>
            </a:r>
          </a:p>
        </p:txBody>
      </p:sp>
    </p:spTree>
    <p:extLst>
      <p:ext uri="{BB962C8B-B14F-4D97-AF65-F5344CB8AC3E}">
        <p14:creationId xmlns:p14="http://schemas.microsoft.com/office/powerpoint/2010/main" val="3721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生物信息学研究中心介绍.pptx" id="{3EFD19C2-ADE0-4EDE-9122-3176616AB584}" vid="{B9EEB183-5F73-4914-9D79-1B0B9C7F1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694</Words>
  <Application>Microsoft Office PowerPoint</Application>
  <PresentationFormat>全屏显示(4:3)</PresentationFormat>
  <Paragraphs>97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Century Gothic</vt:lpstr>
      <vt:lpstr>黑体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Theme1</vt:lpstr>
      <vt:lpstr>生成式模型的改进及其在不平衡分类中的应用</vt:lpstr>
      <vt:lpstr>大纲</vt:lpstr>
      <vt:lpstr>研究内容与方案</vt:lpstr>
      <vt:lpstr>研究内容与方案</vt:lpstr>
      <vt:lpstr>研究内容与方案 </vt:lpstr>
      <vt:lpstr>一种新的数据集不平衡度量标准</vt:lpstr>
      <vt:lpstr>一种新的数据集不平衡度量标准</vt:lpstr>
      <vt:lpstr>一种新的数据集不平衡度量标准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存在问题与解决方案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哈尔滨工业大学深圳研究生院面试报告</dc:title>
  <dc:creator>Jiajie Peng</dc:creator>
  <cp:lastModifiedBy>Windows 用户</cp:lastModifiedBy>
  <cp:revision>311</cp:revision>
  <dcterms:created xsi:type="dcterms:W3CDTF">2015-11-27T06:56:30Z</dcterms:created>
  <dcterms:modified xsi:type="dcterms:W3CDTF">2018-03-15T04:25:23Z</dcterms:modified>
</cp:coreProperties>
</file>