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70" r:id="rId10"/>
    <p:sldId id="271" r:id="rId11"/>
    <p:sldId id="265" r:id="rId12"/>
    <p:sldId id="264" r:id="rId13"/>
    <p:sldId id="266" r:id="rId14"/>
    <p:sldId id="267" r:id="rId15"/>
    <p:sldId id="268" r:id="rId16"/>
    <p:sldId id="273" r:id="rId17"/>
    <p:sldId id="275" r:id="rId18"/>
    <p:sldId id="276" r:id="rId19"/>
    <p:sldId id="278" r:id="rId20"/>
    <p:sldId id="280" r:id="rId21"/>
    <p:sldId id="279" r:id="rId22"/>
    <p:sldId id="283" r:id="rId23"/>
    <p:sldId id="281" r:id="rId24"/>
    <p:sldId id="287" r:id="rId25"/>
    <p:sldId id="288" r:id="rId26"/>
    <p:sldId id="282" r:id="rId27"/>
    <p:sldId id="284" r:id="rId28"/>
    <p:sldId id="285" r:id="rId29"/>
    <p:sldId id="286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65" autoAdjust="0"/>
  </p:normalViewPr>
  <p:slideViewPr>
    <p:cSldViewPr snapToGrid="0" showGuides="1">
      <p:cViewPr varScale="1">
        <p:scale>
          <a:sx n="77" d="100"/>
          <a:sy n="77" d="100"/>
        </p:scale>
        <p:origin x="12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E4231-4DD1-473F-823F-35F4B2537932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A9AF6-59CC-4B88-9BA7-F47500598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889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Kingma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 P, Welling M. Auto-Encoding Variational Bayes[J]. 2013.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A9AF6-59CC-4B88-9BA7-F47500598B3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696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Kingma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 P, Mohamed S,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Rezende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 J, et al. Semi-supervised learning with deep generative models[C]//Advances in Neural Information Processing Systems. 2014: 3581-3589.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A9AF6-59CC-4B88-9BA7-F47500598B3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313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Bao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J, Chen D, Wen F, et al.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CVAE-GAN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Fine-Grained Image Generation through Asymmetric Training[J].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2017:2764-2773.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A9AF6-59CC-4B88-9BA7-F47500598B3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868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/>
          <p:cNvSpPr/>
          <p:nvPr/>
        </p:nvSpPr>
        <p:spPr>
          <a:xfrm>
            <a:off x="-10583" y="6686551"/>
            <a:ext cx="12215284" cy="182563"/>
          </a:xfrm>
          <a:prstGeom prst="rect">
            <a:avLst/>
          </a:prstGeom>
          <a:solidFill>
            <a:srgbClr val="004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600" dirty="0">
              <a:solidFill>
                <a:prstClr val="black"/>
              </a:solidFill>
              <a:latin typeface="Century Gothic" pitchFamily="34" charset="0"/>
              <a:ea typeface="黑体" pitchFamily="49" charset="-122"/>
            </a:endParaRPr>
          </a:p>
        </p:txBody>
      </p:sp>
      <p:sp>
        <p:nvSpPr>
          <p:cNvPr id="15" name="Snip Single Corner Rectangle 10"/>
          <p:cNvSpPr/>
          <p:nvPr/>
        </p:nvSpPr>
        <p:spPr>
          <a:xfrm flipH="1">
            <a:off x="9144000" y="6494463"/>
            <a:ext cx="3058584" cy="374650"/>
          </a:xfrm>
          <a:prstGeom prst="snip1Rect">
            <a:avLst>
              <a:gd name="adj" fmla="val 50000"/>
            </a:avLst>
          </a:prstGeom>
          <a:solidFill>
            <a:srgbClr val="004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  <a:latin typeface="Century Gothic" pitchFamily="34" charset="0"/>
              <a:ea typeface="黑体" pitchFamily="49" charset="-122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blackWhite">
          <a:xfrm>
            <a:off x="0" y="1481138"/>
            <a:ext cx="11988800" cy="1338262"/>
          </a:xfrm>
          <a:custGeom>
            <a:avLst/>
            <a:gdLst>
              <a:gd name="T0" fmla="*/ 0 w 4917"/>
              <a:gd name="T1" fmla="*/ 0 h 1000"/>
              <a:gd name="T2" fmla="*/ 4416 w 4917"/>
              <a:gd name="T3" fmla="*/ 0 h 1000"/>
              <a:gd name="T4" fmla="*/ 4917 w 4917"/>
              <a:gd name="T5" fmla="*/ 500 h 1000"/>
              <a:gd name="T6" fmla="*/ 4417 w 4917"/>
              <a:gd name="T7" fmla="*/ 1000 h 1000"/>
              <a:gd name="T8" fmla="*/ 0 w 4917"/>
              <a:gd name="T9" fmla="*/ 1000 h 1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17"/>
              <a:gd name="T16" fmla="*/ 0 h 1000"/>
              <a:gd name="T17" fmla="*/ 2459 w 4917"/>
              <a:gd name="T18" fmla="*/ 1000 h 1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17" h="1000">
                <a:moveTo>
                  <a:pt x="0" y="0"/>
                </a:moveTo>
                <a:lnTo>
                  <a:pt x="4416" y="0"/>
                </a:lnTo>
                <a:cubicBezTo>
                  <a:pt x="4693" y="0"/>
                  <a:pt x="4917" y="223"/>
                  <a:pt x="4917" y="500"/>
                </a:cubicBezTo>
                <a:cubicBezTo>
                  <a:pt x="4917" y="776"/>
                  <a:pt x="4693" y="999"/>
                  <a:pt x="4417" y="1000"/>
                </a:cubicBezTo>
                <a:lnTo>
                  <a:pt x="0" y="1000"/>
                </a:lnTo>
                <a:lnTo>
                  <a:pt x="0" y="0"/>
                </a:lnTo>
                <a:close/>
              </a:path>
            </a:pathLst>
          </a:custGeom>
          <a:solidFill>
            <a:srgbClr val="00407C"/>
          </a:solidFill>
          <a:ln>
            <a:solidFill>
              <a:srgbClr val="00407C"/>
            </a:solidFill>
          </a:ln>
        </p:spPr>
        <p:txBody>
          <a:bodyPr/>
          <a:lstStyle/>
          <a:p>
            <a:endParaRPr lang="zh-CN" altLang="en-US" sz="1800"/>
          </a:p>
        </p:txBody>
      </p:sp>
      <p:cxnSp>
        <p:nvCxnSpPr>
          <p:cNvPr id="7" name="Straight Connector 6"/>
          <p:cNvCxnSpPr/>
          <p:nvPr/>
        </p:nvCxnSpPr>
        <p:spPr>
          <a:xfrm>
            <a:off x="-10584" y="1104900"/>
            <a:ext cx="6828368" cy="0"/>
          </a:xfrm>
          <a:prstGeom prst="line">
            <a:avLst/>
          </a:prstGeom>
          <a:ln w="28575">
            <a:solidFill>
              <a:srgbClr val="0040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669" y="6445999"/>
            <a:ext cx="70696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7051" y="6493969"/>
            <a:ext cx="617683" cy="393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4290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Century Gothic" pitchFamily="34" charset="0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1200" y="1373004"/>
            <a:ext cx="10668000" cy="1470025"/>
          </a:xfrm>
        </p:spPr>
        <p:txBody>
          <a:bodyPr>
            <a:noAutofit/>
          </a:bodyPr>
          <a:lstStyle>
            <a:lvl1pPr algn="ctr">
              <a:defRPr sz="4800">
                <a:latin typeface="Century Gothic" pitchFamily="34" charset="0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>
                <a:latin typeface="Century Gothic" pitchFamily="34" charset="0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215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defTabSz="914400">
              <a:defRPr/>
            </a:lvl1pPr>
          </a:lstStyle>
          <a:p>
            <a:fld id="{DFFBC5B2-6A21-46A5-976B-3BCE1062E697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 defTabSz="914400">
              <a:defRPr smtClean="0"/>
            </a:lvl1pPr>
          </a:lstStyle>
          <a:p>
            <a:fld id="{43D69808-E2AD-4A58-B99E-A0B9BE534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5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defTabSz="914400">
              <a:defRPr/>
            </a:lvl1pPr>
          </a:lstStyle>
          <a:p>
            <a:fld id="{DFFBC5B2-6A21-46A5-976B-3BCE1062E697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 defTabSz="914400">
              <a:defRPr smtClean="0"/>
            </a:lvl1pPr>
          </a:lstStyle>
          <a:p>
            <a:fld id="{43D69808-E2AD-4A58-B99E-A0B9BE534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28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itchFamily="34" charset="0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 pitchFamily="34" charset="0"/>
              </a:defRPr>
            </a:lvl1pPr>
            <a:lvl2pPr>
              <a:defRPr>
                <a:latin typeface="Century Gothic" pitchFamily="34" charset="0"/>
              </a:defRPr>
            </a:lvl2pPr>
            <a:lvl3pPr>
              <a:defRPr>
                <a:latin typeface="Century Gothic" pitchFamily="34" charset="0"/>
              </a:defRPr>
            </a:lvl3pPr>
            <a:lvl4pPr>
              <a:defRPr>
                <a:latin typeface="Century Gothic" pitchFamily="34" charset="0"/>
              </a:defRPr>
            </a:lvl4pPr>
            <a:lvl5pPr>
              <a:defRPr>
                <a:latin typeface="Century Gothic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defTabSz="914400">
              <a:defRPr>
                <a:latin typeface="Century Gothic" pitchFamily="34" charset="0"/>
              </a:defRPr>
            </a:lvl1pPr>
          </a:lstStyle>
          <a:p>
            <a:fld id="{DFFBC5B2-6A21-46A5-976B-3BCE1062E697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>
                <a:latin typeface="Century Gothic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9688" y="6352143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CD0FF341-1AD0-47BA-9D78-65790FA22491}" type="slidenum">
              <a:rPr lang="en-US" altLang="zh-CN" sz="1800" smtClean="0"/>
              <a:pPr/>
              <a:t>‹#›</a:t>
            </a:fld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20285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1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defTabSz="914400">
              <a:defRPr/>
            </a:lvl1pPr>
          </a:lstStyle>
          <a:p>
            <a:fld id="{DFFBC5B2-6A21-46A5-976B-3BCE1062E697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105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defTabSz="914400">
              <a:defRPr/>
            </a:lvl1pPr>
          </a:lstStyle>
          <a:p>
            <a:fld id="{DFFBC5B2-6A21-46A5-976B-3BCE1062E697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56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defTabSz="914400">
              <a:defRPr/>
            </a:lvl1pPr>
          </a:lstStyle>
          <a:p>
            <a:fld id="{DFFBC5B2-6A21-46A5-976B-3BCE1062E697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 defTabSz="914400">
              <a:defRPr smtClean="0"/>
            </a:lvl1pPr>
          </a:lstStyle>
          <a:p>
            <a:fld id="{43D69808-E2AD-4A58-B99E-A0B9BE534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666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defTabSz="914400">
              <a:defRPr/>
            </a:lvl1pPr>
          </a:lstStyle>
          <a:p>
            <a:fld id="{DFFBC5B2-6A21-46A5-976B-3BCE1062E697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 defTabSz="914400">
              <a:defRPr smtClean="0"/>
            </a:lvl1pPr>
          </a:lstStyle>
          <a:p>
            <a:fld id="{43D69808-E2AD-4A58-B99E-A0B9BE534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719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defTabSz="914400">
              <a:defRPr/>
            </a:lvl1pPr>
          </a:lstStyle>
          <a:p>
            <a:fld id="{DFFBC5B2-6A21-46A5-976B-3BCE1062E697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 defTabSz="914400">
              <a:defRPr smtClean="0"/>
            </a:lvl1pPr>
          </a:lstStyle>
          <a:p>
            <a:fld id="{43D69808-E2AD-4A58-B99E-A0B9BE534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580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defTabSz="914400">
              <a:defRPr/>
            </a:lvl1pPr>
          </a:lstStyle>
          <a:p>
            <a:fld id="{DFFBC5B2-6A21-46A5-976B-3BCE1062E697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 defTabSz="914400">
              <a:defRPr smtClean="0"/>
            </a:lvl1pPr>
          </a:lstStyle>
          <a:p>
            <a:fld id="{43D69808-E2AD-4A58-B99E-A0B9BE534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206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defTabSz="914400">
              <a:defRPr/>
            </a:lvl1pPr>
          </a:lstStyle>
          <a:p>
            <a:fld id="{DFFBC5B2-6A21-46A5-976B-3BCE1062E697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 defTabSz="914400">
              <a:defRPr smtClean="0"/>
            </a:lvl1pPr>
          </a:lstStyle>
          <a:p>
            <a:fld id="{43D69808-E2AD-4A58-B99E-A0B9BE534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50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0583" y="6686551"/>
            <a:ext cx="12215284" cy="182563"/>
          </a:xfrm>
          <a:prstGeom prst="rect">
            <a:avLst/>
          </a:prstGeom>
          <a:solidFill>
            <a:srgbClr val="004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600" dirty="0">
              <a:solidFill>
                <a:prstClr val="black"/>
              </a:solidFill>
              <a:latin typeface="Century Gothic" pitchFamily="34" charset="0"/>
              <a:ea typeface="黑体" pitchFamily="49" charset="-122"/>
            </a:endParaRPr>
          </a:p>
        </p:txBody>
      </p:sp>
      <p:sp>
        <p:nvSpPr>
          <p:cNvPr id="11" name="Snip Single Corner Rectangle 10"/>
          <p:cNvSpPr/>
          <p:nvPr/>
        </p:nvSpPr>
        <p:spPr>
          <a:xfrm flipH="1">
            <a:off x="9144000" y="6494463"/>
            <a:ext cx="3058584" cy="374650"/>
          </a:xfrm>
          <a:prstGeom prst="snip1Rect">
            <a:avLst>
              <a:gd name="adj" fmla="val 50000"/>
            </a:avLst>
          </a:prstGeom>
          <a:solidFill>
            <a:srgbClr val="004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  <a:latin typeface="Century Gothic" pitchFamily="34" charset="0"/>
              <a:ea typeface="黑体" pitchFamily="49" charset="-122"/>
            </a:endParaRP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99017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  <a:p>
            <a:pPr lvl="2"/>
            <a:r>
              <a:rPr lang="en-US" altLang="zh-CN" smtClean="0"/>
              <a:t>Third level</a:t>
            </a:r>
            <a:endParaRPr lang="zh-CN" altLang="en-US" smtClean="0"/>
          </a:p>
          <a:p>
            <a:pPr lvl="3"/>
            <a:r>
              <a:rPr lang="en-US" altLang="zh-CN" smtClean="0"/>
              <a:t>Fourth level</a:t>
            </a:r>
            <a:endParaRPr lang="zh-CN" altLang="en-US" smtClean="0"/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9" name="AutoShape 4"/>
          <p:cNvSpPr>
            <a:spLocks noChangeArrowheads="1"/>
          </p:cNvSpPr>
          <p:nvPr/>
        </p:nvSpPr>
        <p:spPr bwMode="blackWhite">
          <a:xfrm>
            <a:off x="0" y="233364"/>
            <a:ext cx="11379200" cy="968375"/>
          </a:xfrm>
          <a:custGeom>
            <a:avLst/>
            <a:gdLst>
              <a:gd name="T0" fmla="*/ 0 w 7000"/>
              <a:gd name="T1" fmla="*/ 0 h 1000"/>
              <a:gd name="T2" fmla="*/ 6499 w 7000"/>
              <a:gd name="T3" fmla="*/ 0 h 1000"/>
              <a:gd name="T4" fmla="*/ 7000 w 7000"/>
              <a:gd name="T5" fmla="*/ 500 h 1000"/>
              <a:gd name="T6" fmla="*/ 6500 w 7000"/>
              <a:gd name="T7" fmla="*/ 1000 h 1000"/>
              <a:gd name="T8" fmla="*/ 0 w 7000"/>
              <a:gd name="T9" fmla="*/ 1000 h 1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00"/>
              <a:gd name="T16" fmla="*/ 0 h 1000"/>
              <a:gd name="T17" fmla="*/ 3500 w 7000"/>
              <a:gd name="T18" fmla="*/ 1000 h 1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00" h="1000">
                <a:moveTo>
                  <a:pt x="0" y="0"/>
                </a:moveTo>
                <a:lnTo>
                  <a:pt x="6499" y="0"/>
                </a:lnTo>
                <a:cubicBezTo>
                  <a:pt x="6776" y="0"/>
                  <a:pt x="7000" y="223"/>
                  <a:pt x="7000" y="500"/>
                </a:cubicBezTo>
                <a:cubicBezTo>
                  <a:pt x="7000" y="776"/>
                  <a:pt x="6776" y="999"/>
                  <a:pt x="6500" y="1000"/>
                </a:cubicBezTo>
                <a:lnTo>
                  <a:pt x="0" y="1000"/>
                </a:lnTo>
                <a:lnTo>
                  <a:pt x="0" y="0"/>
                </a:lnTo>
                <a:close/>
              </a:path>
            </a:pathLst>
          </a:custGeom>
          <a:solidFill>
            <a:srgbClr val="00407C"/>
          </a:solidFill>
          <a:ln>
            <a:noFill/>
          </a:ln>
        </p:spPr>
        <p:txBody>
          <a:bodyPr/>
          <a:lstStyle/>
          <a:p>
            <a:endParaRPr lang="zh-CN" altLang="en-US" sz="1800"/>
          </a:p>
        </p:txBody>
      </p: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429684" y="152400"/>
            <a:ext cx="10566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457200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entury Gothic" pitchFamily="34" charset="0"/>
                <a:ea typeface="黑体" pitchFamily="49" charset="-122"/>
              </a:defRPr>
            </a:lvl1pPr>
          </a:lstStyle>
          <a:p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1" y="1068388"/>
            <a:ext cx="106553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8815" y="6470348"/>
            <a:ext cx="652988" cy="41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3501" y="6440488"/>
            <a:ext cx="70696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5438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entury Gothic" pitchFamily="34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entury Gothic" pitchFamily="34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entury Gothic" pitchFamily="34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entury Gothic" pitchFamily="34" charset="0"/>
          <a:ea typeface="黑体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itchFamily="34" charset="0"/>
          <a:ea typeface="黑体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Century Gothic" pitchFamily="34" charset="0"/>
          <a:ea typeface="黑体" pitchFamily="49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itchFamily="34" charset="0"/>
          <a:ea typeface="黑体" pitchFamily="49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Century Gothic" pitchFamily="34" charset="0"/>
          <a:ea typeface="黑体" pitchFamily="49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Century Gothic" pitchFamily="34" charset="0"/>
          <a:ea typeface="黑体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zhuanlan.zhihu.com/p/2796642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By </a:t>
            </a:r>
            <a:r>
              <a:rPr lang="en-US" altLang="zh-CN" dirty="0" err="1" smtClean="0"/>
              <a:t>zhouying</a:t>
            </a:r>
            <a:endParaRPr lang="en-US" altLang="zh-CN" dirty="0" smtClean="0"/>
          </a:p>
          <a:p>
            <a:r>
              <a:rPr lang="en-US" altLang="zh-CN" dirty="0" smtClean="0"/>
              <a:t>2018.3.18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Cvae-gan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174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23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By </a:t>
            </a:r>
            <a:r>
              <a:rPr lang="en-US" altLang="zh-CN" dirty="0" err="1" smtClean="0"/>
              <a:t>zhouying</a:t>
            </a:r>
            <a:endParaRPr lang="en-US" altLang="zh-CN" dirty="0" smtClean="0"/>
          </a:p>
          <a:p>
            <a:r>
              <a:rPr lang="en-US" altLang="zh-CN" dirty="0" smtClean="0"/>
              <a:t>2018.4.17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近似</a:t>
            </a:r>
            <a:r>
              <a:rPr lang="en-US" altLang="zh-CN" dirty="0" smtClean="0"/>
              <a:t>F1</a:t>
            </a:r>
            <a:r>
              <a:rPr lang="zh-CN" altLang="en-US" dirty="0" smtClean="0"/>
              <a:t>值最大化神经网络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520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Definition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混淆矩阵：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err="1"/>
              <a:t>TP</a:t>
            </a:r>
            <a:r>
              <a:rPr lang="en-US" altLang="zh-CN" dirty="0"/>
              <a:t> = True </a:t>
            </a:r>
            <a:r>
              <a:rPr lang="en-US" altLang="zh-CN" dirty="0" err="1"/>
              <a:t>Postive</a:t>
            </a:r>
            <a:r>
              <a:rPr lang="en-US" altLang="zh-CN" dirty="0"/>
              <a:t> = </a:t>
            </a:r>
            <a:r>
              <a:rPr lang="zh-CN" altLang="en-US" dirty="0"/>
              <a:t>真阳性； </a:t>
            </a:r>
            <a:r>
              <a:rPr lang="en-US" altLang="zh-CN" dirty="0"/>
              <a:t>FP = False Positive = </a:t>
            </a:r>
            <a:r>
              <a:rPr lang="zh-CN" altLang="en-US" dirty="0"/>
              <a:t>假阳性</a:t>
            </a:r>
          </a:p>
          <a:p>
            <a:pPr lvl="1"/>
            <a:r>
              <a:rPr lang="en-US" altLang="zh-CN" dirty="0"/>
              <a:t>FN = False Negative = </a:t>
            </a:r>
            <a:r>
              <a:rPr lang="zh-CN" altLang="en-US" dirty="0"/>
              <a:t>假阴性； </a:t>
            </a:r>
            <a:r>
              <a:rPr lang="en-US" altLang="zh-CN" dirty="0"/>
              <a:t>TN = True Negative = </a:t>
            </a:r>
            <a:r>
              <a:rPr lang="zh-CN" altLang="en-US" dirty="0"/>
              <a:t>真阴性</a:t>
            </a:r>
          </a:p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256235"/>
              </p:ext>
            </p:extLst>
          </p:nvPr>
        </p:nvGraphicFramePr>
        <p:xfrm>
          <a:off x="1812081" y="2178076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预测值</a:t>
                      </a:r>
                      <a:r>
                        <a:rPr lang="en-US" altLang="zh-CN" dirty="0" smtClean="0"/>
                        <a:t>=1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预测值</a:t>
                      </a:r>
                      <a:r>
                        <a:rPr lang="en-US" altLang="zh-CN" dirty="0" smtClean="0"/>
                        <a:t>=0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真实值</a:t>
                      </a:r>
                      <a:r>
                        <a:rPr lang="en-US" altLang="zh-CN" dirty="0" smtClean="0"/>
                        <a:t>=1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真实值</a:t>
                      </a:r>
                      <a:r>
                        <a:rPr lang="en-US" altLang="zh-CN" dirty="0" smtClean="0"/>
                        <a:t>=0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19" y="4541692"/>
            <a:ext cx="3457575" cy="3333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219" y="5157715"/>
            <a:ext cx="2486025" cy="342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6219" y="5665752"/>
            <a:ext cx="1857375" cy="2952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9312" y="4551217"/>
            <a:ext cx="1905000" cy="3238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5512" y="5179868"/>
            <a:ext cx="1828800" cy="2381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9312" y="5665752"/>
            <a:ext cx="22098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80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Definition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9459" y="1827021"/>
            <a:ext cx="4543425" cy="12001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729" y="4203357"/>
            <a:ext cx="3543300" cy="5810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34319" y="3264061"/>
            <a:ext cx="10341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由于这两种评价标准分离了正例与负例的准确率，所以他们都可以用于评价不平衡数据集分类</a:t>
            </a:r>
            <a:r>
              <a:rPr lang="zh-CN" altLang="zh-CN" dirty="0" smtClean="0"/>
              <a:t>结果，</a:t>
            </a:r>
            <a:endParaRPr lang="en-US" altLang="zh-CN" dirty="0" smtClean="0"/>
          </a:p>
          <a:p>
            <a:r>
              <a:rPr lang="zh-CN" altLang="zh-CN" dirty="0" smtClean="0"/>
              <a:t>而</a:t>
            </a:r>
            <a:r>
              <a:rPr lang="zh-CN" altLang="zh-CN" dirty="0"/>
              <a:t>对于这两种标准的选择需要从实际问题出发考虑。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169459" y="4953965"/>
            <a:ext cx="101129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Recall</a:t>
            </a:r>
            <a:r>
              <a:rPr lang="zh-CN" altLang="zh-CN" dirty="0"/>
              <a:t>与</a:t>
            </a:r>
            <a:r>
              <a:rPr lang="en-US" altLang="zh-CN" i="1" dirty="0"/>
              <a:t>Precision</a:t>
            </a:r>
            <a:r>
              <a:rPr lang="zh-CN" altLang="zh-CN" dirty="0"/>
              <a:t>的分子均为</a:t>
            </a:r>
            <a:r>
              <a:rPr lang="en-US" altLang="zh-CN" i="1" dirty="0" err="1"/>
              <a:t>TP</a:t>
            </a:r>
            <a:r>
              <a:rPr lang="zh-CN" altLang="zh-CN" dirty="0"/>
              <a:t>，所以正例分类正确个数对整个评分的影响最大，负例分类正确</a:t>
            </a:r>
            <a:r>
              <a:rPr lang="zh-CN" altLang="zh-CN" dirty="0" smtClean="0"/>
              <a:t>个数</a:t>
            </a:r>
            <a:endParaRPr lang="en-US" altLang="zh-CN" dirty="0" smtClean="0"/>
          </a:p>
          <a:p>
            <a:r>
              <a:rPr lang="zh-CN" altLang="zh-CN" dirty="0" smtClean="0"/>
              <a:t>并不</a:t>
            </a:r>
            <a:r>
              <a:rPr lang="zh-CN" altLang="zh-CN" dirty="0"/>
              <a:t>出现在表达式中，所以这一评价标准常用于评价不平衡数据集分类结果，并且通常用于正例</a:t>
            </a:r>
            <a:r>
              <a:rPr lang="zh-CN" altLang="zh-CN" dirty="0" smtClean="0"/>
              <a:t>相</a:t>
            </a:r>
            <a:endParaRPr lang="en-US" altLang="zh-CN" dirty="0" smtClean="0"/>
          </a:p>
          <a:p>
            <a:r>
              <a:rPr lang="zh-CN" altLang="zh-CN" dirty="0" smtClean="0"/>
              <a:t>对重</a:t>
            </a:r>
            <a:r>
              <a:rPr lang="zh-CN" altLang="zh-CN" dirty="0"/>
              <a:t>要一些的实际问题。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9513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神经网络的常用误差：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交叉</a:t>
                </a:r>
                <a:r>
                  <a:rPr lang="zh-CN" altLang="en-US" dirty="0" smtClean="0"/>
                  <a:t>熵和平方误差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𝑐𝑟𝑜𝑠𝑠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𝑒𝑛𝑡𝑟𝑜𝑝𝑦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=−∑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𝑙𝑜𝑔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𝑝𝑟𝑒𝑑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𝑝𝑟𝑒𝑑</m:t>
                                    </m:r>
                                  </m:sub>
                                </m:s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𝑡𝑟𝑢𝑒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以上定义均是为了让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𝑝𝑟𝑒𝑑</m:t>
                        </m:r>
                      </m:sub>
                    </m:sSub>
                  </m:oMath>
                </a14:m>
                <a:r>
                  <a:rPr lang="zh-CN" altLang="en-US" dirty="0" smtClean="0"/>
                  <a:t>尽可能近于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，但并未对错分的少数类和多数类予以区分</a:t>
                </a:r>
                <a:endParaRPr lang="en-US" altLang="zh-CN" dirty="0" smtClean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00" t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291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问题来源：传统的分类器只能利用精度作为全局优化函数，但在不平衡分类问题中，全局精度会导致分类器倾向于将样本区分为多数类，从而忽视少数类样本的识别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idea</a:t>
            </a:r>
            <a:r>
              <a:rPr lang="zh-CN" altLang="en-US" dirty="0"/>
              <a:t>：将分类器的少数类的</a:t>
            </a:r>
            <a:r>
              <a:rPr lang="zh-CN" altLang="en-US" dirty="0" smtClean="0"/>
              <a:t>分类效果直接</a:t>
            </a:r>
            <a:r>
              <a:rPr lang="zh-CN" altLang="en-US" dirty="0"/>
              <a:t>作为优化函数</a:t>
            </a:r>
          </a:p>
        </p:txBody>
      </p:sp>
    </p:spTree>
    <p:extLst>
      <p:ext uri="{BB962C8B-B14F-4D97-AF65-F5344CB8AC3E}">
        <p14:creationId xmlns:p14="http://schemas.microsoft.com/office/powerpoint/2010/main" val="3089598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Method</a:t>
            </a:r>
            <a:endParaRPr lang="zh-CN" altLang="en-US" dirty="0"/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230" y="1738855"/>
            <a:ext cx="8801100" cy="1181100"/>
          </a:xfrm>
          <a:prstGeom prst="rect">
            <a:avLst/>
          </a:prstGeom>
        </p:spPr>
      </p:pic>
      <p:sp>
        <p:nvSpPr>
          <p:cNvPr id="45" name="Rectangle 39"/>
          <p:cNvSpPr>
            <a:spLocks noChangeArrowheads="1"/>
          </p:cNvSpPr>
          <p:nvPr/>
        </p:nvSpPr>
        <p:spPr bwMode="auto">
          <a:xfrm>
            <a:off x="1241204" y="380686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7" name="Rectangle 41"/>
          <p:cNvSpPr>
            <a:spLocks noChangeArrowheads="1"/>
          </p:cNvSpPr>
          <p:nvPr/>
        </p:nvSpPr>
        <p:spPr bwMode="auto">
          <a:xfrm>
            <a:off x="1241204" y="427467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9" name="Rectangle 43"/>
          <p:cNvSpPr>
            <a:spLocks noChangeArrowheads="1"/>
          </p:cNvSpPr>
          <p:nvPr/>
        </p:nvSpPr>
        <p:spPr bwMode="auto">
          <a:xfrm>
            <a:off x="1241204" y="509581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1" name="Rectangle 45"/>
          <p:cNvSpPr>
            <a:spLocks noChangeArrowheads="1"/>
          </p:cNvSpPr>
          <p:nvPr/>
        </p:nvSpPr>
        <p:spPr bwMode="auto">
          <a:xfrm>
            <a:off x="4433104" y="300767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112" y="3192744"/>
            <a:ext cx="58197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56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35" y="1723165"/>
            <a:ext cx="8741096" cy="18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296" y="3523165"/>
            <a:ext cx="2543175" cy="5524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6458" y="4313076"/>
            <a:ext cx="375285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56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两层神经网络，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n,m,1</a:t>
            </a:r>
            <a:r>
              <a:rPr lang="en-US" altLang="zh-CN" dirty="0" smtClean="0"/>
              <a:t>]</a:t>
            </a:r>
            <a:r>
              <a:rPr lang="zh-CN" altLang="en-US" dirty="0" smtClean="0"/>
              <a:t>，激活函数为</a:t>
            </a:r>
            <a:r>
              <a:rPr lang="en-US" altLang="zh-CN" dirty="0" smtClean="0"/>
              <a:t>sigmoid</a:t>
            </a:r>
          </a:p>
          <a:p>
            <a:r>
              <a:rPr lang="zh-CN" altLang="en-US" dirty="0" smtClean="0"/>
              <a:t>网络计算如下：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Loss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951" y="2158628"/>
            <a:ext cx="4581525" cy="2733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465" y="2548359"/>
            <a:ext cx="3057525" cy="2895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1910" y="5544392"/>
            <a:ext cx="2543175" cy="8477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2499" y="2395594"/>
            <a:ext cx="4763585" cy="320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66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4242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Vae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Motivation:</a:t>
            </a:r>
          </a:p>
          <a:p>
            <a:pPr lvl="1"/>
            <a:r>
              <a:rPr lang="zh-CN" altLang="en-US" dirty="0"/>
              <a:t>记数据点（图像）为</a:t>
            </a:r>
            <a:r>
              <a:rPr lang="en-US" altLang="zh-CN" dirty="0"/>
              <a:t>X</a:t>
            </a:r>
            <a:r>
              <a:rPr lang="zh-CN" altLang="en-US" dirty="0"/>
              <a:t>∈</a:t>
            </a:r>
            <a:r>
              <a:rPr lang="en-US" altLang="zh-CN" dirty="0" smtClean="0"/>
              <a:t>χ</a:t>
            </a:r>
            <a:r>
              <a:rPr lang="zh-CN" altLang="en-US" dirty="0" smtClean="0"/>
              <a:t>。</a:t>
            </a:r>
            <a:r>
              <a:rPr lang="en-US" altLang="zh-CN" dirty="0" smtClean="0"/>
              <a:t>P(X)</a:t>
            </a:r>
            <a:r>
              <a:rPr lang="zh-CN" altLang="en-US" dirty="0" smtClean="0"/>
              <a:t>：如果</a:t>
            </a:r>
            <a:r>
              <a:rPr lang="en-US" altLang="zh-CN" dirty="0" smtClean="0"/>
              <a:t>X</a:t>
            </a:r>
            <a:r>
              <a:rPr lang="zh-CN" altLang="en-US" dirty="0"/>
              <a:t>像真实图像则概率高，像随机噪声则概率低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考虑</a:t>
            </a:r>
            <a:r>
              <a:rPr lang="zh-CN" altLang="en-US" dirty="0"/>
              <a:t>数据是由一系列</a:t>
            </a:r>
            <a:r>
              <a:rPr lang="zh-CN" altLang="en-US" b="1" dirty="0"/>
              <a:t>隐变量</a:t>
            </a:r>
            <a:r>
              <a:rPr lang="en-US" altLang="zh-CN" dirty="0"/>
              <a:t>(</a:t>
            </a:r>
            <a:r>
              <a:rPr lang="zh-CN" altLang="en-US" dirty="0"/>
              <a:t>记</a:t>
            </a:r>
            <a:r>
              <a:rPr lang="zh-CN" altLang="en-US" dirty="0" smtClean="0"/>
              <a:t>为</a:t>
            </a:r>
            <a:r>
              <a:rPr lang="en-US" altLang="zh-CN" dirty="0" smtClean="0"/>
              <a:t>z</a:t>
            </a:r>
            <a:r>
              <a:rPr lang="en-US" altLang="zh-CN" dirty="0"/>
              <a:t>)</a:t>
            </a:r>
            <a:r>
              <a:rPr lang="zh-CN" altLang="en-US" dirty="0"/>
              <a:t>生成的。（例如，我们要生成手写数字，我们可以先决定生成的</a:t>
            </a:r>
            <a:r>
              <a:rPr lang="zh-CN" altLang="en-US" dirty="0" smtClean="0"/>
              <a:t>数字</a:t>
            </a:r>
            <a:r>
              <a:rPr lang="en-US" altLang="zh-CN" dirty="0" err="1" smtClean="0"/>
              <a:t>z1</a:t>
            </a:r>
            <a:r>
              <a:rPr lang="en-US" altLang="zh-CN" dirty="0"/>
              <a:t>∈{0,…,9}</a:t>
            </a:r>
            <a:r>
              <a:rPr lang="zh-CN" altLang="en-US" dirty="0"/>
              <a:t>，然后决定笔划的</a:t>
            </a:r>
            <a:r>
              <a:rPr lang="zh-CN" altLang="en-US" dirty="0" smtClean="0"/>
              <a:t>宽度</a:t>
            </a:r>
            <a:r>
              <a:rPr lang="en-US" altLang="zh-CN" dirty="0" err="1" smtClean="0"/>
              <a:t>z2</a:t>
            </a:r>
            <a:r>
              <a:rPr lang="en-US" altLang="zh-CN" dirty="0"/>
              <a:t>∈[1.0,5.0]</a:t>
            </a:r>
            <a:r>
              <a:rPr lang="zh-CN" altLang="en-US" dirty="0"/>
              <a:t>，再</a:t>
            </a:r>
            <a:r>
              <a:rPr lang="zh-CN" altLang="en-US" dirty="0" smtClean="0"/>
              <a:t>由</a:t>
            </a:r>
            <a:r>
              <a:rPr lang="en-US" altLang="zh-CN" dirty="0" err="1" smtClean="0"/>
              <a:t>z1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z2</a:t>
            </a:r>
            <a:r>
              <a:rPr lang="zh-CN" altLang="en-US" dirty="0"/>
              <a:t>生成</a:t>
            </a:r>
            <a:r>
              <a:rPr lang="zh-CN" altLang="en-US" dirty="0" smtClean="0"/>
              <a:t>数字</a:t>
            </a:r>
            <a:r>
              <a:rPr lang="en-US" altLang="zh-CN" dirty="0" smtClean="0"/>
              <a:t>X</a:t>
            </a:r>
            <a:r>
              <a:rPr lang="zh-CN" altLang="en-US" dirty="0"/>
              <a:t>，此时</a:t>
            </a:r>
            <a:r>
              <a:rPr lang="en-US" altLang="zh-CN" dirty="0"/>
              <a:t>(</a:t>
            </a:r>
            <a:r>
              <a:rPr lang="en-US" altLang="zh-CN" dirty="0" err="1" smtClean="0"/>
              <a:t>z1,z2</a:t>
            </a:r>
            <a:r>
              <a:rPr lang="en-US" altLang="zh-CN" dirty="0" smtClean="0"/>
              <a:t>)</a:t>
            </a:r>
            <a:r>
              <a:rPr lang="zh-CN" altLang="en-US" dirty="0"/>
              <a:t>就是隐变量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考虑函数</a:t>
            </a:r>
            <a:r>
              <a:rPr lang="en-US" altLang="zh-CN" dirty="0" smtClean="0"/>
              <a:t>f(</a:t>
            </a:r>
            <a:r>
              <a:rPr lang="en-US" altLang="zh-CN" dirty="0" err="1" smtClean="0"/>
              <a:t>z;θ</a:t>
            </a:r>
            <a:r>
              <a:rPr lang="en-US" altLang="zh-CN" dirty="0"/>
              <a:t>)</a:t>
            </a:r>
            <a:r>
              <a:rPr lang="zh-CN" altLang="en-US" dirty="0"/>
              <a:t>将隐</a:t>
            </a:r>
            <a:r>
              <a:rPr lang="zh-CN" altLang="en-US" dirty="0" smtClean="0"/>
              <a:t>变量</a:t>
            </a:r>
            <a:r>
              <a:rPr lang="en-US" altLang="zh-CN" dirty="0" smtClean="0"/>
              <a:t>z</a:t>
            </a:r>
            <a:r>
              <a:rPr lang="zh-CN" altLang="en-US" dirty="0"/>
              <a:t>映射</a:t>
            </a:r>
            <a:r>
              <a:rPr lang="zh-CN" altLang="en-US" dirty="0" smtClean="0"/>
              <a:t>到</a:t>
            </a:r>
            <a:r>
              <a:rPr lang="en-US" altLang="zh-CN" dirty="0" smtClean="0"/>
              <a:t>X</a:t>
            </a:r>
            <a:r>
              <a:rPr lang="zh-CN" altLang="en-US" dirty="0"/>
              <a:t>（类似于一个“解码器”），我们希望优化函数</a:t>
            </a:r>
            <a:r>
              <a:rPr lang="en-US" altLang="zh-CN" dirty="0" smtClean="0"/>
              <a:t>f</a:t>
            </a:r>
            <a:r>
              <a:rPr lang="zh-CN" altLang="en-US" dirty="0" smtClean="0"/>
              <a:t>的参数</a:t>
            </a:r>
            <a:r>
              <a:rPr lang="en-US" altLang="zh-CN" dirty="0" smtClean="0"/>
              <a:t>θ</a:t>
            </a:r>
            <a:r>
              <a:rPr lang="zh-CN" altLang="en-US" dirty="0"/>
              <a:t>，使得当我们</a:t>
            </a:r>
            <a:r>
              <a:rPr lang="zh-CN" altLang="en-US" dirty="0" smtClean="0"/>
              <a:t>随机取样</a:t>
            </a:r>
            <a:r>
              <a:rPr lang="en-US" altLang="zh-CN" dirty="0" smtClean="0"/>
              <a:t>z</a:t>
            </a:r>
            <a:r>
              <a:rPr lang="zh-CN" altLang="en-US" dirty="0"/>
              <a:t>时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f(</a:t>
            </a:r>
            <a:r>
              <a:rPr lang="en-US" altLang="zh-CN" dirty="0" err="1" smtClean="0"/>
              <a:t>z;θ</a:t>
            </a:r>
            <a:r>
              <a:rPr lang="en-US" altLang="zh-CN" dirty="0"/>
              <a:t>)</a:t>
            </a:r>
            <a:r>
              <a:rPr lang="zh-CN" altLang="en-US" dirty="0"/>
              <a:t>能尽可能地接近数据集中已有</a:t>
            </a:r>
            <a:r>
              <a:rPr lang="zh-CN" altLang="en-US" dirty="0" smtClean="0"/>
              <a:t>的</a:t>
            </a:r>
            <a:r>
              <a:rPr lang="en-US" altLang="zh-CN" dirty="0" smtClean="0"/>
              <a:t>X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5834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By </a:t>
            </a:r>
            <a:r>
              <a:rPr lang="en-US" altLang="zh-CN" dirty="0" err="1" smtClean="0"/>
              <a:t>zhouying</a:t>
            </a:r>
            <a:endParaRPr lang="en-US" altLang="zh-CN" dirty="0" smtClean="0"/>
          </a:p>
          <a:p>
            <a:r>
              <a:rPr lang="en-US" altLang="zh-CN" dirty="0" smtClean="0"/>
              <a:t>2018.5.15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过</a:t>
            </a:r>
            <a:r>
              <a:rPr lang="zh-CN" altLang="en-US" dirty="0" smtClean="0"/>
              <a:t>采样及离散型特征生成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941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随机过采样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对少数类样本随机采样，增加少数类样本的个数；</a:t>
            </a:r>
            <a:endParaRPr lang="en-US" altLang="zh-CN" dirty="0"/>
          </a:p>
          <a:p>
            <a:r>
              <a:rPr lang="en-US" altLang="zh-CN" dirty="0"/>
              <a:t>Drawback</a:t>
            </a:r>
            <a:r>
              <a:rPr lang="zh-CN" altLang="en-US" dirty="0"/>
              <a:t>：随机性过强，且其中并未增加任何少数类子集的信息量</a:t>
            </a:r>
            <a:endParaRPr lang="en-US" altLang="zh-CN" dirty="0"/>
          </a:p>
          <a:p>
            <a:r>
              <a:rPr lang="zh-CN" altLang="en-US" dirty="0"/>
              <a:t>改进：为了增加信息量，提出在少数类及其</a:t>
            </a:r>
            <a:r>
              <a:rPr lang="en-US" altLang="zh-CN" dirty="0"/>
              <a:t>k</a:t>
            </a:r>
            <a:r>
              <a:rPr lang="zh-CN" altLang="en-US" dirty="0"/>
              <a:t>近邻中进行插值，将合成的样本作为少数类加入到原始样本中，从而提高分类效果，成为</a:t>
            </a:r>
            <a:r>
              <a:rPr lang="en-US" altLang="zh-CN" dirty="0"/>
              <a:t>SMOTE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40282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SMOTE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3438" y="2677319"/>
            <a:ext cx="796290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01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SMOTE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Drawback 1</a:t>
            </a:r>
            <a:r>
              <a:rPr lang="zh-CN" altLang="en-US" dirty="0"/>
              <a:t>：对所有的少数类样本均进行这样的线性插值过于粗糙，因为少数类集合内部中的样本，分类难度较小，并不需要对其进行插值；</a:t>
            </a:r>
            <a:endParaRPr lang="en-US" altLang="zh-CN" dirty="0"/>
          </a:p>
          <a:p>
            <a:r>
              <a:rPr lang="zh-CN" altLang="en-US" dirty="0"/>
              <a:t>改进</a:t>
            </a:r>
            <a:r>
              <a:rPr lang="en-US" altLang="zh-CN" dirty="0"/>
              <a:t>1</a:t>
            </a:r>
            <a:r>
              <a:rPr lang="zh-CN" altLang="en-US" dirty="0"/>
              <a:t>：将少数类样本根据其</a:t>
            </a:r>
            <a:r>
              <a:rPr lang="en-US" altLang="zh-CN" dirty="0"/>
              <a:t>k</a:t>
            </a:r>
            <a:r>
              <a:rPr lang="zh-CN" altLang="en-US" dirty="0"/>
              <a:t>近邻的不同类标的个数，将其分为危险样本、安全样本、噪声样本等，只对危险样本进行采样，成为</a:t>
            </a:r>
            <a:r>
              <a:rPr lang="en-US" altLang="zh-CN" dirty="0"/>
              <a:t>border-line-SMOTE</a:t>
            </a:r>
          </a:p>
          <a:p>
            <a:r>
              <a:rPr lang="en-US" altLang="zh-CN" dirty="0"/>
              <a:t>Drawback 2 </a:t>
            </a:r>
            <a:r>
              <a:rPr lang="zh-CN" altLang="en-US" dirty="0"/>
              <a:t>：不同的样本，其在集合中的位置不一样，因而分类难度不一致，因而对不同样本的过采样率应该也是需要考虑的</a:t>
            </a:r>
            <a:endParaRPr lang="en-US" altLang="zh-CN" dirty="0"/>
          </a:p>
          <a:p>
            <a:r>
              <a:rPr lang="zh-CN" altLang="en-US" dirty="0"/>
              <a:t>改进</a:t>
            </a:r>
            <a:r>
              <a:rPr lang="en-US" altLang="zh-CN" dirty="0"/>
              <a:t>2</a:t>
            </a:r>
            <a:r>
              <a:rPr lang="zh-CN" altLang="en-US" dirty="0"/>
              <a:t>：根据样本的</a:t>
            </a:r>
            <a:r>
              <a:rPr lang="en-US" altLang="zh-CN" dirty="0"/>
              <a:t>k</a:t>
            </a:r>
            <a:r>
              <a:rPr lang="zh-CN" altLang="en-US" dirty="0"/>
              <a:t>近邻的比率，计算其需要过采样的个数，并利用</a:t>
            </a:r>
            <a:r>
              <a:rPr lang="en-US" altLang="zh-CN" dirty="0"/>
              <a:t>SMOTE</a:t>
            </a:r>
            <a:r>
              <a:rPr lang="zh-CN" altLang="en-US" dirty="0"/>
              <a:t>进行过采样，成为</a:t>
            </a:r>
            <a:r>
              <a:rPr lang="en-US" altLang="zh-CN" dirty="0" err="1"/>
              <a:t>ADASYN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40657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ISMOTE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Drawback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无法区分少数类集合中样本对分类器所起的不同作用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新样本的类别模糊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914" y="3218936"/>
            <a:ext cx="7823795" cy="321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425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ISMOTE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1295" y="1600200"/>
            <a:ext cx="812718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6362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均欠采样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这部分的方法是通过距离的方式确定边界样本，并将边界样本全部去除，以获得更加清晰的分类边界</a:t>
            </a:r>
            <a:endParaRPr lang="en-US" altLang="zh-CN" dirty="0"/>
          </a:p>
          <a:p>
            <a:r>
              <a:rPr lang="zh-CN" altLang="en-US" dirty="0"/>
              <a:t>改进方式：不同的距离的计算；对需要去除的样本的选择等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161" y="3195683"/>
            <a:ext cx="79914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7993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均过采样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9016" y="1350310"/>
            <a:ext cx="10972800" cy="4525963"/>
          </a:xfrm>
        </p:spPr>
        <p:txBody>
          <a:bodyPr/>
          <a:lstStyle/>
          <a:p>
            <a:r>
              <a:rPr lang="en-US" altLang="zh-CN" dirty="0"/>
              <a:t>CBO </a:t>
            </a:r>
            <a:r>
              <a:rPr lang="zh-CN" altLang="en-US" dirty="0"/>
              <a:t>方法</a:t>
            </a:r>
            <a:endParaRPr lang="en-US" altLang="zh-CN" dirty="0"/>
          </a:p>
          <a:p>
            <a:r>
              <a:rPr lang="zh-CN" altLang="en-US" dirty="0"/>
              <a:t>将多数类进行聚类，并将每个小类过采样成最大类的数量</a:t>
            </a:r>
            <a:endParaRPr lang="en-US" altLang="zh-CN" dirty="0"/>
          </a:p>
          <a:p>
            <a:r>
              <a:rPr lang="zh-CN" altLang="en-US" dirty="0"/>
              <a:t>将少数类进行聚类，并将每个类过采样成多数类的平均数量</a:t>
            </a:r>
            <a:endParaRPr lang="en-US" altLang="zh-CN" dirty="0"/>
          </a:p>
          <a:p>
            <a:r>
              <a:rPr lang="en-US" altLang="zh-CN" dirty="0"/>
              <a:t>Drawback</a:t>
            </a:r>
            <a:r>
              <a:rPr lang="zh-CN" altLang="en-US" dirty="0"/>
              <a:t>：消除类内不平衡和类间不平衡</a:t>
            </a:r>
            <a:r>
              <a:rPr lang="zh-CN" altLang="en-US" dirty="0" smtClean="0"/>
              <a:t>，容易</a:t>
            </a:r>
            <a:r>
              <a:rPr lang="zh-CN" altLang="en-US" dirty="0"/>
              <a:t>过拟合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659" y="3312668"/>
            <a:ext cx="3153513" cy="354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3548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均过采样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对难以分类的样本进行过采样，以确定分类边界</a:t>
            </a:r>
            <a:endParaRPr lang="en-US" altLang="zh-CN" dirty="0"/>
          </a:p>
          <a:p>
            <a:r>
              <a:rPr lang="zh-CN" altLang="en-US" dirty="0"/>
              <a:t>并在过采样的过程中对样本的数量进行平衡，即对少数类的过采样比例</a:t>
            </a:r>
            <a:r>
              <a:rPr lang="zh-CN" altLang="en-US" dirty="0" smtClean="0"/>
              <a:t>较大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641" y="2797631"/>
            <a:ext cx="5881552" cy="328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0280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离散特征生成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问题：如何让生成的离散特征有现实意义</a:t>
            </a:r>
            <a:endParaRPr lang="en-US" altLang="zh-CN" dirty="0" smtClean="0"/>
          </a:p>
          <a:p>
            <a:r>
              <a:rPr lang="en-US" altLang="zh-CN" dirty="0" smtClean="0"/>
              <a:t>Solution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KNN</a:t>
            </a:r>
            <a:endParaRPr lang="en-US" altLang="zh-CN" dirty="0"/>
          </a:p>
          <a:p>
            <a:pPr lvl="1"/>
            <a:r>
              <a:rPr lang="zh-CN" altLang="en-US" dirty="0" smtClean="0"/>
              <a:t>轮盘赌（常见）根据特征出现的频率，随机产生新样本中的离散特征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3740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Vae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计算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𝑑𝑧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假设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dirty="0" smtClean="0"/>
                  <a:t>一个以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 smtClean="0"/>
                  <a:t>均值的高斯分布，即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/>
                  <a:t>（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分布</m:t>
                    </m:r>
                  </m:oMath>
                </a14:m>
                <a:r>
                  <a:rPr lang="zh-CN" altLang="en-US" dirty="0" smtClean="0"/>
                  <a:t>可以为任意分布，因为只要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zh-CN" altLang="en-US" dirty="0" smtClean="0"/>
                  <a:t>足够强，则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可以</m:t>
                    </m:r>
                  </m:oMath>
                </a14:m>
                <a:r>
                  <a:rPr lang="zh-CN" altLang="en-US" dirty="0" smtClean="0"/>
                  <a:t>被映射成任意分布）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计算该映射误差：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)||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 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𝑙𝑜𝑔𝑄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𝑙𝑜𝑔𝑃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引入贝叶斯公式：</a:t>
                </a: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 smtClean="0"/>
              </a:p>
              <a:p>
                <a:pPr lvl="1"/>
                <a:endParaRPr lang="en-US" altLang="zh-CN" dirty="0" smtClean="0"/>
              </a:p>
              <a:p>
                <a:pPr lvl="2"/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425" y="4506825"/>
            <a:ext cx="4410075" cy="6000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031" y="5106900"/>
            <a:ext cx="7452986" cy="6647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2453" y="5874292"/>
            <a:ext cx="7452000" cy="28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8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Vae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考虑能更大可能映射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的</a:t>
                </a:r>
                <a:r>
                  <a:rPr lang="en-US" altLang="zh-CN" dirty="0" smtClean="0"/>
                  <a:t>z</a:t>
                </a:r>
                <a:r>
                  <a:rPr lang="zh-CN" altLang="en-US" dirty="0" smtClean="0"/>
                  <a:t>，得：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)]=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)]−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zh-CN" altLang="zh-CN" dirty="0"/>
              </a:p>
              <a:p>
                <a:r>
                  <a:rPr lang="zh-CN" altLang="en-US" dirty="0" smtClean="0"/>
                  <a:t>前者可以理解为</a:t>
                </a:r>
                <a:r>
                  <a:rPr lang="en-US" altLang="zh-CN" dirty="0" smtClean="0"/>
                  <a:t>z</a:t>
                </a:r>
                <a:r>
                  <a:rPr lang="zh-CN" altLang="en-US" dirty="0" smtClean="0"/>
                  <a:t>通过</a:t>
                </a:r>
                <a:r>
                  <a:rPr lang="en-US" altLang="zh-CN" dirty="0" smtClean="0"/>
                  <a:t>decoder</a:t>
                </a:r>
                <a:r>
                  <a:rPr lang="zh-CN" altLang="en-US" dirty="0" smtClean="0"/>
                  <a:t>映射为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的误差，而后者可以理解为从</a:t>
                </a:r>
                <a:r>
                  <a:rPr lang="en-US" altLang="zh-CN" dirty="0" smtClean="0"/>
                  <a:t>z</a:t>
                </a:r>
                <a:r>
                  <a:rPr lang="zh-CN" altLang="en-US" dirty="0" smtClean="0"/>
                  <a:t>的先验分布到假设分布间的误差。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 r="-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143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Cvae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Vae</a:t>
                </a:r>
                <a:r>
                  <a:rPr lang="zh-CN" altLang="en-US" dirty="0" smtClean="0"/>
                  <a:t>的目标函数：</a:t>
                </a:r>
                <a:endParaRPr lang="en-US" altLang="zh-CN" dirty="0" smtClean="0"/>
              </a:p>
              <a:p>
                <a:r>
                  <a:rPr lang="en-US" altLang="zh-CN" dirty="0" smtClean="0"/>
                  <a:t>Motivation</a:t>
                </a:r>
                <a:r>
                  <a:rPr lang="zh-CN" altLang="en-US" dirty="0" smtClean="0"/>
                  <a:t>：生成数据时，不只有隐变量</a:t>
                </a:r>
                <a:r>
                  <a:rPr lang="en-US" altLang="zh-CN" dirty="0" smtClean="0"/>
                  <a:t>z</a:t>
                </a:r>
                <a:r>
                  <a:rPr lang="zh-CN" altLang="en-US" dirty="0" smtClean="0"/>
                  <a:t>，还有类标</a:t>
                </a:r>
                <a:r>
                  <a:rPr lang="en-US" altLang="zh-CN" dirty="0" smtClean="0"/>
                  <a:t>y</a:t>
                </a:r>
                <a:r>
                  <a:rPr lang="zh-CN" altLang="en-US" dirty="0" smtClean="0"/>
                  <a:t>，考虑加入更多信息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考虑条件概率分布：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)]=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)]−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941" r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5260" y="1510104"/>
            <a:ext cx="8116740" cy="81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89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Cvae-gan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4657725" cy="3933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90688"/>
            <a:ext cx="46577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68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各个网络的作用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https://zhuanlan.zhihu.com/p/27966420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294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2869" y="217557"/>
            <a:ext cx="4515167" cy="631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13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6549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模板.pptx" id="{F4EBDB17-87B5-4AF7-A904-D3973F5B6226}" vid="{50D738B6-B47F-4CF0-BA1E-0F1ABE17F08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613</TotalTime>
  <Words>974</Words>
  <Application>Microsoft Office PowerPoint</Application>
  <PresentationFormat>宽屏</PresentationFormat>
  <Paragraphs>113</Paragraphs>
  <Slides>29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Century Gothic</vt:lpstr>
      <vt:lpstr>黑体</vt:lpstr>
      <vt:lpstr>宋体</vt:lpstr>
      <vt:lpstr>微软雅黑</vt:lpstr>
      <vt:lpstr>Arial</vt:lpstr>
      <vt:lpstr>Calibri</vt:lpstr>
      <vt:lpstr>Cambria Math</vt:lpstr>
      <vt:lpstr>Theme1</vt:lpstr>
      <vt:lpstr>Cvae-gan</vt:lpstr>
      <vt:lpstr>Vae</vt:lpstr>
      <vt:lpstr>Vae</vt:lpstr>
      <vt:lpstr>Vae</vt:lpstr>
      <vt:lpstr>Cvae</vt:lpstr>
      <vt:lpstr>Cvae-gan</vt:lpstr>
      <vt:lpstr>各个网络的作用</vt:lpstr>
      <vt:lpstr>PowerPoint 演示文稿</vt:lpstr>
      <vt:lpstr>PowerPoint 演示文稿</vt:lpstr>
      <vt:lpstr>PowerPoint 演示文稿</vt:lpstr>
      <vt:lpstr>近似F1值最大化神经网络</vt:lpstr>
      <vt:lpstr>Definition</vt:lpstr>
      <vt:lpstr>Definition</vt:lpstr>
      <vt:lpstr>Question</vt:lpstr>
      <vt:lpstr>Motivation</vt:lpstr>
      <vt:lpstr>Method</vt:lpstr>
      <vt:lpstr>Method</vt:lpstr>
      <vt:lpstr>实现</vt:lpstr>
      <vt:lpstr>PowerPoint 演示文稿</vt:lpstr>
      <vt:lpstr>过采样及离散型特征生成</vt:lpstr>
      <vt:lpstr>随机过采样</vt:lpstr>
      <vt:lpstr>SMOTE</vt:lpstr>
      <vt:lpstr>SMOTE</vt:lpstr>
      <vt:lpstr>ISMOTE</vt:lpstr>
      <vt:lpstr>ISMOTE</vt:lpstr>
      <vt:lpstr>均欠采样</vt:lpstr>
      <vt:lpstr>均过采样</vt:lpstr>
      <vt:lpstr>均过采样</vt:lpstr>
      <vt:lpstr>离散特征生成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Vae与gan</dc:title>
  <dc:creator>Windows 用户</dc:creator>
  <cp:lastModifiedBy>Windows 用户</cp:lastModifiedBy>
  <cp:revision>83</cp:revision>
  <dcterms:created xsi:type="dcterms:W3CDTF">2018-04-02T10:55:31Z</dcterms:created>
  <dcterms:modified xsi:type="dcterms:W3CDTF">2018-05-14T14:34:30Z</dcterms:modified>
</cp:coreProperties>
</file>