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0" r:id="rId10"/>
    <p:sldId id="271" r:id="rId11"/>
    <p:sldId id="265" r:id="rId12"/>
    <p:sldId id="264" r:id="rId13"/>
    <p:sldId id="266" r:id="rId14"/>
    <p:sldId id="267" r:id="rId15"/>
    <p:sldId id="268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65" autoAdjust="0"/>
  </p:normalViewPr>
  <p:slideViewPr>
    <p:cSldViewPr snapToGrid="0" showGuides="1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E4231-4DD1-473F-823F-35F4B253793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A9AF6-59CC-4B88-9BA7-F47500598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88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Kingma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 P, Welling M. Auto-Encoding Variational Bayes[J]. 2013.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9AF6-59CC-4B88-9BA7-F47500598B3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96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Kingma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 P, Mohamed S,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Rezende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 J, et al. Semi-supervised learning with deep generative models[C]//Advances in Neural Information Processing Systems. 2014: 3581-3589.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9AF6-59CC-4B88-9BA7-F47500598B3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1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J, Chen D, Wen F, et al.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CVAE-GAN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Fine-Grained Image Generation through Asymmetric Training[J].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2017:2764-2773.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A9AF6-59CC-4B88-9BA7-F47500598B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6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/>
          <p:nvPr/>
        </p:nvSpPr>
        <p:spPr>
          <a:xfrm>
            <a:off x="-10583" y="6686551"/>
            <a:ext cx="12215284" cy="182563"/>
          </a:xfrm>
          <a:prstGeom prst="rect">
            <a:avLst/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prstClr val="black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15" name="Snip Single Corner Rectangle 10"/>
          <p:cNvSpPr/>
          <p:nvPr/>
        </p:nvSpPr>
        <p:spPr>
          <a:xfrm flipH="1">
            <a:off x="9144000" y="6494463"/>
            <a:ext cx="3058584" cy="374650"/>
          </a:xfrm>
          <a:prstGeom prst="snip1Rect">
            <a:avLst>
              <a:gd name="adj" fmla="val 50000"/>
            </a:avLst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blackWhite">
          <a:xfrm>
            <a:off x="0" y="1481138"/>
            <a:ext cx="11988800" cy="1338262"/>
          </a:xfrm>
          <a:custGeom>
            <a:avLst/>
            <a:gdLst>
              <a:gd name="T0" fmla="*/ 0 w 4917"/>
              <a:gd name="T1" fmla="*/ 0 h 1000"/>
              <a:gd name="T2" fmla="*/ 4416 w 4917"/>
              <a:gd name="T3" fmla="*/ 0 h 1000"/>
              <a:gd name="T4" fmla="*/ 4917 w 4917"/>
              <a:gd name="T5" fmla="*/ 500 h 1000"/>
              <a:gd name="T6" fmla="*/ 4417 w 4917"/>
              <a:gd name="T7" fmla="*/ 1000 h 1000"/>
              <a:gd name="T8" fmla="*/ 0 w 4917"/>
              <a:gd name="T9" fmla="*/ 100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7"/>
              <a:gd name="T16" fmla="*/ 0 h 1000"/>
              <a:gd name="T17" fmla="*/ 2459 w 4917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7" h="1000">
                <a:moveTo>
                  <a:pt x="0" y="0"/>
                </a:moveTo>
                <a:lnTo>
                  <a:pt x="4416" y="0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999"/>
                  <a:pt x="4417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rgbClr val="00407C"/>
          </a:solidFill>
          <a:ln>
            <a:solidFill>
              <a:srgbClr val="00407C"/>
            </a:solidFill>
          </a:ln>
        </p:spPr>
        <p:txBody>
          <a:bodyPr/>
          <a:lstStyle/>
          <a:p>
            <a:endParaRPr lang="zh-CN" altLang="en-US" sz="1800"/>
          </a:p>
        </p:txBody>
      </p:sp>
      <p:cxnSp>
        <p:nvCxnSpPr>
          <p:cNvPr id="7" name="Straight Connector 6"/>
          <p:cNvCxnSpPr/>
          <p:nvPr/>
        </p:nvCxnSpPr>
        <p:spPr>
          <a:xfrm>
            <a:off x="-10584" y="1104900"/>
            <a:ext cx="6828368" cy="0"/>
          </a:xfrm>
          <a:prstGeom prst="line">
            <a:avLst/>
          </a:prstGeom>
          <a:ln w="28575">
            <a:solidFill>
              <a:srgbClr val="0040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669" y="6445999"/>
            <a:ext cx="70696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051" y="6493969"/>
            <a:ext cx="617683" cy="39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4290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entury Gothic" pitchFamily="34" charset="0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" y="1373004"/>
            <a:ext cx="10668000" cy="1470025"/>
          </a:xfrm>
        </p:spPr>
        <p:txBody>
          <a:bodyPr>
            <a:noAutofit/>
          </a:bodyPr>
          <a:lstStyle>
            <a:lvl1pPr algn="ctr">
              <a:defRPr sz="4800">
                <a:latin typeface="Century Gothic" pitchFamily="34" charset="0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215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8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itchFamily="34" charset="0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>
                <a:latin typeface="Century Gothic" pitchFamily="34" charset="0"/>
              </a:defRPr>
            </a:lvl1pPr>
          </a:lstStyle>
          <a:p>
            <a:fld id="{DFFBC5B2-6A21-46A5-976B-3BCE1062E697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9688" y="6352143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D0FF341-1AD0-47BA-9D78-65790FA22491}" type="slidenum">
              <a:rPr lang="en-US" altLang="zh-CN" sz="18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20285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10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56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6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71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58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20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fld id="{DFFBC5B2-6A21-46A5-976B-3BCE1062E697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fld id="{43D69808-E2AD-4A58-B99E-A0B9BE53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50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0583" y="6686551"/>
            <a:ext cx="12215284" cy="182563"/>
          </a:xfrm>
          <a:prstGeom prst="rect">
            <a:avLst/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prstClr val="black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11" name="Snip Single Corner Rectangle 10"/>
          <p:cNvSpPr/>
          <p:nvPr/>
        </p:nvSpPr>
        <p:spPr>
          <a:xfrm flipH="1">
            <a:off x="9144000" y="6494463"/>
            <a:ext cx="3058584" cy="374650"/>
          </a:xfrm>
          <a:prstGeom prst="snip1Rect">
            <a:avLst>
              <a:gd name="adj" fmla="val 50000"/>
            </a:avLst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9017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AutoShape 4"/>
          <p:cNvSpPr>
            <a:spLocks noChangeArrowheads="1"/>
          </p:cNvSpPr>
          <p:nvPr/>
        </p:nvSpPr>
        <p:spPr bwMode="blackWhite">
          <a:xfrm>
            <a:off x="0" y="233364"/>
            <a:ext cx="11379200" cy="968375"/>
          </a:xfrm>
          <a:custGeom>
            <a:avLst/>
            <a:gdLst>
              <a:gd name="T0" fmla="*/ 0 w 7000"/>
              <a:gd name="T1" fmla="*/ 0 h 1000"/>
              <a:gd name="T2" fmla="*/ 6499 w 7000"/>
              <a:gd name="T3" fmla="*/ 0 h 1000"/>
              <a:gd name="T4" fmla="*/ 7000 w 7000"/>
              <a:gd name="T5" fmla="*/ 500 h 1000"/>
              <a:gd name="T6" fmla="*/ 6500 w 7000"/>
              <a:gd name="T7" fmla="*/ 1000 h 1000"/>
              <a:gd name="T8" fmla="*/ 0 w 7000"/>
              <a:gd name="T9" fmla="*/ 100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rgbClr val="00407C"/>
          </a:solidFill>
          <a:ln>
            <a:noFill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29684" y="152400"/>
            <a:ext cx="1056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entury Gothic" pitchFamily="34" charset="0"/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" y="1068388"/>
            <a:ext cx="106553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815" y="6470348"/>
            <a:ext cx="652988" cy="4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1" y="6440488"/>
            <a:ext cx="70696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43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2796642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zhouying</a:t>
            </a:r>
            <a:endParaRPr lang="en-US" altLang="zh-CN" dirty="0" smtClean="0"/>
          </a:p>
          <a:p>
            <a:r>
              <a:rPr lang="en-US" altLang="zh-CN" dirty="0" smtClean="0"/>
              <a:t>2018.3.18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Cvae-gan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7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2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zhouying</a:t>
            </a:r>
            <a:endParaRPr lang="en-US" altLang="zh-CN" dirty="0" smtClean="0"/>
          </a:p>
          <a:p>
            <a:r>
              <a:rPr lang="en-US" altLang="zh-CN" dirty="0" smtClean="0"/>
              <a:t>2018.4.17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近似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值最大化神经网络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2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混淆矩阵：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/>
              <a:t>TP</a:t>
            </a:r>
            <a:r>
              <a:rPr lang="en-US" altLang="zh-CN" dirty="0"/>
              <a:t> = True </a:t>
            </a:r>
            <a:r>
              <a:rPr lang="en-US" altLang="zh-CN" dirty="0" err="1"/>
              <a:t>Postive</a:t>
            </a:r>
            <a:r>
              <a:rPr lang="en-US" altLang="zh-CN" dirty="0"/>
              <a:t> = </a:t>
            </a:r>
            <a:r>
              <a:rPr lang="zh-CN" altLang="en-US" dirty="0"/>
              <a:t>真阳性； </a:t>
            </a:r>
            <a:r>
              <a:rPr lang="en-US" altLang="zh-CN" dirty="0"/>
              <a:t>FP = False Positive = </a:t>
            </a:r>
            <a:r>
              <a:rPr lang="zh-CN" altLang="en-US" dirty="0"/>
              <a:t>假阳性</a:t>
            </a:r>
          </a:p>
          <a:p>
            <a:pPr lvl="1"/>
            <a:r>
              <a:rPr lang="en-US" altLang="zh-CN" dirty="0"/>
              <a:t>FN = False Negative = </a:t>
            </a:r>
            <a:r>
              <a:rPr lang="zh-CN" altLang="en-US" dirty="0"/>
              <a:t>假阴性； </a:t>
            </a:r>
            <a:r>
              <a:rPr lang="en-US" altLang="zh-CN" dirty="0"/>
              <a:t>TN = True Negative = </a:t>
            </a:r>
            <a:r>
              <a:rPr lang="zh-CN" altLang="en-US" dirty="0"/>
              <a:t>真阴性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256235"/>
              </p:ext>
            </p:extLst>
          </p:nvPr>
        </p:nvGraphicFramePr>
        <p:xfrm>
          <a:off x="1812081" y="217807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预测值</a:t>
                      </a:r>
                      <a:r>
                        <a:rPr lang="en-US" altLang="zh-CN" dirty="0" smtClean="0"/>
                        <a:t>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预测值</a:t>
                      </a:r>
                      <a:r>
                        <a:rPr lang="en-US" altLang="zh-CN" dirty="0" smtClean="0"/>
                        <a:t>=0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真实值</a:t>
                      </a:r>
                      <a:r>
                        <a:rPr lang="en-US" altLang="zh-CN" dirty="0" smtClean="0"/>
                        <a:t>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真实值</a:t>
                      </a:r>
                      <a:r>
                        <a:rPr lang="en-US" altLang="zh-CN" dirty="0" smtClean="0"/>
                        <a:t>=0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19" y="4541692"/>
            <a:ext cx="3457575" cy="333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19" y="5157715"/>
            <a:ext cx="2486025" cy="34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19" y="5665752"/>
            <a:ext cx="1857375" cy="295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312" y="4551217"/>
            <a:ext cx="1905000" cy="323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5512" y="5179868"/>
            <a:ext cx="1828800" cy="238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9312" y="5665752"/>
            <a:ext cx="2209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459" y="1827021"/>
            <a:ext cx="4543425" cy="1200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29" y="4203357"/>
            <a:ext cx="3543300" cy="581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34319" y="3264061"/>
            <a:ext cx="1034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由于这两种评价标准分离了正例与负例的准确率，所以他们都可以用于评价不平衡数据集分类</a:t>
            </a:r>
            <a:r>
              <a:rPr lang="zh-CN" altLang="zh-CN" dirty="0" smtClean="0"/>
              <a:t>结果，</a:t>
            </a:r>
            <a:endParaRPr lang="en-US" altLang="zh-CN" dirty="0" smtClean="0"/>
          </a:p>
          <a:p>
            <a:r>
              <a:rPr lang="zh-CN" altLang="zh-CN" dirty="0" smtClean="0"/>
              <a:t>而</a:t>
            </a:r>
            <a:r>
              <a:rPr lang="zh-CN" altLang="zh-CN" dirty="0"/>
              <a:t>对于这两种标准的选择需要从实际问题出发考虑。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9459" y="4953965"/>
            <a:ext cx="10112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Recall</a:t>
            </a:r>
            <a:r>
              <a:rPr lang="zh-CN" altLang="zh-CN" dirty="0"/>
              <a:t>与</a:t>
            </a:r>
            <a:r>
              <a:rPr lang="en-US" altLang="zh-CN" i="1" dirty="0"/>
              <a:t>Precision</a:t>
            </a:r>
            <a:r>
              <a:rPr lang="zh-CN" altLang="zh-CN" dirty="0"/>
              <a:t>的分子均为</a:t>
            </a:r>
            <a:r>
              <a:rPr lang="en-US" altLang="zh-CN" i="1" dirty="0" err="1"/>
              <a:t>TP</a:t>
            </a:r>
            <a:r>
              <a:rPr lang="zh-CN" altLang="zh-CN" dirty="0"/>
              <a:t>，所以正例分类正确个数对整个评分的影响最大，负例分类正确</a:t>
            </a:r>
            <a:r>
              <a:rPr lang="zh-CN" altLang="zh-CN" dirty="0" smtClean="0"/>
              <a:t>个数</a:t>
            </a:r>
            <a:endParaRPr lang="en-US" altLang="zh-CN" dirty="0" smtClean="0"/>
          </a:p>
          <a:p>
            <a:r>
              <a:rPr lang="zh-CN" altLang="zh-CN" dirty="0" smtClean="0"/>
              <a:t>并不</a:t>
            </a:r>
            <a:r>
              <a:rPr lang="zh-CN" altLang="zh-CN" dirty="0"/>
              <a:t>出现在表达式中，所以这一评价标准常用于评价不平衡数据集分类结果，并且通常用于正例</a:t>
            </a:r>
            <a:r>
              <a:rPr lang="zh-CN" altLang="zh-CN" dirty="0" smtClean="0"/>
              <a:t>相</a:t>
            </a:r>
            <a:endParaRPr lang="en-US" altLang="zh-CN" dirty="0" smtClean="0"/>
          </a:p>
          <a:p>
            <a:r>
              <a:rPr lang="zh-CN" altLang="zh-CN" dirty="0" smtClean="0"/>
              <a:t>对重</a:t>
            </a:r>
            <a:r>
              <a:rPr lang="zh-CN" altLang="zh-CN" dirty="0"/>
              <a:t>要一些的实际问题。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51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神经网络的常用误差：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交叉</a:t>
                </a:r>
                <a:r>
                  <a:rPr lang="zh-CN" altLang="en-US" dirty="0" smtClean="0"/>
                  <a:t>熵和平方误差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𝑐𝑟𝑜𝑠𝑠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𝑒𝑛𝑡𝑟𝑜𝑝𝑦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𝑝𝑟𝑒𝑑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𝑡𝑟𝑢𝑒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以上定义均是为了让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尽可能近于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，但并未对错分的少数类和多数类予以区分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0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9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问题来源：传统的分类器只能利用精度作为全局优化函数，但在不平衡分类问题中，全局精度会导致分类器倾向于将样本区分为多数类，从而忽视少数类样本的识别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idea</a:t>
            </a:r>
            <a:r>
              <a:rPr lang="zh-CN" altLang="en-US" dirty="0"/>
              <a:t>：将分类器的少数类的</a:t>
            </a:r>
            <a:r>
              <a:rPr lang="zh-CN" altLang="en-US" dirty="0" smtClean="0"/>
              <a:t>分类效果直接</a:t>
            </a:r>
            <a:r>
              <a:rPr lang="zh-CN" altLang="en-US" dirty="0"/>
              <a:t>作为优化函数</a:t>
            </a:r>
          </a:p>
        </p:txBody>
      </p:sp>
    </p:spTree>
    <p:extLst>
      <p:ext uri="{BB962C8B-B14F-4D97-AF65-F5344CB8AC3E}">
        <p14:creationId xmlns:p14="http://schemas.microsoft.com/office/powerpoint/2010/main" val="308959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30" y="1738855"/>
            <a:ext cx="8801100" cy="1181100"/>
          </a:xfrm>
          <a:prstGeom prst="rect">
            <a:avLst/>
          </a:prstGeom>
        </p:spPr>
      </p:pic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1241204" y="38068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1241204" y="42746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43"/>
          <p:cNvSpPr>
            <a:spLocks noChangeArrowheads="1"/>
          </p:cNvSpPr>
          <p:nvPr/>
        </p:nvSpPr>
        <p:spPr bwMode="auto">
          <a:xfrm>
            <a:off x="1241204" y="5095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Rectangle 45"/>
          <p:cNvSpPr>
            <a:spLocks noChangeArrowheads="1"/>
          </p:cNvSpPr>
          <p:nvPr/>
        </p:nvSpPr>
        <p:spPr bwMode="auto">
          <a:xfrm>
            <a:off x="4433104" y="30076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12" y="3192744"/>
            <a:ext cx="58197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35" y="1723165"/>
            <a:ext cx="8741096" cy="1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296" y="3523165"/>
            <a:ext cx="2543175" cy="552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458" y="4313076"/>
            <a:ext cx="37528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两层神经网络，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n,m,1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，激活函数为</a:t>
            </a:r>
            <a:r>
              <a:rPr lang="en-US" altLang="zh-CN" dirty="0" smtClean="0"/>
              <a:t>sigmoid</a:t>
            </a:r>
          </a:p>
          <a:p>
            <a:r>
              <a:rPr lang="zh-CN" altLang="en-US" dirty="0" smtClean="0"/>
              <a:t>网络计算如下：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Loss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51" y="2158628"/>
            <a:ext cx="4581525" cy="2733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65" y="2548359"/>
            <a:ext cx="3057525" cy="289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910" y="5544392"/>
            <a:ext cx="2543175" cy="847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499" y="2395594"/>
            <a:ext cx="4763585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6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Motivation:</a:t>
            </a:r>
          </a:p>
          <a:p>
            <a:pPr lvl="1"/>
            <a:r>
              <a:rPr lang="zh-CN" altLang="en-US" dirty="0"/>
              <a:t>记数据点（图像）为</a:t>
            </a:r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 smtClean="0"/>
              <a:t>χ</a:t>
            </a:r>
            <a:r>
              <a:rPr lang="zh-CN" altLang="en-US" dirty="0" smtClean="0"/>
              <a:t>。</a:t>
            </a:r>
            <a:r>
              <a:rPr lang="en-US" altLang="zh-CN" dirty="0" smtClean="0"/>
              <a:t>P(X)</a:t>
            </a:r>
            <a:r>
              <a:rPr lang="zh-CN" altLang="en-US" dirty="0" smtClean="0"/>
              <a:t>：如果</a:t>
            </a:r>
            <a:r>
              <a:rPr lang="en-US" altLang="zh-CN" dirty="0" smtClean="0"/>
              <a:t>X</a:t>
            </a:r>
            <a:r>
              <a:rPr lang="zh-CN" altLang="en-US" dirty="0"/>
              <a:t>像真实图像则概率高，像随机噪声则概率低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</a:t>
            </a:r>
            <a:r>
              <a:rPr lang="zh-CN" altLang="en-US" dirty="0"/>
              <a:t>数据是由一系列</a:t>
            </a:r>
            <a:r>
              <a:rPr lang="zh-CN" altLang="en-US" b="1" dirty="0"/>
              <a:t>隐变量</a:t>
            </a:r>
            <a:r>
              <a:rPr lang="en-US" altLang="zh-CN" dirty="0"/>
              <a:t>(</a:t>
            </a:r>
            <a:r>
              <a:rPr lang="zh-CN" altLang="en-US" dirty="0"/>
              <a:t>记</a:t>
            </a:r>
            <a:r>
              <a:rPr lang="zh-CN" altLang="en-US" dirty="0" smtClean="0"/>
              <a:t>为</a:t>
            </a:r>
            <a:r>
              <a:rPr lang="en-US" altLang="zh-CN" dirty="0" smtClean="0"/>
              <a:t>z</a:t>
            </a:r>
            <a:r>
              <a:rPr lang="en-US" altLang="zh-CN" dirty="0"/>
              <a:t>)</a:t>
            </a:r>
            <a:r>
              <a:rPr lang="zh-CN" altLang="en-US" dirty="0"/>
              <a:t>生成的。（例如，我们要生成手写数字，我们可以先决定生成的</a:t>
            </a:r>
            <a:r>
              <a:rPr lang="zh-CN" altLang="en-US" dirty="0" smtClean="0"/>
              <a:t>数字</a:t>
            </a:r>
            <a:r>
              <a:rPr lang="en-US" altLang="zh-CN" dirty="0" err="1" smtClean="0"/>
              <a:t>z1</a:t>
            </a:r>
            <a:r>
              <a:rPr lang="en-US" altLang="zh-CN" dirty="0"/>
              <a:t>∈{0,…,9}</a:t>
            </a:r>
            <a:r>
              <a:rPr lang="zh-CN" altLang="en-US" dirty="0"/>
              <a:t>，然后决定笔划的</a:t>
            </a:r>
            <a:r>
              <a:rPr lang="zh-CN" altLang="en-US" dirty="0" smtClean="0"/>
              <a:t>宽度</a:t>
            </a:r>
            <a:r>
              <a:rPr lang="en-US" altLang="zh-CN" dirty="0" err="1" smtClean="0"/>
              <a:t>z2</a:t>
            </a:r>
            <a:r>
              <a:rPr lang="en-US" altLang="zh-CN" dirty="0"/>
              <a:t>∈[1.0,5.0]</a:t>
            </a:r>
            <a:r>
              <a:rPr lang="zh-CN" altLang="en-US" dirty="0"/>
              <a:t>，再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z1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z2</a:t>
            </a:r>
            <a:r>
              <a:rPr lang="zh-CN" altLang="en-US" dirty="0"/>
              <a:t>生成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X</a:t>
            </a:r>
            <a:r>
              <a:rPr lang="zh-CN" altLang="en-US" dirty="0"/>
              <a:t>，此时</a:t>
            </a:r>
            <a:r>
              <a:rPr lang="en-US" altLang="zh-CN" dirty="0"/>
              <a:t>(</a:t>
            </a:r>
            <a:r>
              <a:rPr lang="en-US" altLang="zh-CN" dirty="0" err="1" smtClean="0"/>
              <a:t>z1,z2</a:t>
            </a:r>
            <a:r>
              <a:rPr lang="en-US" altLang="zh-CN" dirty="0" smtClean="0"/>
              <a:t>)</a:t>
            </a:r>
            <a:r>
              <a:rPr lang="zh-CN" altLang="en-US" dirty="0"/>
              <a:t>就是隐变量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考虑函数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z;θ</a:t>
            </a:r>
            <a:r>
              <a:rPr lang="en-US" altLang="zh-CN" dirty="0"/>
              <a:t>)</a:t>
            </a:r>
            <a:r>
              <a:rPr lang="zh-CN" altLang="en-US" dirty="0"/>
              <a:t>将隐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z</a:t>
            </a:r>
            <a:r>
              <a:rPr lang="zh-CN" altLang="en-US" dirty="0"/>
              <a:t>映射</a:t>
            </a:r>
            <a:r>
              <a:rPr lang="zh-CN" altLang="en-US" dirty="0" smtClean="0"/>
              <a:t>到</a:t>
            </a:r>
            <a:r>
              <a:rPr lang="en-US" altLang="zh-CN" dirty="0" smtClean="0"/>
              <a:t>X</a:t>
            </a:r>
            <a:r>
              <a:rPr lang="zh-CN" altLang="en-US" dirty="0"/>
              <a:t>（类似于一个“解码器”），我们希望优化函数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的参数</a:t>
            </a:r>
            <a:r>
              <a:rPr lang="en-US" altLang="zh-CN" dirty="0" smtClean="0"/>
              <a:t>θ</a:t>
            </a:r>
            <a:r>
              <a:rPr lang="zh-CN" altLang="en-US" dirty="0"/>
              <a:t>，使得当我们</a:t>
            </a:r>
            <a:r>
              <a:rPr lang="zh-CN" altLang="en-US" dirty="0" smtClean="0"/>
              <a:t>随机取样</a:t>
            </a:r>
            <a:r>
              <a:rPr lang="en-US" altLang="zh-CN" dirty="0" smtClean="0"/>
              <a:t>z</a:t>
            </a:r>
            <a:r>
              <a:rPr lang="zh-CN" altLang="en-US" dirty="0"/>
              <a:t>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z;θ</a:t>
            </a:r>
            <a:r>
              <a:rPr lang="en-US" altLang="zh-CN" dirty="0"/>
              <a:t>)</a:t>
            </a:r>
            <a:r>
              <a:rPr lang="zh-CN" altLang="en-US" dirty="0"/>
              <a:t>能尽可能地接近数据集中已有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583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一个以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均值的高斯分布，即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分布</m:t>
                    </m:r>
                  </m:oMath>
                </a14:m>
                <a:r>
                  <a:rPr lang="zh-CN" altLang="en-US" dirty="0" smtClean="0"/>
                  <a:t>可以为任意分布，因为只要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dirty="0" smtClean="0"/>
                  <a:t>足够强，则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dirty="0" smtClean="0"/>
                  <a:t>被映射成任意分布）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计算该映射误差：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引入贝叶斯公式：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2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425" y="4506825"/>
            <a:ext cx="4410075" cy="600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031" y="5106900"/>
            <a:ext cx="7452986" cy="664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453" y="5874292"/>
            <a:ext cx="7452000" cy="2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考虑能更大可能映射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，得：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)]=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)]−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zh-CN" altLang="zh-CN" dirty="0"/>
              </a:p>
              <a:p>
                <a:r>
                  <a:rPr lang="zh-CN" altLang="en-US" dirty="0" smtClean="0"/>
                  <a:t>前者可以理解为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通过</a:t>
                </a:r>
                <a:r>
                  <a:rPr lang="en-US" altLang="zh-CN" dirty="0" smtClean="0"/>
                  <a:t>decoder</a:t>
                </a:r>
                <a:r>
                  <a:rPr lang="zh-CN" altLang="en-US" dirty="0" smtClean="0"/>
                  <a:t>映射为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的误差，而后者可以理解为从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的先验分布到假设分布间的误差。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43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Cvae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Vae</a:t>
                </a:r>
                <a:r>
                  <a:rPr lang="zh-CN" altLang="en-US" dirty="0" smtClean="0"/>
                  <a:t>的目标函数：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Motivation</a:t>
                </a:r>
                <a:r>
                  <a:rPr lang="zh-CN" altLang="en-US" dirty="0" smtClean="0"/>
                  <a:t>：生成数据时，不只有隐变量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，还有类标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，考虑加入更多信息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考虑条件概率分布：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)]=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)]−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94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260" y="1510104"/>
            <a:ext cx="8116740" cy="81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Cvae-gan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4657725" cy="393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4657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各个网络的作用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https://zhuanlan.zhihu.com/p/27966420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9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869" y="217557"/>
            <a:ext cx="4515167" cy="631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4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模板.pptx" id="{F4EBDB17-87B5-4AF7-A904-D3973F5B6226}" vid="{50D738B6-B47F-4CF0-BA1E-0F1ABE17F08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584</TotalTime>
  <Words>554</Words>
  <Application>Microsoft Office PowerPoint</Application>
  <PresentationFormat>宽屏</PresentationFormat>
  <Paragraphs>79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Century Gothic</vt:lpstr>
      <vt:lpstr>黑体</vt:lpstr>
      <vt:lpstr>宋体</vt:lpstr>
      <vt:lpstr>微软雅黑</vt:lpstr>
      <vt:lpstr>Arial</vt:lpstr>
      <vt:lpstr>Calibri</vt:lpstr>
      <vt:lpstr>Cambria Math</vt:lpstr>
      <vt:lpstr>Theme1</vt:lpstr>
      <vt:lpstr>Cvae-gan</vt:lpstr>
      <vt:lpstr>Vae</vt:lpstr>
      <vt:lpstr>Vae</vt:lpstr>
      <vt:lpstr>Vae</vt:lpstr>
      <vt:lpstr>Cvae</vt:lpstr>
      <vt:lpstr>Cvae-gan</vt:lpstr>
      <vt:lpstr>各个网络的作用</vt:lpstr>
      <vt:lpstr>PowerPoint 演示文稿</vt:lpstr>
      <vt:lpstr>PowerPoint 演示文稿</vt:lpstr>
      <vt:lpstr>PowerPoint 演示文稿</vt:lpstr>
      <vt:lpstr>近似F1值最大化神经网络</vt:lpstr>
      <vt:lpstr>Definition</vt:lpstr>
      <vt:lpstr>Definition</vt:lpstr>
      <vt:lpstr>Question</vt:lpstr>
      <vt:lpstr>Motivation</vt:lpstr>
      <vt:lpstr>Method</vt:lpstr>
      <vt:lpstr>Method</vt:lpstr>
      <vt:lpstr>实现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Vae与gan</dc:title>
  <dc:creator>Windows 用户</dc:creator>
  <cp:lastModifiedBy>Windows 用户</cp:lastModifiedBy>
  <cp:revision>73</cp:revision>
  <dcterms:created xsi:type="dcterms:W3CDTF">2018-04-02T10:55:31Z</dcterms:created>
  <dcterms:modified xsi:type="dcterms:W3CDTF">2018-04-17T01:15:52Z</dcterms:modified>
</cp:coreProperties>
</file>