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90" r:id="rId3"/>
    <p:sldId id="292" r:id="rId4"/>
    <p:sldId id="278" r:id="rId5"/>
    <p:sldId id="277" r:id="rId6"/>
    <p:sldId id="276" r:id="rId7"/>
    <p:sldId id="288" r:id="rId8"/>
    <p:sldId id="280" r:id="rId9"/>
    <p:sldId id="281" r:id="rId10"/>
    <p:sldId id="282" r:id="rId11"/>
    <p:sldId id="283" r:id="rId12"/>
    <p:sldId id="285" r:id="rId13"/>
    <p:sldId id="286" r:id="rId14"/>
    <p:sldId id="287" r:id="rId15"/>
    <p:sldId id="284" r:id="rId16"/>
    <p:sldId id="293" r:id="rId17"/>
    <p:sldId id="29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92D4-0628-B180-7E4D-2E0EA512F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C44D2-6D81-C04C-B942-E75FF12AB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54CA2-AFB7-BEAE-8BE8-E78F51C03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2D633-080E-1449-E048-A476A3E7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8289F-24DA-3EEA-B442-76E897FD4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0BA9B-0737-BCB0-5316-C1AF993B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C45D04-FCB4-B30E-370D-135C83A36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A4632-E7F9-F816-A2F6-372CB7881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8DF09-F6A7-536C-0449-659780C84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D7E2A-EB12-B7DE-78C9-B45DC25A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26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0D9DEB-919A-29CB-7D7F-BF69AC42FB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C956A-76C0-E40D-77AF-3537FA9A2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3795A-0109-1A30-AE25-027E13B43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2791A-D0D4-E039-E410-0B03807CC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C164C-73ED-396B-9E12-41B9D6205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16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23CF4-A52E-C2B1-1274-B5F8986F7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AD9D9-C2FA-2BB8-D646-5DA7D8E28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304D3-694D-6207-F6A9-5CC940743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D4D9C-6F4E-0A83-9B3E-0C185E305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3AB89-60E4-583C-5ECB-91DE01A68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19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1E32-6AE5-2C7D-70A4-31ED9FFC5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894D3-30FE-C340-FAB7-57FC575C3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CE165-AAE8-4D6B-9B38-460CCA96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72776-F933-8044-7A25-7D5A7FD35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574AF-164D-DAED-988D-4687C047D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98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92F0D-4098-7A25-1064-012947273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CE45D-1628-2001-111D-FBBD2D3181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9A597-FF03-9EEE-38D3-34AAFC77A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CC506-7710-94B0-9FDE-5E54103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7C858-913A-9DEA-B941-53CE9E967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E7A68-7948-4A71-D4E0-C0AA42A32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25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51AE8-66F7-A14B-C761-4F490D9B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7C096-6954-28C0-5EC6-F8885A4AD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93F2B-1556-58C5-4C3F-3B29B6BEA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CDF618-64F3-46EC-0C21-34D7C4D2F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FF2463-E854-8E4D-5AAA-B8D79459D7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F3D6AE-9FA5-034B-6656-8BC020997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8FF568-010F-F418-5627-CD49C224D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A557F5-C188-1275-0289-837FA160E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92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5B2E6-40E0-5CDE-D95C-6C52F92D0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3D4A5B-A65C-77DF-D1DC-AD04692C4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7900D-9EA2-A089-91E4-3E34E7D8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5EC43-A911-08F7-9EE4-2AF3C3B9B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6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BF5947-B501-0ADE-7F0F-4FDE4438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704752-330F-6064-236F-19A7AF5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6D13C-FC17-8B55-CB9E-9BB57635E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2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ED87E-8E99-7A22-5FD4-C34C11B4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68751-ED68-13C9-6006-B9B56183E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06619C-06B4-EF07-8E7E-F90CB6994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C9D18-5FA8-EBE6-825F-2635AC81D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10A78-8134-37D4-5F03-67508146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D8251-BF9B-CEB6-4EED-D04895E87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2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467D-8CB0-D6B5-4CBA-61BDFC86B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9AC94C-E167-AD98-DB29-9324C55F1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534CA-F4CC-674C-DAF9-B350A9D6C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2EE79-9119-0F6E-9141-E539D6A99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79425-6E13-9C86-C36C-3E6A9A6CC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04B43-C4A7-91FB-AA6B-C23D5667D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3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C8527F-63F6-73FB-52FE-11CCD1C11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73106-1024-9EC3-BB53-3834047BC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66012-8052-75D3-446D-8169129FD0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AD023B-DDDA-446C-B96B-9ECDFF117D91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696CC-14D7-6D23-C260-7719B2447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B91EC-ED89-61F0-7182-11CDE0C2C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01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AC284CF-234C-4E00-A29B-6104AC190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630346"/>
              </p:ext>
            </p:extLst>
          </p:nvPr>
        </p:nvGraphicFramePr>
        <p:xfrm>
          <a:off x="1327912" y="2246714"/>
          <a:ext cx="541866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3455742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40101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948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Densenet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389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Resnet50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515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VGG16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1731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AC6DF20-8487-6D3E-E20E-6FAE188E7BFB}"/>
              </a:ext>
            </a:extLst>
          </p:cNvPr>
          <p:cNvSpPr txBox="1"/>
          <p:nvPr/>
        </p:nvSpPr>
        <p:spPr>
          <a:xfrm>
            <a:off x="832104" y="548640"/>
            <a:ext cx="502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FF0000"/>
                </a:solidFill>
              </a:rPr>
              <a:t>Experiements</a:t>
            </a:r>
            <a:r>
              <a:rPr lang="en-US" b="1" i="1" dirty="0">
                <a:solidFill>
                  <a:srgbClr val="FF0000"/>
                </a:solidFill>
              </a:rPr>
              <a:t>: </a:t>
            </a:r>
            <a:r>
              <a:rPr lang="en-US" b="1" i="1" dirty="0" err="1">
                <a:solidFill>
                  <a:srgbClr val="FF0000"/>
                </a:solidFill>
              </a:rPr>
              <a:t>Imagenet</a:t>
            </a:r>
            <a:r>
              <a:rPr lang="en-US" b="1" i="1" dirty="0">
                <a:solidFill>
                  <a:srgbClr val="FF0000"/>
                </a:solidFill>
              </a:rPr>
              <a:t> Benchmark Models</a:t>
            </a:r>
          </a:p>
        </p:txBody>
      </p:sp>
      <p:pic>
        <p:nvPicPr>
          <p:cNvPr id="5" name="Picture 4" descr="A graph of a curve&#10;&#10;AI-generated content may be incorrect.">
            <a:extLst>
              <a:ext uri="{FF2B5EF4-FFF2-40B4-BE49-F238E27FC236}">
                <a16:creationId xmlns:a16="http://schemas.microsoft.com/office/drawing/2014/main" id="{93D7D3AC-37F6-19F5-FECC-14EC7FBEE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187" y="365759"/>
            <a:ext cx="3774831" cy="2831123"/>
          </a:xfrm>
          <a:prstGeom prst="rect">
            <a:avLst/>
          </a:prstGeom>
        </p:spPr>
      </p:pic>
      <p:pic>
        <p:nvPicPr>
          <p:cNvPr id="7" name="Picture 6" descr="A graph with different colored lines&#10;&#10;AI-generated content may be incorrect.">
            <a:extLst>
              <a:ext uri="{FF2B5EF4-FFF2-40B4-BE49-F238E27FC236}">
                <a16:creationId xmlns:a16="http://schemas.microsoft.com/office/drawing/2014/main" id="{F13B1315-41F7-F8F2-5183-341DABE18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186" y="3361200"/>
            <a:ext cx="3774831" cy="283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82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D22F4C-4B89-6033-F76D-C9CBE392A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AC367F-A540-B93A-F915-53FC2BF88A6F}"/>
              </a:ext>
            </a:extLst>
          </p:cNvPr>
          <p:cNvSpPr txBox="1"/>
          <p:nvPr/>
        </p:nvSpPr>
        <p:spPr>
          <a:xfrm>
            <a:off x="1234440" y="722376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3.3: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9F5D81-DD1F-992D-FE20-575EBC7D3B94}"/>
              </a:ext>
            </a:extLst>
          </p:cNvPr>
          <p:cNvSpPr txBox="1"/>
          <p:nvPr/>
        </p:nvSpPr>
        <p:spPr>
          <a:xfrm>
            <a:off x="1229489" y="1031272"/>
            <a:ext cx="45022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separate encoder with detached tail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Weighted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Testset</a:t>
            </a:r>
            <a:r>
              <a:rPr lang="en-US" dirty="0"/>
              <a:t> on 120 to 143 Patient IDs: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images 82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Malignant 35, Benign 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1CE917B8-B257-5BA8-8FA6-BA325A3AA7E6}"/>
              </a:ext>
            </a:extLst>
          </p:cNvPr>
          <p:cNvSpPr/>
          <p:nvPr/>
        </p:nvSpPr>
        <p:spPr>
          <a:xfrm rot="16200000">
            <a:off x="7597142" y="1399032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1B7629C8-4436-163A-FB13-86E43541C074}"/>
              </a:ext>
            </a:extLst>
          </p:cNvPr>
          <p:cNvSpPr/>
          <p:nvPr/>
        </p:nvSpPr>
        <p:spPr>
          <a:xfrm rot="16200000">
            <a:off x="7597142" y="3214116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8A2F4D-F8F9-510A-CF04-E82A4153BB2C}"/>
              </a:ext>
            </a:extLst>
          </p:cNvPr>
          <p:cNvSpPr/>
          <p:nvPr/>
        </p:nvSpPr>
        <p:spPr>
          <a:xfrm>
            <a:off x="9471662" y="1760220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21FA5E-A756-BB57-B491-7D711FAD8ED6}"/>
              </a:ext>
            </a:extLst>
          </p:cNvPr>
          <p:cNvSpPr/>
          <p:nvPr/>
        </p:nvSpPr>
        <p:spPr>
          <a:xfrm>
            <a:off x="9471662" y="3575304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2A30AC3-1129-4BE7-21A2-663AC8CC2971}"/>
              </a:ext>
            </a:extLst>
          </p:cNvPr>
          <p:cNvSpPr/>
          <p:nvPr/>
        </p:nvSpPr>
        <p:spPr>
          <a:xfrm>
            <a:off x="10710674" y="1801368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5128894-C6E4-96A9-B167-DBA72AF226CE}"/>
              </a:ext>
            </a:extLst>
          </p:cNvPr>
          <p:cNvSpPr/>
          <p:nvPr/>
        </p:nvSpPr>
        <p:spPr>
          <a:xfrm>
            <a:off x="10683242" y="3616452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0F85744C-19BA-51DF-4EB8-79FA3C973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210" y="1706142"/>
            <a:ext cx="960120" cy="921972"/>
          </a:xfrm>
          <a:prstGeom prst="rect">
            <a:avLst/>
          </a:prstGeom>
        </p:spPr>
      </p:pic>
      <p:pic>
        <p:nvPicPr>
          <p:cNvPr id="14" name="Picture 13" descr="An ultrasound of a baby&#10;&#10;AI-generated content may be incorrect.">
            <a:extLst>
              <a:ext uri="{FF2B5EF4-FFF2-40B4-BE49-F238E27FC236}">
                <a16:creationId xmlns:a16="http://schemas.microsoft.com/office/drawing/2014/main" id="{0CFF7A12-0C6D-132D-AED2-AF1DFDB6D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210" y="3521226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4BE88D-5907-E546-7E93-DA0740B19C75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815330" y="2167128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0599FE0-DC2D-EFF4-D4B5-99417688203F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8982458" y="2167128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1B2BC32-1F14-72B3-1CF3-97020A123C0B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10084310" y="2167128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6657093-2547-28E8-E422-D9D31D6C5FF7}"/>
              </a:ext>
            </a:extLst>
          </p:cNvPr>
          <p:cNvCxnSpPr>
            <a:stCxn id="14" idx="3"/>
            <a:endCxn id="5" idx="0"/>
          </p:cNvCxnSpPr>
          <p:nvPr/>
        </p:nvCxnSpPr>
        <p:spPr>
          <a:xfrm>
            <a:off x="6815330" y="3982212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19E4B86-0056-913A-1A74-AF77DF9A413C}"/>
              </a:ext>
            </a:extLst>
          </p:cNvPr>
          <p:cNvCxnSpPr>
            <a:stCxn id="5" idx="2"/>
            <a:endCxn id="7" idx="1"/>
          </p:cNvCxnSpPr>
          <p:nvPr/>
        </p:nvCxnSpPr>
        <p:spPr>
          <a:xfrm>
            <a:off x="8982458" y="3982212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EAB1C72-5838-03AC-D947-0C99D47013E9}"/>
              </a:ext>
            </a:extLst>
          </p:cNvPr>
          <p:cNvCxnSpPr>
            <a:stCxn id="7" idx="3"/>
            <a:endCxn id="9" idx="2"/>
          </p:cNvCxnSpPr>
          <p:nvPr/>
        </p:nvCxnSpPr>
        <p:spPr>
          <a:xfrm>
            <a:off x="10084310" y="3982212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B193EB-1B6C-9987-B832-62EB42D8E83A}"/>
              </a:ext>
            </a:extLst>
          </p:cNvPr>
          <p:cNvSpPr txBox="1"/>
          <p:nvPr/>
        </p:nvSpPr>
        <p:spPr>
          <a:xfrm>
            <a:off x="7569710" y="1967073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F67960-9E73-763B-45B9-46B120A5DE32}"/>
              </a:ext>
            </a:extLst>
          </p:cNvPr>
          <p:cNvSpPr txBox="1"/>
          <p:nvPr/>
        </p:nvSpPr>
        <p:spPr>
          <a:xfrm>
            <a:off x="7622288" y="3782157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From Scratch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(Trainable)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120E76-F3E4-A94E-13FB-FFBF80FAEB8E}"/>
              </a:ext>
            </a:extLst>
          </p:cNvPr>
          <p:cNvSpPr txBox="1"/>
          <p:nvPr/>
        </p:nvSpPr>
        <p:spPr>
          <a:xfrm>
            <a:off x="1153959" y="6339221"/>
            <a:ext cx="344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Result on 5 fold models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CCB7B9F-0748-BF90-A364-A14A85294C26}"/>
              </a:ext>
            </a:extLst>
          </p:cNvPr>
          <p:cNvSpPr/>
          <p:nvPr/>
        </p:nvSpPr>
        <p:spPr>
          <a:xfrm>
            <a:off x="11146536" y="2784348"/>
            <a:ext cx="726948" cy="5806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7C2FBD6-985B-D9CE-79A8-E6589FF70C52}"/>
              </a:ext>
            </a:extLst>
          </p:cNvPr>
          <p:cNvCxnSpPr>
            <a:stCxn id="5" idx="2"/>
            <a:endCxn id="6" idx="1"/>
          </p:cNvCxnSpPr>
          <p:nvPr/>
        </p:nvCxnSpPr>
        <p:spPr>
          <a:xfrm flipV="1">
            <a:off x="8982458" y="2167128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3973300-8DCB-453E-342A-6DD701055923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11117582" y="2532888"/>
            <a:ext cx="392428" cy="251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D2D2F39-2175-E20E-91D6-997F2B2000B4}"/>
              </a:ext>
            </a:extLst>
          </p:cNvPr>
          <p:cNvCxnSpPr>
            <a:stCxn id="9" idx="0"/>
            <a:endCxn id="10" idx="4"/>
          </p:cNvCxnSpPr>
          <p:nvPr/>
        </p:nvCxnSpPr>
        <p:spPr>
          <a:xfrm flipV="1">
            <a:off x="11090150" y="3364992"/>
            <a:ext cx="419860" cy="251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7DCF1E-A549-CCBA-67C1-F0FD0B1391F4}"/>
              </a:ext>
            </a:extLst>
          </p:cNvPr>
          <p:cNvCxnSpPr>
            <a:stCxn id="4" idx="2"/>
            <a:endCxn id="7" idx="1"/>
          </p:cNvCxnSpPr>
          <p:nvPr/>
        </p:nvCxnSpPr>
        <p:spPr>
          <a:xfrm>
            <a:off x="8982458" y="2167128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graph of a curve&#10;&#10;AI-generated content may be incorrect.">
            <a:extLst>
              <a:ext uri="{FF2B5EF4-FFF2-40B4-BE49-F238E27FC236}">
                <a16:creationId xmlns:a16="http://schemas.microsoft.com/office/drawing/2014/main" id="{37D73EFA-1008-61C4-6691-234B17A1B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74" y="3521226"/>
            <a:ext cx="3196307" cy="239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94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5012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5422C-9033-95CD-CFFB-AD12ABC5F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lowchart: Manual Operation 48">
            <a:extLst>
              <a:ext uri="{FF2B5EF4-FFF2-40B4-BE49-F238E27FC236}">
                <a16:creationId xmlns:a16="http://schemas.microsoft.com/office/drawing/2014/main" id="{0BB9B428-A661-2B2E-6B69-EEEEC9AA5086}"/>
              </a:ext>
            </a:extLst>
          </p:cNvPr>
          <p:cNvSpPr/>
          <p:nvPr/>
        </p:nvSpPr>
        <p:spPr>
          <a:xfrm rot="16200000">
            <a:off x="7331960" y="339889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02DA50-BEE2-3646-12C9-9817174B6171}"/>
              </a:ext>
            </a:extLst>
          </p:cNvPr>
          <p:cNvSpPr txBox="1"/>
          <p:nvPr/>
        </p:nvSpPr>
        <p:spPr>
          <a:xfrm>
            <a:off x="797050" y="714205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4.1: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F1B06-B3C8-057B-0821-DE4729575764}"/>
              </a:ext>
            </a:extLst>
          </p:cNvPr>
          <p:cNvSpPr txBox="1"/>
          <p:nvPr/>
        </p:nvSpPr>
        <p:spPr>
          <a:xfrm>
            <a:off x="858201" y="914425"/>
            <a:ext cx="45022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separate encoder with different types of US input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Linear layer weighted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BCEWithLogits</a:t>
            </a:r>
            <a:r>
              <a:rPr lang="en-US" dirty="0"/>
              <a:t>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Testset</a:t>
            </a:r>
            <a:r>
              <a:rPr lang="en-US" dirty="0"/>
              <a:t> on 120 to 143 Patient IDs: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images 82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Malignant 35, Benign 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CCBFDF2A-8A27-7CF7-F8A0-9F647BCD04A2}"/>
              </a:ext>
            </a:extLst>
          </p:cNvPr>
          <p:cNvSpPr/>
          <p:nvPr/>
        </p:nvSpPr>
        <p:spPr>
          <a:xfrm rot="16200000">
            <a:off x="7339582" y="-37539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ACE199C5-3769-70CE-9456-1B96C36D86EB}"/>
              </a:ext>
            </a:extLst>
          </p:cNvPr>
          <p:cNvSpPr/>
          <p:nvPr/>
        </p:nvSpPr>
        <p:spPr>
          <a:xfrm rot="16200000">
            <a:off x="7339582" y="177754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3FB6F0-374A-360F-7B22-D9713AFF57BE}"/>
              </a:ext>
            </a:extLst>
          </p:cNvPr>
          <p:cNvSpPr/>
          <p:nvPr/>
        </p:nvSpPr>
        <p:spPr>
          <a:xfrm>
            <a:off x="9214102" y="323649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6F813D-D5C2-B1D0-4973-15D93B1492D2}"/>
              </a:ext>
            </a:extLst>
          </p:cNvPr>
          <p:cNvSpPr/>
          <p:nvPr/>
        </p:nvSpPr>
        <p:spPr>
          <a:xfrm>
            <a:off x="9214102" y="2138733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3A6164-4302-73B7-F51C-9A2FC7188D95}"/>
              </a:ext>
            </a:extLst>
          </p:cNvPr>
          <p:cNvSpPr/>
          <p:nvPr/>
        </p:nvSpPr>
        <p:spPr>
          <a:xfrm>
            <a:off x="10453114" y="364797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B6F1CE1-75A1-B714-5102-F4EF447EE099}"/>
              </a:ext>
            </a:extLst>
          </p:cNvPr>
          <p:cNvSpPr/>
          <p:nvPr/>
        </p:nvSpPr>
        <p:spPr>
          <a:xfrm>
            <a:off x="10425682" y="2179881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36AC841C-9079-793F-08AA-507B098F7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269571"/>
            <a:ext cx="960120" cy="921972"/>
          </a:xfrm>
          <a:prstGeom prst="rect">
            <a:avLst/>
          </a:prstGeom>
        </p:spPr>
      </p:pic>
      <p:pic>
        <p:nvPicPr>
          <p:cNvPr id="14" name="Picture 13" descr="An ultrasound of a baby&#10;&#10;AI-generated content may be incorrect.">
            <a:extLst>
              <a:ext uri="{FF2B5EF4-FFF2-40B4-BE49-F238E27FC236}">
                <a16:creationId xmlns:a16="http://schemas.microsoft.com/office/drawing/2014/main" id="{D7910DDD-0658-3254-C83F-DDB4118AA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2084655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D01259-B7EC-A93E-43E3-C5791596E57D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557770" y="730557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D087629-8469-4DC6-9E1B-37C6F4339602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8724898" y="730557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630FAE1-930D-C136-96FF-1733901E092C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9826750" y="730557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7869632-701E-5C16-DDDB-7524CA7C8C45}"/>
              </a:ext>
            </a:extLst>
          </p:cNvPr>
          <p:cNvCxnSpPr>
            <a:cxnSpLocks/>
            <a:stCxn id="14" idx="3"/>
            <a:endCxn id="5" idx="0"/>
          </p:cNvCxnSpPr>
          <p:nvPr/>
        </p:nvCxnSpPr>
        <p:spPr>
          <a:xfrm>
            <a:off x="6557770" y="2545641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90373FD-EFEB-4B43-EF34-514755277E17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>
            <a:off x="8724898" y="2545641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14095D3-5249-6F4D-23EC-C77F8A7BF683}"/>
              </a:ext>
            </a:extLst>
          </p:cNvPr>
          <p:cNvCxnSpPr>
            <a:cxnSpLocks/>
            <a:stCxn id="7" idx="3"/>
            <a:endCxn id="9" idx="2"/>
          </p:cNvCxnSpPr>
          <p:nvPr/>
        </p:nvCxnSpPr>
        <p:spPr>
          <a:xfrm>
            <a:off x="9826750" y="2545641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3E23939-4C4F-57C3-2255-B03A4000055B}"/>
              </a:ext>
            </a:extLst>
          </p:cNvPr>
          <p:cNvSpPr txBox="1"/>
          <p:nvPr/>
        </p:nvSpPr>
        <p:spPr>
          <a:xfrm>
            <a:off x="7312150" y="530502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47B002-7A43-B620-E72C-8922C2199D80}"/>
              </a:ext>
            </a:extLst>
          </p:cNvPr>
          <p:cNvSpPr txBox="1"/>
          <p:nvPr/>
        </p:nvSpPr>
        <p:spPr>
          <a:xfrm>
            <a:off x="7364728" y="2345586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From Scratch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(Trainable)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54FAC4-B49D-7332-08BA-83130A8C9678}"/>
              </a:ext>
            </a:extLst>
          </p:cNvPr>
          <p:cNvSpPr txBox="1"/>
          <p:nvPr/>
        </p:nvSpPr>
        <p:spPr>
          <a:xfrm>
            <a:off x="1153959" y="6339221"/>
            <a:ext cx="344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Result on 5 fold models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6A75EE7-8B4B-AF88-D0D3-E5103DEF45E6}"/>
              </a:ext>
            </a:extLst>
          </p:cNvPr>
          <p:cNvSpPr/>
          <p:nvPr/>
        </p:nvSpPr>
        <p:spPr>
          <a:xfrm>
            <a:off x="11382752" y="3114495"/>
            <a:ext cx="726948" cy="5806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2ACA3B-7776-1FA9-8B96-A17D7DE0776E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flipV="1">
            <a:off x="8724898" y="730557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4D1FDAB-A616-EF87-B5EE-3370B034F928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10860022" y="1096317"/>
            <a:ext cx="886204" cy="20181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6D9F2AE-D4C3-9ABE-0920-6EDA0BE30F66}"/>
              </a:ext>
            </a:extLst>
          </p:cNvPr>
          <p:cNvCxnSpPr>
            <a:cxnSpLocks/>
            <a:stCxn id="9" idx="0"/>
            <a:endCxn id="10" idx="4"/>
          </p:cNvCxnSpPr>
          <p:nvPr/>
        </p:nvCxnSpPr>
        <p:spPr>
          <a:xfrm>
            <a:off x="10832590" y="2179881"/>
            <a:ext cx="913636" cy="15152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lowchart: Manual Operation 16">
            <a:extLst>
              <a:ext uri="{FF2B5EF4-FFF2-40B4-BE49-F238E27FC236}">
                <a16:creationId xmlns:a16="http://schemas.microsoft.com/office/drawing/2014/main" id="{F51CDCBA-8154-0099-5556-61D8E4836073}"/>
              </a:ext>
            </a:extLst>
          </p:cNvPr>
          <p:cNvSpPr/>
          <p:nvPr/>
        </p:nvSpPr>
        <p:spPr>
          <a:xfrm rot="16200000">
            <a:off x="7339582" y="514903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EB24D3-FB6C-E19B-C864-DD0BF11DC7B3}"/>
              </a:ext>
            </a:extLst>
          </p:cNvPr>
          <p:cNvSpPr/>
          <p:nvPr/>
        </p:nvSpPr>
        <p:spPr>
          <a:xfrm>
            <a:off x="9214102" y="3695139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DCDBE-165E-AB12-5CBC-580AD34CF490}"/>
              </a:ext>
            </a:extLst>
          </p:cNvPr>
          <p:cNvSpPr/>
          <p:nvPr/>
        </p:nvSpPr>
        <p:spPr>
          <a:xfrm>
            <a:off x="9214102" y="5510223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CE0E583-91BF-D30C-E37A-2488036EFBDA}"/>
              </a:ext>
            </a:extLst>
          </p:cNvPr>
          <p:cNvSpPr/>
          <p:nvPr/>
        </p:nvSpPr>
        <p:spPr>
          <a:xfrm>
            <a:off x="10453114" y="3736287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1FB4B73-DD65-3031-1733-52B64974A288}"/>
              </a:ext>
            </a:extLst>
          </p:cNvPr>
          <p:cNvSpPr/>
          <p:nvPr/>
        </p:nvSpPr>
        <p:spPr>
          <a:xfrm>
            <a:off x="10425682" y="5551371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29" name="Picture 28" descr="An ultrasound of a baby&#10;&#10;AI-generated content may be incorrect.">
            <a:extLst>
              <a:ext uri="{FF2B5EF4-FFF2-40B4-BE49-F238E27FC236}">
                <a16:creationId xmlns:a16="http://schemas.microsoft.com/office/drawing/2014/main" id="{D4378563-6B5B-F155-A29E-15ABE948D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3641061"/>
            <a:ext cx="960120" cy="921972"/>
          </a:xfrm>
          <a:prstGeom prst="rect">
            <a:avLst/>
          </a:prstGeom>
        </p:spPr>
      </p:pic>
      <p:pic>
        <p:nvPicPr>
          <p:cNvPr id="31" name="Picture 30" descr="An ultrasound of a baby&#10;&#10;AI-generated content may be incorrect.">
            <a:extLst>
              <a:ext uri="{FF2B5EF4-FFF2-40B4-BE49-F238E27FC236}">
                <a16:creationId xmlns:a16="http://schemas.microsoft.com/office/drawing/2014/main" id="{E5453CD8-BD70-DFFA-512A-6786D64DC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5456145"/>
            <a:ext cx="960120" cy="921972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F393520-5C75-3C48-B71A-9D19025E65BD}"/>
              </a:ext>
            </a:extLst>
          </p:cNvPr>
          <p:cNvCxnSpPr>
            <a:stCxn id="29" idx="3"/>
          </p:cNvCxnSpPr>
          <p:nvPr/>
        </p:nvCxnSpPr>
        <p:spPr>
          <a:xfrm>
            <a:off x="6557770" y="4102047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BEE3D9F-D2F2-D35F-B31B-4AAA87CE7E19}"/>
              </a:ext>
            </a:extLst>
          </p:cNvPr>
          <p:cNvCxnSpPr>
            <a:endCxn id="18" idx="1"/>
          </p:cNvCxnSpPr>
          <p:nvPr/>
        </p:nvCxnSpPr>
        <p:spPr>
          <a:xfrm>
            <a:off x="8724898" y="4102047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30AE34F-7688-891C-7347-6FD5350B7DDA}"/>
              </a:ext>
            </a:extLst>
          </p:cNvPr>
          <p:cNvCxnSpPr>
            <a:cxnSpLocks/>
            <a:stCxn id="18" idx="3"/>
            <a:endCxn id="23" idx="2"/>
          </p:cNvCxnSpPr>
          <p:nvPr/>
        </p:nvCxnSpPr>
        <p:spPr>
          <a:xfrm>
            <a:off x="9826750" y="4102047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6B8AE3D-6012-51C7-AFE7-FA64F79E548D}"/>
              </a:ext>
            </a:extLst>
          </p:cNvPr>
          <p:cNvCxnSpPr>
            <a:cxnSpLocks/>
            <a:stCxn id="31" idx="3"/>
            <a:endCxn id="17" idx="0"/>
          </p:cNvCxnSpPr>
          <p:nvPr/>
        </p:nvCxnSpPr>
        <p:spPr>
          <a:xfrm>
            <a:off x="6557770" y="5917131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5F8FBA0-750C-BC37-69DF-F2705EEDCA84}"/>
              </a:ext>
            </a:extLst>
          </p:cNvPr>
          <p:cNvCxnSpPr>
            <a:cxnSpLocks/>
            <a:stCxn id="17" idx="2"/>
            <a:endCxn id="20" idx="1"/>
          </p:cNvCxnSpPr>
          <p:nvPr/>
        </p:nvCxnSpPr>
        <p:spPr>
          <a:xfrm>
            <a:off x="8724898" y="5917131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7BA7C6E-FCAF-A740-5B72-8B09AD257519}"/>
              </a:ext>
            </a:extLst>
          </p:cNvPr>
          <p:cNvCxnSpPr>
            <a:cxnSpLocks/>
            <a:stCxn id="20" idx="3"/>
            <a:endCxn id="25" idx="2"/>
          </p:cNvCxnSpPr>
          <p:nvPr/>
        </p:nvCxnSpPr>
        <p:spPr>
          <a:xfrm>
            <a:off x="9826750" y="5917131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4309AB0-F598-D1CA-27F9-12A1A103C21F}"/>
              </a:ext>
            </a:extLst>
          </p:cNvPr>
          <p:cNvSpPr txBox="1"/>
          <p:nvPr/>
        </p:nvSpPr>
        <p:spPr>
          <a:xfrm>
            <a:off x="7061640" y="3674767"/>
            <a:ext cx="15007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1. SDF-Model 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2 .Binary Boundary Mask-&gt;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3. US image within Boundary-&gt;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4. Encoder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CEF9908-D4F5-76AC-7BE0-5C592C680D1B}"/>
              </a:ext>
            </a:extLst>
          </p:cNvPr>
          <p:cNvCxnSpPr>
            <a:cxnSpLocks/>
            <a:stCxn id="23" idx="4"/>
          </p:cNvCxnSpPr>
          <p:nvPr/>
        </p:nvCxnSpPr>
        <p:spPr>
          <a:xfrm flipV="1">
            <a:off x="10860022" y="3114495"/>
            <a:ext cx="913636" cy="13533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F71745F-EF09-4614-95B3-BD5BFB24CBA5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10832590" y="3695139"/>
            <a:ext cx="941068" cy="18562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5" name="Picture 54" descr="A graph of a curve&#10;&#10;AI-generated content may be incorrect.">
            <a:extLst>
              <a:ext uri="{FF2B5EF4-FFF2-40B4-BE49-F238E27FC236}">
                <a16:creationId xmlns:a16="http://schemas.microsoft.com/office/drawing/2014/main" id="{8078A5A7-35D8-B2A2-3F22-6295CC50EF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422" y="3865959"/>
            <a:ext cx="3239255" cy="2429441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D3DD8806-F3AC-460F-B72B-CFE4C5F276B1}"/>
              </a:ext>
            </a:extLst>
          </p:cNvPr>
          <p:cNvSpPr txBox="1"/>
          <p:nvPr/>
        </p:nvSpPr>
        <p:spPr>
          <a:xfrm>
            <a:off x="7061639" y="5405504"/>
            <a:ext cx="15007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1. SDF-Model 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2 . Lesion Centre Mask-&gt;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3. US image within Lesion Center-&gt;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4. Encoder</a:t>
            </a:r>
          </a:p>
        </p:txBody>
      </p:sp>
    </p:spTree>
    <p:extLst>
      <p:ext uri="{BB962C8B-B14F-4D97-AF65-F5344CB8AC3E}">
        <p14:creationId xmlns:p14="http://schemas.microsoft.com/office/powerpoint/2010/main" val="4051501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8F5868-1D69-6B53-8F56-2D644B11D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lowchart: Manual Operation 48">
            <a:extLst>
              <a:ext uri="{FF2B5EF4-FFF2-40B4-BE49-F238E27FC236}">
                <a16:creationId xmlns:a16="http://schemas.microsoft.com/office/drawing/2014/main" id="{68AA1BCF-DD76-5918-B12E-CD61DD16954A}"/>
              </a:ext>
            </a:extLst>
          </p:cNvPr>
          <p:cNvSpPr/>
          <p:nvPr/>
        </p:nvSpPr>
        <p:spPr>
          <a:xfrm rot="16200000">
            <a:off x="7331960" y="339889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2B5F39-9780-1559-BF96-B943364C90EF}"/>
              </a:ext>
            </a:extLst>
          </p:cNvPr>
          <p:cNvSpPr txBox="1"/>
          <p:nvPr/>
        </p:nvSpPr>
        <p:spPr>
          <a:xfrm>
            <a:off x="797050" y="714205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4.2: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E8DD4A-62C9-9DA8-90D2-16C867311A3A}"/>
              </a:ext>
            </a:extLst>
          </p:cNvPr>
          <p:cNvSpPr txBox="1"/>
          <p:nvPr/>
        </p:nvSpPr>
        <p:spPr>
          <a:xfrm>
            <a:off x="858201" y="914425"/>
            <a:ext cx="45022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separate encoder with different types of US input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Linear layer weighted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Asymmetrics</a:t>
            </a:r>
            <a:r>
              <a:rPr lang="en-US" dirty="0"/>
              <a:t>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Testset</a:t>
            </a:r>
            <a:r>
              <a:rPr lang="en-US" dirty="0"/>
              <a:t> on 120 to 143 Patient IDs: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images 82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Malignant 35, Benign 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A21DBE9B-DA3E-DAF9-7F6C-3ABA1D6D14FF}"/>
              </a:ext>
            </a:extLst>
          </p:cNvPr>
          <p:cNvSpPr/>
          <p:nvPr/>
        </p:nvSpPr>
        <p:spPr>
          <a:xfrm rot="16200000">
            <a:off x="7339582" y="-37539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7C1AB21C-5DFE-4151-AC3F-D7505A49F6F4}"/>
              </a:ext>
            </a:extLst>
          </p:cNvPr>
          <p:cNvSpPr/>
          <p:nvPr/>
        </p:nvSpPr>
        <p:spPr>
          <a:xfrm rot="16200000">
            <a:off x="7339582" y="177754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C45708-0342-893D-3E9C-40C25F51C935}"/>
              </a:ext>
            </a:extLst>
          </p:cNvPr>
          <p:cNvSpPr/>
          <p:nvPr/>
        </p:nvSpPr>
        <p:spPr>
          <a:xfrm>
            <a:off x="9214102" y="323649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3956EA-08C6-E7B5-D482-BF8C73851B8C}"/>
              </a:ext>
            </a:extLst>
          </p:cNvPr>
          <p:cNvSpPr/>
          <p:nvPr/>
        </p:nvSpPr>
        <p:spPr>
          <a:xfrm>
            <a:off x="9214102" y="2138733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4BA519-388D-B819-3EE8-3D935FF43C49}"/>
              </a:ext>
            </a:extLst>
          </p:cNvPr>
          <p:cNvSpPr/>
          <p:nvPr/>
        </p:nvSpPr>
        <p:spPr>
          <a:xfrm>
            <a:off x="10453114" y="364797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51FB590-5CEC-EB04-5A77-7268838FD403}"/>
              </a:ext>
            </a:extLst>
          </p:cNvPr>
          <p:cNvSpPr/>
          <p:nvPr/>
        </p:nvSpPr>
        <p:spPr>
          <a:xfrm>
            <a:off x="10425682" y="2179881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7D643E87-6FB4-97BA-0193-41F014E4C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269571"/>
            <a:ext cx="960120" cy="921972"/>
          </a:xfrm>
          <a:prstGeom prst="rect">
            <a:avLst/>
          </a:prstGeom>
        </p:spPr>
      </p:pic>
      <p:pic>
        <p:nvPicPr>
          <p:cNvPr id="14" name="Picture 13" descr="An ultrasound of a baby&#10;&#10;AI-generated content may be incorrect.">
            <a:extLst>
              <a:ext uri="{FF2B5EF4-FFF2-40B4-BE49-F238E27FC236}">
                <a16:creationId xmlns:a16="http://schemas.microsoft.com/office/drawing/2014/main" id="{6825C066-156C-31CA-77C0-53D4E0908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2084655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2A4D484-D4CD-5E76-CA37-71B65F7EF1AF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557770" y="730557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88E7E1-A5B0-214B-905C-0DDFD1FED6EA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8724898" y="730557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87803FE-DF68-6E5B-7AD0-7DC7B31D2CBB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9826750" y="730557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519F235-D713-BA5A-34A8-301E964D9D67}"/>
              </a:ext>
            </a:extLst>
          </p:cNvPr>
          <p:cNvCxnSpPr>
            <a:cxnSpLocks/>
            <a:stCxn id="14" idx="3"/>
            <a:endCxn id="5" idx="0"/>
          </p:cNvCxnSpPr>
          <p:nvPr/>
        </p:nvCxnSpPr>
        <p:spPr>
          <a:xfrm>
            <a:off x="6557770" y="2545641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3A4C61E-8D19-81AA-C0D7-6F7CDF2B3866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>
            <a:off x="8724898" y="2545641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26D032-887C-C6A2-B427-2BB9365F0321}"/>
              </a:ext>
            </a:extLst>
          </p:cNvPr>
          <p:cNvCxnSpPr>
            <a:cxnSpLocks/>
            <a:stCxn id="7" idx="3"/>
            <a:endCxn id="9" idx="2"/>
          </p:cNvCxnSpPr>
          <p:nvPr/>
        </p:nvCxnSpPr>
        <p:spPr>
          <a:xfrm>
            <a:off x="9826750" y="2545641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EA5865E-7DD9-1A79-3821-7D0DDBC5BAB5}"/>
              </a:ext>
            </a:extLst>
          </p:cNvPr>
          <p:cNvSpPr txBox="1"/>
          <p:nvPr/>
        </p:nvSpPr>
        <p:spPr>
          <a:xfrm>
            <a:off x="7312150" y="530502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8E64B0-2DBB-95F7-33A5-AE433D9E7818}"/>
              </a:ext>
            </a:extLst>
          </p:cNvPr>
          <p:cNvSpPr txBox="1"/>
          <p:nvPr/>
        </p:nvSpPr>
        <p:spPr>
          <a:xfrm>
            <a:off x="7364728" y="2345586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From Scratch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(Trainable)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958A83-3B9B-EB80-3663-8550F7B833BB}"/>
              </a:ext>
            </a:extLst>
          </p:cNvPr>
          <p:cNvSpPr txBox="1"/>
          <p:nvPr/>
        </p:nvSpPr>
        <p:spPr>
          <a:xfrm>
            <a:off x="1153959" y="6339221"/>
            <a:ext cx="344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Result on 5 fold models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D0950D1-6BEA-36E1-A049-B1F71D92D958}"/>
              </a:ext>
            </a:extLst>
          </p:cNvPr>
          <p:cNvSpPr/>
          <p:nvPr/>
        </p:nvSpPr>
        <p:spPr>
          <a:xfrm>
            <a:off x="11382752" y="3114495"/>
            <a:ext cx="726948" cy="5806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7287417-900E-A2BB-D5A9-0766803094E6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flipV="1">
            <a:off x="8724898" y="730557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A48BB09-D13D-0E33-89C8-490DF3C925B2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10860022" y="1096317"/>
            <a:ext cx="886204" cy="20181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D591B07-D65F-F372-E67C-DBA67F64A8CB}"/>
              </a:ext>
            </a:extLst>
          </p:cNvPr>
          <p:cNvCxnSpPr>
            <a:cxnSpLocks/>
            <a:stCxn id="9" idx="0"/>
            <a:endCxn id="10" idx="4"/>
          </p:cNvCxnSpPr>
          <p:nvPr/>
        </p:nvCxnSpPr>
        <p:spPr>
          <a:xfrm>
            <a:off x="10832590" y="2179881"/>
            <a:ext cx="913636" cy="15152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lowchart: Manual Operation 16">
            <a:extLst>
              <a:ext uri="{FF2B5EF4-FFF2-40B4-BE49-F238E27FC236}">
                <a16:creationId xmlns:a16="http://schemas.microsoft.com/office/drawing/2014/main" id="{0DF60A96-B9DA-4F3D-F798-0FC4BE88A391}"/>
              </a:ext>
            </a:extLst>
          </p:cNvPr>
          <p:cNvSpPr/>
          <p:nvPr/>
        </p:nvSpPr>
        <p:spPr>
          <a:xfrm rot="16200000">
            <a:off x="7339582" y="514903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CA9C34-CE41-D636-28FC-A1353B6BCB25}"/>
              </a:ext>
            </a:extLst>
          </p:cNvPr>
          <p:cNvSpPr/>
          <p:nvPr/>
        </p:nvSpPr>
        <p:spPr>
          <a:xfrm>
            <a:off x="9214102" y="3695139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40F259-17D7-4809-74D9-8B565BC6FC74}"/>
              </a:ext>
            </a:extLst>
          </p:cNvPr>
          <p:cNvSpPr/>
          <p:nvPr/>
        </p:nvSpPr>
        <p:spPr>
          <a:xfrm>
            <a:off x="9214102" y="5510223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5146A9C-9261-8B7D-6866-DC162D9F4659}"/>
              </a:ext>
            </a:extLst>
          </p:cNvPr>
          <p:cNvSpPr/>
          <p:nvPr/>
        </p:nvSpPr>
        <p:spPr>
          <a:xfrm>
            <a:off x="10453114" y="3736287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4E54CE9-8D33-33E1-E9D0-7A55BC52BE64}"/>
              </a:ext>
            </a:extLst>
          </p:cNvPr>
          <p:cNvSpPr/>
          <p:nvPr/>
        </p:nvSpPr>
        <p:spPr>
          <a:xfrm>
            <a:off x="10425682" y="5551371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29" name="Picture 28" descr="An ultrasound of a baby&#10;&#10;AI-generated content may be incorrect.">
            <a:extLst>
              <a:ext uri="{FF2B5EF4-FFF2-40B4-BE49-F238E27FC236}">
                <a16:creationId xmlns:a16="http://schemas.microsoft.com/office/drawing/2014/main" id="{FC361CCF-4F7C-5E98-2FEE-19F95B5FE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3641061"/>
            <a:ext cx="960120" cy="921972"/>
          </a:xfrm>
          <a:prstGeom prst="rect">
            <a:avLst/>
          </a:prstGeom>
        </p:spPr>
      </p:pic>
      <p:pic>
        <p:nvPicPr>
          <p:cNvPr id="31" name="Picture 30" descr="An ultrasound of a baby&#10;&#10;AI-generated content may be incorrect.">
            <a:extLst>
              <a:ext uri="{FF2B5EF4-FFF2-40B4-BE49-F238E27FC236}">
                <a16:creationId xmlns:a16="http://schemas.microsoft.com/office/drawing/2014/main" id="{5DF1FE91-AEAC-51FB-93AB-8B914EAC2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5456145"/>
            <a:ext cx="960120" cy="921972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D65B404-19F5-A879-AE80-AD040CF7CB0F}"/>
              </a:ext>
            </a:extLst>
          </p:cNvPr>
          <p:cNvCxnSpPr>
            <a:stCxn id="29" idx="3"/>
          </p:cNvCxnSpPr>
          <p:nvPr/>
        </p:nvCxnSpPr>
        <p:spPr>
          <a:xfrm>
            <a:off x="6557770" y="4102047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E40D96E-1867-783D-1AB2-9BA284911E65}"/>
              </a:ext>
            </a:extLst>
          </p:cNvPr>
          <p:cNvCxnSpPr>
            <a:endCxn id="18" idx="1"/>
          </p:cNvCxnSpPr>
          <p:nvPr/>
        </p:nvCxnSpPr>
        <p:spPr>
          <a:xfrm>
            <a:off x="8724898" y="4102047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D7D4B41-14C6-9A6F-A608-A466C103AF2B}"/>
              </a:ext>
            </a:extLst>
          </p:cNvPr>
          <p:cNvCxnSpPr>
            <a:cxnSpLocks/>
            <a:stCxn id="18" idx="3"/>
            <a:endCxn id="23" idx="2"/>
          </p:cNvCxnSpPr>
          <p:nvPr/>
        </p:nvCxnSpPr>
        <p:spPr>
          <a:xfrm>
            <a:off x="9826750" y="4102047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7F3DF6D-F655-F465-A593-1AC4BEBC0DFB}"/>
              </a:ext>
            </a:extLst>
          </p:cNvPr>
          <p:cNvCxnSpPr>
            <a:cxnSpLocks/>
            <a:stCxn id="31" idx="3"/>
            <a:endCxn id="17" idx="0"/>
          </p:cNvCxnSpPr>
          <p:nvPr/>
        </p:nvCxnSpPr>
        <p:spPr>
          <a:xfrm>
            <a:off x="6557770" y="5917131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22D4F93-BC72-8706-4338-BB8941DB90E3}"/>
              </a:ext>
            </a:extLst>
          </p:cNvPr>
          <p:cNvCxnSpPr>
            <a:cxnSpLocks/>
            <a:stCxn id="17" idx="2"/>
            <a:endCxn id="20" idx="1"/>
          </p:cNvCxnSpPr>
          <p:nvPr/>
        </p:nvCxnSpPr>
        <p:spPr>
          <a:xfrm>
            <a:off x="8724898" y="5917131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C65985D-A2E8-F562-F744-0F2DA13F8DB5}"/>
              </a:ext>
            </a:extLst>
          </p:cNvPr>
          <p:cNvCxnSpPr>
            <a:cxnSpLocks/>
            <a:stCxn id="20" idx="3"/>
            <a:endCxn id="25" idx="2"/>
          </p:cNvCxnSpPr>
          <p:nvPr/>
        </p:nvCxnSpPr>
        <p:spPr>
          <a:xfrm>
            <a:off x="9826750" y="5917131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AD177A5-A5E4-6557-F1D0-0139A0B62C27}"/>
              </a:ext>
            </a:extLst>
          </p:cNvPr>
          <p:cNvSpPr txBox="1"/>
          <p:nvPr/>
        </p:nvSpPr>
        <p:spPr>
          <a:xfrm>
            <a:off x="7061640" y="3674767"/>
            <a:ext cx="15007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1. SDF-Model 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2 .Binary Boundary Mask-&gt;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3. US image within Boundary-&gt;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4. Encoder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36F1B74-1F1F-6E96-EFE5-08D813FF195C}"/>
              </a:ext>
            </a:extLst>
          </p:cNvPr>
          <p:cNvCxnSpPr>
            <a:cxnSpLocks/>
            <a:stCxn id="23" idx="4"/>
          </p:cNvCxnSpPr>
          <p:nvPr/>
        </p:nvCxnSpPr>
        <p:spPr>
          <a:xfrm flipV="1">
            <a:off x="10860022" y="3114495"/>
            <a:ext cx="913636" cy="13533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A3407B1-BF41-0A5A-8AF8-EEB8D5EA4EFA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10832590" y="3695139"/>
            <a:ext cx="941068" cy="18562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E9F61D1-4894-A6E9-99B5-B71597310C1C}"/>
              </a:ext>
            </a:extLst>
          </p:cNvPr>
          <p:cNvSpPr txBox="1"/>
          <p:nvPr/>
        </p:nvSpPr>
        <p:spPr>
          <a:xfrm>
            <a:off x="7061639" y="5405504"/>
            <a:ext cx="15007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1. SDF-Model 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2 . Lesion Centre Mask-&gt;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3. US image within Lesion Center-&gt;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4. Encoder</a:t>
            </a:r>
          </a:p>
        </p:txBody>
      </p:sp>
      <p:pic>
        <p:nvPicPr>
          <p:cNvPr id="12" name="Picture 11" descr="A graph of a curve&#10;&#10;AI-generated content may be incorrect.">
            <a:extLst>
              <a:ext uri="{FF2B5EF4-FFF2-40B4-BE49-F238E27FC236}">
                <a16:creationId xmlns:a16="http://schemas.microsoft.com/office/drawing/2014/main" id="{BC488883-309E-0436-8506-2CE1D2AB4C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934" y="3903139"/>
            <a:ext cx="3357370" cy="251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577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00836-7B40-068C-52D7-8342B69C1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09ECF1C-C1DE-D74C-E5B8-2AD0BF64FD5E}"/>
              </a:ext>
            </a:extLst>
          </p:cNvPr>
          <p:cNvCxnSpPr>
            <a:cxnSpLocks/>
            <a:stCxn id="23" idx="4"/>
          </p:cNvCxnSpPr>
          <p:nvPr/>
        </p:nvCxnSpPr>
        <p:spPr>
          <a:xfrm flipV="1">
            <a:off x="10860022" y="3114495"/>
            <a:ext cx="913636" cy="13533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Flowchart: Manual Operation 48">
            <a:extLst>
              <a:ext uri="{FF2B5EF4-FFF2-40B4-BE49-F238E27FC236}">
                <a16:creationId xmlns:a16="http://schemas.microsoft.com/office/drawing/2014/main" id="{1EC96992-2377-BC85-FD72-2ECF0D07BFC1}"/>
              </a:ext>
            </a:extLst>
          </p:cNvPr>
          <p:cNvSpPr/>
          <p:nvPr/>
        </p:nvSpPr>
        <p:spPr>
          <a:xfrm rot="16200000">
            <a:off x="7331960" y="339889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E32AD-C607-C0B3-2525-BCD8D6948A89}"/>
              </a:ext>
            </a:extLst>
          </p:cNvPr>
          <p:cNvSpPr txBox="1"/>
          <p:nvPr/>
        </p:nvSpPr>
        <p:spPr>
          <a:xfrm>
            <a:off x="797050" y="714205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4.3: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F9C97B-4F77-F9BA-A257-375F3AAAB4E8}"/>
              </a:ext>
            </a:extLst>
          </p:cNvPr>
          <p:cNvSpPr txBox="1"/>
          <p:nvPr/>
        </p:nvSpPr>
        <p:spPr>
          <a:xfrm>
            <a:off x="858201" y="914425"/>
            <a:ext cx="45022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separate encoder with different types of US input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Linear layer weighted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Asymmetrics</a:t>
            </a:r>
            <a:r>
              <a:rPr lang="en-US" dirty="0"/>
              <a:t> Loss + Focal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Testset</a:t>
            </a:r>
            <a:r>
              <a:rPr lang="en-US" dirty="0"/>
              <a:t> on 120 to 143 Patient IDs: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images 82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Malignant 35, Benign 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24A6BE24-314F-092A-27BD-A7E02CFDA1EE}"/>
              </a:ext>
            </a:extLst>
          </p:cNvPr>
          <p:cNvSpPr/>
          <p:nvPr/>
        </p:nvSpPr>
        <p:spPr>
          <a:xfrm rot="16200000">
            <a:off x="7339582" y="-37539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48CD0724-C7A3-8034-7EF8-654055326A2C}"/>
              </a:ext>
            </a:extLst>
          </p:cNvPr>
          <p:cNvSpPr/>
          <p:nvPr/>
        </p:nvSpPr>
        <p:spPr>
          <a:xfrm rot="16200000">
            <a:off x="7339582" y="177754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78EED5-0365-0F55-5B44-F636BC84431A}"/>
              </a:ext>
            </a:extLst>
          </p:cNvPr>
          <p:cNvSpPr/>
          <p:nvPr/>
        </p:nvSpPr>
        <p:spPr>
          <a:xfrm>
            <a:off x="9214102" y="323649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7F21AE-11A7-5A94-2D8F-F4C398C2E847}"/>
              </a:ext>
            </a:extLst>
          </p:cNvPr>
          <p:cNvSpPr/>
          <p:nvPr/>
        </p:nvSpPr>
        <p:spPr>
          <a:xfrm>
            <a:off x="9214102" y="2138733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6153A1C-0520-ADD9-58A1-BBD6F952B7A2}"/>
              </a:ext>
            </a:extLst>
          </p:cNvPr>
          <p:cNvSpPr/>
          <p:nvPr/>
        </p:nvSpPr>
        <p:spPr>
          <a:xfrm>
            <a:off x="10453114" y="364797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855A785-7FF0-AD26-169E-5373020C85B5}"/>
              </a:ext>
            </a:extLst>
          </p:cNvPr>
          <p:cNvSpPr/>
          <p:nvPr/>
        </p:nvSpPr>
        <p:spPr>
          <a:xfrm>
            <a:off x="10425682" y="2179881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6B187AE4-5142-E7B7-9505-3FF4E5E42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269571"/>
            <a:ext cx="960120" cy="921972"/>
          </a:xfrm>
          <a:prstGeom prst="rect">
            <a:avLst/>
          </a:prstGeom>
        </p:spPr>
      </p:pic>
      <p:pic>
        <p:nvPicPr>
          <p:cNvPr id="14" name="Picture 13" descr="An ultrasound of a baby&#10;&#10;AI-generated content may be incorrect.">
            <a:extLst>
              <a:ext uri="{FF2B5EF4-FFF2-40B4-BE49-F238E27FC236}">
                <a16:creationId xmlns:a16="http://schemas.microsoft.com/office/drawing/2014/main" id="{FEDECA4A-B2D6-B898-180F-43E902D81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2084655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5EF14C-6389-AA09-99BB-B78AC18C2171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557770" y="730557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6EB0C1-8326-DA16-06E1-FB7BEC964F8A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8724898" y="730557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03F765C-CAA2-D9A1-B146-6067C688BAA0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9826750" y="730557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BE59514-3B28-AD95-85E2-67F7A5E9043A}"/>
              </a:ext>
            </a:extLst>
          </p:cNvPr>
          <p:cNvCxnSpPr>
            <a:cxnSpLocks/>
            <a:stCxn id="14" idx="3"/>
            <a:endCxn id="5" idx="0"/>
          </p:cNvCxnSpPr>
          <p:nvPr/>
        </p:nvCxnSpPr>
        <p:spPr>
          <a:xfrm>
            <a:off x="6557770" y="2545641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4D9A76-2BC8-CD76-17F5-6C4824393D11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>
            <a:off x="8724898" y="2545641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26FD34B-73E9-A960-BDE0-346E8566684F}"/>
              </a:ext>
            </a:extLst>
          </p:cNvPr>
          <p:cNvCxnSpPr>
            <a:cxnSpLocks/>
            <a:stCxn id="7" idx="3"/>
            <a:endCxn id="9" idx="2"/>
          </p:cNvCxnSpPr>
          <p:nvPr/>
        </p:nvCxnSpPr>
        <p:spPr>
          <a:xfrm>
            <a:off x="9826750" y="2545641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5F5477F-10EF-E8F1-C338-5C9C9E1A9668}"/>
              </a:ext>
            </a:extLst>
          </p:cNvPr>
          <p:cNvSpPr txBox="1"/>
          <p:nvPr/>
        </p:nvSpPr>
        <p:spPr>
          <a:xfrm>
            <a:off x="7312150" y="530502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0D8B58-E2C7-21DB-FB94-C094E0E998B3}"/>
              </a:ext>
            </a:extLst>
          </p:cNvPr>
          <p:cNvSpPr txBox="1"/>
          <p:nvPr/>
        </p:nvSpPr>
        <p:spPr>
          <a:xfrm>
            <a:off x="7364728" y="2345586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From Scratch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(Trainable)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DF1049-29A9-AEA4-74F9-CD8A563D40C4}"/>
              </a:ext>
            </a:extLst>
          </p:cNvPr>
          <p:cNvSpPr txBox="1"/>
          <p:nvPr/>
        </p:nvSpPr>
        <p:spPr>
          <a:xfrm>
            <a:off x="162090" y="6382866"/>
            <a:ext cx="5781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Result on 5 fold models and 10 Fold Models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75C62C-08AB-52DD-E830-D89FDCFA6CA4}"/>
              </a:ext>
            </a:extLst>
          </p:cNvPr>
          <p:cNvSpPr/>
          <p:nvPr/>
        </p:nvSpPr>
        <p:spPr>
          <a:xfrm>
            <a:off x="11382752" y="3114495"/>
            <a:ext cx="726948" cy="5806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02655A-3710-ED3B-C867-6EE263C2CBEC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flipV="1">
            <a:off x="8724898" y="730557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DFD88A9-A0EA-24B2-B64D-F4E4F3AF419C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10860022" y="1096317"/>
            <a:ext cx="886204" cy="20181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94BCF2B-A56F-F04C-4D7D-B7A59723ABCE}"/>
              </a:ext>
            </a:extLst>
          </p:cNvPr>
          <p:cNvCxnSpPr>
            <a:cxnSpLocks/>
            <a:stCxn id="9" idx="0"/>
            <a:endCxn id="10" idx="4"/>
          </p:cNvCxnSpPr>
          <p:nvPr/>
        </p:nvCxnSpPr>
        <p:spPr>
          <a:xfrm>
            <a:off x="10832590" y="2179881"/>
            <a:ext cx="913636" cy="15152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lowchart: Manual Operation 16">
            <a:extLst>
              <a:ext uri="{FF2B5EF4-FFF2-40B4-BE49-F238E27FC236}">
                <a16:creationId xmlns:a16="http://schemas.microsoft.com/office/drawing/2014/main" id="{4EB0D5BF-7952-E855-BA0F-88001F8929C8}"/>
              </a:ext>
            </a:extLst>
          </p:cNvPr>
          <p:cNvSpPr/>
          <p:nvPr/>
        </p:nvSpPr>
        <p:spPr>
          <a:xfrm rot="16200000">
            <a:off x="7339582" y="514903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5E4220-8D81-6D62-1435-F7A6A54375D4}"/>
              </a:ext>
            </a:extLst>
          </p:cNvPr>
          <p:cNvSpPr/>
          <p:nvPr/>
        </p:nvSpPr>
        <p:spPr>
          <a:xfrm>
            <a:off x="9214102" y="3695139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A88B89-866D-5A93-F74C-98064C3AE803}"/>
              </a:ext>
            </a:extLst>
          </p:cNvPr>
          <p:cNvSpPr/>
          <p:nvPr/>
        </p:nvSpPr>
        <p:spPr>
          <a:xfrm>
            <a:off x="9214102" y="5510223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1C7B390-AC43-2D41-CDB5-20DD3EAB8FC0}"/>
              </a:ext>
            </a:extLst>
          </p:cNvPr>
          <p:cNvSpPr/>
          <p:nvPr/>
        </p:nvSpPr>
        <p:spPr>
          <a:xfrm>
            <a:off x="10453114" y="3736287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848F9B6-BB55-47D3-5CA0-50AAEB26BA42}"/>
              </a:ext>
            </a:extLst>
          </p:cNvPr>
          <p:cNvSpPr/>
          <p:nvPr/>
        </p:nvSpPr>
        <p:spPr>
          <a:xfrm>
            <a:off x="10425682" y="5551371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29" name="Picture 28" descr="An ultrasound of a baby&#10;&#10;AI-generated content may be incorrect.">
            <a:extLst>
              <a:ext uri="{FF2B5EF4-FFF2-40B4-BE49-F238E27FC236}">
                <a16:creationId xmlns:a16="http://schemas.microsoft.com/office/drawing/2014/main" id="{FAB48E79-E7F6-D00F-C3CE-CB74517BD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3641061"/>
            <a:ext cx="960120" cy="921972"/>
          </a:xfrm>
          <a:prstGeom prst="rect">
            <a:avLst/>
          </a:prstGeom>
        </p:spPr>
      </p:pic>
      <p:pic>
        <p:nvPicPr>
          <p:cNvPr id="31" name="Picture 30" descr="An ultrasound of a baby&#10;&#10;AI-generated content may be incorrect.">
            <a:extLst>
              <a:ext uri="{FF2B5EF4-FFF2-40B4-BE49-F238E27FC236}">
                <a16:creationId xmlns:a16="http://schemas.microsoft.com/office/drawing/2014/main" id="{F9BB07C5-B7E7-BF45-5F07-33402F885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5456145"/>
            <a:ext cx="960120" cy="921972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C525B5F-F5E1-473C-FD47-2EAFC216EBE4}"/>
              </a:ext>
            </a:extLst>
          </p:cNvPr>
          <p:cNvCxnSpPr>
            <a:stCxn id="29" idx="3"/>
          </p:cNvCxnSpPr>
          <p:nvPr/>
        </p:nvCxnSpPr>
        <p:spPr>
          <a:xfrm>
            <a:off x="6557770" y="4102047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BDC7AD5-BE11-EA4C-296E-F6A161D8052F}"/>
              </a:ext>
            </a:extLst>
          </p:cNvPr>
          <p:cNvCxnSpPr>
            <a:endCxn id="18" idx="1"/>
          </p:cNvCxnSpPr>
          <p:nvPr/>
        </p:nvCxnSpPr>
        <p:spPr>
          <a:xfrm>
            <a:off x="8724898" y="4102047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C2C0917-85D3-C373-A1A8-166F37CC8D20}"/>
              </a:ext>
            </a:extLst>
          </p:cNvPr>
          <p:cNvCxnSpPr>
            <a:cxnSpLocks/>
            <a:stCxn id="18" idx="3"/>
            <a:endCxn id="23" idx="2"/>
          </p:cNvCxnSpPr>
          <p:nvPr/>
        </p:nvCxnSpPr>
        <p:spPr>
          <a:xfrm>
            <a:off x="9826750" y="4102047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D471FD1-54A4-C84D-A7AA-49F433BE2CAC}"/>
              </a:ext>
            </a:extLst>
          </p:cNvPr>
          <p:cNvCxnSpPr>
            <a:cxnSpLocks/>
            <a:stCxn id="31" idx="3"/>
            <a:endCxn id="17" idx="0"/>
          </p:cNvCxnSpPr>
          <p:nvPr/>
        </p:nvCxnSpPr>
        <p:spPr>
          <a:xfrm>
            <a:off x="6557770" y="5917131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0D58079-A1DA-DDCB-E291-7CC1D15627E3}"/>
              </a:ext>
            </a:extLst>
          </p:cNvPr>
          <p:cNvCxnSpPr>
            <a:cxnSpLocks/>
            <a:stCxn id="17" idx="2"/>
            <a:endCxn id="20" idx="1"/>
          </p:cNvCxnSpPr>
          <p:nvPr/>
        </p:nvCxnSpPr>
        <p:spPr>
          <a:xfrm>
            <a:off x="8724898" y="5917131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426CCDC-EEF5-D563-6CBC-405731321251}"/>
              </a:ext>
            </a:extLst>
          </p:cNvPr>
          <p:cNvCxnSpPr>
            <a:cxnSpLocks/>
            <a:stCxn id="20" idx="3"/>
            <a:endCxn id="25" idx="2"/>
          </p:cNvCxnSpPr>
          <p:nvPr/>
        </p:nvCxnSpPr>
        <p:spPr>
          <a:xfrm>
            <a:off x="9826750" y="5917131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278DFC9-500E-5B64-31C4-B86D6A7C5868}"/>
              </a:ext>
            </a:extLst>
          </p:cNvPr>
          <p:cNvSpPr txBox="1"/>
          <p:nvPr/>
        </p:nvSpPr>
        <p:spPr>
          <a:xfrm>
            <a:off x="7061640" y="3674767"/>
            <a:ext cx="15007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1. SDF-Model 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2 .Binary Boundary Mask-&gt;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3. US image within Boundary-&gt;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4. Encoder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F6BB39F-C9A8-5C23-EAAC-BD5F54268529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10832590" y="3695139"/>
            <a:ext cx="941068" cy="18562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6C190BD-69A1-FC82-64F1-5F544C7A6A25}"/>
              </a:ext>
            </a:extLst>
          </p:cNvPr>
          <p:cNvSpPr txBox="1"/>
          <p:nvPr/>
        </p:nvSpPr>
        <p:spPr>
          <a:xfrm>
            <a:off x="7061639" y="5405504"/>
            <a:ext cx="15007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1. SDF-Model 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2 . Lesion Centre Mask-&gt;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3. US image within Lesion Center-&gt;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4. Encoder</a:t>
            </a:r>
          </a:p>
        </p:txBody>
      </p:sp>
      <p:pic>
        <p:nvPicPr>
          <p:cNvPr id="12" name="Picture 11" descr="A graph of a curve&#10;&#10;AI-generated content may be incorrect.">
            <a:extLst>
              <a:ext uri="{FF2B5EF4-FFF2-40B4-BE49-F238E27FC236}">
                <a16:creationId xmlns:a16="http://schemas.microsoft.com/office/drawing/2014/main" id="{18B09439-BDB3-59FF-F583-B17D313217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69" y="3879199"/>
            <a:ext cx="3204923" cy="2403692"/>
          </a:xfrm>
          <a:prstGeom prst="rect">
            <a:avLst/>
          </a:prstGeom>
        </p:spPr>
      </p:pic>
      <p:pic>
        <p:nvPicPr>
          <p:cNvPr id="15" name="Picture 14" descr="A graph with different colored lines&#10;&#10;AI-generated content may be incorrect.">
            <a:extLst>
              <a:ext uri="{FF2B5EF4-FFF2-40B4-BE49-F238E27FC236}">
                <a16:creationId xmlns:a16="http://schemas.microsoft.com/office/drawing/2014/main" id="{C7676100-E557-3409-49D1-01DB5C54F8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395" y="3943722"/>
            <a:ext cx="3118892" cy="233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308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3768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E914D-ABBF-9279-CC55-BDCBD9EEC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D107761-021B-A81D-8BC2-BE5836385787}"/>
              </a:ext>
            </a:extLst>
          </p:cNvPr>
          <p:cNvCxnSpPr>
            <a:cxnSpLocks/>
            <a:stCxn id="23" idx="4"/>
          </p:cNvCxnSpPr>
          <p:nvPr/>
        </p:nvCxnSpPr>
        <p:spPr>
          <a:xfrm flipV="1">
            <a:off x="10860022" y="3114495"/>
            <a:ext cx="913636" cy="13533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Flowchart: Manual Operation 48">
            <a:extLst>
              <a:ext uri="{FF2B5EF4-FFF2-40B4-BE49-F238E27FC236}">
                <a16:creationId xmlns:a16="http://schemas.microsoft.com/office/drawing/2014/main" id="{34447C4C-9482-564B-A4C4-802D6A87FA25}"/>
              </a:ext>
            </a:extLst>
          </p:cNvPr>
          <p:cNvSpPr/>
          <p:nvPr/>
        </p:nvSpPr>
        <p:spPr>
          <a:xfrm rot="16200000">
            <a:off x="7331960" y="339889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7CEE61-4AC5-7602-7220-8ED52F3CC008}"/>
              </a:ext>
            </a:extLst>
          </p:cNvPr>
          <p:cNvSpPr txBox="1"/>
          <p:nvPr/>
        </p:nvSpPr>
        <p:spPr>
          <a:xfrm>
            <a:off x="797050" y="714205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4.3: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788985-9829-FC77-7689-C5D13F891C19}"/>
              </a:ext>
            </a:extLst>
          </p:cNvPr>
          <p:cNvSpPr txBox="1"/>
          <p:nvPr/>
        </p:nvSpPr>
        <p:spPr>
          <a:xfrm>
            <a:off x="858201" y="914425"/>
            <a:ext cx="45022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separate encoder with different types of US input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Linear layer weighted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Asymmetrics</a:t>
            </a:r>
            <a:r>
              <a:rPr lang="en-US" dirty="0"/>
              <a:t> Loss + Focal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Testset</a:t>
            </a:r>
            <a:r>
              <a:rPr lang="en-US" dirty="0"/>
              <a:t> on 4 to 20 Patient IDs: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533745B2-152A-2623-EBFF-03916909D57F}"/>
              </a:ext>
            </a:extLst>
          </p:cNvPr>
          <p:cNvSpPr/>
          <p:nvPr/>
        </p:nvSpPr>
        <p:spPr>
          <a:xfrm rot="16200000">
            <a:off x="7339582" y="-37539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18EBFFAB-AD70-7B92-8470-6749FA26122B}"/>
              </a:ext>
            </a:extLst>
          </p:cNvPr>
          <p:cNvSpPr/>
          <p:nvPr/>
        </p:nvSpPr>
        <p:spPr>
          <a:xfrm rot="16200000">
            <a:off x="7339582" y="177754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88524-3B99-B85D-C24A-523F625C6A50}"/>
              </a:ext>
            </a:extLst>
          </p:cNvPr>
          <p:cNvSpPr/>
          <p:nvPr/>
        </p:nvSpPr>
        <p:spPr>
          <a:xfrm>
            <a:off x="9214102" y="323649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07BA0F-9B13-9A86-9690-F7B8D4AB8963}"/>
              </a:ext>
            </a:extLst>
          </p:cNvPr>
          <p:cNvSpPr/>
          <p:nvPr/>
        </p:nvSpPr>
        <p:spPr>
          <a:xfrm>
            <a:off x="9214102" y="2138733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09E9743-390E-E56E-BBD4-8A26092F6E48}"/>
              </a:ext>
            </a:extLst>
          </p:cNvPr>
          <p:cNvSpPr/>
          <p:nvPr/>
        </p:nvSpPr>
        <p:spPr>
          <a:xfrm>
            <a:off x="10453114" y="364797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BAF2EB7-DB00-05F8-0F27-29F2F44F7B2E}"/>
              </a:ext>
            </a:extLst>
          </p:cNvPr>
          <p:cNvSpPr/>
          <p:nvPr/>
        </p:nvSpPr>
        <p:spPr>
          <a:xfrm>
            <a:off x="10425682" y="2179881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6DCBEF99-4CEB-4903-A943-6E5D48D42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269571"/>
            <a:ext cx="960120" cy="921972"/>
          </a:xfrm>
          <a:prstGeom prst="rect">
            <a:avLst/>
          </a:prstGeom>
        </p:spPr>
      </p:pic>
      <p:pic>
        <p:nvPicPr>
          <p:cNvPr id="14" name="Picture 13" descr="An ultrasound of a baby&#10;&#10;AI-generated content may be incorrect.">
            <a:extLst>
              <a:ext uri="{FF2B5EF4-FFF2-40B4-BE49-F238E27FC236}">
                <a16:creationId xmlns:a16="http://schemas.microsoft.com/office/drawing/2014/main" id="{50D08A09-A15E-A2E9-C7A8-694278248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2084655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6B5008-2D86-DA6C-BAF6-C84A56FB506E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557770" y="730557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90B415-8694-59F3-3A78-A5E04C5AFF74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8724898" y="730557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40C436D-E98A-BC64-C185-242F6DAE2EFD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9826750" y="730557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4824012-FF38-3B13-BF34-D9C9A9FD391B}"/>
              </a:ext>
            </a:extLst>
          </p:cNvPr>
          <p:cNvCxnSpPr>
            <a:cxnSpLocks/>
            <a:stCxn id="14" idx="3"/>
            <a:endCxn id="5" idx="0"/>
          </p:cNvCxnSpPr>
          <p:nvPr/>
        </p:nvCxnSpPr>
        <p:spPr>
          <a:xfrm>
            <a:off x="6557770" y="2545641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6BA0591-15B1-CE57-5A42-8E4E35357820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>
            <a:off x="8724898" y="2545641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513FA4A-1A4B-4BC3-7CB1-AF08F941FFD9}"/>
              </a:ext>
            </a:extLst>
          </p:cNvPr>
          <p:cNvCxnSpPr>
            <a:cxnSpLocks/>
            <a:stCxn id="7" idx="3"/>
            <a:endCxn id="9" idx="2"/>
          </p:cNvCxnSpPr>
          <p:nvPr/>
        </p:nvCxnSpPr>
        <p:spPr>
          <a:xfrm>
            <a:off x="9826750" y="2545641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CD8523D-011F-06EC-D09A-20EB49BADCD8}"/>
              </a:ext>
            </a:extLst>
          </p:cNvPr>
          <p:cNvSpPr txBox="1"/>
          <p:nvPr/>
        </p:nvSpPr>
        <p:spPr>
          <a:xfrm>
            <a:off x="7312150" y="530502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410E09-8755-3320-0B00-3AE1C378AE7A}"/>
              </a:ext>
            </a:extLst>
          </p:cNvPr>
          <p:cNvSpPr txBox="1"/>
          <p:nvPr/>
        </p:nvSpPr>
        <p:spPr>
          <a:xfrm>
            <a:off x="7364728" y="2345586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From Scratch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(Trainable)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E6721E-04D8-E507-ED38-9E9E50D9D66C}"/>
              </a:ext>
            </a:extLst>
          </p:cNvPr>
          <p:cNvSpPr txBox="1"/>
          <p:nvPr/>
        </p:nvSpPr>
        <p:spPr>
          <a:xfrm>
            <a:off x="162090" y="6382866"/>
            <a:ext cx="5781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Result on 5 fold models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F5E3B6-FDA2-7F15-F78E-62A8291478DA}"/>
              </a:ext>
            </a:extLst>
          </p:cNvPr>
          <p:cNvSpPr/>
          <p:nvPr/>
        </p:nvSpPr>
        <p:spPr>
          <a:xfrm>
            <a:off x="11382752" y="3114495"/>
            <a:ext cx="726948" cy="5806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29EBDFF-4F93-BBFC-6E72-E931BDCE861B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flipV="1">
            <a:off x="8724898" y="730557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7FF027C-9C25-0691-BADF-FE26ABDFBE02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10860022" y="1096317"/>
            <a:ext cx="886204" cy="20181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20A7E3C-00FF-EFF9-DFA5-E1A984ADC638}"/>
              </a:ext>
            </a:extLst>
          </p:cNvPr>
          <p:cNvCxnSpPr>
            <a:cxnSpLocks/>
            <a:stCxn id="9" idx="0"/>
            <a:endCxn id="10" idx="4"/>
          </p:cNvCxnSpPr>
          <p:nvPr/>
        </p:nvCxnSpPr>
        <p:spPr>
          <a:xfrm>
            <a:off x="10832590" y="2179881"/>
            <a:ext cx="913636" cy="15152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lowchart: Manual Operation 16">
            <a:extLst>
              <a:ext uri="{FF2B5EF4-FFF2-40B4-BE49-F238E27FC236}">
                <a16:creationId xmlns:a16="http://schemas.microsoft.com/office/drawing/2014/main" id="{CA83A67B-99BD-3D45-4D4A-3F7663AA44BF}"/>
              </a:ext>
            </a:extLst>
          </p:cNvPr>
          <p:cNvSpPr/>
          <p:nvPr/>
        </p:nvSpPr>
        <p:spPr>
          <a:xfrm rot="16200000">
            <a:off x="7339582" y="514903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AE5341-76EC-0F3D-4844-6AC9D8CC89CB}"/>
              </a:ext>
            </a:extLst>
          </p:cNvPr>
          <p:cNvSpPr/>
          <p:nvPr/>
        </p:nvSpPr>
        <p:spPr>
          <a:xfrm>
            <a:off x="9214102" y="3695139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801FBA-2C24-1B6C-AA71-95CE7428DB7D}"/>
              </a:ext>
            </a:extLst>
          </p:cNvPr>
          <p:cNvSpPr/>
          <p:nvPr/>
        </p:nvSpPr>
        <p:spPr>
          <a:xfrm>
            <a:off x="9214102" y="5510223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2750E2B-1C95-F9C9-0B71-591C94E21D48}"/>
              </a:ext>
            </a:extLst>
          </p:cNvPr>
          <p:cNvSpPr/>
          <p:nvPr/>
        </p:nvSpPr>
        <p:spPr>
          <a:xfrm>
            <a:off x="10453114" y="3736287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0D9A018-DE3C-FF3B-00A7-9DFE67ECF291}"/>
              </a:ext>
            </a:extLst>
          </p:cNvPr>
          <p:cNvSpPr/>
          <p:nvPr/>
        </p:nvSpPr>
        <p:spPr>
          <a:xfrm>
            <a:off x="10425682" y="5551371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29" name="Picture 28" descr="An ultrasound of a baby&#10;&#10;AI-generated content may be incorrect.">
            <a:extLst>
              <a:ext uri="{FF2B5EF4-FFF2-40B4-BE49-F238E27FC236}">
                <a16:creationId xmlns:a16="http://schemas.microsoft.com/office/drawing/2014/main" id="{87E553FC-8824-3068-5800-C86129089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3641061"/>
            <a:ext cx="960120" cy="921972"/>
          </a:xfrm>
          <a:prstGeom prst="rect">
            <a:avLst/>
          </a:prstGeom>
        </p:spPr>
      </p:pic>
      <p:pic>
        <p:nvPicPr>
          <p:cNvPr id="31" name="Picture 30" descr="An ultrasound of a baby&#10;&#10;AI-generated content may be incorrect.">
            <a:extLst>
              <a:ext uri="{FF2B5EF4-FFF2-40B4-BE49-F238E27FC236}">
                <a16:creationId xmlns:a16="http://schemas.microsoft.com/office/drawing/2014/main" id="{D0C1FB53-C839-6C81-A6CA-CC011319E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5456145"/>
            <a:ext cx="960120" cy="921972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C1BB6C8-968A-3D44-656C-E3616CC8681A}"/>
              </a:ext>
            </a:extLst>
          </p:cNvPr>
          <p:cNvCxnSpPr>
            <a:stCxn id="29" idx="3"/>
          </p:cNvCxnSpPr>
          <p:nvPr/>
        </p:nvCxnSpPr>
        <p:spPr>
          <a:xfrm>
            <a:off x="6557770" y="4102047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3C87D05-ED14-9BCA-FEC0-34C50AB5453C}"/>
              </a:ext>
            </a:extLst>
          </p:cNvPr>
          <p:cNvCxnSpPr>
            <a:endCxn id="18" idx="1"/>
          </p:cNvCxnSpPr>
          <p:nvPr/>
        </p:nvCxnSpPr>
        <p:spPr>
          <a:xfrm>
            <a:off x="8724898" y="4102047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A69D456-D829-1A47-EC9A-49F936DBC29B}"/>
              </a:ext>
            </a:extLst>
          </p:cNvPr>
          <p:cNvCxnSpPr>
            <a:cxnSpLocks/>
            <a:stCxn id="18" idx="3"/>
            <a:endCxn id="23" idx="2"/>
          </p:cNvCxnSpPr>
          <p:nvPr/>
        </p:nvCxnSpPr>
        <p:spPr>
          <a:xfrm>
            <a:off x="9826750" y="4102047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21DC1EE-6176-CF02-705A-C1D2D5DB5A47}"/>
              </a:ext>
            </a:extLst>
          </p:cNvPr>
          <p:cNvCxnSpPr>
            <a:cxnSpLocks/>
            <a:stCxn id="31" idx="3"/>
            <a:endCxn id="17" idx="0"/>
          </p:cNvCxnSpPr>
          <p:nvPr/>
        </p:nvCxnSpPr>
        <p:spPr>
          <a:xfrm>
            <a:off x="6557770" y="5917131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56D1023-6517-67A8-218D-F1798383CC39}"/>
              </a:ext>
            </a:extLst>
          </p:cNvPr>
          <p:cNvCxnSpPr>
            <a:cxnSpLocks/>
            <a:stCxn id="17" idx="2"/>
            <a:endCxn id="20" idx="1"/>
          </p:cNvCxnSpPr>
          <p:nvPr/>
        </p:nvCxnSpPr>
        <p:spPr>
          <a:xfrm>
            <a:off x="8724898" y="5917131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248A13C-2340-3FE8-0ACB-F7CF0C4E3001}"/>
              </a:ext>
            </a:extLst>
          </p:cNvPr>
          <p:cNvCxnSpPr>
            <a:cxnSpLocks/>
            <a:stCxn id="20" idx="3"/>
            <a:endCxn id="25" idx="2"/>
          </p:cNvCxnSpPr>
          <p:nvPr/>
        </p:nvCxnSpPr>
        <p:spPr>
          <a:xfrm>
            <a:off x="9826750" y="5917131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EDF819B-66DD-5640-A5C5-3E75A5DEE642}"/>
              </a:ext>
            </a:extLst>
          </p:cNvPr>
          <p:cNvSpPr txBox="1"/>
          <p:nvPr/>
        </p:nvSpPr>
        <p:spPr>
          <a:xfrm>
            <a:off x="7061640" y="3674767"/>
            <a:ext cx="15007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1. SDF-Model 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2 .Binary Boundary Mask-&gt;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3. US image within Boundary-&gt;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4. Encoder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B44CC2-6931-AFCE-12A1-6379597262A5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10832590" y="3695139"/>
            <a:ext cx="941068" cy="18562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C8248EB-DF6D-BF49-1996-4FD63CE8AC12}"/>
              </a:ext>
            </a:extLst>
          </p:cNvPr>
          <p:cNvSpPr txBox="1"/>
          <p:nvPr/>
        </p:nvSpPr>
        <p:spPr>
          <a:xfrm>
            <a:off x="7061639" y="5405504"/>
            <a:ext cx="15007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1. SDF-Model 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2 . Lesion Centre Mask-&gt;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3. US image within Lesion Center-&gt;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4. Encoder</a:t>
            </a:r>
          </a:p>
        </p:txBody>
      </p:sp>
      <p:pic>
        <p:nvPicPr>
          <p:cNvPr id="12" name="Picture 11" descr="A graph of a curve&#10;&#10;AI-generated content may be incorrect.">
            <a:extLst>
              <a:ext uri="{FF2B5EF4-FFF2-40B4-BE49-F238E27FC236}">
                <a16:creationId xmlns:a16="http://schemas.microsoft.com/office/drawing/2014/main" id="{BB8C0918-8777-C18E-3CCE-E7F47E971F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366" y="3791151"/>
            <a:ext cx="3204923" cy="2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342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24E0A-1A3F-3E1B-F185-0A5907C499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FB72DFC-F6A3-CB4C-D4BB-CDEA2C0A2974}"/>
              </a:ext>
            </a:extLst>
          </p:cNvPr>
          <p:cNvCxnSpPr>
            <a:cxnSpLocks/>
            <a:stCxn id="23" idx="4"/>
          </p:cNvCxnSpPr>
          <p:nvPr/>
        </p:nvCxnSpPr>
        <p:spPr>
          <a:xfrm flipV="1">
            <a:off x="10860022" y="3114495"/>
            <a:ext cx="913636" cy="13533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Flowchart: Manual Operation 48">
            <a:extLst>
              <a:ext uri="{FF2B5EF4-FFF2-40B4-BE49-F238E27FC236}">
                <a16:creationId xmlns:a16="http://schemas.microsoft.com/office/drawing/2014/main" id="{FDD3E2EC-F9A8-2081-FA17-15B7C9E5AFB9}"/>
              </a:ext>
            </a:extLst>
          </p:cNvPr>
          <p:cNvSpPr/>
          <p:nvPr/>
        </p:nvSpPr>
        <p:spPr>
          <a:xfrm rot="16200000">
            <a:off x="7331960" y="339889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C7732B-08BC-AEF1-5099-FF7F14B2EB50}"/>
              </a:ext>
            </a:extLst>
          </p:cNvPr>
          <p:cNvSpPr txBox="1"/>
          <p:nvPr/>
        </p:nvSpPr>
        <p:spPr>
          <a:xfrm>
            <a:off x="797050" y="714205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4.3: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29EE3-CE34-5A49-87E8-ABD811BD98FA}"/>
              </a:ext>
            </a:extLst>
          </p:cNvPr>
          <p:cNvSpPr txBox="1"/>
          <p:nvPr/>
        </p:nvSpPr>
        <p:spPr>
          <a:xfrm>
            <a:off x="858201" y="914425"/>
            <a:ext cx="45022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separate encoder with different types of US input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Linear layer weighted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Asymmetrics</a:t>
            </a:r>
            <a:r>
              <a:rPr lang="en-US" dirty="0"/>
              <a:t> Loss + Focal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Testset</a:t>
            </a:r>
            <a:r>
              <a:rPr lang="en-US" dirty="0"/>
              <a:t> on 4 to 20 Patient IDs: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DB37ED34-1FFF-5445-88B4-B16C68D9DE8B}"/>
              </a:ext>
            </a:extLst>
          </p:cNvPr>
          <p:cNvSpPr/>
          <p:nvPr/>
        </p:nvSpPr>
        <p:spPr>
          <a:xfrm rot="16200000">
            <a:off x="7339582" y="-37539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A814C3F0-628E-17AD-1B32-FFA749A89111}"/>
              </a:ext>
            </a:extLst>
          </p:cNvPr>
          <p:cNvSpPr/>
          <p:nvPr/>
        </p:nvSpPr>
        <p:spPr>
          <a:xfrm rot="16200000">
            <a:off x="7339582" y="177754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76254C-E312-AC3F-296A-8C8089E95C64}"/>
              </a:ext>
            </a:extLst>
          </p:cNvPr>
          <p:cNvSpPr/>
          <p:nvPr/>
        </p:nvSpPr>
        <p:spPr>
          <a:xfrm>
            <a:off x="9214102" y="323649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0921E8-B1DC-7906-1981-AC5CAA217799}"/>
              </a:ext>
            </a:extLst>
          </p:cNvPr>
          <p:cNvSpPr/>
          <p:nvPr/>
        </p:nvSpPr>
        <p:spPr>
          <a:xfrm>
            <a:off x="9214102" y="2138733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CE971FE-405F-C9D3-8702-CDBF27773B41}"/>
              </a:ext>
            </a:extLst>
          </p:cNvPr>
          <p:cNvSpPr/>
          <p:nvPr/>
        </p:nvSpPr>
        <p:spPr>
          <a:xfrm>
            <a:off x="10453114" y="364797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F2CA56D-508E-286B-04AD-B9EBBFC12164}"/>
              </a:ext>
            </a:extLst>
          </p:cNvPr>
          <p:cNvSpPr/>
          <p:nvPr/>
        </p:nvSpPr>
        <p:spPr>
          <a:xfrm>
            <a:off x="10425682" y="2179881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FA1D5242-27AB-4218-9A6C-BFF3197AF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269571"/>
            <a:ext cx="960120" cy="921972"/>
          </a:xfrm>
          <a:prstGeom prst="rect">
            <a:avLst/>
          </a:prstGeom>
        </p:spPr>
      </p:pic>
      <p:pic>
        <p:nvPicPr>
          <p:cNvPr id="14" name="Picture 13" descr="An ultrasound of a baby&#10;&#10;AI-generated content may be incorrect.">
            <a:extLst>
              <a:ext uri="{FF2B5EF4-FFF2-40B4-BE49-F238E27FC236}">
                <a16:creationId xmlns:a16="http://schemas.microsoft.com/office/drawing/2014/main" id="{79095D19-91E9-D0B5-3D78-4E81AAED5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2084655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015EC84-FEFB-0632-D2E7-48EA8DFFB475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557770" y="730557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D66A19-3357-7A74-CCFA-F827FB4A7AEF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8724898" y="730557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A37B851-7F3C-F0E1-8255-27C9574B7CBF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9826750" y="730557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9D287AA-F8CB-0D12-B80E-438ACB6E0B23}"/>
              </a:ext>
            </a:extLst>
          </p:cNvPr>
          <p:cNvCxnSpPr>
            <a:cxnSpLocks/>
            <a:stCxn id="14" idx="3"/>
            <a:endCxn id="5" idx="0"/>
          </p:cNvCxnSpPr>
          <p:nvPr/>
        </p:nvCxnSpPr>
        <p:spPr>
          <a:xfrm>
            <a:off x="6557770" y="2545641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ECEE8D3-8437-C6A1-F106-81292148889D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>
            <a:off x="8724898" y="2545641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BD4B4A6-97D0-1848-631B-7907E330EEB3}"/>
              </a:ext>
            </a:extLst>
          </p:cNvPr>
          <p:cNvCxnSpPr>
            <a:cxnSpLocks/>
            <a:stCxn id="7" idx="3"/>
            <a:endCxn id="9" idx="2"/>
          </p:cNvCxnSpPr>
          <p:nvPr/>
        </p:nvCxnSpPr>
        <p:spPr>
          <a:xfrm>
            <a:off x="9826750" y="2545641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F0282A8-E0B0-14FA-CAA4-EBFAD7F6BBC4}"/>
              </a:ext>
            </a:extLst>
          </p:cNvPr>
          <p:cNvSpPr txBox="1"/>
          <p:nvPr/>
        </p:nvSpPr>
        <p:spPr>
          <a:xfrm>
            <a:off x="7312150" y="530502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1A8401-3F72-689E-9168-072034648EDF}"/>
              </a:ext>
            </a:extLst>
          </p:cNvPr>
          <p:cNvSpPr txBox="1"/>
          <p:nvPr/>
        </p:nvSpPr>
        <p:spPr>
          <a:xfrm>
            <a:off x="7364728" y="2345586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From Scratch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(Trainable)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445C38-DA6F-9571-6BB7-A53CFF3F590C}"/>
              </a:ext>
            </a:extLst>
          </p:cNvPr>
          <p:cNvSpPr/>
          <p:nvPr/>
        </p:nvSpPr>
        <p:spPr>
          <a:xfrm>
            <a:off x="11382752" y="3114495"/>
            <a:ext cx="726948" cy="5806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D0393D2-F595-2608-E878-247EADECB2A3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flipV="1">
            <a:off x="8724898" y="730557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D1FB2EA-A60D-CD64-FEA4-16796C21C8BD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10860022" y="1096317"/>
            <a:ext cx="886204" cy="20181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1A129CE-FC9F-12F3-572F-A79E3040230C}"/>
              </a:ext>
            </a:extLst>
          </p:cNvPr>
          <p:cNvCxnSpPr>
            <a:cxnSpLocks/>
            <a:stCxn id="9" idx="0"/>
            <a:endCxn id="10" idx="4"/>
          </p:cNvCxnSpPr>
          <p:nvPr/>
        </p:nvCxnSpPr>
        <p:spPr>
          <a:xfrm>
            <a:off x="10832590" y="2179881"/>
            <a:ext cx="913636" cy="15152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lowchart: Manual Operation 16">
            <a:extLst>
              <a:ext uri="{FF2B5EF4-FFF2-40B4-BE49-F238E27FC236}">
                <a16:creationId xmlns:a16="http://schemas.microsoft.com/office/drawing/2014/main" id="{92E51D39-F684-B440-37A1-846999A51CB4}"/>
              </a:ext>
            </a:extLst>
          </p:cNvPr>
          <p:cNvSpPr/>
          <p:nvPr/>
        </p:nvSpPr>
        <p:spPr>
          <a:xfrm rot="16200000">
            <a:off x="7339582" y="514903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8FDEE7-42BD-A4A3-3E87-5C4583D847CB}"/>
              </a:ext>
            </a:extLst>
          </p:cNvPr>
          <p:cNvSpPr/>
          <p:nvPr/>
        </p:nvSpPr>
        <p:spPr>
          <a:xfrm>
            <a:off x="9214102" y="3695139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F97933-D75D-3B27-F90A-9BBD101775BD}"/>
              </a:ext>
            </a:extLst>
          </p:cNvPr>
          <p:cNvSpPr/>
          <p:nvPr/>
        </p:nvSpPr>
        <p:spPr>
          <a:xfrm>
            <a:off x="9214102" y="5510223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1A575BD-BCC9-9BB5-6083-1D4594ED80CF}"/>
              </a:ext>
            </a:extLst>
          </p:cNvPr>
          <p:cNvSpPr/>
          <p:nvPr/>
        </p:nvSpPr>
        <p:spPr>
          <a:xfrm>
            <a:off x="10453114" y="3736287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B4FFA83-4F62-82D7-170C-F5BCC7332F28}"/>
              </a:ext>
            </a:extLst>
          </p:cNvPr>
          <p:cNvSpPr/>
          <p:nvPr/>
        </p:nvSpPr>
        <p:spPr>
          <a:xfrm>
            <a:off x="10425682" y="5551371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29" name="Picture 28" descr="An ultrasound of a baby&#10;&#10;AI-generated content may be incorrect.">
            <a:extLst>
              <a:ext uri="{FF2B5EF4-FFF2-40B4-BE49-F238E27FC236}">
                <a16:creationId xmlns:a16="http://schemas.microsoft.com/office/drawing/2014/main" id="{49D27790-A509-CFF5-D79D-C4D2817CD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3641061"/>
            <a:ext cx="960120" cy="921972"/>
          </a:xfrm>
          <a:prstGeom prst="rect">
            <a:avLst/>
          </a:prstGeom>
        </p:spPr>
      </p:pic>
      <p:pic>
        <p:nvPicPr>
          <p:cNvPr id="31" name="Picture 30" descr="An ultrasound of a baby&#10;&#10;AI-generated content may be incorrect.">
            <a:extLst>
              <a:ext uri="{FF2B5EF4-FFF2-40B4-BE49-F238E27FC236}">
                <a16:creationId xmlns:a16="http://schemas.microsoft.com/office/drawing/2014/main" id="{77A1AF02-EEDB-F412-5B68-93B403697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5456145"/>
            <a:ext cx="960120" cy="921972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826E3D3-521D-4075-FB34-AE3A62F57AF2}"/>
              </a:ext>
            </a:extLst>
          </p:cNvPr>
          <p:cNvCxnSpPr>
            <a:stCxn id="29" idx="3"/>
          </p:cNvCxnSpPr>
          <p:nvPr/>
        </p:nvCxnSpPr>
        <p:spPr>
          <a:xfrm>
            <a:off x="6557770" y="4102047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7D9C5D0-1259-60AC-DE91-15963CBC8E9E}"/>
              </a:ext>
            </a:extLst>
          </p:cNvPr>
          <p:cNvCxnSpPr>
            <a:endCxn id="18" idx="1"/>
          </p:cNvCxnSpPr>
          <p:nvPr/>
        </p:nvCxnSpPr>
        <p:spPr>
          <a:xfrm>
            <a:off x="8724898" y="4102047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31475FF-BCFA-28E3-8C93-ED97883F9115}"/>
              </a:ext>
            </a:extLst>
          </p:cNvPr>
          <p:cNvCxnSpPr>
            <a:cxnSpLocks/>
            <a:stCxn id="18" idx="3"/>
            <a:endCxn id="23" idx="2"/>
          </p:cNvCxnSpPr>
          <p:nvPr/>
        </p:nvCxnSpPr>
        <p:spPr>
          <a:xfrm>
            <a:off x="9826750" y="4102047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0549D5B-A956-C882-F9AC-4B0FC91C48FA}"/>
              </a:ext>
            </a:extLst>
          </p:cNvPr>
          <p:cNvCxnSpPr>
            <a:cxnSpLocks/>
            <a:stCxn id="31" idx="3"/>
            <a:endCxn id="17" idx="0"/>
          </p:cNvCxnSpPr>
          <p:nvPr/>
        </p:nvCxnSpPr>
        <p:spPr>
          <a:xfrm>
            <a:off x="6557770" y="5917131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FEC9395-C218-871E-088E-18318EAC809D}"/>
              </a:ext>
            </a:extLst>
          </p:cNvPr>
          <p:cNvCxnSpPr>
            <a:cxnSpLocks/>
            <a:stCxn id="17" idx="2"/>
            <a:endCxn id="20" idx="1"/>
          </p:cNvCxnSpPr>
          <p:nvPr/>
        </p:nvCxnSpPr>
        <p:spPr>
          <a:xfrm>
            <a:off x="8724898" y="5917131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F799523-84B7-2DCE-A2E1-CB9C7159E750}"/>
              </a:ext>
            </a:extLst>
          </p:cNvPr>
          <p:cNvCxnSpPr>
            <a:cxnSpLocks/>
            <a:stCxn id="20" idx="3"/>
            <a:endCxn id="25" idx="2"/>
          </p:cNvCxnSpPr>
          <p:nvPr/>
        </p:nvCxnSpPr>
        <p:spPr>
          <a:xfrm>
            <a:off x="9826750" y="5917131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4EA2F37-CB52-088E-3C8B-846513651030}"/>
              </a:ext>
            </a:extLst>
          </p:cNvPr>
          <p:cNvSpPr txBox="1"/>
          <p:nvPr/>
        </p:nvSpPr>
        <p:spPr>
          <a:xfrm>
            <a:off x="7061640" y="3674767"/>
            <a:ext cx="15007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1. SDF-Model 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2 .Binary Boundary Mask-&gt;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3. US image within Boundary-&gt;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4. Encoder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96EFC68-D78F-6891-9F33-5389F0FFC42E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10832590" y="3695139"/>
            <a:ext cx="941068" cy="18562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312B1C2-0408-2A37-3531-2D469F022E23}"/>
              </a:ext>
            </a:extLst>
          </p:cNvPr>
          <p:cNvSpPr txBox="1"/>
          <p:nvPr/>
        </p:nvSpPr>
        <p:spPr>
          <a:xfrm>
            <a:off x="7061639" y="5405504"/>
            <a:ext cx="15007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1. SDF-Model 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2 . Lesion Centre Mask-&gt;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3. US image within Lesion Center-&gt;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4. Encoder</a:t>
            </a:r>
          </a:p>
        </p:txBody>
      </p:sp>
      <p:pic>
        <p:nvPicPr>
          <p:cNvPr id="42" name="Picture 41" descr="A graph of a curve&#10;&#10;AI-generated content may be incorrect.">
            <a:extLst>
              <a:ext uri="{FF2B5EF4-FFF2-40B4-BE49-F238E27FC236}">
                <a16:creationId xmlns:a16="http://schemas.microsoft.com/office/drawing/2014/main" id="{1625C777-DF7E-8CD0-2FDA-DF78022A7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769" y="3404817"/>
            <a:ext cx="3877055" cy="290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325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34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18196B-5FB5-2A56-220C-9C5573533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7DA02712-1316-C246-A775-F68117BE18DC}"/>
              </a:ext>
            </a:extLst>
          </p:cNvPr>
          <p:cNvSpPr/>
          <p:nvPr/>
        </p:nvSpPr>
        <p:spPr>
          <a:xfrm rot="16200000">
            <a:off x="4710684" y="246063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Encoder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5E64D000-EE91-D666-E7FA-52AEE1E98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752" y="2767745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38D7A9-EFAA-89A3-B843-0EA8BDA172BA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3928872" y="3228731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1CBFE5-9AD2-7D3F-2C1D-3FB2DBF78F06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6000" y="3228731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lowchart: Manual Operation 8">
            <a:extLst>
              <a:ext uri="{FF2B5EF4-FFF2-40B4-BE49-F238E27FC236}">
                <a16:creationId xmlns:a16="http://schemas.microsoft.com/office/drawing/2014/main" id="{9268D06A-FE2D-080F-A250-60E72CABA1E1}"/>
              </a:ext>
            </a:extLst>
          </p:cNvPr>
          <p:cNvSpPr/>
          <p:nvPr/>
        </p:nvSpPr>
        <p:spPr>
          <a:xfrm rot="5400000">
            <a:off x="6736080" y="246063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Decoder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8653D0-6148-0A2C-8829-8D269E48CA8F}"/>
              </a:ext>
            </a:extLst>
          </p:cNvPr>
          <p:cNvCxnSpPr/>
          <p:nvPr/>
        </p:nvCxnSpPr>
        <p:spPr>
          <a:xfrm flipV="1">
            <a:off x="8121396" y="2130552"/>
            <a:ext cx="848868" cy="10981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6E29E22-3655-A36B-8677-8F740CF7FB4A}"/>
              </a:ext>
            </a:extLst>
          </p:cNvPr>
          <p:cNvCxnSpPr>
            <a:stCxn id="9" idx="0"/>
          </p:cNvCxnSpPr>
          <p:nvPr/>
        </p:nvCxnSpPr>
        <p:spPr>
          <a:xfrm>
            <a:off x="8121396" y="3228731"/>
            <a:ext cx="949452" cy="1343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A97FFA3-69AD-6AE3-78E2-EED332EA1B93}"/>
              </a:ext>
            </a:extLst>
          </p:cNvPr>
          <p:cNvSpPr/>
          <p:nvPr/>
        </p:nvSpPr>
        <p:spPr>
          <a:xfrm>
            <a:off x="8970264" y="1601097"/>
            <a:ext cx="1176528" cy="10104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Binary Mask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3E2E57-4F1C-8E8A-1B53-DAA87478959A}"/>
              </a:ext>
            </a:extLst>
          </p:cNvPr>
          <p:cNvSpPr/>
          <p:nvPr/>
        </p:nvSpPr>
        <p:spPr>
          <a:xfrm>
            <a:off x="9070848" y="3978537"/>
            <a:ext cx="1463040" cy="10104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Lesion Roi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D20A0B1-6757-6BFD-375D-98788A899FBE}"/>
              </a:ext>
            </a:extLst>
          </p:cNvPr>
          <p:cNvCxnSpPr/>
          <p:nvPr/>
        </p:nvCxnSpPr>
        <p:spPr>
          <a:xfrm>
            <a:off x="6227064" y="3228730"/>
            <a:ext cx="0" cy="1498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C14D21B-150B-E6B2-3812-BC1E2842615C}"/>
              </a:ext>
            </a:extLst>
          </p:cNvPr>
          <p:cNvSpPr/>
          <p:nvPr/>
        </p:nvSpPr>
        <p:spPr>
          <a:xfrm>
            <a:off x="5458968" y="4778638"/>
            <a:ext cx="1600200" cy="10104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Bottleneck Feature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9F8484-9357-CD83-832E-DEB88213C9E8}"/>
              </a:ext>
            </a:extLst>
          </p:cNvPr>
          <p:cNvSpPr txBox="1"/>
          <p:nvPr/>
        </p:nvSpPr>
        <p:spPr>
          <a:xfrm>
            <a:off x="694944" y="438912"/>
            <a:ext cx="281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extraction network</a:t>
            </a:r>
          </a:p>
        </p:txBody>
      </p:sp>
    </p:spTree>
    <p:extLst>
      <p:ext uri="{BB962C8B-B14F-4D97-AF65-F5344CB8AC3E}">
        <p14:creationId xmlns:p14="http://schemas.microsoft.com/office/powerpoint/2010/main" val="912406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92579-53EA-3844-A5B9-E024885DE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0F9B53-88A1-74B5-2F20-A14DEC41F9E1}"/>
              </a:ext>
            </a:extLst>
          </p:cNvPr>
          <p:cNvSpPr txBox="1"/>
          <p:nvPr/>
        </p:nvSpPr>
        <p:spPr>
          <a:xfrm>
            <a:off x="1234440" y="722376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0: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A8D6C2-7854-45EC-C95D-3D9DA78EB3CC}"/>
              </a:ext>
            </a:extLst>
          </p:cNvPr>
          <p:cNvSpPr txBox="1"/>
          <p:nvPr/>
        </p:nvSpPr>
        <p:spPr>
          <a:xfrm>
            <a:off x="1325880" y="1335024"/>
            <a:ext cx="5513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Details: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7EEEEBCE-802B-F6BD-B951-E4348ECF2A14}"/>
              </a:ext>
            </a:extLst>
          </p:cNvPr>
          <p:cNvSpPr/>
          <p:nvPr/>
        </p:nvSpPr>
        <p:spPr>
          <a:xfrm rot="16200000">
            <a:off x="7621524" y="271209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D6AA3B-2B0E-FEA6-3B09-6DDDBB02DFE3}"/>
              </a:ext>
            </a:extLst>
          </p:cNvPr>
          <p:cNvSpPr/>
          <p:nvPr/>
        </p:nvSpPr>
        <p:spPr>
          <a:xfrm>
            <a:off x="9496044" y="3073283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54107C6-7068-606E-847C-53570AC9B82D}"/>
              </a:ext>
            </a:extLst>
          </p:cNvPr>
          <p:cNvSpPr/>
          <p:nvPr/>
        </p:nvSpPr>
        <p:spPr>
          <a:xfrm>
            <a:off x="10735056" y="3114431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AE5D36BE-6624-3E38-B85E-6875E5F68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592" y="3019205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7810E9-2813-6A7D-4077-0340A5158DEE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839712" y="3480191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BA3FF26-E795-7E70-DF6C-5765A1767210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9006840" y="3480191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3E16731-950E-6139-72F8-B7D31EB1376E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10108692" y="3480191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24FED50-EBAD-FA5D-FE77-079A9876B14F}"/>
              </a:ext>
            </a:extLst>
          </p:cNvPr>
          <p:cNvSpPr txBox="1"/>
          <p:nvPr/>
        </p:nvSpPr>
        <p:spPr>
          <a:xfrm>
            <a:off x="7594092" y="3280136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pic>
        <p:nvPicPr>
          <p:cNvPr id="7" name="Picture 6" descr="A graph of a curve&#10;&#10;AI-generated content may be incorrect.">
            <a:extLst>
              <a:ext uri="{FF2B5EF4-FFF2-40B4-BE49-F238E27FC236}">
                <a16:creationId xmlns:a16="http://schemas.microsoft.com/office/drawing/2014/main" id="{E9F44E64-34A2-EC9E-B396-061CEC6911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17" y="2629799"/>
            <a:ext cx="4857314" cy="36429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01B8E9-6D4D-ED38-6003-B5E5738E9DA8}"/>
              </a:ext>
            </a:extLst>
          </p:cNvPr>
          <p:cNvSpPr txBox="1"/>
          <p:nvPr/>
        </p:nvSpPr>
        <p:spPr>
          <a:xfrm>
            <a:off x="1600200" y="6272785"/>
            <a:ext cx="3619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on 5 Fold Validation Set</a:t>
            </a:r>
          </a:p>
        </p:txBody>
      </p:sp>
    </p:spTree>
    <p:extLst>
      <p:ext uri="{BB962C8B-B14F-4D97-AF65-F5344CB8AC3E}">
        <p14:creationId xmlns:p14="http://schemas.microsoft.com/office/powerpoint/2010/main" val="2306649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30D4D-2BC7-F455-8ABF-9EB3FE1CC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2B4680-587D-35FB-51A4-B4142FDD39E5}"/>
              </a:ext>
            </a:extLst>
          </p:cNvPr>
          <p:cNvSpPr txBox="1"/>
          <p:nvPr/>
        </p:nvSpPr>
        <p:spPr>
          <a:xfrm>
            <a:off x="1234440" y="722376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1: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F58A08-16A3-8B04-DC8F-9A3195337000}"/>
              </a:ext>
            </a:extLst>
          </p:cNvPr>
          <p:cNvSpPr txBox="1"/>
          <p:nvPr/>
        </p:nvSpPr>
        <p:spPr>
          <a:xfrm>
            <a:off x="1325880" y="1335024"/>
            <a:ext cx="5513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Details: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302F1A45-DC6C-A462-A01D-757D6E6A7B51}"/>
              </a:ext>
            </a:extLst>
          </p:cNvPr>
          <p:cNvSpPr/>
          <p:nvPr/>
        </p:nvSpPr>
        <p:spPr>
          <a:xfrm rot="16200000">
            <a:off x="7616952" y="1427036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C8AF3E5F-84C8-E22D-4525-CBC8B5DE240F}"/>
              </a:ext>
            </a:extLst>
          </p:cNvPr>
          <p:cNvSpPr/>
          <p:nvPr/>
        </p:nvSpPr>
        <p:spPr>
          <a:xfrm rot="16200000">
            <a:off x="7616952" y="3242120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2570F5-D7A2-318B-8C59-202645F67C38}"/>
              </a:ext>
            </a:extLst>
          </p:cNvPr>
          <p:cNvSpPr/>
          <p:nvPr/>
        </p:nvSpPr>
        <p:spPr>
          <a:xfrm>
            <a:off x="9491472" y="1788224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CF431B-0E05-4707-9D34-22AA0D1AB5E7}"/>
              </a:ext>
            </a:extLst>
          </p:cNvPr>
          <p:cNvSpPr/>
          <p:nvPr/>
        </p:nvSpPr>
        <p:spPr>
          <a:xfrm>
            <a:off x="9491472" y="3603308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63C3524-98BF-978C-C5C3-7850F5809FFB}"/>
              </a:ext>
            </a:extLst>
          </p:cNvPr>
          <p:cNvSpPr/>
          <p:nvPr/>
        </p:nvSpPr>
        <p:spPr>
          <a:xfrm>
            <a:off x="10730484" y="1829372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58680D-2C15-BA06-3964-78CD374232C4}"/>
              </a:ext>
            </a:extLst>
          </p:cNvPr>
          <p:cNvSpPr/>
          <p:nvPr/>
        </p:nvSpPr>
        <p:spPr>
          <a:xfrm>
            <a:off x="10703052" y="3644456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0F892D30-26EE-1F63-05C3-8D2FD5D30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020" y="1734146"/>
            <a:ext cx="960120" cy="921972"/>
          </a:xfrm>
          <a:prstGeom prst="rect">
            <a:avLst/>
          </a:prstGeom>
        </p:spPr>
      </p:pic>
      <p:pic>
        <p:nvPicPr>
          <p:cNvPr id="14" name="Picture 13" descr="An ultrasound of a baby&#10;&#10;AI-generated content may be incorrect.">
            <a:extLst>
              <a:ext uri="{FF2B5EF4-FFF2-40B4-BE49-F238E27FC236}">
                <a16:creationId xmlns:a16="http://schemas.microsoft.com/office/drawing/2014/main" id="{4D458491-45DE-92D0-EB9A-401A67D1B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020" y="3549230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509EC4-C442-64A8-889A-FEB1A7390358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835140" y="2195132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A7E377-85CC-C51A-B69E-694CF4AB5337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9002268" y="2195132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FB1B60-0FA5-60FD-B156-8450336F3F2A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10104120" y="2195132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CFAB591-E18F-7AD0-4A8D-6E88673F1716}"/>
              </a:ext>
            </a:extLst>
          </p:cNvPr>
          <p:cNvCxnSpPr>
            <a:stCxn id="14" idx="3"/>
            <a:endCxn id="5" idx="0"/>
          </p:cNvCxnSpPr>
          <p:nvPr/>
        </p:nvCxnSpPr>
        <p:spPr>
          <a:xfrm>
            <a:off x="6835140" y="4010216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FBA367D-8FF2-7C93-66DD-4630E07D8D8C}"/>
              </a:ext>
            </a:extLst>
          </p:cNvPr>
          <p:cNvCxnSpPr>
            <a:stCxn id="5" idx="2"/>
            <a:endCxn id="7" idx="1"/>
          </p:cNvCxnSpPr>
          <p:nvPr/>
        </p:nvCxnSpPr>
        <p:spPr>
          <a:xfrm>
            <a:off x="9002268" y="4010216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666D514-400C-0D17-0F5E-B1EFA23BE366}"/>
              </a:ext>
            </a:extLst>
          </p:cNvPr>
          <p:cNvCxnSpPr>
            <a:stCxn id="7" idx="3"/>
            <a:endCxn id="9" idx="2"/>
          </p:cNvCxnSpPr>
          <p:nvPr/>
        </p:nvCxnSpPr>
        <p:spPr>
          <a:xfrm>
            <a:off x="10104120" y="4010216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6EB92D6-9A44-BCFC-F38F-B3B24324F063}"/>
              </a:ext>
            </a:extLst>
          </p:cNvPr>
          <p:cNvSpPr txBox="1"/>
          <p:nvPr/>
        </p:nvSpPr>
        <p:spPr>
          <a:xfrm>
            <a:off x="7589520" y="1995077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5210DF-C242-34B5-1648-D651D2E629EB}"/>
              </a:ext>
            </a:extLst>
          </p:cNvPr>
          <p:cNvSpPr txBox="1"/>
          <p:nvPr/>
        </p:nvSpPr>
        <p:spPr>
          <a:xfrm>
            <a:off x="7642098" y="3810161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(Trainable)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7911DB7-98AE-6B20-7F3B-2E2E3119E6DF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flipV="1">
            <a:off x="9002268" y="2195132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graph of a curve&#10;&#10;AI-generated content may be incorrect.">
            <a:extLst>
              <a:ext uri="{FF2B5EF4-FFF2-40B4-BE49-F238E27FC236}">
                <a16:creationId xmlns:a16="http://schemas.microsoft.com/office/drawing/2014/main" id="{EE7104E5-CBAF-886F-F07A-DA60FABF4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948" y="2812352"/>
            <a:ext cx="3546347" cy="26597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C66ADD-88F4-10CD-4106-93F0ED8C4B13}"/>
              </a:ext>
            </a:extLst>
          </p:cNvPr>
          <p:cNvSpPr txBox="1"/>
          <p:nvPr/>
        </p:nvSpPr>
        <p:spPr>
          <a:xfrm>
            <a:off x="1609344" y="5705856"/>
            <a:ext cx="342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Validation Result 5 Fold Model</a:t>
            </a:r>
          </a:p>
        </p:txBody>
      </p:sp>
    </p:spTree>
    <p:extLst>
      <p:ext uri="{BB962C8B-B14F-4D97-AF65-F5344CB8AC3E}">
        <p14:creationId xmlns:p14="http://schemas.microsoft.com/office/powerpoint/2010/main" val="336239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8C1189-9348-15AE-D5D1-406B186E6274}"/>
              </a:ext>
            </a:extLst>
          </p:cNvPr>
          <p:cNvSpPr txBox="1"/>
          <p:nvPr/>
        </p:nvSpPr>
        <p:spPr>
          <a:xfrm>
            <a:off x="1234440" y="722376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2.1: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E0591B-2635-A326-381C-A9BB7816F177}"/>
              </a:ext>
            </a:extLst>
          </p:cNvPr>
          <p:cNvSpPr txBox="1"/>
          <p:nvPr/>
        </p:nvSpPr>
        <p:spPr>
          <a:xfrm>
            <a:off x="1229489" y="1136986"/>
            <a:ext cx="55138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Testset</a:t>
            </a:r>
            <a:r>
              <a:rPr lang="en-US" dirty="0"/>
              <a:t> on 120 to 143 Patient IDs: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images 82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Malignant 35, Benign 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90CCDE35-13C7-9887-3E33-83F2A81F5C71}"/>
              </a:ext>
            </a:extLst>
          </p:cNvPr>
          <p:cNvSpPr/>
          <p:nvPr/>
        </p:nvSpPr>
        <p:spPr>
          <a:xfrm rot="16200000">
            <a:off x="7652006" y="-45720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A3A794B7-894A-7549-4B8A-6E814924171A}"/>
              </a:ext>
            </a:extLst>
          </p:cNvPr>
          <p:cNvSpPr/>
          <p:nvPr/>
        </p:nvSpPr>
        <p:spPr>
          <a:xfrm rot="16200000">
            <a:off x="7652006" y="1769364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7157B5-4FA0-C195-1DDD-33B50E69E79D}"/>
              </a:ext>
            </a:extLst>
          </p:cNvPr>
          <p:cNvSpPr/>
          <p:nvPr/>
        </p:nvSpPr>
        <p:spPr>
          <a:xfrm>
            <a:off x="9526526" y="315468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EFF113-6A96-E581-E85F-9EBA8F5FB7C4}"/>
              </a:ext>
            </a:extLst>
          </p:cNvPr>
          <p:cNvSpPr/>
          <p:nvPr/>
        </p:nvSpPr>
        <p:spPr>
          <a:xfrm>
            <a:off x="9526526" y="2130552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93CE022-CC44-540A-D1ED-B130BC31C7FE}"/>
              </a:ext>
            </a:extLst>
          </p:cNvPr>
          <p:cNvSpPr/>
          <p:nvPr/>
        </p:nvSpPr>
        <p:spPr>
          <a:xfrm>
            <a:off x="10765538" y="356616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A7F646F-61F8-30DE-6B6B-14A3F28866A9}"/>
              </a:ext>
            </a:extLst>
          </p:cNvPr>
          <p:cNvSpPr/>
          <p:nvPr/>
        </p:nvSpPr>
        <p:spPr>
          <a:xfrm>
            <a:off x="10738106" y="2171700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2A7D6AD4-A409-E5A9-0C7F-25EFD1954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074" y="261390"/>
            <a:ext cx="960120" cy="921972"/>
          </a:xfrm>
          <a:prstGeom prst="rect">
            <a:avLst/>
          </a:prstGeom>
        </p:spPr>
      </p:pic>
      <p:pic>
        <p:nvPicPr>
          <p:cNvPr id="14" name="Picture 13" descr="An ultrasound of a baby&#10;&#10;AI-generated content may be incorrect.">
            <a:extLst>
              <a:ext uri="{FF2B5EF4-FFF2-40B4-BE49-F238E27FC236}">
                <a16:creationId xmlns:a16="http://schemas.microsoft.com/office/drawing/2014/main" id="{DEA4ECE5-B23F-2333-CD2A-5D31021C9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074" y="2076474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7C7F1E-E22F-440E-6DCD-088C3633A9E3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870194" y="722376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CD21FD5-E169-8127-0986-E4854100A711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9037322" y="722376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7A760B5-3090-2509-7F84-530FDED4C11B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10139174" y="722376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BB75768-D0C7-DD97-C00F-276881FCF746}"/>
              </a:ext>
            </a:extLst>
          </p:cNvPr>
          <p:cNvCxnSpPr>
            <a:stCxn id="14" idx="3"/>
            <a:endCxn id="5" idx="0"/>
          </p:cNvCxnSpPr>
          <p:nvPr/>
        </p:nvCxnSpPr>
        <p:spPr>
          <a:xfrm>
            <a:off x="6870194" y="2537460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B5FA717-9E78-44C1-69F2-A850EBE89F18}"/>
              </a:ext>
            </a:extLst>
          </p:cNvPr>
          <p:cNvCxnSpPr>
            <a:stCxn id="5" idx="2"/>
            <a:endCxn id="7" idx="1"/>
          </p:cNvCxnSpPr>
          <p:nvPr/>
        </p:nvCxnSpPr>
        <p:spPr>
          <a:xfrm>
            <a:off x="9037322" y="2537460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99696A2-CE08-A870-D508-B59FB9B878CC}"/>
              </a:ext>
            </a:extLst>
          </p:cNvPr>
          <p:cNvCxnSpPr>
            <a:stCxn id="7" idx="3"/>
            <a:endCxn id="9" idx="2"/>
          </p:cNvCxnSpPr>
          <p:nvPr/>
        </p:nvCxnSpPr>
        <p:spPr>
          <a:xfrm>
            <a:off x="10139174" y="2537460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6B299A4-117E-5C41-578D-0EC3F8957F9D}"/>
              </a:ext>
            </a:extLst>
          </p:cNvPr>
          <p:cNvSpPr txBox="1"/>
          <p:nvPr/>
        </p:nvSpPr>
        <p:spPr>
          <a:xfrm>
            <a:off x="7624574" y="522321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32AF200-4410-E4CC-4AAE-295F4AE6261E}"/>
              </a:ext>
            </a:extLst>
          </p:cNvPr>
          <p:cNvSpPr txBox="1"/>
          <p:nvPr/>
        </p:nvSpPr>
        <p:spPr>
          <a:xfrm>
            <a:off x="7677152" y="2337405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From Scratch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(Trainable)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83EC40-99BF-F253-EF9B-86FE9F7AC782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flipV="1">
            <a:off x="9037322" y="722376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Picture 38" descr="A graph of a curve&#10;&#10;AI-generated content may be incorrect.">
            <a:extLst>
              <a:ext uri="{FF2B5EF4-FFF2-40B4-BE49-F238E27FC236}">
                <a16:creationId xmlns:a16="http://schemas.microsoft.com/office/drawing/2014/main" id="{C54A3D91-6C81-1BDB-C2D7-151FCB70F2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30" y="3308567"/>
            <a:ext cx="3291846" cy="2468885"/>
          </a:xfrm>
          <a:prstGeom prst="rect">
            <a:avLst/>
          </a:prstGeom>
        </p:spPr>
      </p:pic>
      <p:pic>
        <p:nvPicPr>
          <p:cNvPr id="11" name="Picture 10" descr="A graph of a curve&#10;&#10;AI-generated content may be incorrect.">
            <a:extLst>
              <a:ext uri="{FF2B5EF4-FFF2-40B4-BE49-F238E27FC236}">
                <a16:creationId xmlns:a16="http://schemas.microsoft.com/office/drawing/2014/main" id="{66A4CDF8-99CC-A038-E7B3-0739E9F350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998" y="3320385"/>
            <a:ext cx="3291847" cy="24688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856F6E4-F65B-90D8-15F3-5D1978FCB445}"/>
              </a:ext>
            </a:extLst>
          </p:cNvPr>
          <p:cNvSpPr txBox="1"/>
          <p:nvPr/>
        </p:nvSpPr>
        <p:spPr>
          <a:xfrm>
            <a:off x="1673352" y="5950958"/>
            <a:ext cx="212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Validation on 5 fold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540596-9868-9883-236A-0824B2AB2178}"/>
              </a:ext>
            </a:extLst>
          </p:cNvPr>
          <p:cNvSpPr txBox="1"/>
          <p:nvPr/>
        </p:nvSpPr>
        <p:spPr>
          <a:xfrm>
            <a:off x="8801109" y="5883269"/>
            <a:ext cx="3221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Result on </a:t>
            </a:r>
          </a:p>
          <a:p>
            <a:pPr algn="ctr"/>
            <a:r>
              <a:rPr lang="en-US" dirty="0"/>
              <a:t>10 fold models</a:t>
            </a:r>
          </a:p>
        </p:txBody>
      </p:sp>
      <p:pic>
        <p:nvPicPr>
          <p:cNvPr id="20" name="Picture 19" descr="A graph of a curve&#10;&#10;AI-generated content may be incorrect.">
            <a:extLst>
              <a:ext uri="{FF2B5EF4-FFF2-40B4-BE49-F238E27FC236}">
                <a16:creationId xmlns:a16="http://schemas.microsoft.com/office/drawing/2014/main" id="{DFB9C55F-CFC4-60D9-71BE-E315E019AE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939" y="3366890"/>
            <a:ext cx="3291847" cy="246888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B29613E-BA91-DFA5-B32B-9C2F676E6E4E}"/>
              </a:ext>
            </a:extLst>
          </p:cNvPr>
          <p:cNvSpPr txBox="1"/>
          <p:nvPr/>
        </p:nvSpPr>
        <p:spPr>
          <a:xfrm>
            <a:off x="4779266" y="5881053"/>
            <a:ext cx="3221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Result on </a:t>
            </a:r>
          </a:p>
          <a:p>
            <a:pPr algn="ctr"/>
            <a:r>
              <a:rPr lang="en-US" dirty="0"/>
              <a:t>5 fold models</a:t>
            </a:r>
          </a:p>
        </p:txBody>
      </p:sp>
    </p:spTree>
    <p:extLst>
      <p:ext uri="{BB962C8B-B14F-4D97-AF65-F5344CB8AC3E}">
        <p14:creationId xmlns:p14="http://schemas.microsoft.com/office/powerpoint/2010/main" val="1540443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23F812-87A0-7D21-55B6-4A8E7A27C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3558C7-3858-AB97-4441-A3D3C81D29C3}"/>
              </a:ext>
            </a:extLst>
          </p:cNvPr>
          <p:cNvSpPr txBox="1"/>
          <p:nvPr/>
        </p:nvSpPr>
        <p:spPr>
          <a:xfrm>
            <a:off x="1234440" y="722376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2.2: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60EF56-0A71-8CA4-6824-908E92F00A15}"/>
              </a:ext>
            </a:extLst>
          </p:cNvPr>
          <p:cNvSpPr txBox="1"/>
          <p:nvPr/>
        </p:nvSpPr>
        <p:spPr>
          <a:xfrm>
            <a:off x="1229489" y="1136986"/>
            <a:ext cx="419138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Changed the </a:t>
            </a:r>
            <a:r>
              <a:rPr lang="en-US" dirty="0" err="1"/>
              <a:t>BCElogits</a:t>
            </a:r>
            <a:r>
              <a:rPr lang="en-US" dirty="0"/>
              <a:t> loss with </a:t>
            </a:r>
            <a:r>
              <a:rPr lang="en-US" dirty="0" err="1"/>
              <a:t>Assymetric</a:t>
            </a:r>
            <a:r>
              <a:rPr lang="en-US" dirty="0"/>
              <a:t> and focal loss. Where the trained encoder is weighted less (0.5, 1) respectively.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Testset</a:t>
            </a:r>
            <a:r>
              <a:rPr lang="en-US" dirty="0"/>
              <a:t> on 120 to 143 Patient IDs: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images 82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Malignant 35, Benign 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DECEA60C-135E-CC10-B7F3-9DC196C314F3}"/>
              </a:ext>
            </a:extLst>
          </p:cNvPr>
          <p:cNvSpPr/>
          <p:nvPr/>
        </p:nvSpPr>
        <p:spPr>
          <a:xfrm rot="16200000">
            <a:off x="7652006" y="-45720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701D6F3D-68A7-85DB-B471-29BF46AE6F62}"/>
              </a:ext>
            </a:extLst>
          </p:cNvPr>
          <p:cNvSpPr/>
          <p:nvPr/>
        </p:nvSpPr>
        <p:spPr>
          <a:xfrm rot="16200000">
            <a:off x="7652006" y="1769364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681AF3-8969-0E76-A939-DA570336131C}"/>
              </a:ext>
            </a:extLst>
          </p:cNvPr>
          <p:cNvSpPr/>
          <p:nvPr/>
        </p:nvSpPr>
        <p:spPr>
          <a:xfrm>
            <a:off x="9526526" y="315468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967E49-6C43-9EA5-8434-C5879E9EC267}"/>
              </a:ext>
            </a:extLst>
          </p:cNvPr>
          <p:cNvSpPr/>
          <p:nvPr/>
        </p:nvSpPr>
        <p:spPr>
          <a:xfrm>
            <a:off x="9526526" y="2130552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963B3C2-54E9-68CE-35F7-A82432810E48}"/>
              </a:ext>
            </a:extLst>
          </p:cNvPr>
          <p:cNvSpPr/>
          <p:nvPr/>
        </p:nvSpPr>
        <p:spPr>
          <a:xfrm>
            <a:off x="10765538" y="356616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600A50-3E23-8333-AD67-AC0B56E60EC8}"/>
              </a:ext>
            </a:extLst>
          </p:cNvPr>
          <p:cNvSpPr/>
          <p:nvPr/>
        </p:nvSpPr>
        <p:spPr>
          <a:xfrm>
            <a:off x="10738106" y="2171700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A1FFFA7F-0DC8-9342-374F-7C9A9F67E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074" y="261390"/>
            <a:ext cx="960120" cy="921972"/>
          </a:xfrm>
          <a:prstGeom prst="rect">
            <a:avLst/>
          </a:prstGeom>
        </p:spPr>
      </p:pic>
      <p:pic>
        <p:nvPicPr>
          <p:cNvPr id="14" name="Picture 13" descr="An ultrasound of a baby&#10;&#10;AI-generated content may be incorrect.">
            <a:extLst>
              <a:ext uri="{FF2B5EF4-FFF2-40B4-BE49-F238E27FC236}">
                <a16:creationId xmlns:a16="http://schemas.microsoft.com/office/drawing/2014/main" id="{539122CA-5C85-0179-0AF1-01E6C77F2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074" y="2076474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FBCEB2-DF44-186E-53D2-CB89FFC9C93B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870194" y="722376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1892DD-7944-ED64-2450-C021BFB342A8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9037322" y="722376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9E4C8C7-1F74-125C-36A9-690885008337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10139174" y="722376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9011F47-D7F2-AE3F-15EF-8B148FB09AC0}"/>
              </a:ext>
            </a:extLst>
          </p:cNvPr>
          <p:cNvCxnSpPr>
            <a:stCxn id="14" idx="3"/>
            <a:endCxn id="5" idx="0"/>
          </p:cNvCxnSpPr>
          <p:nvPr/>
        </p:nvCxnSpPr>
        <p:spPr>
          <a:xfrm>
            <a:off x="6870194" y="2537460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4E075DB-EFF9-0822-7B94-90FF74AA3DBD}"/>
              </a:ext>
            </a:extLst>
          </p:cNvPr>
          <p:cNvCxnSpPr>
            <a:stCxn id="5" idx="2"/>
            <a:endCxn id="7" idx="1"/>
          </p:cNvCxnSpPr>
          <p:nvPr/>
        </p:nvCxnSpPr>
        <p:spPr>
          <a:xfrm>
            <a:off x="9037322" y="2537460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744E041-7F92-6163-7308-D799EB2DA22D}"/>
              </a:ext>
            </a:extLst>
          </p:cNvPr>
          <p:cNvCxnSpPr>
            <a:stCxn id="7" idx="3"/>
            <a:endCxn id="9" idx="2"/>
          </p:cNvCxnSpPr>
          <p:nvPr/>
        </p:nvCxnSpPr>
        <p:spPr>
          <a:xfrm>
            <a:off x="10139174" y="2537460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469F97B-3298-2CC1-85DD-6024BC1612C3}"/>
              </a:ext>
            </a:extLst>
          </p:cNvPr>
          <p:cNvSpPr txBox="1"/>
          <p:nvPr/>
        </p:nvSpPr>
        <p:spPr>
          <a:xfrm>
            <a:off x="7624574" y="522321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857DF8-0962-35C2-E841-18B4883C8303}"/>
              </a:ext>
            </a:extLst>
          </p:cNvPr>
          <p:cNvSpPr txBox="1"/>
          <p:nvPr/>
        </p:nvSpPr>
        <p:spPr>
          <a:xfrm>
            <a:off x="7677152" y="2337405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From Scratch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(Trainable)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B4A715A-9CE5-2450-3C70-9DB5AB92D690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flipV="1">
            <a:off x="9037322" y="722376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58FD5CF-B272-2D85-5A74-D5A3ED286213}"/>
              </a:ext>
            </a:extLst>
          </p:cNvPr>
          <p:cNvSpPr txBox="1"/>
          <p:nvPr/>
        </p:nvSpPr>
        <p:spPr>
          <a:xfrm>
            <a:off x="7185662" y="5937428"/>
            <a:ext cx="3221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Result on </a:t>
            </a:r>
          </a:p>
          <a:p>
            <a:pPr algn="ctr"/>
            <a:r>
              <a:rPr lang="en-US" dirty="0"/>
              <a:t>5 fold models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550E3E7-9BA8-0F78-9013-89B02E189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194" y="3227032"/>
            <a:ext cx="3563112" cy="267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956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86EE5-7C58-F89E-BF67-ECE8B5073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605246-FFBB-93D2-3E46-E44047BE222E}"/>
              </a:ext>
            </a:extLst>
          </p:cNvPr>
          <p:cNvSpPr txBox="1"/>
          <p:nvPr/>
        </p:nvSpPr>
        <p:spPr>
          <a:xfrm>
            <a:off x="1234440" y="722376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3.1: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476247-B28E-792A-A9CD-30EC71651F6F}"/>
              </a:ext>
            </a:extLst>
          </p:cNvPr>
          <p:cNvSpPr txBox="1"/>
          <p:nvPr/>
        </p:nvSpPr>
        <p:spPr>
          <a:xfrm>
            <a:off x="1229489" y="1183363"/>
            <a:ext cx="44268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Weighted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Testset</a:t>
            </a:r>
            <a:r>
              <a:rPr lang="en-US" dirty="0"/>
              <a:t> on 120 to 143 Patient IDs: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images 82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Malignant 35, Benign 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7B49D038-DF08-3504-F5E9-F99E87C40E91}"/>
              </a:ext>
            </a:extLst>
          </p:cNvPr>
          <p:cNvSpPr/>
          <p:nvPr/>
        </p:nvSpPr>
        <p:spPr>
          <a:xfrm rot="16200000">
            <a:off x="7597142" y="1399032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B557A036-08EA-1D0F-55C4-1FA8899AB4E4}"/>
              </a:ext>
            </a:extLst>
          </p:cNvPr>
          <p:cNvSpPr/>
          <p:nvPr/>
        </p:nvSpPr>
        <p:spPr>
          <a:xfrm rot="16200000">
            <a:off x="7597142" y="3214116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A66D7E-88DC-85F1-2712-22351F41168D}"/>
              </a:ext>
            </a:extLst>
          </p:cNvPr>
          <p:cNvSpPr/>
          <p:nvPr/>
        </p:nvSpPr>
        <p:spPr>
          <a:xfrm>
            <a:off x="9471662" y="1760220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688716-49D4-B346-7169-777320EF8F78}"/>
              </a:ext>
            </a:extLst>
          </p:cNvPr>
          <p:cNvSpPr/>
          <p:nvPr/>
        </p:nvSpPr>
        <p:spPr>
          <a:xfrm>
            <a:off x="9471662" y="3575304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045E91-267A-C76D-EE3B-66078AA487D0}"/>
              </a:ext>
            </a:extLst>
          </p:cNvPr>
          <p:cNvSpPr/>
          <p:nvPr/>
        </p:nvSpPr>
        <p:spPr>
          <a:xfrm>
            <a:off x="10710674" y="1801368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A97D5FB-6817-1C7A-7C13-283D3E0D01A4}"/>
              </a:ext>
            </a:extLst>
          </p:cNvPr>
          <p:cNvSpPr/>
          <p:nvPr/>
        </p:nvSpPr>
        <p:spPr>
          <a:xfrm>
            <a:off x="10683242" y="3616452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8AD0A89A-7EB5-C0AD-67A7-7F595DEF5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210" y="1706142"/>
            <a:ext cx="960120" cy="921972"/>
          </a:xfrm>
          <a:prstGeom prst="rect">
            <a:avLst/>
          </a:prstGeom>
        </p:spPr>
      </p:pic>
      <p:pic>
        <p:nvPicPr>
          <p:cNvPr id="14" name="Picture 13" descr="An ultrasound of a baby&#10;&#10;AI-generated content may be incorrect.">
            <a:extLst>
              <a:ext uri="{FF2B5EF4-FFF2-40B4-BE49-F238E27FC236}">
                <a16:creationId xmlns:a16="http://schemas.microsoft.com/office/drawing/2014/main" id="{6DC013A1-3BAE-E151-597D-66B57BFB1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210" y="3521226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42E5294-E26C-AC02-53B3-B81F49950149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815330" y="2167128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B1F066-5A9E-2AFD-EF30-F0A29DD40971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8982458" y="2167128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47C455-3C11-EC23-B6ED-C4FE645739B3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10084310" y="2167128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C464E74-4504-0A25-9A69-80EA3C5A26A8}"/>
              </a:ext>
            </a:extLst>
          </p:cNvPr>
          <p:cNvCxnSpPr>
            <a:stCxn id="14" idx="3"/>
            <a:endCxn id="5" idx="0"/>
          </p:cNvCxnSpPr>
          <p:nvPr/>
        </p:nvCxnSpPr>
        <p:spPr>
          <a:xfrm>
            <a:off x="6815330" y="3982212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1D01D46-2198-9F0A-5A7B-5B1973BFFF9B}"/>
              </a:ext>
            </a:extLst>
          </p:cNvPr>
          <p:cNvCxnSpPr>
            <a:stCxn id="5" idx="2"/>
            <a:endCxn id="7" idx="1"/>
          </p:cNvCxnSpPr>
          <p:nvPr/>
        </p:nvCxnSpPr>
        <p:spPr>
          <a:xfrm>
            <a:off x="8982458" y="3982212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E3755AB-F821-BFAB-6E0E-890359ED3A6A}"/>
              </a:ext>
            </a:extLst>
          </p:cNvPr>
          <p:cNvCxnSpPr>
            <a:stCxn id="7" idx="3"/>
            <a:endCxn id="9" idx="2"/>
          </p:cNvCxnSpPr>
          <p:nvPr/>
        </p:nvCxnSpPr>
        <p:spPr>
          <a:xfrm>
            <a:off x="10084310" y="3982212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222FBEC-B713-AF0C-104D-F98257B77CE6}"/>
              </a:ext>
            </a:extLst>
          </p:cNvPr>
          <p:cNvSpPr txBox="1"/>
          <p:nvPr/>
        </p:nvSpPr>
        <p:spPr>
          <a:xfrm>
            <a:off x="7569710" y="1967073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8BE9D7-3A57-4353-64CC-7F679E18A83B}"/>
              </a:ext>
            </a:extLst>
          </p:cNvPr>
          <p:cNvSpPr txBox="1"/>
          <p:nvPr/>
        </p:nvSpPr>
        <p:spPr>
          <a:xfrm>
            <a:off x="7622288" y="3782157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From Scratch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(Trainable)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A7D63B-AA37-B8FC-B750-7EEB38A92C8D}"/>
              </a:ext>
            </a:extLst>
          </p:cNvPr>
          <p:cNvSpPr txBox="1"/>
          <p:nvPr/>
        </p:nvSpPr>
        <p:spPr>
          <a:xfrm>
            <a:off x="1153959" y="6339221"/>
            <a:ext cx="344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Result on 5 fold models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2C2C855-1FBC-572B-8A30-370D4F408F55}"/>
              </a:ext>
            </a:extLst>
          </p:cNvPr>
          <p:cNvSpPr/>
          <p:nvPr/>
        </p:nvSpPr>
        <p:spPr>
          <a:xfrm>
            <a:off x="11146536" y="2784348"/>
            <a:ext cx="726948" cy="5806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28549F-F193-BBD3-EB3A-52005D26C6AC}"/>
              </a:ext>
            </a:extLst>
          </p:cNvPr>
          <p:cNvCxnSpPr>
            <a:stCxn id="5" idx="2"/>
            <a:endCxn id="6" idx="1"/>
          </p:cNvCxnSpPr>
          <p:nvPr/>
        </p:nvCxnSpPr>
        <p:spPr>
          <a:xfrm flipV="1">
            <a:off x="8982458" y="2167128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6C87E84-1B63-4674-6D5E-1FF4F8428C09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11117582" y="2532888"/>
            <a:ext cx="392428" cy="251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A248992-0E1F-1669-A793-1EF9C10A7909}"/>
              </a:ext>
            </a:extLst>
          </p:cNvPr>
          <p:cNvCxnSpPr>
            <a:stCxn id="9" idx="0"/>
            <a:endCxn id="10" idx="4"/>
          </p:cNvCxnSpPr>
          <p:nvPr/>
        </p:nvCxnSpPr>
        <p:spPr>
          <a:xfrm flipV="1">
            <a:off x="11090150" y="3364992"/>
            <a:ext cx="419860" cy="251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A graph of a curve&#10;&#10;AI-generated content may be incorrect.">
            <a:extLst>
              <a:ext uri="{FF2B5EF4-FFF2-40B4-BE49-F238E27FC236}">
                <a16:creationId xmlns:a16="http://schemas.microsoft.com/office/drawing/2014/main" id="{5A0A1A03-7B1A-5FA0-97BB-CC6D521683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537" y="3575304"/>
            <a:ext cx="3623307" cy="271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425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1CE59-8F45-F848-5D2A-B5F97D88C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8CE005-BB19-D678-4DAA-2D9B9D364A0E}"/>
              </a:ext>
            </a:extLst>
          </p:cNvPr>
          <p:cNvSpPr txBox="1"/>
          <p:nvPr/>
        </p:nvSpPr>
        <p:spPr>
          <a:xfrm>
            <a:off x="1234440" y="722376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3.2: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33EA76-F0E1-EA4F-E070-E6BA89D0844B}"/>
              </a:ext>
            </a:extLst>
          </p:cNvPr>
          <p:cNvSpPr txBox="1"/>
          <p:nvPr/>
        </p:nvSpPr>
        <p:spPr>
          <a:xfrm>
            <a:off x="1229489" y="1031272"/>
            <a:ext cx="45022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separate encoder with detached tail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Weighted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Testset</a:t>
            </a:r>
            <a:r>
              <a:rPr lang="en-US" dirty="0"/>
              <a:t> on 120 to 143 Patient IDs: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images 82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Malignant 35, Benign 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4399836D-22F4-647F-0C00-FF12CCEAB76E}"/>
              </a:ext>
            </a:extLst>
          </p:cNvPr>
          <p:cNvSpPr/>
          <p:nvPr/>
        </p:nvSpPr>
        <p:spPr>
          <a:xfrm rot="16200000">
            <a:off x="7597142" y="1399032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354C344E-C25F-58E8-904F-BD03BD874789}"/>
              </a:ext>
            </a:extLst>
          </p:cNvPr>
          <p:cNvSpPr/>
          <p:nvPr/>
        </p:nvSpPr>
        <p:spPr>
          <a:xfrm rot="16200000">
            <a:off x="7597142" y="3214116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1712FB-D0DF-505F-E86F-DE5DFC1F4A72}"/>
              </a:ext>
            </a:extLst>
          </p:cNvPr>
          <p:cNvSpPr/>
          <p:nvPr/>
        </p:nvSpPr>
        <p:spPr>
          <a:xfrm>
            <a:off x="9471662" y="1760220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4897E1-DEB5-AA5C-4F95-21209B7B150E}"/>
              </a:ext>
            </a:extLst>
          </p:cNvPr>
          <p:cNvSpPr/>
          <p:nvPr/>
        </p:nvSpPr>
        <p:spPr>
          <a:xfrm>
            <a:off x="9471662" y="3575304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0EA88A8-7D35-AEAC-0C81-CD232E1EB033}"/>
              </a:ext>
            </a:extLst>
          </p:cNvPr>
          <p:cNvSpPr/>
          <p:nvPr/>
        </p:nvSpPr>
        <p:spPr>
          <a:xfrm>
            <a:off x="10710674" y="1801368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4A7286-C058-1A66-D615-B7491E671C9C}"/>
              </a:ext>
            </a:extLst>
          </p:cNvPr>
          <p:cNvSpPr/>
          <p:nvPr/>
        </p:nvSpPr>
        <p:spPr>
          <a:xfrm>
            <a:off x="10683242" y="3616452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EFA51018-D27E-70EA-463C-65C6D9507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210" y="1706142"/>
            <a:ext cx="960120" cy="921972"/>
          </a:xfrm>
          <a:prstGeom prst="rect">
            <a:avLst/>
          </a:prstGeom>
        </p:spPr>
      </p:pic>
      <p:pic>
        <p:nvPicPr>
          <p:cNvPr id="14" name="Picture 13" descr="An ultrasound of a baby&#10;&#10;AI-generated content may be incorrect.">
            <a:extLst>
              <a:ext uri="{FF2B5EF4-FFF2-40B4-BE49-F238E27FC236}">
                <a16:creationId xmlns:a16="http://schemas.microsoft.com/office/drawing/2014/main" id="{045E41DC-4134-B3B3-1FA2-6A2932433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210" y="3521226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7B5EA9-F99A-F2FC-2D5B-DE9F196920EE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815330" y="2167128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1E9120B-E3FA-03BB-92E7-F06958F1C866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8982458" y="2167128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58C2A3E-1D62-4AE6-211D-73C5FB4FB85B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10084310" y="2167128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19E04A-CD8F-FE7F-B55B-7C6B0358742F}"/>
              </a:ext>
            </a:extLst>
          </p:cNvPr>
          <p:cNvCxnSpPr>
            <a:stCxn id="14" idx="3"/>
            <a:endCxn id="5" idx="0"/>
          </p:cNvCxnSpPr>
          <p:nvPr/>
        </p:nvCxnSpPr>
        <p:spPr>
          <a:xfrm>
            <a:off x="6815330" y="3982212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894ADF-BA3B-C74B-ADEF-BF797AA4B9FF}"/>
              </a:ext>
            </a:extLst>
          </p:cNvPr>
          <p:cNvCxnSpPr>
            <a:stCxn id="5" idx="2"/>
            <a:endCxn id="7" idx="1"/>
          </p:cNvCxnSpPr>
          <p:nvPr/>
        </p:nvCxnSpPr>
        <p:spPr>
          <a:xfrm>
            <a:off x="8982458" y="3982212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E4F090F-A633-F3C8-34A4-08F29CE2EC6D}"/>
              </a:ext>
            </a:extLst>
          </p:cNvPr>
          <p:cNvCxnSpPr>
            <a:stCxn id="7" idx="3"/>
            <a:endCxn id="9" idx="2"/>
          </p:cNvCxnSpPr>
          <p:nvPr/>
        </p:nvCxnSpPr>
        <p:spPr>
          <a:xfrm>
            <a:off x="10084310" y="3982212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5410761-6825-134D-1B17-0FF1A5D2A5A3}"/>
              </a:ext>
            </a:extLst>
          </p:cNvPr>
          <p:cNvSpPr txBox="1"/>
          <p:nvPr/>
        </p:nvSpPr>
        <p:spPr>
          <a:xfrm>
            <a:off x="7569710" y="1967073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79EFCE-5A95-F773-6063-1C9B53728537}"/>
              </a:ext>
            </a:extLst>
          </p:cNvPr>
          <p:cNvSpPr txBox="1"/>
          <p:nvPr/>
        </p:nvSpPr>
        <p:spPr>
          <a:xfrm>
            <a:off x="7622288" y="3782157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From Scratch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(Trainable)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B09501-3639-E09D-0F6E-391198CDB23A}"/>
              </a:ext>
            </a:extLst>
          </p:cNvPr>
          <p:cNvSpPr txBox="1"/>
          <p:nvPr/>
        </p:nvSpPr>
        <p:spPr>
          <a:xfrm>
            <a:off x="1153959" y="6339221"/>
            <a:ext cx="344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Result on 5 fold models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57534E-7C15-2BD7-73CB-37A5B8A8F3D8}"/>
              </a:ext>
            </a:extLst>
          </p:cNvPr>
          <p:cNvSpPr/>
          <p:nvPr/>
        </p:nvSpPr>
        <p:spPr>
          <a:xfrm>
            <a:off x="11146536" y="2784348"/>
            <a:ext cx="726948" cy="5806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D16834-05AD-6092-0F90-41DA4E235D53}"/>
              </a:ext>
            </a:extLst>
          </p:cNvPr>
          <p:cNvCxnSpPr>
            <a:stCxn id="5" idx="2"/>
            <a:endCxn id="6" idx="1"/>
          </p:cNvCxnSpPr>
          <p:nvPr/>
        </p:nvCxnSpPr>
        <p:spPr>
          <a:xfrm flipV="1">
            <a:off x="8982458" y="2167128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B1D57D0-3757-0BAB-1013-1F3B7B7150A0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11117582" y="2532888"/>
            <a:ext cx="392428" cy="251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6C0954E-F665-56F9-D235-66CC61EA0FEE}"/>
              </a:ext>
            </a:extLst>
          </p:cNvPr>
          <p:cNvCxnSpPr>
            <a:stCxn id="9" idx="0"/>
            <a:endCxn id="10" idx="4"/>
          </p:cNvCxnSpPr>
          <p:nvPr/>
        </p:nvCxnSpPr>
        <p:spPr>
          <a:xfrm flipV="1">
            <a:off x="11090150" y="3364992"/>
            <a:ext cx="419860" cy="251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graph with different colored lines&#10;&#10;AI-generated content may be incorrect.">
            <a:extLst>
              <a:ext uri="{FF2B5EF4-FFF2-40B4-BE49-F238E27FC236}">
                <a16:creationId xmlns:a16="http://schemas.microsoft.com/office/drawing/2014/main" id="{8E0E8EDE-6652-329B-64CE-69146B437D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9" y="3490722"/>
            <a:ext cx="3816431" cy="286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127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969</Words>
  <Application>Microsoft Office PowerPoint</Application>
  <PresentationFormat>Widescreen</PresentationFormat>
  <Paragraphs>298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Md. Iqbal Hossain</dc:creator>
  <cp:lastModifiedBy>Md. Iqbal Hossain</cp:lastModifiedBy>
  <cp:revision>37</cp:revision>
  <dcterms:created xsi:type="dcterms:W3CDTF">2025-05-12T17:35:48Z</dcterms:created>
  <dcterms:modified xsi:type="dcterms:W3CDTF">2025-07-14T15:15:35Z</dcterms:modified>
</cp:coreProperties>
</file>