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86" r:id="rId32"/>
    <p:sldId id="288" r:id="rId3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311077C-A7B2-4227-BA7C-F7C76329C010}" type="datetimeFigureOut">
              <a:rPr lang="id-ID" smtClean="0"/>
              <a:t>08/02/2019</a:t>
            </a:fld>
            <a:endParaRPr lang="id-ID"/>
          </a:p>
        </p:txBody>
      </p:sp>
      <p:sp>
        <p:nvSpPr>
          <p:cNvPr id="20" name="Footer Placeholder 19"/>
          <p:cNvSpPr>
            <a:spLocks noGrp="1"/>
          </p:cNvSpPr>
          <p:nvPr>
            <p:ph type="ftr" sz="quarter" idx="11"/>
          </p:nvPr>
        </p:nvSpPr>
        <p:spPr/>
        <p:txBody>
          <a:bodyPr/>
          <a:lstStyle>
            <a:extLst/>
          </a:lstStyle>
          <a:p>
            <a:endParaRPr lang="id-ID"/>
          </a:p>
        </p:txBody>
      </p:sp>
      <p:sp>
        <p:nvSpPr>
          <p:cNvPr id="10" name="Slide Number Placeholder 9"/>
          <p:cNvSpPr>
            <a:spLocks noGrp="1"/>
          </p:cNvSpPr>
          <p:nvPr>
            <p:ph type="sldNum" sz="quarter" idx="12"/>
          </p:nvPr>
        </p:nvSpPr>
        <p:spPr/>
        <p:txBody>
          <a:bodyPr/>
          <a:lstStyle>
            <a:extLst/>
          </a:lstStyle>
          <a:p>
            <a:fld id="{F29B4EF9-CA9C-4FFC-A95E-D28C51B30CFE}" type="slidenum">
              <a:rPr lang="id-ID" smtClean="0"/>
              <a:t>‹#›</a:t>
            </a:fld>
            <a:endParaRPr lang="id-ID"/>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11077C-A7B2-4227-BA7C-F7C76329C010}" type="datetimeFigureOut">
              <a:rPr lang="id-ID" smtClean="0"/>
              <a:t>08/02/2019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F29B4EF9-CA9C-4FFC-A95E-D28C51B30CFE}"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11077C-A7B2-4227-BA7C-F7C76329C010}" type="datetimeFigureOut">
              <a:rPr lang="id-ID" smtClean="0"/>
              <a:t>08/02/2019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F29B4EF9-CA9C-4FFC-A95E-D28C51B30CFE}"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11077C-A7B2-4227-BA7C-F7C76329C010}" type="datetimeFigureOut">
              <a:rPr lang="id-ID" smtClean="0"/>
              <a:t>08/02/2019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F29B4EF9-CA9C-4FFC-A95E-D28C51B30CFE}"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311077C-A7B2-4227-BA7C-F7C76329C010}" type="datetimeFigureOut">
              <a:rPr lang="id-ID" smtClean="0"/>
              <a:t>08/02/2019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F29B4EF9-CA9C-4FFC-A95E-D28C51B30CFE}" type="slidenum">
              <a:rPr lang="id-ID" smtClean="0"/>
              <a:t>‹#›</a:t>
            </a:fld>
            <a:endParaRPr lang="id-ID"/>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11077C-A7B2-4227-BA7C-F7C76329C010}" type="datetimeFigureOut">
              <a:rPr lang="id-ID" smtClean="0"/>
              <a:t>08/02/2019</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F29B4EF9-CA9C-4FFC-A95E-D28C51B30CFE}"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311077C-A7B2-4227-BA7C-F7C76329C010}" type="datetimeFigureOut">
              <a:rPr lang="id-ID" smtClean="0"/>
              <a:t>08/02/2019</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F29B4EF9-CA9C-4FFC-A95E-D28C51B30CFE}"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311077C-A7B2-4227-BA7C-F7C76329C010}" type="datetimeFigureOut">
              <a:rPr lang="id-ID" smtClean="0"/>
              <a:t>08/02/2019</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F29B4EF9-CA9C-4FFC-A95E-D28C51B30CFE}"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311077C-A7B2-4227-BA7C-F7C76329C010}" type="datetimeFigureOut">
              <a:rPr lang="id-ID" smtClean="0"/>
              <a:t>08/02/2019</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F29B4EF9-CA9C-4FFC-A95E-D28C51B30CFE}" type="slidenum">
              <a:rPr lang="id-ID" smtClean="0"/>
              <a:t>‹#›</a:t>
            </a:fld>
            <a:endParaRPr lang="id-ID"/>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11077C-A7B2-4227-BA7C-F7C76329C010}" type="datetimeFigureOut">
              <a:rPr lang="id-ID" smtClean="0"/>
              <a:t>08/02/2019</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F29B4EF9-CA9C-4FFC-A95E-D28C51B30CFE}"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311077C-A7B2-4227-BA7C-F7C76329C010}" type="datetimeFigureOut">
              <a:rPr lang="id-ID" smtClean="0"/>
              <a:t>08/02/2019</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F29B4EF9-CA9C-4FFC-A95E-D28C51B30CFE}" type="slidenum">
              <a:rPr lang="id-ID" smtClean="0"/>
              <a:t>‹#›</a:t>
            </a:fld>
            <a:endParaRPr lang="id-ID"/>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311077C-A7B2-4227-BA7C-F7C76329C010}" type="datetimeFigureOut">
              <a:rPr lang="id-ID" smtClean="0"/>
              <a:t>08/02/2019</a:t>
            </a:fld>
            <a:endParaRPr lang="id-ID"/>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id-ID"/>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29B4EF9-CA9C-4FFC-A95E-D28C51B30CFE}" type="slidenum">
              <a:rPr lang="id-ID" smtClean="0"/>
              <a:t>‹#›</a:t>
            </a:fld>
            <a:endParaRPr lang="id-ID"/>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4056" y="620688"/>
            <a:ext cx="7772400" cy="1470025"/>
          </a:xfrm>
        </p:spPr>
        <p:txBody>
          <a:bodyPr>
            <a:noAutofit/>
          </a:bodyPr>
          <a:lstStyle/>
          <a:p>
            <a:pPr algn="ctr"/>
            <a:r>
              <a:rPr lang="id-ID" sz="2800" b="1" cap="all" dirty="0" smtClean="0"/>
              <a:t/>
            </a:r>
            <a:br>
              <a:rPr lang="id-ID" sz="2800" b="1" cap="all" dirty="0" smtClean="0"/>
            </a:br>
            <a:r>
              <a:rPr lang="id-ID" sz="2000" b="1" dirty="0"/>
              <a:t>Karya Tulis </a:t>
            </a:r>
            <a:r>
              <a:rPr lang="id-ID" sz="2000" b="1" dirty="0" smtClean="0"/>
              <a:t>Ilmiah</a:t>
            </a:r>
            <a:r>
              <a:rPr lang="id-ID" sz="2000" b="1" cap="all" dirty="0"/>
              <a:t/>
            </a:r>
            <a:br>
              <a:rPr lang="id-ID" sz="2000" b="1" cap="all" dirty="0"/>
            </a:br>
            <a:r>
              <a:rPr lang="id-ID" sz="2000" b="1" cap="all" dirty="0" smtClean="0"/>
              <a:t/>
            </a:r>
            <a:br>
              <a:rPr lang="id-ID" sz="2000" b="1" cap="all" dirty="0" smtClean="0"/>
            </a:br>
            <a:r>
              <a:rPr lang="id-ID" sz="2000" b="1" cap="all" dirty="0" smtClean="0"/>
              <a:t>PURWARUPA </a:t>
            </a:r>
            <a:r>
              <a:rPr lang="id-ID" sz="2000" b="1" cap="all" dirty="0"/>
              <a:t>SISTEM PENGENDALI KUALITAS AIR PADA KOLAM PEMBIBITAN IKAN MENGGUNAKAN SENSOR BERBASIS MIKROKONTROLER ARDUINO</a:t>
            </a:r>
            <a:br>
              <a:rPr lang="id-ID" sz="2000" b="1" cap="all" dirty="0"/>
            </a:br>
            <a:endParaRPr lang="id-ID" sz="2000" dirty="0"/>
          </a:p>
        </p:txBody>
      </p:sp>
      <p:sp>
        <p:nvSpPr>
          <p:cNvPr id="3" name="Subtitle 2"/>
          <p:cNvSpPr>
            <a:spLocks noGrp="1"/>
          </p:cNvSpPr>
          <p:nvPr>
            <p:ph type="subTitle" idx="1"/>
          </p:nvPr>
        </p:nvSpPr>
        <p:spPr>
          <a:xfrm>
            <a:off x="1404780" y="3789040"/>
            <a:ext cx="6983644" cy="2808311"/>
          </a:xfrm>
        </p:spPr>
        <p:txBody>
          <a:bodyPr>
            <a:normAutofit fontScale="70000" lnSpcReduction="20000"/>
          </a:bodyPr>
          <a:lstStyle/>
          <a:p>
            <a:r>
              <a:rPr lang="id-ID" dirty="0"/>
              <a:t> </a:t>
            </a:r>
          </a:p>
          <a:p>
            <a:pPr algn="l"/>
            <a:r>
              <a:rPr lang="id-ID" sz="2900" dirty="0" smtClean="0"/>
              <a:t>		       diajukan oleh :</a:t>
            </a:r>
          </a:p>
          <a:p>
            <a:pPr marL="457200" indent="-457200" algn="l">
              <a:buFont typeface="Wingdings" pitchFamily="2" charset="2"/>
              <a:buChar char="Ø"/>
            </a:pPr>
            <a:r>
              <a:rPr lang="id-ID" sz="2900" dirty="0" smtClean="0"/>
              <a:t>Dwi </a:t>
            </a:r>
            <a:r>
              <a:rPr lang="id-ID" sz="2900" dirty="0"/>
              <a:t>Nugroho		</a:t>
            </a:r>
            <a:r>
              <a:rPr lang="id-ID" sz="2900" dirty="0" smtClean="0"/>
              <a:t>(2015.02539.11.0748)</a:t>
            </a:r>
          </a:p>
          <a:p>
            <a:pPr marL="457200" indent="-457200" algn="l">
              <a:buFont typeface="Wingdings" pitchFamily="2" charset="2"/>
              <a:buChar char="Ø"/>
            </a:pPr>
            <a:r>
              <a:rPr lang="id-ID" sz="2900" dirty="0" smtClean="0"/>
              <a:t>Muhammad </a:t>
            </a:r>
            <a:r>
              <a:rPr lang="id-ID" sz="2900" dirty="0"/>
              <a:t>Soffa Uzzer </a:t>
            </a:r>
            <a:r>
              <a:rPr lang="id-ID" sz="2900" dirty="0" smtClean="0"/>
              <a:t>	(</a:t>
            </a:r>
            <a:r>
              <a:rPr lang="en-US" sz="2900" dirty="0"/>
              <a:t>2015.</a:t>
            </a:r>
            <a:r>
              <a:rPr lang="id-ID" sz="2900" dirty="0"/>
              <a:t>02562.11.0771)</a:t>
            </a:r>
          </a:p>
          <a:p>
            <a:pPr marL="457200" indent="-457200" algn="l">
              <a:buFont typeface="Wingdings" pitchFamily="2" charset="2"/>
              <a:buChar char="Ø"/>
            </a:pPr>
            <a:r>
              <a:rPr lang="id-ID" sz="2900" dirty="0"/>
              <a:t>Iqbal Hadi Subekti	</a:t>
            </a:r>
            <a:r>
              <a:rPr lang="id-ID" sz="2900" dirty="0" smtClean="0"/>
              <a:t>(</a:t>
            </a:r>
            <a:r>
              <a:rPr lang="id-ID" sz="2900" dirty="0"/>
              <a:t>2017.02782.12.0011)</a:t>
            </a:r>
          </a:p>
          <a:p>
            <a:pPr marL="342900" indent="-342900" algn="ctr">
              <a:buFont typeface="Wingdings" pitchFamily="2" charset="2"/>
              <a:buChar char="Ø"/>
            </a:pPr>
            <a:endParaRPr lang="id-ID" sz="2400" b="1" dirty="0" smtClean="0"/>
          </a:p>
          <a:p>
            <a:pPr algn="ctr"/>
            <a:endParaRPr lang="id-ID" sz="2400" b="1" dirty="0" smtClean="0"/>
          </a:p>
          <a:p>
            <a:pPr algn="ctr"/>
            <a:r>
              <a:rPr lang="id-ID" sz="2400" b="1" dirty="0" smtClean="0"/>
              <a:t>PORMASI</a:t>
            </a:r>
            <a:r>
              <a:rPr lang="en-US" sz="2400" b="1" dirty="0" smtClean="0"/>
              <a:t> </a:t>
            </a:r>
            <a:r>
              <a:rPr lang="en-US" sz="2400" b="1" dirty="0"/>
              <a:t>JENDERAL ACHMAD YANI (JAY) KE-IV 201</a:t>
            </a:r>
            <a:r>
              <a:rPr lang="id-ID" sz="2400" b="1" dirty="0"/>
              <a:t>9</a:t>
            </a:r>
          </a:p>
          <a:p>
            <a:pPr algn="ctr"/>
            <a:r>
              <a:rPr lang="en-US" sz="2400" b="1" dirty="0"/>
              <a:t>YAYASAN KARTIKA EKA PAKSI</a:t>
            </a:r>
            <a:endParaRPr lang="id-ID" sz="2400" b="1" dirty="0"/>
          </a:p>
          <a:p>
            <a:pPr algn="ctr"/>
            <a:endParaRPr lang="id-ID" sz="2900" dirty="0"/>
          </a:p>
        </p:txBody>
      </p:sp>
      <p:pic>
        <p:nvPicPr>
          <p:cNvPr id="4" name="Picture 3" descr="A close up of a sign&#10;&#10;Description generated with very high confidenc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7430" y="1772816"/>
            <a:ext cx="2095500" cy="2095500"/>
          </a:xfrm>
          <a:prstGeom prst="rect">
            <a:avLst/>
          </a:prstGeom>
          <a:noFill/>
          <a:ln>
            <a:noFill/>
          </a:ln>
        </p:spPr>
      </p:pic>
    </p:spTree>
    <p:extLst>
      <p:ext uri="{BB962C8B-B14F-4D97-AF65-F5344CB8AC3E}">
        <p14:creationId xmlns:p14="http://schemas.microsoft.com/office/powerpoint/2010/main" val="249324622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29600" cy="720080"/>
          </a:xfrm>
        </p:spPr>
        <p:txBody>
          <a:bodyPr>
            <a:noAutofit/>
          </a:bodyPr>
          <a:lstStyle/>
          <a:p>
            <a:pPr lvl="1" algn="ctr" rtl="0">
              <a:spcBef>
                <a:spcPct val="0"/>
              </a:spcBef>
            </a:pPr>
            <a:r>
              <a:rPr lang="en-US" sz="3000" b="1" dirty="0" err="1"/>
              <a:t>Kualitas</a:t>
            </a:r>
            <a:r>
              <a:rPr lang="en-US" sz="3000" b="1" dirty="0"/>
              <a:t> Air</a:t>
            </a:r>
            <a:r>
              <a:rPr lang="id-ID" sz="3000" b="1" dirty="0"/>
              <a:t/>
            </a:r>
            <a:br>
              <a:rPr lang="id-ID" sz="3000" b="1" dirty="0"/>
            </a:br>
            <a:endParaRPr lang="id-ID" sz="3000" dirty="0"/>
          </a:p>
        </p:txBody>
      </p:sp>
      <p:sp>
        <p:nvSpPr>
          <p:cNvPr id="3" name="Content Placeholder 2"/>
          <p:cNvSpPr>
            <a:spLocks noGrp="1"/>
          </p:cNvSpPr>
          <p:nvPr>
            <p:ph idx="1"/>
          </p:nvPr>
        </p:nvSpPr>
        <p:spPr>
          <a:xfrm>
            <a:off x="467544" y="953344"/>
            <a:ext cx="8229600" cy="5644008"/>
          </a:xfrm>
        </p:spPr>
        <p:txBody>
          <a:bodyPr>
            <a:normAutofit fontScale="85000" lnSpcReduction="20000"/>
          </a:bodyPr>
          <a:lstStyle/>
          <a:p>
            <a:pPr marL="0" indent="0">
              <a:buNone/>
            </a:pPr>
            <a:r>
              <a:rPr lang="en-US" dirty="0" err="1"/>
              <a:t>Kualitas</a:t>
            </a:r>
            <a:r>
              <a:rPr lang="en-US" dirty="0"/>
              <a:t> </a:t>
            </a:r>
            <a:r>
              <a:rPr lang="en-US" dirty="0" err="1"/>
              <a:t>ai</a:t>
            </a:r>
            <a:r>
              <a:rPr lang="id-ID" dirty="0"/>
              <a:t>r</a:t>
            </a:r>
            <a:r>
              <a:rPr lang="en-US" dirty="0"/>
              <a:t> </a:t>
            </a:r>
            <a:r>
              <a:rPr lang="en-US" dirty="0" err="1"/>
              <a:t>menunjukkan</a:t>
            </a:r>
            <a:r>
              <a:rPr lang="en-US" dirty="0"/>
              <a:t> </a:t>
            </a:r>
            <a:r>
              <a:rPr lang="en-US" dirty="0" err="1"/>
              <a:t>mutu</a:t>
            </a:r>
            <a:r>
              <a:rPr lang="en-US" dirty="0"/>
              <a:t> </a:t>
            </a:r>
            <a:r>
              <a:rPr lang="en-US" dirty="0" err="1"/>
              <a:t>atau</a:t>
            </a:r>
            <a:r>
              <a:rPr lang="en-US" dirty="0"/>
              <a:t> </a:t>
            </a:r>
            <a:r>
              <a:rPr lang="en-US" dirty="0" err="1"/>
              <a:t>kondisi</a:t>
            </a:r>
            <a:r>
              <a:rPr lang="en-US" dirty="0"/>
              <a:t> air yang </a:t>
            </a:r>
            <a:r>
              <a:rPr lang="id-ID" dirty="0"/>
              <a:t>berkaitan dengan pemenuhan kebutuhan hidup orang banyak</a:t>
            </a:r>
            <a:r>
              <a:rPr lang="en-US" dirty="0"/>
              <a:t>. </a:t>
            </a:r>
            <a:r>
              <a:rPr lang="en-US" dirty="0" err="1"/>
              <a:t>Dengan</a:t>
            </a:r>
            <a:r>
              <a:rPr lang="en-US" dirty="0"/>
              <a:t> </a:t>
            </a:r>
            <a:r>
              <a:rPr lang="en-US" dirty="0" err="1"/>
              <a:t>demikian</a:t>
            </a:r>
            <a:r>
              <a:rPr lang="en-US" dirty="0"/>
              <a:t> </a:t>
            </a:r>
            <a:r>
              <a:rPr lang="en-US" dirty="0" err="1"/>
              <a:t>kualitas</a:t>
            </a:r>
            <a:r>
              <a:rPr lang="en-US" dirty="0"/>
              <a:t> air </a:t>
            </a:r>
            <a:r>
              <a:rPr lang="en-US" dirty="0" err="1"/>
              <a:t>akan</a:t>
            </a:r>
            <a:r>
              <a:rPr lang="en-US" dirty="0"/>
              <a:t> </a:t>
            </a:r>
            <a:r>
              <a:rPr lang="en-US" dirty="0" err="1"/>
              <a:t>berbeda</a:t>
            </a:r>
            <a:r>
              <a:rPr lang="en-US" dirty="0"/>
              <a:t> </a:t>
            </a:r>
            <a:r>
              <a:rPr lang="id-ID" dirty="0"/>
              <a:t>antara satu orang dan lainnya</a:t>
            </a:r>
            <a:r>
              <a:rPr lang="en-US" dirty="0"/>
              <a:t>, </a:t>
            </a:r>
            <a:r>
              <a:rPr lang="en-US" dirty="0" err="1"/>
              <a:t>sebagai</a:t>
            </a:r>
            <a:r>
              <a:rPr lang="en-US" dirty="0"/>
              <a:t> </a:t>
            </a:r>
            <a:r>
              <a:rPr lang="en-US" dirty="0" err="1"/>
              <a:t>contoh</a:t>
            </a:r>
            <a:r>
              <a:rPr lang="en-US" dirty="0"/>
              <a:t> </a:t>
            </a:r>
            <a:r>
              <a:rPr lang="en-US" dirty="0" err="1"/>
              <a:t>kualitas</a:t>
            </a:r>
            <a:r>
              <a:rPr lang="en-US" dirty="0"/>
              <a:t> air </a:t>
            </a:r>
            <a:r>
              <a:rPr lang="en-US" dirty="0" err="1"/>
              <a:t>untuk</a:t>
            </a:r>
            <a:r>
              <a:rPr lang="en-US" dirty="0"/>
              <a:t> </a:t>
            </a:r>
            <a:r>
              <a:rPr lang="en-US" dirty="0" err="1"/>
              <a:t>keperluan</a:t>
            </a:r>
            <a:r>
              <a:rPr lang="id-ID" dirty="0"/>
              <a:t> air kolam bagi petani ikan maka harus sesuai dengan standar dan kualitas air kolam pada umumnya</a:t>
            </a:r>
            <a:r>
              <a:rPr lang="en-US" dirty="0"/>
              <a:t>. </a:t>
            </a:r>
            <a:endParaRPr lang="id-ID" dirty="0"/>
          </a:p>
          <a:p>
            <a:pPr marL="0" indent="0">
              <a:buNone/>
            </a:pPr>
            <a:r>
              <a:rPr lang="id-ID" dirty="0"/>
              <a:t>Air yang baik digunakan digunakan untuk pembenihan ikan yaitu air yang memiliki pH yaitu antara 7 sampai 8, memiliki daya ikat oksigen, tidak terdapat lumpur. Ada beberapa komponen juga yang mempengaruhi perkembangbiakan ikan sehingga perlu adanya kontrol atau pengendalian terhadap zat tertentu seperti kadar garam, oksigen, asam dan basa. Empat zat tersebut perlu dikontrol agar tidak menghambat pertumbuhan ikan dan terjadinya proses fluktuasi pada suhu air kolam. </a:t>
            </a:r>
          </a:p>
          <a:p>
            <a:pPr marL="0" indent="0">
              <a:buNone/>
            </a:pPr>
            <a:endParaRPr lang="id-ID" dirty="0"/>
          </a:p>
        </p:txBody>
      </p:sp>
    </p:spTree>
    <p:extLst>
      <p:ext uri="{BB962C8B-B14F-4D97-AF65-F5344CB8AC3E}">
        <p14:creationId xmlns:p14="http://schemas.microsoft.com/office/powerpoint/2010/main" val="25329718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rgbClr val="D6B19C"/>
            </a:gs>
            <a:gs pos="30000">
              <a:srgbClr val="D49E6C"/>
            </a:gs>
            <a:gs pos="100000">
              <a:srgbClr val="A65528"/>
            </a:gs>
            <a:gs pos="100000">
              <a:srgbClr val="66301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a:bodyPr>
          <a:lstStyle/>
          <a:p>
            <a:pPr lvl="1" algn="ctr" rtl="0">
              <a:spcBef>
                <a:spcPct val="0"/>
              </a:spcBef>
            </a:pPr>
            <a:r>
              <a:rPr lang="en-US" sz="3000" b="1" dirty="0" err="1"/>
              <a:t>Pembenihan</a:t>
            </a:r>
            <a:r>
              <a:rPr lang="en-US" sz="3000" b="1" dirty="0"/>
              <a:t> </a:t>
            </a:r>
            <a:r>
              <a:rPr lang="en-US" sz="3000" b="1" dirty="0" err="1"/>
              <a:t>Ikan</a:t>
            </a:r>
            <a:r>
              <a:rPr lang="id-ID" sz="3000" b="1" dirty="0"/>
              <a:t/>
            </a:r>
            <a:br>
              <a:rPr lang="id-ID" sz="3000" b="1" dirty="0"/>
            </a:br>
            <a:endParaRPr lang="id-ID" sz="3000" dirty="0"/>
          </a:p>
        </p:txBody>
      </p:sp>
      <p:sp>
        <p:nvSpPr>
          <p:cNvPr id="3" name="Content Placeholder 2"/>
          <p:cNvSpPr>
            <a:spLocks noGrp="1"/>
          </p:cNvSpPr>
          <p:nvPr>
            <p:ph idx="1"/>
          </p:nvPr>
        </p:nvSpPr>
        <p:spPr/>
        <p:txBody>
          <a:bodyPr>
            <a:normAutofit fontScale="92500" lnSpcReduction="20000"/>
          </a:bodyPr>
          <a:lstStyle/>
          <a:p>
            <a:pPr marL="0" indent="0">
              <a:buNone/>
            </a:pPr>
            <a:r>
              <a:rPr lang="id-ID" dirty="0"/>
              <a:t>Pembenihan ikan merupakan kegiatan di dalam budidaya perikanan, kesuksesan dalam kegiatan pembenihan ikan akan sangat berpengaruh baik terhadap budidaya selanjutnya. Dalam budidaya harus memperhatikan kualitas air pada kolam. Air pada kolam yang digunakan untuk pembenihan ikan akan berpengaruh pada tumbuh kembang ikan yang ada di dalamnya. Oleh karena itu perlunya penggunaan air dengan kualitas yang baik sehingga ikan dapat tumbuh dan berkembang sesuai dengan yang diharapkan.</a:t>
            </a:r>
          </a:p>
        </p:txBody>
      </p:sp>
    </p:spTree>
    <p:extLst>
      <p:ext uri="{BB962C8B-B14F-4D97-AF65-F5344CB8AC3E}">
        <p14:creationId xmlns:p14="http://schemas.microsoft.com/office/powerpoint/2010/main" val="28660279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864096"/>
          </a:xfrm>
        </p:spPr>
        <p:txBody>
          <a:bodyPr/>
          <a:lstStyle/>
          <a:p>
            <a:pPr lvl="1" algn="ctr" rtl="0">
              <a:spcBef>
                <a:spcPct val="0"/>
              </a:spcBef>
            </a:pPr>
            <a:r>
              <a:rPr lang="en-US" sz="3000" b="1" dirty="0" err="1"/>
              <a:t>Mikrokontroler</a:t>
            </a:r>
            <a:r>
              <a:rPr lang="id-ID" b="1" dirty="0"/>
              <a:t/>
            </a:r>
            <a:br>
              <a:rPr lang="id-ID" b="1" dirty="0"/>
            </a:br>
            <a:endParaRPr lang="id-ID" dirty="0"/>
          </a:p>
        </p:txBody>
      </p:sp>
      <p:sp>
        <p:nvSpPr>
          <p:cNvPr id="3" name="Content Placeholder 2"/>
          <p:cNvSpPr>
            <a:spLocks noGrp="1"/>
          </p:cNvSpPr>
          <p:nvPr>
            <p:ph idx="1"/>
          </p:nvPr>
        </p:nvSpPr>
        <p:spPr>
          <a:xfrm>
            <a:off x="457200" y="1124744"/>
            <a:ext cx="8229600" cy="5400600"/>
          </a:xfrm>
        </p:spPr>
        <p:txBody>
          <a:bodyPr>
            <a:normAutofit fontScale="77500" lnSpcReduction="20000"/>
          </a:bodyPr>
          <a:lstStyle/>
          <a:p>
            <a:pPr marL="0" indent="0">
              <a:buNone/>
            </a:pPr>
            <a:r>
              <a:rPr lang="en-US" dirty="0" err="1"/>
              <a:t>Mikrokontroler</a:t>
            </a:r>
            <a:r>
              <a:rPr lang="en-US" dirty="0"/>
              <a:t> </a:t>
            </a:r>
            <a:r>
              <a:rPr lang="en-US" dirty="0" err="1"/>
              <a:t>adalah</a:t>
            </a:r>
            <a:r>
              <a:rPr lang="en-US" dirty="0"/>
              <a:t> </a:t>
            </a:r>
            <a:r>
              <a:rPr lang="en-US" dirty="0" err="1"/>
              <a:t>sebuah</a:t>
            </a:r>
            <a:r>
              <a:rPr lang="en-US" dirty="0"/>
              <a:t> chip yang </a:t>
            </a:r>
            <a:r>
              <a:rPr lang="id-ID" dirty="0"/>
              <a:t>memiliki </a:t>
            </a:r>
            <a:r>
              <a:rPr lang="en-US" dirty="0" err="1"/>
              <a:t>fungsi</a:t>
            </a:r>
            <a:r>
              <a:rPr lang="en-US" dirty="0"/>
              <a:t> </a:t>
            </a:r>
            <a:r>
              <a:rPr lang="en-US" dirty="0" err="1"/>
              <a:t>sebagai</a:t>
            </a:r>
            <a:r>
              <a:rPr lang="en-US" dirty="0"/>
              <a:t> </a:t>
            </a:r>
            <a:r>
              <a:rPr lang="id-ID" dirty="0"/>
              <a:t>alat k</a:t>
            </a:r>
            <a:r>
              <a:rPr lang="en-US" dirty="0" err="1"/>
              <a:t>ontrol</a:t>
            </a:r>
            <a:r>
              <a:rPr lang="en-US" dirty="0"/>
              <a:t> </a:t>
            </a:r>
            <a:r>
              <a:rPr lang="en-US" dirty="0" err="1"/>
              <a:t>rangkaian</a:t>
            </a:r>
            <a:r>
              <a:rPr lang="en-US" dirty="0"/>
              <a:t> </a:t>
            </a:r>
            <a:r>
              <a:rPr lang="en-US" dirty="0" err="1"/>
              <a:t>elektronik</a:t>
            </a:r>
            <a:r>
              <a:rPr lang="en-US" dirty="0"/>
              <a:t> </a:t>
            </a:r>
            <a:r>
              <a:rPr lang="id-ID" dirty="0"/>
              <a:t>yang</a:t>
            </a:r>
            <a:r>
              <a:rPr lang="en-US" dirty="0"/>
              <a:t> </a:t>
            </a:r>
            <a:r>
              <a:rPr lang="en-US" dirty="0" err="1"/>
              <a:t>dapat</a:t>
            </a:r>
            <a:r>
              <a:rPr lang="en-US" dirty="0"/>
              <a:t> </a:t>
            </a:r>
            <a:r>
              <a:rPr lang="en-US" dirty="0" err="1"/>
              <a:t>menyimpan</a:t>
            </a:r>
            <a:r>
              <a:rPr lang="en-US" dirty="0"/>
              <a:t> program di </a:t>
            </a:r>
            <a:r>
              <a:rPr lang="en-US" dirty="0" err="1"/>
              <a:t>dalamnya</a:t>
            </a:r>
            <a:r>
              <a:rPr lang="en-US" dirty="0"/>
              <a:t>. </a:t>
            </a:r>
            <a:r>
              <a:rPr lang="id-ID" dirty="0"/>
              <a:t>Di dalam m</a:t>
            </a:r>
            <a:r>
              <a:rPr lang="en-US" dirty="0" err="1"/>
              <a:t>ikrokontroler</a:t>
            </a:r>
            <a:r>
              <a:rPr lang="id-ID" dirty="0"/>
              <a:t> terdapat </a:t>
            </a:r>
            <a:r>
              <a:rPr lang="en-US" dirty="0"/>
              <a:t>CPU (Central Processing Unit), I</a:t>
            </a:r>
            <a:r>
              <a:rPr lang="id-ID" dirty="0"/>
              <a:t>nput </a:t>
            </a:r>
            <a:r>
              <a:rPr lang="en-US" dirty="0"/>
              <a:t>O</a:t>
            </a:r>
            <a:r>
              <a:rPr lang="id-ID" dirty="0"/>
              <a:t>utput</a:t>
            </a:r>
            <a:r>
              <a:rPr lang="en-US" dirty="0"/>
              <a:t> </a:t>
            </a:r>
            <a:r>
              <a:rPr lang="en-US" dirty="0" err="1"/>
              <a:t>tertentu</a:t>
            </a:r>
            <a:r>
              <a:rPr lang="id-ID" dirty="0"/>
              <a:t>, memori</a:t>
            </a:r>
            <a:r>
              <a:rPr lang="en-US" dirty="0"/>
              <a:t> </a:t>
            </a:r>
            <a:r>
              <a:rPr lang="en-US" dirty="0" err="1"/>
              <a:t>dan</a:t>
            </a:r>
            <a:r>
              <a:rPr lang="en-US" dirty="0"/>
              <a:t> unit</a:t>
            </a:r>
            <a:r>
              <a:rPr lang="id-ID" dirty="0"/>
              <a:t> lainnya</a:t>
            </a:r>
            <a:r>
              <a:rPr lang="en-US" dirty="0"/>
              <a:t> </a:t>
            </a:r>
            <a:r>
              <a:rPr lang="en-US" dirty="0" err="1"/>
              <a:t>seperti</a:t>
            </a:r>
            <a:r>
              <a:rPr lang="en-US" dirty="0"/>
              <a:t> Analog to Digital Converter (ADC) yang </a:t>
            </a:r>
            <a:r>
              <a:rPr lang="en-US" dirty="0" err="1"/>
              <a:t>sudah</a:t>
            </a:r>
            <a:r>
              <a:rPr lang="en-US" dirty="0"/>
              <a:t> </a:t>
            </a:r>
            <a:r>
              <a:rPr lang="en-US" dirty="0" err="1"/>
              <a:t>terintegrasi</a:t>
            </a:r>
            <a:r>
              <a:rPr lang="en-US" dirty="0"/>
              <a:t> di </a:t>
            </a:r>
            <a:r>
              <a:rPr lang="en-US" dirty="0" err="1"/>
              <a:t>dalamnya</a:t>
            </a:r>
            <a:r>
              <a:rPr lang="en-US" dirty="0"/>
              <a:t>. </a:t>
            </a:r>
            <a:r>
              <a:rPr lang="en-US" dirty="0" err="1"/>
              <a:t>Kelebihan</a:t>
            </a:r>
            <a:r>
              <a:rPr lang="en-US" dirty="0"/>
              <a:t> </a:t>
            </a:r>
            <a:r>
              <a:rPr lang="en-US" dirty="0" err="1"/>
              <a:t>dari</a:t>
            </a:r>
            <a:r>
              <a:rPr lang="en-US" dirty="0"/>
              <a:t> </a:t>
            </a:r>
            <a:r>
              <a:rPr lang="en-US" dirty="0" err="1"/>
              <a:t>mikrokontroler</a:t>
            </a:r>
            <a:r>
              <a:rPr lang="en-US" dirty="0"/>
              <a:t> </a:t>
            </a:r>
            <a:r>
              <a:rPr lang="id-ID" dirty="0"/>
              <a:t>ad</a:t>
            </a:r>
            <a:r>
              <a:rPr lang="en-US" dirty="0" err="1"/>
              <a:t>alah</a:t>
            </a:r>
            <a:r>
              <a:rPr lang="id-ID" dirty="0"/>
              <a:t> tersedianya</a:t>
            </a:r>
            <a:r>
              <a:rPr lang="en-US" dirty="0"/>
              <a:t> RAM</a:t>
            </a:r>
            <a:r>
              <a:rPr lang="id-ID" dirty="0"/>
              <a:t> (Random Access Memory) </a:t>
            </a:r>
            <a:r>
              <a:rPr lang="en-US" dirty="0" err="1"/>
              <a:t>dan</a:t>
            </a:r>
            <a:r>
              <a:rPr lang="en-US" dirty="0"/>
              <a:t> </a:t>
            </a:r>
            <a:r>
              <a:rPr lang="en-US" dirty="0" err="1"/>
              <a:t>peralatan</a:t>
            </a:r>
            <a:r>
              <a:rPr lang="en-US" dirty="0"/>
              <a:t> Input O</a:t>
            </a:r>
            <a:r>
              <a:rPr lang="id-ID" dirty="0"/>
              <a:t>utput</a:t>
            </a:r>
            <a:r>
              <a:rPr lang="en-US" dirty="0"/>
              <a:t> </a:t>
            </a:r>
            <a:r>
              <a:rPr lang="en-US" dirty="0" err="1"/>
              <a:t>pendukung</a:t>
            </a:r>
            <a:r>
              <a:rPr lang="en-US" dirty="0"/>
              <a:t> </a:t>
            </a:r>
            <a:r>
              <a:rPr lang="en-US" dirty="0" err="1"/>
              <a:t>sehingga</a:t>
            </a:r>
            <a:r>
              <a:rPr lang="en-US" dirty="0"/>
              <a:t> </a:t>
            </a:r>
            <a:r>
              <a:rPr lang="en-US" dirty="0" err="1"/>
              <a:t>ukuran</a:t>
            </a:r>
            <a:r>
              <a:rPr lang="en-US" dirty="0"/>
              <a:t> board </a:t>
            </a:r>
            <a:r>
              <a:rPr lang="en-US" dirty="0" err="1"/>
              <a:t>mikrokontroler</a:t>
            </a:r>
            <a:r>
              <a:rPr lang="en-US" dirty="0"/>
              <a:t> </a:t>
            </a:r>
            <a:r>
              <a:rPr lang="en-US" dirty="0" err="1"/>
              <a:t>menjadi</a:t>
            </a:r>
            <a:r>
              <a:rPr lang="en-US" dirty="0"/>
              <a:t> </a:t>
            </a:r>
            <a:r>
              <a:rPr lang="en-US" dirty="0" err="1"/>
              <a:t>sangat</a:t>
            </a:r>
            <a:r>
              <a:rPr lang="en-US" dirty="0"/>
              <a:t> </a:t>
            </a:r>
            <a:r>
              <a:rPr lang="en-US" dirty="0" err="1"/>
              <a:t>ringkas</a:t>
            </a:r>
            <a:r>
              <a:rPr lang="en-US" dirty="0"/>
              <a:t>. </a:t>
            </a:r>
            <a:r>
              <a:rPr lang="id-ID" dirty="0"/>
              <a:t>Pada mikrokontroler program kontrol disimpan pada ROM (Flash PEROM) yang memiliki ukuran yang besar dan RAM digunakan untuk penyimpanan sementara.  Sistem untuk menjalankan program pada mikrokontroler terpisah dengan komputer sehingga komputer hanya digunakan untuk mengunduh intruksi atau program yang akan digunakan.</a:t>
            </a:r>
          </a:p>
          <a:p>
            <a:endParaRPr lang="id-ID" dirty="0"/>
          </a:p>
        </p:txBody>
      </p:sp>
    </p:spTree>
    <p:extLst>
      <p:ext uri="{BB962C8B-B14F-4D97-AF65-F5344CB8AC3E}">
        <p14:creationId xmlns:p14="http://schemas.microsoft.com/office/powerpoint/2010/main" val="244047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864096"/>
          </a:xfrm>
        </p:spPr>
        <p:txBody>
          <a:bodyPr>
            <a:normAutofit fontScale="90000"/>
          </a:bodyPr>
          <a:lstStyle/>
          <a:p>
            <a:pPr lvl="1" algn="ctr" rtl="0">
              <a:spcBef>
                <a:spcPct val="0"/>
              </a:spcBef>
            </a:pPr>
            <a:r>
              <a:rPr lang="en-US" sz="3000" b="1" dirty="0"/>
              <a:t>Sensor</a:t>
            </a:r>
            <a:r>
              <a:rPr lang="id-ID" sz="3000" b="1" dirty="0"/>
              <a:t/>
            </a:r>
            <a:br>
              <a:rPr lang="id-ID" sz="3000" b="1" dirty="0"/>
            </a:br>
            <a:endParaRPr lang="id-ID" sz="3000" dirty="0"/>
          </a:p>
        </p:txBody>
      </p:sp>
      <p:sp>
        <p:nvSpPr>
          <p:cNvPr id="3" name="Content Placeholder 2"/>
          <p:cNvSpPr>
            <a:spLocks noGrp="1"/>
          </p:cNvSpPr>
          <p:nvPr>
            <p:ph idx="1"/>
          </p:nvPr>
        </p:nvSpPr>
        <p:spPr>
          <a:xfrm>
            <a:off x="457200" y="1196752"/>
            <a:ext cx="8229600" cy="5400600"/>
          </a:xfrm>
        </p:spPr>
        <p:txBody>
          <a:bodyPr>
            <a:normAutofit fontScale="77500" lnSpcReduction="20000"/>
          </a:bodyPr>
          <a:lstStyle/>
          <a:p>
            <a:pPr marL="0" indent="0">
              <a:buNone/>
            </a:pPr>
            <a:r>
              <a:rPr lang="en-US" dirty="0"/>
              <a:t>Sensor </a:t>
            </a:r>
            <a:r>
              <a:rPr lang="en-US" dirty="0" err="1"/>
              <a:t>didef</a:t>
            </a:r>
            <a:r>
              <a:rPr lang="id-ID" dirty="0"/>
              <a:t>i</a:t>
            </a:r>
            <a:r>
              <a:rPr lang="en-US" dirty="0" err="1"/>
              <a:t>nisikan</a:t>
            </a:r>
            <a:r>
              <a:rPr lang="en-US" dirty="0"/>
              <a:t> </a:t>
            </a:r>
            <a:r>
              <a:rPr lang="en-US" dirty="0" err="1"/>
              <a:t>sebagai</a:t>
            </a:r>
            <a:r>
              <a:rPr lang="en-US" dirty="0"/>
              <a:t> </a:t>
            </a:r>
            <a:r>
              <a:rPr lang="id-ID" dirty="0"/>
              <a:t>salah satu </a:t>
            </a:r>
            <a:r>
              <a:rPr lang="en-US" dirty="0" err="1"/>
              <a:t>jenis</a:t>
            </a:r>
            <a:r>
              <a:rPr lang="en-US" dirty="0"/>
              <a:t> </a:t>
            </a:r>
            <a:r>
              <a:rPr lang="en-US" dirty="0" err="1"/>
              <a:t>tranduser</a:t>
            </a:r>
            <a:r>
              <a:rPr lang="en-US" dirty="0"/>
              <a:t> yang </a:t>
            </a:r>
            <a:r>
              <a:rPr lang="en-US" dirty="0" err="1"/>
              <a:t>digunakan</a:t>
            </a:r>
            <a:r>
              <a:rPr lang="en-US" dirty="0"/>
              <a:t> </a:t>
            </a:r>
            <a:r>
              <a:rPr lang="en-US" dirty="0" err="1"/>
              <a:t>untuk</a:t>
            </a:r>
            <a:r>
              <a:rPr lang="en-US" dirty="0"/>
              <a:t> </a:t>
            </a:r>
            <a:r>
              <a:rPr lang="en-US" dirty="0" err="1"/>
              <a:t>mengubah</a:t>
            </a:r>
            <a:r>
              <a:rPr lang="en-US" dirty="0"/>
              <a:t> </a:t>
            </a:r>
            <a:r>
              <a:rPr lang="en-US" dirty="0" err="1"/>
              <a:t>besaran</a:t>
            </a:r>
            <a:r>
              <a:rPr lang="en-US" dirty="0"/>
              <a:t> </a:t>
            </a:r>
            <a:r>
              <a:rPr lang="en-US" dirty="0" err="1"/>
              <a:t>magnetis</a:t>
            </a:r>
            <a:r>
              <a:rPr lang="en-US" dirty="0"/>
              <a:t>,</a:t>
            </a:r>
            <a:r>
              <a:rPr lang="id-ID" dirty="0"/>
              <a:t> mekanis, sinar</a:t>
            </a:r>
            <a:r>
              <a:rPr lang="en-US" dirty="0"/>
              <a:t>, </a:t>
            </a:r>
            <a:r>
              <a:rPr lang="id-ID" dirty="0"/>
              <a:t>kimia</a:t>
            </a:r>
            <a:r>
              <a:rPr lang="en-US" dirty="0"/>
              <a:t>, </a:t>
            </a:r>
            <a:r>
              <a:rPr lang="en-US" dirty="0" err="1"/>
              <a:t>dan</a:t>
            </a:r>
            <a:r>
              <a:rPr lang="en-US" dirty="0"/>
              <a:t> </a:t>
            </a:r>
            <a:r>
              <a:rPr lang="id-ID" dirty="0"/>
              <a:t>panas</a:t>
            </a:r>
            <a:r>
              <a:rPr lang="en-US" dirty="0"/>
              <a:t> </a:t>
            </a:r>
            <a:r>
              <a:rPr lang="en-US" dirty="0" err="1"/>
              <a:t>menjadi</a:t>
            </a:r>
            <a:r>
              <a:rPr lang="en-US" dirty="0"/>
              <a:t> </a:t>
            </a:r>
            <a:r>
              <a:rPr lang="en-US" dirty="0" err="1"/>
              <a:t>tegangan</a:t>
            </a:r>
            <a:r>
              <a:rPr lang="en-US" dirty="0"/>
              <a:t> </a:t>
            </a:r>
            <a:r>
              <a:rPr lang="en-US" dirty="0" err="1"/>
              <a:t>dan</a:t>
            </a:r>
            <a:r>
              <a:rPr lang="en-US" dirty="0"/>
              <a:t> </a:t>
            </a:r>
            <a:r>
              <a:rPr lang="en-US" dirty="0" err="1"/>
              <a:t>arus</a:t>
            </a:r>
            <a:r>
              <a:rPr lang="en-US" dirty="0"/>
              <a:t> </a:t>
            </a:r>
            <a:r>
              <a:rPr lang="en-US" dirty="0" err="1"/>
              <a:t>listrik</a:t>
            </a:r>
            <a:r>
              <a:rPr lang="id-ID" dirty="0"/>
              <a:t>. </a:t>
            </a:r>
            <a:r>
              <a:rPr lang="en-US" dirty="0"/>
              <a:t>Sensor </a:t>
            </a:r>
            <a:r>
              <a:rPr lang="en-US" dirty="0" err="1"/>
              <a:t>sering</a:t>
            </a:r>
            <a:r>
              <a:rPr lang="en-US" dirty="0"/>
              <a:t> </a:t>
            </a:r>
            <a:r>
              <a:rPr lang="en-US" dirty="0" err="1"/>
              <a:t>digunakan</a:t>
            </a:r>
            <a:r>
              <a:rPr lang="en-US" dirty="0"/>
              <a:t> </a:t>
            </a:r>
            <a:r>
              <a:rPr lang="en-US" dirty="0" err="1"/>
              <a:t>untuk</a:t>
            </a:r>
            <a:r>
              <a:rPr lang="en-US" dirty="0"/>
              <a:t> </a:t>
            </a:r>
            <a:r>
              <a:rPr lang="en-US" dirty="0" err="1"/>
              <a:t>pendeteksian</a:t>
            </a:r>
            <a:r>
              <a:rPr lang="en-US" dirty="0"/>
              <a:t> </a:t>
            </a:r>
            <a:r>
              <a:rPr lang="en-US" dirty="0" err="1"/>
              <a:t>pada</a:t>
            </a:r>
            <a:r>
              <a:rPr lang="en-US" dirty="0"/>
              <a:t> </a:t>
            </a:r>
            <a:r>
              <a:rPr lang="en-US" dirty="0" err="1"/>
              <a:t>saat</a:t>
            </a:r>
            <a:r>
              <a:rPr lang="en-US" dirty="0"/>
              <a:t> </a:t>
            </a:r>
            <a:r>
              <a:rPr lang="en-US" dirty="0" err="1"/>
              <a:t>melakukan</a:t>
            </a:r>
            <a:r>
              <a:rPr lang="en-US" dirty="0"/>
              <a:t> </a:t>
            </a:r>
            <a:r>
              <a:rPr lang="en-US" dirty="0" err="1"/>
              <a:t>pengukuran</a:t>
            </a:r>
            <a:r>
              <a:rPr lang="en-US" dirty="0"/>
              <a:t> </a:t>
            </a:r>
            <a:r>
              <a:rPr lang="en-US" dirty="0" err="1"/>
              <a:t>atau</a:t>
            </a:r>
            <a:r>
              <a:rPr lang="en-US" dirty="0"/>
              <a:t> </a:t>
            </a:r>
            <a:r>
              <a:rPr lang="en-US" dirty="0" err="1"/>
              <a:t>pengendalian</a:t>
            </a:r>
            <a:r>
              <a:rPr lang="id-ID" dirty="0"/>
              <a:t>. Sensor memiliki beberapa fungsi yang bisa digunakan untuk mendeteksi secara dini adanya masalah dalam suatu pengukuran. Salah satu sensor yang sering digunakan yaitu sensor elektronik. Sensor elektronik yaitu sensor yang menggunakan tenaga elektrik dalam bentuk sinyal elektrik untuk menerima dan merekam sinyal elektrik berupa pita magnetik atau detektor lainnya. Sinyal elektrik tadi yang direkam pada pita magnetik diproses menjadi data visual atau digital yang siap untuk menjalankan program. Sinyal elektrik juga bekerja pada spektrum yang luas yaitu dari panjang gelombang sinar X hingga gelombang radio dan gelombang mikro. Hasil dari sensor elektronik biasa disebut dengan citra pengindraan jauh.</a:t>
            </a:r>
          </a:p>
          <a:p>
            <a:endParaRPr lang="id-ID" dirty="0"/>
          </a:p>
        </p:txBody>
      </p:sp>
    </p:spTree>
    <p:extLst>
      <p:ext uri="{BB962C8B-B14F-4D97-AF65-F5344CB8AC3E}">
        <p14:creationId xmlns:p14="http://schemas.microsoft.com/office/powerpoint/2010/main" val="31161298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tx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METODE PENELITIAN</a:t>
            </a:r>
            <a:endParaRPr lang="id-ID" sz="4000" dirty="0"/>
          </a:p>
        </p:txBody>
      </p:sp>
      <p:sp>
        <p:nvSpPr>
          <p:cNvPr id="3" name="Content Placeholder 2"/>
          <p:cNvSpPr>
            <a:spLocks noGrp="1"/>
          </p:cNvSpPr>
          <p:nvPr>
            <p:ph idx="1"/>
          </p:nvPr>
        </p:nvSpPr>
        <p:spPr>
          <a:xfrm>
            <a:off x="457200" y="1600200"/>
            <a:ext cx="8229600" cy="4925144"/>
          </a:xfrm>
        </p:spPr>
        <p:txBody>
          <a:bodyPr>
            <a:normAutofit lnSpcReduction="10000"/>
          </a:bodyPr>
          <a:lstStyle/>
          <a:p>
            <a:pPr marL="0" indent="0">
              <a:buNone/>
            </a:pPr>
            <a:r>
              <a:rPr lang="en-US" dirty="0" err="1"/>
              <a:t>Penelitian</a:t>
            </a:r>
            <a:r>
              <a:rPr lang="en-US" dirty="0"/>
              <a:t> </a:t>
            </a:r>
            <a:r>
              <a:rPr lang="en-US" dirty="0" err="1"/>
              <a:t>ini</a:t>
            </a:r>
            <a:r>
              <a:rPr lang="en-US" dirty="0"/>
              <a:t> </a:t>
            </a:r>
            <a:r>
              <a:rPr lang="en-US" dirty="0" err="1"/>
              <a:t>adalah</a:t>
            </a:r>
            <a:r>
              <a:rPr lang="en-US" dirty="0"/>
              <a:t> </a:t>
            </a:r>
            <a:r>
              <a:rPr lang="en-US" dirty="0" err="1"/>
              <a:t>penelitian</a:t>
            </a:r>
            <a:r>
              <a:rPr lang="en-US" dirty="0"/>
              <a:t> </a:t>
            </a:r>
            <a:r>
              <a:rPr lang="en-US" i="1" dirty="0" err="1"/>
              <a:t>rancang-bangun</a:t>
            </a:r>
            <a:r>
              <a:rPr lang="en-US" dirty="0"/>
              <a:t>. </a:t>
            </a:r>
            <a:r>
              <a:rPr lang="en-US" dirty="0" err="1"/>
              <a:t>Penelitian</a:t>
            </a:r>
            <a:r>
              <a:rPr lang="en-US" dirty="0"/>
              <a:t> </a:t>
            </a:r>
            <a:r>
              <a:rPr lang="en-US" dirty="0" err="1"/>
              <a:t>berawal</a:t>
            </a:r>
            <a:r>
              <a:rPr lang="en-US" dirty="0"/>
              <a:t> </a:t>
            </a:r>
            <a:r>
              <a:rPr lang="en-US" dirty="0" err="1"/>
              <a:t>dari</a:t>
            </a:r>
            <a:r>
              <a:rPr lang="en-US" dirty="0"/>
              <a:t> </a:t>
            </a:r>
            <a:r>
              <a:rPr lang="en-US" dirty="0" err="1"/>
              <a:t>latar</a:t>
            </a:r>
            <a:r>
              <a:rPr lang="en-US" dirty="0"/>
              <a:t> </a:t>
            </a:r>
            <a:r>
              <a:rPr lang="en-US" dirty="0" err="1"/>
              <a:t>belakang</a:t>
            </a:r>
            <a:r>
              <a:rPr lang="en-US" dirty="0"/>
              <a:t> </a:t>
            </a:r>
            <a:r>
              <a:rPr lang="en-US" dirty="0" err="1"/>
              <a:t>permasalahan</a:t>
            </a:r>
            <a:r>
              <a:rPr lang="en-US" dirty="0"/>
              <a:t> yang </a:t>
            </a:r>
            <a:r>
              <a:rPr lang="en-US" dirty="0" err="1"/>
              <a:t>ada</a:t>
            </a:r>
            <a:r>
              <a:rPr lang="en-US" dirty="0"/>
              <a:t>, </a:t>
            </a:r>
            <a:r>
              <a:rPr lang="id-ID" dirty="0"/>
              <a:t>kemudian </a:t>
            </a:r>
            <a:r>
              <a:rPr lang="en-US" dirty="0" err="1"/>
              <a:t>memetakan</a:t>
            </a:r>
            <a:r>
              <a:rPr lang="en-US" dirty="0"/>
              <a:t> proses</a:t>
            </a:r>
            <a:r>
              <a:rPr lang="id-ID" dirty="0"/>
              <a:t> yang terjadi</a:t>
            </a:r>
            <a:r>
              <a:rPr lang="en-US" dirty="0"/>
              <a:t>, </a:t>
            </a:r>
            <a:r>
              <a:rPr lang="id-ID" dirty="0"/>
              <a:t>untuk</a:t>
            </a:r>
            <a:r>
              <a:rPr lang="en-US" dirty="0"/>
              <a:t> </a:t>
            </a:r>
            <a:r>
              <a:rPr lang="en-US" dirty="0" err="1"/>
              <a:t>mengembangkan</a:t>
            </a:r>
            <a:r>
              <a:rPr lang="en-US" dirty="0"/>
              <a:t> </a:t>
            </a:r>
            <a:r>
              <a:rPr lang="en-US" dirty="0" err="1"/>
              <a:t>suatu</a:t>
            </a:r>
            <a:r>
              <a:rPr lang="en-US" dirty="0"/>
              <a:t> </a:t>
            </a:r>
            <a:r>
              <a:rPr lang="en-US" dirty="0" err="1"/>
              <a:t>sistem</a:t>
            </a:r>
            <a:r>
              <a:rPr lang="en-US" dirty="0"/>
              <a:t> yang </a:t>
            </a:r>
            <a:r>
              <a:rPr lang="en-US" dirty="0" err="1"/>
              <a:t>dapat</a:t>
            </a:r>
            <a:r>
              <a:rPr lang="en-US" dirty="0"/>
              <a:t> </a:t>
            </a:r>
            <a:r>
              <a:rPr lang="en-US" dirty="0" err="1"/>
              <a:t>digunakan</a:t>
            </a:r>
            <a:r>
              <a:rPr lang="en-US" dirty="0"/>
              <a:t> </a:t>
            </a:r>
            <a:r>
              <a:rPr lang="en-US" dirty="0" err="1"/>
              <a:t>untuk</a:t>
            </a:r>
            <a:r>
              <a:rPr lang="en-US" dirty="0"/>
              <a:t> </a:t>
            </a:r>
            <a:r>
              <a:rPr lang="id-ID" dirty="0"/>
              <a:t>menyelesaikan </a:t>
            </a:r>
            <a:r>
              <a:rPr lang="en-US" dirty="0" err="1"/>
              <a:t>permasalahan</a:t>
            </a:r>
            <a:r>
              <a:rPr lang="id-ID" dirty="0"/>
              <a:t>. </a:t>
            </a:r>
            <a:r>
              <a:rPr lang="en-US" dirty="0" err="1"/>
              <a:t>Berikut</a:t>
            </a:r>
            <a:r>
              <a:rPr lang="en-US" dirty="0"/>
              <a:t> </a:t>
            </a:r>
            <a:r>
              <a:rPr lang="en-US" dirty="0" err="1"/>
              <a:t>ini</a:t>
            </a:r>
            <a:r>
              <a:rPr lang="en-US" dirty="0"/>
              <a:t> </a:t>
            </a:r>
            <a:r>
              <a:rPr lang="en-US" dirty="0" err="1"/>
              <a:t>adalah</a:t>
            </a:r>
            <a:r>
              <a:rPr lang="en-US" dirty="0"/>
              <a:t> </a:t>
            </a:r>
            <a:r>
              <a:rPr lang="en-US" dirty="0" err="1"/>
              <a:t>bahan</a:t>
            </a:r>
            <a:r>
              <a:rPr lang="en-US" dirty="0"/>
              <a:t>, </a:t>
            </a:r>
            <a:r>
              <a:rPr lang="en-US" dirty="0" err="1"/>
              <a:t>alat</a:t>
            </a:r>
            <a:r>
              <a:rPr lang="en-US" dirty="0"/>
              <a:t>, </a:t>
            </a:r>
            <a:r>
              <a:rPr lang="en-US" dirty="0" err="1"/>
              <a:t>dan</a:t>
            </a:r>
            <a:r>
              <a:rPr lang="en-US" dirty="0"/>
              <a:t> </a:t>
            </a:r>
            <a:r>
              <a:rPr lang="en-US" dirty="0" err="1"/>
              <a:t>metode</a:t>
            </a:r>
            <a:r>
              <a:rPr lang="en-US" dirty="0"/>
              <a:t> </a:t>
            </a:r>
            <a:r>
              <a:rPr lang="en-US" dirty="0" err="1"/>
              <a:t>pengembangan</a:t>
            </a:r>
            <a:r>
              <a:rPr lang="en-US" dirty="0"/>
              <a:t> </a:t>
            </a:r>
            <a:r>
              <a:rPr lang="en-US" dirty="0" err="1"/>
              <a:t>sistem</a:t>
            </a:r>
            <a:r>
              <a:rPr lang="en-US" dirty="0"/>
              <a:t> </a:t>
            </a:r>
            <a:r>
              <a:rPr lang="en-US" dirty="0" err="1"/>
              <a:t>serta</a:t>
            </a:r>
            <a:r>
              <a:rPr lang="en-US" dirty="0"/>
              <a:t> </a:t>
            </a:r>
            <a:r>
              <a:rPr lang="en-US" dirty="0" err="1"/>
              <a:t>tahapan</a:t>
            </a:r>
            <a:r>
              <a:rPr lang="en-US" dirty="0"/>
              <a:t> </a:t>
            </a:r>
            <a:r>
              <a:rPr lang="en-US" dirty="0" err="1"/>
              <a:t>penelitian</a:t>
            </a:r>
            <a:r>
              <a:rPr lang="en-US" dirty="0"/>
              <a:t> </a:t>
            </a:r>
            <a:r>
              <a:rPr lang="en-US" dirty="0" err="1"/>
              <a:t>guna</a:t>
            </a:r>
            <a:r>
              <a:rPr lang="en-US" dirty="0"/>
              <a:t> </a:t>
            </a:r>
            <a:r>
              <a:rPr lang="en-US" dirty="0" err="1"/>
              <a:t>merancang</a:t>
            </a:r>
            <a:r>
              <a:rPr lang="en-US" dirty="0"/>
              <a:t> </a:t>
            </a:r>
            <a:r>
              <a:rPr lang="id-ID" dirty="0"/>
              <a:t>sebuah sistem yang dapat secara otomatis menjaga kualitas air di kolam pembenihan ikan.</a:t>
            </a:r>
          </a:p>
          <a:p>
            <a:endParaRPr lang="id-ID" dirty="0"/>
          </a:p>
        </p:txBody>
      </p:sp>
    </p:spTree>
    <p:extLst>
      <p:ext uri="{BB962C8B-B14F-4D97-AF65-F5344CB8AC3E}">
        <p14:creationId xmlns:p14="http://schemas.microsoft.com/office/powerpoint/2010/main" val="1675770719"/>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EFD1"/>
            </a:gs>
            <a:gs pos="3000">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629816"/>
            <a:ext cx="8229600" cy="1143000"/>
          </a:xfrm>
        </p:spPr>
        <p:txBody>
          <a:bodyPr>
            <a:noAutofit/>
          </a:bodyPr>
          <a:lstStyle/>
          <a:p>
            <a:r>
              <a:rPr lang="en-US" sz="4200" b="1" dirty="0" err="1"/>
              <a:t>Bahan</a:t>
            </a:r>
            <a:r>
              <a:rPr lang="en-US" sz="4200" b="1" dirty="0"/>
              <a:t> </a:t>
            </a:r>
            <a:r>
              <a:rPr lang="en-US" sz="4200" b="1" dirty="0" err="1"/>
              <a:t>Penelitian</a:t>
            </a:r>
            <a:r>
              <a:rPr lang="id-ID" sz="4200" b="1" dirty="0"/>
              <a:t/>
            </a:r>
            <a:br>
              <a:rPr lang="id-ID" sz="4200" b="1" dirty="0"/>
            </a:br>
            <a:endParaRPr lang="id-ID" sz="4200" dirty="0"/>
          </a:p>
        </p:txBody>
      </p:sp>
      <p:sp>
        <p:nvSpPr>
          <p:cNvPr id="3" name="Content Placeholder 2"/>
          <p:cNvSpPr>
            <a:spLocks noGrp="1"/>
          </p:cNvSpPr>
          <p:nvPr>
            <p:ph idx="1"/>
          </p:nvPr>
        </p:nvSpPr>
        <p:spPr>
          <a:xfrm>
            <a:off x="457200" y="1600200"/>
            <a:ext cx="8229600" cy="4997152"/>
          </a:xfrm>
        </p:spPr>
        <p:txBody>
          <a:bodyPr/>
          <a:lstStyle/>
          <a:p>
            <a:pPr marL="0" indent="0">
              <a:buNone/>
            </a:pPr>
            <a:r>
              <a:rPr lang="id-ID" dirty="0"/>
              <a:t>Bahan-bahan utama yang digunakan dalam eksperimen ini meliputi:</a:t>
            </a:r>
          </a:p>
          <a:p>
            <a:pPr lvl="0"/>
            <a:r>
              <a:rPr lang="id-ID" dirty="0"/>
              <a:t>1 unit board mikrokontroller Arduino Uno.</a:t>
            </a:r>
          </a:p>
          <a:p>
            <a:pPr lvl="0"/>
            <a:r>
              <a:rPr lang="id-ID" dirty="0"/>
              <a:t>1 unit sensor keasaman pH.</a:t>
            </a:r>
          </a:p>
          <a:p>
            <a:pPr lvl="0"/>
            <a:r>
              <a:rPr lang="id-ID" dirty="0"/>
              <a:t>1 unit sensor kekeruhan.</a:t>
            </a:r>
          </a:p>
          <a:p>
            <a:pPr lvl="0"/>
            <a:r>
              <a:rPr lang="id-ID" dirty="0"/>
              <a:t>2 unit sensor </a:t>
            </a:r>
            <a:r>
              <a:rPr lang="id-ID" i="1" dirty="0"/>
              <a:t>waterflow</a:t>
            </a:r>
            <a:r>
              <a:rPr lang="id-ID" dirty="0"/>
              <a:t>.</a:t>
            </a:r>
          </a:p>
          <a:p>
            <a:pPr lvl="0"/>
            <a:r>
              <a:rPr lang="id-ID" dirty="0"/>
              <a:t>2 unit </a:t>
            </a:r>
            <a:r>
              <a:rPr lang="id-ID" i="1" dirty="0"/>
              <a:t>selenoid valve</a:t>
            </a:r>
            <a:endParaRPr lang="id-ID" dirty="0"/>
          </a:p>
          <a:p>
            <a:endParaRPr lang="id-ID" dirty="0"/>
          </a:p>
        </p:txBody>
      </p:sp>
    </p:spTree>
    <p:extLst>
      <p:ext uri="{BB962C8B-B14F-4D97-AF65-F5344CB8AC3E}">
        <p14:creationId xmlns:p14="http://schemas.microsoft.com/office/powerpoint/2010/main" val="1013692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864096"/>
          </a:xfrm>
        </p:spPr>
        <p:txBody>
          <a:bodyPr>
            <a:noAutofit/>
          </a:bodyPr>
          <a:lstStyle/>
          <a:p>
            <a:r>
              <a:rPr lang="id-ID" sz="4200" b="1" dirty="0"/>
              <a:t>Arduino Uno</a:t>
            </a:r>
            <a:br>
              <a:rPr lang="id-ID" sz="4200" b="1" dirty="0"/>
            </a:br>
            <a:endParaRPr lang="id-ID" sz="4200" dirty="0"/>
          </a:p>
        </p:txBody>
      </p:sp>
      <p:sp>
        <p:nvSpPr>
          <p:cNvPr id="3" name="Content Placeholder 2"/>
          <p:cNvSpPr>
            <a:spLocks noGrp="1"/>
          </p:cNvSpPr>
          <p:nvPr>
            <p:ph idx="1"/>
          </p:nvPr>
        </p:nvSpPr>
        <p:spPr>
          <a:xfrm>
            <a:off x="467544" y="1484784"/>
            <a:ext cx="8229600" cy="4896544"/>
          </a:xfrm>
        </p:spPr>
        <p:txBody>
          <a:bodyPr/>
          <a:lstStyle/>
          <a:p>
            <a:pPr marL="0" indent="0">
              <a:buNone/>
            </a:pPr>
            <a:r>
              <a:rPr lang="id-ID" dirty="0"/>
              <a:t>Arduino Uno adalah board berbasis mikrokontroler pada ATMega 328. Arduino dapat digunakan untuk mengembangkan suatu sistem interaktif, cara kerjanya yaitu menerima input dari berbagai macam switch atau sensor, dan mengendalikan berbagai macam hal misalnya lampu, motor, dan output lainnya. </a:t>
            </a:r>
          </a:p>
        </p:txBody>
      </p:sp>
    </p:spTree>
    <p:extLst>
      <p:ext uri="{BB962C8B-B14F-4D97-AF65-F5344CB8AC3E}">
        <p14:creationId xmlns:p14="http://schemas.microsoft.com/office/powerpoint/2010/main" val="114987197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rgbClr val="5E9EFF"/>
            </a:gs>
            <a:gs pos="22000">
              <a:srgbClr val="85C2FF"/>
            </a:gs>
            <a:gs pos="72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180" y="1772816"/>
            <a:ext cx="8229600" cy="4940256"/>
          </a:xfrm>
        </p:spPr>
        <p:txBody>
          <a:bodyPr>
            <a:normAutofit fontScale="92500" lnSpcReduction="20000"/>
          </a:bodyPr>
          <a:lstStyle/>
          <a:p>
            <a:pPr marL="0" indent="0">
              <a:buNone/>
            </a:pPr>
            <a:endParaRPr lang="id-ID" dirty="0" smtClean="0"/>
          </a:p>
          <a:p>
            <a:pPr marL="0" indent="0" algn="ctr">
              <a:lnSpc>
                <a:spcPct val="110000"/>
              </a:lnSpc>
              <a:buNone/>
            </a:pPr>
            <a:r>
              <a:rPr lang="id-ID" sz="1900" i="1" dirty="0"/>
              <a:t>Papan mikrokontroler Arduino </a:t>
            </a:r>
            <a:r>
              <a:rPr lang="id-ID" sz="1900" i="1" dirty="0" smtClean="0"/>
              <a:t>Uno</a:t>
            </a:r>
            <a:endParaRPr lang="id-ID" sz="1900" b="1" i="1" dirty="0"/>
          </a:p>
          <a:p>
            <a:pPr marL="0" indent="0">
              <a:lnSpc>
                <a:spcPct val="110000"/>
              </a:lnSpc>
              <a:buNone/>
            </a:pPr>
            <a:endParaRPr lang="id-ID" dirty="0" smtClean="0"/>
          </a:p>
          <a:p>
            <a:pPr marL="0" indent="0">
              <a:lnSpc>
                <a:spcPct val="110000"/>
              </a:lnSpc>
              <a:buNone/>
            </a:pPr>
            <a:r>
              <a:rPr lang="id-ID" dirty="0" smtClean="0"/>
              <a:t>Spesifikasi </a:t>
            </a:r>
            <a:r>
              <a:rPr lang="id-ID" dirty="0"/>
              <a:t>dari papan mikrokontroller Arduino Uno yang digunakan :</a:t>
            </a:r>
          </a:p>
          <a:p>
            <a:pPr lvl="1">
              <a:lnSpc>
                <a:spcPct val="110000"/>
              </a:lnSpc>
            </a:pPr>
            <a:r>
              <a:rPr lang="en-US" dirty="0" err="1"/>
              <a:t>Tegangan</a:t>
            </a:r>
            <a:r>
              <a:rPr lang="en-US" dirty="0"/>
              <a:t> </a:t>
            </a:r>
            <a:r>
              <a:rPr lang="en-US" dirty="0" err="1"/>
              <a:t>operasi</a:t>
            </a:r>
            <a:r>
              <a:rPr lang="id-ID" dirty="0"/>
              <a:t>onal</a:t>
            </a:r>
            <a:r>
              <a:rPr lang="en-US" dirty="0"/>
              <a:t>: 5 V</a:t>
            </a:r>
            <a:endParaRPr lang="id-ID" dirty="0"/>
          </a:p>
          <a:p>
            <a:pPr lvl="1">
              <a:lnSpc>
                <a:spcPct val="110000"/>
              </a:lnSpc>
            </a:pPr>
            <a:r>
              <a:rPr lang="en-US" dirty="0" err="1"/>
              <a:t>Arus</a:t>
            </a:r>
            <a:r>
              <a:rPr lang="en-US" dirty="0"/>
              <a:t>: 150 mA </a:t>
            </a:r>
            <a:endParaRPr lang="id-ID" dirty="0"/>
          </a:p>
          <a:p>
            <a:pPr lvl="1">
              <a:lnSpc>
                <a:spcPct val="110000"/>
              </a:lnSpc>
            </a:pPr>
            <a:r>
              <a:rPr lang="en-US" dirty="0"/>
              <a:t>Pin </a:t>
            </a:r>
            <a:r>
              <a:rPr lang="id-ID" dirty="0"/>
              <a:t>I/O </a:t>
            </a:r>
            <a:r>
              <a:rPr lang="en-US" dirty="0"/>
              <a:t>digital</a:t>
            </a:r>
            <a:r>
              <a:rPr lang="id-ID" dirty="0"/>
              <a:t>:</a:t>
            </a:r>
            <a:r>
              <a:rPr lang="en-US" dirty="0"/>
              <a:t> 14</a:t>
            </a:r>
            <a:r>
              <a:rPr lang="id-ID" dirty="0"/>
              <a:t>,  </a:t>
            </a:r>
            <a:r>
              <a:rPr lang="en-US" dirty="0"/>
              <a:t>analog: 6 </a:t>
            </a:r>
            <a:endParaRPr lang="id-ID" dirty="0"/>
          </a:p>
          <a:p>
            <a:pPr lvl="1">
              <a:lnSpc>
                <a:spcPct val="110000"/>
              </a:lnSpc>
            </a:pPr>
            <a:r>
              <a:rPr lang="en-US" dirty="0"/>
              <a:t>Flash memory: 32 Kb </a:t>
            </a:r>
            <a:r>
              <a:rPr lang="en-US" dirty="0" err="1"/>
              <a:t>dengan</a:t>
            </a:r>
            <a:r>
              <a:rPr lang="en-US" dirty="0"/>
              <a:t> 0.5 Kb </a:t>
            </a:r>
            <a:r>
              <a:rPr lang="en-US" dirty="0" err="1"/>
              <a:t>digunakan</a:t>
            </a:r>
            <a:r>
              <a:rPr lang="en-US" dirty="0"/>
              <a:t> </a:t>
            </a:r>
            <a:r>
              <a:rPr lang="en-US" dirty="0" err="1"/>
              <a:t>untuk</a:t>
            </a:r>
            <a:r>
              <a:rPr lang="en-US" dirty="0"/>
              <a:t> </a:t>
            </a:r>
            <a:r>
              <a:rPr lang="en-US" dirty="0" err="1"/>
              <a:t>bootloader</a:t>
            </a:r>
            <a:endParaRPr lang="id-ID" dirty="0"/>
          </a:p>
          <a:p>
            <a:pPr lvl="1">
              <a:lnSpc>
                <a:spcPct val="110000"/>
              </a:lnSpc>
            </a:pPr>
            <a:r>
              <a:rPr lang="en-US" dirty="0"/>
              <a:t>SRAM: 2 KB</a:t>
            </a:r>
            <a:endParaRPr lang="id-ID" dirty="0"/>
          </a:p>
          <a:p>
            <a:endParaRPr lang="id-ID" dirty="0"/>
          </a:p>
        </p:txBody>
      </p:sp>
      <p:pic>
        <p:nvPicPr>
          <p:cNvPr id="4" name="Picture 3" descr="https://febriadisantosa.weebly.com/uploads/1/9/8/8/19888633/325905245.jpg"/>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16632"/>
            <a:ext cx="3096344" cy="2070477"/>
          </a:xfrm>
          <a:prstGeom prst="rect">
            <a:avLst/>
          </a:prstGeom>
          <a:noFill/>
          <a:ln>
            <a:noFill/>
          </a:ln>
        </p:spPr>
      </p:pic>
    </p:spTree>
    <p:extLst>
      <p:ext uri="{BB962C8B-B14F-4D97-AF65-F5344CB8AC3E}">
        <p14:creationId xmlns:p14="http://schemas.microsoft.com/office/powerpoint/2010/main" val="411390106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34678"/>
            <a:ext cx="8229600" cy="922114"/>
          </a:xfrm>
        </p:spPr>
        <p:txBody>
          <a:bodyPr>
            <a:noAutofit/>
          </a:bodyPr>
          <a:lstStyle/>
          <a:p>
            <a:r>
              <a:rPr lang="id-ID" sz="4200" b="1" dirty="0"/>
              <a:t>Sensor Keasaman (pH)</a:t>
            </a:r>
            <a:br>
              <a:rPr lang="id-ID" sz="4200" b="1" dirty="0"/>
            </a:br>
            <a:endParaRPr lang="id-ID" sz="4200" dirty="0"/>
          </a:p>
        </p:txBody>
      </p:sp>
      <p:sp>
        <p:nvSpPr>
          <p:cNvPr id="3" name="Content Placeholder 2"/>
          <p:cNvSpPr>
            <a:spLocks noGrp="1"/>
          </p:cNvSpPr>
          <p:nvPr>
            <p:ph idx="1"/>
          </p:nvPr>
        </p:nvSpPr>
        <p:spPr>
          <a:xfrm>
            <a:off x="457200" y="1268760"/>
            <a:ext cx="8229600" cy="5328592"/>
          </a:xfrm>
        </p:spPr>
        <p:txBody>
          <a:bodyPr>
            <a:normAutofit fontScale="70000" lnSpcReduction="20000"/>
          </a:bodyPr>
          <a:lstStyle/>
          <a:p>
            <a:pPr marL="0" indent="0">
              <a:buNone/>
            </a:pPr>
            <a:r>
              <a:rPr lang="id-ID" dirty="0"/>
              <a:t>Untuk mengukur tingkat keasamaan air, dalam penelitian ini digunakan Kit </a:t>
            </a:r>
            <a:r>
              <a:rPr lang="en-US" dirty="0"/>
              <a:t>pH Meter Analog </a:t>
            </a:r>
            <a:r>
              <a:rPr lang="id-ID" dirty="0"/>
              <a:t>yang bisa dijadikan sebagai modul sensor pada Arduino Uno yang berfungsi sebagai </a:t>
            </a:r>
            <a:r>
              <a:rPr lang="en-US" dirty="0" err="1"/>
              <a:t>alat</a:t>
            </a:r>
            <a:r>
              <a:rPr lang="en-US" dirty="0"/>
              <a:t> </a:t>
            </a:r>
            <a:r>
              <a:rPr lang="en-US" dirty="0" err="1"/>
              <a:t>ukur</a:t>
            </a:r>
            <a:r>
              <a:rPr lang="en-US" dirty="0"/>
              <a:t> </a:t>
            </a:r>
            <a:r>
              <a:rPr lang="en-US" dirty="0" err="1"/>
              <a:t>pada</a:t>
            </a:r>
            <a:r>
              <a:rPr lang="en-US" dirty="0"/>
              <a:t> </a:t>
            </a:r>
            <a:r>
              <a:rPr lang="en-US" dirty="0" err="1"/>
              <a:t>tingkat</a:t>
            </a:r>
            <a:r>
              <a:rPr lang="en-US" dirty="0"/>
              <a:t> </a:t>
            </a:r>
            <a:r>
              <a:rPr lang="en-US" dirty="0" err="1"/>
              <a:t>keasaman</a:t>
            </a:r>
            <a:r>
              <a:rPr lang="en-US" dirty="0"/>
              <a:t> (pH)</a:t>
            </a:r>
            <a:r>
              <a:rPr lang="id-ID" dirty="0"/>
              <a:t> suatu cairan. </a:t>
            </a:r>
            <a:r>
              <a:rPr lang="en-US" dirty="0"/>
              <a:t>pH </a:t>
            </a:r>
            <a:r>
              <a:rPr lang="id-ID" dirty="0"/>
              <a:t>didefinisikan sebagai satuan nilai</a:t>
            </a:r>
            <a:r>
              <a:rPr lang="en-US" dirty="0"/>
              <a:t> yang </a:t>
            </a:r>
            <a:r>
              <a:rPr lang="en-US" dirty="0" err="1"/>
              <a:t>digunakan</a:t>
            </a:r>
            <a:r>
              <a:rPr lang="en-US" dirty="0"/>
              <a:t> </a:t>
            </a:r>
            <a:r>
              <a:rPr lang="en-US" dirty="0" err="1"/>
              <a:t>untuk</a:t>
            </a:r>
            <a:r>
              <a:rPr lang="en-US" dirty="0"/>
              <a:t> </a:t>
            </a:r>
            <a:r>
              <a:rPr lang="en-US" dirty="0" err="1"/>
              <a:t>menyatakan</a:t>
            </a:r>
            <a:r>
              <a:rPr lang="en-US" dirty="0"/>
              <a:t> </a:t>
            </a:r>
            <a:r>
              <a:rPr lang="en-US" dirty="0" err="1"/>
              <a:t>tingkat</a:t>
            </a:r>
            <a:r>
              <a:rPr lang="en-US" dirty="0"/>
              <a:t> </a:t>
            </a:r>
            <a:r>
              <a:rPr lang="en-US" dirty="0" err="1"/>
              <a:t>keasaman</a:t>
            </a:r>
            <a:r>
              <a:rPr lang="en-US" dirty="0"/>
              <a:t> </a:t>
            </a:r>
            <a:r>
              <a:rPr lang="en-US" dirty="0" err="1"/>
              <a:t>atau</a:t>
            </a:r>
            <a:r>
              <a:rPr lang="en-US" dirty="0"/>
              <a:t> </a:t>
            </a:r>
            <a:r>
              <a:rPr lang="en-US" dirty="0" err="1"/>
              <a:t>kebasaan</a:t>
            </a:r>
            <a:r>
              <a:rPr lang="en-US" dirty="0"/>
              <a:t> yang </a:t>
            </a:r>
            <a:r>
              <a:rPr lang="en-US" dirty="0" err="1"/>
              <a:t>dimiliki</a:t>
            </a:r>
            <a:r>
              <a:rPr lang="en-US" dirty="0"/>
              <a:t> </a:t>
            </a:r>
            <a:r>
              <a:rPr lang="en-US" dirty="0" err="1"/>
              <a:t>oleh</a:t>
            </a:r>
            <a:r>
              <a:rPr lang="en-US" dirty="0"/>
              <a:t> </a:t>
            </a:r>
            <a:r>
              <a:rPr lang="en-US" dirty="0" err="1"/>
              <a:t>suatu</a:t>
            </a:r>
            <a:r>
              <a:rPr lang="en-US" dirty="0"/>
              <a:t> </a:t>
            </a:r>
            <a:r>
              <a:rPr lang="id-ID" dirty="0"/>
              <a:t>cairan. Sensor ini memiliki elektroda yang akan mengukur pH berdasarkan aktivitas ion hidrogen yang terdapat dalam air. Semakin tinggi aktivitas ion hidrogen dalam air, maka tingkat keasaman air semakin rendah, yang berarti nilai pH semakin tinggi. Dalam ukuran standard, b</a:t>
            </a:r>
            <a:r>
              <a:rPr lang="en-US" dirty="0" err="1"/>
              <a:t>ila</a:t>
            </a:r>
            <a:r>
              <a:rPr lang="en-US" dirty="0"/>
              <a:t> pH &lt; 7 </a:t>
            </a:r>
            <a:r>
              <a:rPr lang="id-ID" dirty="0"/>
              <a:t>maka</a:t>
            </a:r>
            <a:r>
              <a:rPr lang="en-US" dirty="0"/>
              <a:t> </a:t>
            </a:r>
            <a:r>
              <a:rPr lang="en-US" dirty="0" err="1"/>
              <a:t>bersifat</a:t>
            </a:r>
            <a:r>
              <a:rPr lang="en-US" dirty="0"/>
              <a:t> </a:t>
            </a:r>
            <a:r>
              <a:rPr lang="en-US" dirty="0" err="1"/>
              <a:t>asam</a:t>
            </a:r>
            <a:r>
              <a:rPr lang="en-US" dirty="0"/>
              <a:t>, </a:t>
            </a:r>
            <a:r>
              <a:rPr lang="id-ID" dirty="0"/>
              <a:t>sedangkan jika nilai p</a:t>
            </a:r>
            <a:r>
              <a:rPr lang="en-US" dirty="0"/>
              <a:t>H &gt; 7 </a:t>
            </a:r>
            <a:r>
              <a:rPr lang="en-US" dirty="0" err="1"/>
              <a:t>larutan</a:t>
            </a:r>
            <a:r>
              <a:rPr lang="en-US" dirty="0"/>
              <a:t> </a:t>
            </a:r>
            <a:r>
              <a:rPr lang="en-US" dirty="0" err="1"/>
              <a:t>bersifat</a:t>
            </a:r>
            <a:r>
              <a:rPr lang="en-US" dirty="0"/>
              <a:t> </a:t>
            </a:r>
            <a:r>
              <a:rPr lang="en-US" dirty="0" err="1"/>
              <a:t>basa</a:t>
            </a:r>
            <a:r>
              <a:rPr lang="en-US" dirty="0"/>
              <a:t>. </a:t>
            </a:r>
            <a:r>
              <a:rPr lang="id-ID" dirty="0"/>
              <a:t>Nilai pH = 7 menandakan bahwa derajat keasaman air adalah netral. </a:t>
            </a:r>
            <a:r>
              <a:rPr lang="en-US" dirty="0" err="1"/>
              <a:t>Elektroda</a:t>
            </a:r>
            <a:r>
              <a:rPr lang="en-US" dirty="0"/>
              <a:t> </a:t>
            </a:r>
            <a:r>
              <a:rPr lang="id-ID" dirty="0"/>
              <a:t>yang digunakan dalam kit </a:t>
            </a:r>
            <a:r>
              <a:rPr lang="en-US" dirty="0"/>
              <a:t>sensor</a:t>
            </a:r>
            <a:r>
              <a:rPr lang="id-ID" dirty="0"/>
              <a:t> pH analog ini memiliki nilai</a:t>
            </a:r>
            <a:r>
              <a:rPr lang="en-US" dirty="0"/>
              <a:t> </a:t>
            </a:r>
            <a:r>
              <a:rPr lang="en-US" dirty="0" err="1"/>
              <a:t>impendasi</a:t>
            </a:r>
            <a:r>
              <a:rPr lang="en-US" dirty="0"/>
              <a:t> </a:t>
            </a:r>
            <a:r>
              <a:rPr lang="id-ID" dirty="0"/>
              <a:t>yang cukup </a:t>
            </a:r>
            <a:r>
              <a:rPr lang="en-US" dirty="0" err="1"/>
              <a:t>kecil</a:t>
            </a:r>
            <a:r>
              <a:rPr lang="id-ID" dirty="0"/>
              <a:t>. Hal tersebut membuat kit ini dapat memberikan hasil pengukurannya dengan cepat dan stabil digunakan di suhu tinggi.</a:t>
            </a:r>
            <a:r>
              <a:rPr lang="en-US" dirty="0"/>
              <a:t> </a:t>
            </a:r>
            <a:r>
              <a:rPr lang="en-US" dirty="0" err="1"/>
              <a:t>Hasil</a:t>
            </a:r>
            <a:r>
              <a:rPr lang="en-US" dirty="0"/>
              <a:t> </a:t>
            </a:r>
            <a:r>
              <a:rPr lang="en-US" dirty="0" err="1"/>
              <a:t>pembacaan</a:t>
            </a:r>
            <a:r>
              <a:rPr lang="en-US" dirty="0"/>
              <a:t> sensor </a:t>
            </a:r>
            <a:r>
              <a:rPr lang="en-US" dirty="0" err="1"/>
              <a:t>bisa</a:t>
            </a:r>
            <a:r>
              <a:rPr lang="en-US" dirty="0"/>
              <a:t> </a:t>
            </a:r>
            <a:r>
              <a:rPr lang="en-US" dirty="0" err="1"/>
              <a:t>langsung</a:t>
            </a:r>
            <a:r>
              <a:rPr lang="en-US" dirty="0"/>
              <a:t> </a:t>
            </a:r>
            <a:r>
              <a:rPr lang="en-US" dirty="0" err="1"/>
              <a:t>diakses</a:t>
            </a:r>
            <a:r>
              <a:rPr lang="en-US" dirty="0"/>
              <a:t> </a:t>
            </a:r>
            <a:r>
              <a:rPr lang="en-US" dirty="0" err="1"/>
              <a:t>oleh</a:t>
            </a:r>
            <a:r>
              <a:rPr lang="en-US" dirty="0"/>
              <a:t> </a:t>
            </a:r>
            <a:r>
              <a:rPr lang="en-US" dirty="0" err="1"/>
              <a:t>mikrokontroler</a:t>
            </a:r>
            <a:r>
              <a:rPr lang="en-US" dirty="0"/>
              <a:t> </a:t>
            </a:r>
            <a:r>
              <a:rPr lang="en-US" dirty="0" err="1"/>
              <a:t>melalui</a:t>
            </a:r>
            <a:r>
              <a:rPr lang="en-US" dirty="0"/>
              <a:t> </a:t>
            </a:r>
            <a:r>
              <a:rPr lang="en-US" dirty="0" err="1"/>
              <a:t>antarmuka</a:t>
            </a:r>
            <a:r>
              <a:rPr lang="en-US" dirty="0"/>
              <a:t> pH 2.0</a:t>
            </a:r>
            <a:r>
              <a:rPr lang="id-ID" dirty="0"/>
              <a:t> (</a:t>
            </a:r>
            <a:r>
              <a:rPr lang="id-ID" i="1" dirty="0"/>
              <a:t>groove</a:t>
            </a:r>
            <a:r>
              <a:rPr lang="id-ID" dirty="0"/>
              <a:t>)</a:t>
            </a:r>
            <a:r>
              <a:rPr lang="en-US" dirty="0"/>
              <a:t> yang </a:t>
            </a:r>
            <a:r>
              <a:rPr lang="id-ID" dirty="0"/>
              <a:t>disertakan</a:t>
            </a:r>
            <a:r>
              <a:rPr lang="en-US" dirty="0"/>
              <a:t> </a:t>
            </a:r>
            <a:r>
              <a:rPr lang="en-US" dirty="0" err="1"/>
              <a:t>pada</a:t>
            </a:r>
            <a:r>
              <a:rPr lang="id-ID" dirty="0"/>
              <a:t> kit</a:t>
            </a:r>
            <a:r>
              <a:rPr lang="en-US" dirty="0"/>
              <a:t> sensor</a:t>
            </a:r>
            <a:r>
              <a:rPr lang="id-ID" dirty="0"/>
              <a:t>. </a:t>
            </a:r>
          </a:p>
        </p:txBody>
      </p:sp>
    </p:spTree>
    <p:extLst>
      <p:ext uri="{BB962C8B-B14F-4D97-AF65-F5344CB8AC3E}">
        <p14:creationId xmlns:p14="http://schemas.microsoft.com/office/powerpoint/2010/main" val="9190347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0">
              <a:srgbClr val="8488C4"/>
            </a:gs>
            <a:gs pos="31000">
              <a:srgbClr val="D4DEFF"/>
            </a:gs>
            <a:gs pos="96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864" y="404664"/>
            <a:ext cx="8229600" cy="1143000"/>
          </a:xfrm>
        </p:spPr>
        <p:txBody>
          <a:bodyPr>
            <a:normAutofit/>
          </a:bodyPr>
          <a:lstStyle/>
          <a:p>
            <a:r>
              <a:rPr lang="id-ID" sz="4200" b="1" dirty="0"/>
              <a:t>Sensor Kekeruhan</a:t>
            </a:r>
          </a:p>
        </p:txBody>
      </p:sp>
      <p:sp>
        <p:nvSpPr>
          <p:cNvPr id="3" name="Content Placeholder 2"/>
          <p:cNvSpPr>
            <a:spLocks noGrp="1"/>
          </p:cNvSpPr>
          <p:nvPr>
            <p:ph idx="1"/>
          </p:nvPr>
        </p:nvSpPr>
        <p:spPr>
          <a:xfrm>
            <a:off x="457200" y="1600200"/>
            <a:ext cx="8229600" cy="5069160"/>
          </a:xfrm>
        </p:spPr>
        <p:txBody>
          <a:bodyPr>
            <a:normAutofit fontScale="77500" lnSpcReduction="20000"/>
          </a:bodyPr>
          <a:lstStyle/>
          <a:p>
            <a:pPr marL="0" indent="0">
              <a:buNone/>
            </a:pPr>
            <a:r>
              <a:rPr lang="id-ID" dirty="0"/>
              <a:t>Sensor kekeruhan air yang digunakan dalam sistem ini adalah </a:t>
            </a:r>
            <a:r>
              <a:rPr lang="id-ID" i="1" dirty="0"/>
              <a:t>Turbidity Sensor</a:t>
            </a:r>
            <a:r>
              <a:rPr lang="id-ID" dirty="0"/>
              <a:t> seri SEN0189 yang diproduksi oleh DFRobots. </a:t>
            </a:r>
            <a:r>
              <a:rPr lang="en-US" dirty="0" err="1"/>
              <a:t>Modul</a:t>
            </a:r>
            <a:r>
              <a:rPr lang="en-US" dirty="0"/>
              <a:t> </a:t>
            </a:r>
            <a:r>
              <a:rPr lang="id-ID" dirty="0"/>
              <a:t>sensor </a:t>
            </a:r>
            <a:r>
              <a:rPr lang="en-US" dirty="0" err="1"/>
              <a:t>ini</a:t>
            </a:r>
            <a:r>
              <a:rPr lang="en-US" dirty="0"/>
              <a:t> </a:t>
            </a:r>
            <a:r>
              <a:rPr lang="en-US" dirty="0" err="1"/>
              <a:t>terdiri</a:t>
            </a:r>
            <a:r>
              <a:rPr lang="en-US" dirty="0"/>
              <a:t> </a:t>
            </a:r>
            <a:r>
              <a:rPr lang="en-US" dirty="0" err="1"/>
              <a:t>atas</a:t>
            </a:r>
            <a:r>
              <a:rPr lang="en-US" dirty="0"/>
              <a:t> </a:t>
            </a:r>
            <a:r>
              <a:rPr lang="en-US" dirty="0" err="1"/>
              <a:t>rangkaian</a:t>
            </a:r>
            <a:r>
              <a:rPr lang="en-US" dirty="0"/>
              <a:t> </a:t>
            </a:r>
            <a:r>
              <a:rPr lang="en-US" dirty="0" err="1"/>
              <a:t>modul</a:t>
            </a:r>
            <a:r>
              <a:rPr lang="en-US" dirty="0"/>
              <a:t> sensor LED </a:t>
            </a:r>
            <a:r>
              <a:rPr lang="en-US" dirty="0" err="1"/>
              <a:t>inframerah</a:t>
            </a:r>
            <a:r>
              <a:rPr lang="en-US" dirty="0"/>
              <a:t> </a:t>
            </a:r>
            <a:r>
              <a:rPr lang="en-US" dirty="0" err="1"/>
              <a:t>dengan</a:t>
            </a:r>
            <a:r>
              <a:rPr lang="en-US" dirty="0"/>
              <a:t> sensor </a:t>
            </a:r>
            <a:r>
              <a:rPr lang="en-US" dirty="0" err="1"/>
              <a:t>fotodiod</a:t>
            </a:r>
            <a:r>
              <a:rPr lang="id-ID" dirty="0"/>
              <a:t>e</a:t>
            </a:r>
            <a:r>
              <a:rPr lang="en-US" dirty="0"/>
              <a:t> </a:t>
            </a:r>
            <a:r>
              <a:rPr lang="en-US" dirty="0" err="1"/>
              <a:t>dan</a:t>
            </a:r>
            <a:r>
              <a:rPr lang="en-US" dirty="0"/>
              <a:t> </a:t>
            </a:r>
            <a:r>
              <a:rPr lang="en-US" dirty="0" err="1"/>
              <a:t>rangkaian</a:t>
            </a:r>
            <a:r>
              <a:rPr lang="en-US" dirty="0"/>
              <a:t> </a:t>
            </a:r>
            <a:r>
              <a:rPr lang="id-ID" dirty="0"/>
              <a:t>untuk mengkondisikan</a:t>
            </a:r>
            <a:r>
              <a:rPr lang="en-US" dirty="0"/>
              <a:t> </a:t>
            </a:r>
            <a:r>
              <a:rPr lang="en-US" dirty="0" err="1"/>
              <a:t>sinyal</a:t>
            </a:r>
            <a:r>
              <a:rPr lang="en-US" dirty="0"/>
              <a:t> sensor </a:t>
            </a:r>
            <a:r>
              <a:rPr lang="en-US" dirty="0" err="1"/>
              <a:t>kekeruhan</a:t>
            </a:r>
            <a:r>
              <a:rPr lang="id-ID" dirty="0"/>
              <a:t> yang sudah terintegrasi di dalam modul sensor. </a:t>
            </a:r>
            <a:r>
              <a:rPr lang="en-US" dirty="0"/>
              <a:t>Cara </a:t>
            </a:r>
            <a:r>
              <a:rPr lang="en-US" dirty="0" err="1"/>
              <a:t>kerja</a:t>
            </a:r>
            <a:r>
              <a:rPr lang="en-US" dirty="0"/>
              <a:t> </a:t>
            </a:r>
            <a:r>
              <a:rPr lang="en-US" dirty="0" err="1"/>
              <a:t>dari</a:t>
            </a:r>
            <a:r>
              <a:rPr lang="en-US" dirty="0"/>
              <a:t> </a:t>
            </a:r>
            <a:r>
              <a:rPr lang="en-US" dirty="0" err="1"/>
              <a:t>modul</a:t>
            </a:r>
            <a:r>
              <a:rPr lang="en-US" dirty="0"/>
              <a:t> sensor </a:t>
            </a:r>
            <a:r>
              <a:rPr lang="en-US" dirty="0" err="1"/>
              <a:t>kekeruhan</a:t>
            </a:r>
            <a:r>
              <a:rPr lang="en-US" dirty="0"/>
              <a:t> </a:t>
            </a:r>
            <a:r>
              <a:rPr lang="en-US" dirty="0" err="1"/>
              <a:t>ini</a:t>
            </a:r>
            <a:r>
              <a:rPr lang="en-US" dirty="0"/>
              <a:t> </a:t>
            </a:r>
            <a:r>
              <a:rPr lang="en-US" dirty="0" err="1"/>
              <a:t>adalah</a:t>
            </a:r>
            <a:r>
              <a:rPr lang="en-US" dirty="0"/>
              <a:t> LED </a:t>
            </a:r>
            <a:r>
              <a:rPr lang="en-US" dirty="0" err="1"/>
              <a:t>inframerah</a:t>
            </a:r>
            <a:r>
              <a:rPr lang="en-US" dirty="0"/>
              <a:t> </a:t>
            </a:r>
            <a:r>
              <a:rPr lang="en-US" dirty="0" err="1"/>
              <a:t>memancarkan</a:t>
            </a:r>
            <a:r>
              <a:rPr lang="en-US" dirty="0"/>
              <a:t> </a:t>
            </a:r>
            <a:r>
              <a:rPr lang="en-US" dirty="0" err="1"/>
              <a:t>cahaya</a:t>
            </a:r>
            <a:r>
              <a:rPr lang="en-US" dirty="0"/>
              <a:t> yang </a:t>
            </a:r>
            <a:r>
              <a:rPr lang="en-US" dirty="0" err="1"/>
              <a:t>kemudian</a:t>
            </a:r>
            <a:r>
              <a:rPr lang="en-US" dirty="0"/>
              <a:t> </a:t>
            </a:r>
            <a:r>
              <a:rPr lang="en-US" dirty="0" err="1"/>
              <a:t>diterima</a:t>
            </a:r>
            <a:r>
              <a:rPr lang="en-US" dirty="0"/>
              <a:t> </a:t>
            </a:r>
            <a:r>
              <a:rPr lang="en-US" dirty="0" err="1"/>
              <a:t>oleh</a:t>
            </a:r>
            <a:r>
              <a:rPr lang="en-US" dirty="0"/>
              <a:t> </a:t>
            </a:r>
            <a:r>
              <a:rPr lang="en-US" dirty="0" err="1"/>
              <a:t>rangkaian</a:t>
            </a:r>
            <a:r>
              <a:rPr lang="en-US" dirty="0"/>
              <a:t> sensor </a:t>
            </a:r>
            <a:r>
              <a:rPr lang="en-US" dirty="0" err="1"/>
              <a:t>fotodiod</a:t>
            </a:r>
            <a:r>
              <a:rPr lang="id-ID" dirty="0"/>
              <a:t>e</a:t>
            </a:r>
            <a:r>
              <a:rPr lang="en-US" dirty="0"/>
              <a:t>. </a:t>
            </a:r>
            <a:r>
              <a:rPr lang="en-US" dirty="0" err="1"/>
              <a:t>Nilai</a:t>
            </a:r>
            <a:r>
              <a:rPr lang="en-US" dirty="0"/>
              <a:t> </a:t>
            </a:r>
            <a:r>
              <a:rPr lang="id-ID" dirty="0"/>
              <a:t>yang muncul </a:t>
            </a:r>
            <a:r>
              <a:rPr lang="en-US" dirty="0" err="1"/>
              <a:t>dari</a:t>
            </a:r>
            <a:r>
              <a:rPr lang="en-US" dirty="0"/>
              <a:t> </a:t>
            </a:r>
            <a:r>
              <a:rPr lang="en-US" dirty="0" err="1"/>
              <a:t>pembacaan</a:t>
            </a:r>
            <a:r>
              <a:rPr lang="en-US" dirty="0"/>
              <a:t> sensor </a:t>
            </a:r>
            <a:r>
              <a:rPr lang="en-US" dirty="0" err="1"/>
              <a:t>fotodiode</a:t>
            </a:r>
            <a:r>
              <a:rPr lang="en-US" dirty="0"/>
              <a:t> </a:t>
            </a:r>
            <a:r>
              <a:rPr lang="en-US" dirty="0" err="1"/>
              <a:t>ini</a:t>
            </a:r>
            <a:r>
              <a:rPr lang="en-US" dirty="0"/>
              <a:t> </a:t>
            </a:r>
            <a:r>
              <a:rPr lang="en-US" dirty="0" err="1"/>
              <a:t>akan</a:t>
            </a:r>
            <a:r>
              <a:rPr lang="en-US" dirty="0"/>
              <a:t> </a:t>
            </a:r>
            <a:r>
              <a:rPr lang="en-US" dirty="0" err="1"/>
              <a:t>berubah</a:t>
            </a:r>
            <a:r>
              <a:rPr lang="en-US" dirty="0"/>
              <a:t> </a:t>
            </a:r>
            <a:r>
              <a:rPr lang="en-US" dirty="0" err="1"/>
              <a:t>berdasarkan</a:t>
            </a:r>
            <a:r>
              <a:rPr lang="en-US" dirty="0"/>
              <a:t> </a:t>
            </a:r>
            <a:r>
              <a:rPr lang="en-US" dirty="0" err="1"/>
              <a:t>tingkat</a:t>
            </a:r>
            <a:r>
              <a:rPr lang="en-US" dirty="0"/>
              <a:t> </a:t>
            </a:r>
            <a:r>
              <a:rPr lang="en-US" dirty="0" err="1"/>
              <a:t>kekeruhan</a:t>
            </a:r>
            <a:r>
              <a:rPr lang="id-ID" dirty="0"/>
              <a:t> pada air. </a:t>
            </a:r>
            <a:r>
              <a:rPr lang="en-US" dirty="0" err="1"/>
              <a:t>Perubahan</a:t>
            </a:r>
            <a:r>
              <a:rPr lang="en-US" dirty="0"/>
              <a:t> </a:t>
            </a:r>
            <a:r>
              <a:rPr lang="id-ID" dirty="0"/>
              <a:t>yang terjadi pada </a:t>
            </a:r>
            <a:r>
              <a:rPr lang="en-US" dirty="0" err="1"/>
              <a:t>nilai</a:t>
            </a:r>
            <a:r>
              <a:rPr lang="en-US" dirty="0"/>
              <a:t> </a:t>
            </a:r>
            <a:r>
              <a:rPr lang="en-US" dirty="0" err="1"/>
              <a:t>dari</a:t>
            </a:r>
            <a:r>
              <a:rPr lang="en-US" dirty="0"/>
              <a:t> sensor </a:t>
            </a:r>
            <a:r>
              <a:rPr lang="en-US" dirty="0" err="1"/>
              <a:t>ini</a:t>
            </a:r>
            <a:r>
              <a:rPr lang="en-US" dirty="0"/>
              <a:t> </a:t>
            </a:r>
            <a:r>
              <a:rPr lang="en-US" dirty="0" err="1"/>
              <a:t>terbilang</a:t>
            </a:r>
            <a:r>
              <a:rPr lang="en-US" dirty="0"/>
              <a:t> </a:t>
            </a:r>
            <a:r>
              <a:rPr lang="en-US" dirty="0" err="1"/>
              <a:t>kecil</a:t>
            </a:r>
            <a:r>
              <a:rPr lang="en-US" dirty="0"/>
              <a:t> </a:t>
            </a:r>
            <a:r>
              <a:rPr lang="en-US" dirty="0" err="1"/>
              <a:t>dan</a:t>
            </a:r>
            <a:r>
              <a:rPr lang="en-US" dirty="0"/>
              <a:t> </a:t>
            </a:r>
            <a:r>
              <a:rPr lang="en-US" dirty="0" err="1"/>
              <a:t>pada</a:t>
            </a:r>
            <a:r>
              <a:rPr lang="en-US" dirty="0"/>
              <a:t> </a:t>
            </a:r>
            <a:r>
              <a:rPr lang="en-US" dirty="0" err="1"/>
              <a:t>saat</a:t>
            </a:r>
            <a:r>
              <a:rPr lang="en-US" dirty="0"/>
              <a:t> </a:t>
            </a:r>
            <a:r>
              <a:rPr lang="en-US" dirty="0" err="1"/>
              <a:t>kondisi</a:t>
            </a:r>
            <a:r>
              <a:rPr lang="en-US" dirty="0"/>
              <a:t> </a:t>
            </a:r>
            <a:r>
              <a:rPr lang="en-US" dirty="0" err="1"/>
              <a:t>tanpa</a:t>
            </a:r>
            <a:r>
              <a:rPr lang="en-US" dirty="0"/>
              <a:t> </a:t>
            </a:r>
            <a:r>
              <a:rPr lang="en-US" dirty="0" err="1"/>
              <a:t>beban</a:t>
            </a:r>
            <a:r>
              <a:rPr lang="en-US" dirty="0"/>
              <a:t> </a:t>
            </a:r>
            <a:r>
              <a:rPr lang="en-US" dirty="0" err="1"/>
              <a:t>sudah</a:t>
            </a:r>
            <a:r>
              <a:rPr lang="en-US" dirty="0"/>
              <a:t> </a:t>
            </a:r>
            <a:r>
              <a:rPr lang="en-US" dirty="0" err="1"/>
              <a:t>terdapat</a:t>
            </a:r>
            <a:r>
              <a:rPr lang="en-US" dirty="0"/>
              <a:t> </a:t>
            </a:r>
            <a:r>
              <a:rPr lang="en-US" dirty="0" err="1"/>
              <a:t>nilai</a:t>
            </a:r>
            <a:r>
              <a:rPr lang="en-US" dirty="0"/>
              <a:t> </a:t>
            </a:r>
            <a:r>
              <a:rPr lang="en-US" dirty="0" err="1"/>
              <a:t>tegangan</a:t>
            </a:r>
            <a:r>
              <a:rPr lang="en-US" dirty="0"/>
              <a:t> </a:t>
            </a:r>
            <a:r>
              <a:rPr lang="en-US" dirty="0" err="1"/>
              <a:t>maka</a:t>
            </a:r>
            <a:r>
              <a:rPr lang="en-US" dirty="0"/>
              <a:t> </a:t>
            </a:r>
            <a:r>
              <a:rPr lang="en-US" dirty="0" err="1"/>
              <a:t>rangkaian</a:t>
            </a:r>
            <a:r>
              <a:rPr lang="en-US" dirty="0"/>
              <a:t> sensor </a:t>
            </a:r>
            <a:r>
              <a:rPr lang="en-US" dirty="0" err="1"/>
              <a:t>kekeruhan</a:t>
            </a:r>
            <a:r>
              <a:rPr lang="en-US" dirty="0"/>
              <a:t> </a:t>
            </a:r>
            <a:r>
              <a:rPr lang="en-US" dirty="0" err="1"/>
              <a:t>dihubungkan</a:t>
            </a:r>
            <a:r>
              <a:rPr lang="en-US" dirty="0"/>
              <a:t> </a:t>
            </a:r>
            <a:r>
              <a:rPr lang="en-US" dirty="0" err="1"/>
              <a:t>dengan</a:t>
            </a:r>
            <a:r>
              <a:rPr lang="en-US" dirty="0"/>
              <a:t> </a:t>
            </a:r>
            <a:r>
              <a:rPr lang="en-US" dirty="0" err="1"/>
              <a:t>pengkondisian</a:t>
            </a:r>
            <a:r>
              <a:rPr lang="en-US" dirty="0"/>
              <a:t> </a:t>
            </a:r>
            <a:r>
              <a:rPr lang="en-US" dirty="0" err="1"/>
              <a:t>sinyal</a:t>
            </a:r>
            <a:r>
              <a:rPr lang="en-US" dirty="0"/>
              <a:t> yang </a:t>
            </a:r>
            <a:r>
              <a:rPr lang="en-US" dirty="0" err="1"/>
              <a:t>berupa</a:t>
            </a:r>
            <a:r>
              <a:rPr lang="en-US" dirty="0"/>
              <a:t> </a:t>
            </a:r>
            <a:r>
              <a:rPr lang="en-US" dirty="0" err="1"/>
              <a:t>diferensial</a:t>
            </a:r>
            <a:r>
              <a:rPr lang="en-US" dirty="0"/>
              <a:t> amplifier </a:t>
            </a:r>
            <a:r>
              <a:rPr lang="en-US" dirty="0" err="1"/>
              <a:t>untuk</a:t>
            </a:r>
            <a:r>
              <a:rPr lang="en-US" dirty="0"/>
              <a:t> </a:t>
            </a:r>
            <a:r>
              <a:rPr lang="en-US" dirty="0" err="1"/>
              <a:t>kemudian</a:t>
            </a:r>
            <a:r>
              <a:rPr lang="en-US" dirty="0"/>
              <a:t> </a:t>
            </a:r>
            <a:r>
              <a:rPr lang="en-US" dirty="0" err="1"/>
              <a:t>dikuatkan</a:t>
            </a:r>
            <a:r>
              <a:rPr lang="en-US" dirty="0"/>
              <a:t> </a:t>
            </a:r>
            <a:r>
              <a:rPr lang="en-US" dirty="0" err="1"/>
              <a:t>kembali</a:t>
            </a:r>
            <a:r>
              <a:rPr lang="en-US" dirty="0"/>
              <a:t> </a:t>
            </a:r>
            <a:r>
              <a:rPr lang="en-US" dirty="0" err="1"/>
              <a:t>oleh</a:t>
            </a:r>
            <a:r>
              <a:rPr lang="en-US" dirty="0"/>
              <a:t> </a:t>
            </a:r>
            <a:r>
              <a:rPr lang="en-US" dirty="0" err="1"/>
              <a:t>rangkaian</a:t>
            </a:r>
            <a:r>
              <a:rPr lang="en-US" dirty="0"/>
              <a:t> </a:t>
            </a:r>
            <a:r>
              <a:rPr lang="en-US" dirty="0" err="1"/>
              <a:t>penguat</a:t>
            </a:r>
            <a:r>
              <a:rPr lang="en-US" dirty="0"/>
              <a:t> </a:t>
            </a:r>
            <a:r>
              <a:rPr lang="id-ID" dirty="0"/>
              <a:t>yang sudah terintegrasi pada rangkaian pengkondisi sinyal. </a:t>
            </a:r>
          </a:p>
        </p:txBody>
      </p:sp>
    </p:spTree>
    <p:extLst>
      <p:ext uri="{BB962C8B-B14F-4D97-AF65-F5344CB8AC3E}">
        <p14:creationId xmlns:p14="http://schemas.microsoft.com/office/powerpoint/2010/main" val="281291138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264696"/>
          </a:xfrm>
        </p:spPr>
        <p:txBody>
          <a:bodyPr>
            <a:normAutofit fontScale="92500" lnSpcReduction="10000"/>
          </a:bodyPr>
          <a:lstStyle/>
          <a:p>
            <a:pPr marL="0" indent="0">
              <a:buNone/>
            </a:pPr>
            <a:r>
              <a:rPr lang="id-ID" dirty="0"/>
              <a:t>P</a:t>
            </a:r>
            <a:r>
              <a:rPr lang="en-US" dirty="0" err="1"/>
              <a:t>arameter</a:t>
            </a:r>
            <a:r>
              <a:rPr lang="en-US" dirty="0"/>
              <a:t> </a:t>
            </a:r>
            <a:r>
              <a:rPr lang="en-US" dirty="0" err="1"/>
              <a:t>kualitas</a:t>
            </a:r>
            <a:r>
              <a:rPr lang="en-US" dirty="0"/>
              <a:t> air</a:t>
            </a:r>
            <a:r>
              <a:rPr lang="id-ID" dirty="0"/>
              <a:t> yang baik sering diindikasikan dengan </a:t>
            </a:r>
            <a:r>
              <a:rPr lang="en-US" dirty="0" err="1"/>
              <a:t>tingkat</a:t>
            </a:r>
            <a:r>
              <a:rPr lang="en-US" dirty="0"/>
              <a:t> </a:t>
            </a:r>
            <a:r>
              <a:rPr lang="en-US" dirty="0" err="1"/>
              <a:t>kekeruhan</a:t>
            </a:r>
            <a:r>
              <a:rPr lang="en-US" dirty="0"/>
              <a:t> </a:t>
            </a:r>
            <a:r>
              <a:rPr lang="en-US" dirty="0" err="1"/>
              <a:t>dan</a:t>
            </a:r>
            <a:r>
              <a:rPr lang="en-US" dirty="0"/>
              <a:t> </a:t>
            </a:r>
            <a:r>
              <a:rPr lang="en-US" dirty="0" err="1"/>
              <a:t>keasaman</a:t>
            </a:r>
            <a:r>
              <a:rPr lang="en-US" dirty="0"/>
              <a:t>. </a:t>
            </a:r>
            <a:r>
              <a:rPr lang="id-ID" dirty="0"/>
              <a:t>Banyak orang yang menganggap bahwa air harus memiliki kualitas yang baik sehingga bisa digunakan dalam kehidupan sehari – hari</a:t>
            </a:r>
            <a:r>
              <a:rPr lang="en-US" dirty="0"/>
              <a:t>. </a:t>
            </a:r>
            <a:r>
              <a:rPr lang="id-ID" dirty="0"/>
              <a:t>Disini p</a:t>
            </a:r>
            <a:r>
              <a:rPr lang="en-US" dirty="0" err="1"/>
              <a:t>enulis</a:t>
            </a:r>
            <a:r>
              <a:rPr lang="en-US" dirty="0"/>
              <a:t> </a:t>
            </a:r>
            <a:r>
              <a:rPr lang="en-US" dirty="0" err="1"/>
              <a:t>merencanakan</a:t>
            </a:r>
            <a:r>
              <a:rPr lang="en-US" dirty="0"/>
              <a:t> </a:t>
            </a:r>
            <a:r>
              <a:rPr lang="en-US" dirty="0" err="1"/>
              <a:t>membuat</a:t>
            </a:r>
            <a:r>
              <a:rPr lang="en-US" dirty="0"/>
              <a:t> </a:t>
            </a:r>
            <a:r>
              <a:rPr lang="en-US" dirty="0" err="1"/>
              <a:t>alat</a:t>
            </a:r>
            <a:r>
              <a:rPr lang="en-US" dirty="0"/>
              <a:t> </a:t>
            </a:r>
            <a:r>
              <a:rPr lang="en-US" dirty="0" err="1"/>
              <a:t>pengukur</a:t>
            </a:r>
            <a:r>
              <a:rPr lang="en-US" dirty="0"/>
              <a:t> </a:t>
            </a:r>
            <a:r>
              <a:rPr lang="en-US" dirty="0" err="1"/>
              <a:t>kadar</a:t>
            </a:r>
            <a:r>
              <a:rPr lang="en-US" dirty="0"/>
              <a:t> </a:t>
            </a:r>
            <a:r>
              <a:rPr lang="en-US" dirty="0" err="1"/>
              <a:t>keasaman</a:t>
            </a:r>
            <a:r>
              <a:rPr lang="en-US" dirty="0"/>
              <a:t> </a:t>
            </a:r>
            <a:r>
              <a:rPr lang="en-US" dirty="0" err="1"/>
              <a:t>dan</a:t>
            </a:r>
            <a:r>
              <a:rPr lang="en-US" dirty="0"/>
              <a:t> </a:t>
            </a:r>
            <a:r>
              <a:rPr lang="en-US" dirty="0" err="1"/>
              <a:t>kekeruhan</a:t>
            </a:r>
            <a:r>
              <a:rPr lang="en-US" dirty="0"/>
              <a:t> air </a:t>
            </a:r>
            <a:r>
              <a:rPr lang="en-US" dirty="0" err="1"/>
              <a:t>guna</a:t>
            </a:r>
            <a:r>
              <a:rPr lang="en-US" dirty="0"/>
              <a:t> </a:t>
            </a:r>
            <a:r>
              <a:rPr lang="en-US" dirty="0" err="1"/>
              <a:t>mempermudah</a:t>
            </a:r>
            <a:r>
              <a:rPr lang="en-US" dirty="0"/>
              <a:t> </a:t>
            </a:r>
            <a:r>
              <a:rPr lang="en-US" dirty="0" err="1"/>
              <a:t>mengidentifikasi</a:t>
            </a:r>
            <a:r>
              <a:rPr lang="en-US" dirty="0"/>
              <a:t> air yang </a:t>
            </a:r>
            <a:r>
              <a:rPr lang="en-US" dirty="0" err="1"/>
              <a:t>akan</a:t>
            </a:r>
            <a:r>
              <a:rPr lang="en-US" dirty="0"/>
              <a:t> </a:t>
            </a:r>
            <a:r>
              <a:rPr lang="en-US" dirty="0" err="1"/>
              <a:t>digunakan</a:t>
            </a:r>
            <a:r>
              <a:rPr lang="id-ID" dirty="0"/>
              <a:t> dalam pembibitan ikan</a:t>
            </a:r>
            <a:r>
              <a:rPr lang="en-US" dirty="0"/>
              <a:t>. </a:t>
            </a:r>
            <a:r>
              <a:rPr lang="en-US" dirty="0" err="1"/>
              <a:t>Alat</a:t>
            </a:r>
            <a:r>
              <a:rPr lang="en-US" dirty="0"/>
              <a:t> yang </a:t>
            </a:r>
            <a:r>
              <a:rPr lang="en-US" dirty="0" err="1"/>
              <a:t>penulis</a:t>
            </a:r>
            <a:r>
              <a:rPr lang="en-US" dirty="0"/>
              <a:t> </a:t>
            </a:r>
            <a:r>
              <a:rPr lang="en-US" dirty="0" err="1"/>
              <a:t>rancang</a:t>
            </a:r>
            <a:r>
              <a:rPr lang="id-ID" dirty="0"/>
              <a:t> ini</a:t>
            </a:r>
            <a:r>
              <a:rPr lang="en-US" dirty="0"/>
              <a:t> </a:t>
            </a:r>
            <a:r>
              <a:rPr lang="en-US" dirty="0" err="1"/>
              <a:t>memiliki</a:t>
            </a:r>
            <a:r>
              <a:rPr lang="en-US" dirty="0"/>
              <a:t> </a:t>
            </a:r>
            <a:r>
              <a:rPr lang="en-US" dirty="0" err="1"/>
              <a:t>kesamaan</a:t>
            </a:r>
            <a:r>
              <a:rPr lang="en-US" dirty="0"/>
              <a:t>  </a:t>
            </a:r>
            <a:r>
              <a:rPr lang="en-US" dirty="0" err="1"/>
              <a:t>dengan</a:t>
            </a:r>
            <a:r>
              <a:rPr lang="en-US" dirty="0"/>
              <a:t> </a:t>
            </a:r>
            <a:r>
              <a:rPr lang="en-US" dirty="0" err="1"/>
              <a:t>alat</a:t>
            </a:r>
            <a:r>
              <a:rPr lang="en-US" dirty="0"/>
              <a:t> </a:t>
            </a:r>
            <a:r>
              <a:rPr lang="en-US" dirty="0" err="1"/>
              <a:t>pengukur</a:t>
            </a:r>
            <a:r>
              <a:rPr lang="en-US" dirty="0"/>
              <a:t> pH air </a:t>
            </a:r>
            <a:r>
              <a:rPr lang="en-US" dirty="0" err="1"/>
              <a:t>atau</a:t>
            </a:r>
            <a:r>
              <a:rPr lang="en-US" dirty="0"/>
              <a:t> pH meter </a:t>
            </a:r>
            <a:r>
              <a:rPr lang="en-US" dirty="0" err="1"/>
              <a:t>dan</a:t>
            </a:r>
            <a:r>
              <a:rPr lang="en-US" dirty="0"/>
              <a:t> </a:t>
            </a:r>
            <a:r>
              <a:rPr lang="en-US" dirty="0" err="1"/>
              <a:t>pengukur</a:t>
            </a:r>
            <a:r>
              <a:rPr lang="en-US" dirty="0"/>
              <a:t> </a:t>
            </a:r>
            <a:r>
              <a:rPr lang="en-US" dirty="0" err="1"/>
              <a:t>kekeruhan</a:t>
            </a:r>
            <a:r>
              <a:rPr lang="en-US" dirty="0"/>
              <a:t> air </a:t>
            </a:r>
            <a:r>
              <a:rPr lang="en-US" dirty="0" err="1"/>
              <a:t>atau</a:t>
            </a:r>
            <a:r>
              <a:rPr lang="en-US" dirty="0"/>
              <a:t> </a:t>
            </a:r>
            <a:r>
              <a:rPr lang="en-US" i="1" dirty="0" err="1"/>
              <a:t>turbidy</a:t>
            </a:r>
            <a:r>
              <a:rPr lang="en-US" i="1" dirty="0"/>
              <a:t> </a:t>
            </a:r>
            <a:r>
              <a:rPr lang="en-US" dirty="0"/>
              <a:t>meter. </a:t>
            </a:r>
            <a:r>
              <a:rPr lang="en-US" dirty="0" err="1"/>
              <a:t>Alat</a:t>
            </a:r>
            <a:r>
              <a:rPr lang="en-US" dirty="0"/>
              <a:t> </a:t>
            </a:r>
            <a:r>
              <a:rPr lang="en-US" dirty="0" err="1"/>
              <a:t>ini</a:t>
            </a:r>
            <a:r>
              <a:rPr lang="en-US" dirty="0"/>
              <a:t> </a:t>
            </a:r>
            <a:r>
              <a:rPr lang="en-US" dirty="0" err="1"/>
              <a:t>menggunakan</a:t>
            </a:r>
            <a:r>
              <a:rPr lang="en-US" dirty="0"/>
              <a:t> </a:t>
            </a:r>
            <a:r>
              <a:rPr lang="en-US" dirty="0" err="1"/>
              <a:t>rangkaian</a:t>
            </a:r>
            <a:r>
              <a:rPr lang="en-US" dirty="0"/>
              <a:t> </a:t>
            </a:r>
            <a:r>
              <a:rPr lang="id-ID" dirty="0"/>
              <a:t>Arduino Uno </a:t>
            </a:r>
            <a:r>
              <a:rPr lang="en-US" dirty="0" err="1"/>
              <a:t>sebagai</a:t>
            </a:r>
            <a:r>
              <a:rPr lang="en-US" dirty="0"/>
              <a:t> sensor </a:t>
            </a:r>
            <a:r>
              <a:rPr lang="en-US" dirty="0" err="1"/>
              <a:t>kekeruhan</a:t>
            </a:r>
            <a:r>
              <a:rPr lang="en-US" dirty="0"/>
              <a:t> yang </a:t>
            </a:r>
            <a:r>
              <a:rPr lang="en-US" dirty="0" err="1"/>
              <a:t>mengukur</a:t>
            </a:r>
            <a:r>
              <a:rPr lang="en-US" dirty="0"/>
              <a:t> </a:t>
            </a:r>
            <a:r>
              <a:rPr lang="en-US" dirty="0" err="1"/>
              <a:t>tingkat</a:t>
            </a:r>
            <a:r>
              <a:rPr lang="en-US" dirty="0"/>
              <a:t> </a:t>
            </a:r>
            <a:r>
              <a:rPr lang="en-US" dirty="0" err="1"/>
              <a:t>kekeruhan</a:t>
            </a:r>
            <a:r>
              <a:rPr lang="en-US" dirty="0"/>
              <a:t> air </a:t>
            </a:r>
            <a:r>
              <a:rPr lang="en-US" dirty="0" err="1"/>
              <a:t>dan</a:t>
            </a:r>
            <a:r>
              <a:rPr lang="en-US" dirty="0"/>
              <a:t> sensor </a:t>
            </a:r>
            <a:r>
              <a:rPr lang="en-US" dirty="0" err="1"/>
              <a:t>keasaman</a:t>
            </a:r>
            <a:r>
              <a:rPr lang="en-US" dirty="0"/>
              <a:t> </a:t>
            </a:r>
            <a:r>
              <a:rPr lang="en-US" dirty="0" err="1"/>
              <a:t>sebagai</a:t>
            </a:r>
            <a:r>
              <a:rPr lang="en-US" dirty="0"/>
              <a:t> sensor </a:t>
            </a:r>
            <a:r>
              <a:rPr lang="en-US" dirty="0" err="1"/>
              <a:t>pH.</a:t>
            </a:r>
            <a:endParaRPr lang="id-ID" dirty="0"/>
          </a:p>
        </p:txBody>
      </p:sp>
    </p:spTree>
    <p:extLst>
      <p:ext uri="{BB962C8B-B14F-4D97-AF65-F5344CB8AC3E}">
        <p14:creationId xmlns:p14="http://schemas.microsoft.com/office/powerpoint/2010/main" val="29624363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0">
              <a:srgbClr val="E6DCAC"/>
            </a:gs>
            <a:gs pos="22000">
              <a:srgbClr val="E6D78A"/>
            </a:gs>
            <a:gs pos="41000">
              <a:srgbClr val="C7AC4C"/>
            </a:gs>
            <a:gs pos="64000">
              <a:srgbClr val="E6D78A"/>
            </a:gs>
            <a:gs pos="88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a:p>
          <a:p>
            <a:pPr marL="0" indent="0">
              <a:buNone/>
            </a:pPr>
            <a:endParaRPr lang="id-ID" sz="2000" i="1" dirty="0" smtClean="0"/>
          </a:p>
          <a:p>
            <a:pPr marL="0" indent="0">
              <a:buNone/>
            </a:pPr>
            <a:r>
              <a:rPr lang="id-ID" sz="2000" i="1" dirty="0"/>
              <a:t>	</a:t>
            </a:r>
            <a:endParaRPr lang="id-ID" sz="2000" i="1" dirty="0" smtClean="0"/>
          </a:p>
          <a:p>
            <a:pPr marL="0" indent="0">
              <a:buNone/>
            </a:pPr>
            <a:r>
              <a:rPr lang="id-ID" sz="2000" i="1" dirty="0"/>
              <a:t>	</a:t>
            </a:r>
            <a:r>
              <a:rPr lang="id-ID" sz="2000" i="1" dirty="0" smtClean="0"/>
              <a:t>Kit </a:t>
            </a:r>
            <a:r>
              <a:rPr lang="id-ID" sz="2000" i="1" dirty="0"/>
              <a:t>sensor pH </a:t>
            </a:r>
            <a:r>
              <a:rPr lang="id-ID" sz="2000" i="1" dirty="0" smtClean="0"/>
              <a:t>analog  		Sensor </a:t>
            </a:r>
            <a:r>
              <a:rPr lang="id-ID" sz="2000" i="1" dirty="0"/>
              <a:t>kekeruhan SEN0189</a:t>
            </a:r>
          </a:p>
          <a:p>
            <a:pPr marL="0" indent="0">
              <a:buNone/>
            </a:pPr>
            <a:endParaRPr lang="id-ID" i="1" dirty="0"/>
          </a:p>
          <a:p>
            <a:pPr marL="0" indent="0">
              <a:buNone/>
            </a:pPr>
            <a:endParaRPr lang="id-ID" i="1" dirty="0" smtClean="0"/>
          </a:p>
        </p:txBody>
      </p:sp>
      <p:pic>
        <p:nvPicPr>
          <p:cNvPr id="4" name="Picture 3"/>
          <p:cNvPicPr/>
          <p:nvPr/>
        </p:nvPicPr>
        <p:blipFill rotWithShape="1">
          <a:blip r:embed="rId2">
            <a:extLst>
              <a:ext uri="{28A0092B-C50C-407E-A947-70E740481C1C}">
                <a14:useLocalDpi xmlns:a14="http://schemas.microsoft.com/office/drawing/2010/main" val="0"/>
              </a:ext>
            </a:extLst>
          </a:blip>
          <a:srcRect t="8685" b="6893"/>
          <a:stretch/>
        </p:blipFill>
        <p:spPr bwMode="auto">
          <a:xfrm>
            <a:off x="899592" y="1124744"/>
            <a:ext cx="2880320" cy="2520280"/>
          </a:xfrm>
          <a:prstGeom prst="rect">
            <a:avLst/>
          </a:prstGeom>
          <a:noFill/>
          <a:ln>
            <a:noFill/>
          </a:ln>
          <a:extLst>
            <a:ext uri="{53640926-AAD7-44D8-BBD7-CCE9431645EC}">
              <a14:shadowObscured xmlns:a14="http://schemas.microsoft.com/office/drawing/2010/main"/>
            </a:ext>
          </a:extLst>
        </p:spPr>
      </p:pic>
      <p:pic>
        <p:nvPicPr>
          <p:cNvPr id="6" name="Picture 5"/>
          <p:cNvPicPr/>
          <p:nvPr/>
        </p:nvPicPr>
        <p:blipFill rotWithShape="1">
          <a:blip r:embed="rId3" cstate="print">
            <a:extLst>
              <a:ext uri="{28A0092B-C50C-407E-A947-70E740481C1C}">
                <a14:useLocalDpi xmlns:a14="http://schemas.microsoft.com/office/drawing/2010/main" val="0"/>
              </a:ext>
            </a:extLst>
          </a:blip>
          <a:srcRect t="31260" b="12227"/>
          <a:stretch/>
        </p:blipFill>
        <p:spPr bwMode="auto">
          <a:xfrm>
            <a:off x="4283968" y="1268760"/>
            <a:ext cx="4104456" cy="244827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3250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008112"/>
          </a:xfrm>
        </p:spPr>
        <p:txBody>
          <a:bodyPr>
            <a:normAutofit/>
          </a:bodyPr>
          <a:lstStyle/>
          <a:p>
            <a:r>
              <a:rPr lang="id-ID" sz="4200" b="1" dirty="0"/>
              <a:t>Waterflow Sensor</a:t>
            </a:r>
            <a:r>
              <a:rPr lang="en-US" sz="4200" b="1" dirty="0"/>
              <a:t> </a:t>
            </a:r>
            <a:endParaRPr lang="id-ID" sz="4200" b="1" dirty="0"/>
          </a:p>
        </p:txBody>
      </p:sp>
      <p:sp>
        <p:nvSpPr>
          <p:cNvPr id="3" name="Content Placeholder 2"/>
          <p:cNvSpPr>
            <a:spLocks noGrp="1"/>
          </p:cNvSpPr>
          <p:nvPr>
            <p:ph idx="1"/>
          </p:nvPr>
        </p:nvSpPr>
        <p:spPr>
          <a:xfrm>
            <a:off x="457200" y="1196752"/>
            <a:ext cx="8229600" cy="5472608"/>
          </a:xfrm>
        </p:spPr>
        <p:txBody>
          <a:bodyPr>
            <a:normAutofit fontScale="77500" lnSpcReduction="20000"/>
          </a:bodyPr>
          <a:lstStyle/>
          <a:p>
            <a:pPr marL="0" indent="0">
              <a:buNone/>
            </a:pPr>
            <a:r>
              <a:rPr lang="id-ID" dirty="0"/>
              <a:t>Sensor aliran air (</a:t>
            </a:r>
            <a:r>
              <a:rPr lang="id-ID" i="1" dirty="0"/>
              <a:t>waterflow</a:t>
            </a:r>
            <a:r>
              <a:rPr lang="id-ID" dirty="0"/>
              <a:t>) adalah sensor yang digunakan untuk mengukur debit atau volume air. Penggunaan sensor tersebut dalam sistem ini bertujuan untuk menyeimbangkan debit air (berkondisi asam) yang dikeluarkan dengan air segar yang dialirkan masuk ke kolam pembenihan untuk menggantikan air yang keluar tersebut. Dalam pembenihan ikan, volume air dalam kolam tidak boleh bertambah atau pun berkurang secara drastis karena akan membuat benih menjadi </a:t>
            </a:r>
            <a:r>
              <a:rPr lang="id-ID" i="1" dirty="0"/>
              <a:t>stress</a:t>
            </a:r>
            <a:r>
              <a:rPr lang="id-ID" dirty="0"/>
              <a:t> dan bisa beresiko pada kematian benih.</a:t>
            </a:r>
          </a:p>
          <a:p>
            <a:pPr marL="0" indent="0">
              <a:buNone/>
            </a:pPr>
            <a:r>
              <a:rPr lang="id-ID" dirty="0"/>
              <a:t/>
            </a:r>
            <a:br>
              <a:rPr lang="id-ID" dirty="0"/>
            </a:br>
            <a:r>
              <a:rPr lang="en-US" i="1" dirty="0" err="1"/>
              <a:t>Waterflow</a:t>
            </a:r>
            <a:r>
              <a:rPr lang="en-US" dirty="0"/>
              <a:t> sensor </a:t>
            </a:r>
            <a:r>
              <a:rPr lang="en-US" dirty="0" err="1"/>
              <a:t>terdiri</a:t>
            </a:r>
            <a:r>
              <a:rPr lang="en-US" dirty="0"/>
              <a:t> </a:t>
            </a:r>
            <a:r>
              <a:rPr lang="en-US" dirty="0" err="1"/>
              <a:t>dari</a:t>
            </a:r>
            <a:r>
              <a:rPr lang="en-US" dirty="0"/>
              <a:t> </a:t>
            </a:r>
            <a:r>
              <a:rPr lang="en-US" dirty="0" err="1"/>
              <a:t>bodi</a:t>
            </a:r>
            <a:r>
              <a:rPr lang="en-US" dirty="0"/>
              <a:t> </a:t>
            </a:r>
            <a:r>
              <a:rPr lang="en-US" dirty="0" err="1"/>
              <a:t>katup</a:t>
            </a:r>
            <a:r>
              <a:rPr lang="en-US" dirty="0"/>
              <a:t> </a:t>
            </a:r>
            <a:r>
              <a:rPr lang="en-US" dirty="0" err="1"/>
              <a:t>plastik</a:t>
            </a:r>
            <a:r>
              <a:rPr lang="en-US" dirty="0"/>
              <a:t>, rotor </a:t>
            </a:r>
            <a:r>
              <a:rPr lang="en-US" dirty="0" err="1"/>
              <a:t>dan</a:t>
            </a:r>
            <a:r>
              <a:rPr lang="en-US" dirty="0"/>
              <a:t> sensor </a:t>
            </a:r>
            <a:r>
              <a:rPr lang="id-ID" dirty="0"/>
              <a:t>yang mengukur kecepatan aliran air</a:t>
            </a:r>
            <a:r>
              <a:rPr lang="en-US" dirty="0"/>
              <a:t>. </a:t>
            </a:r>
            <a:r>
              <a:rPr lang="en-US" dirty="0" err="1"/>
              <a:t>Ketika</a:t>
            </a:r>
            <a:r>
              <a:rPr lang="en-US" dirty="0"/>
              <a:t> air </a:t>
            </a:r>
            <a:r>
              <a:rPr lang="en-US" dirty="0" err="1"/>
              <a:t>mengalir</a:t>
            </a:r>
            <a:r>
              <a:rPr lang="en-US" dirty="0"/>
              <a:t> </a:t>
            </a:r>
            <a:r>
              <a:rPr lang="en-US" dirty="0" err="1"/>
              <a:t>melalui</a:t>
            </a:r>
            <a:r>
              <a:rPr lang="en-US" dirty="0"/>
              <a:t> rotor, </a:t>
            </a:r>
            <a:r>
              <a:rPr lang="en-US" dirty="0" err="1"/>
              <a:t>maka</a:t>
            </a:r>
            <a:r>
              <a:rPr lang="en-US" dirty="0"/>
              <a:t> rotor </a:t>
            </a:r>
            <a:r>
              <a:rPr lang="en-US" dirty="0" err="1"/>
              <a:t>akan</a:t>
            </a:r>
            <a:r>
              <a:rPr lang="en-US" dirty="0"/>
              <a:t> </a:t>
            </a:r>
            <a:r>
              <a:rPr lang="en-US" dirty="0" err="1"/>
              <a:t>berputar</a:t>
            </a:r>
            <a:r>
              <a:rPr lang="en-US" dirty="0"/>
              <a:t> </a:t>
            </a:r>
            <a:r>
              <a:rPr lang="en-US" dirty="0" err="1"/>
              <a:t>sesuai</a:t>
            </a:r>
            <a:r>
              <a:rPr lang="en-US" dirty="0"/>
              <a:t> </a:t>
            </a:r>
            <a:r>
              <a:rPr lang="en-US" dirty="0" err="1"/>
              <a:t>dengan</a:t>
            </a:r>
            <a:r>
              <a:rPr lang="en-US" dirty="0"/>
              <a:t> </a:t>
            </a:r>
            <a:r>
              <a:rPr lang="en-US" dirty="0" err="1"/>
              <a:t>kecepatan</a:t>
            </a:r>
            <a:r>
              <a:rPr lang="en-US" dirty="0"/>
              <a:t> </a:t>
            </a:r>
            <a:r>
              <a:rPr lang="en-US" dirty="0" err="1"/>
              <a:t>aliran</a:t>
            </a:r>
            <a:r>
              <a:rPr lang="en-US" dirty="0"/>
              <a:t> air yang </a:t>
            </a:r>
            <a:r>
              <a:rPr lang="en-US" dirty="0" err="1"/>
              <a:t>mengalir</a:t>
            </a:r>
            <a:r>
              <a:rPr lang="en-US" dirty="0"/>
              <a:t> </a:t>
            </a:r>
            <a:r>
              <a:rPr lang="en-US" dirty="0" err="1"/>
              <a:t>melalui</a:t>
            </a:r>
            <a:r>
              <a:rPr lang="en-US" dirty="0"/>
              <a:t> rotor </a:t>
            </a:r>
            <a:r>
              <a:rPr lang="en-US" dirty="0" err="1"/>
              <a:t>tersebut</a:t>
            </a:r>
            <a:r>
              <a:rPr lang="en-US" dirty="0"/>
              <a:t>.</a:t>
            </a:r>
            <a:r>
              <a:rPr lang="id-ID" dirty="0"/>
              <a:t> Kecepatan putaran air inilah yang menjadi dasar perhitungan debit air yang melalui pipa pada </a:t>
            </a:r>
            <a:r>
              <a:rPr lang="id-ID" i="1" dirty="0"/>
              <a:t>kit waterflow sensor</a:t>
            </a:r>
            <a:r>
              <a:rPr lang="id-ID" dirty="0"/>
              <a:t>. </a:t>
            </a:r>
          </a:p>
        </p:txBody>
      </p:sp>
    </p:spTree>
    <p:extLst>
      <p:ext uri="{BB962C8B-B14F-4D97-AF65-F5344CB8AC3E}">
        <p14:creationId xmlns:p14="http://schemas.microsoft.com/office/powerpoint/2010/main" val="842369692"/>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2">
              <a:lumMod val="5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692696"/>
            <a:ext cx="8229600" cy="864096"/>
          </a:xfrm>
        </p:spPr>
        <p:txBody>
          <a:bodyPr>
            <a:noAutofit/>
          </a:bodyPr>
          <a:lstStyle/>
          <a:p>
            <a:r>
              <a:rPr lang="id-ID" sz="4200" b="1" dirty="0"/>
              <a:t>Katup Selenoid</a:t>
            </a:r>
            <a:br>
              <a:rPr lang="id-ID" sz="4200" b="1" dirty="0"/>
            </a:br>
            <a:endParaRPr lang="id-ID" sz="4200" dirty="0"/>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pPr marL="0" indent="0">
              <a:buNone/>
            </a:pPr>
            <a:r>
              <a:rPr lang="id-ID" dirty="0" smtClean="0"/>
              <a:t>Katup s</a:t>
            </a:r>
            <a:r>
              <a:rPr lang="en-US" dirty="0" err="1" smtClean="0"/>
              <a:t>elenoid</a:t>
            </a:r>
            <a:r>
              <a:rPr lang="en-US" dirty="0" smtClean="0"/>
              <a:t> </a:t>
            </a:r>
            <a:r>
              <a:rPr lang="en-US" dirty="0" err="1" smtClean="0"/>
              <a:t>merupakan</a:t>
            </a:r>
            <a:r>
              <a:rPr lang="en-US" dirty="0" smtClean="0"/>
              <a:t> </a:t>
            </a:r>
            <a:r>
              <a:rPr lang="en-US" dirty="0" err="1" smtClean="0"/>
              <a:t>sebuah</a:t>
            </a:r>
            <a:r>
              <a:rPr lang="en-US" dirty="0" smtClean="0"/>
              <a:t> </a:t>
            </a:r>
            <a:r>
              <a:rPr lang="en-US" dirty="0" err="1" smtClean="0"/>
              <a:t>katup</a:t>
            </a:r>
            <a:r>
              <a:rPr lang="en-US" dirty="0" smtClean="0"/>
              <a:t> yang </a:t>
            </a:r>
            <a:r>
              <a:rPr lang="en-US" dirty="0" err="1" smtClean="0"/>
              <a:t>digerak</a:t>
            </a:r>
            <a:r>
              <a:rPr lang="id-ID" dirty="0" smtClean="0"/>
              <a:t>k</a:t>
            </a:r>
            <a:r>
              <a:rPr lang="en-US" dirty="0" smtClean="0"/>
              <a:t>an </a:t>
            </a:r>
            <a:r>
              <a:rPr lang="en-US" dirty="0" err="1" smtClean="0"/>
              <a:t>oleh</a:t>
            </a:r>
            <a:r>
              <a:rPr lang="en-US" dirty="0" smtClean="0"/>
              <a:t> </a:t>
            </a:r>
            <a:r>
              <a:rPr lang="en-US" dirty="0" err="1" smtClean="0"/>
              <a:t>energi</a:t>
            </a:r>
            <a:r>
              <a:rPr lang="en-US" dirty="0" smtClean="0"/>
              <a:t> </a:t>
            </a:r>
            <a:r>
              <a:rPr lang="en-US" dirty="0" err="1" smtClean="0"/>
              <a:t>listrik</a:t>
            </a:r>
            <a:r>
              <a:rPr lang="en-US" dirty="0" smtClean="0"/>
              <a:t> yang </a:t>
            </a:r>
            <a:r>
              <a:rPr lang="en-US" dirty="0" err="1" smtClean="0"/>
              <a:t>mempunyai</a:t>
            </a:r>
            <a:r>
              <a:rPr lang="en-US" dirty="0" smtClean="0"/>
              <a:t> </a:t>
            </a:r>
            <a:r>
              <a:rPr lang="en-US" dirty="0" err="1" smtClean="0"/>
              <a:t>kumparan</a:t>
            </a:r>
            <a:r>
              <a:rPr lang="en-US" dirty="0" smtClean="0"/>
              <a:t> </a:t>
            </a:r>
            <a:r>
              <a:rPr lang="en-US" dirty="0" err="1" smtClean="0"/>
              <a:t>sebagai</a:t>
            </a:r>
            <a:r>
              <a:rPr lang="en-US" dirty="0" smtClean="0"/>
              <a:t> </a:t>
            </a:r>
            <a:r>
              <a:rPr lang="en-US" dirty="0" err="1" smtClean="0"/>
              <a:t>penggerak</a:t>
            </a:r>
            <a:r>
              <a:rPr lang="id-ID" dirty="0" smtClean="0"/>
              <a:t>nya. </a:t>
            </a:r>
            <a:r>
              <a:rPr lang="en-US" dirty="0" err="1" smtClean="0"/>
              <a:t>Kumparan</a:t>
            </a:r>
            <a:r>
              <a:rPr lang="en-US" dirty="0" smtClean="0"/>
              <a:t> </a:t>
            </a:r>
            <a:r>
              <a:rPr lang="en-US" dirty="0" err="1" smtClean="0"/>
              <a:t>ini</a:t>
            </a:r>
            <a:r>
              <a:rPr lang="en-US" dirty="0" smtClean="0"/>
              <a:t> </a:t>
            </a:r>
            <a:r>
              <a:rPr lang="en-US" dirty="0" err="1" smtClean="0"/>
              <a:t>berfungsi</a:t>
            </a:r>
            <a:r>
              <a:rPr lang="en-US" dirty="0" smtClean="0"/>
              <a:t> </a:t>
            </a:r>
            <a:r>
              <a:rPr lang="en-US" dirty="0" err="1" smtClean="0"/>
              <a:t>untuk</a:t>
            </a:r>
            <a:r>
              <a:rPr lang="en-US" dirty="0" smtClean="0"/>
              <a:t> </a:t>
            </a:r>
            <a:r>
              <a:rPr lang="en-US" dirty="0" err="1" smtClean="0"/>
              <a:t>menggerakan</a:t>
            </a:r>
            <a:r>
              <a:rPr lang="en-US" dirty="0" smtClean="0"/>
              <a:t> piston yang </a:t>
            </a:r>
            <a:r>
              <a:rPr lang="en-US" dirty="0" err="1" smtClean="0"/>
              <a:t>dialiri</a:t>
            </a:r>
            <a:r>
              <a:rPr lang="en-US" dirty="0" smtClean="0"/>
              <a:t> </a:t>
            </a:r>
            <a:r>
              <a:rPr lang="en-US" dirty="0" err="1" smtClean="0"/>
              <a:t>oleh</a:t>
            </a:r>
            <a:r>
              <a:rPr lang="en-US" dirty="0" smtClean="0"/>
              <a:t> </a:t>
            </a:r>
            <a:r>
              <a:rPr lang="en-US" dirty="0" err="1" smtClean="0"/>
              <a:t>arus</a:t>
            </a:r>
            <a:r>
              <a:rPr lang="en-US" dirty="0" smtClean="0"/>
              <a:t> AC </a:t>
            </a:r>
            <a:r>
              <a:rPr lang="en-US" dirty="0" err="1" smtClean="0"/>
              <a:t>ataupun</a:t>
            </a:r>
            <a:r>
              <a:rPr lang="en-US" dirty="0" smtClean="0"/>
              <a:t> DC </a:t>
            </a:r>
            <a:r>
              <a:rPr lang="en-US" dirty="0" err="1" smtClean="0"/>
              <a:t>sebagai</a:t>
            </a:r>
            <a:r>
              <a:rPr lang="en-US" dirty="0" smtClean="0"/>
              <a:t> </a:t>
            </a:r>
            <a:r>
              <a:rPr lang="en-US" dirty="0" err="1" smtClean="0"/>
              <a:t>daya</a:t>
            </a:r>
            <a:r>
              <a:rPr lang="en-US" dirty="0" smtClean="0"/>
              <a:t> </a:t>
            </a:r>
            <a:r>
              <a:rPr lang="en-US" dirty="0" err="1" smtClean="0"/>
              <a:t>penggerak</a:t>
            </a:r>
            <a:r>
              <a:rPr lang="en-US" dirty="0" smtClean="0"/>
              <a:t>. </a:t>
            </a:r>
            <a:r>
              <a:rPr lang="id-ID" dirty="0" smtClean="0"/>
              <a:t>Katup selenoid</a:t>
            </a:r>
            <a:r>
              <a:rPr lang="en-US" dirty="0" smtClean="0"/>
              <a:t> </a:t>
            </a:r>
            <a:r>
              <a:rPr lang="en-US" dirty="0" err="1" smtClean="0"/>
              <a:t>memiliki</a:t>
            </a:r>
            <a:r>
              <a:rPr lang="en-US" dirty="0" smtClean="0"/>
              <a:t> 2 </a:t>
            </a:r>
            <a:r>
              <a:rPr lang="en-US" dirty="0" err="1" smtClean="0"/>
              <a:t>buah</a:t>
            </a:r>
            <a:r>
              <a:rPr lang="en-US" dirty="0" smtClean="0"/>
              <a:t> </a:t>
            </a:r>
            <a:r>
              <a:rPr lang="en-US" dirty="0" err="1" smtClean="0"/>
              <a:t>saluran</a:t>
            </a:r>
            <a:r>
              <a:rPr lang="en-US" dirty="0" smtClean="0"/>
              <a:t> </a:t>
            </a:r>
            <a:r>
              <a:rPr lang="en-US" dirty="0" err="1" smtClean="0"/>
              <a:t>yaitu</a:t>
            </a:r>
            <a:r>
              <a:rPr lang="en-US" dirty="0" smtClean="0"/>
              <a:t> </a:t>
            </a:r>
            <a:r>
              <a:rPr lang="en-US" dirty="0" err="1" smtClean="0"/>
              <a:t>saluran</a:t>
            </a:r>
            <a:r>
              <a:rPr lang="en-US" dirty="0" smtClean="0"/>
              <a:t> </a:t>
            </a:r>
            <a:r>
              <a:rPr lang="en-US" dirty="0" err="1" smtClean="0"/>
              <a:t>masuk</a:t>
            </a:r>
            <a:r>
              <a:rPr lang="en-US" dirty="0" smtClean="0"/>
              <a:t> (inlet port) </a:t>
            </a:r>
            <a:r>
              <a:rPr lang="en-US" dirty="0" err="1" smtClean="0"/>
              <a:t>dan</a:t>
            </a:r>
            <a:r>
              <a:rPr lang="en-US" dirty="0" smtClean="0"/>
              <a:t> </a:t>
            </a:r>
            <a:r>
              <a:rPr lang="en-US" dirty="0" err="1" smtClean="0"/>
              <a:t>saluran</a:t>
            </a:r>
            <a:r>
              <a:rPr lang="en-US" dirty="0" smtClean="0"/>
              <a:t> </a:t>
            </a:r>
            <a:r>
              <a:rPr lang="en-US" dirty="0" err="1" smtClean="0"/>
              <a:t>keluar</a:t>
            </a:r>
            <a:r>
              <a:rPr lang="en-US" dirty="0" smtClean="0"/>
              <a:t> (outlet port). </a:t>
            </a:r>
            <a:r>
              <a:rPr lang="en-US" dirty="0" err="1" smtClean="0"/>
              <a:t>Saluran</a:t>
            </a:r>
            <a:r>
              <a:rPr lang="en-US" dirty="0" smtClean="0"/>
              <a:t> </a:t>
            </a:r>
            <a:r>
              <a:rPr lang="en-US" dirty="0" err="1" smtClean="0"/>
              <a:t>masuk</a:t>
            </a:r>
            <a:r>
              <a:rPr lang="en-US" dirty="0" smtClean="0"/>
              <a:t> </a:t>
            </a:r>
            <a:r>
              <a:rPr lang="en-US" dirty="0" err="1" smtClean="0"/>
              <a:t>berfungsi</a:t>
            </a:r>
            <a:r>
              <a:rPr lang="en-US" dirty="0" smtClean="0"/>
              <a:t> </a:t>
            </a:r>
            <a:r>
              <a:rPr lang="en-US" dirty="0" err="1" smtClean="0"/>
              <a:t>sebagai</a:t>
            </a:r>
            <a:r>
              <a:rPr lang="en-US" dirty="0" smtClean="0"/>
              <a:t> </a:t>
            </a:r>
            <a:r>
              <a:rPr lang="en-US" dirty="0" err="1" smtClean="0"/>
              <a:t>lubang</a:t>
            </a:r>
            <a:r>
              <a:rPr lang="en-US" dirty="0" smtClean="0"/>
              <a:t> </a:t>
            </a:r>
            <a:r>
              <a:rPr lang="en-US" dirty="0" err="1" smtClean="0"/>
              <a:t>masukan</a:t>
            </a:r>
            <a:r>
              <a:rPr lang="en-US" dirty="0" smtClean="0"/>
              <a:t> </a:t>
            </a:r>
            <a:r>
              <a:rPr lang="en-US" dirty="0" err="1" smtClean="0"/>
              <a:t>untuk</a:t>
            </a:r>
            <a:r>
              <a:rPr lang="en-US" dirty="0" smtClean="0"/>
              <a:t> </a:t>
            </a:r>
            <a:r>
              <a:rPr lang="en-US" dirty="0" err="1" smtClean="0"/>
              <a:t>cairan</a:t>
            </a:r>
            <a:r>
              <a:rPr lang="en-US" dirty="0" smtClean="0"/>
              <a:t> </a:t>
            </a:r>
            <a:r>
              <a:rPr lang="en-US" dirty="0" err="1" smtClean="0"/>
              <a:t>atau</a:t>
            </a:r>
            <a:r>
              <a:rPr lang="en-US" dirty="0" smtClean="0"/>
              <a:t> air, </a:t>
            </a:r>
            <a:r>
              <a:rPr lang="en-US" dirty="0" err="1" smtClean="0"/>
              <a:t>saluran</a:t>
            </a:r>
            <a:r>
              <a:rPr lang="en-US" dirty="0" smtClean="0"/>
              <a:t> </a:t>
            </a:r>
            <a:r>
              <a:rPr lang="en-US" dirty="0" err="1" smtClean="0"/>
              <a:t>keluar</a:t>
            </a:r>
            <a:r>
              <a:rPr lang="en-US" dirty="0" smtClean="0"/>
              <a:t> </a:t>
            </a:r>
            <a:r>
              <a:rPr lang="en-US" dirty="0" err="1" smtClean="0"/>
              <a:t>berfungsi</a:t>
            </a:r>
            <a:r>
              <a:rPr lang="en-US" dirty="0" smtClean="0"/>
              <a:t> </a:t>
            </a:r>
            <a:r>
              <a:rPr lang="en-US" dirty="0" err="1" smtClean="0"/>
              <a:t>sebagai</a:t>
            </a:r>
            <a:r>
              <a:rPr lang="en-US" dirty="0" smtClean="0"/>
              <a:t> terminal </a:t>
            </a:r>
            <a:r>
              <a:rPr lang="en-US" dirty="0" err="1" smtClean="0"/>
              <a:t>atau</a:t>
            </a:r>
            <a:r>
              <a:rPr lang="en-US" dirty="0" smtClean="0"/>
              <a:t> </a:t>
            </a:r>
            <a:r>
              <a:rPr lang="en-US" dirty="0" err="1" smtClean="0"/>
              <a:t>tempat</a:t>
            </a:r>
            <a:r>
              <a:rPr lang="en-US" dirty="0" smtClean="0"/>
              <a:t> </a:t>
            </a:r>
            <a:r>
              <a:rPr lang="en-US" dirty="0" err="1" smtClean="0"/>
              <a:t>keluarnya</a:t>
            </a:r>
            <a:r>
              <a:rPr lang="en-US" dirty="0" smtClean="0"/>
              <a:t> </a:t>
            </a:r>
            <a:r>
              <a:rPr lang="en-US" dirty="0" err="1" smtClean="0"/>
              <a:t>cairan</a:t>
            </a:r>
            <a:r>
              <a:rPr lang="en-US" dirty="0" smtClean="0"/>
              <a:t>. </a:t>
            </a:r>
            <a:r>
              <a:rPr lang="id-ID" dirty="0" smtClean="0"/>
              <a:t>Dalam sistem ini katup selenoid digunakan untuk mengatur keluar masuk air dari dan ke kolam pembenihan ikan.</a:t>
            </a:r>
            <a:endParaRPr lang="id-ID" dirty="0"/>
          </a:p>
        </p:txBody>
      </p:sp>
    </p:spTree>
    <p:extLst>
      <p:ext uri="{BB962C8B-B14F-4D97-AF65-F5344CB8AC3E}">
        <p14:creationId xmlns:p14="http://schemas.microsoft.com/office/powerpoint/2010/main" val="3190869871"/>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0">
              <a:srgbClr val="D6B19C"/>
            </a:gs>
            <a:gs pos="30000">
              <a:srgbClr val="D49E6C"/>
            </a:gs>
            <a:gs pos="99000">
              <a:srgbClr val="A65528"/>
            </a:gs>
            <a:gs pos="100000">
              <a:srgbClr val="663012"/>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lstStyle/>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r>
              <a:rPr lang="id-ID" sz="2000" i="1" dirty="0" smtClean="0"/>
              <a:t>	</a:t>
            </a:r>
          </a:p>
          <a:p>
            <a:pPr marL="0" indent="0">
              <a:buNone/>
            </a:pPr>
            <a:r>
              <a:rPr lang="id-ID" sz="2000" i="1" dirty="0"/>
              <a:t>	</a:t>
            </a:r>
            <a:r>
              <a:rPr lang="id-ID" sz="2000" i="1" dirty="0" smtClean="0"/>
              <a:t>Sensor </a:t>
            </a:r>
            <a:r>
              <a:rPr lang="id-ID" sz="2000" i="1" dirty="0"/>
              <a:t>aliran air (</a:t>
            </a:r>
            <a:r>
              <a:rPr lang="id-ID" sz="2000" i="1" dirty="0" smtClean="0"/>
              <a:t>waterflow)</a:t>
            </a:r>
            <a:r>
              <a:rPr lang="id-ID" sz="2000" b="1" i="1" dirty="0"/>
              <a:t> </a:t>
            </a:r>
            <a:r>
              <a:rPr lang="id-ID" sz="2000" b="1" i="1" dirty="0" smtClean="0"/>
              <a:t>	           </a:t>
            </a:r>
            <a:r>
              <a:rPr lang="id-ID" sz="2000" i="1" dirty="0" smtClean="0"/>
              <a:t>Katup </a:t>
            </a:r>
            <a:r>
              <a:rPr lang="id-ID" sz="2000" i="1" dirty="0"/>
              <a:t>selenoid</a:t>
            </a:r>
            <a:endParaRPr lang="id-ID" sz="2000" b="1" i="1" dirty="0"/>
          </a:p>
          <a:p>
            <a:pPr marL="0" indent="0">
              <a:buNone/>
            </a:pPr>
            <a:endParaRPr lang="id-ID"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t="10897" b="10114"/>
          <a:stretch/>
        </p:blipFill>
        <p:spPr bwMode="auto">
          <a:xfrm>
            <a:off x="1043608" y="1340768"/>
            <a:ext cx="2808312" cy="2376264"/>
          </a:xfrm>
          <a:prstGeom prst="rect">
            <a:avLst/>
          </a:prstGeom>
          <a:noFill/>
          <a:ln>
            <a:noFill/>
          </a:ln>
          <a:extLst>
            <a:ext uri="{53640926-AAD7-44D8-BBD7-CCE9431645EC}">
              <a14:shadowObscured xmlns:a14="http://schemas.microsoft.com/office/drawing/2010/main"/>
            </a:ext>
          </a:extLst>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7299" y="1134460"/>
            <a:ext cx="2736304" cy="2448272"/>
          </a:xfrm>
          <a:prstGeom prst="rect">
            <a:avLst/>
          </a:prstGeom>
          <a:noFill/>
          <a:ln>
            <a:noFill/>
          </a:ln>
        </p:spPr>
      </p:pic>
    </p:spTree>
    <p:extLst>
      <p:ext uri="{BB962C8B-B14F-4D97-AF65-F5344CB8AC3E}">
        <p14:creationId xmlns:p14="http://schemas.microsoft.com/office/powerpoint/2010/main" val="88459637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pattFill prst="dkUpDiag">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err="1"/>
              <a:t>Alat</a:t>
            </a:r>
            <a:r>
              <a:rPr lang="en-US" sz="4200" b="1" dirty="0"/>
              <a:t> </a:t>
            </a:r>
            <a:r>
              <a:rPr lang="en-US" sz="4200" b="1" dirty="0" err="1"/>
              <a:t>Penelitian</a:t>
            </a:r>
            <a:endParaRPr lang="id-ID" sz="4200" b="1"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marL="0" indent="0">
              <a:buNone/>
            </a:pPr>
            <a:r>
              <a:rPr lang="en-US" dirty="0" err="1"/>
              <a:t>Dalam</a:t>
            </a:r>
            <a:r>
              <a:rPr lang="en-US" dirty="0"/>
              <a:t> </a:t>
            </a:r>
            <a:r>
              <a:rPr lang="en-US" dirty="0" err="1"/>
              <a:t>penelitian</a:t>
            </a:r>
            <a:r>
              <a:rPr lang="en-US" dirty="0"/>
              <a:t> </a:t>
            </a:r>
            <a:r>
              <a:rPr lang="en-US" dirty="0" err="1"/>
              <a:t>ini</a:t>
            </a:r>
            <a:r>
              <a:rPr lang="en-US" dirty="0"/>
              <a:t> </a:t>
            </a:r>
            <a:r>
              <a:rPr lang="en-US" dirty="0" err="1"/>
              <a:t>digunakan</a:t>
            </a:r>
            <a:r>
              <a:rPr lang="en-US" dirty="0"/>
              <a:t> </a:t>
            </a:r>
            <a:r>
              <a:rPr lang="en-US" dirty="0" err="1"/>
              <a:t>berbagai</a:t>
            </a:r>
            <a:r>
              <a:rPr lang="en-US" dirty="0"/>
              <a:t> </a:t>
            </a:r>
            <a:r>
              <a:rPr lang="en-US" dirty="0" err="1"/>
              <a:t>alat</a:t>
            </a:r>
            <a:r>
              <a:rPr lang="en-US" dirty="0"/>
              <a:t> </a:t>
            </a:r>
            <a:r>
              <a:rPr lang="en-US" dirty="0" err="1"/>
              <a:t>berikut</a:t>
            </a:r>
            <a:r>
              <a:rPr lang="en-US" dirty="0"/>
              <a:t> </a:t>
            </a:r>
            <a:r>
              <a:rPr lang="en-US" dirty="0" err="1"/>
              <a:t>untuk</a:t>
            </a:r>
            <a:r>
              <a:rPr lang="en-US" dirty="0"/>
              <a:t> </a:t>
            </a:r>
            <a:r>
              <a:rPr lang="en-US" dirty="0" err="1"/>
              <a:t>mendukung</a:t>
            </a:r>
            <a:r>
              <a:rPr lang="en-US" dirty="0"/>
              <a:t> </a:t>
            </a:r>
            <a:r>
              <a:rPr lang="id-ID" dirty="0"/>
              <a:t>pembuatan program komputer yang ditanamkan (embedded) pada papan mikrokontroler Arduino Uno. Program komputer tersebut memiliki fungsi sebagai pengatur komponen-komponen sensor agar bekerja sesuai dengan alur yang </a:t>
            </a:r>
            <a:r>
              <a:rPr lang="id-ID" dirty="0" smtClean="0"/>
              <a:t>dirancang.</a:t>
            </a:r>
          </a:p>
          <a:p>
            <a:pPr marL="0" indent="0">
              <a:buNone/>
            </a:pPr>
            <a:r>
              <a:rPr lang="id-ID" dirty="0" smtClean="0"/>
              <a:t>Komputer </a:t>
            </a:r>
            <a:r>
              <a:rPr lang="id-ID" dirty="0"/>
              <a:t>dengan spesifikasi cukup untuk menjalankan </a:t>
            </a:r>
            <a:r>
              <a:rPr lang="id-ID" i="1" dirty="0"/>
              <a:t>tool-tool</a:t>
            </a:r>
            <a:r>
              <a:rPr lang="id-ID" dirty="0"/>
              <a:t> perangkat lunak yang dibutuhkan. Dalam penelitian ini digunakan Laptop dengan </a:t>
            </a:r>
            <a:r>
              <a:rPr lang="id-ID" dirty="0" smtClean="0"/>
              <a:t>spesifikasi:</a:t>
            </a:r>
          </a:p>
          <a:p>
            <a:pPr>
              <a:buFont typeface="Wingdings" pitchFamily="2" charset="2"/>
              <a:buChar char="Ø"/>
            </a:pPr>
            <a:r>
              <a:rPr lang="id-ID" dirty="0" smtClean="0"/>
              <a:t>P</a:t>
            </a:r>
            <a:r>
              <a:rPr lang="en-US" dirty="0" err="1"/>
              <a:t>rosesor</a:t>
            </a:r>
            <a:r>
              <a:rPr lang="en-US" dirty="0"/>
              <a:t> Intel(R) Core(TM) i</a:t>
            </a:r>
            <a:r>
              <a:rPr lang="id-ID" dirty="0"/>
              <a:t>3 </a:t>
            </a:r>
            <a:r>
              <a:rPr lang="en-US" dirty="0"/>
              <a:t>CPU @ 2.10GHz 2.10 </a:t>
            </a:r>
            <a:r>
              <a:rPr lang="en-US" dirty="0" smtClean="0"/>
              <a:t>GHz,</a:t>
            </a:r>
            <a:endParaRPr lang="id-ID" dirty="0" smtClean="0"/>
          </a:p>
          <a:p>
            <a:pPr>
              <a:buFont typeface="Wingdings" pitchFamily="2" charset="2"/>
              <a:buChar char="Ø"/>
            </a:pPr>
            <a:r>
              <a:rPr lang="en-US" dirty="0" smtClean="0"/>
              <a:t>Memory </a:t>
            </a:r>
            <a:r>
              <a:rPr lang="id-ID" dirty="0"/>
              <a:t>: </a:t>
            </a:r>
            <a:r>
              <a:rPr lang="en-US" dirty="0"/>
              <a:t>RAM 4.00GB, </a:t>
            </a:r>
            <a:endParaRPr lang="id-ID" dirty="0"/>
          </a:p>
          <a:p>
            <a:pPr>
              <a:buFont typeface="Wingdings" pitchFamily="2" charset="2"/>
              <a:buChar char="Ø"/>
            </a:pPr>
            <a:r>
              <a:rPr lang="id-ID" dirty="0" smtClean="0"/>
              <a:t>Sistem </a:t>
            </a:r>
            <a:r>
              <a:rPr lang="id-ID" dirty="0"/>
              <a:t>Operasi Windows 10</a:t>
            </a:r>
            <a:r>
              <a:rPr lang="en-US" dirty="0"/>
              <a:t> 64-bit OS. </a:t>
            </a:r>
            <a:endParaRPr lang="id-ID" dirty="0"/>
          </a:p>
          <a:p>
            <a:pPr marL="0" indent="0">
              <a:buNone/>
            </a:pPr>
            <a:r>
              <a:rPr lang="en-US" i="1" dirty="0" smtClean="0"/>
              <a:t>Software </a:t>
            </a:r>
            <a:r>
              <a:rPr lang="id-ID" dirty="0"/>
              <a:t>pendukung Arduino IDE dengan Bahasa Pemrograman C</a:t>
            </a:r>
          </a:p>
          <a:p>
            <a:pPr marL="0" indent="0">
              <a:buNone/>
            </a:pPr>
            <a:endParaRPr lang="id-ID" dirty="0"/>
          </a:p>
        </p:txBody>
      </p:sp>
    </p:spTree>
    <p:extLst>
      <p:ext uri="{BB962C8B-B14F-4D97-AF65-F5344CB8AC3E}">
        <p14:creationId xmlns:p14="http://schemas.microsoft.com/office/powerpoint/2010/main" val="22733935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0">
              <a:srgbClr val="DDEBCF"/>
            </a:gs>
            <a:gs pos="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20688"/>
          </a:xfrm>
        </p:spPr>
        <p:txBody>
          <a:bodyPr>
            <a:noAutofit/>
          </a:bodyPr>
          <a:lstStyle/>
          <a:p>
            <a:r>
              <a:rPr lang="id-ID" sz="2800" b="1" dirty="0"/>
              <a:t>Tahapan Penelitian </a:t>
            </a:r>
            <a:br>
              <a:rPr lang="id-ID" sz="2800" b="1" dirty="0"/>
            </a:br>
            <a:endParaRPr lang="id-ID" sz="2800" dirty="0"/>
          </a:p>
        </p:txBody>
      </p:sp>
      <p:sp>
        <p:nvSpPr>
          <p:cNvPr id="3" name="Content Placeholder 2"/>
          <p:cNvSpPr>
            <a:spLocks noGrp="1"/>
          </p:cNvSpPr>
          <p:nvPr>
            <p:ph idx="1"/>
          </p:nvPr>
        </p:nvSpPr>
        <p:spPr>
          <a:xfrm>
            <a:off x="457200" y="620688"/>
            <a:ext cx="8229600" cy="6120680"/>
          </a:xfrm>
        </p:spPr>
        <p:txBody>
          <a:bodyPr>
            <a:normAutofit fontScale="77500" lnSpcReduction="20000"/>
          </a:bodyPr>
          <a:lstStyle/>
          <a:p>
            <a:pPr marL="0" indent="0">
              <a:buNone/>
            </a:pPr>
            <a:r>
              <a:rPr lang="en-US" dirty="0" err="1"/>
              <a:t>Perancangan</a:t>
            </a:r>
            <a:r>
              <a:rPr lang="en-US" dirty="0"/>
              <a:t> </a:t>
            </a:r>
            <a:r>
              <a:rPr lang="id-ID" dirty="0"/>
              <a:t>aplikasi</a:t>
            </a:r>
            <a:r>
              <a:rPr lang="en-US" dirty="0"/>
              <a:t> </a:t>
            </a:r>
            <a:r>
              <a:rPr lang="en-US" dirty="0" err="1"/>
              <a:t>ini</a:t>
            </a:r>
            <a:r>
              <a:rPr lang="en-US" dirty="0"/>
              <a:t> </a:t>
            </a:r>
            <a:r>
              <a:rPr lang="en-US" dirty="0" err="1"/>
              <a:t>menggunakan</a:t>
            </a:r>
            <a:r>
              <a:rPr lang="en-US" dirty="0"/>
              <a:t> </a:t>
            </a:r>
            <a:r>
              <a:rPr lang="en-US" dirty="0" err="1"/>
              <a:t>metode</a:t>
            </a:r>
            <a:r>
              <a:rPr lang="en-US" dirty="0"/>
              <a:t> </a:t>
            </a:r>
            <a:r>
              <a:rPr lang="id-ID" i="1" dirty="0"/>
              <a:t>iterative</a:t>
            </a:r>
            <a:r>
              <a:rPr lang="en-US" dirty="0"/>
              <a:t>. </a:t>
            </a:r>
            <a:r>
              <a:rPr lang="en-US" dirty="0" err="1"/>
              <a:t>Teknik</a:t>
            </a:r>
            <a:r>
              <a:rPr lang="en-US" dirty="0"/>
              <a:t> </a:t>
            </a:r>
            <a:r>
              <a:rPr lang="en-US" dirty="0" err="1"/>
              <a:t>ini</a:t>
            </a:r>
            <a:r>
              <a:rPr lang="en-US" dirty="0"/>
              <a:t> </a:t>
            </a:r>
            <a:r>
              <a:rPr lang="en-US" dirty="0" err="1"/>
              <a:t>dipilih</a:t>
            </a:r>
            <a:r>
              <a:rPr lang="en-US" dirty="0"/>
              <a:t> </a:t>
            </a:r>
            <a:r>
              <a:rPr lang="en-US" dirty="0" err="1"/>
              <a:t>karena</a:t>
            </a:r>
            <a:r>
              <a:rPr lang="en-US" dirty="0"/>
              <a:t> </a:t>
            </a:r>
            <a:r>
              <a:rPr lang="id-ID" dirty="0"/>
              <a:t>pengembangan sistem yang bersifat eksperimental</a:t>
            </a:r>
            <a:r>
              <a:rPr lang="en-US" dirty="0"/>
              <a:t>. </a:t>
            </a:r>
            <a:r>
              <a:rPr lang="id-ID" dirty="0"/>
              <a:t>Sehingga setiap kali ada kegagalan percobaan maka akan dilakukan analisa mengenai penyebab kegagalan tersebut untuk kemudian dilakukan percobaan yang baru. Secara lebih sistematis, tahapan pengembangan sistem ini dapat dilihat pada bagan alir di gambar 6. Adapun penjelasan dari setiap tahapan penelitian adalah sebagai berikut:</a:t>
            </a:r>
          </a:p>
          <a:p>
            <a:pPr marL="0" lvl="0" indent="0">
              <a:buNone/>
            </a:pPr>
            <a:r>
              <a:rPr lang="id-ID" b="1" dirty="0"/>
              <a:t>Studi Literatur.</a:t>
            </a:r>
            <a:r>
              <a:rPr lang="id-ID" dirty="0"/>
              <a:t> </a:t>
            </a:r>
            <a:r>
              <a:rPr lang="en-US" dirty="0" err="1"/>
              <a:t>Tahap</a:t>
            </a:r>
            <a:r>
              <a:rPr lang="id-ID" dirty="0"/>
              <a:t>an</a:t>
            </a:r>
            <a:r>
              <a:rPr lang="en-US" dirty="0"/>
              <a:t> </a:t>
            </a:r>
            <a:r>
              <a:rPr lang="en-US" dirty="0" err="1"/>
              <a:t>ini</a:t>
            </a:r>
            <a:r>
              <a:rPr lang="en-US" dirty="0"/>
              <a:t> </a:t>
            </a:r>
            <a:r>
              <a:rPr lang="en-US" dirty="0" err="1"/>
              <a:t>dilakukan</a:t>
            </a:r>
            <a:r>
              <a:rPr lang="en-US" dirty="0"/>
              <a:t> </a:t>
            </a:r>
            <a:r>
              <a:rPr lang="en-US" dirty="0" err="1"/>
              <a:t>untuk</a:t>
            </a:r>
            <a:r>
              <a:rPr lang="en-US" dirty="0"/>
              <a:t> </a:t>
            </a:r>
            <a:r>
              <a:rPr lang="en-US" dirty="0" err="1"/>
              <a:t>mencari</a:t>
            </a:r>
            <a:r>
              <a:rPr lang="en-US" dirty="0"/>
              <a:t> </a:t>
            </a:r>
            <a:r>
              <a:rPr lang="en-US" dirty="0" err="1"/>
              <a:t>informasi</a:t>
            </a:r>
            <a:r>
              <a:rPr lang="en-US" dirty="0"/>
              <a:t> </a:t>
            </a:r>
            <a:r>
              <a:rPr lang="id-ID" dirty="0"/>
              <a:t>yang berhubungan dengan kualitas air, khususnya pada kolam pembenihan ikan. Dilakukan pula studi literatur mengenai peralatan yang digunakan untuk mengukur kualitas air yakni kekeruhan dan keasaman.</a:t>
            </a:r>
          </a:p>
          <a:p>
            <a:pPr marL="0" lvl="0" indent="0">
              <a:buNone/>
            </a:pPr>
            <a:r>
              <a:rPr lang="id-ID" b="1" dirty="0"/>
              <a:t>Perancangan Alat. </a:t>
            </a:r>
            <a:r>
              <a:rPr lang="id-ID" dirty="0"/>
              <a:t>Setelah didapatkan gambaran seperti apa alat yang dibutuhkan maka dalam tahapan ini dibuat rancangan alat/sistem yang dibutuhkan. Proses perancangan meliputi pemilihan komponen, desain sistem secara keseluruhan, dan menyusun rangkaian sensor yang dipasangkan pada papan mikrokontroler Arduino Uno.</a:t>
            </a:r>
          </a:p>
          <a:p>
            <a:endParaRPr lang="id-ID" dirty="0"/>
          </a:p>
        </p:txBody>
      </p:sp>
    </p:spTree>
    <p:extLst>
      <p:ext uri="{BB962C8B-B14F-4D97-AF65-F5344CB8AC3E}">
        <p14:creationId xmlns:p14="http://schemas.microsoft.com/office/powerpoint/2010/main" val="39326917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408712"/>
          </a:xfrm>
        </p:spPr>
        <p:txBody>
          <a:bodyPr>
            <a:normAutofit fontScale="85000" lnSpcReduction="20000"/>
          </a:bodyPr>
          <a:lstStyle/>
          <a:p>
            <a:pPr marL="0" lvl="0" indent="0">
              <a:buNone/>
            </a:pPr>
            <a:r>
              <a:rPr lang="id-ID" b="1" dirty="0"/>
              <a:t>Perakitan Alat</a:t>
            </a:r>
            <a:r>
              <a:rPr lang="id-ID" dirty="0"/>
              <a:t>. Tahap perakitan terdiri</a:t>
            </a:r>
            <a:r>
              <a:rPr lang="en-US" dirty="0"/>
              <a:t> </a:t>
            </a:r>
            <a:r>
              <a:rPr lang="en-US" dirty="0" err="1"/>
              <a:t>dari</a:t>
            </a:r>
            <a:r>
              <a:rPr lang="en-US" dirty="0"/>
              <a:t> </a:t>
            </a:r>
            <a:r>
              <a:rPr lang="en-US" dirty="0" err="1"/>
              <a:t>dua</a:t>
            </a:r>
            <a:r>
              <a:rPr lang="en-US" dirty="0"/>
              <a:t> </a:t>
            </a:r>
            <a:r>
              <a:rPr lang="en-US" dirty="0" err="1"/>
              <a:t>bagian</a:t>
            </a:r>
            <a:r>
              <a:rPr lang="en-US" dirty="0"/>
              <a:t> </a:t>
            </a:r>
            <a:r>
              <a:rPr lang="en-US" dirty="0" err="1"/>
              <a:t>yaitu</a:t>
            </a:r>
            <a:r>
              <a:rPr lang="en-US" dirty="0"/>
              <a:t> : </a:t>
            </a:r>
            <a:endParaRPr lang="id-ID" dirty="0"/>
          </a:p>
          <a:p>
            <a:pPr lvl="1"/>
            <a:r>
              <a:rPr lang="en-US" dirty="0" err="1"/>
              <a:t>Pembuatan</a:t>
            </a:r>
            <a:r>
              <a:rPr lang="en-US" dirty="0"/>
              <a:t> </a:t>
            </a:r>
            <a:r>
              <a:rPr lang="id-ID" dirty="0"/>
              <a:t>perangkat keras</a:t>
            </a:r>
            <a:r>
              <a:rPr lang="en-US" dirty="0"/>
              <a:t>, </a:t>
            </a:r>
            <a:r>
              <a:rPr lang="en-US" dirty="0" err="1"/>
              <a:t>merupakan</a:t>
            </a:r>
            <a:r>
              <a:rPr lang="en-US" dirty="0"/>
              <a:t> proses </a:t>
            </a:r>
            <a:r>
              <a:rPr lang="en-US" dirty="0" err="1"/>
              <a:t>pera</a:t>
            </a:r>
            <a:r>
              <a:rPr lang="id-ID" dirty="0"/>
              <a:t>kitan perangkat keras</a:t>
            </a:r>
            <a:r>
              <a:rPr lang="en-US" dirty="0"/>
              <a:t>. </a:t>
            </a:r>
            <a:r>
              <a:rPr lang="id-ID" dirty="0"/>
              <a:t>Dalam tahapan ini dirakitlah komponen sensor dan komponen-komponen pendukung menjadi satu kesatuan perangkat keras berbasis Arduino Uno.</a:t>
            </a:r>
          </a:p>
          <a:p>
            <a:pPr lvl="1"/>
            <a:r>
              <a:rPr lang="en-US" dirty="0" err="1"/>
              <a:t>Pembuatan</a:t>
            </a:r>
            <a:r>
              <a:rPr lang="en-US" dirty="0"/>
              <a:t> </a:t>
            </a:r>
            <a:r>
              <a:rPr lang="id-ID" dirty="0"/>
              <a:t>program komputer tertanam</a:t>
            </a:r>
            <a:r>
              <a:rPr lang="en-US" dirty="0"/>
              <a:t>, </a:t>
            </a:r>
            <a:r>
              <a:rPr lang="en-US" dirty="0" err="1"/>
              <a:t>merupakan</a:t>
            </a:r>
            <a:r>
              <a:rPr lang="en-US" dirty="0"/>
              <a:t> proses </a:t>
            </a:r>
            <a:r>
              <a:rPr lang="en-US" dirty="0" err="1"/>
              <a:t>pembuatan</a:t>
            </a:r>
            <a:r>
              <a:rPr lang="en-US" dirty="0"/>
              <a:t> program </a:t>
            </a:r>
            <a:r>
              <a:rPr lang="en-US" dirty="0" err="1"/>
              <a:t>serta</a:t>
            </a:r>
            <a:r>
              <a:rPr lang="en-US" dirty="0"/>
              <a:t> </a:t>
            </a:r>
            <a:r>
              <a:rPr lang="en-US" dirty="0" err="1"/>
              <a:t>penginilisiasian</a:t>
            </a:r>
            <a:r>
              <a:rPr lang="en-US" dirty="0"/>
              <a:t> program </a:t>
            </a:r>
            <a:r>
              <a:rPr lang="en-US" dirty="0" err="1"/>
              <a:t>pada</a:t>
            </a:r>
            <a:r>
              <a:rPr lang="en-US" dirty="0"/>
              <a:t> </a:t>
            </a:r>
            <a:r>
              <a:rPr lang="en-US" dirty="0" err="1"/>
              <a:t>Arduino</a:t>
            </a:r>
            <a:r>
              <a:rPr lang="id-ID" dirty="0"/>
              <a:t> untuk mengatur sistem kerja perangkat keras.</a:t>
            </a:r>
          </a:p>
          <a:p>
            <a:pPr marL="0" lvl="0" indent="0">
              <a:buNone/>
            </a:pPr>
            <a:r>
              <a:rPr lang="id-ID" b="1" dirty="0"/>
              <a:t>Percobaan Alat.</a:t>
            </a:r>
            <a:r>
              <a:rPr lang="id-ID" dirty="0"/>
              <a:t> T</a:t>
            </a:r>
            <a:r>
              <a:rPr lang="en-US" dirty="0" err="1"/>
              <a:t>ahapan</a:t>
            </a:r>
            <a:r>
              <a:rPr lang="en-US" dirty="0"/>
              <a:t> </a:t>
            </a:r>
            <a:r>
              <a:rPr lang="en-US" dirty="0" err="1"/>
              <a:t>ini</a:t>
            </a:r>
            <a:r>
              <a:rPr lang="en-US" dirty="0"/>
              <a:t> </a:t>
            </a:r>
            <a:r>
              <a:rPr lang="en-US" dirty="0" err="1"/>
              <a:t>dilakukan</a:t>
            </a:r>
            <a:r>
              <a:rPr lang="en-US" dirty="0"/>
              <a:t> </a:t>
            </a:r>
            <a:r>
              <a:rPr lang="en-US" dirty="0" err="1"/>
              <a:t>untuk</a:t>
            </a:r>
            <a:r>
              <a:rPr lang="en-US" dirty="0"/>
              <a:t> </a:t>
            </a:r>
            <a:r>
              <a:rPr lang="en-US" dirty="0" err="1"/>
              <a:t>mengetahui</a:t>
            </a:r>
            <a:r>
              <a:rPr lang="en-US" dirty="0"/>
              <a:t> </a:t>
            </a:r>
            <a:r>
              <a:rPr lang="en-US" dirty="0" err="1"/>
              <a:t>kema</a:t>
            </a:r>
            <a:r>
              <a:rPr lang="id-ID" dirty="0"/>
              <a:t>m</a:t>
            </a:r>
            <a:r>
              <a:rPr lang="en-US" dirty="0" err="1"/>
              <a:t>puan</a:t>
            </a:r>
            <a:r>
              <a:rPr lang="id-ID" dirty="0"/>
              <a:t> rangkaian</a:t>
            </a:r>
            <a:r>
              <a:rPr lang="en-US" dirty="0"/>
              <a:t> </a:t>
            </a:r>
            <a:r>
              <a:rPr lang="en-US" dirty="0" err="1"/>
              <a:t>alat</a:t>
            </a:r>
            <a:r>
              <a:rPr lang="en-US" dirty="0"/>
              <a:t> yang </a:t>
            </a:r>
            <a:r>
              <a:rPr lang="en-US" dirty="0" err="1"/>
              <a:t>dibuat</a:t>
            </a:r>
            <a:r>
              <a:rPr lang="en-US" dirty="0"/>
              <a:t>, </a:t>
            </a:r>
            <a:r>
              <a:rPr lang="en-US" dirty="0" err="1"/>
              <a:t>apakah</a:t>
            </a:r>
            <a:r>
              <a:rPr lang="en-US" dirty="0"/>
              <a:t> </a:t>
            </a:r>
            <a:r>
              <a:rPr lang="en-US" dirty="0" err="1"/>
              <a:t>sudah</a:t>
            </a:r>
            <a:r>
              <a:rPr lang="en-US" dirty="0"/>
              <a:t> </a:t>
            </a:r>
            <a:r>
              <a:rPr lang="id-ID" dirty="0"/>
              <a:t>sesuai dengan yang diharapkan atau belum</a:t>
            </a:r>
            <a:r>
              <a:rPr lang="en-US" dirty="0"/>
              <a:t>. </a:t>
            </a:r>
            <a:r>
              <a:rPr lang="id-ID" dirty="0"/>
              <a:t>Percobaan</a:t>
            </a:r>
            <a:r>
              <a:rPr lang="en-US" dirty="0"/>
              <a:t> </a:t>
            </a:r>
            <a:r>
              <a:rPr lang="en-US" dirty="0" err="1"/>
              <a:t>dilakukan</a:t>
            </a:r>
            <a:r>
              <a:rPr lang="id-ID" dirty="0"/>
              <a:t> sampai</a:t>
            </a:r>
            <a:r>
              <a:rPr lang="en-US" dirty="0"/>
              <a:t> </a:t>
            </a:r>
            <a:r>
              <a:rPr lang="en-US" dirty="0" err="1"/>
              <a:t>beber</a:t>
            </a:r>
            <a:r>
              <a:rPr lang="id-ID" dirty="0"/>
              <a:t>a</a:t>
            </a:r>
            <a:r>
              <a:rPr lang="en-US" dirty="0"/>
              <a:t>pa kali </a:t>
            </a:r>
            <a:r>
              <a:rPr lang="en-US" dirty="0" err="1"/>
              <a:t>untuk</a:t>
            </a:r>
            <a:r>
              <a:rPr lang="en-US" dirty="0"/>
              <a:t> </a:t>
            </a:r>
            <a:r>
              <a:rPr lang="en-US" dirty="0" err="1"/>
              <a:t>mendapatkan</a:t>
            </a:r>
            <a:r>
              <a:rPr lang="en-US" dirty="0"/>
              <a:t> </a:t>
            </a:r>
            <a:r>
              <a:rPr lang="en-US" dirty="0" err="1"/>
              <a:t>hasil</a:t>
            </a:r>
            <a:r>
              <a:rPr lang="en-US" dirty="0"/>
              <a:t> yang </a:t>
            </a:r>
            <a:r>
              <a:rPr lang="en-US" dirty="0" err="1"/>
              <a:t>baik</a:t>
            </a:r>
            <a:r>
              <a:rPr lang="en-US" dirty="0"/>
              <a:t>.</a:t>
            </a:r>
            <a:endParaRPr lang="id-ID" dirty="0"/>
          </a:p>
          <a:p>
            <a:pPr marL="0" lvl="0" indent="0">
              <a:buNone/>
            </a:pPr>
            <a:r>
              <a:rPr lang="id-ID" b="1" dirty="0"/>
              <a:t>Instalasi Alat. </a:t>
            </a:r>
            <a:r>
              <a:rPr lang="id-ID" dirty="0"/>
              <a:t>Setelah alat diujicoba dan berfungsi dengan baik maka selanjutnya dilakukan instalasi di purwarupa kolam pembenihan ikan untuk mendapatkan gambaran yang utuh mengenai bagaimana alat akan bekerja di lingkungan yang sesungguhnya.</a:t>
            </a:r>
          </a:p>
          <a:p>
            <a:endParaRPr lang="id-ID" dirty="0"/>
          </a:p>
        </p:txBody>
      </p:sp>
    </p:spTree>
    <p:extLst>
      <p:ext uri="{BB962C8B-B14F-4D97-AF65-F5344CB8AC3E}">
        <p14:creationId xmlns:p14="http://schemas.microsoft.com/office/powerpoint/2010/main" val="247600304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0">
              <a:srgbClr val="E6DCAC"/>
            </a:gs>
            <a:gs pos="12000">
              <a:srgbClr val="E6D78A"/>
            </a:gs>
            <a:gs pos="30000">
              <a:srgbClr val="C7AC4C"/>
            </a:gs>
            <a:gs pos="70000">
              <a:srgbClr val="E6D78A"/>
            </a:gs>
            <a:gs pos="95000">
              <a:srgbClr val="C7AC4C"/>
            </a:gs>
            <a:gs pos="100000">
              <a:srgbClr val="E6DCAC"/>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47500" lnSpcReduction="20000"/>
          </a:bodyPr>
          <a:lstStyle/>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sz="2000" dirty="0" smtClean="0"/>
          </a:p>
          <a:p>
            <a:pPr marL="0" indent="0">
              <a:buNone/>
            </a:pPr>
            <a:endParaRPr lang="id-ID" i="1" dirty="0" smtClean="0"/>
          </a:p>
          <a:p>
            <a:pPr marL="0" indent="0">
              <a:buNone/>
            </a:pPr>
            <a:endParaRPr lang="id-ID" i="1" dirty="0"/>
          </a:p>
          <a:p>
            <a:pPr marL="0" indent="0">
              <a:buNone/>
            </a:pPr>
            <a:endParaRPr lang="id-ID" i="1" dirty="0" smtClean="0"/>
          </a:p>
          <a:p>
            <a:pPr marL="0" indent="0">
              <a:buNone/>
            </a:pPr>
            <a:endParaRPr lang="id-ID" i="1" dirty="0"/>
          </a:p>
          <a:p>
            <a:pPr marL="0" indent="0">
              <a:buNone/>
            </a:pPr>
            <a:r>
              <a:rPr lang="id-ID" sz="2000" i="1" dirty="0" smtClean="0"/>
              <a:t>			    </a:t>
            </a:r>
            <a:r>
              <a:rPr lang="id-ID" i="1" dirty="0" smtClean="0"/>
              <a:t>Tahapan </a:t>
            </a:r>
            <a:r>
              <a:rPr lang="id-ID" i="1" dirty="0"/>
              <a:t>penelitian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014"/>
            <a:ext cx="5184576" cy="6237312"/>
          </a:xfrm>
          <a:prstGeom prst="rect">
            <a:avLst/>
          </a:prstGeom>
          <a:noFill/>
          <a:ln>
            <a:noFill/>
          </a:ln>
        </p:spPr>
      </p:pic>
    </p:spTree>
    <p:extLst>
      <p:ext uri="{BB962C8B-B14F-4D97-AF65-F5344CB8AC3E}">
        <p14:creationId xmlns:p14="http://schemas.microsoft.com/office/powerpoint/2010/main" val="33909961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pattFill prst="pct50">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648072"/>
          </a:xfrm>
        </p:spPr>
        <p:txBody>
          <a:bodyPr>
            <a:noAutofit/>
          </a:bodyPr>
          <a:lstStyle/>
          <a:p>
            <a:r>
              <a:rPr lang="en-US" sz="4200" b="1" dirty="0"/>
              <a:t>HASIL PENELITIAN</a:t>
            </a:r>
            <a:r>
              <a:rPr lang="id-ID" sz="4200" b="1" dirty="0"/>
              <a:t/>
            </a:r>
            <a:br>
              <a:rPr lang="id-ID" sz="4200" b="1" dirty="0"/>
            </a:br>
            <a:endParaRPr lang="id-ID" sz="4200" dirty="0"/>
          </a:p>
        </p:txBody>
      </p:sp>
      <p:sp>
        <p:nvSpPr>
          <p:cNvPr id="3" name="Content Placeholder 2"/>
          <p:cNvSpPr>
            <a:spLocks noGrp="1"/>
          </p:cNvSpPr>
          <p:nvPr>
            <p:ph idx="1"/>
          </p:nvPr>
        </p:nvSpPr>
        <p:spPr>
          <a:xfrm>
            <a:off x="457200" y="1052736"/>
            <a:ext cx="8229600" cy="5616624"/>
          </a:xfrm>
        </p:spPr>
        <p:txBody>
          <a:bodyPr>
            <a:normAutofit fontScale="77500" lnSpcReduction="20000"/>
          </a:bodyPr>
          <a:lstStyle/>
          <a:p>
            <a:pPr marL="0" indent="0">
              <a:buNone/>
            </a:pPr>
            <a:r>
              <a:rPr lang="id-ID" dirty="0"/>
              <a:t>Sistem perangkat keras dan lunak yang dikembangkan dalam penelitian ini diterapkan/dipasang pada kolam pembenihan ikan untuk secara berkala melakukan penggantian air secara otomatis berdasarkan tingkat keasaman dan kekeruhan air yang dideteksi oleh sensor</a:t>
            </a:r>
            <a:r>
              <a:rPr lang="id-ID" dirty="0" smtClean="0"/>
              <a:t>. </a:t>
            </a:r>
            <a:r>
              <a:rPr lang="en-US" dirty="0"/>
              <a:t>Sensor pH </a:t>
            </a:r>
            <a:r>
              <a:rPr lang="en-US" dirty="0" err="1"/>
              <a:t>dan</a:t>
            </a:r>
            <a:r>
              <a:rPr lang="en-US" dirty="0"/>
              <a:t> sensor </a:t>
            </a:r>
            <a:r>
              <a:rPr lang="en-US" dirty="0" err="1"/>
              <a:t>kekeruhan</a:t>
            </a:r>
            <a:r>
              <a:rPr lang="en-US" dirty="0"/>
              <a:t> </a:t>
            </a:r>
            <a:r>
              <a:rPr lang="en-US" dirty="0" err="1"/>
              <a:t>ditempatkan</a:t>
            </a:r>
            <a:r>
              <a:rPr lang="en-US" dirty="0"/>
              <a:t> di </a:t>
            </a:r>
            <a:r>
              <a:rPr lang="en-US" dirty="0" err="1"/>
              <a:t>bagian</a:t>
            </a:r>
            <a:r>
              <a:rPr lang="en-US" dirty="0"/>
              <a:t> </a:t>
            </a:r>
            <a:r>
              <a:rPr lang="en-US" dirty="0" err="1"/>
              <a:t>bawah</a:t>
            </a:r>
            <a:r>
              <a:rPr lang="en-US" dirty="0"/>
              <a:t>/</a:t>
            </a:r>
            <a:r>
              <a:rPr lang="en-US" dirty="0" err="1"/>
              <a:t>pertengahan</a:t>
            </a:r>
            <a:r>
              <a:rPr lang="en-US" dirty="0"/>
              <a:t> </a:t>
            </a:r>
            <a:r>
              <a:rPr lang="en-US" dirty="0" err="1"/>
              <a:t>kolam</a:t>
            </a:r>
            <a:r>
              <a:rPr lang="en-US" dirty="0"/>
              <a:t>. </a:t>
            </a:r>
            <a:r>
              <a:rPr lang="en-US" dirty="0" err="1"/>
              <a:t>Kemudian</a:t>
            </a:r>
            <a:r>
              <a:rPr lang="en-US" dirty="0"/>
              <a:t> </a:t>
            </a:r>
            <a:r>
              <a:rPr lang="en-US" dirty="0" err="1"/>
              <a:t>katup</a:t>
            </a:r>
            <a:r>
              <a:rPr lang="en-US" dirty="0"/>
              <a:t> </a:t>
            </a:r>
            <a:r>
              <a:rPr lang="en-US" dirty="0" err="1"/>
              <a:t>selenoid</a:t>
            </a:r>
            <a:r>
              <a:rPr lang="en-US" dirty="0"/>
              <a:t> </a:t>
            </a:r>
            <a:r>
              <a:rPr lang="en-US" dirty="0" err="1"/>
              <a:t>dan</a:t>
            </a:r>
            <a:r>
              <a:rPr lang="en-US" dirty="0"/>
              <a:t> </a:t>
            </a:r>
            <a:r>
              <a:rPr lang="en-US" dirty="0" err="1"/>
              <a:t>waterflow</a:t>
            </a:r>
            <a:r>
              <a:rPr lang="en-US" dirty="0"/>
              <a:t> sensor </a:t>
            </a:r>
            <a:r>
              <a:rPr lang="en-US" dirty="0" err="1"/>
              <a:t>ditempatkan</a:t>
            </a:r>
            <a:r>
              <a:rPr lang="en-US" dirty="0"/>
              <a:t> di </a:t>
            </a:r>
            <a:r>
              <a:rPr lang="en-US" dirty="0" err="1"/>
              <a:t>jalur</a:t>
            </a:r>
            <a:r>
              <a:rPr lang="en-US" dirty="0"/>
              <a:t> </a:t>
            </a:r>
            <a:r>
              <a:rPr lang="en-US" dirty="0" err="1"/>
              <a:t>keluar</a:t>
            </a:r>
            <a:r>
              <a:rPr lang="en-US" dirty="0"/>
              <a:t> </a:t>
            </a:r>
            <a:r>
              <a:rPr lang="en-US" dirty="0" err="1"/>
              <a:t>maupun</a:t>
            </a:r>
            <a:r>
              <a:rPr lang="en-US" dirty="0"/>
              <a:t> </a:t>
            </a:r>
            <a:r>
              <a:rPr lang="en-US" dirty="0" err="1"/>
              <a:t>jalur</a:t>
            </a:r>
            <a:r>
              <a:rPr lang="en-US" dirty="0"/>
              <a:t> </a:t>
            </a:r>
            <a:r>
              <a:rPr lang="en-US" dirty="0" err="1"/>
              <a:t>masuk</a:t>
            </a:r>
            <a:r>
              <a:rPr lang="en-US" dirty="0"/>
              <a:t> air di </a:t>
            </a:r>
            <a:r>
              <a:rPr lang="en-US" dirty="0" err="1"/>
              <a:t>kolam</a:t>
            </a:r>
            <a:r>
              <a:rPr lang="en-US" dirty="0"/>
              <a:t> </a:t>
            </a:r>
            <a:r>
              <a:rPr lang="en-US" dirty="0" err="1"/>
              <a:t>pembenihan</a:t>
            </a:r>
            <a:r>
              <a:rPr lang="en-US" dirty="0"/>
              <a:t> </a:t>
            </a:r>
            <a:r>
              <a:rPr lang="en-US" dirty="0" err="1"/>
              <a:t>ikan</a:t>
            </a:r>
            <a:r>
              <a:rPr lang="en-US" dirty="0"/>
              <a:t>. </a:t>
            </a:r>
            <a:r>
              <a:rPr lang="en-US" dirty="0" err="1"/>
              <a:t>Penempatan</a:t>
            </a:r>
            <a:r>
              <a:rPr lang="en-US" dirty="0"/>
              <a:t> sensor pH </a:t>
            </a:r>
            <a:r>
              <a:rPr lang="en-US" dirty="0" err="1"/>
              <a:t>dan</a:t>
            </a:r>
            <a:r>
              <a:rPr lang="en-US" dirty="0"/>
              <a:t> sensor </a:t>
            </a:r>
            <a:r>
              <a:rPr lang="en-US" dirty="0" err="1"/>
              <a:t>kekeruhan</a:t>
            </a:r>
            <a:r>
              <a:rPr lang="en-US" dirty="0"/>
              <a:t> </a:t>
            </a:r>
            <a:r>
              <a:rPr lang="en-US" dirty="0" err="1"/>
              <a:t>berada</a:t>
            </a:r>
            <a:r>
              <a:rPr lang="en-US" dirty="0"/>
              <a:t> di </a:t>
            </a:r>
            <a:r>
              <a:rPr lang="en-US" dirty="0" err="1"/>
              <a:t>bagian</a:t>
            </a:r>
            <a:r>
              <a:rPr lang="en-US" dirty="0"/>
              <a:t> </a:t>
            </a:r>
            <a:r>
              <a:rPr lang="en-US" dirty="0" err="1"/>
              <a:t>bawah</a:t>
            </a:r>
            <a:r>
              <a:rPr lang="en-US" dirty="0"/>
              <a:t> </a:t>
            </a:r>
            <a:r>
              <a:rPr lang="en-US" dirty="0" err="1"/>
              <a:t>karena</a:t>
            </a:r>
            <a:r>
              <a:rPr lang="en-US" dirty="0"/>
              <a:t> </a:t>
            </a:r>
            <a:r>
              <a:rPr lang="en-US" dirty="0" err="1"/>
              <a:t>pada</a:t>
            </a:r>
            <a:r>
              <a:rPr lang="en-US" dirty="0"/>
              <a:t> proses </a:t>
            </a:r>
            <a:r>
              <a:rPr lang="en-US" dirty="0" err="1"/>
              <a:t>pergantian</a:t>
            </a:r>
            <a:r>
              <a:rPr lang="en-US" dirty="0"/>
              <a:t> air, air yang </a:t>
            </a:r>
            <a:r>
              <a:rPr lang="en-US" dirty="0" err="1"/>
              <a:t>berada</a:t>
            </a:r>
            <a:r>
              <a:rPr lang="en-US" dirty="0"/>
              <a:t> di </a:t>
            </a:r>
            <a:r>
              <a:rPr lang="en-US" dirty="0" err="1"/>
              <a:t>bagian</a:t>
            </a:r>
            <a:r>
              <a:rPr lang="en-US" dirty="0"/>
              <a:t> </a:t>
            </a:r>
            <a:r>
              <a:rPr lang="en-US" dirty="0" err="1"/>
              <a:t>bawah</a:t>
            </a:r>
            <a:r>
              <a:rPr lang="en-US" dirty="0"/>
              <a:t> </a:t>
            </a:r>
            <a:r>
              <a:rPr lang="en-US" dirty="0" err="1"/>
              <a:t>kolam</a:t>
            </a:r>
            <a:r>
              <a:rPr lang="en-US" dirty="0"/>
              <a:t> </a:t>
            </a:r>
            <a:r>
              <a:rPr lang="en-US" dirty="0" err="1"/>
              <a:t>akan</a:t>
            </a:r>
            <a:r>
              <a:rPr lang="en-US" dirty="0"/>
              <a:t> </a:t>
            </a:r>
            <a:r>
              <a:rPr lang="en-US" dirty="0" err="1"/>
              <a:t>dikeluarkan</a:t>
            </a:r>
            <a:r>
              <a:rPr lang="en-US" dirty="0"/>
              <a:t> </a:t>
            </a:r>
            <a:r>
              <a:rPr lang="en-US" dirty="0" err="1"/>
              <a:t>terlebih</a:t>
            </a:r>
            <a:r>
              <a:rPr lang="en-US" dirty="0"/>
              <a:t> </a:t>
            </a:r>
            <a:r>
              <a:rPr lang="en-US" dirty="0" err="1"/>
              <a:t>dahulu</a:t>
            </a:r>
            <a:r>
              <a:rPr lang="en-US" dirty="0"/>
              <a:t> </a:t>
            </a:r>
            <a:r>
              <a:rPr lang="en-US" dirty="0" err="1"/>
              <a:t>untuk</a:t>
            </a:r>
            <a:r>
              <a:rPr lang="en-US" dirty="0"/>
              <a:t> </a:t>
            </a:r>
            <a:r>
              <a:rPr lang="en-US" dirty="0" err="1"/>
              <a:t>digantikan</a:t>
            </a:r>
            <a:r>
              <a:rPr lang="en-US" dirty="0"/>
              <a:t> </a:t>
            </a:r>
            <a:r>
              <a:rPr lang="en-US" dirty="0" err="1"/>
              <a:t>dengan</a:t>
            </a:r>
            <a:r>
              <a:rPr lang="en-US" dirty="0"/>
              <a:t> air yang </a:t>
            </a:r>
            <a:r>
              <a:rPr lang="en-US" dirty="0" err="1"/>
              <a:t>berada</a:t>
            </a:r>
            <a:r>
              <a:rPr lang="en-US" dirty="0"/>
              <a:t> di </a:t>
            </a:r>
            <a:r>
              <a:rPr lang="en-US" dirty="0" err="1"/>
              <a:t>bagian</a:t>
            </a:r>
            <a:r>
              <a:rPr lang="en-US" dirty="0"/>
              <a:t> </a:t>
            </a:r>
            <a:r>
              <a:rPr lang="en-US" dirty="0" err="1"/>
              <a:t>atasnya</a:t>
            </a:r>
            <a:r>
              <a:rPr lang="en-US" dirty="0"/>
              <a:t>. </a:t>
            </a:r>
            <a:r>
              <a:rPr lang="en-US" dirty="0" err="1"/>
              <a:t>Sementara</a:t>
            </a:r>
            <a:r>
              <a:rPr lang="en-US" dirty="0"/>
              <a:t> air </a:t>
            </a:r>
            <a:r>
              <a:rPr lang="en-US" dirty="0" err="1"/>
              <a:t>baru</a:t>
            </a:r>
            <a:r>
              <a:rPr lang="en-US" dirty="0"/>
              <a:t> </a:t>
            </a:r>
            <a:r>
              <a:rPr lang="en-US" dirty="0" err="1"/>
              <a:t>akan</a:t>
            </a:r>
            <a:r>
              <a:rPr lang="en-US" dirty="0"/>
              <a:t> </a:t>
            </a:r>
            <a:r>
              <a:rPr lang="en-US" dirty="0" err="1"/>
              <a:t>dialirkan</a:t>
            </a:r>
            <a:r>
              <a:rPr lang="en-US" dirty="0"/>
              <a:t> di </a:t>
            </a:r>
            <a:r>
              <a:rPr lang="en-US" dirty="0" err="1"/>
              <a:t>bagian</a:t>
            </a:r>
            <a:r>
              <a:rPr lang="en-US" dirty="0"/>
              <a:t> paling </a:t>
            </a:r>
            <a:r>
              <a:rPr lang="en-US" dirty="0" err="1"/>
              <a:t>atas</a:t>
            </a:r>
            <a:r>
              <a:rPr lang="en-US" dirty="0"/>
              <a:t>. Hal </a:t>
            </a:r>
            <a:r>
              <a:rPr lang="en-US" dirty="0" err="1"/>
              <a:t>ini</a:t>
            </a:r>
            <a:r>
              <a:rPr lang="en-US" dirty="0"/>
              <a:t> </a:t>
            </a:r>
            <a:r>
              <a:rPr lang="en-US" dirty="0" err="1"/>
              <a:t>sesuai</a:t>
            </a:r>
            <a:r>
              <a:rPr lang="en-US" dirty="0"/>
              <a:t> </a:t>
            </a:r>
            <a:r>
              <a:rPr lang="en-US" dirty="0" err="1"/>
              <a:t>dengan</a:t>
            </a:r>
            <a:r>
              <a:rPr lang="en-US" dirty="0"/>
              <a:t> best practice yang </a:t>
            </a:r>
            <a:r>
              <a:rPr lang="en-US" dirty="0" err="1"/>
              <a:t>sudah</a:t>
            </a:r>
            <a:r>
              <a:rPr lang="en-US" dirty="0"/>
              <a:t> </a:t>
            </a:r>
            <a:r>
              <a:rPr lang="en-US" dirty="0" err="1"/>
              <a:t>umum</a:t>
            </a:r>
            <a:r>
              <a:rPr lang="en-US" dirty="0"/>
              <a:t> </a:t>
            </a:r>
            <a:r>
              <a:rPr lang="en-US" dirty="0" err="1"/>
              <a:t>dilakukan</a:t>
            </a:r>
            <a:r>
              <a:rPr lang="en-US" dirty="0"/>
              <a:t> </a:t>
            </a:r>
            <a:r>
              <a:rPr lang="en-US" dirty="0" err="1"/>
              <a:t>oleh</a:t>
            </a:r>
            <a:r>
              <a:rPr lang="en-US" dirty="0"/>
              <a:t> </a:t>
            </a:r>
            <a:r>
              <a:rPr lang="en-US" dirty="0" err="1"/>
              <a:t>petani</a:t>
            </a:r>
            <a:r>
              <a:rPr lang="en-US" dirty="0"/>
              <a:t> </a:t>
            </a:r>
            <a:r>
              <a:rPr lang="en-US" dirty="0" err="1"/>
              <a:t>dalam</a:t>
            </a:r>
            <a:r>
              <a:rPr lang="en-US" dirty="0"/>
              <a:t> </a:t>
            </a:r>
            <a:r>
              <a:rPr lang="en-US" dirty="0" err="1"/>
              <a:t>melakukan</a:t>
            </a:r>
            <a:r>
              <a:rPr lang="en-US" dirty="0"/>
              <a:t> </a:t>
            </a:r>
            <a:r>
              <a:rPr lang="en-US" dirty="0" err="1"/>
              <a:t>penggantian</a:t>
            </a:r>
            <a:r>
              <a:rPr lang="en-US" dirty="0"/>
              <a:t> air di </a:t>
            </a:r>
            <a:r>
              <a:rPr lang="en-US" dirty="0" err="1"/>
              <a:t>kolam</a:t>
            </a:r>
            <a:r>
              <a:rPr lang="en-US" dirty="0"/>
              <a:t> </a:t>
            </a:r>
            <a:r>
              <a:rPr lang="en-US" dirty="0" err="1"/>
              <a:t>pembenihan</a:t>
            </a:r>
            <a:r>
              <a:rPr lang="en-US" dirty="0"/>
              <a:t>.</a:t>
            </a:r>
            <a:endParaRPr lang="id-ID" dirty="0"/>
          </a:p>
          <a:p>
            <a:pPr marL="0" indent="0">
              <a:buNone/>
            </a:pPr>
            <a:endParaRPr lang="id-ID" dirty="0"/>
          </a:p>
        </p:txBody>
      </p:sp>
    </p:spTree>
    <p:extLst>
      <p:ext uri="{BB962C8B-B14F-4D97-AF65-F5344CB8AC3E}">
        <p14:creationId xmlns:p14="http://schemas.microsoft.com/office/powerpoint/2010/main" val="142820301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80720"/>
          </a:xfrm>
        </p:spPr>
        <p:txBody>
          <a:bodyPr/>
          <a:lstStyle/>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r>
              <a:rPr lang="id-ID" sz="2000" i="1" dirty="0" smtClean="0"/>
              <a:t>	Gambaran </a:t>
            </a:r>
            <a:r>
              <a:rPr lang="id-ID" sz="2000" i="1" dirty="0"/>
              <a:t>umum instalasi sistem pada kolam pembenihan ikan</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87624" y="692696"/>
            <a:ext cx="6696744" cy="4464496"/>
          </a:xfrm>
          <a:prstGeom prst="rect">
            <a:avLst/>
          </a:prstGeom>
          <a:noFill/>
          <a:ln>
            <a:noFill/>
          </a:ln>
        </p:spPr>
      </p:pic>
    </p:spTree>
    <p:extLst>
      <p:ext uri="{BB962C8B-B14F-4D97-AF65-F5344CB8AC3E}">
        <p14:creationId xmlns:p14="http://schemas.microsoft.com/office/powerpoint/2010/main" val="21002890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80720"/>
          </a:xfrm>
        </p:spPr>
        <p:txBody>
          <a:bodyPr>
            <a:normAutofit fontScale="85000" lnSpcReduction="10000"/>
          </a:bodyPr>
          <a:lstStyle/>
          <a:p>
            <a:pPr marL="0" indent="0">
              <a:buNone/>
            </a:pPr>
            <a:r>
              <a:rPr lang="id-ID" dirty="0"/>
              <a:t>Sensor mendeteksi tingkat keasaman untuk pembenihan ikan diperlukan pH yang sesuai yaitu antara 7 sampai 8.Arduino Uno dirancang untuk melakukan pergantian air di kolam secara berkala dan mendeteksi jika pH berada di luar ambang batas yang sesuai.Tingkat kekeruhan(</a:t>
            </a:r>
            <a:r>
              <a:rPr lang="id-ID" i="1" dirty="0"/>
              <a:t>turbidity</a:t>
            </a:r>
            <a:r>
              <a:rPr lang="id-ID" dirty="0"/>
              <a:t>) diukur menggunakan satuan NTU dan untuk pembenihan ikan </a:t>
            </a:r>
            <a:r>
              <a:rPr lang="id-ID" i="1" dirty="0"/>
              <a:t>turbidity</a:t>
            </a:r>
            <a:r>
              <a:rPr lang="id-ID" dirty="0"/>
              <a:t> yang aman yaitu 9 NTU. Permasalahan kualitas air ini terkadang sulit untuk diperkirakan oleh para petani ikan.Meskipun pergantian air sudah dilakukan secara berkala, namun banyak faktor yang menyebabkan kualitas air kolam menurun lebih cepat dari jangka waktu/jadwal penggantian air kolam pembenihan.Oleh karena itu perlunya penggunaan sensor </a:t>
            </a:r>
            <a:r>
              <a:rPr lang="id-ID" i="1" dirty="0"/>
              <a:t>turbidity</a:t>
            </a:r>
            <a:r>
              <a:rPr lang="id-ID" dirty="0"/>
              <a:t> dan pH untuk mendeteksi tingkat kekeruhan dan keasaman pada air sehingga memudahkan petani ikan mengelola kolam.</a:t>
            </a:r>
          </a:p>
          <a:p>
            <a:endParaRPr lang="id-ID" dirty="0"/>
          </a:p>
        </p:txBody>
      </p:sp>
    </p:spTree>
    <p:extLst>
      <p:ext uri="{BB962C8B-B14F-4D97-AF65-F5344CB8AC3E}">
        <p14:creationId xmlns:p14="http://schemas.microsoft.com/office/powerpoint/2010/main" val="159383806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accent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fontScale="70000" lnSpcReduction="20000"/>
          </a:bodyPr>
          <a:lstStyle/>
          <a:p>
            <a:pPr marL="0" indent="0">
              <a:buNone/>
            </a:pPr>
            <a:r>
              <a:rPr lang="id-ID" dirty="0"/>
              <a:t>Secara garis besar, sistem bekerja dengan mengeluarkan air yang bersifat terlalu asam/basa di bagian bawah kolam dan menggantinya dengan air yang lebih segar. Air segar tersebut dialirkan dari sumber air ke bagian paling atas dari kolam pembenihan ikan. Aliran air masuk dan keluar diatur oleh katup selenoid dan </a:t>
            </a:r>
            <a:r>
              <a:rPr lang="id-ID" i="1" dirty="0"/>
              <a:t>waterflow sensor</a:t>
            </a:r>
            <a:r>
              <a:rPr lang="id-ID" dirty="0"/>
              <a:t>. Katup selenoid berfungsi untuk membuka dan menutup aliran air secara otomatis. Sedangkan </a:t>
            </a:r>
            <a:r>
              <a:rPr lang="id-ID" i="1" dirty="0"/>
              <a:t>waterflow sensor</a:t>
            </a:r>
            <a:r>
              <a:rPr lang="id-ID" dirty="0"/>
              <a:t> berfungsi untuk mengukur debit air yang keluar/masuk. Dengan penggunaan </a:t>
            </a:r>
            <a:r>
              <a:rPr lang="id-ID" i="1" dirty="0"/>
              <a:t>waterflow sensor</a:t>
            </a:r>
            <a:r>
              <a:rPr lang="id-ID" dirty="0"/>
              <a:t> ini, maka dapat dipastikan bahwa volume air yang masuk seimbang dengan volume air yang dikeluarkan dari dalam kolam pembenihan. </a:t>
            </a:r>
            <a:r>
              <a:rPr lang="id-ID" i="1" dirty="0"/>
              <a:t>Waterflow sensor</a:t>
            </a:r>
            <a:r>
              <a:rPr lang="id-ID" dirty="0"/>
              <a:t> akan bekerja secara otomatis begitu ada aliran air sesaat setelah katup selenoid dibuka. Pengaturan buka/tutp katup selenoid ini dilakukan secara otomatis oleh Arduino Uno melalui komponen relay. Arduino Uno akan mengaktifkan sensor pH dan kekeruhan secara berkala setiap 2 jam. Apabila pada proses pembacaan oleh sensor pH dan sensor kekeruhan didapatkan nilai yang diluar ambang batas keasaman dan/atau kekeruhan, maka Arduino Uno akan secara otomatis menyalurkan arus ke relay sehingga katup selenoid terbuka secara otomatis. Ambang normal untuh tingkat keasaman atau pH ditetapkan 6 – 8, sedangkan untuk kadar kekeruhan adalah maksimal 9 NTU.</a:t>
            </a:r>
          </a:p>
        </p:txBody>
      </p:sp>
    </p:spTree>
    <p:extLst>
      <p:ext uri="{BB962C8B-B14F-4D97-AF65-F5344CB8AC3E}">
        <p14:creationId xmlns:p14="http://schemas.microsoft.com/office/powerpoint/2010/main" val="312186459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EFD1"/>
            </a:gs>
            <a:gs pos="0">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47500" lnSpcReduction="20000"/>
          </a:bodyPr>
          <a:lstStyle/>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endParaRPr lang="id-ID" dirty="0" smtClean="0"/>
          </a:p>
          <a:p>
            <a:pPr marL="0" indent="0">
              <a:buNone/>
            </a:pPr>
            <a:endParaRPr lang="id-ID" dirty="0"/>
          </a:p>
          <a:p>
            <a:pPr marL="0" indent="0">
              <a:buNone/>
            </a:pPr>
            <a:r>
              <a:rPr lang="id-ID" i="1" dirty="0" smtClean="0"/>
              <a:t>	  </a:t>
            </a:r>
            <a:endParaRPr lang="id-ID" i="1" dirty="0" smtClean="0"/>
          </a:p>
          <a:p>
            <a:pPr marL="0" indent="0">
              <a:buNone/>
            </a:pPr>
            <a:endParaRPr lang="id-ID" i="1" dirty="0"/>
          </a:p>
          <a:p>
            <a:pPr marL="0" indent="0">
              <a:buNone/>
            </a:pPr>
            <a:endParaRPr lang="id-ID" i="1" dirty="0" smtClean="0"/>
          </a:p>
          <a:p>
            <a:pPr marL="0" indent="0">
              <a:buNone/>
            </a:pPr>
            <a:r>
              <a:rPr lang="id-ID" i="1" dirty="0"/>
              <a:t>	 </a:t>
            </a:r>
            <a:r>
              <a:rPr lang="id-ID" i="1" dirty="0" smtClean="0"/>
              <a:t>       </a:t>
            </a:r>
            <a:r>
              <a:rPr lang="id-ID" sz="4200" i="1" dirty="0" smtClean="0"/>
              <a:t>Diagram </a:t>
            </a:r>
            <a:r>
              <a:rPr lang="id-ID" sz="4200" i="1" dirty="0"/>
              <a:t>alir cara kerja sistem dan kode program terkait</a:t>
            </a:r>
          </a:p>
        </p:txBody>
      </p:sp>
      <p:pic>
        <p:nvPicPr>
          <p:cNvPr id="5" name="Picture 4" descr="Fix"/>
          <p:cNvPicPr/>
          <p:nvPr/>
        </p:nvPicPr>
        <p:blipFill>
          <a:blip r:embed="rId2">
            <a:extLst>
              <a:ext uri="{28A0092B-C50C-407E-A947-70E740481C1C}">
                <a14:useLocalDpi xmlns:a14="http://schemas.microsoft.com/office/drawing/2010/main" val="0"/>
              </a:ext>
            </a:extLst>
          </a:blip>
          <a:srcRect/>
          <a:stretch>
            <a:fillRect/>
          </a:stretch>
        </p:blipFill>
        <p:spPr bwMode="auto">
          <a:xfrm>
            <a:off x="2053555" y="0"/>
            <a:ext cx="5038725" cy="6400800"/>
          </a:xfrm>
          <a:prstGeom prst="rect">
            <a:avLst/>
          </a:prstGeom>
          <a:noFill/>
          <a:ln>
            <a:noFill/>
          </a:ln>
        </p:spPr>
      </p:pic>
    </p:spTree>
    <p:extLst>
      <p:ext uri="{BB962C8B-B14F-4D97-AF65-F5344CB8AC3E}">
        <p14:creationId xmlns:p14="http://schemas.microsoft.com/office/powerpoint/2010/main" val="26094387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908720"/>
            <a:ext cx="8229600" cy="576064"/>
          </a:xfrm>
        </p:spPr>
        <p:txBody>
          <a:bodyPr>
            <a:noAutofit/>
          </a:bodyPr>
          <a:lstStyle/>
          <a:p>
            <a:r>
              <a:rPr lang="id-ID" sz="4200" b="1" dirty="0"/>
              <a:t>PENUTUP</a:t>
            </a:r>
            <a:br>
              <a:rPr lang="id-ID" sz="4200" b="1" dirty="0"/>
            </a:br>
            <a:endParaRPr lang="id-ID" sz="4200" dirty="0"/>
          </a:p>
        </p:txBody>
      </p:sp>
      <p:sp>
        <p:nvSpPr>
          <p:cNvPr id="3" name="Content Placeholder 2"/>
          <p:cNvSpPr>
            <a:spLocks noGrp="1"/>
          </p:cNvSpPr>
          <p:nvPr>
            <p:ph idx="1"/>
          </p:nvPr>
        </p:nvSpPr>
        <p:spPr>
          <a:xfrm>
            <a:off x="457200" y="1340768"/>
            <a:ext cx="8229600" cy="5400600"/>
          </a:xfrm>
        </p:spPr>
        <p:txBody>
          <a:bodyPr>
            <a:normAutofit fontScale="62500" lnSpcReduction="20000"/>
          </a:bodyPr>
          <a:lstStyle/>
          <a:p>
            <a:pPr marL="0" indent="0">
              <a:buNone/>
            </a:pPr>
            <a:r>
              <a:rPr lang="id-ID" b="1" dirty="0" smtClean="0"/>
              <a:t>Kesimpulan</a:t>
            </a:r>
          </a:p>
          <a:p>
            <a:r>
              <a:rPr lang="en-US" dirty="0" err="1" smtClean="0"/>
              <a:t>Berdasarkan</a:t>
            </a:r>
            <a:r>
              <a:rPr lang="en-US" dirty="0" smtClean="0"/>
              <a:t> </a:t>
            </a:r>
            <a:r>
              <a:rPr lang="id-ID" dirty="0"/>
              <a:t>hasil penelitian dan pembahasan yang sudah diuraikan pada bab sebelumnya maka dapat disimpulkan</a:t>
            </a:r>
            <a:r>
              <a:rPr lang="en-US" dirty="0"/>
              <a:t>: </a:t>
            </a:r>
            <a:endParaRPr lang="id-ID" dirty="0"/>
          </a:p>
          <a:p>
            <a:pPr lvl="0"/>
            <a:r>
              <a:rPr lang="id-ID" dirty="0"/>
              <a:t>Melalui penelitian ini dapat dibangun sebuah purwarupa perangkat keras dan lunak tertanam untuk secara otomatis membantu petani ikan dalam menjaga kualitas air di kolam pembenihan.</a:t>
            </a:r>
          </a:p>
          <a:p>
            <a:pPr lvl="0"/>
            <a:r>
              <a:rPr lang="id-ID" dirty="0"/>
              <a:t>Sistem yang dibangun berhasil bekerja dengan baik di skala prototype/lab namun masih perlu pengujian lebih lanjut untuk dapat diterapkan di kondisi sebenarnya</a:t>
            </a:r>
            <a:r>
              <a:rPr lang="en-US" dirty="0"/>
              <a:t>.</a:t>
            </a:r>
            <a:endParaRPr lang="id-ID" dirty="0"/>
          </a:p>
          <a:p>
            <a:pPr marL="0" indent="0">
              <a:buNone/>
            </a:pPr>
            <a:endParaRPr lang="id-ID" dirty="0"/>
          </a:p>
          <a:p>
            <a:pPr marL="0" indent="0">
              <a:buNone/>
            </a:pPr>
            <a:r>
              <a:rPr lang="id-ID" b="1" dirty="0"/>
              <a:t>Saran</a:t>
            </a:r>
          </a:p>
          <a:p>
            <a:r>
              <a:rPr lang="id-ID" dirty="0"/>
              <a:t>Beberapa hal</a:t>
            </a:r>
            <a:r>
              <a:rPr lang="en-US" dirty="0"/>
              <a:t> yang </a:t>
            </a:r>
            <a:r>
              <a:rPr lang="en-US" dirty="0" err="1"/>
              <a:t>dapat</a:t>
            </a:r>
            <a:r>
              <a:rPr lang="en-US" dirty="0"/>
              <a:t> </a:t>
            </a:r>
            <a:r>
              <a:rPr lang="id-ID" dirty="0"/>
              <a:t>dilakukan</a:t>
            </a:r>
            <a:r>
              <a:rPr lang="en-US" dirty="0"/>
              <a:t> </a:t>
            </a:r>
            <a:r>
              <a:rPr lang="en-US" dirty="0" err="1"/>
              <a:t>untuk</a:t>
            </a:r>
            <a:r>
              <a:rPr lang="en-US" dirty="0"/>
              <a:t> </a:t>
            </a:r>
            <a:r>
              <a:rPr lang="en-US" dirty="0" err="1"/>
              <a:t>pengembangan</a:t>
            </a:r>
            <a:r>
              <a:rPr lang="en-US" dirty="0"/>
              <a:t> </a:t>
            </a:r>
            <a:r>
              <a:rPr lang="en-US" dirty="0" err="1"/>
              <a:t>selanjutnya</a:t>
            </a:r>
            <a:r>
              <a:rPr lang="en-US" dirty="0"/>
              <a:t> </a:t>
            </a:r>
            <a:r>
              <a:rPr lang="en-US" dirty="0" err="1"/>
              <a:t>adalah</a:t>
            </a:r>
            <a:r>
              <a:rPr lang="en-US" dirty="0"/>
              <a:t> </a:t>
            </a:r>
            <a:r>
              <a:rPr lang="en-US" dirty="0" err="1"/>
              <a:t>sebagai</a:t>
            </a:r>
            <a:r>
              <a:rPr lang="en-US" dirty="0"/>
              <a:t> </a:t>
            </a:r>
            <a:r>
              <a:rPr lang="en-US" dirty="0" err="1"/>
              <a:t>berikut</a:t>
            </a:r>
            <a:r>
              <a:rPr lang="en-US" dirty="0"/>
              <a:t>:</a:t>
            </a:r>
            <a:endParaRPr lang="id-ID" dirty="0"/>
          </a:p>
          <a:p>
            <a:pPr lvl="0"/>
            <a:r>
              <a:rPr lang="id-ID" dirty="0"/>
              <a:t>Melakukan uji coba pada kondisi real yaitu di kolam pembenihan ikan yang sebenarnya sehingga didapatkan konfigurasi alat yang lebih bagus</a:t>
            </a:r>
            <a:r>
              <a:rPr lang="en-US" dirty="0"/>
              <a:t>. </a:t>
            </a:r>
            <a:endParaRPr lang="id-ID" dirty="0"/>
          </a:p>
          <a:p>
            <a:r>
              <a:rPr lang="id-ID" dirty="0"/>
              <a:t>Penambahan beberapa sensor seperti sensor suhu, sensor kepadatan cairan, dlsb untuk meningkatkan akurasi perkiraan tingkat kualitas air pada kolam pembenihan ikan</a:t>
            </a:r>
          </a:p>
          <a:p>
            <a:pPr marL="0" indent="0">
              <a:buNone/>
            </a:pPr>
            <a:endParaRPr lang="id-ID" dirty="0"/>
          </a:p>
        </p:txBody>
      </p:sp>
    </p:spTree>
    <p:extLst>
      <p:ext uri="{BB962C8B-B14F-4D97-AF65-F5344CB8AC3E}">
        <p14:creationId xmlns:p14="http://schemas.microsoft.com/office/powerpoint/2010/main" val="308230181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pPr marL="0" indent="0">
              <a:buNone/>
            </a:pPr>
            <a:r>
              <a:rPr lang="id-ID" dirty="0"/>
              <a:t>Sehingga, dalam penelitian ini dikembangkan sebuah alat bantu bagi para petani ikan untuk dapat melakukan monitoring kualitas air kolam pembenihan dan secara berkala mengganti air kolam pembenihan secara otomatis. Sistem monitoring ini akan melibatkan sensor pH dan sensor turbiditas yang banyak terdapat di pasaran. Sistem sensor akan dirakit pada </a:t>
            </a:r>
            <a:r>
              <a:rPr lang="id-ID" dirty="0" smtClean="0"/>
              <a:t>mikrokontroler </a:t>
            </a:r>
            <a:r>
              <a:rPr lang="id-ID" dirty="0"/>
              <a:t>Arduino serta dikombinasikan dengan aktuator untuk mengotomasi proses penggantian air kolam.</a:t>
            </a:r>
          </a:p>
          <a:p>
            <a:endParaRPr lang="id-ID" dirty="0"/>
          </a:p>
        </p:txBody>
      </p:sp>
    </p:spTree>
    <p:extLst>
      <p:ext uri="{BB962C8B-B14F-4D97-AF65-F5344CB8AC3E}">
        <p14:creationId xmlns:p14="http://schemas.microsoft.com/office/powerpoint/2010/main" val="179986552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06090"/>
          </a:xfrm>
        </p:spPr>
        <p:txBody>
          <a:bodyPr>
            <a:noAutofit/>
          </a:bodyPr>
          <a:lstStyle/>
          <a:p>
            <a:pPr lvl="1" algn="ctr" rtl="0">
              <a:spcBef>
                <a:spcPct val="0"/>
              </a:spcBef>
            </a:pPr>
            <a:r>
              <a:rPr lang="id-ID" sz="3200" b="1" dirty="0" smtClean="0"/>
              <a:t>Latar Belakang</a:t>
            </a:r>
            <a:br>
              <a:rPr lang="id-ID" sz="3200" b="1" dirty="0" smtClean="0"/>
            </a:br>
            <a:endParaRPr lang="id-ID" sz="3200" dirty="0"/>
          </a:p>
        </p:txBody>
      </p:sp>
      <p:sp>
        <p:nvSpPr>
          <p:cNvPr id="3" name="Content Placeholder 2"/>
          <p:cNvSpPr>
            <a:spLocks noGrp="1"/>
          </p:cNvSpPr>
          <p:nvPr>
            <p:ph idx="1"/>
          </p:nvPr>
        </p:nvSpPr>
        <p:spPr>
          <a:xfrm>
            <a:off x="457200" y="980728"/>
            <a:ext cx="8229600" cy="5400600"/>
          </a:xfrm>
        </p:spPr>
        <p:txBody>
          <a:bodyPr>
            <a:normAutofit fontScale="92500" lnSpcReduction="10000"/>
          </a:bodyPr>
          <a:lstStyle/>
          <a:p>
            <a:pPr marL="0" indent="0">
              <a:buNone/>
            </a:pPr>
            <a:r>
              <a:rPr lang="id-ID" dirty="0" smtClean="0"/>
              <a:t>Kualitas </a:t>
            </a:r>
            <a:r>
              <a:rPr lang="id-ID" dirty="0"/>
              <a:t>air merupakan salah satu syarat utama dalam pembudidayaan ikan air tawar, khususnya pada kolam pembenihan. Hal ini disebabkan benih ikan lebih rentan </a:t>
            </a:r>
            <a:r>
              <a:rPr lang="id-ID" dirty="0" smtClean="0"/>
              <a:t>terhadap </a:t>
            </a:r>
            <a:r>
              <a:rPr lang="id-ID" dirty="0"/>
              <a:t>kualitas air yang rendah dibandingkan dengan ikan yang sudah dewasa (Sutisna &amp; Sutarmanto, 1995). Kualitas air yang buruk akan berakibat pada menurunnya kualitas benih ikan yang berujung pada terhambatnya pertumbuhan ikan tersebut. Akibat lain yang lebih buruk adalah kematian benih ikan yang tentunya akan sangat merugikan bagi petani ikan secara finansial.</a:t>
            </a:r>
          </a:p>
        </p:txBody>
      </p:sp>
    </p:spTree>
    <p:extLst>
      <p:ext uri="{BB962C8B-B14F-4D97-AF65-F5344CB8AC3E}">
        <p14:creationId xmlns:p14="http://schemas.microsoft.com/office/powerpoint/2010/main" val="41533460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lnSpcReduction="10000"/>
          </a:bodyPr>
          <a:lstStyle/>
          <a:p>
            <a:pPr marL="0" indent="0">
              <a:buNone/>
            </a:pPr>
            <a:r>
              <a:rPr lang="id-ID" dirty="0"/>
              <a:t>Kualitas air pada kolam pembenihan ditentukan oleh banyak sekali faktor. Dua diantara beberapa faktor yang mempengaruhi kualitas air khususnya di kolam pembenihan ikan adalah tingkat keasaman (pH) air dan kekeruhan (turbiditas) air. pH yang ideal untuk kolam pembenihan kadar pH optimal adalah 7-8 (Kordi dan Tancung,2007).Untuk parameter kualitas air yang lain yakni kekeruhan/turbiditas, menurut didefinisikan sebagai prosentasi cahaya yang bisa diteruskan kedalam air. Tingkat kekeruhan diukur dengan satuan NTU, dan </a:t>
            </a:r>
            <a:r>
              <a:rPr lang="id-ID" dirty="0" smtClean="0"/>
              <a:t>tingkat </a:t>
            </a:r>
            <a:r>
              <a:rPr lang="id-ID" dirty="0"/>
              <a:t>kekeruhan yang aman untuk kolam pembenihan ikan adalah 9 NTU (Tarigan, 2002).</a:t>
            </a:r>
          </a:p>
          <a:p>
            <a:endParaRPr lang="id-ID" dirty="0"/>
          </a:p>
        </p:txBody>
      </p:sp>
    </p:spTree>
    <p:extLst>
      <p:ext uri="{BB962C8B-B14F-4D97-AF65-F5344CB8AC3E}">
        <p14:creationId xmlns:p14="http://schemas.microsoft.com/office/powerpoint/2010/main" val="370083389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narHorz">
          <a:fgClr>
            <a:schemeClr val="accent4">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fontScale="85000" lnSpcReduction="20000"/>
          </a:bodyPr>
          <a:lstStyle/>
          <a:p>
            <a:pPr marL="0" indent="0">
              <a:buNone/>
            </a:pPr>
            <a:r>
              <a:rPr lang="id-ID" dirty="0"/>
              <a:t>Permasalahan kualitas air ini terkadang sulit untuk diperkirakan oleh para petani ikan. Meskipun pergantian air sudah dilakukan secara berkala, namun banyak faktor yang menyebabkan kualitas air kolam menurun lebih cepat dari jangka waktu/jadwal penggantian air kolam pembenihan. Terlebih parameter kualitas air yang tidak kasat mata khususnya faktor keasaman serta kekeruhan bagian dalam/bawah kolam membuat monitoring kualitas air cukup sulit dilakukan secara manual. Sehingga, dalam penelitian ini dikembangkan sebuah alat bantu bagi para petani ikan untuk dapat melakukan monitoring kualitas air kolam pembenihan dan secara berkala mengganti air kolam pembenihan secara otomatis. Sistem monitoring ini akan melibatkan sensor pH dan sensor turbiditas yang banyak terdapat di pasaran. Sistem sensor akan dirakit pada </a:t>
            </a:r>
            <a:r>
              <a:rPr lang="id-ID" dirty="0" smtClean="0"/>
              <a:t>mikrokontroler </a:t>
            </a:r>
            <a:r>
              <a:rPr lang="id-ID" dirty="0"/>
              <a:t>Arduino serta dikombinasikan dengan aktuator untuk mengotomasi proses penggantian air kolam.</a:t>
            </a:r>
          </a:p>
          <a:p>
            <a:endParaRPr lang="id-ID" dirty="0"/>
          </a:p>
        </p:txBody>
      </p:sp>
    </p:spTree>
    <p:extLst>
      <p:ext uri="{BB962C8B-B14F-4D97-AF65-F5344CB8AC3E}">
        <p14:creationId xmlns:p14="http://schemas.microsoft.com/office/powerpoint/2010/main" val="31715414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lumMod val="50000"/>
            </a:schemeClr>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fontScale="85000" lnSpcReduction="20000"/>
          </a:bodyPr>
          <a:lstStyle/>
          <a:p>
            <a:pPr marL="457200" lvl="1" indent="0">
              <a:buNone/>
            </a:pPr>
            <a:r>
              <a:rPr lang="id-ID" sz="3100" b="1" dirty="0"/>
              <a:t>Rumusan Masalah</a:t>
            </a:r>
          </a:p>
          <a:p>
            <a:pPr marL="0" indent="0">
              <a:buNone/>
            </a:pPr>
            <a:r>
              <a:rPr lang="id-ID" dirty="0"/>
              <a:t>Masalah yang ingin diselesaikan dalam penelitian ini adalah bagaimana rancangan dan implementasi sebuah sistem otomasi dengan memanfaatkan perangkat sensor dan aktuator yang ada di pasaran untuk secara berkala melakukan penggantian air untuk menjaga kualitas air di kolam pembenihan ikan</a:t>
            </a:r>
            <a:r>
              <a:rPr lang="en-US" dirty="0"/>
              <a:t>.</a:t>
            </a:r>
            <a:endParaRPr lang="id-ID" dirty="0"/>
          </a:p>
          <a:p>
            <a:pPr marL="457200" lvl="1" indent="0">
              <a:buNone/>
            </a:pPr>
            <a:r>
              <a:rPr lang="id-ID" sz="3100" b="1" dirty="0"/>
              <a:t>Tujuan Penelitian</a:t>
            </a:r>
          </a:p>
          <a:p>
            <a:pPr marL="0" indent="0">
              <a:buNone/>
            </a:pPr>
            <a:r>
              <a:rPr lang="id-ID" dirty="0"/>
              <a:t>Tujuan dari penelitian ini adalah untuk mengembangkan purwarupa perangkat keras yang dapat digunakan oleh petani ikan dalam menjaga kualitas air kolam pembenihan secara rutin dan otomatis.</a:t>
            </a:r>
          </a:p>
          <a:p>
            <a:pPr marL="457200" lvl="1" indent="0">
              <a:buNone/>
            </a:pPr>
            <a:r>
              <a:rPr lang="id-ID" sz="3100" b="1" dirty="0"/>
              <a:t>Manfaat Penelitian</a:t>
            </a:r>
          </a:p>
          <a:p>
            <a:pPr marL="0" indent="0">
              <a:buNone/>
            </a:pPr>
            <a:r>
              <a:rPr lang="id-ID" dirty="0" smtClean="0"/>
              <a:t>Bagi </a:t>
            </a:r>
            <a:r>
              <a:rPr lang="id-ID" dirty="0"/>
              <a:t>para petani ikan, sistem ini akan sangat bermanfaat untuk membantu mereka dalam menjaga kualitas air di kolam pembenihan. Kualitas air yang terjaga dengan baik tentunya akan meningkatkan produktivitas dan pendapatan petani.</a:t>
            </a:r>
          </a:p>
          <a:p>
            <a:endParaRPr lang="id-ID" dirty="0"/>
          </a:p>
        </p:txBody>
      </p:sp>
    </p:spTree>
    <p:extLst>
      <p:ext uri="{BB962C8B-B14F-4D97-AF65-F5344CB8AC3E}">
        <p14:creationId xmlns:p14="http://schemas.microsoft.com/office/powerpoint/2010/main" val="34130433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dotDmnd">
          <a:fgClr>
            <a:schemeClr val="accent5">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lvl="1" algn="ctr" rtl="0">
              <a:spcBef>
                <a:spcPct val="0"/>
              </a:spcBef>
            </a:pPr>
            <a:r>
              <a:rPr lang="en-US" sz="2600" b="1" dirty="0" err="1"/>
              <a:t>Penelitian</a:t>
            </a:r>
            <a:r>
              <a:rPr lang="en-US" sz="2600" b="1" dirty="0"/>
              <a:t> </a:t>
            </a:r>
            <a:r>
              <a:rPr lang="en-US" sz="2600" b="1" dirty="0" err="1"/>
              <a:t>Sebelumnya</a:t>
            </a:r>
            <a:r>
              <a:rPr lang="id-ID" sz="2600" b="1" dirty="0"/>
              <a:t/>
            </a:r>
            <a:br>
              <a:rPr lang="id-ID" sz="2600" b="1" dirty="0"/>
            </a:br>
            <a:endParaRPr lang="id-ID" sz="2600" dirty="0"/>
          </a:p>
        </p:txBody>
      </p:sp>
      <p:graphicFrame>
        <p:nvGraphicFramePr>
          <p:cNvPr id="5" name="Object 4"/>
          <p:cNvGraphicFramePr>
            <a:graphicFrameLocks noChangeAspect="1"/>
          </p:cNvGraphicFramePr>
          <p:nvPr>
            <p:extLst>
              <p:ext uri="{D42A27DB-BD31-4B8C-83A1-F6EECF244321}">
                <p14:modId xmlns:p14="http://schemas.microsoft.com/office/powerpoint/2010/main" val="1838675100"/>
              </p:ext>
            </p:extLst>
          </p:nvPr>
        </p:nvGraphicFramePr>
        <p:xfrm>
          <a:off x="611560" y="836712"/>
          <a:ext cx="8229600" cy="5840611"/>
        </p:xfrm>
        <a:graphic>
          <a:graphicData uri="http://schemas.openxmlformats.org/presentationml/2006/ole">
            <mc:AlternateContent xmlns:mc="http://schemas.openxmlformats.org/markup-compatibility/2006">
              <mc:Choice xmlns:v="urn:schemas-microsoft-com:vml" Requires="v">
                <p:oleObj spid="_x0000_s1051" name="Document" r:id="rId3" imgW="5654551" imgH="4420279" progId="Word.Document.12">
                  <p:embed/>
                </p:oleObj>
              </mc:Choice>
              <mc:Fallback>
                <p:oleObj name="Document" r:id="rId3" imgW="5654551" imgH="4420279" progId="Word.Document.12">
                  <p:embed/>
                  <p:pic>
                    <p:nvPicPr>
                      <p:cNvPr id="0" name=""/>
                      <p:cNvPicPr/>
                      <p:nvPr/>
                    </p:nvPicPr>
                    <p:blipFill>
                      <a:blip r:embed="rId4"/>
                      <a:stretch>
                        <a:fillRect/>
                      </a:stretch>
                    </p:blipFill>
                    <p:spPr>
                      <a:xfrm>
                        <a:off x="611560" y="836712"/>
                        <a:ext cx="8229600" cy="5840611"/>
                      </a:xfrm>
                      <a:prstGeom prst="rect">
                        <a:avLst/>
                      </a:prstGeom>
                    </p:spPr>
                  </p:pic>
                </p:oleObj>
              </mc:Fallback>
            </mc:AlternateContent>
          </a:graphicData>
        </a:graphic>
      </p:graphicFrame>
    </p:spTree>
    <p:extLst>
      <p:ext uri="{BB962C8B-B14F-4D97-AF65-F5344CB8AC3E}">
        <p14:creationId xmlns:p14="http://schemas.microsoft.com/office/powerpoint/2010/main" val="8936150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150</TotalTime>
  <Words>2718</Words>
  <Application>Microsoft Office PowerPoint</Application>
  <PresentationFormat>On-screen Show (4:3)</PresentationFormat>
  <Paragraphs>156</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Solstice</vt:lpstr>
      <vt:lpstr>Document</vt:lpstr>
      <vt:lpstr> Karya Tulis Ilmiah  PURWARUPA SISTEM PENGENDALI KUALITAS AIR PADA KOLAM PEMBIBITAN IKAN MENGGUNAKAN SENSOR BERBASIS MIKROKONTROLER ARDUINO </vt:lpstr>
      <vt:lpstr>PowerPoint Presentation</vt:lpstr>
      <vt:lpstr>PowerPoint Presentation</vt:lpstr>
      <vt:lpstr>PowerPoint Presentation</vt:lpstr>
      <vt:lpstr>Latar Belakang </vt:lpstr>
      <vt:lpstr>PowerPoint Presentation</vt:lpstr>
      <vt:lpstr>PowerPoint Presentation</vt:lpstr>
      <vt:lpstr>PowerPoint Presentation</vt:lpstr>
      <vt:lpstr>Penelitian Sebelumnya </vt:lpstr>
      <vt:lpstr>Kualitas Air </vt:lpstr>
      <vt:lpstr>Pembenihan Ikan </vt:lpstr>
      <vt:lpstr>Mikrokontroler </vt:lpstr>
      <vt:lpstr>Sensor </vt:lpstr>
      <vt:lpstr>METODE PENELITIAN</vt:lpstr>
      <vt:lpstr>Bahan Penelitian </vt:lpstr>
      <vt:lpstr>Arduino Uno </vt:lpstr>
      <vt:lpstr>PowerPoint Presentation</vt:lpstr>
      <vt:lpstr>Sensor Keasaman (pH) </vt:lpstr>
      <vt:lpstr>Sensor Kekeruhan</vt:lpstr>
      <vt:lpstr>PowerPoint Presentation</vt:lpstr>
      <vt:lpstr>Waterflow Sensor </vt:lpstr>
      <vt:lpstr>Katup Selenoid </vt:lpstr>
      <vt:lpstr>PowerPoint Presentation</vt:lpstr>
      <vt:lpstr>Alat Penelitian</vt:lpstr>
      <vt:lpstr>Tahapan Penelitian  </vt:lpstr>
      <vt:lpstr>PowerPoint Presentation</vt:lpstr>
      <vt:lpstr>PowerPoint Presentation</vt:lpstr>
      <vt:lpstr>HASIL PENELITIAN </vt:lpstr>
      <vt:lpstr>PowerPoint Presentation</vt:lpstr>
      <vt:lpstr>PowerPoint Presentation</vt:lpstr>
      <vt:lpstr>PowerPoint Presentation</vt:lpstr>
      <vt:lpstr>PENUTUP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Karya Tulis Ilmiah  PURWARUPA SISTEM PENGENDALI KUALITAS AIR PADA KOLAM PEMBIBITAN IKAN MENGGUNAKAN SENSOR BERBASIS MIKROKONTROLER ARDUINO </dc:title>
  <dc:creator>iqbalhadi</dc:creator>
  <cp:lastModifiedBy>iqbalhadi</cp:lastModifiedBy>
  <cp:revision>27</cp:revision>
  <dcterms:created xsi:type="dcterms:W3CDTF">2019-02-08T02:20:49Z</dcterms:created>
  <dcterms:modified xsi:type="dcterms:W3CDTF">2019-02-08T07:03:47Z</dcterms:modified>
</cp:coreProperties>
</file>