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94" r:id="rId6"/>
    <p:sldId id="260" r:id="rId7"/>
    <p:sldId id="295" r:id="rId8"/>
    <p:sldId id="296" r:id="rId9"/>
    <p:sldId id="297" r:id="rId10"/>
    <p:sldId id="298" r:id="rId11"/>
    <p:sldId id="299" r:id="rId12"/>
  </p:sldIdLst>
  <p:sldSz cx="9144000" cy="5143500" type="screen16x9"/>
  <p:notesSz cx="6858000" cy="9144000"/>
  <p:embeddedFontLst>
    <p:embeddedFont>
      <p:font typeface="Bree Serif" panose="020B0604020202020204" charset="0"/>
      <p:regular r:id="rId14"/>
    </p:embeddedFont>
    <p:embeddedFont>
      <p:font typeface="Impact" panose="020B0806030902050204" pitchFamily="34" charset="0"/>
      <p:regular r:id="rId15"/>
    </p:embeddedFont>
    <p:embeddedFont>
      <p:font typeface="Roboto Black" panose="02000000000000000000" pitchFamily="2" charset="0"/>
      <p:bold r:id="rId16"/>
      <p:boldItalic r:id="rId17"/>
    </p:embeddedFont>
    <p:embeddedFont>
      <p:font typeface="Roboto Light" panose="02000000000000000000" pitchFamily="2" charset="0"/>
      <p:regular r:id="rId18"/>
      <p:bold r:id="rId19"/>
      <p:italic r:id="rId20"/>
      <p:boldItalic r:id="rId21"/>
    </p:embeddedFont>
    <p:embeddedFont>
      <p:font typeface="Roboto Mono Thin" panose="00000009000000000000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AFB215-AAE0-4138-B947-B5177A11051F}">
  <a:tblStyle styleId="{C8AFB215-AAE0-4138-B947-B5177A1105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652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581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1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unittest.html" TargetMode="External"/><Relationship Id="rId7" Type="http://schemas.openxmlformats.org/officeDocument/2006/relationships/hyperlink" Target="https://circleci.com/" TargetMode="External"/><Relationship Id="rId2" Type="http://schemas.openxmlformats.org/officeDocument/2006/relationships/hyperlink" Target="https://docs.python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ravis-ci.com/" TargetMode="External"/><Relationship Id="rId5" Type="http://schemas.openxmlformats.org/officeDocument/2006/relationships/hyperlink" Target="https://www.jenkins.io/" TargetMode="External"/><Relationship Id="rId4" Type="http://schemas.openxmlformats.org/officeDocument/2006/relationships/hyperlink" Target="https://www.fullstackpython.com/cicd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57939" y="265797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/>
              <a:t>WHITEBOX TESTING </a:t>
            </a:r>
            <a:br>
              <a:rPr lang="en-ID" sz="3200" dirty="0"/>
            </a:br>
            <a:r>
              <a:rPr lang="en-ID" sz="3200" dirty="0"/>
              <a:t>UNIT TESTING</a:t>
            </a:r>
            <a:br>
              <a:rPr lang="en-ID" sz="3200" dirty="0"/>
            </a:br>
            <a:r>
              <a:rPr lang="en-ID" sz="3200" dirty="0"/>
              <a:t>CI/CD pada Python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57939" y="3391053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Moh Iqbal Keliandan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201011400387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UTS Testing QA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B9C0AA3-3489-AF75-12F6-A0A882DFB81D}"/>
              </a:ext>
            </a:extLst>
          </p:cNvPr>
          <p:cNvSpPr>
            <a:spLocks noGrp="1"/>
          </p:cNvSpPr>
          <p:nvPr>
            <p:ph type="ctrTitle" idx="6"/>
          </p:nvPr>
        </p:nvSpPr>
        <p:spPr/>
        <p:txBody>
          <a:bodyPr/>
          <a:lstStyle/>
          <a:p>
            <a:r>
              <a:rPr lang="en-GB" dirty="0"/>
              <a:t>KESIMPULAN 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F2CC8-6D72-4847-6695-237C62D8E375}"/>
              </a:ext>
            </a:extLst>
          </p:cNvPr>
          <p:cNvSpPr txBox="1"/>
          <p:nvPr/>
        </p:nvSpPr>
        <p:spPr>
          <a:xfrm>
            <a:off x="1768078" y="1251150"/>
            <a:ext cx="56078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ID" sz="1600" dirty="0"/>
            </a:b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Whitebox testing dan unit testing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adalah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teknik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pengujian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krusial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menjamin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keandalan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perangkat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lunak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. CI/CD (Continuous Integration/Continuous Deployment)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adalah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pendekatan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otomatisasi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mendukung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penerapan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pengujian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whitebox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dan unit testing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bersama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proses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pengiriman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perangkat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lunak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ID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A185D-7698-5955-D136-6CBDA56711B4}"/>
              </a:ext>
            </a:extLst>
          </p:cNvPr>
          <p:cNvSpPr txBox="1"/>
          <p:nvPr/>
        </p:nvSpPr>
        <p:spPr>
          <a:xfrm>
            <a:off x="1505546" y="3183695"/>
            <a:ext cx="61329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b="0" i="0">
                <a:solidFill>
                  <a:srgbClr val="F8F8F8"/>
                </a:solidFill>
                <a:effectLst/>
                <a:latin typeface="Inter"/>
              </a:rPr>
              <a:t>Referensi:</a:t>
            </a:r>
          </a:p>
          <a:p>
            <a:pPr algn="l">
              <a:buFont typeface="+mj-lt"/>
              <a:buAutoNum type="arabicPeriod"/>
            </a:pPr>
            <a:r>
              <a:rPr lang="it-IT" b="0" i="0">
                <a:solidFill>
                  <a:srgbClr val="F8F8F8"/>
                </a:solidFill>
                <a:effectLst/>
                <a:latin typeface="Inter"/>
              </a:rPr>
              <a:t>Dokumentasi Python: </a:t>
            </a:r>
            <a:r>
              <a:rPr lang="it-IT" b="0" i="0" u="none" strike="noStrike">
                <a:solidFill>
                  <a:srgbClr val="4DA3FF"/>
                </a:solidFill>
                <a:effectLst/>
                <a:latin typeface="Inter"/>
                <a:hlinkClick r:id="rId2"/>
              </a:rPr>
              <a:t>https://docs.python.org</a:t>
            </a:r>
            <a:endParaRPr lang="it-IT" b="0" i="0">
              <a:solidFill>
                <a:srgbClr val="F8F8F8"/>
              </a:solidFill>
              <a:effectLst/>
              <a:latin typeface="Inter"/>
            </a:endParaRPr>
          </a:p>
          <a:p>
            <a:pPr algn="l">
              <a:buFont typeface="+mj-lt"/>
              <a:buAutoNum type="arabicPeriod"/>
            </a:pPr>
            <a:r>
              <a:rPr lang="it-IT" b="0" i="0">
                <a:solidFill>
                  <a:srgbClr val="F8F8F8"/>
                </a:solidFill>
                <a:effectLst/>
                <a:latin typeface="Inter"/>
              </a:rPr>
              <a:t>Panduan Unit Testing Python: </a:t>
            </a:r>
            <a:r>
              <a:rPr lang="it-IT" b="0" i="0" u="none" strike="noStrike">
                <a:solidFill>
                  <a:srgbClr val="4DA3FF"/>
                </a:solidFill>
                <a:effectLst/>
                <a:latin typeface="Inter"/>
                <a:hlinkClick r:id="rId3"/>
              </a:rPr>
              <a:t>https://docs.python.org/3/library/unittest.html</a:t>
            </a:r>
            <a:endParaRPr lang="it-IT" b="0" i="0">
              <a:solidFill>
                <a:srgbClr val="F8F8F8"/>
              </a:solidFill>
              <a:effectLst/>
              <a:latin typeface="Inter"/>
            </a:endParaRPr>
          </a:p>
          <a:p>
            <a:pPr algn="l">
              <a:buFont typeface="+mj-lt"/>
              <a:buAutoNum type="arabicPeriod"/>
            </a:pPr>
            <a:r>
              <a:rPr lang="it-IT" b="0" i="0">
                <a:solidFill>
                  <a:srgbClr val="F8F8F8"/>
                </a:solidFill>
                <a:effectLst/>
                <a:latin typeface="Inter"/>
              </a:rPr>
              <a:t>Panduan CI/CD dengan Python: </a:t>
            </a:r>
            <a:r>
              <a:rPr lang="it-IT" b="0" i="0" u="none" strike="noStrike">
                <a:solidFill>
                  <a:srgbClr val="4DA3FF"/>
                </a:solidFill>
                <a:effectLst/>
                <a:latin typeface="Inter"/>
                <a:hlinkClick r:id="rId4"/>
              </a:rPr>
              <a:t>https://www.fullstackpython.com/cicd.html</a:t>
            </a:r>
            <a:endParaRPr lang="it-IT" b="0" i="0">
              <a:solidFill>
                <a:srgbClr val="F8F8F8"/>
              </a:solidFill>
              <a:effectLst/>
              <a:latin typeface="Inter"/>
            </a:endParaRPr>
          </a:p>
          <a:p>
            <a:pPr algn="l">
              <a:buFont typeface="+mj-lt"/>
              <a:buAutoNum type="arabicPeriod"/>
            </a:pPr>
            <a:r>
              <a:rPr lang="it-IT" b="0" i="0">
                <a:solidFill>
                  <a:srgbClr val="F8F8F8"/>
                </a:solidFill>
                <a:effectLst/>
                <a:latin typeface="Inter"/>
              </a:rPr>
              <a:t>Jenkins - CI/CD Tool: </a:t>
            </a:r>
            <a:r>
              <a:rPr lang="it-IT" b="0" i="0" u="none" strike="noStrike">
                <a:solidFill>
                  <a:srgbClr val="4DA3FF"/>
                </a:solidFill>
                <a:effectLst/>
                <a:latin typeface="Inter"/>
                <a:hlinkClick r:id="rId5"/>
              </a:rPr>
              <a:t>https://www.jenkins.io</a:t>
            </a:r>
            <a:endParaRPr lang="it-IT" b="0" i="0">
              <a:solidFill>
                <a:srgbClr val="F8F8F8"/>
              </a:solidFill>
              <a:effectLst/>
              <a:latin typeface="Inter"/>
            </a:endParaRPr>
          </a:p>
          <a:p>
            <a:pPr algn="l">
              <a:buFont typeface="+mj-lt"/>
              <a:buAutoNum type="arabicPeriod"/>
            </a:pPr>
            <a:r>
              <a:rPr lang="it-IT" b="0" i="0">
                <a:solidFill>
                  <a:srgbClr val="F8F8F8"/>
                </a:solidFill>
                <a:effectLst/>
                <a:latin typeface="Inter"/>
              </a:rPr>
              <a:t>Travis CI - CI/CD Platform: </a:t>
            </a:r>
            <a:r>
              <a:rPr lang="it-IT" b="0" i="0" u="none" strike="noStrike">
                <a:solidFill>
                  <a:srgbClr val="4DA3FF"/>
                </a:solidFill>
                <a:effectLst/>
                <a:latin typeface="Inter"/>
                <a:hlinkClick r:id="rId6"/>
              </a:rPr>
              <a:t>https://travis-ci.com</a:t>
            </a:r>
            <a:endParaRPr lang="it-IT" b="0" i="0">
              <a:solidFill>
                <a:srgbClr val="F8F8F8"/>
              </a:solidFill>
              <a:effectLst/>
              <a:latin typeface="Inter"/>
            </a:endParaRPr>
          </a:p>
          <a:p>
            <a:pPr algn="l">
              <a:buFont typeface="+mj-lt"/>
              <a:buAutoNum type="arabicPeriod"/>
            </a:pPr>
            <a:r>
              <a:rPr lang="it-IT" b="0" i="0">
                <a:solidFill>
                  <a:srgbClr val="F8F8F8"/>
                </a:solidFill>
                <a:effectLst/>
                <a:latin typeface="Inter"/>
              </a:rPr>
              <a:t>CircleCI - CI/CD Platform: </a:t>
            </a:r>
            <a:r>
              <a:rPr lang="it-IT" b="0" i="0" u="none" strike="noStrike">
                <a:solidFill>
                  <a:srgbClr val="4DA3FF"/>
                </a:solidFill>
                <a:effectLst/>
                <a:latin typeface="Inter"/>
                <a:hlinkClick r:id="rId7"/>
              </a:rPr>
              <a:t>https://circleci.com</a:t>
            </a:r>
            <a:endParaRPr lang="it-IT" b="0" i="0">
              <a:solidFill>
                <a:srgbClr val="F8F8F8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77662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29D9D5F-A0DE-C017-5592-89E8F6D8837F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>
            <a:off x="311700" y="2268450"/>
            <a:ext cx="8520600" cy="606600"/>
          </a:xfrm>
        </p:spPr>
        <p:txBody>
          <a:bodyPr/>
          <a:lstStyle/>
          <a:p>
            <a:r>
              <a:rPr lang="en-GB" dirty="0"/>
              <a:t>TERIMAKASIH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3547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TABLE OF MATERI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735455" y="218603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/>
              <a:t>Pendahuluan</a:t>
            </a:r>
            <a:endParaRPr sz="1600"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729268" y="30466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600" dirty="0"/>
              <a:t>Testing Whitebox</a:t>
            </a:r>
            <a:endParaRPr sz="1600"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344025" y="22090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Overpass Mono"/>
              </a:rPr>
              <a:t>Unit Testing</a:t>
            </a:r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374268" y="31012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CI/CD</a:t>
            </a:r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4862" y="705692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 err="1"/>
              <a:t>Pendahuluan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4862" y="1395327"/>
            <a:ext cx="3457500" cy="3415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/>
              <a:t>Unit testing </a:t>
            </a:r>
            <a:r>
              <a:rPr lang="en-GB" sz="1200" dirty="0" err="1"/>
              <a:t>adalah</a:t>
            </a:r>
            <a:r>
              <a:rPr lang="en-GB" sz="1200" dirty="0"/>
              <a:t> salah </a:t>
            </a:r>
            <a:r>
              <a:rPr lang="en-GB" sz="1200" dirty="0" err="1"/>
              <a:t>satu</a:t>
            </a:r>
            <a:r>
              <a:rPr lang="en-GB" sz="1200" dirty="0"/>
              <a:t> </a:t>
            </a:r>
            <a:r>
              <a:rPr lang="en-GB" sz="1200" dirty="0" err="1"/>
              <a:t>jenis</a:t>
            </a:r>
            <a:r>
              <a:rPr lang="en-GB" sz="1200" dirty="0"/>
              <a:t> </a:t>
            </a:r>
            <a:r>
              <a:rPr lang="en-GB" sz="1200" dirty="0" err="1"/>
              <a:t>whitebox</a:t>
            </a:r>
            <a:r>
              <a:rPr lang="en-GB" sz="1200" dirty="0"/>
              <a:t> testing yang </a:t>
            </a:r>
            <a:r>
              <a:rPr lang="en-GB" sz="1200" dirty="0" err="1"/>
              <a:t>fokus</a:t>
            </a:r>
            <a:r>
              <a:rPr lang="en-GB" sz="1200" dirty="0"/>
              <a:t> pada </a:t>
            </a:r>
            <a:r>
              <a:rPr lang="en-GB" sz="1200" dirty="0" err="1"/>
              <a:t>pengujian</a:t>
            </a:r>
            <a:r>
              <a:rPr lang="en-GB" sz="1200" dirty="0"/>
              <a:t> unit-unit </a:t>
            </a:r>
            <a:r>
              <a:rPr lang="en-GB" sz="1200" dirty="0" err="1"/>
              <a:t>kecil</a:t>
            </a:r>
            <a:r>
              <a:rPr lang="en-GB" sz="1200" dirty="0"/>
              <a:t> </a:t>
            </a:r>
            <a:r>
              <a:rPr lang="en-GB" sz="1200" dirty="0" err="1"/>
              <a:t>dalam</a:t>
            </a:r>
            <a:r>
              <a:rPr lang="en-GB" sz="1200" dirty="0"/>
              <a:t> </a:t>
            </a:r>
            <a:r>
              <a:rPr lang="en-GB" sz="1200" dirty="0" err="1"/>
              <a:t>kode</a:t>
            </a:r>
            <a:r>
              <a:rPr lang="en-GB" sz="1200" dirty="0"/>
              <a:t> program, </a:t>
            </a:r>
            <a:r>
              <a:rPr lang="en-GB" sz="1200" dirty="0" err="1"/>
              <a:t>seperti</a:t>
            </a:r>
            <a:r>
              <a:rPr lang="en-GB" sz="1200" dirty="0"/>
              <a:t> </a:t>
            </a:r>
            <a:r>
              <a:rPr lang="en-GB" sz="1200" dirty="0" err="1"/>
              <a:t>fungsi</a:t>
            </a:r>
            <a:r>
              <a:rPr lang="en-GB" sz="1200" dirty="0"/>
              <a:t> </a:t>
            </a:r>
            <a:r>
              <a:rPr lang="en-GB" sz="1200" dirty="0" err="1"/>
              <a:t>atau</a:t>
            </a:r>
            <a:r>
              <a:rPr lang="en-GB" sz="1200" dirty="0"/>
              <a:t> </a:t>
            </a:r>
            <a:r>
              <a:rPr lang="en-GB" sz="1200" dirty="0" err="1"/>
              <a:t>metode</a:t>
            </a:r>
            <a:r>
              <a:rPr lang="en-GB" sz="1200" dirty="0"/>
              <a:t>. Unit testing </a:t>
            </a:r>
            <a:r>
              <a:rPr lang="en-GB" sz="1200" dirty="0" err="1"/>
              <a:t>dilakukan</a:t>
            </a:r>
            <a:r>
              <a:rPr lang="en-GB" sz="1200" dirty="0"/>
              <a:t> </a:t>
            </a:r>
            <a:r>
              <a:rPr lang="en-GB" sz="1200" dirty="0" err="1"/>
              <a:t>untuk</a:t>
            </a:r>
            <a:r>
              <a:rPr lang="en-GB" sz="1200" dirty="0"/>
              <a:t> </a:t>
            </a:r>
            <a:r>
              <a:rPr lang="en-GB" sz="1200" dirty="0" err="1"/>
              <a:t>memastikan</a:t>
            </a:r>
            <a:r>
              <a:rPr lang="en-GB" sz="1200" dirty="0"/>
              <a:t> </a:t>
            </a:r>
            <a:r>
              <a:rPr lang="en-GB" sz="1200" dirty="0" err="1"/>
              <a:t>bahwa</a:t>
            </a:r>
            <a:r>
              <a:rPr lang="en-GB" sz="1200" dirty="0"/>
              <a:t> unit-unit </a:t>
            </a:r>
            <a:r>
              <a:rPr lang="en-GB" sz="1200" dirty="0" err="1"/>
              <a:t>tersebut</a:t>
            </a:r>
            <a:r>
              <a:rPr lang="en-GB" sz="1200" dirty="0"/>
              <a:t> </a:t>
            </a:r>
            <a:r>
              <a:rPr lang="en-GB" sz="1200" dirty="0" err="1"/>
              <a:t>berfungsi</a:t>
            </a:r>
            <a:r>
              <a:rPr lang="en-GB" sz="1200" dirty="0"/>
              <a:t> </a:t>
            </a:r>
            <a:r>
              <a:rPr lang="en-GB" sz="1200" dirty="0" err="1"/>
              <a:t>dengan</a:t>
            </a:r>
            <a:r>
              <a:rPr lang="en-GB" sz="1200" dirty="0"/>
              <a:t> </a:t>
            </a:r>
            <a:r>
              <a:rPr lang="en-GB" sz="1200" dirty="0" err="1"/>
              <a:t>benar</a:t>
            </a:r>
            <a:r>
              <a:rPr lang="en-GB" sz="1200" dirty="0"/>
              <a:t> dan </a:t>
            </a:r>
            <a:r>
              <a:rPr lang="en-GB" sz="1200" dirty="0" err="1"/>
              <a:t>memberikan</a:t>
            </a:r>
            <a:r>
              <a:rPr lang="en-GB" sz="1200" dirty="0"/>
              <a:t> </a:t>
            </a:r>
            <a:r>
              <a:rPr lang="en-GB" sz="1200" dirty="0" err="1"/>
              <a:t>hasil</a:t>
            </a:r>
            <a:r>
              <a:rPr lang="en-GB" sz="1200" dirty="0"/>
              <a:t> yang </a:t>
            </a:r>
            <a:r>
              <a:rPr lang="en-GB" sz="1200" dirty="0" err="1"/>
              <a:t>diharapkan</a:t>
            </a:r>
            <a:r>
              <a:rPr lang="en-GB" sz="12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Whitebox testing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adalah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metode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pengujian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perangkat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lunak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yang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melibatkan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pemahaman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dan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pemeriksaan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terhadap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struktur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internal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kode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program.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Tujuan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dari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whitebox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testing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adalah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untuk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memastikan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bahwa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semua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bagian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kode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telah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diuji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dengan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baik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dan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memastikan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bahwa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semua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jalur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logika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telah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dijalankan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dengan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benar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.</a:t>
            </a:r>
            <a:endParaRPr lang="en-GB" sz="12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1312292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926126" y="3192350"/>
            <a:ext cx="268146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Pendahuluan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WHITE BOX TESTING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23F223-37B8-AB4D-FF85-C3ACA6D5C708}"/>
              </a:ext>
            </a:extLst>
          </p:cNvPr>
          <p:cNvSpPr txBox="1"/>
          <p:nvPr/>
        </p:nvSpPr>
        <p:spPr>
          <a:xfrm>
            <a:off x="1364457" y="1605850"/>
            <a:ext cx="32932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Pemeriksaan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whitebox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dilakukan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analisis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terperinci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terhadap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kode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program.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Tujuannya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adalah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memastikan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bahwa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program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sesuai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spesifikasi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telah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ditetapkan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. 	</a:t>
            </a:r>
            <a:endParaRPr lang="en-ID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48E35-F51E-C4EB-3055-9CFC92C32BEC}"/>
              </a:ext>
            </a:extLst>
          </p:cNvPr>
          <p:cNvSpPr txBox="1"/>
          <p:nvPr/>
        </p:nvSpPr>
        <p:spPr>
          <a:xfrm>
            <a:off x="5336381" y="1605850"/>
            <a:ext cx="282178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bg1"/>
                </a:solidFill>
              </a:rPr>
              <a:t>Whitebox testing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dilakukan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berbagai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teknik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seperti</a:t>
            </a:r>
            <a:r>
              <a:rPr lang="en-ID" dirty="0">
                <a:solidFill>
                  <a:schemeClr val="bg1"/>
                </a:solidFill>
              </a:rPr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D" dirty="0">
                <a:solidFill>
                  <a:schemeClr val="bg1"/>
                </a:solidFill>
              </a:rPr>
              <a:t>Path testing: </a:t>
            </a:r>
            <a:r>
              <a:rPr lang="en-ID" dirty="0" err="1">
                <a:solidFill>
                  <a:schemeClr val="bg1"/>
                </a:solidFill>
              </a:rPr>
              <a:t>Mencoba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semua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jalur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eksekusi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mungkin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dari</a:t>
            </a:r>
            <a:r>
              <a:rPr lang="en-ID" dirty="0">
                <a:solidFill>
                  <a:schemeClr val="bg1"/>
                </a:solidFill>
              </a:rPr>
              <a:t> program.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D" dirty="0">
                <a:solidFill>
                  <a:schemeClr val="bg1"/>
                </a:solidFill>
              </a:rPr>
              <a:t>Boundary testing: </a:t>
            </a:r>
            <a:r>
              <a:rPr lang="en-ID" dirty="0" err="1">
                <a:solidFill>
                  <a:schemeClr val="bg1"/>
                </a:solidFill>
              </a:rPr>
              <a:t>Menguji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nilai-nilai</a:t>
            </a:r>
            <a:r>
              <a:rPr lang="en-ID" dirty="0">
                <a:solidFill>
                  <a:schemeClr val="bg1"/>
                </a:solidFill>
              </a:rPr>
              <a:t> batas </a:t>
            </a:r>
            <a:r>
              <a:rPr lang="en-ID" dirty="0" err="1">
                <a:solidFill>
                  <a:schemeClr val="bg1"/>
                </a:solidFill>
              </a:rPr>
              <a:t>dari</a:t>
            </a:r>
            <a:r>
              <a:rPr lang="en-ID" dirty="0">
                <a:solidFill>
                  <a:schemeClr val="bg1"/>
                </a:solidFill>
              </a:rPr>
              <a:t> input dan output program.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D" dirty="0">
                <a:solidFill>
                  <a:schemeClr val="bg1"/>
                </a:solidFill>
              </a:rPr>
              <a:t>Decision testing: </a:t>
            </a:r>
            <a:r>
              <a:rPr lang="en-ID" dirty="0" err="1">
                <a:solidFill>
                  <a:schemeClr val="bg1"/>
                </a:solidFill>
              </a:rPr>
              <a:t>Menguji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semua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keputusan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dibuat</a:t>
            </a:r>
            <a:r>
              <a:rPr lang="en-ID" dirty="0">
                <a:solidFill>
                  <a:schemeClr val="bg1"/>
                </a:solidFill>
              </a:rPr>
              <a:t> oleh program.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UNIT TESTING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23F223-37B8-AB4D-FF85-C3ACA6D5C708}"/>
              </a:ext>
            </a:extLst>
          </p:cNvPr>
          <p:cNvSpPr txBox="1"/>
          <p:nvPr/>
        </p:nvSpPr>
        <p:spPr>
          <a:xfrm>
            <a:off x="1114425" y="1491550"/>
            <a:ext cx="69151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Unit testing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adalah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suatu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teknik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pengujian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fokus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pada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pengujian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bagian-bagian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kecil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dari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program. Bagian-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bagian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ini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umumnya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terdiri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dari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fungsi-fungsi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atau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kelas-kelas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.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Tujuan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utama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dari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unit testing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adalah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untuk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menegaskan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bahwa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setiap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unit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beroperasi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dengan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tepat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dan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sesuai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.</a:t>
            </a:r>
            <a:endParaRPr lang="en-ID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840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IMPLEMENTASI</a:t>
            </a:r>
            <a:br>
              <a:rPr lang="en-GB" dirty="0"/>
            </a:br>
            <a:r>
              <a:rPr lang="en-GB" dirty="0"/>
              <a:t>WHITE BOX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Gambar </a:t>
            </a:r>
            <a:r>
              <a:rPr lang="en-GB" dirty="0" err="1">
                <a:solidFill>
                  <a:srgbClr val="FFFFFF"/>
                </a:solidFill>
              </a:rPr>
              <a:t>disamping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adalah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contoh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perhitungan</a:t>
            </a:r>
            <a:r>
              <a:rPr lang="en-GB" dirty="0">
                <a:solidFill>
                  <a:srgbClr val="FFFFFF"/>
                </a:solidFill>
              </a:rPr>
              <a:t> dan </a:t>
            </a:r>
            <a:r>
              <a:rPr lang="en-GB" dirty="0" err="1">
                <a:solidFill>
                  <a:srgbClr val="FFFFFF"/>
                </a:solidFill>
              </a:rPr>
              <a:t>pengimplementasian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dari</a:t>
            </a:r>
            <a:r>
              <a:rPr lang="en-GB" dirty="0">
                <a:solidFill>
                  <a:srgbClr val="FFFFFF"/>
                </a:solidFill>
              </a:rPr>
              <a:t> WHITE BOX  </a:t>
            </a:r>
            <a:r>
              <a:rPr lang="en-GB" dirty="0" err="1">
                <a:solidFill>
                  <a:srgbClr val="FFFFFF"/>
                </a:solidFill>
              </a:rPr>
              <a:t>dimana</a:t>
            </a:r>
            <a:r>
              <a:rPr lang="en-GB" dirty="0">
                <a:solidFill>
                  <a:srgbClr val="FFFFFF"/>
                </a:solidFill>
              </a:rPr>
              <a:t> file </a:t>
            </a:r>
            <a:r>
              <a:rPr lang="en-GB" dirty="0" err="1">
                <a:solidFill>
                  <a:srgbClr val="FFFFFF"/>
                </a:solidFill>
              </a:rPr>
              <a:t>tersebut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berada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dalam</a:t>
            </a:r>
            <a:r>
              <a:rPr lang="en-GB" dirty="0">
                <a:solidFill>
                  <a:srgbClr val="FFFFFF"/>
                </a:solidFill>
              </a:rPr>
              <a:t> calc.py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7B195A8-6B3E-BD1E-7746-6DE74B341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400175"/>
            <a:ext cx="4165600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IMPLEMENTASI</a:t>
            </a:r>
            <a:br>
              <a:rPr lang="en-GB" dirty="0"/>
            </a:br>
            <a:r>
              <a:rPr lang="en-GB" dirty="0"/>
              <a:t>UNIT TEST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Gambar di </a:t>
            </a:r>
            <a:r>
              <a:rPr lang="en-GB" dirty="0" err="1">
                <a:solidFill>
                  <a:srgbClr val="FFFFFF"/>
                </a:solidFill>
              </a:rPr>
              <a:t>samping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adalah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contoh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perhitungan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matematika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sederhana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menggunakan</a:t>
            </a:r>
            <a:r>
              <a:rPr lang="en-GB" dirty="0">
                <a:solidFill>
                  <a:srgbClr val="FFFFFF"/>
                </a:solidFill>
              </a:rPr>
              <a:t> python 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7B195A8-6B3E-BD1E-7746-6DE74B3412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6400" y="1400175"/>
            <a:ext cx="4165600" cy="234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4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CI/CD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23F223-37B8-AB4D-FF85-C3ACA6D5C708}"/>
              </a:ext>
            </a:extLst>
          </p:cNvPr>
          <p:cNvSpPr txBox="1"/>
          <p:nvPr/>
        </p:nvSpPr>
        <p:spPr>
          <a:xfrm>
            <a:off x="1114425" y="1491550"/>
            <a:ext cx="6915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CI/CD (Continuous Integration/Continuous Delivery)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adalah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praktik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dalam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pengembangan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perangkat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lunak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yang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bertujuan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untuk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meningkatkan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efisiensi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,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kecepatan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, dan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kualitas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pengiriman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perangkat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lunak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. CI/CD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melibatkan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otomatisasi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dalam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proses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pengembangan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,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pengujian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, dan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pengiriman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perangkat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lunak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secara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berkelanjutan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.</a:t>
            </a:r>
            <a:endParaRPr lang="en-ID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146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F1DF339-153D-C150-D97A-D8B801DDA816}"/>
              </a:ext>
            </a:extLst>
          </p:cNvPr>
          <p:cNvSpPr>
            <a:spLocks noGrp="1"/>
          </p:cNvSpPr>
          <p:nvPr>
            <p:ph type="ctrTitle" idx="6"/>
          </p:nvPr>
        </p:nvSpPr>
        <p:spPr/>
        <p:txBody>
          <a:bodyPr/>
          <a:lstStyle/>
          <a:p>
            <a:r>
              <a:rPr lang="en-GB" dirty="0"/>
              <a:t>Cara </a:t>
            </a:r>
            <a:r>
              <a:rPr lang="en-GB" dirty="0" err="1"/>
              <a:t>konfigurasi</a:t>
            </a:r>
            <a:r>
              <a:rPr lang="en-GB" dirty="0"/>
              <a:t> CI/CD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44AC59-D33B-6CBE-5933-0E73DBCAA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31" r="29267"/>
          <a:stretch/>
        </p:blipFill>
        <p:spPr>
          <a:xfrm>
            <a:off x="657808" y="1292184"/>
            <a:ext cx="1904174" cy="1821804"/>
          </a:xfrm>
          <a:prstGeom prst="round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706315-2EC9-2159-1772-B8BE7A65E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489" y="1394285"/>
            <a:ext cx="3044549" cy="1712559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C2E762-BC5B-69AB-953B-76354F3CA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545" y="1473790"/>
            <a:ext cx="2408755" cy="1633054"/>
          </a:xfrm>
          <a:prstGeom prst="round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BC2342-1840-9BDC-85E3-D35232427240}"/>
              </a:ext>
            </a:extLst>
          </p:cNvPr>
          <p:cNvSpPr txBox="1"/>
          <p:nvPr/>
        </p:nvSpPr>
        <p:spPr>
          <a:xfrm>
            <a:off x="702638" y="3250407"/>
            <a:ext cx="1814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Drag file UTS </a:t>
            </a:r>
            <a:r>
              <a:rPr lang="en-GB" sz="1100" dirty="0" err="1">
                <a:solidFill>
                  <a:schemeClr val="bg1"/>
                </a:solidFill>
              </a:rPr>
              <a:t>ke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dalam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github</a:t>
            </a:r>
            <a:endParaRPr lang="en-ID" sz="11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3A74A7-0BE2-E191-71A5-8C9A4A01880E}"/>
              </a:ext>
            </a:extLst>
          </p:cNvPr>
          <p:cNvSpPr txBox="1"/>
          <p:nvPr/>
        </p:nvSpPr>
        <p:spPr>
          <a:xfrm>
            <a:off x="2206763" y="3242408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 err="1">
                <a:solidFill>
                  <a:schemeClr val="bg1"/>
                </a:solidFill>
              </a:rPr>
              <a:t>Setelah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klik</a:t>
            </a:r>
            <a:r>
              <a:rPr lang="en-GB" sz="1400" dirty="0">
                <a:solidFill>
                  <a:schemeClr val="bg1"/>
                </a:solidFill>
              </a:rPr>
              <a:t> “action”</a:t>
            </a: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Pilih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tampilan</a:t>
            </a:r>
            <a:r>
              <a:rPr lang="en-GB" sz="1400" dirty="0">
                <a:solidFill>
                  <a:schemeClr val="bg1"/>
                </a:solidFill>
              </a:rPr>
              <a:t> “Phyton </a:t>
            </a:r>
            <a:r>
              <a:rPr lang="en-GB" sz="1400" dirty="0" err="1">
                <a:solidFill>
                  <a:schemeClr val="bg1"/>
                </a:solidFill>
              </a:rPr>
              <a:t>Aplication</a:t>
            </a:r>
            <a:r>
              <a:rPr lang="en-GB" sz="1400" dirty="0">
                <a:solidFill>
                  <a:schemeClr val="bg1"/>
                </a:solidFill>
              </a:rPr>
              <a:t>”</a:t>
            </a:r>
          </a:p>
          <a:p>
            <a:pPr algn="ctr"/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BD8C7-835C-7BCA-A165-1F73BE419CAF}"/>
              </a:ext>
            </a:extLst>
          </p:cNvPr>
          <p:cNvSpPr txBox="1"/>
          <p:nvPr/>
        </p:nvSpPr>
        <p:spPr>
          <a:xfrm>
            <a:off x="5341922" y="320424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Pada </a:t>
            </a:r>
            <a:r>
              <a:rPr lang="en-GB" sz="1400" dirty="0" err="1">
                <a:solidFill>
                  <a:schemeClr val="bg1"/>
                </a:solidFill>
              </a:rPr>
              <a:t>tampilan</a:t>
            </a:r>
            <a:r>
              <a:rPr lang="en-GB" sz="1400" dirty="0">
                <a:solidFill>
                  <a:schemeClr val="bg1"/>
                </a:solidFill>
              </a:rPr>
              <a:t> di </a:t>
            </a:r>
            <a:r>
              <a:rPr lang="en-GB" sz="1400" dirty="0" err="1">
                <a:solidFill>
                  <a:schemeClr val="bg1"/>
                </a:solidFill>
              </a:rPr>
              <a:t>atas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Klik</a:t>
            </a:r>
            <a:r>
              <a:rPr lang="en-GB" dirty="0">
                <a:solidFill>
                  <a:schemeClr val="bg1"/>
                </a:solidFill>
              </a:rPr>
              <a:t> “commit changes”</a:t>
            </a:r>
            <a:endParaRPr lang="en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416549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488</Words>
  <Application>Microsoft Office PowerPoint</Application>
  <PresentationFormat>On-screen Show (16:9)</PresentationFormat>
  <Paragraphs>50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Roboto Light</vt:lpstr>
      <vt:lpstr>Roboto Mono Thin</vt:lpstr>
      <vt:lpstr>Söhne</vt:lpstr>
      <vt:lpstr>Inter</vt:lpstr>
      <vt:lpstr>Bree Serif</vt:lpstr>
      <vt:lpstr>Roboto Black</vt:lpstr>
      <vt:lpstr>Arial</vt:lpstr>
      <vt:lpstr>Wingdings</vt:lpstr>
      <vt:lpstr>Impact</vt:lpstr>
      <vt:lpstr>WEB PROPOSAL</vt:lpstr>
      <vt:lpstr>WHITEBOX TESTING  UNIT TESTING CI/CD pada Python</vt:lpstr>
      <vt:lpstr>TABLE OF MATERI</vt:lpstr>
      <vt:lpstr>Pendahuluan</vt:lpstr>
      <vt:lpstr>WHITE BOX TESTING</vt:lpstr>
      <vt:lpstr>UNIT TESTING</vt:lpstr>
      <vt:lpstr>IMPLEMENTASI WHITE BOX</vt:lpstr>
      <vt:lpstr>IMPLEMENTASI UNIT TEST</vt:lpstr>
      <vt:lpstr>CI/CD</vt:lpstr>
      <vt:lpstr>Cara konfigurasi CI/CD</vt:lpstr>
      <vt:lpstr>KESIMPULAN 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WHITEBOX TESTING  UNIT TESTING CI/CD pada Python</dc:title>
  <dc:creator>Iqbal</dc:creator>
  <cp:lastModifiedBy>Iqbal</cp:lastModifiedBy>
  <cp:revision>2</cp:revision>
  <dcterms:modified xsi:type="dcterms:W3CDTF">2023-10-31T16:21:08Z</dcterms:modified>
</cp:coreProperties>
</file>