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45" r:id="rId3"/>
    <p:sldId id="352" r:id="rId4"/>
    <p:sldId id="353" r:id="rId5"/>
    <p:sldId id="354" r:id="rId6"/>
    <p:sldId id="355" r:id="rId7"/>
    <p:sldId id="346" r:id="rId8"/>
    <p:sldId id="347" r:id="rId9"/>
    <p:sldId id="348" r:id="rId10"/>
    <p:sldId id="349" r:id="rId11"/>
    <p:sldId id="350" r:id="rId12"/>
    <p:sldId id="351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076"/>
  </p:normalViewPr>
  <p:slideViewPr>
    <p:cSldViewPr snapToGrid="0" snapToObjects="1">
      <p:cViewPr varScale="1">
        <p:scale>
          <a:sx n="122" d="100"/>
          <a:sy n="12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132A-3636-7642-ADF5-344D23A2682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C3AB-A2C8-8941-9F0B-C1E933C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2015 - 2016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09DCAF-98DF-AB46-A152-A6A4200F186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5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2015 - 2016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857DB9A-9C35-D343-8B35-A6B9E1259BB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84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2015 - 2016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3FC6753-E1AF-BE41-8057-33C9D6FCC18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86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-10479"/>
            <a:ext cx="12210628" cy="68684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3 –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PHP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4923" y="52578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@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 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sandhikagalih@unpas.ac.id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A407E-CF1C-F64F-B916-E4D6D43BACAE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9E7928-5929-0A48-9367-7770B6289A3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Pengkondisian - SWITCH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229600" cy="557212"/>
          </a:xfrm>
        </p:spPr>
        <p:txBody>
          <a:bodyPr/>
          <a:lstStyle/>
          <a:p>
            <a:pPr eaLnBrk="1" hangingPunct="1"/>
            <a:r>
              <a:rPr lang="id-ID" altLang="en-US" sz="2600">
                <a:ea typeface="ＭＳ Ｐゴシック" charset="-128"/>
              </a:rPr>
              <a:t>Contoh</a:t>
            </a:r>
            <a:endParaRPr lang="en-US" altLang="en-US" sz="2600">
              <a:ea typeface="ＭＳ Ｐゴシック" charset="-128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2424113" y="2276475"/>
            <a:ext cx="7416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$nama_hari = </a:t>
            </a:r>
            <a:r>
              <a:rPr lang="id-ID" altLang="en-US" sz="1800" b="1">
                <a:solidFill>
                  <a:srgbClr val="008000"/>
                </a:solidFill>
                <a:latin typeface="Courier New" charset="0"/>
              </a:rPr>
              <a:t>date</a:t>
            </a:r>
            <a:r>
              <a:rPr lang="id-ID" altLang="en-US" sz="1800" b="1">
                <a:latin typeface="Courier New" charset="0"/>
              </a:rPr>
              <a:t>(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“l”</a:t>
            </a:r>
            <a:r>
              <a:rPr lang="id-ID" altLang="ja-JP" sz="1800" b="1">
                <a:latin typeface="Courier New" charset="0"/>
              </a:rPr>
              <a:t>);</a:t>
            </a:r>
          </a:p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switch</a:t>
            </a:r>
            <a:r>
              <a:rPr lang="en-US" altLang="en-US" sz="1800" b="1">
                <a:latin typeface="Courier New" charset="0"/>
              </a:rPr>
              <a:t> (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$nama_hari</a:t>
            </a:r>
            <a:r>
              <a:rPr lang="en-US" altLang="en-US" sz="18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case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"Sunday"</a:t>
            </a:r>
            <a:r>
              <a:rPr lang="en-US" altLang="en-US" sz="1800" b="1">
                <a:latin typeface="Courier New" charset="0"/>
              </a:rPr>
              <a:t> : </a:t>
            </a:r>
            <a:r>
              <a:rPr lang="id-ID" altLang="en-US" sz="1800" b="1">
                <a:latin typeface="Courier New" charset="0"/>
              </a:rPr>
              <a:t>{ 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"Minggu"</a:t>
            </a:r>
            <a:r>
              <a:rPr lang="en-US" altLang="en-US" sz="1800" b="1">
                <a:latin typeface="Courier New" charset="0"/>
              </a:rPr>
              <a:t>;</a:t>
            </a:r>
            <a:r>
              <a:rPr lang="id-ID" altLang="en-US" sz="1800" b="1">
                <a:latin typeface="Courier New" charset="0"/>
              </a:rPr>
              <a:t> }</a:t>
            </a:r>
            <a:endParaRPr lang="en-US" altLang="en-US" sz="18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		</a:t>
            </a:r>
            <a:r>
              <a:rPr lang="id-ID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break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case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"Monday"</a:t>
            </a:r>
            <a:r>
              <a:rPr lang="en-US" altLang="en-US" sz="1800" b="1">
                <a:latin typeface="Courier New" charset="0"/>
              </a:rPr>
              <a:t> : 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"Senin"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		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break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case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"Tuesday"</a:t>
            </a:r>
            <a:r>
              <a:rPr lang="en-US" altLang="en-US" sz="1800" b="1">
                <a:latin typeface="Courier New" charset="0"/>
              </a:rPr>
              <a:t> : 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"Selasa"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		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break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default</a:t>
            </a:r>
            <a:r>
              <a:rPr lang="en-US" altLang="en-US" sz="1800" b="1">
                <a:latin typeface="Courier New" charset="0"/>
              </a:rPr>
              <a:t> : 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Courier New" charset="0"/>
              </a:rPr>
              <a:t>"Sabtu"</a:t>
            </a:r>
            <a:r>
              <a:rPr lang="en-US" altLang="en-US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00CFA-F217-D841-8A93-42804FC24FFB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88E62-85A0-AF49-94C3-457DD97B802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Pengkondisian - SWITCH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229600" cy="557212"/>
          </a:xfrm>
        </p:spPr>
        <p:txBody>
          <a:bodyPr/>
          <a:lstStyle/>
          <a:p>
            <a:pPr eaLnBrk="1" hangingPunct="1"/>
            <a:r>
              <a:rPr lang="id-ID" altLang="en-US" sz="2600">
                <a:ea typeface="ＭＳ Ｐゴシック" charset="-128"/>
              </a:rPr>
              <a:t>Contoh</a:t>
            </a:r>
            <a:endParaRPr lang="en-US" altLang="en-US" sz="2600">
              <a:ea typeface="ＭＳ Ｐゴシック" charset="-128"/>
            </a:endParaRP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05038"/>
            <a:ext cx="532765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A939E-CF57-2443-BE2C-C29C1C534434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72C47-608F-7A4D-9827-DD5361EA9E4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Ternary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1600">
                <a:ea typeface="ＭＳ Ｐゴシック" charset="-128"/>
              </a:rPr>
              <a:t>Menggunakan tanda “?”</a:t>
            </a:r>
          </a:p>
          <a:p>
            <a:pPr eaLnBrk="1" hangingPunct="1"/>
            <a:r>
              <a:rPr lang="id-ID" altLang="en-US" sz="1600">
                <a:ea typeface="ＭＳ Ｐゴシック" charset="-128"/>
              </a:rPr>
              <a:t>Merupakan model penyederhanaan dari </a:t>
            </a:r>
            <a:r>
              <a:rPr lang="id-ID" altLang="en-US" sz="1600" b="1">
                <a:ea typeface="ＭＳ Ｐゴシック" charset="-128"/>
              </a:rPr>
              <a:t>if...else</a:t>
            </a:r>
          </a:p>
          <a:p>
            <a:pPr eaLnBrk="1" hangingPunct="1"/>
            <a:r>
              <a:rPr lang="id-ID" altLang="en-US" sz="1600">
                <a:ea typeface="ＭＳ Ｐゴシック" charset="-128"/>
              </a:rPr>
              <a:t>Cocok untuk melakukan proses pengisian variabel suatu hasil pengujian.</a:t>
            </a:r>
          </a:p>
          <a:p>
            <a:pPr eaLnBrk="1" hangingPunct="1">
              <a:buFont typeface="Wingdings" charset="2"/>
              <a:buNone/>
            </a:pPr>
            <a:endParaRPr lang="id-ID" altLang="en-US" sz="160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id-ID" altLang="en-US" sz="1600" b="1">
                <a:ea typeface="ＭＳ Ｐゴシック" charset="-128"/>
              </a:rPr>
              <a:t>Sintaks</a:t>
            </a:r>
          </a:p>
          <a:p>
            <a:pPr eaLnBrk="1" hangingPunct="1">
              <a:buFont typeface="Wingdings" charset="2"/>
              <a:buNone/>
            </a:pPr>
            <a:r>
              <a:rPr lang="id-ID" altLang="en-US" sz="1600">
                <a:ea typeface="ＭＳ Ｐゴシック" charset="-128"/>
              </a:rPr>
              <a:t>	</a:t>
            </a:r>
            <a:r>
              <a:rPr lang="id-ID" altLang="en-US" sz="1600" b="1">
                <a:latin typeface="Courier New" charset="0"/>
                <a:ea typeface="ＭＳ Ｐゴシック" charset="-128"/>
              </a:rPr>
              <a:t>namaVariabel = (kondisi)? Nilai1 : Nilai2;</a:t>
            </a:r>
          </a:p>
          <a:p>
            <a:pPr eaLnBrk="1" hangingPunct="1">
              <a:buFont typeface="Wingdings" charset="2"/>
              <a:buNone/>
            </a:pPr>
            <a:endParaRPr lang="id-ID" altLang="en-US" sz="160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id-ID" altLang="en-US" sz="1600" b="1">
                <a:ea typeface="ＭＳ Ｐゴシック" charset="-128"/>
              </a:rPr>
              <a:t>Contoh							Hasil</a:t>
            </a:r>
          </a:p>
          <a:p>
            <a:pPr eaLnBrk="1" hangingPunct="1">
              <a:buFont typeface="Wingdings" charset="2"/>
              <a:buNone/>
            </a:pPr>
            <a:r>
              <a:rPr lang="id-ID" altLang="en-US" sz="1600">
                <a:ea typeface="ＭＳ Ｐゴシック" charset="-128"/>
              </a:rPr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id-ID" altLang="en-US" sz="1600">
                <a:ea typeface="ＭＳ Ｐゴシック" charset="-128"/>
              </a:rPr>
              <a:t>	</a:t>
            </a:r>
            <a:endParaRPr lang="en-US" altLang="en-US" sz="1600">
              <a:ea typeface="ＭＳ Ｐゴシック" charset="-128"/>
            </a:endParaRP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4221163"/>
            <a:ext cx="61928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221164"/>
            <a:ext cx="16557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69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8576"/>
            <a:ext cx="9144000" cy="889112"/>
          </a:xfrm>
          <a:effectLst>
            <a:reflection stA="30000" endPos="50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latin typeface="Helvetica CY"/>
                <a:cs typeface="Helvetica CY"/>
              </a:rPr>
              <a:t>selesai</a:t>
            </a:r>
            <a:r>
              <a:rPr lang="en-US" dirty="0">
                <a:latin typeface="Helvetica CY"/>
                <a:cs typeface="Helvetica C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20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600" y="2251076"/>
            <a:ext cx="7772400" cy="1470025"/>
          </a:xfrm>
        </p:spPr>
        <p:txBody>
          <a:bodyPr/>
          <a:lstStyle/>
          <a:p>
            <a:r>
              <a:rPr lang="en-US" b="1" dirty="0" err="1">
                <a:latin typeface="Helvetica CY"/>
                <a:cs typeface="Helvetica CY"/>
              </a:rPr>
              <a:t>terimakasih</a:t>
            </a:r>
            <a:r>
              <a:rPr lang="en-US" b="1" dirty="0">
                <a:latin typeface="Helvetica CY"/>
                <a:cs typeface="Helvetica CY"/>
              </a:rPr>
              <a:t>.</a:t>
            </a:r>
            <a:endParaRPr lang="en-US" dirty="0">
              <a:latin typeface="Helvetica CY"/>
              <a:cs typeface="Helvetica CY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7700" y="3721101"/>
            <a:ext cx="7772400" cy="1470025"/>
          </a:xfrm>
          <a:prstGeom prst="rect">
            <a:avLst/>
          </a:prstGeom>
        </p:spPr>
        <p:txBody>
          <a:bodyPr vert="horz"/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www.about.me</a:t>
            </a: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/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sandhikagalih@unpas.ac.id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@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b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</a:b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Struktur Kendali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50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id-ID" altLang="en-US" dirty="0">
                <a:ea typeface="ＭＳ Ｐゴシック" charset="-128"/>
              </a:rPr>
              <a:t>Pengulangan &amp; </a:t>
            </a:r>
            <a:r>
              <a:rPr lang="id-ID" altLang="en-US" dirty="0" err="1">
                <a:ea typeface="ＭＳ Ｐゴシック" charset="-128"/>
              </a:rPr>
              <a:t>Pengkondisian</a:t>
            </a:r>
            <a:endParaRPr lang="id-ID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6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7954B7-E786-8A48-A9E6-81113D3D7E8D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EE053-741A-FC4A-A347-53790AD5681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Pengulangan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id-ID" altLang="en-US" sz="2000" b="1">
                <a:ea typeface="ＭＳ Ｐゴシック" charset="-128"/>
              </a:rPr>
              <a:t>Macam-macam pengulangan pada PHP :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for</a:t>
            </a:r>
          </a:p>
          <a:p>
            <a:pPr lvl="2" eaLnBrk="1" hangingPunct="1">
              <a:lnSpc>
                <a:spcPct val="130000"/>
              </a:lnSpc>
            </a:pPr>
            <a:r>
              <a:rPr lang="id-ID" altLang="en-US" sz="1700">
                <a:ea typeface="ＭＳ Ｐゴシック" charset="-128"/>
              </a:rPr>
              <a:t>Pengulangan sebanyak jumlah yang ditentukan.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while</a:t>
            </a:r>
          </a:p>
          <a:p>
            <a:pPr lvl="2" eaLnBrk="1" hangingPunct="1">
              <a:lnSpc>
                <a:spcPct val="130000"/>
              </a:lnSpc>
            </a:pPr>
            <a:r>
              <a:rPr lang="id-ID" altLang="en-US" sz="1700">
                <a:ea typeface="ＭＳ Ｐゴシック" charset="-128"/>
              </a:rPr>
              <a:t>Pengulangan selama pengkondisian menghasilkan nilai “true”.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do while</a:t>
            </a:r>
          </a:p>
          <a:p>
            <a:pPr lvl="2" eaLnBrk="1" hangingPunct="1">
              <a:lnSpc>
                <a:spcPct val="130000"/>
              </a:lnSpc>
            </a:pPr>
            <a:r>
              <a:rPr lang="id-ID" altLang="en-US" sz="1700">
                <a:ea typeface="ＭＳ Ｐゴシック" charset="-128"/>
              </a:rPr>
              <a:t>Hampir sama dengan while, hanya pengecekan kondisi diakhir tiap pengulangan.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foreach</a:t>
            </a:r>
          </a:p>
          <a:p>
            <a:pPr lvl="2" eaLnBrk="1" hangingPunct="1">
              <a:lnSpc>
                <a:spcPct val="130000"/>
              </a:lnSpc>
            </a:pPr>
            <a:r>
              <a:rPr lang="id-ID" altLang="en-US" sz="1700">
                <a:ea typeface="ＭＳ Ｐゴシック" charset="-128"/>
              </a:rPr>
              <a:t>Pengulangan sebanyak elemen array</a:t>
            </a:r>
            <a:endParaRPr lang="en-US" altLang="en-US" sz="17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31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FCD6A-F064-1442-8CE4-A8428BF6698E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0D6BD-CD48-AE46-AA75-7122F1D85DC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Pengulangan – FOR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Sintax</a:t>
            </a:r>
          </a:p>
          <a:p>
            <a:pPr eaLnBrk="1" hangingPunct="1"/>
            <a:endParaRPr lang="id-ID" altLang="en-US" sz="2000">
              <a:ea typeface="ＭＳ Ｐゴシック" charset="-128"/>
            </a:endParaRPr>
          </a:p>
          <a:p>
            <a:pPr eaLnBrk="1" hangingPunct="1"/>
            <a:endParaRPr lang="id-ID" altLang="en-US" sz="2000">
              <a:ea typeface="ＭＳ Ｐゴシック" charset="-128"/>
            </a:endParaRPr>
          </a:p>
          <a:p>
            <a:pPr eaLnBrk="1" hangingPunct="1"/>
            <a:endParaRPr lang="id-ID" altLang="en-US" sz="2000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r>
              <a:rPr lang="id-ID" altLang="en-US" sz="2000" b="1">
                <a:ea typeface="ＭＳ Ｐゴシック" charset="-128"/>
              </a:rPr>
              <a:t>Contoh</a:t>
            </a:r>
            <a:endParaRPr lang="en-US" altLang="en-US" sz="2000" b="1">
              <a:ea typeface="ＭＳ Ｐゴシック" charset="-128"/>
            </a:endParaRP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2424113" y="2060575"/>
            <a:ext cx="7848600" cy="1081088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latin typeface="Courier New" charset="0"/>
              </a:rPr>
              <a:t>for (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latin typeface="Courier New" charset="0"/>
              </a:rPr>
              <a:t>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startValue</a:t>
            </a:r>
            <a:r>
              <a:rPr lang="id-ID" altLang="en-US" sz="1600" b="1">
                <a:latin typeface="Courier New" charset="0"/>
              </a:rPr>
              <a:t>; 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latin typeface="Courier New" charset="0"/>
              </a:rPr>
              <a:t>&lt;=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endValue</a:t>
            </a:r>
            <a:r>
              <a:rPr lang="id-ID" altLang="en-US" sz="1600" b="1">
                <a:latin typeface="Courier New" charset="0"/>
              </a:rPr>
              <a:t>; 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latin typeface="Courier New" charset="0"/>
              </a:rPr>
              <a:t>=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latin typeface="Courier New" charset="0"/>
              </a:rPr>
              <a:t>+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increment</a:t>
            </a:r>
            <a:r>
              <a:rPr lang="id-ID" altLang="en-US" sz="16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	blok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latin typeface="Courier New" charset="0"/>
              </a:rPr>
              <a:t>}</a:t>
            </a:r>
            <a:endParaRPr lang="en-US" altLang="en-US" sz="1600" b="1">
              <a:latin typeface="Courier New" charset="0"/>
            </a:endParaRP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933826"/>
            <a:ext cx="4464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FC996-3C7E-594F-99A1-53E5C9873E07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BF3DD5-B5EC-E049-885B-BC71F37AD94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Pengulangan – WHILE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Sintax</a:t>
            </a: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r>
              <a:rPr lang="id-ID" altLang="en-US" sz="2000" b="1">
                <a:ea typeface="ＭＳ Ｐゴシック" charset="-128"/>
              </a:rPr>
              <a:t>Contoh</a:t>
            </a:r>
            <a:endParaRPr lang="en-US" altLang="en-US" sz="2000" b="1">
              <a:ea typeface="ＭＳ Ｐゴシック" charset="-128"/>
            </a:endParaRP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424113" y="2060576"/>
            <a:ext cx="7848600" cy="1439863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startValue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id-ID" altLang="en-US" sz="1600" b="1">
                <a:latin typeface="Courier New" charset="0"/>
              </a:rPr>
              <a:t> (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&lt;=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endValue</a:t>
            </a:r>
            <a:r>
              <a:rPr lang="id-ID" altLang="en-US" sz="16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	source code;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$val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$val</a:t>
            </a:r>
            <a:r>
              <a:rPr lang="id-ID" altLang="en-US" sz="1600" b="1">
                <a:latin typeface="Courier New" charset="0"/>
              </a:rPr>
              <a:t>+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increment</a:t>
            </a:r>
            <a:r>
              <a:rPr lang="id-ID" altLang="en-US" sz="16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}</a:t>
            </a:r>
            <a:endParaRPr lang="en-US" altLang="en-US" sz="1600" b="1">
              <a:solidFill>
                <a:srgbClr val="0000FF"/>
              </a:solidFill>
              <a:latin typeface="Courier New" charset="0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860801"/>
            <a:ext cx="43195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3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C45CBB-FAD5-0F46-A501-4E6BE110B0B3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3F27E4-540F-B44E-B5FC-EE81BC3F334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Pengulangan – DO .. WHILE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Sintax</a:t>
            </a: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endParaRPr lang="id-ID" altLang="en-US" sz="2000" b="1">
              <a:ea typeface="ＭＳ Ｐゴシック" charset="-128"/>
            </a:endParaRPr>
          </a:p>
          <a:p>
            <a:pPr eaLnBrk="1" hangingPunct="1"/>
            <a:r>
              <a:rPr lang="id-ID" altLang="en-US" sz="2000" b="1">
                <a:ea typeface="ＭＳ Ｐゴシック" charset="-128"/>
              </a:rPr>
              <a:t>Contoh</a:t>
            </a:r>
            <a:endParaRPr lang="en-US" altLang="en-US" sz="2000" b="1">
              <a:ea typeface="ＭＳ Ｐゴシック" charset="-128"/>
            </a:endParaRP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2424113" y="2060576"/>
            <a:ext cx="7848600" cy="1439863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startValue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do</a:t>
            </a:r>
            <a:r>
              <a:rPr lang="id-ID" altLang="en-US" sz="1600" b="1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	source code;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$val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$val</a:t>
            </a:r>
            <a:r>
              <a:rPr lang="id-ID" altLang="en-US" sz="1600" b="1">
                <a:latin typeface="Courier New" charset="0"/>
              </a:rPr>
              <a:t>+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increment</a:t>
            </a:r>
            <a:r>
              <a:rPr lang="id-ID" altLang="en-US" sz="16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} while </a:t>
            </a:r>
            <a:r>
              <a:rPr lang="id-ID" altLang="en-US" sz="1600" b="1">
                <a:latin typeface="Courier New" charset="0"/>
              </a:rPr>
              <a:t>(</a:t>
            </a:r>
            <a:r>
              <a:rPr lang="id-ID" altLang="en-US" sz="1600" b="1">
                <a:solidFill>
                  <a:srgbClr val="000099"/>
                </a:solidFill>
                <a:latin typeface="Courier New" charset="0"/>
              </a:rPr>
              <a:t>$var</a:t>
            </a:r>
            <a:r>
              <a:rPr lang="id-ID" altLang="en-US" sz="1600" b="1">
                <a:solidFill>
                  <a:srgbClr val="0000FF"/>
                </a:solidFill>
                <a:latin typeface="Courier New" charset="0"/>
              </a:rPr>
              <a:t>&lt;=</a:t>
            </a:r>
            <a:r>
              <a:rPr lang="id-ID" altLang="en-US" sz="1600" b="1">
                <a:solidFill>
                  <a:srgbClr val="FF0066"/>
                </a:solidFill>
                <a:latin typeface="Courier New" charset="0"/>
              </a:rPr>
              <a:t>endValue</a:t>
            </a:r>
            <a:r>
              <a:rPr lang="id-ID" altLang="en-US" sz="1600" b="1">
                <a:latin typeface="Courier New" charset="0"/>
              </a:rPr>
              <a:t>);</a:t>
            </a:r>
            <a:endParaRPr lang="en-US" altLang="en-US" sz="1400" b="1">
              <a:solidFill>
                <a:srgbClr val="0000FF"/>
              </a:solidFill>
              <a:latin typeface="Courier New" charset="0"/>
            </a:endParaRPr>
          </a:p>
        </p:txBody>
      </p:sp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860801"/>
            <a:ext cx="4070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5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C8F6F-BB3E-9F46-92E6-2708362585D6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D236B-8DDC-9E41-AD3A-39D9C78CDF0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Pengkondisian - IF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charset="-128"/>
              </a:rPr>
              <a:t>Syntax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	</a:t>
            </a:r>
            <a:endParaRPr lang="id-ID" altLang="en-US" b="1">
              <a:latin typeface="Courier New" charset="0"/>
              <a:ea typeface="ＭＳ Ｐゴシック" charset="-128"/>
            </a:endParaRPr>
          </a:p>
          <a:p>
            <a:pPr lvl="2" eaLnBrk="1" hangingPunct="1">
              <a:buFont typeface="Wingdings" charset="2"/>
              <a:buNone/>
            </a:pPr>
            <a:endParaRPr lang="id-ID" altLang="en-US" sz="2400" b="1">
              <a:latin typeface="Courier New" charset="0"/>
              <a:ea typeface="ＭＳ Ｐゴシック" charset="-128"/>
            </a:endParaRPr>
          </a:p>
          <a:p>
            <a:pPr lvl="2" eaLnBrk="1" hangingPunct="1">
              <a:buFont typeface="Wingdings" charset="2"/>
              <a:buNone/>
            </a:pPr>
            <a:endParaRPr lang="en-US" altLang="en-US" sz="2400" b="1">
              <a:latin typeface="Courier New" charset="0"/>
              <a:ea typeface="ＭＳ Ｐゴシック" charset="-128"/>
            </a:endParaRPr>
          </a:p>
          <a:p>
            <a:pPr eaLnBrk="1" hangingPunct="1"/>
            <a:r>
              <a:rPr lang="id-ID" altLang="en-US" sz="2600">
                <a:ea typeface="ＭＳ Ｐゴシック" charset="-128"/>
              </a:rPr>
              <a:t>Contoh</a:t>
            </a:r>
            <a:r>
              <a:rPr lang="en-US" altLang="en-US" sz="2600">
                <a:ea typeface="ＭＳ Ｐゴシック" charset="-128"/>
              </a:rPr>
              <a:t> :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424114" y="2276475"/>
            <a:ext cx="7451725" cy="831850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400" b="1">
                <a:latin typeface="Courier New" charset="0"/>
              </a:rPr>
              <a:t>i</a:t>
            </a:r>
            <a:r>
              <a:rPr lang="en-US" altLang="en-US" sz="2400" b="1">
                <a:latin typeface="Courier New" charset="0"/>
              </a:rPr>
              <a:t>f (expression)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charset="0"/>
              </a:rPr>
              <a:t>	statement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424113" y="3989389"/>
            <a:ext cx="741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if</a:t>
            </a:r>
            <a:r>
              <a:rPr lang="en-US" altLang="en-US" sz="2000" b="1">
                <a:latin typeface="Courier New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($userid</a:t>
            </a:r>
            <a:r>
              <a:rPr lang="id-ID" altLang="en-US" sz="2000" b="1">
                <a:solidFill>
                  <a:srgbClr val="000099"/>
                </a:solidFill>
                <a:latin typeface="Courier New" charset="0"/>
              </a:rPr>
              <a:t> </a:t>
            </a:r>
            <a:r>
              <a:rPr lang="en-US" altLang="en-US" sz="2000" b="1">
                <a:latin typeface="Courier New" charset="0"/>
              </a:rPr>
              <a:t>==</a:t>
            </a:r>
            <a:r>
              <a:rPr lang="id-ID" altLang="en-US" sz="2000" b="1">
                <a:latin typeface="Courier New" charset="0"/>
              </a:rPr>
              <a:t> 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en-US" altLang="ja-JP" sz="2000" b="1">
                <a:solidFill>
                  <a:srgbClr val="CC0000"/>
                </a:solidFill>
                <a:latin typeface="Courier New" charset="0"/>
              </a:rPr>
              <a:t>informatika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charset="0"/>
              </a:rPr>
              <a:t>{</a:t>
            </a:r>
            <a:endParaRPr lang="id-ID" altLang="en-US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	</a:t>
            </a: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2000" b="1">
                <a:latin typeface="Courier New" charset="0"/>
              </a:rPr>
              <a:t> 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en-US" altLang="ja-JP" sz="2000" b="1">
                <a:solidFill>
                  <a:srgbClr val="CC0000"/>
                </a:solidFill>
                <a:latin typeface="Courier New" charset="0"/>
              </a:rPr>
              <a:t>benar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3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5AEFFC-0E64-ED4B-B2B9-504FBFDE5B5B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F9EE5-E2EA-A64C-9963-9D60ED50F88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Pengkondisian – IF ELSE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30237"/>
          </a:xfrm>
        </p:spPr>
        <p:txBody>
          <a:bodyPr/>
          <a:lstStyle/>
          <a:p>
            <a:pPr eaLnBrk="1" hangingPunct="1"/>
            <a:r>
              <a:rPr lang="id-ID" altLang="en-US" sz="2600">
                <a:ea typeface="ＭＳ Ｐゴシック" charset="-128"/>
              </a:rPr>
              <a:t>Contoh</a:t>
            </a:r>
            <a:endParaRPr lang="en-US" altLang="en-US" sz="2600">
              <a:ea typeface="ＭＳ Ｐゴシック" charset="-128"/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7416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if</a:t>
            </a:r>
            <a:r>
              <a:rPr lang="en-US" altLang="en-US" sz="2000" b="1">
                <a:latin typeface="Courier New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($userid</a:t>
            </a:r>
            <a:r>
              <a:rPr lang="id-ID" altLang="en-US" sz="2000" b="1">
                <a:solidFill>
                  <a:srgbClr val="000099"/>
                </a:solidFill>
                <a:latin typeface="Courier New" charset="0"/>
              </a:rPr>
              <a:t> </a:t>
            </a:r>
            <a:r>
              <a:rPr lang="en-US" altLang="en-US" sz="2000" b="1">
                <a:latin typeface="Courier New" charset="0"/>
              </a:rPr>
              <a:t>==</a:t>
            </a:r>
            <a:r>
              <a:rPr lang="id-ID" altLang="en-US" sz="2000" b="1">
                <a:latin typeface="Courier New" charset="0"/>
              </a:rPr>
              <a:t> 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en-US" altLang="ja-JP" sz="2000" b="1">
                <a:solidFill>
                  <a:srgbClr val="CC0000"/>
                </a:solidFill>
                <a:latin typeface="Courier New" charset="0"/>
              </a:rPr>
              <a:t>informatika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charset="0"/>
              </a:rPr>
              <a:t>{</a:t>
            </a:r>
            <a:endParaRPr lang="id-ID" altLang="en-US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	</a:t>
            </a:r>
            <a:r>
              <a:rPr lang="en-US" altLang="en-US" sz="20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2000" b="1">
                <a:latin typeface="Courier New" charset="0"/>
              </a:rPr>
              <a:t> 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en-US" altLang="ja-JP" sz="2000" b="1">
                <a:solidFill>
                  <a:srgbClr val="CC0000"/>
                </a:solidFill>
                <a:latin typeface="Courier New" charset="0"/>
              </a:rPr>
              <a:t>benar</a:t>
            </a:r>
            <a:r>
              <a:rPr lang="ja-JP" altLang="en-US" sz="20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charset="0"/>
              </a:rPr>
              <a:t>}</a:t>
            </a:r>
            <a:endParaRPr lang="id-ID" altLang="en-US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		</a:t>
            </a:r>
            <a:r>
              <a:rPr lang="id-ID" altLang="en-US" sz="20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id-ID" altLang="en-US" sz="2000" b="1">
                <a:latin typeface="Courier New" charset="0"/>
              </a:rPr>
              <a:t> </a:t>
            </a:r>
            <a:r>
              <a:rPr lang="id-ID" altLang="en-US" sz="2000" b="1">
                <a:solidFill>
                  <a:srgbClr val="CC0000"/>
                </a:solidFill>
                <a:latin typeface="Courier New" charset="0"/>
              </a:rPr>
              <a:t>“salah”</a:t>
            </a:r>
            <a:r>
              <a:rPr lang="id-ID" altLang="ja-JP" sz="20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000" b="1">
                <a:latin typeface="Courier New" charset="0"/>
              </a:rPr>
              <a:t>	}</a:t>
            </a:r>
            <a:endParaRPr lang="en-US" altLang="en-US" sz="20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67368-BDF6-E74C-8BC9-773C158E5D3F}" type="datetime4">
              <a:rPr lang="id-ID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02 Februari 2021</a:t>
            </a:fld>
            <a:endParaRPr lang="en-US" altLang="en-US" sz="10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Tim Dosen Pemrograman Web II 2015 - 2016      Teknik Informatika UNPAS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DEB45-939A-7B4A-A212-C37553FD260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Pengkondisian – IF ELSE IF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8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altLang="en-US" sz="2600">
                <a:ea typeface="ＭＳ Ｐゴシック" charset="-128"/>
              </a:rPr>
              <a:t>Contoh</a:t>
            </a:r>
            <a:endParaRPr lang="en-US" altLang="en-US" sz="2600">
              <a:ea typeface="ＭＳ Ｐゴシック" charset="-128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7416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$nama_hari = </a:t>
            </a:r>
            <a:r>
              <a:rPr lang="id-ID" altLang="en-US" sz="1800" b="1">
                <a:solidFill>
                  <a:srgbClr val="008000"/>
                </a:solidFill>
                <a:latin typeface="Courier New" charset="0"/>
              </a:rPr>
              <a:t>date</a:t>
            </a:r>
            <a:r>
              <a:rPr lang="id-ID" altLang="en-US" sz="1800" b="1">
                <a:latin typeface="Courier New" charset="0"/>
              </a:rPr>
              <a:t>(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“l”</a:t>
            </a:r>
            <a:r>
              <a:rPr lang="id-ID" altLang="ja-JP" sz="1800" b="1">
                <a:latin typeface="Courier New" charset="0"/>
              </a:rPr>
              <a:t>);</a:t>
            </a:r>
          </a:p>
          <a:p>
            <a:pPr marL="0" lvl="1">
              <a:spcBef>
                <a:spcPct val="0"/>
              </a:spcBef>
              <a:buClrTx/>
              <a:buSzTx/>
              <a:buNone/>
            </a:pPr>
            <a:r>
              <a:rPr lang="en-US" altLang="en-US" sz="1800" b="1">
                <a:latin typeface="Courier New" charset="0"/>
              </a:rPr>
              <a:t>if (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$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nama_hari </a:t>
            </a:r>
            <a:r>
              <a:rPr lang="en-US" altLang="en-US" sz="1800" b="1">
                <a:latin typeface="Courier New" charset="0"/>
              </a:rPr>
              <a:t>==</a:t>
            </a:r>
            <a:r>
              <a:rPr lang="id-ID" altLang="en-US" sz="1800" b="1">
                <a:latin typeface="Courier New" charset="0"/>
              </a:rPr>
              <a:t> </a:t>
            </a:r>
            <a:r>
              <a:rPr lang="ja-JP" altLang="en-US" sz="18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id-ID" altLang="ja-JP" sz="1800" b="1">
                <a:solidFill>
                  <a:srgbClr val="CC0000"/>
                </a:solidFill>
                <a:latin typeface="Courier New" charset="0"/>
              </a:rPr>
              <a:t>Sunday</a:t>
            </a:r>
            <a:r>
              <a:rPr lang="ja-JP" altLang="en-US" sz="18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18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{</a:t>
            </a:r>
            <a:endParaRPr lang="id-ID" altLang="en-US" sz="18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</a:t>
            </a:r>
            <a:r>
              <a:rPr lang="en-US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en-US" altLang="en-US" sz="1800" b="1">
                <a:latin typeface="Courier New" charset="0"/>
              </a:rPr>
              <a:t> </a:t>
            </a:r>
            <a:r>
              <a:rPr lang="ja-JP" altLang="en-US" sz="1800" b="1">
                <a:solidFill>
                  <a:srgbClr val="CC0000"/>
                </a:solidFill>
                <a:latin typeface="Courier New" charset="0"/>
              </a:rPr>
              <a:t>“</a:t>
            </a:r>
            <a:r>
              <a:rPr lang="id-ID" altLang="ja-JP" sz="1800" b="1">
                <a:solidFill>
                  <a:srgbClr val="CC0000"/>
                </a:solidFill>
                <a:latin typeface="Courier New" charset="0"/>
              </a:rPr>
              <a:t>Minggu</a:t>
            </a:r>
            <a:r>
              <a:rPr lang="ja-JP" altLang="en-US" sz="1800" b="1">
                <a:solidFill>
                  <a:srgbClr val="CC0000"/>
                </a:solidFill>
                <a:latin typeface="Courier New" charset="0"/>
              </a:rPr>
              <a:t>”</a:t>
            </a:r>
            <a:r>
              <a:rPr lang="en-US" altLang="ja-JP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charset="0"/>
              </a:rPr>
              <a:t>}</a:t>
            </a:r>
            <a:endParaRPr lang="id-ID" altLang="en-US" sz="18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elseif (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$nama_hari</a:t>
            </a:r>
            <a:r>
              <a:rPr lang="id-ID" altLang="en-US" sz="1800" b="1">
                <a:latin typeface="Courier New" charset="0"/>
              </a:rPr>
              <a:t> == </a:t>
            </a:r>
            <a:r>
              <a:rPr lang="id-ID" altLang="en-US" sz="1800" b="1">
                <a:solidFill>
                  <a:srgbClr val="CC0000"/>
                </a:solidFill>
                <a:latin typeface="Courier New" charset="0"/>
              </a:rPr>
              <a:t>“Monday”</a:t>
            </a:r>
            <a:r>
              <a:rPr lang="id-ID" altLang="ja-JP" sz="1800" b="1"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	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id-ID" altLang="en-US" sz="1800" b="1">
                <a:latin typeface="Courier New" charset="0"/>
              </a:rPr>
              <a:t> </a:t>
            </a:r>
            <a:r>
              <a:rPr lang="id-ID" altLang="en-US" sz="1800" b="1">
                <a:solidFill>
                  <a:srgbClr val="CC0000"/>
                </a:solidFill>
                <a:latin typeface="Courier New" charset="0"/>
              </a:rPr>
              <a:t>“Senin”</a:t>
            </a:r>
            <a:r>
              <a:rPr lang="id-ID" altLang="ja-JP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		</a:t>
            </a:r>
            <a:r>
              <a:rPr lang="id-ID" altLang="en-US" sz="1800" b="1">
                <a:solidFill>
                  <a:srgbClr val="000099"/>
                </a:solidFill>
                <a:latin typeface="Courier New" charset="0"/>
              </a:rPr>
              <a:t>echo</a:t>
            </a:r>
            <a:r>
              <a:rPr lang="id-ID" altLang="en-US" sz="1800" b="1">
                <a:latin typeface="Courier New" charset="0"/>
              </a:rPr>
              <a:t> </a:t>
            </a:r>
            <a:r>
              <a:rPr lang="id-ID" altLang="en-US" sz="1800" b="1">
                <a:solidFill>
                  <a:srgbClr val="CC0000"/>
                </a:solidFill>
                <a:latin typeface="Courier New" charset="0"/>
              </a:rPr>
              <a:t>“Selasa”</a:t>
            </a:r>
            <a:r>
              <a:rPr lang="id-ID" altLang="ja-JP" sz="1800" b="1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>
                <a:latin typeface="Courier New" charset="0"/>
              </a:rPr>
              <a:t>		}</a:t>
            </a:r>
            <a:endParaRPr lang="en-US" altLang="en-US" sz="18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7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D629AE-E98B-F34A-B3EC-605E9FE53B8E}" vid="{DC25379B-812D-F84A-8393-B30C22E4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pertemuan-1-pendahuluan</Template>
  <TotalTime>1187</TotalTime>
  <Words>595</Words>
  <Application>Microsoft Macintosh PowerPoint</Application>
  <PresentationFormat>Widescreen</PresentationFormat>
  <Paragraphs>160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CY</vt:lpstr>
      <vt:lpstr>Helvetica Neue Condensed</vt:lpstr>
      <vt:lpstr>Helvetica Neue UltraLight</vt:lpstr>
      <vt:lpstr>Wingdings</vt:lpstr>
      <vt:lpstr>Office Theme</vt:lpstr>
      <vt:lpstr>Pemrograman Web</vt:lpstr>
      <vt:lpstr>Struktur Kendali</vt:lpstr>
      <vt:lpstr>Pengulangan</vt:lpstr>
      <vt:lpstr>Pengulangan – FOR</vt:lpstr>
      <vt:lpstr>Pengulangan – WHILE</vt:lpstr>
      <vt:lpstr>Pengulangan – DO .. WHILE</vt:lpstr>
      <vt:lpstr>Pengkondisian - IF</vt:lpstr>
      <vt:lpstr>Pengkondisian – IF ELSE</vt:lpstr>
      <vt:lpstr>Pengkondisian – IF ELSE IF</vt:lpstr>
      <vt:lpstr>Pengkondisian - SWITCH</vt:lpstr>
      <vt:lpstr>Pengkondisian - SWITCH</vt:lpstr>
      <vt:lpstr>Ternary</vt:lpstr>
      <vt:lpstr>selesai.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Teknologi Web</dc:title>
  <dc:creator>Microsoft Office User</dc:creator>
  <cp:lastModifiedBy>Microsoft Office User</cp:lastModifiedBy>
  <cp:revision>22</cp:revision>
  <dcterms:created xsi:type="dcterms:W3CDTF">2018-01-23T01:59:07Z</dcterms:created>
  <dcterms:modified xsi:type="dcterms:W3CDTF">2021-02-02T08:48:42Z</dcterms:modified>
</cp:coreProperties>
</file>