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08" r:id="rId3"/>
    <p:sldId id="309" r:id="rId4"/>
    <p:sldId id="313" r:id="rId5"/>
    <p:sldId id="312" r:id="rId6"/>
    <p:sldId id="310" r:id="rId7"/>
    <p:sldId id="311" r:id="rId8"/>
    <p:sldId id="314" r:id="rId9"/>
    <p:sldId id="319" r:id="rId10"/>
    <p:sldId id="315" r:id="rId11"/>
    <p:sldId id="318" r:id="rId12"/>
    <p:sldId id="316" r:id="rId13"/>
    <p:sldId id="317" r:id="rId14"/>
    <p:sldId id="320" r:id="rId15"/>
    <p:sldId id="305" r:id="rId16"/>
    <p:sldId id="30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3076"/>
  </p:normalViewPr>
  <p:slideViewPr>
    <p:cSldViewPr snapToGrid="0" snapToObjects="1">
      <p:cViewPr varScale="1">
        <p:scale>
          <a:sx n="111" d="100"/>
          <a:sy n="111" d="100"/>
        </p:scale>
        <p:origin x="21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6132A-3636-7642-ADF5-344D23A2682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EC3AB-A2C8-8941-9F0B-C1E933C6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ＭＳ Ｐゴシック" charset="-128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Tim Dosen Pemrograman Web II 2011 - 2012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Teknik Informatika UNPAS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fld id="{CE4194EC-4CA2-784D-B73E-E75F4182B4EF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7312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id-ID" altLang="en-US">
              <a:latin typeface="Calibri" charset="0"/>
              <a:ea typeface="ＭＳ Ｐゴシック" charset="-128"/>
            </a:endParaRPr>
          </a:p>
        </p:txBody>
      </p:sp>
      <p:sp>
        <p:nvSpPr>
          <p:cNvPr id="26627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Tim Dosen Pemrograman Web II 2011 - 2012</a:t>
            </a: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Teknik Informatika UNPAS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56307C6B-8413-084C-80C9-A937F7A3729F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4387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id-ID" altLang="en-US">
              <a:latin typeface="Calibri" charset="0"/>
              <a:ea typeface="ＭＳ Ｐゴシック" charset="-128"/>
            </a:endParaRPr>
          </a:p>
        </p:txBody>
      </p:sp>
      <p:sp>
        <p:nvSpPr>
          <p:cNvPr id="24579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Tim Dosen Pemrograman Web II 2011 - 2012</a:t>
            </a: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Teknik Informatika UNPAS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F2782C94-52BD-9741-A2DD-3150044BB124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2784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id-ID" altLang="en-US">
              <a:latin typeface="Calibri" charset="0"/>
              <a:ea typeface="ＭＳ Ｐゴシック" charset="-128"/>
            </a:endParaRPr>
          </a:p>
        </p:txBody>
      </p:sp>
      <p:sp>
        <p:nvSpPr>
          <p:cNvPr id="26627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Tim Dosen Pemrograman Web II 2011 - 2012</a:t>
            </a: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Teknik Informatika UNPAS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56307C6B-8413-084C-80C9-A937F7A3729F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5632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id-ID" altLang="en-US">
              <a:latin typeface="Calibri" charset="0"/>
              <a:ea typeface="ＭＳ Ｐゴシック" charset="-128"/>
            </a:endParaRPr>
          </a:p>
        </p:txBody>
      </p:sp>
      <p:sp>
        <p:nvSpPr>
          <p:cNvPr id="24579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Tim Dosen Pemrograman Web II 2011 - 2012</a:t>
            </a: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Teknik Informatika UNPAS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F2782C94-52BD-9741-A2DD-3150044BB124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3363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id-ID" altLang="en-US">
              <a:latin typeface="Calibri" charset="0"/>
              <a:ea typeface="ＭＳ Ｐゴシック" charset="-128"/>
            </a:endParaRPr>
          </a:p>
        </p:txBody>
      </p:sp>
      <p:sp>
        <p:nvSpPr>
          <p:cNvPr id="26627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Tim Dosen Pemrograman Web II 2011 - 2012</a:t>
            </a: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Teknik Informatika UNPAS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56307C6B-8413-084C-80C9-A937F7A3729F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4315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id-ID" altLang="en-US">
              <a:latin typeface="Calibri" charset="0"/>
              <a:ea typeface="ＭＳ Ｐゴシック" charset="-128"/>
            </a:endParaRPr>
          </a:p>
        </p:txBody>
      </p:sp>
      <p:sp>
        <p:nvSpPr>
          <p:cNvPr id="26627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Tim Dosen Pemrograman Web II 2011 - 2012</a:t>
            </a: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Teknik Informatika UNPAS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56307C6B-8413-084C-80C9-A937F7A3729F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330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id-ID" altLang="en-US">
              <a:latin typeface="Calibri" charset="0"/>
              <a:ea typeface="ＭＳ Ｐゴシック" charset="-128"/>
            </a:endParaRPr>
          </a:p>
        </p:txBody>
      </p:sp>
      <p:sp>
        <p:nvSpPr>
          <p:cNvPr id="26627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Tim Dosen Pemrograman Web II 2011 - 2012</a:t>
            </a: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Teknik Informatika UNPAS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56307C6B-8413-084C-80C9-A937F7A3729F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1339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id-ID" altLang="en-US">
              <a:latin typeface="Calibri" charset="0"/>
              <a:ea typeface="ＭＳ Ｐゴシック" charset="-128"/>
            </a:endParaRPr>
          </a:p>
        </p:txBody>
      </p:sp>
      <p:sp>
        <p:nvSpPr>
          <p:cNvPr id="26627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Tim Dosen Pemrograman Web II 2011 - 2012</a:t>
            </a: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Teknik Informatika UNPAS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56307C6B-8413-084C-80C9-A937F7A3729F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4459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id-ID" altLang="en-US">
              <a:latin typeface="Calibri" charset="0"/>
              <a:ea typeface="ＭＳ Ｐゴシック" charset="-128"/>
            </a:endParaRPr>
          </a:p>
        </p:txBody>
      </p:sp>
      <p:sp>
        <p:nvSpPr>
          <p:cNvPr id="26627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Tim Dosen Pemrograman Web II 2011 - 2012</a:t>
            </a: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Teknik Informatika UNPAS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56307C6B-8413-084C-80C9-A937F7A3729F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5610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27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F9B-AA6D-6E4C-A655-7FA594B6D12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6B9D-02A1-6A4F-AF18-B7CF5B5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6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F9B-AA6D-6E4C-A655-7FA594B6D12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6B9D-02A1-6A4F-AF18-B7CF5B5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2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F9B-AA6D-6E4C-A655-7FA594B6D12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6B9D-02A1-6A4F-AF18-B7CF5B5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1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F9B-AA6D-6E4C-A655-7FA594B6D12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6B9D-02A1-6A4F-AF18-B7CF5B5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7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F9B-AA6D-6E4C-A655-7FA594B6D12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6B9D-02A1-6A4F-AF18-B7CF5B5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8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F9B-AA6D-6E4C-A655-7FA594B6D12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6B9D-02A1-6A4F-AF18-B7CF5B5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F9B-AA6D-6E4C-A655-7FA594B6D12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6B9D-02A1-6A4F-AF18-B7CF5B5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6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F9B-AA6D-6E4C-A655-7FA594B6D12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6B9D-02A1-6A4F-AF18-B7CF5B5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6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F9B-AA6D-6E4C-A655-7FA594B6D12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6B9D-02A1-6A4F-AF18-B7CF5B5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8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F9B-AA6D-6E4C-A655-7FA594B6D12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6B9D-02A1-6A4F-AF18-B7CF5B5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F9B-AA6D-6E4C-A655-7FA594B6D12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6B9D-02A1-6A4F-AF18-B7CF5B5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4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27" y="-10479"/>
            <a:ext cx="12210628" cy="68684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92F9B-AA6D-6E4C-A655-7FA594B6D12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F6B9D-02A1-6A4F-AF18-B7CF5B5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0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chrome" TargetMode="External"/><Relationship Id="rId5" Type="http://schemas.openxmlformats.org/officeDocument/2006/relationships/hyperlink" Target="https://www.apachefriends.org/download.html" TargetMode="External"/><Relationship Id="rId4" Type="http://schemas.openxmlformats.org/officeDocument/2006/relationships/hyperlink" Target="https://marketplace.visualstudio.com/items?itemName=bmewburn.vscode-intelephense-clien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Web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Pertemuan</a:t>
            </a:r>
            <a:r>
              <a:rPr lang="en-US" dirty="0"/>
              <a:t> 1 - </a:t>
            </a:r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84923" y="5257800"/>
            <a:ext cx="4822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@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sandhikagalih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 |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sandhikagalih@unpas.ac.id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084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528C9A-426D-0547-BF47-76F812226A8B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00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 dirty="0">
                <a:ea typeface="ＭＳ Ｐゴシック" charset="-128"/>
              </a:rPr>
              <a:t>Tugas Mingguan (1/</a:t>
            </a:r>
            <a:r>
              <a:rPr lang="en-US" altLang="en-US" dirty="0">
                <a:ea typeface="ＭＳ Ｐゴシック" charset="-128"/>
              </a:rPr>
              <a:t>3</a:t>
            </a:r>
            <a:r>
              <a:rPr lang="id-ID" altLang="en-US" dirty="0">
                <a:ea typeface="ＭＳ Ｐゴシック" charset="-128"/>
              </a:rPr>
              <a:t>)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536318"/>
            <a:ext cx="10515599" cy="46799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id-ID" altLang="en-US" sz="2100" dirty="0">
                <a:latin typeface="Trebuchet MS" charset="0"/>
                <a:ea typeface="ＭＳ Ｐゴシック" charset="-128"/>
              </a:rPr>
              <a:t>Setiap </a:t>
            </a:r>
            <a:r>
              <a:rPr lang="id-ID" altLang="en-US" sz="2100" dirty="0" err="1">
                <a:latin typeface="Trebuchet MS" charset="0"/>
                <a:ea typeface="ＭＳ Ｐゴシック" charset="-128"/>
              </a:rPr>
              <a:t>minggu-nya</a:t>
            </a:r>
            <a:r>
              <a:rPr lang="id-ID" altLang="en-US" sz="2100" dirty="0">
                <a:latin typeface="Trebuchet MS" charset="0"/>
                <a:ea typeface="ＭＳ Ｐゴシック" charset="-128"/>
              </a:rPr>
              <a:t> akan selalu ada tugas yaitu ikut mengerjakan </a:t>
            </a:r>
            <a:r>
              <a:rPr lang="id-ID" altLang="en-US" sz="2100" dirty="0" err="1">
                <a:latin typeface="Trebuchet MS" charset="0"/>
                <a:ea typeface="ＭＳ Ｐゴシック" charset="-128"/>
              </a:rPr>
              <a:t>apapun</a:t>
            </a:r>
            <a:r>
              <a:rPr lang="id-ID" altLang="en-US" sz="2100" dirty="0">
                <a:latin typeface="Trebuchet MS" charset="0"/>
                <a:ea typeface="ＭＳ Ｐゴシック" charset="-128"/>
              </a:rPr>
              <a:t> yang ditunjukkan oleh video </a:t>
            </a:r>
            <a:r>
              <a:rPr lang="id-ID" altLang="en-US" sz="2100" dirty="0" err="1">
                <a:latin typeface="Trebuchet MS" charset="0"/>
                <a:ea typeface="ＭＳ Ｐゴシック" charset="-128"/>
              </a:rPr>
              <a:t>youtubenya</a:t>
            </a:r>
            <a:endParaRPr lang="id-ID" altLang="en-US" sz="2100" dirty="0">
              <a:latin typeface="Trebuchet MS" charset="0"/>
              <a:ea typeface="ＭＳ Ｐゴシック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id-ID" altLang="en-US" sz="2100" dirty="0">
                <a:latin typeface="Trebuchet MS" charset="0"/>
                <a:ea typeface="ＭＳ Ｐゴシック" charset="-128"/>
              </a:rPr>
              <a:t>Setiap code php disimpan di dalam folder ‘pw202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2</a:t>
            </a:r>
            <a:r>
              <a:rPr lang="id-ID" altLang="en-US" sz="2100" dirty="0">
                <a:latin typeface="Trebuchet MS" charset="0"/>
                <a:ea typeface="ＭＳ Ｐゴシック" charset="-128"/>
              </a:rPr>
              <a:t>_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x_npm</a:t>
            </a:r>
            <a:r>
              <a:rPr lang="id-ID" altLang="en-US" sz="2100" dirty="0">
                <a:latin typeface="Trebuchet MS" charset="0"/>
                <a:ea typeface="ＭＳ Ｐゴシック" charset="-128"/>
              </a:rPr>
              <a:t>’ yang berada di dalam folder ‘htdocs’ XAMPP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,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dengan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x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adalah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nama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kelas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dan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npm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diisi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npm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kalian</a:t>
            </a:r>
            <a:endParaRPr lang="id-ID" altLang="en-US" sz="2100" dirty="0">
              <a:latin typeface="Trebuchet MS" charset="0"/>
              <a:ea typeface="ＭＳ Ｐゴシック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100" dirty="0">
                <a:latin typeface="Trebuchet MS" charset="0"/>
                <a:ea typeface="ＭＳ Ｐゴシック" charset="-128"/>
              </a:rPr>
              <a:t>Di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dalam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folder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tersebut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ada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2 folder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utama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: ‘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kuliah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’ &amp; ‘tubes’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100" dirty="0">
                <a:latin typeface="Trebuchet MS" charset="0"/>
                <a:ea typeface="ＭＳ Ｐゴシック" charset="-128"/>
              </a:rPr>
              <a:t>Folder ‘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kuliah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’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untuk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menyimpan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latihan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/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tugas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yang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diberikan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setiap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minggu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nya</a:t>
            </a:r>
            <a:endParaRPr lang="en-US" altLang="en-US" sz="2100" dirty="0">
              <a:latin typeface="Trebuchet MS" charset="0"/>
              <a:ea typeface="ＭＳ Ｐゴシック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id-ID" altLang="en-US" sz="2100" dirty="0">
                <a:latin typeface="Trebuchet MS" charset="0"/>
                <a:ea typeface="ＭＳ Ｐゴシック" charset="-128"/>
              </a:rPr>
              <a:t>Setiap minggunya akan membuat folder tersendiri, misal ‘pertemuan2’, ‘pertemuan3’, dst.</a:t>
            </a:r>
            <a:endParaRPr lang="en-US" altLang="en-US" sz="2100" dirty="0">
              <a:latin typeface="Trebuchet MS" charset="0"/>
              <a:ea typeface="ＭＳ Ｐゴシック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100" dirty="0">
                <a:latin typeface="Trebuchet MS" charset="0"/>
                <a:ea typeface="ＭＳ Ｐゴシック" charset="-128"/>
              </a:rPr>
              <a:t>Folder ‘tubes’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nantinya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akan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digunakan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untuk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menyimpan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project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tugas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besar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yang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akan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diberikan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setelah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UTS</a:t>
            </a:r>
          </a:p>
        </p:txBody>
      </p:sp>
    </p:spTree>
    <p:extLst>
      <p:ext uri="{BB962C8B-B14F-4D97-AF65-F5344CB8AC3E}">
        <p14:creationId xmlns:p14="http://schemas.microsoft.com/office/powerpoint/2010/main" val="418509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528C9A-426D-0547-BF47-76F812226A8B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00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 dirty="0">
                <a:ea typeface="ＭＳ Ｐゴシック" charset="-128"/>
              </a:rPr>
              <a:t>Tugas Mingguan (</a:t>
            </a:r>
            <a:r>
              <a:rPr lang="en-US" altLang="en-US" dirty="0">
                <a:ea typeface="ＭＳ Ｐゴシック" charset="-128"/>
              </a:rPr>
              <a:t>2</a:t>
            </a:r>
            <a:r>
              <a:rPr lang="id-ID" altLang="en-US" dirty="0">
                <a:ea typeface="ＭＳ Ｐゴシック" charset="-128"/>
              </a:rPr>
              <a:t>/</a:t>
            </a:r>
            <a:r>
              <a:rPr lang="en-US" altLang="en-US" dirty="0">
                <a:ea typeface="ＭＳ Ｐゴシック" charset="-128"/>
              </a:rPr>
              <a:t>3</a:t>
            </a:r>
            <a:r>
              <a:rPr lang="id-ID" altLang="en-US" dirty="0">
                <a:ea typeface="ＭＳ Ｐゴシック" charset="-128"/>
              </a:rPr>
              <a:t>)</a:t>
            </a:r>
            <a:endParaRPr lang="en-US" altLang="en-US" dirty="0">
              <a:ea typeface="ＭＳ Ｐゴシック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4C454-3A15-495C-836C-E858446A1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325" y="1402719"/>
            <a:ext cx="3851349" cy="49536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C047FC-5CEF-4459-9F24-BC4F548938DB}"/>
              </a:ext>
            </a:extLst>
          </p:cNvPr>
          <p:cNvSpPr/>
          <p:nvPr/>
        </p:nvSpPr>
        <p:spPr>
          <a:xfrm>
            <a:off x="4287328" y="3994030"/>
            <a:ext cx="3312544" cy="22256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2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528C9A-426D-0547-BF47-76F812226A8B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00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 dirty="0">
                <a:ea typeface="ＭＳ Ｐゴシック" charset="-128"/>
              </a:rPr>
              <a:t>Tugas Mingguan (</a:t>
            </a:r>
            <a:r>
              <a:rPr lang="en-US" altLang="en-US" dirty="0">
                <a:ea typeface="ＭＳ Ｐゴシック" charset="-128"/>
              </a:rPr>
              <a:t>3</a:t>
            </a:r>
            <a:r>
              <a:rPr lang="id-ID" altLang="en-US" dirty="0">
                <a:ea typeface="ＭＳ Ｐゴシック" charset="-128"/>
              </a:rPr>
              <a:t>/</a:t>
            </a:r>
            <a:r>
              <a:rPr lang="en-US" altLang="en-US" dirty="0">
                <a:ea typeface="ＭＳ Ｐゴシック" charset="-128"/>
              </a:rPr>
              <a:t>3</a:t>
            </a:r>
            <a:r>
              <a:rPr lang="id-ID" altLang="en-US" dirty="0">
                <a:ea typeface="ＭＳ Ｐゴシック" charset="-128"/>
              </a:rPr>
              <a:t>)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536318"/>
            <a:ext cx="10515599" cy="46799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100" dirty="0" err="1">
                <a:latin typeface="Trebuchet MS" charset="0"/>
                <a:ea typeface="ＭＳ Ｐゴシック" charset="-128"/>
              </a:rPr>
              <a:t>Setiap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minggu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nya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, Latihan yang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sudah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dikerjakan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lewat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videonya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,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harus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di-push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ke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github</a:t>
            </a:r>
            <a:endParaRPr lang="en-US" altLang="en-US" sz="2100" dirty="0">
              <a:latin typeface="Trebuchet MS" charset="0"/>
              <a:ea typeface="ＭＳ Ｐゴシック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100" dirty="0">
                <a:latin typeface="Trebuchet MS" charset="0"/>
                <a:ea typeface="ＭＳ Ｐゴシック" charset="-128"/>
              </a:rPr>
              <a:t>Batas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waktu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push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nya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adalah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sebelum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perkuliahan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minggu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berikutnya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dimulai</a:t>
            </a:r>
            <a:endParaRPr lang="id-ID" altLang="en-US" sz="2100" dirty="0">
              <a:latin typeface="Trebuchet M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35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528C9A-426D-0547-BF47-76F812226A8B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00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ea typeface="ＭＳ Ｐゴシック" charset="-128"/>
              </a:rPr>
              <a:t>Progate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536318"/>
            <a:ext cx="10515599" cy="46799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100" dirty="0">
                <a:latin typeface="Trebuchet MS" charset="0"/>
                <a:ea typeface="ＭＳ Ｐゴシック" charset="-128"/>
              </a:rPr>
              <a:t>Masing-masing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mahasiswa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akan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diberikan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akses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premium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untuk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platform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progate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selama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3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bulan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(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sampai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Mei 2022)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100" dirty="0" err="1">
                <a:latin typeface="Trebuchet MS" charset="0"/>
                <a:ea typeface="ＭＳ Ｐゴシック" charset="-128"/>
              </a:rPr>
              <a:t>Digunakan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sebagai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pengganti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nilai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UTS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100" dirty="0" err="1">
                <a:latin typeface="Trebuchet MS" charset="0"/>
                <a:ea typeface="ＭＳ Ｐゴシック" charset="-128"/>
              </a:rPr>
              <a:t>Mengerjakan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materi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Bahasa PHP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sampai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dapat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sertifikat</a:t>
            </a:r>
            <a:endParaRPr lang="en-US" altLang="en-US" sz="2100" dirty="0">
              <a:latin typeface="Trebuchet MS" charset="0"/>
              <a:ea typeface="ＭＳ Ｐゴシック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100" dirty="0">
                <a:latin typeface="Trebuchet MS" charset="0"/>
                <a:ea typeface="ＭＳ Ｐゴシック" charset="-128"/>
              </a:rPr>
              <a:t>Link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gabung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akan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diberikan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saat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kuliah</a:t>
            </a:r>
            <a:endParaRPr lang="id-ID" altLang="en-US" sz="2100" dirty="0">
              <a:latin typeface="Trebuchet MS" charset="0"/>
              <a:ea typeface="ＭＳ Ｐゴシック" charset="-128"/>
            </a:endParaRPr>
          </a:p>
          <a:p>
            <a:pPr eaLnBrk="1" hangingPunct="1">
              <a:lnSpc>
                <a:spcPct val="120000"/>
              </a:lnSpc>
            </a:pPr>
            <a:endParaRPr lang="id-ID" altLang="en-US" sz="2100" dirty="0">
              <a:latin typeface="Trebuchet M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817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528C9A-426D-0547-BF47-76F812226A8B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00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ea typeface="ＭＳ Ｐゴシック" charset="-128"/>
              </a:rPr>
              <a:t>Pendampingan</a:t>
            </a:r>
            <a:r>
              <a:rPr lang="en-US" altLang="en-US" dirty="0">
                <a:ea typeface="ＭＳ Ｐゴシック" charset="-128"/>
              </a:rPr>
              <a:t> / Mentoring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536318"/>
            <a:ext cx="10876473" cy="46799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100" dirty="0" err="1">
                <a:latin typeface="Trebuchet MS" charset="0"/>
                <a:ea typeface="ＭＳ Ｐゴシック" charset="-128"/>
              </a:rPr>
              <a:t>Pembuatan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Project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Tugas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besar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akan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didampingin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oleh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akang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/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teteh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dari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HMTIF</a:t>
            </a:r>
            <a:endParaRPr lang="id-ID" altLang="en-US" sz="2100" dirty="0">
              <a:latin typeface="Trebuchet MS" charset="0"/>
              <a:ea typeface="ＭＳ Ｐゴシック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id-ID" altLang="en-US" sz="2100" dirty="0">
                <a:latin typeface="Trebuchet MS" charset="0"/>
                <a:ea typeface="ＭＳ Ｐゴシック" charset="-128"/>
              </a:rPr>
              <a:t>Mulai minggu ke 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8/9 (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setelah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UTS)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sampai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akhir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perkuliahan</a:t>
            </a:r>
            <a:endParaRPr lang="id-ID" altLang="en-US" sz="2100" dirty="0">
              <a:latin typeface="Trebuchet MS" charset="0"/>
              <a:ea typeface="ＭＳ Ｐゴシック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100" dirty="0">
                <a:latin typeface="Trebuchet MS" charset="0"/>
                <a:ea typeface="ＭＳ Ｐゴシック" charset="-128"/>
              </a:rPr>
              <a:t>Project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akan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dikumpulan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dan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dipresentasikan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id-ID" altLang="en-US" sz="2100" dirty="0">
                <a:latin typeface="Trebuchet MS" charset="0"/>
                <a:ea typeface="ＭＳ Ｐゴシック" charset="-128"/>
              </a:rPr>
              <a:t>di akhir perkuliahan (pertemuan 13/14)</a:t>
            </a:r>
            <a:endParaRPr lang="en-US" altLang="en-US" sz="2100" dirty="0">
              <a:latin typeface="Trebuchet MS" charset="0"/>
              <a:ea typeface="ＭＳ Ｐゴシック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100" dirty="0" err="1">
                <a:latin typeface="Trebuchet MS" charset="0"/>
                <a:ea typeface="ＭＳ Ｐゴシック" charset="-128"/>
              </a:rPr>
              <a:t>Selesai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project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akan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mendapatkan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Sertifikat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Mentoring</a:t>
            </a:r>
            <a:endParaRPr lang="id-ID" altLang="en-US" sz="2100" dirty="0">
              <a:latin typeface="Trebuchet MS" charset="0"/>
              <a:ea typeface="ＭＳ Ｐゴシック" charset="-128"/>
            </a:endParaRPr>
          </a:p>
          <a:p>
            <a:pPr eaLnBrk="1" hangingPunct="1">
              <a:lnSpc>
                <a:spcPct val="120000"/>
              </a:lnSpc>
            </a:pPr>
            <a:endParaRPr lang="id-ID" altLang="en-US" sz="2100" dirty="0">
              <a:latin typeface="Trebuchet M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137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68576"/>
            <a:ext cx="9144000" cy="889112"/>
          </a:xfrm>
          <a:effectLst>
            <a:reflection stA="30000" endPos="50000" dir="5400000" sy="-100000" algn="bl" rotWithShape="0"/>
          </a:effectLst>
        </p:spPr>
        <p:txBody>
          <a:bodyPr>
            <a:normAutofit fontScale="90000"/>
          </a:bodyPr>
          <a:lstStyle/>
          <a:p>
            <a:r>
              <a:rPr lang="en-US" dirty="0" err="1">
                <a:latin typeface="Helvetica CY"/>
                <a:cs typeface="Helvetica CY"/>
              </a:rPr>
              <a:t>selesai</a:t>
            </a:r>
            <a:r>
              <a:rPr lang="en-US" dirty="0">
                <a:latin typeface="Helvetica CY"/>
                <a:cs typeface="Helvetica CY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9204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6600" y="2251076"/>
            <a:ext cx="7772400" cy="1470025"/>
          </a:xfrm>
        </p:spPr>
        <p:txBody>
          <a:bodyPr/>
          <a:lstStyle/>
          <a:p>
            <a:r>
              <a:rPr lang="en-US" b="1" dirty="0" err="1">
                <a:latin typeface="Helvetica CY"/>
                <a:cs typeface="Helvetica CY"/>
              </a:rPr>
              <a:t>terimakasih</a:t>
            </a:r>
            <a:r>
              <a:rPr lang="en-US" b="1" dirty="0">
                <a:latin typeface="Helvetica CY"/>
                <a:cs typeface="Helvetica CY"/>
              </a:rPr>
              <a:t>.</a:t>
            </a:r>
            <a:endParaRPr lang="en-US" dirty="0">
              <a:latin typeface="Helvetica CY"/>
              <a:cs typeface="Helvetica CY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7700" y="3721101"/>
            <a:ext cx="7772400" cy="1470025"/>
          </a:xfrm>
          <a:prstGeom prst="rect">
            <a:avLst/>
          </a:prstGeom>
        </p:spPr>
        <p:txBody>
          <a:bodyPr vert="horz"/>
          <a:lstStyle/>
          <a:p>
            <a:pPr algn="ctr" defTabSz="457200">
              <a:spcBef>
                <a:spcPct val="0"/>
              </a:spcBef>
              <a:defRPr/>
            </a:pPr>
            <a:r>
              <a:rPr lang="en-US" sz="2800" dirty="0" err="1">
                <a:latin typeface="Helvetica Neue UltraLight" charset="0"/>
                <a:ea typeface="Helvetica Neue UltraLight" charset="0"/>
                <a:cs typeface="Helvetica Neue UltraLight" charset="0"/>
              </a:rPr>
              <a:t>www.about.me</a:t>
            </a:r>
            <a:r>
              <a:rPr lang="en-US" sz="2800" dirty="0">
                <a:latin typeface="Helvetica Neue UltraLight" charset="0"/>
                <a:ea typeface="Helvetica Neue UltraLight" charset="0"/>
                <a:cs typeface="Helvetica Neue UltraLight" charset="0"/>
              </a:rPr>
              <a:t>/</a:t>
            </a:r>
            <a:r>
              <a:rPr lang="en-US" sz="2800" dirty="0" err="1">
                <a:latin typeface="Helvetica Neue UltraLight" charset="0"/>
                <a:ea typeface="Helvetica Neue UltraLight" charset="0"/>
                <a:cs typeface="Helvetica Neue UltraLight" charset="0"/>
              </a:rPr>
              <a:t>sandhikagalih</a:t>
            </a:r>
            <a:endParaRPr lang="en-US" sz="2800" dirty="0">
              <a:latin typeface="Helvetica Neue UltraLight" charset="0"/>
              <a:ea typeface="Helvetica Neue UltraLight" charset="0"/>
              <a:cs typeface="Helvetica Neue UltraLight" charset="0"/>
            </a:endParaRPr>
          </a:p>
          <a:p>
            <a:pPr algn="ctr" defTabSz="457200">
              <a:spcBef>
                <a:spcPct val="0"/>
              </a:spcBef>
              <a:defRPr/>
            </a:pPr>
            <a:r>
              <a:rPr lang="en-US" sz="2800" dirty="0" err="1">
                <a:latin typeface="Helvetica Neue UltraLight" charset="0"/>
                <a:ea typeface="Helvetica Neue UltraLight" charset="0"/>
                <a:cs typeface="Helvetica Neue UltraLight" charset="0"/>
              </a:rPr>
              <a:t>sandhikagalih@unpas.ac.id</a:t>
            </a:r>
            <a:endParaRPr lang="en-US" sz="2800" dirty="0">
              <a:latin typeface="Helvetica Neue UltraLight" charset="0"/>
              <a:ea typeface="Helvetica Neue UltraLight" charset="0"/>
              <a:cs typeface="Helvetica Neue UltraLight" charset="0"/>
            </a:endParaRPr>
          </a:p>
          <a:p>
            <a:pPr algn="ctr" defTabSz="457200">
              <a:spcBef>
                <a:spcPct val="0"/>
              </a:spcBef>
              <a:defRPr/>
            </a:pPr>
            <a:r>
              <a:rPr lang="en-US" sz="2800" dirty="0">
                <a:latin typeface="Helvetica Neue UltraLight" charset="0"/>
                <a:ea typeface="Helvetica Neue UltraLight" charset="0"/>
                <a:cs typeface="Helvetica Neue UltraLight" charset="0"/>
              </a:rPr>
              <a:t>@</a:t>
            </a:r>
            <a:r>
              <a:rPr lang="en-US" sz="2800" dirty="0" err="1">
                <a:latin typeface="Helvetica Neue UltraLight" charset="0"/>
                <a:ea typeface="Helvetica Neue UltraLight" charset="0"/>
                <a:cs typeface="Helvetica Neue UltraLight" charset="0"/>
              </a:rPr>
              <a:t>sandhikagalih</a:t>
            </a:r>
            <a:endParaRPr lang="en-US" sz="2800" dirty="0">
              <a:latin typeface="Helvetica Neue UltraLight" charset="0"/>
              <a:ea typeface="Helvetica Neue UltraLight" charset="0"/>
              <a:cs typeface="Helvetica Neue UltraLight" charset="0"/>
            </a:endParaRPr>
          </a:p>
          <a:p>
            <a:pPr algn="ctr" defTabSz="457200">
              <a:spcBef>
                <a:spcPct val="0"/>
              </a:spcBef>
              <a:defRPr/>
            </a:pPr>
            <a:br>
              <a:rPr lang="en-US" sz="2800" dirty="0">
                <a:latin typeface="Helvetica Neue UltraLight" charset="0"/>
                <a:ea typeface="Helvetica Neue UltraLight" charset="0"/>
                <a:cs typeface="Helvetica Neue UltraLight" charset="0"/>
              </a:rPr>
            </a:br>
            <a:endParaRPr lang="en-US" sz="2800" dirty="0">
              <a:latin typeface="Helvetica Neue UltraLight" charset="0"/>
              <a:ea typeface="Helvetica Neue UltraLight" charset="0"/>
              <a:cs typeface="Helvetica Neue Ultra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10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F8F7C1-319F-6641-A556-F9BD031EB5E6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0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509751" y="379415"/>
            <a:ext cx="7543800" cy="1003300"/>
          </a:xfrm>
        </p:spPr>
        <p:txBody>
          <a:bodyPr/>
          <a:lstStyle/>
          <a:p>
            <a:pPr eaLnBrk="1" hangingPunct="1"/>
            <a:r>
              <a:rPr lang="en-US" altLang="en-US" dirty="0" err="1">
                <a:ea typeface="ＭＳ Ｐゴシック" charset="-128"/>
              </a:rPr>
              <a:t>Pembahasan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751" y="1139607"/>
            <a:ext cx="8229600" cy="4411663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tabLst>
                <a:tab pos="2868613" algn="l"/>
              </a:tabLst>
            </a:pPr>
            <a:r>
              <a:rPr lang="en-US" altLang="en-US" sz="2100" dirty="0">
                <a:latin typeface="Trebuchet MS" charset="0"/>
                <a:ea typeface="ＭＳ Ｐゴシック" charset="-128"/>
              </a:rPr>
              <a:t>Learning Outcome</a:t>
            </a:r>
          </a:p>
          <a:p>
            <a:pPr>
              <a:lnSpc>
                <a:spcPct val="140000"/>
              </a:lnSpc>
              <a:tabLst>
                <a:tab pos="2868613" algn="l"/>
              </a:tabLst>
            </a:pPr>
            <a:r>
              <a:rPr lang="en-US" altLang="en-US" sz="2100" dirty="0" err="1">
                <a:latin typeface="Trebuchet MS" charset="0"/>
                <a:ea typeface="ＭＳ Ｐゴシック" charset="-128"/>
              </a:rPr>
              <a:t>Kuliah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Pemrograman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Web</a:t>
            </a:r>
          </a:p>
          <a:p>
            <a:pPr>
              <a:lnSpc>
                <a:spcPct val="140000"/>
              </a:lnSpc>
              <a:tabLst>
                <a:tab pos="2868613" algn="l"/>
              </a:tabLst>
            </a:pPr>
            <a:r>
              <a:rPr lang="en-US" altLang="en-US" sz="2100" dirty="0" err="1">
                <a:latin typeface="Trebuchet MS" charset="0"/>
                <a:ea typeface="ＭＳ Ｐゴシック" charset="-128"/>
              </a:rPr>
              <a:t>Aturan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Perkuliahan</a:t>
            </a:r>
            <a:endParaRPr lang="en-US" altLang="en-US" sz="2100" dirty="0">
              <a:latin typeface="Trebuchet MS" charset="0"/>
              <a:ea typeface="ＭＳ Ｐゴシック" charset="-128"/>
            </a:endParaRPr>
          </a:p>
          <a:p>
            <a:pPr>
              <a:lnSpc>
                <a:spcPct val="140000"/>
              </a:lnSpc>
              <a:tabLst>
                <a:tab pos="2868613" algn="l"/>
              </a:tabLst>
            </a:pPr>
            <a:r>
              <a:rPr lang="en-US" altLang="en-US" sz="2100" dirty="0" err="1">
                <a:latin typeface="Trebuchet MS" charset="0"/>
                <a:ea typeface="ＭＳ Ｐゴシック" charset="-128"/>
              </a:rPr>
              <a:t>Silabus</a:t>
            </a:r>
            <a:endParaRPr lang="en-US" altLang="en-US" sz="2100" dirty="0">
              <a:latin typeface="Trebuchet MS" charset="0"/>
              <a:ea typeface="ＭＳ Ｐゴシック" charset="-128"/>
            </a:endParaRPr>
          </a:p>
          <a:p>
            <a:pPr>
              <a:lnSpc>
                <a:spcPct val="140000"/>
              </a:lnSpc>
              <a:tabLst>
                <a:tab pos="2868613" algn="l"/>
              </a:tabLst>
            </a:pPr>
            <a:r>
              <a:rPr lang="en-US" altLang="en-US" sz="2100" dirty="0" err="1">
                <a:latin typeface="Trebuchet MS" charset="0"/>
                <a:ea typeface="ＭＳ Ｐゴシック" charset="-128"/>
              </a:rPr>
              <a:t>youtube.com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/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webprogrammingUNPAS</a:t>
            </a:r>
            <a:endParaRPr lang="en-US" altLang="en-US" sz="2100" dirty="0">
              <a:latin typeface="Trebuchet MS" charset="0"/>
              <a:ea typeface="ＭＳ Ｐゴシック" charset="-128"/>
            </a:endParaRPr>
          </a:p>
          <a:p>
            <a:pPr>
              <a:lnSpc>
                <a:spcPct val="140000"/>
              </a:lnSpc>
              <a:tabLst>
                <a:tab pos="2868613" algn="l"/>
              </a:tabLst>
            </a:pPr>
            <a:r>
              <a:rPr lang="en-US" altLang="en-US" sz="2100" dirty="0" err="1">
                <a:latin typeface="Trebuchet MS" charset="0"/>
                <a:ea typeface="ＭＳ Ｐゴシック" charset="-128"/>
              </a:rPr>
              <a:t>Persiapan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Kuliah</a:t>
            </a:r>
            <a:endParaRPr lang="en-US" altLang="en-US" sz="2100" dirty="0">
              <a:latin typeface="Trebuchet M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539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5D8E82-0E9D-C548-BAB1-9E2950FA4216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0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 dirty="0" err="1">
                <a:ea typeface="ＭＳ Ｐゴシック" charset="-128"/>
              </a:rPr>
              <a:t>Learning</a:t>
            </a:r>
            <a:r>
              <a:rPr lang="id-ID" altLang="en-US" dirty="0">
                <a:ea typeface="ＭＳ Ｐゴシック" charset="-128"/>
              </a:rPr>
              <a:t> </a:t>
            </a:r>
            <a:r>
              <a:rPr lang="id-ID" altLang="en-US" dirty="0" err="1">
                <a:ea typeface="ＭＳ Ｐゴシック" charset="-128"/>
              </a:rPr>
              <a:t>Outcome</a:t>
            </a:r>
            <a:r>
              <a:rPr lang="id-ID" altLang="en-US" dirty="0">
                <a:ea typeface="ＭＳ Ｐゴシック" charset="-128"/>
              </a:rPr>
              <a:t>(1/2) 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10314"/>
            <a:ext cx="10515600" cy="4351338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+mj-lt"/>
              <a:buAutoNum type="arabicPeriod"/>
              <a:tabLst>
                <a:tab pos="2868613" algn="l"/>
              </a:tabLst>
            </a:pPr>
            <a:r>
              <a:rPr lang="id-ID" altLang="en-US" sz="2100" dirty="0">
                <a:latin typeface="Trebuchet MS" charset="0"/>
                <a:ea typeface="ＭＳ Ｐゴシック" charset="-128"/>
              </a:rPr>
              <a:t>Mahasiswa mampu membuat aplikasi web sederhana menggunakan bahasa pemrograman PHP dan </a:t>
            </a:r>
            <a:r>
              <a:rPr lang="id-ID" altLang="en-US" sz="2100" dirty="0" err="1">
                <a:latin typeface="Trebuchet MS" charset="0"/>
                <a:ea typeface="ＭＳ Ｐゴシック" charset="-128"/>
              </a:rPr>
              <a:t>database</a:t>
            </a:r>
            <a:r>
              <a:rPr lang="id-ID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id-ID" altLang="en-US" sz="2100" dirty="0" err="1">
                <a:latin typeface="Trebuchet MS" charset="0"/>
                <a:ea typeface="ＭＳ Ｐゴシック" charset="-128"/>
              </a:rPr>
              <a:t>MySQL</a:t>
            </a:r>
            <a:endParaRPr lang="id-ID" altLang="en-US" sz="2100" dirty="0">
              <a:latin typeface="Trebuchet MS" charset="0"/>
              <a:ea typeface="ＭＳ Ｐゴシック" charset="-128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  <a:tabLst>
                <a:tab pos="2868613" algn="l"/>
              </a:tabLst>
            </a:pPr>
            <a:r>
              <a:rPr lang="en-US" altLang="en-US" sz="2100" dirty="0" err="1">
                <a:latin typeface="Trebuchet MS" charset="0"/>
                <a:ea typeface="ＭＳ Ｐゴシック" charset="-128"/>
              </a:rPr>
              <a:t>Memahami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konsep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relasi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antar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tabel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dalam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database dan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mengimplementasikannya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ke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dalam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aplikasi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yang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dibuat</a:t>
            </a:r>
            <a:endParaRPr lang="en-US" altLang="en-US" sz="2100" dirty="0">
              <a:latin typeface="Trebuchet MS" charset="0"/>
              <a:ea typeface="ＭＳ Ｐゴシック" charset="-128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  <a:tabLst>
                <a:tab pos="2868613" algn="l"/>
              </a:tabLst>
            </a:pPr>
            <a:r>
              <a:rPr lang="en-US" altLang="en-US" sz="2100" dirty="0" err="1">
                <a:latin typeface="Trebuchet MS" charset="0"/>
                <a:ea typeface="ＭＳ Ｐゴシック" charset="-128"/>
              </a:rPr>
              <a:t>Dapat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memahami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dan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mengimplementasikan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konsep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ajax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ke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dalam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aplikasi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yang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dibuat</a:t>
            </a:r>
            <a:endParaRPr lang="en-US" altLang="en-US" sz="2100" dirty="0">
              <a:latin typeface="Trebuchet M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472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5D8E82-0E9D-C548-BAB1-9E2950FA4216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0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 dirty="0" err="1">
                <a:ea typeface="ＭＳ Ｐゴシック" charset="-128"/>
              </a:rPr>
              <a:t>Learning</a:t>
            </a:r>
            <a:r>
              <a:rPr lang="id-ID" altLang="en-US" dirty="0">
                <a:ea typeface="ＭＳ Ｐゴシック" charset="-128"/>
              </a:rPr>
              <a:t> </a:t>
            </a:r>
            <a:r>
              <a:rPr lang="id-ID" altLang="en-US" dirty="0" err="1">
                <a:ea typeface="ＭＳ Ｐゴシック" charset="-128"/>
              </a:rPr>
              <a:t>Outcome</a:t>
            </a:r>
            <a:r>
              <a:rPr lang="id-ID" altLang="en-US" dirty="0">
                <a:ea typeface="ＭＳ Ｐゴシック" charset="-128"/>
              </a:rPr>
              <a:t>(2/2) 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10314"/>
            <a:ext cx="10515600" cy="4351338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+mj-lt"/>
              <a:buAutoNum type="arabicPeriod" startAt="4"/>
              <a:tabLst>
                <a:tab pos="2868613" algn="l"/>
              </a:tabLst>
            </a:pPr>
            <a:r>
              <a:rPr lang="en-US" altLang="en-US" sz="2100" dirty="0" err="1">
                <a:latin typeface="Trebuchet MS" charset="0"/>
                <a:ea typeface="ＭＳ Ｐゴシック" charset="-128"/>
              </a:rPr>
              <a:t>Memahami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konsep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User Registration, Login dan Logout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menggunakan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Session dan Cookies dan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dapat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mengimplementasikan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pada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aplikasi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yang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dibuat</a:t>
            </a:r>
            <a:endParaRPr lang="en-US" altLang="en-US" sz="2100" dirty="0">
              <a:latin typeface="Trebuchet MS" charset="0"/>
              <a:ea typeface="ＭＳ Ｐゴシック" charset="-128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 startAt="4"/>
              <a:tabLst>
                <a:tab pos="2868613" algn="l"/>
              </a:tabLst>
            </a:pPr>
            <a:r>
              <a:rPr lang="en-US" altLang="en-US" sz="2100" dirty="0" err="1">
                <a:latin typeface="Trebuchet MS" charset="0"/>
                <a:ea typeface="ＭＳ Ｐゴシック" charset="-128"/>
              </a:rPr>
              <a:t>Memahami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konsep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Web Hosting agar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dapat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menyimpan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aplikasi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web yang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telah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dibuat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ke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internet</a:t>
            </a:r>
          </a:p>
        </p:txBody>
      </p:sp>
    </p:spTree>
    <p:extLst>
      <p:ext uri="{BB962C8B-B14F-4D97-AF65-F5344CB8AC3E}">
        <p14:creationId xmlns:p14="http://schemas.microsoft.com/office/powerpoint/2010/main" val="418955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5D8E82-0E9D-C548-BAB1-9E2950FA4216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0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 dirty="0">
                <a:ea typeface="ＭＳ Ｐゴシック" charset="-128"/>
              </a:rPr>
              <a:t>Aturan Perkuliahan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  <a:tabLst>
                <a:tab pos="2868613" algn="l"/>
              </a:tabLst>
            </a:pPr>
            <a:r>
              <a:rPr lang="id-ID" altLang="en-US" sz="2100" dirty="0">
                <a:latin typeface="Trebuchet MS" charset="0"/>
                <a:ea typeface="ＭＳ Ｐゴシック" charset="-128"/>
              </a:rPr>
              <a:t>Komponen penilaian :</a:t>
            </a:r>
          </a:p>
          <a:p>
            <a:pPr lvl="1">
              <a:lnSpc>
                <a:spcPct val="140000"/>
              </a:lnSpc>
              <a:tabLst>
                <a:tab pos="2868613" algn="l"/>
              </a:tabLst>
            </a:pPr>
            <a:r>
              <a:rPr lang="id-ID" altLang="en-US" sz="2000" dirty="0">
                <a:latin typeface="Trebuchet MS" charset="0"/>
              </a:rPr>
              <a:t>Tugas</a:t>
            </a:r>
            <a:r>
              <a:rPr lang="en-US" altLang="en-US" sz="2000" dirty="0">
                <a:latin typeface="Trebuchet MS" charset="0"/>
              </a:rPr>
              <a:t> </a:t>
            </a:r>
            <a:r>
              <a:rPr lang="en-US" altLang="en-US" sz="2000" dirty="0" err="1">
                <a:latin typeface="Trebuchet MS" charset="0"/>
              </a:rPr>
              <a:t>Mingguan</a:t>
            </a:r>
            <a:r>
              <a:rPr lang="id-ID" altLang="en-US" sz="2000" dirty="0">
                <a:latin typeface="Trebuchet MS" charset="0"/>
              </a:rPr>
              <a:t>	: </a:t>
            </a:r>
            <a:r>
              <a:rPr lang="en-US" altLang="en-US" sz="2000" dirty="0">
                <a:latin typeface="Trebuchet MS" charset="0"/>
              </a:rPr>
              <a:t>3</a:t>
            </a:r>
            <a:r>
              <a:rPr lang="id-ID" altLang="en-US" sz="2000" dirty="0">
                <a:latin typeface="Trebuchet MS" charset="0"/>
              </a:rPr>
              <a:t>0%</a:t>
            </a:r>
          </a:p>
          <a:p>
            <a:pPr lvl="1">
              <a:lnSpc>
                <a:spcPct val="140000"/>
              </a:lnSpc>
              <a:tabLst>
                <a:tab pos="2868613" algn="l"/>
              </a:tabLst>
            </a:pPr>
            <a:r>
              <a:rPr lang="id-ID" altLang="en-US" sz="2000" dirty="0">
                <a:latin typeface="Trebuchet MS" charset="0"/>
              </a:rPr>
              <a:t>UTS 	: </a:t>
            </a:r>
            <a:r>
              <a:rPr lang="en-US" altLang="en-US" sz="2000" dirty="0">
                <a:latin typeface="Trebuchet MS" charset="0"/>
              </a:rPr>
              <a:t>20</a:t>
            </a:r>
            <a:r>
              <a:rPr lang="id-ID" altLang="en-US" sz="2000" dirty="0">
                <a:latin typeface="Trebuchet MS" charset="0"/>
              </a:rPr>
              <a:t>%</a:t>
            </a:r>
          </a:p>
          <a:p>
            <a:pPr lvl="1">
              <a:lnSpc>
                <a:spcPct val="140000"/>
              </a:lnSpc>
              <a:tabLst>
                <a:tab pos="2868613" algn="l"/>
              </a:tabLst>
            </a:pPr>
            <a:r>
              <a:rPr lang="id-ID" altLang="en-US" sz="2000" dirty="0">
                <a:latin typeface="Trebuchet MS" charset="0"/>
              </a:rPr>
              <a:t>UAS 	: </a:t>
            </a:r>
            <a:r>
              <a:rPr lang="en-US" altLang="en-US" sz="2000" dirty="0">
                <a:latin typeface="Trebuchet MS" charset="0"/>
              </a:rPr>
              <a:t>10</a:t>
            </a:r>
            <a:r>
              <a:rPr lang="id-ID" altLang="en-US" sz="2000" dirty="0">
                <a:latin typeface="Trebuchet MS" charset="0"/>
              </a:rPr>
              <a:t>%</a:t>
            </a:r>
          </a:p>
          <a:p>
            <a:pPr lvl="1">
              <a:lnSpc>
                <a:spcPct val="140000"/>
              </a:lnSpc>
              <a:tabLst>
                <a:tab pos="2868613" algn="l"/>
              </a:tabLst>
            </a:pPr>
            <a:r>
              <a:rPr lang="en-US" altLang="en-US" sz="2000" dirty="0" err="1">
                <a:latin typeface="Trebuchet MS" charset="0"/>
              </a:rPr>
              <a:t>Tugas</a:t>
            </a:r>
            <a:r>
              <a:rPr lang="en-US" altLang="en-US" sz="2000" dirty="0">
                <a:latin typeface="Trebuchet MS" charset="0"/>
              </a:rPr>
              <a:t> </a:t>
            </a:r>
            <a:r>
              <a:rPr lang="en-US" altLang="en-US" sz="2000" dirty="0" err="1">
                <a:latin typeface="Trebuchet MS" charset="0"/>
              </a:rPr>
              <a:t>Besar</a:t>
            </a:r>
            <a:r>
              <a:rPr lang="id-ID" altLang="en-US" sz="2000" dirty="0">
                <a:latin typeface="Trebuchet MS" charset="0"/>
              </a:rPr>
              <a:t>	: 30%</a:t>
            </a:r>
          </a:p>
          <a:p>
            <a:pPr lvl="1">
              <a:lnSpc>
                <a:spcPct val="140000"/>
              </a:lnSpc>
              <a:tabLst>
                <a:tab pos="2868613" algn="l"/>
              </a:tabLst>
            </a:pPr>
            <a:r>
              <a:rPr lang="id-ID" altLang="en-US" sz="2000" dirty="0">
                <a:latin typeface="Trebuchet MS" charset="0"/>
              </a:rPr>
              <a:t>Kehadiran	: 10%</a:t>
            </a:r>
            <a:endParaRPr lang="en-US" altLang="en-US" sz="2100" dirty="0">
              <a:latin typeface="Trebuchet M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254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42B83D-6CC3-FD4E-82F6-982FA105B9F7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00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>
                <a:ea typeface="ＭＳ Ｐゴシック" charset="-128"/>
              </a:rPr>
              <a:t>Silabus Perkuliahan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73255"/>
            <a:ext cx="8229600" cy="46799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id-ID" altLang="en-US" sz="2100" dirty="0">
                <a:latin typeface="Trebuchet MS" charset="0"/>
                <a:ea typeface="ＭＳ Ｐゴシック" charset="-128"/>
              </a:rPr>
              <a:t>PHP</a:t>
            </a:r>
          </a:p>
          <a:p>
            <a:pPr eaLnBrk="1" hangingPunct="1">
              <a:lnSpc>
                <a:spcPct val="120000"/>
              </a:lnSpc>
            </a:pPr>
            <a:r>
              <a:rPr lang="id-ID" altLang="en-US" sz="2100" dirty="0" err="1">
                <a:latin typeface="Trebuchet MS" charset="0"/>
                <a:ea typeface="ＭＳ Ｐゴシック" charset="-128"/>
              </a:rPr>
              <a:t>MySQL</a:t>
            </a:r>
            <a:endParaRPr lang="id-ID" altLang="en-US" sz="2100" dirty="0">
              <a:latin typeface="Trebuchet MS" charset="0"/>
              <a:ea typeface="ＭＳ Ｐゴシック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id-ID" altLang="en-US" sz="2100" dirty="0">
                <a:latin typeface="Trebuchet MS" charset="0"/>
                <a:ea typeface="ＭＳ Ｐゴシック" charset="-128"/>
              </a:rPr>
              <a:t>PHP + </a:t>
            </a:r>
            <a:r>
              <a:rPr lang="id-ID" altLang="en-US" sz="2100" dirty="0" err="1">
                <a:latin typeface="Trebuchet MS" charset="0"/>
                <a:ea typeface="ＭＳ Ｐゴシック" charset="-128"/>
              </a:rPr>
              <a:t>MySQL</a:t>
            </a:r>
            <a:endParaRPr lang="id-ID" altLang="en-US" sz="2100" dirty="0">
              <a:latin typeface="Trebuchet MS" charset="0"/>
              <a:ea typeface="ＭＳ Ｐゴシック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id-ID" altLang="en-US" sz="2100" dirty="0" err="1">
                <a:latin typeface="Trebuchet MS" charset="0"/>
                <a:ea typeface="ＭＳ Ｐゴシック" charset="-128"/>
              </a:rPr>
              <a:t>Ajax</a:t>
            </a:r>
            <a:endParaRPr lang="id-ID" altLang="en-US" sz="2100" dirty="0">
              <a:latin typeface="Trebuchet MS" charset="0"/>
              <a:ea typeface="ＭＳ Ｐゴシック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id-ID" altLang="en-US" sz="2100" dirty="0">
                <a:latin typeface="Trebuchet MS" charset="0"/>
                <a:ea typeface="ＭＳ Ｐゴシック" charset="-128"/>
              </a:rPr>
              <a:t>Web </a:t>
            </a:r>
            <a:r>
              <a:rPr lang="id-ID" altLang="en-US" sz="2100" dirty="0" err="1">
                <a:latin typeface="Trebuchet MS" charset="0"/>
                <a:ea typeface="ＭＳ Ｐゴシック" charset="-128"/>
              </a:rPr>
              <a:t>Hosting</a:t>
            </a:r>
            <a:endParaRPr lang="id-ID" altLang="en-US" sz="2100" dirty="0">
              <a:latin typeface="Trebuchet M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812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53FC62-E917-1147-88FF-867DA809065E}" type="datetime4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February 9, 2022</a:t>
            </a:fld>
            <a:endParaRPr lang="en-US" altLang="en-US" sz="1000"/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528C9A-426D-0547-BF47-76F812226A8B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00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>
                <a:ea typeface="ＭＳ Ｐゴシック" charset="-128"/>
              </a:rPr>
              <a:t>Persiapan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36318"/>
            <a:ext cx="10669438" cy="46799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id-ID" altLang="en-US" sz="2100" dirty="0">
                <a:latin typeface="Trebuchet MS" charset="0"/>
                <a:ea typeface="ＭＳ Ｐゴシック" charset="-128"/>
              </a:rPr>
              <a:t>Code Editor: Visual Studio Code</a:t>
            </a:r>
          </a:p>
          <a:p>
            <a:pPr lvl="1">
              <a:lnSpc>
                <a:spcPct val="120000"/>
              </a:lnSpc>
            </a:pPr>
            <a:r>
              <a:rPr lang="id-ID" altLang="en-US" sz="1700" dirty="0">
                <a:latin typeface="Trebuchet MS" charset="0"/>
                <a:ea typeface="ＭＳ Ｐゴシック" charset="-128"/>
                <a:hlinkClick r:id="rId3"/>
              </a:rPr>
              <a:t>https://code.visualstudio.com/download</a:t>
            </a:r>
            <a:endParaRPr lang="en-US" altLang="en-US" sz="1700" dirty="0">
              <a:latin typeface="Trebuchet MS" charset="0"/>
              <a:ea typeface="ＭＳ Ｐゴシック" charset="-128"/>
            </a:endParaRPr>
          </a:p>
          <a:p>
            <a:pPr>
              <a:lnSpc>
                <a:spcPct val="120000"/>
              </a:lnSpc>
            </a:pPr>
            <a:r>
              <a:rPr lang="en-US" altLang="en-US" sz="2100" dirty="0" err="1">
                <a:latin typeface="Trebuchet MS" charset="0"/>
                <a:ea typeface="ＭＳ Ｐゴシック" charset="-128"/>
              </a:rPr>
              <a:t>VSCode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Extension: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Intelephense</a:t>
            </a:r>
            <a:endParaRPr lang="en-US" altLang="en-US" sz="2100" dirty="0">
              <a:latin typeface="Trebuchet MS" charset="0"/>
              <a:ea typeface="ＭＳ Ｐゴシック" charset="-128"/>
            </a:endParaRPr>
          </a:p>
          <a:p>
            <a:pPr lvl="1">
              <a:lnSpc>
                <a:spcPct val="120000"/>
              </a:lnSpc>
            </a:pPr>
            <a:r>
              <a:rPr lang="id-ID" altLang="en-US" sz="1700" dirty="0">
                <a:latin typeface="Trebuchet MS" charset="0"/>
                <a:ea typeface="ＭＳ Ｐゴシック" charset="-128"/>
                <a:hlinkClick r:id="rId4"/>
              </a:rPr>
              <a:t>https://marketplace.visualstudio.com/items?itemName=bmewburn.vscode-intelephense-client</a:t>
            </a:r>
            <a:r>
              <a:rPr lang="en-US" altLang="en-US" sz="1700" dirty="0">
                <a:latin typeface="Trebuchet MS" charset="0"/>
                <a:ea typeface="ＭＳ Ｐゴシック" charset="-128"/>
              </a:rPr>
              <a:t> </a:t>
            </a:r>
            <a:endParaRPr lang="id-ID" altLang="en-US" sz="1700" dirty="0">
              <a:latin typeface="Trebuchet MS" charset="0"/>
              <a:ea typeface="ＭＳ Ｐゴシック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id-ID" altLang="en-US" sz="2100" dirty="0">
                <a:latin typeface="Trebuchet MS" charset="0"/>
                <a:ea typeface="ＭＳ Ｐゴシック" charset="-128"/>
              </a:rPr>
              <a:t>Web Server + PHP + MySQL: XAMPP</a:t>
            </a:r>
          </a:p>
          <a:p>
            <a:pPr lvl="1">
              <a:lnSpc>
                <a:spcPct val="120000"/>
              </a:lnSpc>
            </a:pPr>
            <a:r>
              <a:rPr lang="id-ID" altLang="en-US" sz="1700" dirty="0">
                <a:latin typeface="Trebuchet MS" charset="0"/>
                <a:ea typeface="ＭＳ Ｐゴシック" charset="-128"/>
                <a:hlinkClick r:id="rId5"/>
              </a:rPr>
              <a:t>https://www.apachefriends.org/download.html</a:t>
            </a:r>
            <a:r>
              <a:rPr lang="en-US" altLang="en-US" sz="1700" dirty="0">
                <a:latin typeface="Trebuchet MS" charset="0"/>
                <a:ea typeface="ＭＳ Ｐゴシック" charset="-128"/>
              </a:rPr>
              <a:t> </a:t>
            </a:r>
            <a:endParaRPr lang="id-ID" altLang="en-US" sz="1700" dirty="0">
              <a:latin typeface="Trebuchet MS" charset="0"/>
              <a:ea typeface="ＭＳ Ｐゴシック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id-ID" altLang="en-US" sz="2100" dirty="0">
                <a:latin typeface="Trebuchet MS" charset="0"/>
                <a:ea typeface="ＭＳ Ｐゴシック" charset="-128"/>
              </a:rPr>
              <a:t>Web Browser: Google Chrome</a:t>
            </a:r>
          </a:p>
          <a:p>
            <a:pPr lvl="1">
              <a:lnSpc>
                <a:spcPct val="120000"/>
              </a:lnSpc>
            </a:pPr>
            <a:r>
              <a:rPr lang="id-ID" altLang="en-US" sz="1700" dirty="0">
                <a:latin typeface="Trebuchet MS" charset="0"/>
                <a:ea typeface="ＭＳ Ｐゴシック" charset="-128"/>
                <a:hlinkClick r:id="rId6"/>
              </a:rPr>
              <a:t>https://www.google.com/chrome</a:t>
            </a:r>
            <a:r>
              <a:rPr lang="en-US" altLang="en-US" sz="1700" dirty="0">
                <a:latin typeface="Trebuchet MS" charset="0"/>
                <a:ea typeface="ＭＳ Ｐゴシック" charset="-128"/>
              </a:rPr>
              <a:t>  </a:t>
            </a:r>
            <a:endParaRPr lang="id-ID" altLang="en-US" sz="1700" dirty="0">
              <a:latin typeface="Trebuchet M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250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42B83D-6CC3-FD4E-82F6-982FA105B9F7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00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 dirty="0">
                <a:ea typeface="ＭＳ Ｐゴシック" charset="-128"/>
              </a:rPr>
              <a:t>Sumber Belajar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73255"/>
            <a:ext cx="8229600" cy="46799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id-ID" altLang="en-US" sz="2100" dirty="0" err="1">
                <a:latin typeface="Trebuchet MS" charset="0"/>
                <a:ea typeface="ＭＳ Ｐゴシック" charset="-128"/>
              </a:rPr>
              <a:t>youtube.com</a:t>
            </a:r>
            <a:r>
              <a:rPr lang="id-ID" altLang="en-US" sz="2100" dirty="0">
                <a:latin typeface="Trebuchet MS" charset="0"/>
                <a:ea typeface="ＭＳ Ｐゴシック" charset="-128"/>
              </a:rPr>
              <a:t>/</a:t>
            </a:r>
            <a:r>
              <a:rPr lang="id-ID" altLang="en-US" sz="2100" dirty="0" err="1">
                <a:latin typeface="Trebuchet MS" charset="0"/>
                <a:ea typeface="ＭＳ Ｐゴシック" charset="-128"/>
              </a:rPr>
              <a:t>webprogrammingUNPAS</a:t>
            </a:r>
            <a:endParaRPr lang="id-ID" altLang="en-US" sz="2100" dirty="0">
              <a:latin typeface="Trebuchet MS" charset="0"/>
              <a:ea typeface="ＭＳ Ｐゴシック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B2286F-898B-C443-AF26-703AF63201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594"/>
          <a:stretch/>
        </p:blipFill>
        <p:spPr>
          <a:xfrm>
            <a:off x="599807" y="1870847"/>
            <a:ext cx="7884647" cy="44855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4B0955-A6AD-3F47-A7EE-0D1D72F82A9D}"/>
              </a:ext>
            </a:extLst>
          </p:cNvPr>
          <p:cNvSpPr/>
          <p:nvPr/>
        </p:nvSpPr>
        <p:spPr>
          <a:xfrm>
            <a:off x="1467883" y="3398108"/>
            <a:ext cx="4872163" cy="19557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9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528C9A-426D-0547-BF47-76F812226A8B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00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Repository GitHub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536318"/>
            <a:ext cx="10515599" cy="46799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100" dirty="0" err="1">
                <a:latin typeface="Trebuchet MS" charset="0"/>
                <a:ea typeface="ＭＳ Ｐゴシック" charset="-128"/>
              </a:rPr>
              <a:t>Buatlah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sebuah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repository di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github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dengan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nama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: pw2022_x_npm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100" dirty="0" err="1">
                <a:latin typeface="Trebuchet MS" charset="0"/>
                <a:ea typeface="ＭＳ Ｐゴシック" charset="-128"/>
              </a:rPr>
              <a:t>Dengan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x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adalah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nama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kelas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dan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npm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adalah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npm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kalian masing2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100" dirty="0">
                <a:latin typeface="Trebuchet MS" charset="0"/>
                <a:ea typeface="ＭＳ Ｐゴシック" charset="-128"/>
              </a:rPr>
              <a:t>Repository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ini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akan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digunakan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untuk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mengumpulkan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tugas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mingguan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dan juga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tugas</a:t>
            </a:r>
            <a:r>
              <a:rPr lang="en-US" altLang="en-US" sz="2100" dirty="0">
                <a:latin typeface="Trebuchet MS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Trebuchet MS" charset="0"/>
                <a:ea typeface="ＭＳ Ｐゴシック" charset="-128"/>
              </a:rPr>
              <a:t>besar</a:t>
            </a:r>
            <a:endParaRPr lang="en-US" altLang="en-US" sz="2100" dirty="0">
              <a:latin typeface="Trebuchet MS" charset="0"/>
              <a:ea typeface="ＭＳ Ｐゴシック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EF31E5-9C4C-4214-91BE-DB029230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204" y="3665780"/>
            <a:ext cx="5939587" cy="255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6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F8D629AE-E98B-F34A-B3EC-605E9FE53B8E}" vid="{DC25379B-812D-F84A-8393-B30C22E429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pertemuan-1-pendahuluan</Template>
  <TotalTime>66</TotalTime>
  <Words>662</Words>
  <Application>Microsoft Office PowerPoint</Application>
  <PresentationFormat>Widescreen</PresentationFormat>
  <Paragraphs>116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Helvetica CY</vt:lpstr>
      <vt:lpstr>Helvetica Neue Condensed</vt:lpstr>
      <vt:lpstr>Helvetica Neue UltraLight</vt:lpstr>
      <vt:lpstr>Trebuchet MS</vt:lpstr>
      <vt:lpstr>Office Theme</vt:lpstr>
      <vt:lpstr>Pemrograman Web</vt:lpstr>
      <vt:lpstr>Pembahasan</vt:lpstr>
      <vt:lpstr>Learning Outcome(1/2) </vt:lpstr>
      <vt:lpstr>Learning Outcome(2/2) </vt:lpstr>
      <vt:lpstr>Aturan Perkuliahan</vt:lpstr>
      <vt:lpstr>Silabus Perkuliahan</vt:lpstr>
      <vt:lpstr>Persiapan</vt:lpstr>
      <vt:lpstr>Sumber Belajar</vt:lpstr>
      <vt:lpstr>Repository GitHub</vt:lpstr>
      <vt:lpstr>Tugas Mingguan (1/3)</vt:lpstr>
      <vt:lpstr>Tugas Mingguan (2/3)</vt:lpstr>
      <vt:lpstr>Tugas Mingguan (3/3)</vt:lpstr>
      <vt:lpstr>Progate</vt:lpstr>
      <vt:lpstr>Pendampingan / Mentoring</vt:lpstr>
      <vt:lpstr>selesai.</vt:lpstr>
      <vt:lpstr>terimakasih.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&amp; Teknologi Web</dc:title>
  <dc:creator>Microsoft Office User</dc:creator>
  <cp:lastModifiedBy>Sandhika Galih</cp:lastModifiedBy>
  <cp:revision>29</cp:revision>
  <dcterms:created xsi:type="dcterms:W3CDTF">2018-01-23T01:59:07Z</dcterms:created>
  <dcterms:modified xsi:type="dcterms:W3CDTF">2022-02-09T10:18:42Z</dcterms:modified>
</cp:coreProperties>
</file>