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76"/>
  </p:normalViewPr>
  <p:slideViewPr>
    <p:cSldViewPr snapToGrid="0" snapToObjects="1">
      <p:cViewPr varScale="1">
        <p:scale>
          <a:sx n="122" d="100"/>
          <a:sy n="122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132A-3636-7642-ADF5-344D23A26826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C3AB-A2C8-8941-9F0B-C1E933C6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7" y="-10479"/>
            <a:ext cx="12210628" cy="68684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2F9B-AA6D-6E4C-A655-7FA594B6D12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6B9D-02A1-6A4F-AF18-B7CF5B5DD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/>
              <a:t> 1 </a:t>
            </a:r>
            <a:r>
              <a:rPr lang="en-US" dirty="0"/>
              <a:t>–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PHP?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4923" y="52578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@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 |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sandhikagalih@unpas.ac.id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8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WAMP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B1C15-AD45-7B40-80D1-846E6694A2F8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altLang="en-US"/>
              <a:t>Tim </a:t>
            </a:r>
            <a:r>
              <a:rPr lang="es-ES_tradnl" altLang="en-US" err="1"/>
              <a:t>Dosen</a:t>
            </a:r>
            <a:r>
              <a:rPr lang="es-ES_tradnl" altLang="en-US"/>
              <a:t> </a:t>
            </a:r>
            <a:r>
              <a:rPr lang="es-ES_tradnl" altLang="en-US" err="1"/>
              <a:t>Pemrograman</a:t>
            </a:r>
            <a:r>
              <a:rPr lang="es-ES_tradnl" altLang="en-US"/>
              <a:t> Web II 2015 </a:t>
            </a:r>
            <a:r>
              <a:rPr lang="en-US" altLang="en-US"/>
              <a:t>- 2016</a:t>
            </a:r>
            <a:r>
              <a:rPr lang="es-ES_tradnl" altLang="en-US"/>
              <a:t>      </a:t>
            </a:r>
            <a:r>
              <a:rPr lang="es-ES_tradnl" altLang="en-US" err="1"/>
              <a:t>Teknik</a:t>
            </a:r>
            <a:r>
              <a:rPr lang="es-ES_tradnl" altLang="en-US"/>
              <a:t> </a:t>
            </a:r>
            <a:r>
              <a:rPr lang="es-ES_tradnl" altLang="en-US" err="1"/>
              <a:t>Informatika</a:t>
            </a:r>
            <a:r>
              <a:rPr lang="es-ES_tradnl" altLang="en-US"/>
              <a:t> UNPAS</a:t>
            </a:r>
            <a:endParaRPr lang="en-US" alt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2E5CE-9ED5-9249-BD20-1D60847CA49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pic>
        <p:nvPicPr>
          <p:cNvPr id="25605" name="Picture 6" descr="Screen Shot 2013-08-25 at 10.1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781176"/>
            <a:ext cx="91440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2014539" y="1341438"/>
            <a:ext cx="2317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www.wampserver.com</a:t>
            </a:r>
          </a:p>
        </p:txBody>
      </p:sp>
    </p:spTree>
    <p:extLst>
      <p:ext uri="{BB962C8B-B14F-4D97-AF65-F5344CB8AC3E}">
        <p14:creationId xmlns:p14="http://schemas.microsoft.com/office/powerpoint/2010/main" val="8010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MAMP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ED1B36-6D44-1348-BEDA-67C4905B4AE4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altLang="en-US"/>
              <a:t>Tim </a:t>
            </a:r>
            <a:r>
              <a:rPr lang="es-ES_tradnl" altLang="en-US" err="1"/>
              <a:t>Dosen</a:t>
            </a:r>
            <a:r>
              <a:rPr lang="es-ES_tradnl" altLang="en-US"/>
              <a:t> </a:t>
            </a:r>
            <a:r>
              <a:rPr lang="es-ES_tradnl" altLang="en-US" err="1"/>
              <a:t>Pemrograman</a:t>
            </a:r>
            <a:r>
              <a:rPr lang="es-ES_tradnl" altLang="en-US"/>
              <a:t> Web II 2015 </a:t>
            </a:r>
            <a:r>
              <a:rPr lang="en-US" altLang="en-US"/>
              <a:t>- 2016</a:t>
            </a:r>
            <a:r>
              <a:rPr lang="es-ES_tradnl" altLang="en-US"/>
              <a:t>      </a:t>
            </a:r>
            <a:r>
              <a:rPr lang="es-ES_tradnl" altLang="en-US" err="1"/>
              <a:t>Teknik</a:t>
            </a:r>
            <a:r>
              <a:rPr lang="es-ES_tradnl" altLang="en-US"/>
              <a:t> </a:t>
            </a:r>
            <a:r>
              <a:rPr lang="es-ES_tradnl" altLang="en-US" err="1"/>
              <a:t>Informatika</a:t>
            </a:r>
            <a:r>
              <a:rPr lang="es-ES_tradnl" altLang="en-US"/>
              <a:t> UNPAS</a:t>
            </a:r>
            <a:endParaRPr lang="en-US" alt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964C9E-23AB-FC48-B642-2FD71078F35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pic>
        <p:nvPicPr>
          <p:cNvPr id="26629" name="Picture 6" descr="Screen Shot 2013-08-25 at 10.16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213"/>
            <a:ext cx="6596062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2014538" y="1341438"/>
            <a:ext cx="176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www.mamp.info</a:t>
            </a:r>
          </a:p>
        </p:txBody>
      </p:sp>
    </p:spTree>
    <p:extLst>
      <p:ext uri="{BB962C8B-B14F-4D97-AF65-F5344CB8AC3E}">
        <p14:creationId xmlns:p14="http://schemas.microsoft.com/office/powerpoint/2010/main" val="95228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XAMPP</a:t>
            </a:r>
          </a:p>
        </p:txBody>
      </p:sp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FA5232-A534-D847-9DFB-41A236D4C9C8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altLang="en-US"/>
              <a:t>Tim </a:t>
            </a:r>
            <a:r>
              <a:rPr lang="es-ES_tradnl" altLang="en-US" err="1"/>
              <a:t>Dosen</a:t>
            </a:r>
            <a:r>
              <a:rPr lang="es-ES_tradnl" altLang="en-US"/>
              <a:t> </a:t>
            </a:r>
            <a:r>
              <a:rPr lang="es-ES_tradnl" altLang="en-US" err="1"/>
              <a:t>Pemrograman</a:t>
            </a:r>
            <a:r>
              <a:rPr lang="es-ES_tradnl" altLang="en-US"/>
              <a:t> Web II 2015 </a:t>
            </a:r>
            <a:r>
              <a:rPr lang="en-US" altLang="en-US"/>
              <a:t>- 2016</a:t>
            </a:r>
            <a:r>
              <a:rPr lang="es-ES_tradnl" altLang="en-US"/>
              <a:t>      </a:t>
            </a:r>
            <a:r>
              <a:rPr lang="es-ES_tradnl" altLang="en-US" err="1"/>
              <a:t>Teknik</a:t>
            </a:r>
            <a:r>
              <a:rPr lang="es-ES_tradnl" altLang="en-US"/>
              <a:t> </a:t>
            </a:r>
            <a:r>
              <a:rPr lang="es-ES_tradnl" altLang="en-US" err="1"/>
              <a:t>Informatika</a:t>
            </a:r>
            <a:r>
              <a:rPr lang="es-ES_tradnl" altLang="en-US"/>
              <a:t> UNPAS</a:t>
            </a:r>
            <a:endParaRPr lang="en-US" alt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8ACAAB-5D20-624F-AFA0-E0A51A3525A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pic>
        <p:nvPicPr>
          <p:cNvPr id="27653" name="Picture 2" descr="Screen Shot 2013-08-25 at 10.1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"/>
            <a:ext cx="6119812" cy="622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74825" y="2195513"/>
            <a:ext cx="6286500" cy="461962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 dirty="0"/>
              <a:t>http://</a:t>
            </a:r>
            <a:r>
              <a:rPr lang="en-US" sz="2400" b="1" dirty="0" err="1"/>
              <a:t>www.apachefriends.org</a:t>
            </a:r>
            <a:r>
              <a:rPr lang="en-US" sz="2400" b="1" dirty="0"/>
              <a:t>/en/</a:t>
            </a:r>
            <a:r>
              <a:rPr lang="en-US" sz="2400" b="1" dirty="0" err="1"/>
              <a:t>xampp.html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858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E8B4F6-30E7-6248-9546-A3AA6FAF6ACC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79A4C-6957-1445-AFF6-BEE47FA859B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Instalasi XAMPP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>
                <a:ea typeface="ＭＳ Ｐゴシック" charset="-128"/>
              </a:rPr>
              <a:t>Paritisi harddisk untuk instalasi direktori XAMPP, sebaiknya berbeda partisi dengan Sistem Operasi.</a:t>
            </a:r>
          </a:p>
          <a:p>
            <a:pPr lvl="1" eaLnBrk="1" hangingPunct="1"/>
            <a:r>
              <a:rPr lang="id-ID" altLang="en-US" sz="1800">
                <a:ea typeface="ＭＳ Ｐゴシック" charset="-128"/>
              </a:rPr>
              <a:t>Misal, Sistem Windows terinstal di drive C maka install XAMPP selain di drive C.</a:t>
            </a:r>
          </a:p>
          <a:p>
            <a:pPr lvl="1" eaLnBrk="1" hangingPunct="1"/>
            <a:r>
              <a:rPr lang="id-ID" altLang="en-US" sz="1800">
                <a:ea typeface="ＭＳ Ｐゴシック" charset="-128"/>
              </a:rPr>
              <a:t>Memudahkan memback-up data ketika terjadi </a:t>
            </a:r>
            <a:r>
              <a:rPr lang="id-ID" altLang="en-US" sz="1800" i="1">
                <a:ea typeface="ＭＳ Ｐゴシック" charset="-128"/>
              </a:rPr>
              <a:t>crash </a:t>
            </a:r>
            <a:r>
              <a:rPr lang="id-ID" altLang="en-US" sz="1800">
                <a:ea typeface="ＭＳ Ｐゴシック" charset="-128"/>
              </a:rPr>
              <a:t>pada sistem operasi.</a:t>
            </a: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1" eaLnBrk="1" hangingPunct="1"/>
            <a:endParaRPr lang="id-ID" altLang="en-US" sz="1800">
              <a:ea typeface="ＭＳ Ｐゴシック" charset="-128"/>
            </a:endParaRPr>
          </a:p>
          <a:p>
            <a:pPr lvl="2" eaLnBrk="1" hangingPunct="1"/>
            <a:r>
              <a:rPr lang="id-ID" altLang="en-US" sz="1700">
                <a:ea typeface="ＭＳ Ｐゴシック" charset="-128"/>
              </a:rPr>
              <a:t>XAMPP akan terinstal di E:\Server\xampp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1800">
              <a:ea typeface="ＭＳ Ｐゴシック" charset="-128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217863"/>
            <a:ext cx="51847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1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EE375-7B9D-AA48-83EF-14C494D88F8F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CF6C8-1613-BE47-AA6C-9469241D381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Konfigurasi Web Server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id-ID" sz="2000" b="1" dirty="0"/>
              <a:t>Uji coba apakah server sudah berkerja dengan baik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id-ID" sz="1800" dirty="0"/>
              <a:t>http://127.0.0.1  atau  http://localhost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id-ID" sz="1800" dirty="0"/>
              <a:t>Tampil halaman utama XAMPP jika server sudah berkerja dengan baik.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id-ID" sz="1800" b="1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id-ID" sz="2000" b="1" dirty="0"/>
              <a:t>Dokumen Website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id-ID" sz="1800" dirty="0"/>
              <a:t>Semua file website tempatkan di direktori : </a:t>
            </a:r>
            <a:r>
              <a:rPr lang="id-ID" sz="1800" b="1" dirty="0">
                <a:solidFill>
                  <a:srgbClr val="102BB0"/>
                </a:solidFill>
              </a:rPr>
              <a:t>\xampp\htdocs\</a:t>
            </a:r>
            <a:endParaRPr lang="id-ID" sz="1800" dirty="0"/>
          </a:p>
          <a:p>
            <a:pPr marL="344487" lvl="1" indent="0">
              <a:buNone/>
              <a:defRPr/>
            </a:pPr>
            <a:endParaRPr lang="id-ID" sz="1800" b="1" dirty="0"/>
          </a:p>
          <a:p>
            <a:pPr eaLnBrk="1" hangingPunct="1">
              <a:buFont typeface="Wingdings" charset="0"/>
              <a:buChar char="l"/>
              <a:defRPr/>
            </a:pPr>
            <a:endParaRPr lang="id-ID" sz="2000" dirty="0"/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23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2CF2B5-186E-FA4D-82E1-20C6A9034F81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B194B-F175-1D44-8F07-90F7D8F9B30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Konfigurasi Web Server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id-ID" altLang="en-US" sz="1800" b="1">
                <a:ea typeface="ＭＳ Ｐゴシック" charset="-128"/>
              </a:rPr>
              <a:t>Konfigurasi Apache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Untuk konfigurasi HTTP server, seperti port yang digunakan akses HTTP, modul yang diaktifkan, lokasi </a:t>
            </a:r>
            <a:r>
              <a:rPr lang="id-ID" altLang="en-US" sz="1600" i="1">
                <a:ea typeface="ＭＳ Ｐゴシック" charset="-128"/>
              </a:rPr>
              <a:t>document root, </a:t>
            </a:r>
            <a:r>
              <a:rPr lang="id-ID" altLang="en-US" sz="1600">
                <a:ea typeface="ＭＳ Ｐゴシック" charset="-128"/>
              </a:rPr>
              <a:t>dll.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\xampp\apache\conf\httpd.conf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id-ID" altLang="en-US" sz="160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id-ID" altLang="en-US" sz="1800" b="1">
                <a:ea typeface="ＭＳ Ｐゴシック" charset="-128"/>
              </a:rPr>
              <a:t>Konfigurasi PHP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Untuk konfigurasi perilaku </a:t>
            </a:r>
            <a:r>
              <a:rPr lang="id-ID" altLang="en-US" sz="1600" i="1">
                <a:ea typeface="ＭＳ Ｐゴシック" charset="-128"/>
              </a:rPr>
              <a:t>engine </a:t>
            </a:r>
            <a:r>
              <a:rPr lang="id-ID" altLang="en-US" sz="1600">
                <a:ea typeface="ＭＳ Ｐゴシック" charset="-128"/>
              </a:rPr>
              <a:t>PHP yang berefek pada keamanan dan performa. Seperti batas maksimal waktu eksekusi </a:t>
            </a:r>
            <a:r>
              <a:rPr lang="id-ID" altLang="en-US" sz="1600" i="1">
                <a:ea typeface="ＭＳ Ｐゴシック" charset="-128"/>
              </a:rPr>
              <a:t>script</a:t>
            </a:r>
            <a:r>
              <a:rPr lang="id-ID" altLang="en-US" sz="1600">
                <a:ea typeface="ＭＳ Ｐゴシック" charset="-128"/>
              </a:rPr>
              <a:t>, batas file yang dapat diupload, </a:t>
            </a:r>
            <a:r>
              <a:rPr lang="id-ID" altLang="en-US" sz="1600" i="1">
                <a:ea typeface="ＭＳ Ｐゴシック" charset="-128"/>
              </a:rPr>
              <a:t>error reporting</a:t>
            </a:r>
            <a:r>
              <a:rPr lang="id-ID" altLang="en-US" sz="1600">
                <a:ea typeface="ＭＳ Ｐゴシック" charset="-128"/>
              </a:rPr>
              <a:t>, dll.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\xampp\php\php.ini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id-ID" altLang="en-US" sz="1600" i="1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id-ID" altLang="en-US" sz="1800" b="1">
                <a:ea typeface="ＭＳ Ｐゴシック" charset="-128"/>
              </a:rPr>
              <a:t>Konfigurasi MySQL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Konfigurasi server MySQL, seperti administrator user, port, timezone, dll.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\xampp\mysql\bin\my.ini</a:t>
            </a:r>
            <a:endParaRPr lang="en-US" altLang="en-US" sz="16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88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PHP Intro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id-ID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028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F53CF-A884-1D4C-9260-3ED0D991B8B0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83CC3-ED37-B44F-B9A1-E2FD77A2447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Editor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lang="id-ID" altLang="en-US" sz="1800" b="1">
                <a:ea typeface="ＭＳ Ｐゴシック" charset="-128"/>
              </a:rPr>
              <a:t>Beberapa Editor PHP :</a:t>
            </a:r>
          </a:p>
          <a:p>
            <a:pPr eaLnBrk="1" hangingPunct="1">
              <a:lnSpc>
                <a:spcPct val="110000"/>
              </a:lnSpc>
            </a:pPr>
            <a:r>
              <a:rPr lang="id-ID" altLang="en-US" sz="1800" b="1">
                <a:ea typeface="ＭＳ Ｐゴシック" charset="-128"/>
              </a:rPr>
              <a:t>Gratis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Notepad++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Eclipse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Sublime Text 2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id-ID" altLang="en-US" sz="160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id-ID" altLang="en-US" sz="1800" b="1">
                <a:ea typeface="ＭＳ Ｐゴシック" charset="-128"/>
              </a:rPr>
              <a:t>Komersial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Adobe Dreamweaver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PHPDesigner</a:t>
            </a:r>
          </a:p>
          <a:p>
            <a:pPr lvl="1" eaLnBrk="1" hangingPunct="1">
              <a:lnSpc>
                <a:spcPct val="110000"/>
              </a:lnSpc>
            </a:pPr>
            <a:r>
              <a:rPr lang="id-ID" altLang="en-US" sz="1600">
                <a:ea typeface="ＭＳ Ｐゴシック" charset="-128"/>
              </a:rPr>
              <a:t>Zend Studio</a:t>
            </a:r>
            <a:endParaRPr lang="en-US" altLang="en-US" sz="16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52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661BEC-A910-4148-B7DF-A9542DC95F20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368A1D-3A75-0048-A716-BC28B5FC2B5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Penulisan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id-ID" altLang="en-US" sz="2400" b="1">
                <a:ea typeface="ＭＳ Ｐゴシック" charset="-128"/>
              </a:rPr>
              <a:t>Menyisipkan script PHP pada HTML :</a:t>
            </a:r>
          </a:p>
          <a:p>
            <a:pPr eaLnBrk="1" hangingPunct="1"/>
            <a:r>
              <a:rPr lang="id-ID" altLang="en-US" sz="2000" b="1">
                <a:ea typeface="ＭＳ Ｐゴシック" charset="-128"/>
              </a:rPr>
              <a:t>Embedded Script</a:t>
            </a:r>
          </a:p>
          <a:p>
            <a:pPr lvl="1" eaLnBrk="1" hangingPunct="1"/>
            <a:r>
              <a:rPr lang="id-ID" altLang="en-US" sz="1800">
                <a:ea typeface="ＭＳ Ｐゴシック" charset="-128"/>
              </a:rPr>
              <a:t>Script PHP disisipkan diantara tag HTML</a:t>
            </a:r>
          </a:p>
          <a:p>
            <a:pPr lvl="1" eaLnBrk="1" hangingPunct="1">
              <a:buFont typeface="Wingdings" charset="2"/>
              <a:buNone/>
            </a:pPr>
            <a:endParaRPr lang="id-ID" altLang="en-US" sz="2000">
              <a:ea typeface="ＭＳ Ｐゴシック" charset="-128"/>
            </a:endParaRP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&lt;html&gt;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	&lt;body&gt;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latin typeface="Courier New" charset="0"/>
                <a:ea typeface="ＭＳ Ｐゴシック" charset="-128"/>
              </a:rPr>
              <a:t>		</a:t>
            </a:r>
            <a:r>
              <a:rPr lang="id-ID" altLang="en-US" sz="1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&lt;?php</a:t>
            </a:r>
            <a:r>
              <a:rPr lang="id-ID" altLang="en-US" sz="1800" b="1">
                <a:latin typeface="Courier New" charset="0"/>
                <a:ea typeface="ＭＳ Ｐゴシック" charset="-128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latin typeface="Courier New" charset="0"/>
                <a:ea typeface="ＭＳ Ｐゴシック" charset="-128"/>
              </a:rPr>
              <a:t>			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echo</a:t>
            </a:r>
            <a:r>
              <a:rPr lang="id-ID" altLang="en-US" sz="1800" b="1">
                <a:latin typeface="Courier New" charset="0"/>
                <a:ea typeface="ＭＳ Ｐゴシック" charset="-128"/>
              </a:rPr>
              <a:t> 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“</a:t>
            </a:r>
            <a:r>
              <a:rPr lang="id-ID" altLang="ja-JP" sz="1800" b="1">
                <a:solidFill>
                  <a:srgbClr val="C638A8"/>
                </a:solidFill>
                <a:latin typeface="Courier New" charset="0"/>
                <a:ea typeface="ＭＳ Ｐゴシック" charset="-128"/>
              </a:rPr>
              <a:t>Hello world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”</a:t>
            </a:r>
            <a:r>
              <a:rPr lang="id-ID" altLang="ja-JP" sz="1800" b="1">
                <a:latin typeface="Courier New" charset="0"/>
                <a:ea typeface="ＭＳ Ｐゴシック" charset="-128"/>
              </a:rPr>
              <a:t>; 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latin typeface="Courier New" charset="0"/>
                <a:ea typeface="ＭＳ Ｐゴシック" charset="-128"/>
              </a:rPr>
              <a:t>			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print “</a:t>
            </a:r>
            <a:r>
              <a:rPr lang="id-ID" altLang="ja-JP" sz="1800" b="1">
                <a:solidFill>
                  <a:srgbClr val="C638A8"/>
                </a:solidFill>
                <a:latin typeface="Courier New" charset="0"/>
                <a:ea typeface="ＭＳ Ｐゴシック" charset="-128"/>
              </a:rPr>
              <a:t>Sedang belajar PHP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”</a:t>
            </a:r>
            <a:r>
              <a:rPr lang="id-ID" altLang="ja-JP" sz="1800" b="1">
                <a:latin typeface="Courier New" charset="0"/>
                <a:ea typeface="ＭＳ Ｐゴシック" charset="-128"/>
              </a:rPr>
              <a:t>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latin typeface="Courier New" charset="0"/>
                <a:ea typeface="ＭＳ Ｐゴシック" charset="-128"/>
              </a:rPr>
              <a:t>		</a:t>
            </a:r>
            <a:r>
              <a:rPr lang="id-ID" altLang="en-US" sz="18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?&gt;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latin typeface="Courier New" charset="0"/>
                <a:ea typeface="ＭＳ Ｐゴシック" charset="-128"/>
              </a:rPr>
              <a:t>	</a:t>
            </a: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&lt;/body&gt;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18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&lt;/html&gt;</a:t>
            </a:r>
            <a:endParaRPr lang="en-US" altLang="en-US" sz="1800" b="1">
              <a:solidFill>
                <a:srgbClr val="102BB0"/>
              </a:solidFill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97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3EC17-606D-7749-8110-7C3E687C3499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8023E1-0DF7-A142-A762-74E3052B20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Penulisan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Non Embedded Script</a:t>
            </a:r>
          </a:p>
          <a:p>
            <a:pPr lvl="1" eaLnBrk="1" hangingPunct="1"/>
            <a:r>
              <a:rPr lang="id-ID" altLang="en-US" sz="1800">
                <a:ea typeface="ＭＳ Ｐゴシック" charset="-128"/>
              </a:rPr>
              <a:t>Dalam satu dokumen, murni script PHP.</a:t>
            </a:r>
          </a:p>
          <a:p>
            <a:pPr lvl="1" eaLnBrk="1" hangingPunct="1"/>
            <a:r>
              <a:rPr lang="id-ID" altLang="en-US" sz="1800">
                <a:ea typeface="ＭＳ Ｐゴシック" charset="-128"/>
              </a:rPr>
              <a:t>Tag HTML merupakan bagian dari script PHP.</a:t>
            </a:r>
          </a:p>
          <a:p>
            <a:pPr lvl="1" eaLnBrk="1" hangingPunct="1">
              <a:buFont typeface="Wingdings" charset="2"/>
              <a:buNone/>
            </a:pPr>
            <a:endParaRPr lang="id-ID" altLang="en-US" sz="1800">
              <a:ea typeface="ＭＳ Ｐゴシック" charset="-128"/>
            </a:endParaRP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&lt;?php</a:t>
            </a:r>
            <a:r>
              <a:rPr lang="id-ID" altLang="en-US" sz="2000" b="1">
                <a:latin typeface="Courier New" charset="0"/>
                <a:ea typeface="ＭＳ Ｐゴシック" charset="-128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latin typeface="Courier New" charset="0"/>
                <a:ea typeface="ＭＳ Ｐゴシック" charset="-128"/>
              </a:rPr>
              <a:t>		</a:t>
            </a:r>
            <a:r>
              <a:rPr lang="id-ID" altLang="en-US" sz="20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echo</a:t>
            </a:r>
            <a:r>
              <a:rPr lang="id-ID" altLang="en-US" sz="2000" b="1">
                <a:latin typeface="Courier New" charset="0"/>
                <a:ea typeface="ＭＳ Ｐゴシック" charset="-128"/>
              </a:rPr>
              <a:t> </a:t>
            </a:r>
            <a:r>
              <a:rPr lang="id-ID" altLang="en-US" sz="20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“</a:t>
            </a:r>
            <a:r>
              <a:rPr lang="id-ID" altLang="ja-JP" sz="20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&lt;html&gt;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				&lt;body&gt;</a:t>
            </a:r>
          </a:p>
          <a:p>
            <a:pPr lvl="2" eaLnBrk="1" hangingPunct="1">
              <a:buFont typeface="Wingdings" charset="2"/>
              <a:buNone/>
            </a:pPr>
            <a:r>
              <a:rPr lang="id-ID" altLang="en-US" sz="19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				Hello world</a:t>
            </a:r>
          </a:p>
          <a:p>
            <a:pPr lvl="2" eaLnBrk="1" hangingPunct="1">
              <a:buFont typeface="Wingdings" charset="2"/>
              <a:buNone/>
            </a:pPr>
            <a:r>
              <a:rPr lang="id-ID" altLang="en-US" sz="19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				Sedang belajar PHP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				&lt;/body&gt;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solidFill>
                  <a:srgbClr val="FF0066"/>
                </a:solidFill>
                <a:latin typeface="Courier New" charset="0"/>
                <a:ea typeface="ＭＳ Ｐゴシック" charset="-128"/>
              </a:rPr>
              <a:t>			 &lt;/html&gt;</a:t>
            </a:r>
            <a:r>
              <a:rPr lang="id-ID" altLang="en-US" sz="2000" b="1">
                <a:solidFill>
                  <a:srgbClr val="102BB0"/>
                </a:solidFill>
                <a:latin typeface="Courier New" charset="0"/>
                <a:ea typeface="ＭＳ Ｐゴシック" charset="-128"/>
              </a:rPr>
              <a:t>”;</a:t>
            </a:r>
          </a:p>
          <a:p>
            <a:pPr lvl="1" eaLnBrk="1" hangingPunct="1">
              <a:buFont typeface="Wingdings" charset="2"/>
              <a:buNone/>
            </a:pPr>
            <a:r>
              <a:rPr lang="id-ID" altLang="en-US" sz="2000" b="1">
                <a:solidFill>
                  <a:srgbClr val="CC0000"/>
                </a:solidFill>
                <a:latin typeface="Courier New" charset="0"/>
                <a:ea typeface="ＭＳ Ｐゴシック" charset="-128"/>
              </a:rPr>
              <a:t>?&gt;</a:t>
            </a:r>
            <a:endParaRPr lang="en-US" altLang="en-US" sz="2000" b="1">
              <a:solidFill>
                <a:srgbClr val="102BB0"/>
              </a:solidFill>
              <a:latin typeface="Courier New" charset="0"/>
              <a:ea typeface="ＭＳ Ｐゴシック" charset="-128"/>
            </a:endParaRPr>
          </a:p>
          <a:p>
            <a:pPr lvl="1" eaLnBrk="1" hangingPunct="1">
              <a:buFont typeface="Wingdings" charset="2"/>
              <a:buNone/>
            </a:pPr>
            <a:endParaRPr lang="en-US" altLang="en-US" sz="18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2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F0BDB7-8AF5-D04F-A6AB-D76EF6D6B865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5CADA-BB21-A045-B157-3EE87CAB27E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295776" y="2781300"/>
            <a:ext cx="5184775" cy="3384550"/>
          </a:xfrm>
          <a:prstGeom prst="rect">
            <a:avLst/>
          </a:prstGeom>
          <a:noFill/>
          <a:ln w="25400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dirty="0">
                <a:ea typeface="ＭＳ Ｐゴシック" charset="-128"/>
              </a:rPr>
              <a:t>Server </a:t>
            </a:r>
            <a:r>
              <a:rPr lang="id-ID" altLang="en-US" dirty="0" err="1">
                <a:ea typeface="ＭＳ Ｐゴシック" charset="-128"/>
              </a:rPr>
              <a:t>Side</a:t>
            </a:r>
            <a:r>
              <a:rPr lang="id-ID" altLang="en-US" dirty="0">
                <a:ea typeface="ＭＳ Ｐゴシック" charset="-128"/>
              </a:rPr>
              <a:t> </a:t>
            </a:r>
            <a:r>
              <a:rPr lang="id-ID" altLang="en-US" dirty="0" err="1">
                <a:ea typeface="ＭＳ Ｐゴシック" charset="-128"/>
              </a:rPr>
              <a:t>Scripting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dirty="0">
                <a:ea typeface="ＭＳ Ｐゴシック" charset="-128"/>
              </a:rPr>
              <a:t>Apa itu Server </a:t>
            </a:r>
            <a:r>
              <a:rPr lang="id-ID" altLang="en-US" sz="2000" dirty="0" err="1">
                <a:ea typeface="ＭＳ Ｐゴシック" charset="-128"/>
              </a:rPr>
              <a:t>Side</a:t>
            </a:r>
            <a:r>
              <a:rPr lang="id-ID" altLang="en-US" sz="2000" dirty="0">
                <a:ea typeface="ＭＳ Ｐゴシック" charset="-128"/>
              </a:rPr>
              <a:t> </a:t>
            </a:r>
            <a:r>
              <a:rPr lang="id-ID" altLang="en-US" sz="2000" dirty="0" err="1">
                <a:ea typeface="ＭＳ Ｐゴシック" charset="-128"/>
              </a:rPr>
              <a:t>Scripting</a:t>
            </a:r>
            <a:r>
              <a:rPr lang="id-ID" altLang="en-US" sz="2000" dirty="0">
                <a:ea typeface="ＭＳ Ｐゴシック" charset="-128"/>
              </a:rPr>
              <a:t> ?</a:t>
            </a:r>
          </a:p>
          <a:p>
            <a:pPr lvl="1" eaLnBrk="1" hangingPunct="1"/>
            <a:r>
              <a:rPr lang="id-ID" altLang="en-US" sz="1800" dirty="0" err="1">
                <a:ea typeface="ＭＳ Ｐゴシック" charset="-128"/>
              </a:rPr>
              <a:t>Script</a:t>
            </a:r>
            <a:r>
              <a:rPr lang="id-ID" altLang="en-US" sz="1800" dirty="0">
                <a:ea typeface="ＭＳ Ｐゴシック" charset="-128"/>
              </a:rPr>
              <a:t> yang dieksekusi pada web server. Biasa digunakan untuk </a:t>
            </a:r>
            <a:r>
              <a:rPr lang="id-ID" altLang="en-US" sz="1800" dirty="0" err="1">
                <a:ea typeface="ＭＳ Ｐゴシック" charset="-128"/>
              </a:rPr>
              <a:t>website</a:t>
            </a:r>
            <a:r>
              <a:rPr lang="id-ID" altLang="en-US" sz="1800" dirty="0">
                <a:ea typeface="ＭＳ Ｐゴシック" charset="-128"/>
              </a:rPr>
              <a:t> dinamis yang menggunakan </a:t>
            </a:r>
            <a:r>
              <a:rPr lang="id-ID" altLang="en-US" sz="1800" i="1" dirty="0" err="1">
                <a:ea typeface="ＭＳ Ｐゴシック" charset="-128"/>
              </a:rPr>
              <a:t>database</a:t>
            </a:r>
            <a:r>
              <a:rPr lang="id-ID" altLang="en-US" sz="1800" dirty="0">
                <a:ea typeface="ＭＳ Ｐゴシック" charset="-128"/>
              </a:rPr>
              <a:t> atau media penyimpanan data lainnya.</a:t>
            </a:r>
            <a:endParaRPr lang="id-ID" altLang="en-US" sz="1800" i="1" dirty="0">
              <a:ea typeface="ＭＳ Ｐゴシック" charset="-128"/>
            </a:endParaRPr>
          </a:p>
          <a:p>
            <a:pPr eaLnBrk="1" hangingPunct="1"/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17415" name="AutoShape 4"/>
          <p:cNvSpPr>
            <a:spLocks noChangeArrowheads="1"/>
          </p:cNvSpPr>
          <p:nvPr/>
        </p:nvSpPr>
        <p:spPr bwMode="auto">
          <a:xfrm>
            <a:off x="2279650" y="4365625"/>
            <a:ext cx="1512888" cy="1657350"/>
          </a:xfrm>
          <a:prstGeom prst="roundRect">
            <a:avLst>
              <a:gd name="adj" fmla="val 16667"/>
            </a:avLst>
          </a:prstGeom>
          <a:solidFill>
            <a:schemeClr val="hlink">
              <a:alpha val="79999"/>
            </a:schemeClr>
          </a:solidFill>
          <a:ln w="9525">
            <a:solidFill>
              <a:srgbClr val="3366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 dirty="0"/>
              <a:t>Web Browser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400" b="1" dirty="0"/>
              <a:t>(</a:t>
            </a:r>
            <a:r>
              <a:rPr lang="id-ID" altLang="en-US" sz="1400" b="1" dirty="0" err="1"/>
              <a:t>Client</a:t>
            </a:r>
            <a:r>
              <a:rPr lang="id-ID" altLang="en-US" sz="1400" b="1" dirty="0"/>
              <a:t> </a:t>
            </a:r>
            <a:r>
              <a:rPr lang="id-ID" altLang="en-US" sz="1400" b="1" dirty="0" err="1"/>
              <a:t>side</a:t>
            </a:r>
            <a:r>
              <a:rPr lang="id-ID" altLang="en-US" sz="1400" b="1" dirty="0"/>
              <a:t> </a:t>
            </a:r>
            <a:r>
              <a:rPr lang="id-ID" altLang="en-US" sz="1400" b="1" dirty="0" err="1"/>
              <a:t>processing</a:t>
            </a:r>
            <a:r>
              <a:rPr lang="id-ID" altLang="en-US" sz="1400" b="1" dirty="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400" b="1" dirty="0"/>
              <a:t>HTML, </a:t>
            </a:r>
            <a:r>
              <a:rPr lang="id-ID" altLang="en-US" sz="1400" b="1" dirty="0" err="1"/>
              <a:t>JavaScript</a:t>
            </a:r>
            <a:r>
              <a:rPr lang="id-ID" altLang="en-US" sz="1400" b="1" dirty="0"/>
              <a:t>, CSS</a:t>
            </a:r>
            <a:endParaRPr lang="en-US" altLang="en-US" sz="1400" b="1" dirty="0"/>
          </a:p>
        </p:txBody>
      </p:sp>
      <p:sp>
        <p:nvSpPr>
          <p:cNvPr id="17416" name="AutoShape 5"/>
          <p:cNvSpPr>
            <a:spLocks noChangeArrowheads="1"/>
          </p:cNvSpPr>
          <p:nvPr/>
        </p:nvSpPr>
        <p:spPr bwMode="auto">
          <a:xfrm>
            <a:off x="4872039" y="3213100"/>
            <a:ext cx="1368425" cy="1296988"/>
          </a:xfrm>
          <a:prstGeom prst="roundRect">
            <a:avLst>
              <a:gd name="adj" fmla="val 16667"/>
            </a:avLst>
          </a:prstGeom>
          <a:solidFill>
            <a:srgbClr val="00FF00">
              <a:alpha val="79999"/>
            </a:srgbClr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Web Server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400" b="1"/>
              <a:t>Apache, IIS, nginx, GWS, lighttpd</a:t>
            </a:r>
            <a:endParaRPr lang="en-US" altLang="en-US" sz="1400" b="1"/>
          </a:p>
        </p:txBody>
      </p:sp>
      <p:sp>
        <p:nvSpPr>
          <p:cNvPr id="17417" name="AutoShape 7"/>
          <p:cNvSpPr>
            <a:spLocks noChangeArrowheads="1"/>
          </p:cNvSpPr>
          <p:nvPr/>
        </p:nvSpPr>
        <p:spPr bwMode="auto">
          <a:xfrm>
            <a:off x="7319964" y="3213100"/>
            <a:ext cx="1368425" cy="1296988"/>
          </a:xfrm>
          <a:prstGeom prst="roundRect">
            <a:avLst>
              <a:gd name="adj" fmla="val 16667"/>
            </a:avLst>
          </a:prstGeom>
          <a:solidFill>
            <a:srgbClr val="CC99FF">
              <a:alpha val="79999"/>
            </a:srgbClr>
          </a:solidFill>
          <a:ln w="9525">
            <a:solidFill>
              <a:srgbClr val="CC99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CGI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PHP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ASP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JSP</a:t>
            </a:r>
            <a:endParaRPr lang="en-US" altLang="en-US" sz="1400" b="1"/>
          </a:p>
        </p:txBody>
      </p:sp>
      <p:sp>
        <p:nvSpPr>
          <p:cNvPr id="17418" name="AutoShape 8"/>
          <p:cNvSpPr>
            <a:spLocks noChangeArrowheads="1"/>
          </p:cNvSpPr>
          <p:nvPr/>
        </p:nvSpPr>
        <p:spPr bwMode="auto">
          <a:xfrm>
            <a:off x="7391400" y="4941889"/>
            <a:ext cx="1295400" cy="935037"/>
          </a:xfrm>
          <a:prstGeom prst="can">
            <a:avLst>
              <a:gd name="adj" fmla="val 25000"/>
            </a:avLst>
          </a:prstGeom>
          <a:solidFill>
            <a:srgbClr val="FFCC00">
              <a:alpha val="79999"/>
            </a:srgbClr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800" b="1"/>
              <a:t>Database</a:t>
            </a:r>
            <a:endParaRPr lang="en-US" altLang="en-US" sz="1800" b="1"/>
          </a:p>
        </p:txBody>
      </p:sp>
      <p:sp>
        <p:nvSpPr>
          <p:cNvPr id="17419" name="Freeform 10"/>
          <p:cNvSpPr>
            <a:spLocks/>
          </p:cNvSpPr>
          <p:nvPr/>
        </p:nvSpPr>
        <p:spPr bwMode="auto">
          <a:xfrm>
            <a:off x="2640014" y="3500439"/>
            <a:ext cx="2232025" cy="865187"/>
          </a:xfrm>
          <a:custGeom>
            <a:avLst/>
            <a:gdLst>
              <a:gd name="T0" fmla="*/ 0 w 1406"/>
              <a:gd name="T1" fmla="*/ 2147483646 h 545"/>
              <a:gd name="T2" fmla="*/ 0 w 1406"/>
              <a:gd name="T3" fmla="*/ 0 h 545"/>
              <a:gd name="T4" fmla="*/ 2147483646 w 1406"/>
              <a:gd name="T5" fmla="*/ 0 h 545"/>
              <a:gd name="T6" fmla="*/ 0 60000 65536"/>
              <a:gd name="T7" fmla="*/ 0 60000 65536"/>
              <a:gd name="T8" fmla="*/ 0 60000 65536"/>
              <a:gd name="T9" fmla="*/ 0 w 1406"/>
              <a:gd name="T10" fmla="*/ 0 h 545"/>
              <a:gd name="T11" fmla="*/ 1406 w 1406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6" h="545">
                <a:moveTo>
                  <a:pt x="0" y="545"/>
                </a:moveTo>
                <a:lnTo>
                  <a:pt x="0" y="0"/>
                </a:lnTo>
                <a:lnTo>
                  <a:pt x="1406" y="0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6240463" y="3500438"/>
            <a:ext cx="10795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8256588" y="4508500"/>
            <a:ext cx="0" cy="433388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 flipV="1">
            <a:off x="7751763" y="4508500"/>
            <a:ext cx="0" cy="433388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H="1">
            <a:off x="6240463" y="4076700"/>
            <a:ext cx="10795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5"/>
          <p:cNvSpPr>
            <a:spLocks/>
          </p:cNvSpPr>
          <p:nvPr/>
        </p:nvSpPr>
        <p:spPr bwMode="auto">
          <a:xfrm>
            <a:off x="3359150" y="4076701"/>
            <a:ext cx="1512888" cy="288925"/>
          </a:xfrm>
          <a:custGeom>
            <a:avLst/>
            <a:gdLst>
              <a:gd name="T0" fmla="*/ 2147483646 w 953"/>
              <a:gd name="T1" fmla="*/ 0 h 182"/>
              <a:gd name="T2" fmla="*/ 0 w 953"/>
              <a:gd name="T3" fmla="*/ 0 h 182"/>
              <a:gd name="T4" fmla="*/ 0 w 953"/>
              <a:gd name="T5" fmla="*/ 2147483646 h 182"/>
              <a:gd name="T6" fmla="*/ 0 60000 65536"/>
              <a:gd name="T7" fmla="*/ 0 60000 65536"/>
              <a:gd name="T8" fmla="*/ 0 60000 65536"/>
              <a:gd name="T9" fmla="*/ 0 w 953"/>
              <a:gd name="T10" fmla="*/ 0 h 182"/>
              <a:gd name="T11" fmla="*/ 953 w 953"/>
              <a:gd name="T12" fmla="*/ 182 h 1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3" h="182">
                <a:moveTo>
                  <a:pt x="953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2855913" y="3213100"/>
            <a:ext cx="1033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HTTP request</a:t>
            </a:r>
            <a:endParaRPr lang="en-US" altLang="en-US" sz="1200" b="1"/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4727575" y="5300663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600" b="1"/>
              <a:t>Server side processing</a:t>
            </a:r>
            <a:endParaRPr lang="en-US" altLang="en-US" sz="1600" b="1"/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6240463" y="3068639"/>
            <a:ext cx="1204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Script execution</a:t>
            </a:r>
            <a:endParaRPr lang="en-US" altLang="en-US" sz="1200" b="1"/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8328025" y="4581525"/>
            <a:ext cx="573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Query</a:t>
            </a:r>
            <a:endParaRPr lang="en-US" altLang="en-US" sz="1200" b="1"/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6959601" y="4581525"/>
            <a:ext cx="803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Result set</a:t>
            </a:r>
            <a:endParaRPr lang="en-US" altLang="en-US" sz="1200" b="1"/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6527801" y="4076700"/>
            <a:ext cx="555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HTML</a:t>
            </a:r>
            <a:endParaRPr lang="en-US" altLang="en-US" sz="1200" b="1"/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3648076" y="4076700"/>
            <a:ext cx="555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 b="1"/>
              <a:t>HTML</a:t>
            </a:r>
            <a:endParaRPr lang="en-US" altLang="en-US" sz="1200" b="1"/>
          </a:p>
        </p:txBody>
      </p:sp>
    </p:spTree>
    <p:extLst>
      <p:ext uri="{BB962C8B-B14F-4D97-AF65-F5344CB8AC3E}">
        <p14:creationId xmlns:p14="http://schemas.microsoft.com/office/powerpoint/2010/main" val="46925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68576"/>
            <a:ext cx="9144000" cy="889112"/>
          </a:xfrm>
          <a:effectLst>
            <a:reflection stA="30000" endPos="50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err="1">
                <a:latin typeface="Helvetica CY"/>
                <a:cs typeface="Helvetica CY"/>
              </a:rPr>
              <a:t>selesai</a:t>
            </a:r>
            <a:r>
              <a:rPr lang="en-US" dirty="0">
                <a:latin typeface="Helvetica CY"/>
                <a:cs typeface="Helvetica C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20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6600" y="2251076"/>
            <a:ext cx="7772400" cy="1470025"/>
          </a:xfrm>
        </p:spPr>
        <p:txBody>
          <a:bodyPr/>
          <a:lstStyle/>
          <a:p>
            <a:r>
              <a:rPr lang="en-US" b="1" dirty="0" err="1">
                <a:latin typeface="Helvetica CY"/>
                <a:cs typeface="Helvetica CY"/>
              </a:rPr>
              <a:t>terimakasih</a:t>
            </a:r>
            <a:r>
              <a:rPr lang="en-US" b="1" dirty="0">
                <a:latin typeface="Helvetica CY"/>
                <a:cs typeface="Helvetica CY"/>
              </a:rPr>
              <a:t>.</a:t>
            </a:r>
            <a:endParaRPr lang="en-US" dirty="0">
              <a:latin typeface="Helvetica CY"/>
              <a:cs typeface="Helvetica CY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7700" y="3721101"/>
            <a:ext cx="7772400" cy="1470025"/>
          </a:xfrm>
          <a:prstGeom prst="rect">
            <a:avLst/>
          </a:prstGeom>
        </p:spPr>
        <p:txBody>
          <a:bodyPr vert="horz"/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www.about.me</a:t>
            </a: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/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sandhikagalih@unpas.ac.id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  <a:t>@</a:t>
            </a:r>
            <a:r>
              <a:rPr lang="en-US" sz="2800" dirty="0" err="1">
                <a:latin typeface="Helvetica Neue UltraLight" charset="0"/>
                <a:ea typeface="Helvetica Neue UltraLight" charset="0"/>
                <a:cs typeface="Helvetica Neue UltraLight" charset="0"/>
              </a:rPr>
              <a:t>sandhikagalih</a:t>
            </a: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  <a:p>
            <a:pPr algn="ctr" defTabSz="457200">
              <a:spcBef>
                <a:spcPct val="0"/>
              </a:spcBef>
              <a:defRPr/>
            </a:pPr>
            <a:br>
              <a:rPr lang="en-US" sz="2800" dirty="0">
                <a:latin typeface="Helvetica Neue UltraLight" charset="0"/>
                <a:ea typeface="Helvetica Neue UltraLight" charset="0"/>
                <a:cs typeface="Helvetica Neue UltraLight" charset="0"/>
              </a:rPr>
            </a:br>
            <a:endParaRPr lang="en-US" sz="2800" dirty="0">
              <a:latin typeface="Helvetica Neue UltraLight" charset="0"/>
              <a:ea typeface="Helvetica Neue UltraLight" charset="0"/>
              <a:cs typeface="Helvetica Neue Ultra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0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F8501-3650-1C42-B6F2-2003FC4F88AB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675C19-ABDC-1E44-9B1A-ADE18ED3F7F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Web Server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id-ID" altLang="en-US" sz="2000">
                <a:ea typeface="ＭＳ Ｐゴシック" charset="-128"/>
              </a:rPr>
              <a:t>Apa itu web server ?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Sebuah program komputer yang mengirimkan konten ke </a:t>
            </a:r>
            <a:r>
              <a:rPr lang="id-ID" altLang="en-US" sz="1800" i="1">
                <a:ea typeface="ＭＳ Ｐゴシック" charset="-128"/>
              </a:rPr>
              <a:t>client</a:t>
            </a:r>
            <a:r>
              <a:rPr lang="id-ID" altLang="en-US" sz="1800">
                <a:ea typeface="ＭＳ Ｐゴシック" charset="-128"/>
              </a:rPr>
              <a:t> seperti halaman web, menggunakan protokol HTTP melalui World Wide Web.</a:t>
            </a:r>
          </a:p>
          <a:p>
            <a:pPr lvl="1" eaLnBrk="1" hangingPunct="1">
              <a:lnSpc>
                <a:spcPct val="130000"/>
              </a:lnSpc>
            </a:pPr>
            <a:r>
              <a:rPr lang="id-ID" altLang="en-US" sz="1800">
                <a:ea typeface="ＭＳ Ｐゴシック" charset="-128"/>
              </a:rPr>
              <a:t>Web server juga dapat diartikan pada mesin komputer atau mesin virtual (</a:t>
            </a:r>
            <a:r>
              <a:rPr lang="id-ID" altLang="en-US" sz="1800" i="1">
                <a:ea typeface="ＭＳ Ｐゴシック" charset="-128"/>
              </a:rPr>
              <a:t>virtual machine</a:t>
            </a:r>
            <a:r>
              <a:rPr lang="id-ID" altLang="en-US" sz="1800">
                <a:ea typeface="ＭＳ Ｐゴシック" charset="-128"/>
              </a:rPr>
              <a:t>) yang menjalankan aplikasi web server.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2000">
                <a:ea typeface="ＭＳ Ｐゴシック" charset="-128"/>
              </a:rPr>
              <a:t>Beberapa aplikasi web server populer</a:t>
            </a:r>
          </a:p>
          <a:p>
            <a:pPr eaLnBrk="1" hangingPunct="1">
              <a:lnSpc>
                <a:spcPct val="130000"/>
              </a:lnSpc>
              <a:buFont typeface="Wingdings" charset="2"/>
              <a:buNone/>
            </a:pPr>
            <a:endParaRPr lang="en-US" altLang="en-US" sz="2000">
              <a:ea typeface="ＭＳ Ｐゴシック" charset="-128"/>
            </a:endParaRP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4216400"/>
            <a:ext cx="4176713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6096000" y="5949951"/>
            <a:ext cx="2217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000"/>
              <a:t>Sumber : Netcraft survey, January 2010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813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29C22F-0648-B54E-8183-7E8E7F1295A0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97F59-A86C-634B-A73D-32EDE0E7181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Server Side Scripting -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3"/>
            <a:ext cx="8229600" cy="2286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id-ID" altLang="en-US" sz="2000" b="1">
                <a:ea typeface="ＭＳ Ｐゴシック" charset="-128"/>
              </a:rPr>
              <a:t>PHP : Hypertext Preprocessor</a:t>
            </a:r>
            <a:r>
              <a:rPr lang="id-ID" altLang="en-US" sz="2000">
                <a:ea typeface="ＭＳ Ｐゴシック" charset="-128"/>
              </a:rPr>
              <a:t>, bahasa </a:t>
            </a:r>
            <a:r>
              <a:rPr lang="id-ID" altLang="en-US" sz="2000" i="1">
                <a:ea typeface="ＭＳ Ｐゴシック" charset="-128"/>
              </a:rPr>
              <a:t>interpreter </a:t>
            </a:r>
            <a:r>
              <a:rPr lang="id-ID" altLang="en-US" sz="2000">
                <a:ea typeface="ＭＳ Ｐゴシック" charset="-128"/>
              </a:rPr>
              <a:t>yang didesain untuk pengembangan website dinamis.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>
                <a:ea typeface="ＭＳ Ｐゴシック" charset="-128"/>
              </a:rPr>
              <a:t>Dibuat oleh </a:t>
            </a:r>
            <a:r>
              <a:rPr lang="id-ID" altLang="en-US" sz="2000" b="1">
                <a:ea typeface="ＭＳ Ｐゴシック" charset="-128"/>
              </a:rPr>
              <a:t>Rasmus Lerdorf</a:t>
            </a:r>
            <a:r>
              <a:rPr lang="id-ID" altLang="en-US" sz="2000">
                <a:ea typeface="ＭＳ Ｐゴシック" charset="-128"/>
              </a:rPr>
              <a:t>, tahun </a:t>
            </a:r>
            <a:r>
              <a:rPr lang="id-ID" altLang="en-US" sz="2000" b="1">
                <a:ea typeface="ＭＳ Ｐゴシック" charset="-128"/>
              </a:rPr>
              <a:t>1995</a:t>
            </a:r>
            <a:r>
              <a:rPr lang="id-ID" altLang="en-US" sz="2000">
                <a:ea typeface="ＭＳ Ｐゴシック" charset="-128"/>
              </a:rPr>
              <a:t>. Saat itu masih bernama FI (</a:t>
            </a:r>
            <a:r>
              <a:rPr lang="id-ID" altLang="en-US" sz="2000" i="1">
                <a:ea typeface="ＭＳ Ｐゴシック" charset="-128"/>
              </a:rPr>
              <a:t>Form Interpreted</a:t>
            </a:r>
            <a:r>
              <a:rPr lang="id-ID" altLang="en-US" sz="2000">
                <a:ea typeface="ＭＳ Ｐゴシック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>
                <a:ea typeface="ＭＳ Ｐゴシック" charset="-128"/>
              </a:rPr>
              <a:t>Awalnya merupakan kependekan dari </a:t>
            </a:r>
            <a:r>
              <a:rPr lang="id-ID" altLang="en-US" sz="2000" i="1">
                <a:ea typeface="ＭＳ Ｐゴシック" charset="-128"/>
              </a:rPr>
              <a:t>Personal Home Page</a:t>
            </a:r>
            <a:r>
              <a:rPr lang="id-ID" altLang="en-US" sz="2000"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>
                <a:ea typeface="ＭＳ Ｐゴシック" charset="-128"/>
              </a:rPr>
              <a:t>Dipengaruhi oleh bahasa : </a:t>
            </a:r>
            <a:r>
              <a:rPr lang="id-ID" altLang="en-US" sz="2000" b="1">
                <a:ea typeface="ＭＳ Ｐゴシック" charset="-128"/>
              </a:rPr>
              <a:t>C, Perl, Java, C++, Tcl</a:t>
            </a:r>
            <a:r>
              <a:rPr lang="id-ID" altLang="en-US" sz="2000"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d-ID" altLang="en-US" sz="2000">
                <a:ea typeface="ＭＳ Ｐゴシック" charset="-128"/>
              </a:rPr>
              <a:t>Bahasa pemrograman : </a:t>
            </a:r>
            <a:r>
              <a:rPr lang="id-ID" altLang="en-US" sz="2000" b="1">
                <a:ea typeface="ＭＳ Ｐゴシック" charset="-128"/>
              </a:rPr>
              <a:t>C</a:t>
            </a:r>
            <a:endParaRPr lang="en-US" altLang="en-US" sz="2000" b="1">
              <a:ea typeface="ＭＳ Ｐゴシック" charset="-128"/>
            </a:endParaRPr>
          </a:p>
        </p:txBody>
      </p:sp>
      <p:pic>
        <p:nvPicPr>
          <p:cNvPr id="19462" name="Picture 4" descr="Rasmus Lerdo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768726"/>
            <a:ext cx="22367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5232401" y="5445125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/>
              <a:t>Rasmus Lerdorf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1200"/>
              <a:t>Lahir : 22 November 1968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949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131F4-063F-8447-9272-D9ED99E7044B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88B0BA-C77E-1445-B629-D801E68BE7D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Server Side Scripting -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0088" y="1412876"/>
            <a:ext cx="8229600" cy="44116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Keunggulan PHP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Cepat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Karena disisipkan dalam HTML, waktu proses dan </a:t>
            </a:r>
            <a:r>
              <a:rPr lang="id-ID" altLang="en-US" sz="1600" i="1">
                <a:ea typeface="ＭＳ Ｐゴシック" charset="-128"/>
              </a:rPr>
              <a:t>load</a:t>
            </a:r>
            <a:r>
              <a:rPr lang="id-ID" altLang="en-US" sz="1600">
                <a:ea typeface="ＭＳ Ｐゴシック" charset="-128"/>
              </a:rPr>
              <a:t> halaman web menjadi singkat.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Gratis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Mudah digunakan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Sintaks sederhana, mudah dipahami dan digunakan.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Serba guna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Dapat dijalankan di semua sistem operasi.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Dukungan teknik yang luas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Dokumentasi lengkap di web resmi : www.php.net. Banyak forum diskusi PHP.</a:t>
            </a: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Aman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Selama</a:t>
            </a:r>
            <a:r>
              <a:rPr lang="id-ID" altLang="en-US" sz="1600" i="1">
                <a:ea typeface="ＭＳ Ｐゴシック" charset="-128"/>
              </a:rPr>
              <a:t> </a:t>
            </a:r>
            <a:r>
              <a:rPr lang="id-ID" altLang="en-US" sz="1600">
                <a:ea typeface="ＭＳ Ｐゴシック" charset="-128"/>
              </a:rPr>
              <a:t>website didesain dengan benar, </a:t>
            </a:r>
            <a:r>
              <a:rPr lang="id-ID" altLang="en-US" sz="1600" i="1">
                <a:ea typeface="ＭＳ Ｐゴシック" charset="-128"/>
              </a:rPr>
              <a:t>user</a:t>
            </a:r>
            <a:r>
              <a:rPr lang="id-ID" altLang="en-US" sz="1600">
                <a:ea typeface="ＭＳ Ｐゴシック" charset="-128"/>
              </a:rPr>
              <a:t> tidak dapat melihat </a:t>
            </a:r>
            <a:r>
              <a:rPr lang="id-ID" altLang="en-US" sz="1600" i="1">
                <a:ea typeface="ＭＳ Ｐゴシック" charset="-128"/>
              </a:rPr>
              <a:t>source code</a:t>
            </a:r>
            <a:r>
              <a:rPr lang="id-ID" altLang="en-US" sz="1600">
                <a:ea typeface="ＭＳ Ｐゴシック" charset="-128"/>
              </a:rPr>
              <a:t> PHP.</a:t>
            </a:r>
            <a:endParaRPr lang="id-ID" altLang="en-US" sz="1600" i="1">
              <a:ea typeface="ＭＳ Ｐゴシック" charset="-128"/>
            </a:endParaRPr>
          </a:p>
          <a:p>
            <a:pPr lvl="1" eaLnBrk="1" hangingPunct="1"/>
            <a:r>
              <a:rPr lang="id-ID" altLang="en-US" sz="1800" b="1">
                <a:ea typeface="ＭＳ Ｐゴシック" charset="-128"/>
              </a:rPr>
              <a:t>Bisa dimodifikasi</a:t>
            </a:r>
          </a:p>
          <a:p>
            <a:pPr lvl="2" eaLnBrk="1" hangingPunct="1"/>
            <a:r>
              <a:rPr lang="id-ID" altLang="en-US" sz="1600">
                <a:ea typeface="ＭＳ Ｐゴシック" charset="-128"/>
              </a:rPr>
              <a:t>Dengan lisensi Open Source, programmer dapat memodifikasi aplikasi PHP untuk disesuaikan dengan kebutuhannya.</a:t>
            </a:r>
            <a:endParaRPr lang="en-US" altLang="en-US" sz="16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7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0AF397-6745-0C41-BF3E-ABCD60886CE2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272870-2ACB-DF46-93DC-9B1E7884223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Ciri-ciri PHP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719263"/>
            <a:ext cx="8362950" cy="44116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2D313C"/>
                </a:solidFill>
                <a:ea typeface="ＭＳ Ｐゴシック" charset="-128"/>
              </a:rPr>
              <a:t>Extension file berupa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“</a:t>
            </a:r>
            <a:r>
              <a:rPr lang="en-US" altLang="ja-JP" sz="2000" b="1" i="1">
                <a:solidFill>
                  <a:srgbClr val="2D313C"/>
                </a:solidFill>
                <a:ea typeface="ＭＳ Ｐゴシック" charset="-128"/>
              </a:rPr>
              <a:t>.php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”</a:t>
            </a:r>
            <a:r>
              <a:rPr lang="en-US" altLang="ja-JP" sz="2000">
                <a:solidFill>
                  <a:srgbClr val="2D313C"/>
                </a:solidFill>
                <a:ea typeface="ＭＳ Ｐゴシック" charset="-128"/>
              </a:rPr>
              <a:t>. </a:t>
            </a:r>
            <a:r>
              <a:rPr lang="id-ID" altLang="ja-JP" sz="2000">
                <a:solidFill>
                  <a:srgbClr val="2D313C"/>
                </a:solidFill>
                <a:ea typeface="ＭＳ Ｐゴシック" charset="-128"/>
              </a:rPr>
              <a:t> </a:t>
            </a:r>
            <a:r>
              <a:rPr lang="en-US" altLang="ja-JP" sz="2000">
                <a:solidFill>
                  <a:srgbClr val="2D313C"/>
                </a:solidFill>
                <a:ea typeface="ＭＳ Ｐゴシック" charset="-128"/>
              </a:rPr>
              <a:t>Case sensitive.</a:t>
            </a:r>
          </a:p>
          <a:p>
            <a:pPr eaLnBrk="1" hangingPunct="1">
              <a:lnSpc>
                <a:spcPct val="130000"/>
              </a:lnSpc>
            </a:pPr>
            <a:r>
              <a:rPr lang="id-ID" altLang="en-US" sz="2000">
                <a:solidFill>
                  <a:srgbClr val="2D313C"/>
                </a:solidFill>
                <a:ea typeface="ＭＳ Ｐゴシック" charset="-128"/>
              </a:rPr>
              <a:t>T</a:t>
            </a:r>
            <a:r>
              <a:rPr lang="en-US" altLang="en-US" sz="2000">
                <a:solidFill>
                  <a:srgbClr val="2D313C"/>
                </a:solidFill>
                <a:ea typeface="ＭＳ Ｐゴシック" charset="-128"/>
              </a:rPr>
              <a:t>iap akhir perintah diakhiri dengan tanda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“</a:t>
            </a:r>
            <a:r>
              <a:rPr lang="en-US" altLang="ja-JP" sz="2000">
                <a:solidFill>
                  <a:srgbClr val="2D313C"/>
                </a:solidFill>
                <a:ea typeface="ＭＳ Ｐゴシック" charset="-128"/>
              </a:rPr>
              <a:t> ;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”</a:t>
            </a:r>
            <a:r>
              <a:rPr lang="en-US" altLang="ja-JP" sz="2000" i="1">
                <a:solidFill>
                  <a:srgbClr val="2D313C"/>
                </a:solidFill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2D313C"/>
                </a:solidFill>
                <a:ea typeface="ＭＳ Ｐゴシック" charset="-128"/>
              </a:rPr>
              <a:t>Diawali dengan tanda 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“</a:t>
            </a:r>
            <a:r>
              <a:rPr lang="en-US" altLang="ja-JP" sz="2000" b="1">
                <a:solidFill>
                  <a:srgbClr val="2D313C"/>
                </a:solidFill>
                <a:ea typeface="ＭＳ Ｐゴシック" charset="-128"/>
              </a:rPr>
              <a:t>&lt;?php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”</a:t>
            </a:r>
            <a:r>
              <a:rPr lang="en-US" altLang="ja-JP" sz="2000">
                <a:solidFill>
                  <a:srgbClr val="2D313C"/>
                </a:solidFill>
                <a:ea typeface="ＭＳ Ｐゴシック" charset="-128"/>
              </a:rPr>
              <a:t> dan diakhiri dengan tanda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“</a:t>
            </a:r>
            <a:r>
              <a:rPr lang="en-US" altLang="ja-JP" sz="2000" b="1">
                <a:solidFill>
                  <a:srgbClr val="2D313C"/>
                </a:solidFill>
                <a:ea typeface="ＭＳ Ｐゴシック" charset="-128"/>
              </a:rPr>
              <a:t> ?&gt;</a:t>
            </a:r>
            <a:r>
              <a:rPr lang="en-US" altLang="ja-JP" sz="2000">
                <a:solidFill>
                  <a:srgbClr val="2D313C"/>
                </a:solidFill>
                <a:ea typeface="ＭＳ Ｐゴシック" charset="-128"/>
              </a:rPr>
              <a:t> </a:t>
            </a:r>
            <a:r>
              <a:rPr lang="ja-JP" altLang="en-US" sz="2000">
                <a:solidFill>
                  <a:srgbClr val="2D313C"/>
                </a:solidFill>
                <a:ea typeface="ＭＳ Ｐゴシック" charset="-128"/>
              </a:rPr>
              <a:t>”</a:t>
            </a:r>
            <a:r>
              <a:rPr lang="en-US" altLang="ja-JP" sz="2000" i="1">
                <a:solidFill>
                  <a:srgbClr val="2D313C"/>
                </a:solidFill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2D313C"/>
                </a:solidFill>
                <a:ea typeface="ＭＳ Ｐゴシック" charset="-128"/>
              </a:rPr>
              <a:t>Saling berkaitan dengan skrip HTML, CSS dan Javascript.</a:t>
            </a:r>
            <a:endParaRPr lang="id-ID" altLang="en-US" sz="2000">
              <a:solidFill>
                <a:srgbClr val="2D313C"/>
              </a:solidFill>
              <a:ea typeface="ＭＳ Ｐゴシック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id-ID" altLang="en-US" sz="2000">
                <a:solidFill>
                  <a:srgbClr val="2D313C"/>
                </a:solidFill>
                <a:ea typeface="ＭＳ Ｐゴシック" charset="-128"/>
              </a:rPr>
              <a:t>Membutuhkan aplikasi web server yang sudah ter-install PHP untuk mengeksekusi </a:t>
            </a:r>
            <a:r>
              <a:rPr lang="id-ID" altLang="en-US" sz="2000" i="1">
                <a:solidFill>
                  <a:srgbClr val="2D313C"/>
                </a:solidFill>
                <a:ea typeface="ＭＳ Ｐゴシック" charset="-128"/>
              </a:rPr>
              <a:t>script</a:t>
            </a:r>
            <a:r>
              <a:rPr lang="id-ID" altLang="en-US" sz="2000">
                <a:solidFill>
                  <a:srgbClr val="2D313C"/>
                </a:solidFill>
                <a:ea typeface="ＭＳ Ｐゴシック" charset="-128"/>
              </a:rPr>
              <a:t>-nya.</a:t>
            </a:r>
            <a:endParaRPr lang="en-US" altLang="en-US" sz="2000">
              <a:solidFill>
                <a:srgbClr val="2D313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33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Instalasi Web Server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id-ID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83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3F2758-3CCB-5E40-894D-2C272B01B29A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2E255D-FA60-6546-9C95-9A0B1EF2DCF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Persiapan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id-ID" altLang="en-US" sz="2000">
                <a:ea typeface="ＭＳ Ｐゴシック" charset="-128"/>
              </a:rPr>
              <a:t>Mesin komputer yang cukup memori, ruang harddisk, dan kecepatan prosesor yang memadai.</a:t>
            </a:r>
          </a:p>
          <a:p>
            <a:pPr eaLnBrk="1" hangingPunct="1">
              <a:lnSpc>
                <a:spcPct val="150000"/>
              </a:lnSpc>
            </a:pPr>
            <a:r>
              <a:rPr lang="id-ID" altLang="en-US" sz="2000">
                <a:ea typeface="ＭＳ Ｐゴシック" charset="-128"/>
              </a:rPr>
              <a:t>Aplikasi Web Server yang sudah mendukung PHP.</a:t>
            </a:r>
          </a:p>
          <a:p>
            <a:pPr lvl="1" eaLnBrk="1" hangingPunct="1">
              <a:lnSpc>
                <a:spcPct val="150000"/>
              </a:lnSpc>
            </a:pPr>
            <a:r>
              <a:rPr lang="id-ID" altLang="en-US" sz="1800">
                <a:ea typeface="ＭＳ Ｐゴシック" charset="-128"/>
              </a:rPr>
              <a:t>Contohnya Apache.</a:t>
            </a:r>
          </a:p>
          <a:p>
            <a:pPr eaLnBrk="1" hangingPunct="1">
              <a:lnSpc>
                <a:spcPct val="150000"/>
              </a:lnSpc>
            </a:pPr>
            <a:r>
              <a:rPr lang="id-ID" altLang="en-US" sz="2000">
                <a:ea typeface="ＭＳ Ｐゴシック" charset="-128"/>
              </a:rPr>
              <a:t>Komputer yang terhubung dengan internet. (Jika </a:t>
            </a:r>
            <a:r>
              <a:rPr lang="id-ID" altLang="en-US" sz="2000" i="1">
                <a:ea typeface="ＭＳ Ｐゴシック" charset="-128"/>
              </a:rPr>
              <a:t>web site</a:t>
            </a:r>
            <a:r>
              <a:rPr lang="id-ID" altLang="en-US" sz="2000">
                <a:ea typeface="ＭＳ Ｐゴシック" charset="-128"/>
              </a:rPr>
              <a:t> ingin diakses oleh banyak orang di internet)</a:t>
            </a:r>
          </a:p>
          <a:p>
            <a:pPr eaLnBrk="1" hangingPunct="1">
              <a:lnSpc>
                <a:spcPct val="150000"/>
              </a:lnSpc>
            </a:pPr>
            <a:r>
              <a:rPr lang="id-ID" altLang="en-US" sz="2000">
                <a:ea typeface="ＭＳ Ｐゴシック" charset="-128"/>
              </a:rPr>
              <a:t>Aplikasi Database Server. (Jika </a:t>
            </a:r>
            <a:r>
              <a:rPr lang="id-ID" altLang="en-US" sz="2000" i="1">
                <a:ea typeface="ＭＳ Ｐゴシック" charset="-128"/>
              </a:rPr>
              <a:t>web site</a:t>
            </a:r>
            <a:r>
              <a:rPr lang="id-ID" altLang="en-US" sz="2000">
                <a:ea typeface="ＭＳ Ｐゴシック" charset="-128"/>
              </a:rPr>
              <a:t> akan menggunakan database)</a:t>
            </a:r>
          </a:p>
          <a:p>
            <a:pPr lvl="1" eaLnBrk="1" hangingPunct="1">
              <a:lnSpc>
                <a:spcPct val="150000"/>
              </a:lnSpc>
            </a:pPr>
            <a:r>
              <a:rPr lang="id-ID" altLang="en-US" sz="1800">
                <a:ea typeface="ＭＳ Ｐゴシック" charset="-128"/>
              </a:rPr>
              <a:t>MySQL server, Ms. SQL Server, Oracle, Postgre SQL, dll.</a:t>
            </a:r>
            <a:endParaRPr lang="en-US" altLang="en-US" sz="18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78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3DB7CB-D871-BF46-B0B1-CA2D8AE836E0}" type="datetime4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February 2, 2021</a:t>
            </a:fld>
            <a:endParaRPr lang="en-US" altLang="en-US" sz="1000"/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n-US" sz="1000"/>
              <a:t>Tim Dosen Pemrograman Web II 2015 </a:t>
            </a:r>
            <a:r>
              <a:rPr lang="en-US" altLang="en-US" sz="1000"/>
              <a:t>- 2016</a:t>
            </a:r>
            <a:r>
              <a:rPr lang="es-ES_tradnl" altLang="en-US" sz="1000"/>
              <a:t>      Teknik Informatika UNPAS</a:t>
            </a:r>
            <a:endParaRPr lang="en-US" altLang="en-US" sz="100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l"/>
              <a:defRPr sz="2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2F857A-2D46-FF4E-B7C3-6E4D433B2FC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ea typeface="ＭＳ Ｐゴシック" charset="-128"/>
              </a:rPr>
              <a:t>Instalasi Web Server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z="2000" b="1">
                <a:ea typeface="ＭＳ Ｐゴシック" charset="-128"/>
              </a:rPr>
              <a:t>Download Aplikasi Web Server</a:t>
            </a:r>
          </a:p>
          <a:p>
            <a:pPr lvl="1" eaLnBrk="1" hangingPunct="1"/>
            <a:r>
              <a:rPr lang="id-ID" altLang="en-US" sz="2200" b="1">
                <a:ea typeface="ＭＳ Ｐゴシック" charset="-128"/>
              </a:rPr>
              <a:t>Apache</a:t>
            </a:r>
          </a:p>
          <a:p>
            <a:pPr lvl="2" eaLnBrk="1" hangingPunct="1"/>
            <a:r>
              <a:rPr lang="id-ID" altLang="en-US">
                <a:ea typeface="ＭＳ Ｐゴシック" charset="-128"/>
              </a:rPr>
              <a:t>http://httpd.apache.org/download.cgi</a:t>
            </a:r>
          </a:p>
          <a:p>
            <a:pPr lvl="1" eaLnBrk="1" hangingPunct="1"/>
            <a:r>
              <a:rPr lang="id-ID" altLang="en-US" sz="2200" b="1">
                <a:ea typeface="ＭＳ Ｐゴシック" charset="-128"/>
              </a:rPr>
              <a:t>PHP</a:t>
            </a:r>
          </a:p>
          <a:p>
            <a:pPr lvl="2" eaLnBrk="1" hangingPunct="1"/>
            <a:r>
              <a:rPr lang="id-ID" altLang="en-US">
                <a:ea typeface="ＭＳ Ｐゴシック" charset="-128"/>
              </a:rPr>
              <a:t>http://php.net/downloads.php</a:t>
            </a:r>
          </a:p>
          <a:p>
            <a:pPr lvl="1" eaLnBrk="1" hangingPunct="1"/>
            <a:r>
              <a:rPr lang="id-ID" altLang="en-US" sz="2200" b="1">
                <a:ea typeface="ＭＳ Ｐゴシック" charset="-128"/>
              </a:rPr>
              <a:t>Web Server + PHP bundling</a:t>
            </a:r>
          </a:p>
          <a:p>
            <a:pPr lvl="1" eaLnBrk="1" hangingPunct="1"/>
            <a:endParaRPr lang="en-US" altLang="en-US" sz="1800" b="1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48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8D629AE-E98B-F34A-B3EC-605E9FE53B8E}" vid="{DC25379B-812D-F84A-8393-B30C22E4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pertemuan-1-pendahuluan</Template>
  <TotalTime>13</TotalTime>
  <Words>1074</Words>
  <Application>Microsoft Macintosh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 CY</vt:lpstr>
      <vt:lpstr>Helvetica Neue Condensed</vt:lpstr>
      <vt:lpstr>Helvetica Neue UltraLight</vt:lpstr>
      <vt:lpstr>Wingdings</vt:lpstr>
      <vt:lpstr>Office Theme</vt:lpstr>
      <vt:lpstr>Pemrograman Web</vt:lpstr>
      <vt:lpstr>Server Side Scripting</vt:lpstr>
      <vt:lpstr>Web Server</vt:lpstr>
      <vt:lpstr>Server Side Scripting - PHP</vt:lpstr>
      <vt:lpstr>Server Side Scripting - PHP</vt:lpstr>
      <vt:lpstr>Ciri-ciri PHP</vt:lpstr>
      <vt:lpstr>Instalasi Web Server</vt:lpstr>
      <vt:lpstr>Persiapan</vt:lpstr>
      <vt:lpstr>Instalasi Web Server</vt:lpstr>
      <vt:lpstr>WAMP</vt:lpstr>
      <vt:lpstr>MAMP</vt:lpstr>
      <vt:lpstr>XAMPP</vt:lpstr>
      <vt:lpstr>Instalasi XAMPP</vt:lpstr>
      <vt:lpstr>Konfigurasi Web Server</vt:lpstr>
      <vt:lpstr>Konfigurasi Web Server</vt:lpstr>
      <vt:lpstr>PHP Intro</vt:lpstr>
      <vt:lpstr>Editor PHP</vt:lpstr>
      <vt:lpstr>Penulisan PHP</vt:lpstr>
      <vt:lpstr>Penulisan PHP</vt:lpstr>
      <vt:lpstr>selesai.</vt:lpstr>
      <vt:lpstr>terimakasih.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&amp; Teknologi Web</dc:title>
  <dc:creator>Microsoft Office User</dc:creator>
  <cp:lastModifiedBy>Microsoft Office User</cp:lastModifiedBy>
  <cp:revision>18</cp:revision>
  <dcterms:created xsi:type="dcterms:W3CDTF">2018-01-23T01:59:07Z</dcterms:created>
  <dcterms:modified xsi:type="dcterms:W3CDTF">2021-02-02T08:30:59Z</dcterms:modified>
</cp:coreProperties>
</file>