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9" r:id="rId5"/>
    <p:sldId id="260" r:id="rId6"/>
    <p:sldId id="261" r:id="rId7"/>
    <p:sldId id="262" r:id="rId8"/>
    <p:sldId id="263" r:id="rId9"/>
    <p:sldId id="264" r:id="rId10"/>
    <p:sldId id="290" r:id="rId11"/>
    <p:sldId id="284" r:id="rId12"/>
    <p:sldId id="266" r:id="rId13"/>
    <p:sldId id="267" r:id="rId14"/>
    <p:sldId id="269" r:id="rId15"/>
    <p:sldId id="268" r:id="rId16"/>
    <p:sldId id="270" r:id="rId17"/>
    <p:sldId id="272" r:id="rId18"/>
    <p:sldId id="273" r:id="rId19"/>
    <p:sldId id="271"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8" r:id="rId33"/>
    <p:sldId id="287"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5BAAED-75A0-4FA1-B450-8856D6E025E2}" styleName="Table_0">
    <a:wholeTbl>
      <a:tcTxStyle>
        <a:font>
          <a:latin typeface="Arial"/>
          <a:ea typeface="Arial"/>
          <a:cs typeface="Arial"/>
        </a:font>
        <a:schemeClr val="lt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 styleId="{1C2FEDBE-E0A7-4510-B473-5F910E73175F}" styleName="Table_1">
    <a:wholeTbl>
      <a:tcTxStyle>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Arial"/>
          <a:ea typeface="Arial"/>
          <a:cs typeface="Arial"/>
        </a:font>
        <a:schemeClr val="dk1"/>
      </a:tcTxStyle>
      <a:tcStyle>
        <a:tcBdr/>
      </a:tcStyle>
    </a:seCell>
    <a:swCell>
      <a:tcTxStyle b="on">
        <a:font>
          <a:latin typeface="Arial"/>
          <a:ea typeface="Arial"/>
          <a:cs typeface="Arial"/>
        </a:font>
        <a:schemeClr val="dk1"/>
      </a:tcTxStyle>
      <a:tcStyle>
        <a:tcBdr/>
      </a:tcStyle>
    </a:swCell>
    <a:firstRow>
      <a:tcTxStyle b="on">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BF66D478-D2ED-4242-8645-8FBED17E42E7}" styleName="Table_2">
    <a:wholeTbl>
      <a:tcTxStyle>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Arial"/>
          <a:ea typeface="Arial"/>
          <a:cs typeface="Arial"/>
        </a:font>
        <a:schemeClr val="lt1"/>
      </a:tcTxStyle>
      <a:tcStyle>
        <a:tcBdr/>
        <a:fill>
          <a:solidFill>
            <a:schemeClr val="dk1"/>
          </a:solidFill>
        </a:fill>
      </a:tcStyle>
    </a:lastCol>
    <a:firstCol>
      <a:tcTxStyle b="on">
        <a:font>
          <a:latin typeface="Arial"/>
          <a:ea typeface="Arial"/>
          <a:cs typeface="Arial"/>
        </a:font>
        <a:schemeClr val="lt1"/>
      </a:tcTxStyle>
      <a:tcStyle>
        <a:tcBdr/>
        <a:fill>
          <a:solidFill>
            <a:schemeClr val="dk1"/>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Arial"/>
          <a:ea typeface="Arial"/>
          <a:cs typeface="Arial"/>
        </a:font>
        <a:schemeClr val="dk1"/>
      </a:tcTxStyle>
      <a:tcStyle>
        <a:tcBdr/>
      </a:tcStyle>
    </a:seCell>
    <a:swCell>
      <a:tcTxStyle b="on">
        <a:font>
          <a:latin typeface="Arial"/>
          <a:ea typeface="Arial"/>
          <a:cs typeface="Arial"/>
        </a:font>
        <a:schemeClr val="dk1"/>
      </a:tcTxStyle>
      <a:tcStyle>
        <a:tcBdr/>
      </a:tcStyle>
    </a:swCell>
    <a:firstRow>
      <a:tcTxStyle b="on">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Style>
        <a:tcBdr/>
      </a:tcStyle>
    </a:neCell>
    <a:nwCell>
      <a:tcStyle>
        <a:tcBdr/>
      </a:tcStyle>
    </a:nwCell>
  </a:tblStyle>
  <a:tblStyle styleId="{727AFD22-16BB-4C83-9959-81789C517516}" styleName="Table_7">
    <a:wholeTbl>
      <a:tcTxStyle>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Style>
        <a:tcBdr/>
      </a:tcStyle>
    </a:band2H>
    <a:band1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1"/>
              </a:solidFill>
              <a:prstDash val="solid"/>
              <a:round/>
              <a:headEnd type="none" w="sm" len="sm"/>
              <a:tailEnd type="none" w="sm" len="sm"/>
            </a:ln>
          </a:top>
        </a:tcBdr>
      </a:tcStyle>
    </a:lastRow>
    <a:seCell>
      <a:tcStyle>
        <a:tcBdr/>
      </a:tcStyle>
    </a:seCell>
    <a:swCell>
      <a:tcStyle>
        <a:tcBdr/>
      </a:tcStyle>
    </a:swCell>
    <a:firstRow>
      <a:tcTxStyle b="on">
        <a:font>
          <a:latin typeface="Arial"/>
          <a:ea typeface="Arial"/>
          <a:cs typeface="Arial"/>
        </a:font>
        <a:schemeClr val="dk1"/>
      </a:tcTxStyle>
      <a:tcStyle>
        <a:tcBdr/>
        <a:fill>
          <a:solidFill>
            <a:schemeClr val="accent1"/>
          </a:solidFill>
        </a:fill>
      </a:tcStyle>
    </a:firstRow>
    <a:neCell>
      <a:tcStyle>
        <a:tcBdr/>
      </a:tcStyle>
    </a:neCell>
    <a:nwCell>
      <a:tcStyle>
        <a:tcBdr/>
      </a:tcStyle>
    </a:nwCell>
  </a:tblStyle>
  <a:tblStyle styleId="{05B234F9-E9DD-489F-B0BF-98E93BD380CF}" styleName="Table_3">
    <a:wholeTbl>
      <a:tcTxStyle>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Style>
        <a:tcBdr/>
      </a:tcStyle>
    </a:seCell>
    <a:swCell>
      <a:tcStyle>
        <a:tcBdr/>
      </a:tcStyle>
    </a:swCell>
    <a:firstRow>
      <a:tcTxStyle b="on">
        <a:font>
          <a:latin typeface="Arial"/>
          <a:ea typeface="Arial"/>
          <a:cs typeface="Arial"/>
        </a:font>
        <a:schemeClr val="lt1"/>
      </a:tcTxStyle>
      <a:tcStyle>
        <a:tcBdr/>
        <a:fill>
          <a:solidFill>
            <a:schemeClr val="dk1"/>
          </a:solidFill>
        </a:fill>
      </a:tcStyle>
    </a:firstRow>
    <a:neCell>
      <a:tcStyle>
        <a:tcBdr/>
      </a:tcStyle>
    </a:neCell>
    <a:nwCell>
      <a:tcStyle>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3D99E4E-20E4-459E-984F-B4BC0D96AAE9}" styleName="Table_5">
    <a:wholeTbl>
      <a:tcTxStyle>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FDEBEA"/>
          </a:solidFill>
        </a:fill>
      </a:tcStyle>
    </a:band1H>
    <a:band2H>
      <a:tcStyle>
        <a:tcBdr/>
      </a:tcStyle>
    </a:band2H>
    <a:band1V>
      <a:tcStyle>
        <a:tcBdr/>
        <a:fill>
          <a:solidFill>
            <a:srgbClr val="FDEBEA"/>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accent6"/>
              </a:solidFill>
              <a:prstDash val="solid"/>
              <a:round/>
              <a:headEnd type="none" w="sm" len="sm"/>
              <a:tailEnd type="none" w="sm" len="sm"/>
            </a:ln>
          </a:top>
        </a:tcBdr>
        <a:fill>
          <a:solidFill>
            <a:schemeClr val="lt1"/>
          </a:solidFill>
        </a:fill>
      </a:tcStyle>
    </a:lastRow>
    <a:seCell>
      <a:tcStyle>
        <a:tcBdr/>
      </a:tcStyle>
    </a:seCell>
    <a:swCell>
      <a:tcStyle>
        <a:tcBdr/>
      </a:tcStyle>
    </a:swCell>
    <a:firstRow>
      <a:tcTxStyle b="on">
        <a:font>
          <a:latin typeface="Arial"/>
          <a:ea typeface="Arial"/>
          <a:cs typeface="Arial"/>
        </a:font>
        <a:schemeClr val="lt1"/>
      </a:tcTxStyle>
      <a:tcStyle>
        <a:tcBdr/>
        <a:fill>
          <a:solidFill>
            <a:schemeClr val="accent6"/>
          </a:solidFill>
        </a:fill>
      </a:tcStyle>
    </a:firstRow>
    <a:neCell>
      <a:tcStyle>
        <a:tcBdr/>
      </a:tcStyle>
    </a:neCell>
    <a:nwCell>
      <a:tcStyle>
        <a:tcBdr/>
      </a:tcStyle>
    </a:nwCell>
  </a:tblStyle>
  <a:tblStyle styleId="{31433CE8-5570-4243-A495-72E58733B54C}" styleName="Table_6">
    <a:wholeTbl>
      <a:tcTxStyle>
        <a:font>
          <a:latin typeface="Arial"/>
          <a:ea typeface="Arial"/>
          <a:cs typeface="Arial"/>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5"/>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5"/>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 styleId="{E61EA9F0-908C-4946-BA6A-88A1DCD0A53A}" styleName="Table_8">
    <a:wholeTbl>
      <a:tcTxStyle>
        <a:font>
          <a:latin typeface="Arial"/>
          <a:ea typeface="Arial"/>
          <a:cs typeface="Arial"/>
        </a:font>
        <a:schemeClr val="lt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68" d="100"/>
          <a:sy n="68" d="100"/>
        </p:scale>
        <p:origin x="1476" y="72"/>
      </p:cViewPr>
      <p:guideLst>
        <p:guide orient="horz" pos="218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2BD22AC-DFE6-40C1-A2BB-8D538E5B7FC3}" type="doc">
      <dgm:prSet loTypeId="urn:microsoft.com/office/officeart/2005/8/layout/hList6" loCatId="list" qsTypeId="urn:microsoft.com/office/officeart/2005/8/quickstyle/simple1#1" qsCatId="simple" csTypeId="urn:microsoft.com/office/officeart/2005/8/colors/colorful2#1" csCatId="colorful" phldr="true"/>
      <dgm:spPr/>
      <dgm:t>
        <a:bodyPr/>
        <a:lstStyle/>
        <a:p>
          <a:endParaRPr lang="en-IN"/>
        </a:p>
      </dgm:t>
    </dgm:pt>
    <dgm:pt modelId="{7D43386E-642E-41EC-A035-5AA19ED4ADF7}">
      <dgm:prSet phldrT="[Text]"/>
      <dgm:spPr/>
      <dgm:t>
        <a:bodyPr/>
        <a:lstStyle/>
        <a:p>
          <a:r>
            <a:rPr lang="en-US" dirty="0">
              <a:solidFill>
                <a:schemeClr val="tx1"/>
              </a:solidFill>
            </a:rPr>
            <a:t>Termination Dataset</a:t>
          </a:r>
          <a:endParaRPr lang="en-IN" dirty="0">
            <a:solidFill>
              <a:schemeClr val="tx1"/>
            </a:solidFill>
          </a:endParaRPr>
        </a:p>
      </dgm:t>
    </dgm:pt>
    <dgm:pt modelId="{DE44B835-59E5-4083-B738-3E54AFB2CD5F}" cxnId="{1C425A08-6D1E-40FE-85F3-54B886566FDB}" type="parTrans">
      <dgm:prSet/>
      <dgm:spPr/>
      <dgm:t>
        <a:bodyPr/>
        <a:lstStyle/>
        <a:p>
          <a:endParaRPr lang="en-IN"/>
        </a:p>
      </dgm:t>
    </dgm:pt>
    <dgm:pt modelId="{3356B4C1-E1BB-4824-9EC6-78757BFA6A11}" cxnId="{1C425A08-6D1E-40FE-85F3-54B886566FDB}" type="sibTrans">
      <dgm:prSet/>
      <dgm:spPr/>
      <dgm:t>
        <a:bodyPr/>
        <a:lstStyle/>
        <a:p>
          <a:endParaRPr lang="en-IN"/>
        </a:p>
      </dgm:t>
    </dgm:pt>
    <dgm:pt modelId="{FC5C0F79-1298-4696-B0FF-0500C3E818F0}">
      <dgm:prSet phldrT="[Text]"/>
      <dgm:spPr/>
      <dgm:t>
        <a:bodyPr/>
        <a:lstStyle/>
        <a:p>
          <a:r>
            <a:rPr lang="en-US" dirty="0">
              <a:solidFill>
                <a:schemeClr val="tx1"/>
              </a:solidFill>
            </a:rPr>
            <a:t>Univariate Analysis</a:t>
          </a:r>
          <a:endParaRPr lang="en-IN" dirty="0">
            <a:solidFill>
              <a:schemeClr val="tx1"/>
            </a:solidFill>
          </a:endParaRPr>
        </a:p>
      </dgm:t>
    </dgm:pt>
    <dgm:pt modelId="{F202E2C2-AF0B-4D35-A245-ADC38971B204}" cxnId="{89553C08-84AF-4882-BDF2-71D68D61EE8F}" type="parTrans">
      <dgm:prSet/>
      <dgm:spPr/>
      <dgm:t>
        <a:bodyPr/>
        <a:lstStyle/>
        <a:p>
          <a:endParaRPr lang="en-IN"/>
        </a:p>
      </dgm:t>
    </dgm:pt>
    <dgm:pt modelId="{C01F3ED8-074C-4154-89A7-90CB22491AFA}" cxnId="{89553C08-84AF-4882-BDF2-71D68D61EE8F}" type="sibTrans">
      <dgm:prSet/>
      <dgm:spPr/>
      <dgm:t>
        <a:bodyPr/>
        <a:lstStyle/>
        <a:p>
          <a:endParaRPr lang="en-IN"/>
        </a:p>
      </dgm:t>
    </dgm:pt>
    <dgm:pt modelId="{5A868BEE-E379-459A-B38A-CE188ED7642E}">
      <dgm:prSet phldrT="[Text]"/>
      <dgm:spPr/>
      <dgm:t>
        <a:bodyPr/>
        <a:lstStyle/>
        <a:p>
          <a:r>
            <a:rPr lang="en-US" dirty="0">
              <a:solidFill>
                <a:schemeClr val="tx1"/>
              </a:solidFill>
            </a:rPr>
            <a:t>Bivariate Analysis</a:t>
          </a:r>
          <a:endParaRPr lang="en-IN" dirty="0">
            <a:solidFill>
              <a:schemeClr val="tx1"/>
            </a:solidFill>
          </a:endParaRPr>
        </a:p>
      </dgm:t>
    </dgm:pt>
    <dgm:pt modelId="{9F493E12-AE68-41E6-84FF-7130F25FDEE2}" cxnId="{AAAE6F04-B661-4F7E-A5F5-F99C1D874C05}" type="parTrans">
      <dgm:prSet/>
      <dgm:spPr/>
      <dgm:t>
        <a:bodyPr/>
        <a:lstStyle/>
        <a:p>
          <a:endParaRPr lang="en-IN"/>
        </a:p>
      </dgm:t>
    </dgm:pt>
    <dgm:pt modelId="{4FD76C20-158C-44D0-ADCD-834E43F3AFDA}" cxnId="{AAAE6F04-B661-4F7E-A5F5-F99C1D874C05}" type="sibTrans">
      <dgm:prSet/>
      <dgm:spPr/>
      <dgm:t>
        <a:bodyPr/>
        <a:lstStyle/>
        <a:p>
          <a:endParaRPr lang="en-IN"/>
        </a:p>
      </dgm:t>
    </dgm:pt>
    <dgm:pt modelId="{3299CDC7-3270-46A5-BACF-DFA7F51F0528}">
      <dgm:prSet phldrT="[Text]"/>
      <dgm:spPr/>
      <dgm:t>
        <a:bodyPr/>
        <a:lstStyle/>
        <a:p>
          <a:r>
            <a:rPr lang="en-US" dirty="0">
              <a:solidFill>
                <a:schemeClr val="tx1"/>
              </a:solidFill>
            </a:rPr>
            <a:t>Multivariate Analysis</a:t>
          </a:r>
          <a:endParaRPr lang="en-IN" dirty="0">
            <a:solidFill>
              <a:schemeClr val="tx1"/>
            </a:solidFill>
          </a:endParaRPr>
        </a:p>
      </dgm:t>
    </dgm:pt>
    <dgm:pt modelId="{A32A6601-8630-4AC7-B80F-CF95C84902BF}" cxnId="{14C6C384-3AFA-45A5-9068-E88366B11622}" type="parTrans">
      <dgm:prSet/>
      <dgm:spPr/>
      <dgm:t>
        <a:bodyPr/>
        <a:lstStyle/>
        <a:p>
          <a:endParaRPr lang="en-IN"/>
        </a:p>
      </dgm:t>
    </dgm:pt>
    <dgm:pt modelId="{92845446-B917-4E1D-8E16-8E9E0FEC27D2}" cxnId="{14C6C384-3AFA-45A5-9068-E88366B11622}" type="sibTrans">
      <dgm:prSet/>
      <dgm:spPr/>
      <dgm:t>
        <a:bodyPr/>
        <a:lstStyle/>
        <a:p>
          <a:endParaRPr lang="en-IN"/>
        </a:p>
      </dgm:t>
    </dgm:pt>
    <dgm:pt modelId="{C5C11D76-F60E-46FB-88EC-00A2F5B4A7E9}" type="pres">
      <dgm:prSet presAssocID="{72BD22AC-DFE6-40C1-A2BB-8D538E5B7FC3}" presName="Name0" presStyleCnt="0">
        <dgm:presLayoutVars>
          <dgm:dir/>
          <dgm:resizeHandles val="exact"/>
        </dgm:presLayoutVars>
      </dgm:prSet>
      <dgm:spPr/>
    </dgm:pt>
    <dgm:pt modelId="{9B06DA6F-6890-4728-BE36-E1D5E82BBF2E}" type="pres">
      <dgm:prSet presAssocID="{7D43386E-642E-41EC-A035-5AA19ED4ADF7}" presName="node" presStyleLbl="node1" presStyleIdx="0" presStyleCnt="4">
        <dgm:presLayoutVars>
          <dgm:bulletEnabled val="true"/>
        </dgm:presLayoutVars>
      </dgm:prSet>
      <dgm:spPr/>
    </dgm:pt>
    <dgm:pt modelId="{9D9C61BB-03B4-4406-B231-00DD69A2A204}" type="pres">
      <dgm:prSet presAssocID="{3356B4C1-E1BB-4824-9EC6-78757BFA6A11}" presName="sibTrans" presStyleCnt="0"/>
      <dgm:spPr/>
    </dgm:pt>
    <dgm:pt modelId="{45C21ACD-990C-42E1-8AC4-D58C1687BBA3}" type="pres">
      <dgm:prSet presAssocID="{FC5C0F79-1298-4696-B0FF-0500C3E818F0}" presName="node" presStyleLbl="node1" presStyleIdx="1" presStyleCnt="4">
        <dgm:presLayoutVars>
          <dgm:bulletEnabled val="true"/>
        </dgm:presLayoutVars>
      </dgm:prSet>
      <dgm:spPr/>
    </dgm:pt>
    <dgm:pt modelId="{28A7544D-5FEA-4833-BEB0-5AB80A7D30EB}" type="pres">
      <dgm:prSet presAssocID="{C01F3ED8-074C-4154-89A7-90CB22491AFA}" presName="sibTrans" presStyleCnt="0"/>
      <dgm:spPr/>
    </dgm:pt>
    <dgm:pt modelId="{4D261647-A11D-45D3-A0DF-D9272B7EA346}" type="pres">
      <dgm:prSet presAssocID="{5A868BEE-E379-459A-B38A-CE188ED7642E}" presName="node" presStyleLbl="node1" presStyleIdx="2" presStyleCnt="4">
        <dgm:presLayoutVars>
          <dgm:bulletEnabled val="true"/>
        </dgm:presLayoutVars>
      </dgm:prSet>
      <dgm:spPr/>
    </dgm:pt>
    <dgm:pt modelId="{B7F22FE3-40B3-4260-9028-52FB27A2C976}" type="pres">
      <dgm:prSet presAssocID="{4FD76C20-158C-44D0-ADCD-834E43F3AFDA}" presName="sibTrans" presStyleCnt="0"/>
      <dgm:spPr/>
    </dgm:pt>
    <dgm:pt modelId="{B41C3750-E6B9-46FE-90B2-022902CDD95E}" type="pres">
      <dgm:prSet presAssocID="{3299CDC7-3270-46A5-BACF-DFA7F51F0528}" presName="node" presStyleLbl="node1" presStyleIdx="3" presStyleCnt="4">
        <dgm:presLayoutVars>
          <dgm:bulletEnabled val="true"/>
        </dgm:presLayoutVars>
      </dgm:prSet>
      <dgm:spPr/>
    </dgm:pt>
  </dgm:ptLst>
  <dgm:cxnLst>
    <dgm:cxn modelId="{AAAE6F04-B661-4F7E-A5F5-F99C1D874C05}" srcId="{72BD22AC-DFE6-40C1-A2BB-8D538E5B7FC3}" destId="{5A868BEE-E379-459A-B38A-CE188ED7642E}" srcOrd="2" destOrd="0" parTransId="{9F493E12-AE68-41E6-84FF-7130F25FDEE2}" sibTransId="{4FD76C20-158C-44D0-ADCD-834E43F3AFDA}"/>
    <dgm:cxn modelId="{89553C08-84AF-4882-BDF2-71D68D61EE8F}" srcId="{72BD22AC-DFE6-40C1-A2BB-8D538E5B7FC3}" destId="{FC5C0F79-1298-4696-B0FF-0500C3E818F0}" srcOrd="1" destOrd="0" parTransId="{F202E2C2-AF0B-4D35-A245-ADC38971B204}" sibTransId="{C01F3ED8-074C-4154-89A7-90CB22491AFA}"/>
    <dgm:cxn modelId="{1C425A08-6D1E-40FE-85F3-54B886566FDB}" srcId="{72BD22AC-DFE6-40C1-A2BB-8D538E5B7FC3}" destId="{7D43386E-642E-41EC-A035-5AA19ED4ADF7}" srcOrd="0" destOrd="0" parTransId="{DE44B835-59E5-4083-B738-3E54AFB2CD5F}" sibTransId="{3356B4C1-E1BB-4824-9EC6-78757BFA6A11}"/>
    <dgm:cxn modelId="{A4778E08-6C41-4A35-9E75-CAC182D8E729}" type="presOf" srcId="{5A868BEE-E379-459A-B38A-CE188ED7642E}" destId="{4D261647-A11D-45D3-A0DF-D9272B7EA346}" srcOrd="0" destOrd="0" presId="urn:microsoft.com/office/officeart/2005/8/layout/hList6"/>
    <dgm:cxn modelId="{14C6C384-3AFA-45A5-9068-E88366B11622}" srcId="{72BD22AC-DFE6-40C1-A2BB-8D538E5B7FC3}" destId="{3299CDC7-3270-46A5-BACF-DFA7F51F0528}" srcOrd="3" destOrd="0" parTransId="{A32A6601-8630-4AC7-B80F-CF95C84902BF}" sibTransId="{92845446-B917-4E1D-8E16-8E9E0FEC27D2}"/>
    <dgm:cxn modelId="{34C2F985-61D8-4B71-951C-378B190C6D5B}" type="presOf" srcId="{7D43386E-642E-41EC-A035-5AA19ED4ADF7}" destId="{9B06DA6F-6890-4728-BE36-E1D5E82BBF2E}" srcOrd="0" destOrd="0" presId="urn:microsoft.com/office/officeart/2005/8/layout/hList6"/>
    <dgm:cxn modelId="{718B30B7-C1B9-42AA-BD21-A0617CF0946E}" type="presOf" srcId="{3299CDC7-3270-46A5-BACF-DFA7F51F0528}" destId="{B41C3750-E6B9-46FE-90B2-022902CDD95E}" srcOrd="0" destOrd="0" presId="urn:microsoft.com/office/officeart/2005/8/layout/hList6"/>
    <dgm:cxn modelId="{AECF97DD-2540-4F9F-AC01-5D70DDF35EBC}" type="presOf" srcId="{FC5C0F79-1298-4696-B0FF-0500C3E818F0}" destId="{45C21ACD-990C-42E1-8AC4-D58C1687BBA3}" srcOrd="0" destOrd="0" presId="urn:microsoft.com/office/officeart/2005/8/layout/hList6"/>
    <dgm:cxn modelId="{5ADD09FC-4AE2-48CA-90E6-9A3E663A6B15}" type="presOf" srcId="{72BD22AC-DFE6-40C1-A2BB-8D538E5B7FC3}" destId="{C5C11D76-F60E-46FB-88EC-00A2F5B4A7E9}" srcOrd="0" destOrd="0" presId="urn:microsoft.com/office/officeart/2005/8/layout/hList6"/>
    <dgm:cxn modelId="{57B19FC8-FE43-4DA8-A8B5-FE80FC00738C}" type="presParOf" srcId="{C5C11D76-F60E-46FB-88EC-00A2F5B4A7E9}" destId="{9B06DA6F-6890-4728-BE36-E1D5E82BBF2E}" srcOrd="0" destOrd="0" presId="urn:microsoft.com/office/officeart/2005/8/layout/hList6"/>
    <dgm:cxn modelId="{6FE60161-8551-4C6E-8532-B6FFB7E4F2FC}" type="presParOf" srcId="{C5C11D76-F60E-46FB-88EC-00A2F5B4A7E9}" destId="{9D9C61BB-03B4-4406-B231-00DD69A2A204}" srcOrd="1" destOrd="0" presId="urn:microsoft.com/office/officeart/2005/8/layout/hList6"/>
    <dgm:cxn modelId="{5F5F0657-C1BD-4FE9-84ED-9053C58CEE78}" type="presParOf" srcId="{C5C11D76-F60E-46FB-88EC-00A2F5B4A7E9}" destId="{45C21ACD-990C-42E1-8AC4-D58C1687BBA3}" srcOrd="2" destOrd="0" presId="urn:microsoft.com/office/officeart/2005/8/layout/hList6"/>
    <dgm:cxn modelId="{D1EF0D32-401F-4D29-B68F-47F94C1A9E54}" type="presParOf" srcId="{C5C11D76-F60E-46FB-88EC-00A2F5B4A7E9}" destId="{28A7544D-5FEA-4833-BEB0-5AB80A7D30EB}" srcOrd="3" destOrd="0" presId="urn:microsoft.com/office/officeart/2005/8/layout/hList6"/>
    <dgm:cxn modelId="{E3877737-AF3D-4E65-B70B-550C5D6D7456}" type="presParOf" srcId="{C5C11D76-F60E-46FB-88EC-00A2F5B4A7E9}" destId="{4D261647-A11D-45D3-A0DF-D9272B7EA346}" srcOrd="4" destOrd="0" presId="urn:microsoft.com/office/officeart/2005/8/layout/hList6"/>
    <dgm:cxn modelId="{FB5E0362-9D22-4561-A133-5BB979155BDD}" type="presParOf" srcId="{C5C11D76-F60E-46FB-88EC-00A2F5B4A7E9}" destId="{B7F22FE3-40B3-4260-9028-52FB27A2C976}" srcOrd="5" destOrd="0" presId="urn:microsoft.com/office/officeart/2005/8/layout/hList6"/>
    <dgm:cxn modelId="{CF0C5A35-E135-4AF1-9CAE-E801C6D291DE}" type="presParOf" srcId="{C5C11D76-F60E-46FB-88EC-00A2F5B4A7E9}" destId="{B41C3750-E6B9-46FE-90B2-022902CDD95E}" srcOrd="6"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6DA6F-6890-4728-BE36-E1D5E82BBF2E}">
      <dsp:nvSpPr>
        <dsp:cNvPr id="0" name=""/>
        <dsp:cNvSpPr/>
      </dsp:nvSpPr>
      <dsp:spPr>
        <a:xfrm rot="16200000">
          <a:off x="-1240940" y="1242619"/>
          <a:ext cx="4133460" cy="1648220"/>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53" bIns="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Termination Dataset</a:t>
          </a:r>
          <a:endParaRPr lang="en-IN" sz="2100" kern="1200" dirty="0">
            <a:solidFill>
              <a:schemeClr val="tx1"/>
            </a:solidFill>
          </a:endParaRPr>
        </a:p>
      </dsp:txBody>
      <dsp:txXfrm rot="5400000">
        <a:off x="1680" y="826691"/>
        <a:ext cx="1648220" cy="2480076"/>
      </dsp:txXfrm>
    </dsp:sp>
    <dsp:sp modelId="{45C21ACD-990C-42E1-8AC4-D58C1687BBA3}">
      <dsp:nvSpPr>
        <dsp:cNvPr id="0" name=""/>
        <dsp:cNvSpPr/>
      </dsp:nvSpPr>
      <dsp:spPr>
        <a:xfrm rot="16200000">
          <a:off x="530896" y="1242619"/>
          <a:ext cx="4133460" cy="1648220"/>
        </a:xfrm>
        <a:prstGeom prst="flowChartManualOperation">
          <a:avLst/>
        </a:prstGeom>
        <a:solidFill>
          <a:schemeClr val="accent2">
            <a:hueOff val="3321267"/>
            <a:satOff val="-6095"/>
            <a:lumOff val="56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53" bIns="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Univariate Analysis</a:t>
          </a:r>
          <a:endParaRPr lang="en-IN" sz="2100" kern="1200" dirty="0">
            <a:solidFill>
              <a:schemeClr val="tx1"/>
            </a:solidFill>
          </a:endParaRPr>
        </a:p>
      </dsp:txBody>
      <dsp:txXfrm rot="5400000">
        <a:off x="1773516" y="826691"/>
        <a:ext cx="1648220" cy="2480076"/>
      </dsp:txXfrm>
    </dsp:sp>
    <dsp:sp modelId="{4D261647-A11D-45D3-A0DF-D9272B7EA346}">
      <dsp:nvSpPr>
        <dsp:cNvPr id="0" name=""/>
        <dsp:cNvSpPr/>
      </dsp:nvSpPr>
      <dsp:spPr>
        <a:xfrm rot="16200000">
          <a:off x="2302732" y="1242619"/>
          <a:ext cx="4133460" cy="1648220"/>
        </a:xfrm>
        <a:prstGeom prst="flowChartManualOperation">
          <a:avLst/>
        </a:prstGeom>
        <a:solidFill>
          <a:schemeClr val="accent2">
            <a:hueOff val="6642533"/>
            <a:satOff val="-12190"/>
            <a:lumOff val="112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53" bIns="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Bivariate Analysis</a:t>
          </a:r>
          <a:endParaRPr lang="en-IN" sz="2100" kern="1200" dirty="0">
            <a:solidFill>
              <a:schemeClr val="tx1"/>
            </a:solidFill>
          </a:endParaRPr>
        </a:p>
      </dsp:txBody>
      <dsp:txXfrm rot="5400000">
        <a:off x="3545352" y="826691"/>
        <a:ext cx="1648220" cy="2480076"/>
      </dsp:txXfrm>
    </dsp:sp>
    <dsp:sp modelId="{B41C3750-E6B9-46FE-90B2-022902CDD95E}">
      <dsp:nvSpPr>
        <dsp:cNvPr id="0" name=""/>
        <dsp:cNvSpPr/>
      </dsp:nvSpPr>
      <dsp:spPr>
        <a:xfrm rot="16200000">
          <a:off x="4074569" y="1242619"/>
          <a:ext cx="4133460" cy="1648220"/>
        </a:xfrm>
        <a:prstGeom prst="flowChartManualOperation">
          <a:avLst/>
        </a:prstGeom>
        <a:solidFill>
          <a:schemeClr val="accent2">
            <a:hueOff val="9963799"/>
            <a:satOff val="-18285"/>
            <a:lumOff val="16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53" bIns="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Multivariate Analysis</a:t>
          </a:r>
          <a:endParaRPr lang="en-IN" sz="2100" kern="1200" dirty="0">
            <a:solidFill>
              <a:schemeClr val="tx1"/>
            </a:solidFill>
          </a:endParaRPr>
        </a:p>
      </dsp:txBody>
      <dsp:txXfrm rot="5400000">
        <a:off x="5317189" y="826691"/>
        <a:ext cx="1648220" cy="248007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true"/>
        </dgm:pt>
        <dgm:pt modelId="11">
          <dgm:prSet phldr="true"/>
        </dgm:pt>
        <dgm:pt modelId="12">
          <dgm:prSet phldr="true"/>
        </dgm:pt>
        <dgm:pt modelId="2">
          <dgm:prSet phldr="true"/>
        </dgm:pt>
        <dgm:pt modelId="21">
          <dgm:prSet phldr="true"/>
        </dgm:pt>
        <dgm:pt modelId="22">
          <dgm:prSet phldr="true"/>
        </dgm:pt>
        <dgm:pt modelId="3">
          <dgm:prSet phldr="true"/>
        </dgm:pt>
        <dgm:pt modelId="31">
          <dgm:prSet phldr="true"/>
        </dgm:pt>
        <dgm:pt modelId="32">
          <dgm:prSet phldr="true"/>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true"/>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true">
            <a:spLocks noGrp="true"/>
          </p:cNvSpPr>
          <p:nvPr>
            <p:ph type="hdr" idx="2"/>
          </p:nvPr>
        </p:nvSpPr>
        <p:spPr>
          <a:xfrm>
            <a:off x="0" y="0"/>
            <a:ext cx="2971800" cy="457200"/>
          </a:xfrm>
          <a:prstGeom prst="rect">
            <a:avLst/>
          </a:prstGeom>
          <a:noFill/>
          <a:ln>
            <a:noFill/>
          </a:ln>
        </p:spPr>
        <p:txBody>
          <a:bodyPr spcFirstLastPara="1" wrap="square" lIns="91425" tIns="45700" rIns="91425" bIns="45700" anchor="t" anchorCtr="false">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4" name="Google Shape;4;n"/>
          <p:cNvSpPr txBox="true">
            <a:spLocks noGrp="true"/>
          </p:cNvSpPr>
          <p:nvPr>
            <p:ph type="dt" idx="10"/>
          </p:nvPr>
        </p:nvSpPr>
        <p:spPr>
          <a:xfrm>
            <a:off x="3884613" y="0"/>
            <a:ext cx="2971800" cy="457200"/>
          </a:xfrm>
          <a:prstGeom prst="rect">
            <a:avLst/>
          </a:prstGeom>
          <a:noFill/>
          <a:ln>
            <a:noFill/>
          </a:ln>
        </p:spPr>
        <p:txBody>
          <a:bodyPr spcFirstLastPara="1" wrap="square" lIns="91425" tIns="45700" rIns="91425" bIns="45700" anchor="t" anchorCtr="false">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5" name="Google Shape;5;n"/>
          <p:cNvSpPr>
            <a:spLocks noGrp="true" noRot="true" noChangeAspect="true"/>
          </p:cNvSpPr>
          <p:nvPr>
            <p:ph type="sldImg" idx="3"/>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true">
            <a:spLocks noGrp="true"/>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false">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p:txBody>
      </p:sp>
      <p:sp>
        <p:nvSpPr>
          <p:cNvPr id="7" name="Google Shape;7;n"/>
          <p:cNvSpPr txBox="true">
            <a:spLocks noGrp="true"/>
          </p:cNvSpPr>
          <p:nvPr>
            <p:ph type="ftr" idx="11"/>
          </p:nvPr>
        </p:nvSpPr>
        <p:spPr>
          <a:xfrm>
            <a:off x="0" y="8685213"/>
            <a:ext cx="2971800" cy="457200"/>
          </a:xfrm>
          <a:prstGeom prst="rect">
            <a:avLst/>
          </a:prstGeom>
          <a:noFill/>
          <a:ln>
            <a:noFill/>
          </a:ln>
        </p:spPr>
        <p:txBody>
          <a:bodyPr spcFirstLastPara="1" wrap="square" lIns="91425" tIns="45700" rIns="91425" bIns="45700" anchor="b" anchorCtr="false">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8" name="Google Shape;8;n"/>
          <p:cNvSpPr txBox="true">
            <a:spLocks noGrp="true"/>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false">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p2: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true">
            <a:spLocks noGrp="true"/>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false">
            <a:normAutofit/>
          </a:bodyPr>
          <a:lstStyle/>
          <a:p>
            <a:pPr marL="0" lvl="0" indent="0" algn="l" rtl="0">
              <a:spcBef>
                <a:spcPts val="0"/>
              </a:spcBef>
              <a:spcAft>
                <a:spcPts val="0"/>
              </a:spcAft>
              <a:buNone/>
            </a:pPr>
          </a:p>
        </p:txBody>
      </p:sp>
      <p:sp>
        <p:nvSpPr>
          <p:cNvPr id="76" name="Google Shape;76;p2:notes"/>
          <p:cNvSpPr txBox="true">
            <a:spLocks noGrp="true"/>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false">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10: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04" name="Google Shape;204;p10: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p11: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24" name="Google Shape;224;p11: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p13: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48" name="Google Shape;248;p13: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12: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36" name="Google Shape;236;p12: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p14: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endParaRPr dirty="0"/>
          </a:p>
        </p:txBody>
      </p:sp>
      <p:sp>
        <p:nvSpPr>
          <p:cNvPr id="256" name="Google Shape;256;p14: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9"/>
        <p:cNvGrpSpPr/>
        <p:nvPr/>
      </p:nvGrpSpPr>
      <p:grpSpPr>
        <a:xfrm>
          <a:off x="0" y="0"/>
          <a:ext cx="0" cy="0"/>
          <a:chOff x="0" y="0"/>
          <a:chExt cx="0" cy="0"/>
        </a:xfrm>
      </p:grpSpPr>
      <p:sp>
        <p:nvSpPr>
          <p:cNvPr id="270" name="Google Shape;270;p16: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71" name="Google Shape;271;p16: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9"/>
        <p:cNvGrpSpPr/>
        <p:nvPr/>
      </p:nvGrpSpPr>
      <p:grpSpPr>
        <a:xfrm>
          <a:off x="0" y="0"/>
          <a:ext cx="0" cy="0"/>
          <a:chOff x="0" y="0"/>
          <a:chExt cx="0" cy="0"/>
        </a:xfrm>
      </p:grpSpPr>
      <p:sp>
        <p:nvSpPr>
          <p:cNvPr id="280" name="Google Shape;280;p17: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81" name="Google Shape;281;p17: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15: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63" name="Google Shape;263;p15: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1"/>
        <p:cNvGrpSpPr/>
        <p:nvPr/>
      </p:nvGrpSpPr>
      <p:grpSpPr>
        <a:xfrm>
          <a:off x="0" y="0"/>
          <a:ext cx="0" cy="0"/>
          <a:chOff x="0" y="0"/>
          <a:chExt cx="0" cy="0"/>
        </a:xfrm>
      </p:grpSpPr>
      <p:sp>
        <p:nvSpPr>
          <p:cNvPr id="292" name="Google Shape;292;p18: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293" name="Google Shape;293;p18: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8"/>
        <p:cNvGrpSpPr/>
        <p:nvPr/>
      </p:nvGrpSpPr>
      <p:grpSpPr>
        <a:xfrm>
          <a:off x="0" y="0"/>
          <a:ext cx="0" cy="0"/>
          <a:chOff x="0" y="0"/>
          <a:chExt cx="0" cy="0"/>
        </a:xfrm>
      </p:grpSpPr>
      <p:sp>
        <p:nvSpPr>
          <p:cNvPr id="309" name="Google Shape;309;p19: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310" name="Google Shape;310;p19: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3: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94" name="Google Shape;94;p3: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Google Shape;326;p20: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327" name="Google Shape;327;p20: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p21: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353" name="Google Shape;353;p21: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p22: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02" name="Google Shape;402;p22: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5"/>
        <p:cNvGrpSpPr/>
        <p:nvPr/>
      </p:nvGrpSpPr>
      <p:grpSpPr>
        <a:xfrm>
          <a:off x="0" y="0"/>
          <a:ext cx="0" cy="0"/>
          <a:chOff x="0" y="0"/>
          <a:chExt cx="0" cy="0"/>
        </a:xfrm>
      </p:grpSpPr>
      <p:sp>
        <p:nvSpPr>
          <p:cNvPr id="416" name="Google Shape;416;p23: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17" name="Google Shape;417;p23: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3"/>
        <p:cNvGrpSpPr/>
        <p:nvPr/>
      </p:nvGrpSpPr>
      <p:grpSpPr>
        <a:xfrm>
          <a:off x="0" y="0"/>
          <a:ext cx="0" cy="0"/>
          <a:chOff x="0" y="0"/>
          <a:chExt cx="0" cy="0"/>
        </a:xfrm>
      </p:grpSpPr>
      <p:sp>
        <p:nvSpPr>
          <p:cNvPr id="424" name="Google Shape;424;p24: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25" name="Google Shape;425;p24: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3"/>
        <p:cNvGrpSpPr/>
        <p:nvPr/>
      </p:nvGrpSpPr>
      <p:grpSpPr>
        <a:xfrm>
          <a:off x="0" y="0"/>
          <a:ext cx="0" cy="0"/>
          <a:chOff x="0" y="0"/>
          <a:chExt cx="0" cy="0"/>
        </a:xfrm>
      </p:grpSpPr>
      <p:sp>
        <p:nvSpPr>
          <p:cNvPr id="434" name="Google Shape;434;p25: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35" name="Google Shape;435;p25: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1"/>
        <p:cNvGrpSpPr/>
        <p:nvPr/>
      </p:nvGrpSpPr>
      <p:grpSpPr>
        <a:xfrm>
          <a:off x="0" y="0"/>
          <a:ext cx="0" cy="0"/>
          <a:chOff x="0" y="0"/>
          <a:chExt cx="0" cy="0"/>
        </a:xfrm>
      </p:grpSpPr>
      <p:sp>
        <p:nvSpPr>
          <p:cNvPr id="442" name="Google Shape;442;p26: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43" name="Google Shape;443;p26: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1"/>
        <p:cNvGrpSpPr/>
        <p:nvPr/>
      </p:nvGrpSpPr>
      <p:grpSpPr>
        <a:xfrm>
          <a:off x="0" y="0"/>
          <a:ext cx="0" cy="0"/>
          <a:chOff x="0" y="0"/>
          <a:chExt cx="0" cy="0"/>
        </a:xfrm>
      </p:grpSpPr>
      <p:sp>
        <p:nvSpPr>
          <p:cNvPr id="452" name="Google Shape;452;p27: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53" name="Google Shape;453;p27: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
        <p:cNvGrpSpPr/>
        <p:nvPr/>
      </p:nvGrpSpPr>
      <p:grpSpPr>
        <a:xfrm>
          <a:off x="0" y="0"/>
          <a:ext cx="0" cy="0"/>
          <a:chOff x="0" y="0"/>
          <a:chExt cx="0" cy="0"/>
        </a:xfrm>
      </p:grpSpPr>
      <p:sp>
        <p:nvSpPr>
          <p:cNvPr id="473" name="Google Shape;473;p29: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74" name="Google Shape;474;p29: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0"/>
        <p:cNvGrpSpPr/>
        <p:nvPr/>
      </p:nvGrpSpPr>
      <p:grpSpPr>
        <a:xfrm>
          <a:off x="0" y="0"/>
          <a:ext cx="0" cy="0"/>
          <a:chOff x="0" y="0"/>
          <a:chExt cx="0" cy="0"/>
        </a:xfrm>
      </p:grpSpPr>
      <p:sp>
        <p:nvSpPr>
          <p:cNvPr id="481" name="Google Shape;481;p30: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82" name="Google Shape;482;p30: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4: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4:notes"/>
          <p:cNvSpPr txBox="true">
            <a:spLocks noGrp="true"/>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false">
            <a:normAutofit/>
          </a:bodyPr>
          <a:lstStyle/>
          <a:p>
            <a:pPr marL="0" lvl="0" indent="0" algn="l" rtl="0">
              <a:spcBef>
                <a:spcPts val="0"/>
              </a:spcBef>
              <a:spcAft>
                <a:spcPts val="0"/>
              </a:spcAft>
              <a:buNone/>
            </a:pPr>
          </a:p>
        </p:txBody>
      </p:sp>
      <p:sp>
        <p:nvSpPr>
          <p:cNvPr id="102" name="Google Shape;102;p4:notes"/>
          <p:cNvSpPr txBox="true">
            <a:spLocks noGrp="true"/>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false">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0"/>
        <p:cNvGrpSpPr/>
        <p:nvPr/>
      </p:nvGrpSpPr>
      <p:grpSpPr>
        <a:xfrm>
          <a:off x="0" y="0"/>
          <a:ext cx="0" cy="0"/>
          <a:chOff x="0" y="0"/>
          <a:chExt cx="0" cy="0"/>
        </a:xfrm>
      </p:grpSpPr>
      <p:sp>
        <p:nvSpPr>
          <p:cNvPr id="481" name="Google Shape;481;p30: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82" name="Google Shape;482;p30: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
        <p:cNvGrpSpPr/>
        <p:nvPr/>
      </p:nvGrpSpPr>
      <p:grpSpPr>
        <a:xfrm>
          <a:off x="0" y="0"/>
          <a:ext cx="0" cy="0"/>
          <a:chOff x="0" y="0"/>
          <a:chExt cx="0" cy="0"/>
        </a:xfrm>
      </p:grpSpPr>
      <p:sp>
        <p:nvSpPr>
          <p:cNvPr id="488" name="Google Shape;488;p31: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89" name="Google Shape;489;p31: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5: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18" name="Google Shape;118;p5: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6: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6:notes"/>
          <p:cNvSpPr txBox="true">
            <a:spLocks noGrp="true"/>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false">
            <a:normAutofit/>
          </a:bodyPr>
          <a:lstStyle/>
          <a:p>
            <a:pPr marL="0" lvl="0" indent="0" algn="l" rtl="0">
              <a:spcBef>
                <a:spcPts val="0"/>
              </a:spcBef>
              <a:spcAft>
                <a:spcPts val="0"/>
              </a:spcAft>
              <a:buNone/>
            </a:pPr>
          </a:p>
        </p:txBody>
      </p:sp>
      <p:sp>
        <p:nvSpPr>
          <p:cNvPr id="128" name="Google Shape;128;p6:notes"/>
          <p:cNvSpPr txBox="true">
            <a:spLocks noGrp="true"/>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false">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7: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41" name="Google Shape;141;p7: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8: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49" name="Google Shape;149;p8: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9: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191" name="Google Shape;191;p9: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1"/>
        <p:cNvGrpSpPr/>
        <p:nvPr/>
      </p:nvGrpSpPr>
      <p:grpSpPr>
        <a:xfrm>
          <a:off x="0" y="0"/>
          <a:ext cx="0" cy="0"/>
          <a:chOff x="0" y="0"/>
          <a:chExt cx="0" cy="0"/>
        </a:xfrm>
      </p:grpSpPr>
      <p:sp>
        <p:nvSpPr>
          <p:cNvPr id="462" name="Google Shape;462;p28:notes"/>
          <p:cNvSpPr txBox="true">
            <a:spLocks noGrp="true"/>
          </p:cNvSpPr>
          <p:nvPr>
            <p:ph type="body" idx="1"/>
          </p:nvPr>
        </p:nvSpPr>
        <p:spPr>
          <a:xfrm>
            <a:off x="685800" y="4343400"/>
            <a:ext cx="5486400" cy="4114800"/>
          </a:xfrm>
          <a:prstGeom prst="rect">
            <a:avLst/>
          </a:prstGeom>
        </p:spPr>
        <p:txBody>
          <a:bodyPr spcFirstLastPara="1" wrap="square" lIns="91425" tIns="45700" rIns="91425" bIns="45700" anchor="t" anchorCtr="false">
            <a:noAutofit/>
          </a:bodyPr>
          <a:lstStyle/>
          <a:p>
            <a:pPr marL="0" lvl="0" indent="0" algn="l" rtl="0">
              <a:spcBef>
                <a:spcPts val="0"/>
              </a:spcBef>
              <a:spcAft>
                <a:spcPts val="0"/>
              </a:spcAft>
              <a:buNone/>
            </a:pPr>
          </a:p>
        </p:txBody>
      </p:sp>
      <p:sp>
        <p:nvSpPr>
          <p:cNvPr id="463" name="Google Shape;463;p28:notes"/>
          <p:cNvSpPr>
            <a:spLocks noGrp="true" noRot="true" noChangeAspect="true"/>
          </p:cNvSpPr>
          <p:nvPr>
            <p:ph type="sldImg" idx="2"/>
          </p:nvPr>
        </p:nvSpPr>
        <p:spPr>
          <a:xfrm>
            <a:off x="1143000" y="685800"/>
            <a:ext cx="4572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0"/>
        <p:cNvGrpSpPr/>
        <p:nvPr/>
      </p:nvGrpSpPr>
      <p:grpSpPr>
        <a:xfrm>
          <a:off x="0" y="0"/>
          <a:ext cx="0" cy="0"/>
          <a:chOff x="0" y="0"/>
          <a:chExt cx="0" cy="0"/>
        </a:xfrm>
      </p:grpSpPr>
      <p:sp>
        <p:nvSpPr>
          <p:cNvPr id="31" name="Google Shape;31;p34"/>
          <p:cNvSpPr txBox="true">
            <a:spLocks noGrp="true"/>
          </p:cNvSpPr>
          <p:nvPr>
            <p:ph type="title"/>
          </p:nvPr>
        </p:nvSpPr>
        <p:spPr>
          <a:xfrm>
            <a:off x="457200" y="365395"/>
            <a:ext cx="4876800" cy="799306"/>
          </a:xfrm>
          <a:prstGeom prst="rect">
            <a:avLst/>
          </a:prstGeom>
          <a:noFill/>
          <a:ln>
            <a:noFill/>
          </a:ln>
        </p:spPr>
        <p:txBody>
          <a:bodyPr spcFirstLastPara="1" wrap="square" lIns="0" tIns="45700" rIns="0" bIns="45700" anchor="ctr" anchorCtr="false">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4"/>
          <p:cNvSpPr txBox="true">
            <a:spLocks noGrp="true"/>
          </p:cNvSpPr>
          <p:nvPr>
            <p:ph type="body" idx="1"/>
          </p:nvPr>
        </p:nvSpPr>
        <p:spPr>
          <a:xfrm>
            <a:off x="457200" y="1600200"/>
            <a:ext cx="8229600" cy="4572000"/>
          </a:xfrm>
          <a:prstGeom prst="rect">
            <a:avLst/>
          </a:prstGeom>
          <a:noFill/>
          <a:ln>
            <a:noFill/>
          </a:ln>
        </p:spPr>
        <p:txBody>
          <a:bodyPr spcFirstLastPara="1" wrap="square" lIns="91425" tIns="45700" rIns="91425" bIns="45700" anchor="t" anchorCtr="false">
            <a:normAutofit/>
          </a:bodyPr>
          <a:lstStyle>
            <a:lvl1pPr marL="457200" lvl="0" indent="-320040" algn="l">
              <a:spcBef>
                <a:spcPts val="360"/>
              </a:spcBef>
              <a:spcAft>
                <a:spcPts val="0"/>
              </a:spcAft>
              <a:buSzPts val="1440"/>
              <a:buChar char="•"/>
              <a:defRPr/>
            </a:lvl1pPr>
            <a:lvl2pPr marL="914400" lvl="1" indent="-337185" algn="l">
              <a:spcBef>
                <a:spcPts val="1000"/>
              </a:spcBef>
              <a:spcAft>
                <a:spcPts val="0"/>
              </a:spcAft>
              <a:buSzPts val="171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3" name="Google Shape;33;p34"/>
          <p:cNvSpPr txBox="true">
            <a:spLocks noGrp="true"/>
          </p:cNvSpPr>
          <p:nvPr>
            <p:ph type="ftr" idx="11"/>
          </p:nvPr>
        </p:nvSpPr>
        <p:spPr>
          <a:xfrm>
            <a:off x="5715000" y="173195"/>
            <a:ext cx="2468880" cy="300831"/>
          </a:xfrm>
          <a:prstGeom prst="rect">
            <a:avLst/>
          </a:prstGeom>
          <a:noFill/>
          <a:ln>
            <a:noFill/>
          </a:ln>
        </p:spPr>
        <p:txBody>
          <a:bodyPr spcFirstLastPara="1" wrap="square" lIns="91425" tIns="45700" rIns="91425" bIns="45700" anchor="b" anchorCtr="false">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5"/>
        <p:cNvGrpSpPr/>
        <p:nvPr/>
      </p:nvGrpSpPr>
      <p:grpSpPr>
        <a:xfrm>
          <a:off x="0" y="0"/>
          <a:ext cx="0" cy="0"/>
          <a:chOff x="0" y="0"/>
          <a:chExt cx="0" cy="0"/>
        </a:xfrm>
      </p:grpSpPr>
      <p:sp>
        <p:nvSpPr>
          <p:cNvPr id="36" name="Google Shape;36;p35"/>
          <p:cNvSpPr txBox="true">
            <a:spLocks noGrp="true"/>
          </p:cNvSpPr>
          <p:nvPr>
            <p:ph type="title"/>
          </p:nvPr>
        </p:nvSpPr>
        <p:spPr>
          <a:xfrm>
            <a:off x="466725" y="381198"/>
            <a:ext cx="4638674" cy="675926"/>
          </a:xfrm>
          <a:prstGeom prst="rect">
            <a:avLst/>
          </a:prstGeom>
          <a:noFill/>
          <a:ln>
            <a:noFill/>
          </a:ln>
        </p:spPr>
        <p:txBody>
          <a:bodyPr spcFirstLastPara="1" wrap="square" lIns="0" tIns="45700" rIns="0" bIns="45700" anchor="ctr" anchorCtr="false">
            <a:noAutofit/>
          </a:bodyPr>
          <a:lstStyle>
            <a:lvl1pPr lvl="0" algn="l">
              <a:spcBef>
                <a:spcPts val="0"/>
              </a:spcBef>
              <a:spcAft>
                <a:spcPts val="0"/>
              </a:spcAft>
              <a:buClr>
                <a:schemeClr val="accent1"/>
              </a:buClr>
              <a:buSzPts val="40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5"/>
          <p:cNvSpPr txBox="true">
            <a:spLocks noGrp="true"/>
          </p:cNvSpPr>
          <p:nvPr>
            <p:ph type="body" idx="1"/>
          </p:nvPr>
        </p:nvSpPr>
        <p:spPr>
          <a:xfrm>
            <a:off x="457200" y="1722437"/>
            <a:ext cx="4038600" cy="4525963"/>
          </a:xfrm>
          <a:prstGeom prst="rect">
            <a:avLst/>
          </a:prstGeom>
          <a:noFill/>
          <a:ln>
            <a:noFill/>
          </a:ln>
        </p:spPr>
        <p:txBody>
          <a:bodyPr spcFirstLastPara="1" wrap="square" lIns="91425" tIns="45700" rIns="91425" bIns="45700" anchor="t" anchorCtr="false">
            <a:normAutofit/>
          </a:bodyPr>
          <a:lstStyle>
            <a:lvl1pPr marL="457200" lvl="0" indent="-360680" algn="l">
              <a:spcBef>
                <a:spcPts val="520"/>
              </a:spcBef>
              <a:spcAft>
                <a:spcPts val="0"/>
              </a:spcAft>
              <a:buSzPts val="2080"/>
              <a:buChar char="•"/>
              <a:defRPr sz="2600"/>
            </a:lvl1pPr>
            <a:lvl2pPr marL="914400" lvl="1" indent="-373380" algn="l">
              <a:spcBef>
                <a:spcPts val="1000"/>
              </a:spcBef>
              <a:spcAft>
                <a:spcPts val="0"/>
              </a:spcAft>
              <a:buSzPts val="228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342900" algn="l">
              <a:spcBef>
                <a:spcPts val="10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8" name="Google Shape;38;p35"/>
          <p:cNvSpPr txBox="true">
            <a:spLocks noGrp="true"/>
          </p:cNvSpPr>
          <p:nvPr>
            <p:ph type="body" idx="2"/>
          </p:nvPr>
        </p:nvSpPr>
        <p:spPr>
          <a:xfrm>
            <a:off x="4648200" y="1722437"/>
            <a:ext cx="4038600" cy="4525963"/>
          </a:xfrm>
          <a:prstGeom prst="rect">
            <a:avLst/>
          </a:prstGeom>
          <a:noFill/>
          <a:ln>
            <a:noFill/>
          </a:ln>
        </p:spPr>
        <p:txBody>
          <a:bodyPr spcFirstLastPara="1" wrap="square" lIns="91425" tIns="45700" rIns="91425" bIns="45700" anchor="t" anchorCtr="false">
            <a:normAutofit/>
          </a:bodyPr>
          <a:lstStyle>
            <a:lvl1pPr marL="457200" lvl="0" indent="-360680" algn="l">
              <a:spcBef>
                <a:spcPts val="520"/>
              </a:spcBef>
              <a:spcAft>
                <a:spcPts val="0"/>
              </a:spcAft>
              <a:buSzPts val="2080"/>
              <a:buChar char="•"/>
              <a:defRPr sz="2600"/>
            </a:lvl1pPr>
            <a:lvl2pPr marL="914400" lvl="1" indent="-373380" algn="l">
              <a:spcBef>
                <a:spcPts val="1000"/>
              </a:spcBef>
              <a:spcAft>
                <a:spcPts val="0"/>
              </a:spcAft>
              <a:buSzPts val="228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342900" algn="l">
              <a:spcBef>
                <a:spcPts val="10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39" name="Google Shape;39;p35"/>
          <p:cNvSpPr txBox="true">
            <a:spLocks noGrp="true"/>
          </p:cNvSpPr>
          <p:nvPr>
            <p:ph type="ftr" idx="11"/>
          </p:nvPr>
        </p:nvSpPr>
        <p:spPr>
          <a:xfrm>
            <a:off x="5791200" y="173195"/>
            <a:ext cx="2355056" cy="301752"/>
          </a:xfrm>
          <a:prstGeom prst="rect">
            <a:avLst/>
          </a:prstGeom>
          <a:noFill/>
          <a:ln>
            <a:noFill/>
          </a:ln>
        </p:spPr>
        <p:txBody>
          <a:bodyPr spcFirstLastPara="1" wrap="square" lIns="91425" tIns="45700" rIns="91425" bIns="45700" anchor="b" anchorCtr="false">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true">
            <a:spLocks noGrp="true"/>
          </p:cNvSpPr>
          <p:nvPr>
            <p:ph type="sldNum" idx="12"/>
          </p:nvPr>
        </p:nvSpPr>
        <p:spPr>
          <a:xfrm>
            <a:off x="8180070" y="173195"/>
            <a:ext cx="502920" cy="301752"/>
          </a:xfrm>
          <a:prstGeom prst="rect">
            <a:avLst/>
          </a:prstGeom>
          <a:noFill/>
          <a:ln>
            <a:noFill/>
          </a:ln>
        </p:spPr>
        <p:txBody>
          <a:bodyPr spcFirstLastPara="1" wrap="square" lIns="91425" tIns="45700" rIns="91425" bIns="45700" anchor="b"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41"/>
        <p:cNvGrpSpPr/>
        <p:nvPr/>
      </p:nvGrpSpPr>
      <p:grpSpPr>
        <a:xfrm>
          <a:off x="0" y="0"/>
          <a:ext cx="0" cy="0"/>
          <a:chOff x="0" y="0"/>
          <a:chExt cx="0" cy="0"/>
        </a:xfrm>
      </p:grpSpPr>
      <p:grpSp>
        <p:nvGrpSpPr>
          <p:cNvPr id="42" name="Google Shape;42;p36"/>
          <p:cNvGrpSpPr/>
          <p:nvPr/>
        </p:nvGrpSpPr>
        <p:grpSpPr>
          <a:xfrm>
            <a:off x="5105399" y="3142"/>
            <a:ext cx="4038601" cy="1101851"/>
            <a:chOff x="5334000" y="-37306"/>
            <a:chExt cx="3281716" cy="895350"/>
          </a:xfrm>
        </p:grpSpPr>
        <p:pic>
          <p:nvPicPr>
            <p:cNvPr id="43" name="Google Shape;43;p36"/>
            <p:cNvPicPr preferRelativeResize="false"/>
            <p:nvPr/>
          </p:nvPicPr>
          <p:blipFill rotWithShape="true">
            <a:blip r:embed="rId2"/>
            <a:srcRect/>
            <a:stretch>
              <a:fillRect/>
            </a:stretch>
          </p:blipFill>
          <p:spPr>
            <a:xfrm>
              <a:off x="5448301" y="-37306"/>
              <a:ext cx="3167415" cy="609600"/>
            </a:xfrm>
            <a:prstGeom prst="rect">
              <a:avLst/>
            </a:prstGeom>
            <a:noFill/>
            <a:ln>
              <a:noFill/>
            </a:ln>
          </p:spPr>
        </p:pic>
        <p:pic>
          <p:nvPicPr>
            <p:cNvPr id="44" name="Google Shape;44;p36"/>
            <p:cNvPicPr preferRelativeResize="false"/>
            <p:nvPr/>
          </p:nvPicPr>
          <p:blipFill rotWithShape="true">
            <a:blip r:embed="rId3"/>
            <a:srcRect/>
            <a:stretch>
              <a:fillRect/>
            </a:stretch>
          </p:blipFill>
          <p:spPr>
            <a:xfrm>
              <a:off x="5334000" y="-37306"/>
              <a:ext cx="819150" cy="895350"/>
            </a:xfrm>
            <a:prstGeom prst="rect">
              <a:avLst/>
            </a:prstGeom>
            <a:noFill/>
            <a:ln>
              <a:noFill/>
            </a:ln>
          </p:spPr>
        </p:pic>
      </p:grpSp>
      <p:sp>
        <p:nvSpPr>
          <p:cNvPr id="45" name="Google Shape;45;p36"/>
          <p:cNvSpPr txBox="true">
            <a:spLocks noGrp="true"/>
          </p:cNvSpPr>
          <p:nvPr>
            <p:ph type="title"/>
          </p:nvPr>
        </p:nvSpPr>
        <p:spPr>
          <a:xfrm>
            <a:off x="466725" y="381198"/>
            <a:ext cx="4638674" cy="675926"/>
          </a:xfrm>
          <a:prstGeom prst="rect">
            <a:avLst/>
          </a:prstGeom>
          <a:noFill/>
          <a:ln>
            <a:noFill/>
          </a:ln>
        </p:spPr>
        <p:txBody>
          <a:bodyPr spcFirstLastPara="1" wrap="square" lIns="0" tIns="45700" rIns="0" bIns="45700" anchor="ctr" anchorCtr="false">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txBox="true">
            <a:spLocks noGrp="true"/>
          </p:cNvSpPr>
          <p:nvPr>
            <p:ph type="ftr" idx="11"/>
          </p:nvPr>
        </p:nvSpPr>
        <p:spPr>
          <a:xfrm>
            <a:off x="5867400" y="174116"/>
            <a:ext cx="2212182" cy="300831"/>
          </a:xfrm>
          <a:prstGeom prst="rect">
            <a:avLst/>
          </a:prstGeom>
          <a:noFill/>
          <a:ln>
            <a:noFill/>
          </a:ln>
        </p:spPr>
        <p:txBody>
          <a:bodyPr spcFirstLastPara="1" wrap="square" lIns="91425" tIns="45700" rIns="91425" bIns="45700" anchor="b" anchorCtr="false">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48" name="Google Shape;48;p36"/>
          <p:cNvSpPr txBox="true">
            <a:spLocks noGrp="true"/>
          </p:cNvSpPr>
          <p:nvPr>
            <p:ph type="body" idx="1"/>
          </p:nvPr>
        </p:nvSpPr>
        <p:spPr>
          <a:xfrm>
            <a:off x="457200" y="1425655"/>
            <a:ext cx="7726680" cy="571500"/>
          </a:xfrm>
          <a:prstGeom prst="rect">
            <a:avLst/>
          </a:prstGeom>
          <a:noFill/>
          <a:ln>
            <a:noFill/>
          </a:ln>
        </p:spPr>
        <p:txBody>
          <a:bodyPr spcFirstLastPara="1" wrap="square" lIns="91425" tIns="45700" rIns="91425" bIns="45700" anchor="t" anchorCtr="false">
            <a:normAutofit/>
          </a:bodyPr>
          <a:lstStyle>
            <a:lvl1pPr marL="457200" lvl="0" indent="-228600" algn="l">
              <a:spcBef>
                <a:spcPts val="400"/>
              </a:spcBef>
              <a:spcAft>
                <a:spcPts val="0"/>
              </a:spcAft>
              <a:buSzPts val="1600"/>
              <a:buFont typeface="Arial"/>
              <a:buNone/>
              <a:defRPr sz="2000"/>
            </a:lvl1pPr>
            <a:lvl2pPr marL="914400" lvl="1" indent="-228600" algn="l">
              <a:spcBef>
                <a:spcPts val="1000"/>
              </a:spcBef>
              <a:spcAft>
                <a:spcPts val="0"/>
              </a:spcAft>
              <a:buSzPts val="2280"/>
              <a:buNone/>
              <a:defRPr/>
            </a:lvl2pPr>
            <a:lvl3pPr marL="1371600" lvl="2" indent="-228600" algn="l">
              <a:spcBef>
                <a:spcPts val="1000"/>
              </a:spcBef>
              <a:spcAft>
                <a:spcPts val="0"/>
              </a:spcAft>
              <a:buSzPts val="2000"/>
              <a:buNone/>
              <a:defRPr/>
            </a:lvl3pPr>
            <a:lvl4pPr marL="1828800" lvl="3" indent="-228600" algn="l">
              <a:spcBef>
                <a:spcPts val="1000"/>
              </a:spcBef>
              <a:spcAft>
                <a:spcPts val="0"/>
              </a:spcAft>
              <a:buSzPts val="1800"/>
              <a:buNone/>
              <a:defRPr/>
            </a:lvl4pPr>
            <a:lvl5pPr marL="2286000" lvl="4" indent="-228600" algn="l">
              <a:spcBef>
                <a:spcPts val="1000"/>
              </a:spcBef>
              <a:spcAft>
                <a:spcPts val="0"/>
              </a:spcAft>
              <a:buSzPts val="1800"/>
              <a:buNone/>
              <a:defRPr/>
            </a:lvl5pPr>
            <a:lvl6pPr marL="2743200" lvl="5" indent="-342900" algn="l">
              <a:spcBef>
                <a:spcPts val="10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bg>
      <p:bgPr>
        <a:solidFill>
          <a:schemeClr val="lt1"/>
        </a:solidFill>
        <a:effectLst/>
      </p:bgPr>
    </p:bg>
    <p:spTree>
      <p:nvGrpSpPr>
        <p:cNvPr id="1" name="Shape 49"/>
        <p:cNvGrpSpPr/>
        <p:nvPr/>
      </p:nvGrpSpPr>
      <p:grpSpPr>
        <a:xfrm>
          <a:off x="0" y="0"/>
          <a:ext cx="0" cy="0"/>
          <a:chOff x="0" y="0"/>
          <a:chExt cx="0" cy="0"/>
        </a:xfrm>
      </p:grpSpPr>
      <p:sp>
        <p:nvSpPr>
          <p:cNvPr id="50" name="Google Shape;50;p37"/>
          <p:cNvSpPr txBox="true">
            <a:spLocks noGrp="true"/>
          </p:cNvSpPr>
          <p:nvPr>
            <p:ph type="title"/>
          </p:nvPr>
        </p:nvSpPr>
        <p:spPr>
          <a:xfrm rot="-5400000">
            <a:off x="-1831276" y="3346132"/>
            <a:ext cx="5015864" cy="914400"/>
          </a:xfrm>
          <a:prstGeom prst="rect">
            <a:avLst/>
          </a:prstGeom>
          <a:noFill/>
          <a:ln>
            <a:noFill/>
          </a:ln>
        </p:spPr>
        <p:txBody>
          <a:bodyPr spcFirstLastPara="1" wrap="square" lIns="0" tIns="45700" rIns="0" bIns="45700" anchor="b" anchorCtr="false">
            <a:noAutofit/>
          </a:bodyPr>
          <a:lstStyle>
            <a:lvl1pPr marR="18415" lvl="0" algn="r">
              <a:spcBef>
                <a:spcPts val="0"/>
              </a:spcBef>
              <a:spcAft>
                <a:spcPts val="0"/>
              </a:spcAft>
              <a:buClr>
                <a:schemeClr val="accent1"/>
              </a:buClr>
              <a:buSzPts val="2900"/>
              <a:buFont typeface="Quattrocento Sans"/>
              <a:buNone/>
              <a:defRPr sz="29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true">
            <a:spLocks noGrp="true"/>
          </p:cNvSpPr>
          <p:nvPr>
            <p:ph type="body" idx="1"/>
          </p:nvPr>
        </p:nvSpPr>
        <p:spPr>
          <a:xfrm>
            <a:off x="1135856" y="1295400"/>
            <a:ext cx="2438400" cy="5015864"/>
          </a:xfrm>
          <a:prstGeom prst="rect">
            <a:avLst/>
          </a:prstGeom>
          <a:noFill/>
          <a:ln>
            <a:noFill/>
          </a:ln>
        </p:spPr>
        <p:txBody>
          <a:bodyPr spcFirstLastPara="1" wrap="square" lIns="91425" tIns="45700" rIns="91425" bIns="45700" anchor="t" anchorCtr="false">
            <a:normAutofit/>
          </a:bodyPr>
          <a:lstStyle>
            <a:lvl1pPr marL="457200" lvl="0" indent="-228600" algn="l">
              <a:spcBef>
                <a:spcPts val="0"/>
              </a:spcBef>
              <a:spcAft>
                <a:spcPts val="0"/>
              </a:spcAft>
              <a:buSzPts val="1120"/>
              <a:buNone/>
              <a:defRPr sz="1400"/>
            </a:lvl1pPr>
            <a:lvl2pPr marL="914400" lvl="1" indent="-228600" algn="l">
              <a:spcBef>
                <a:spcPts val="1000"/>
              </a:spcBef>
              <a:spcAft>
                <a:spcPts val="0"/>
              </a:spcAft>
              <a:buSzPts val="114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342900" algn="l">
              <a:spcBef>
                <a:spcPts val="10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2" name="Google Shape;52;p37"/>
          <p:cNvSpPr txBox="true">
            <a:spLocks noGrp="true"/>
          </p:cNvSpPr>
          <p:nvPr>
            <p:ph type="body" idx="2"/>
          </p:nvPr>
        </p:nvSpPr>
        <p:spPr>
          <a:xfrm>
            <a:off x="3651250" y="1295400"/>
            <a:ext cx="5276088" cy="5013960"/>
          </a:xfrm>
          <a:prstGeom prst="rect">
            <a:avLst/>
          </a:prstGeom>
          <a:noFill/>
          <a:ln>
            <a:noFill/>
          </a:ln>
        </p:spPr>
        <p:txBody>
          <a:bodyPr spcFirstLastPara="1" wrap="square" lIns="91425" tIns="45700" rIns="91425" bIns="45700" anchor="t" anchorCtr="false">
            <a:normAutofit/>
          </a:bodyPr>
          <a:lstStyle>
            <a:lvl1pPr marL="457200" lvl="0" indent="-370840" algn="l">
              <a:spcBef>
                <a:spcPts val="0"/>
              </a:spcBef>
              <a:spcAft>
                <a:spcPts val="0"/>
              </a:spcAft>
              <a:buSzPts val="2240"/>
              <a:buChar char="•"/>
              <a:defRPr sz="2800"/>
            </a:lvl1pPr>
            <a:lvl2pPr marL="914400" lvl="1" indent="-373380" algn="l">
              <a:spcBef>
                <a:spcPts val="1000"/>
              </a:spcBef>
              <a:spcAft>
                <a:spcPts val="0"/>
              </a:spcAft>
              <a:buSzPts val="2280"/>
              <a:buChar char="•"/>
              <a:defRPr sz="2400"/>
            </a:lvl2pPr>
            <a:lvl3pPr marL="1371600" lvl="2" indent="-355600" algn="l">
              <a:spcBef>
                <a:spcPts val="1000"/>
              </a:spcBef>
              <a:spcAft>
                <a:spcPts val="0"/>
              </a:spcAft>
              <a:buSzPts val="2000"/>
              <a:buChar char="•"/>
              <a:defRPr sz="2000"/>
            </a:lvl3pPr>
            <a:lvl4pPr marL="1828800" lvl="3" indent="-342900" algn="l">
              <a:spcBef>
                <a:spcPts val="1000"/>
              </a:spcBef>
              <a:spcAft>
                <a:spcPts val="0"/>
              </a:spcAft>
              <a:buSzPts val="1800"/>
              <a:buChar char="•"/>
              <a:defRPr sz="1800"/>
            </a:lvl4pPr>
            <a:lvl5pPr marL="2286000" lvl="4" indent="-342900" algn="l">
              <a:spcBef>
                <a:spcPts val="1000"/>
              </a:spcBef>
              <a:spcAft>
                <a:spcPts val="0"/>
              </a:spcAft>
              <a:buSzPts val="1800"/>
              <a:buChar char="•"/>
              <a:defRPr sz="1800"/>
            </a:lvl5pPr>
            <a:lvl6pPr marL="2743200" lvl="5" indent="-342900" algn="l">
              <a:spcBef>
                <a:spcPts val="10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53" name="Google Shape;53;p37"/>
          <p:cNvSpPr txBox="true">
            <a:spLocks noGrp="true"/>
          </p:cNvSpPr>
          <p:nvPr>
            <p:ph type="ftr" idx="11"/>
          </p:nvPr>
        </p:nvSpPr>
        <p:spPr>
          <a:xfrm>
            <a:off x="5867400" y="173195"/>
            <a:ext cx="2324196" cy="301752"/>
          </a:xfrm>
          <a:prstGeom prst="rect">
            <a:avLst/>
          </a:prstGeom>
          <a:noFill/>
          <a:ln>
            <a:noFill/>
          </a:ln>
        </p:spPr>
        <p:txBody>
          <a:bodyPr spcFirstLastPara="1" wrap="square" lIns="91425" tIns="45700" rIns="91425" bIns="45700" anchor="b" anchorCtr="false">
            <a:noAutofit/>
          </a:bodyPr>
          <a:lstStyle>
            <a:lvl1pPr lvl="0" algn="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7"/>
          <p:cNvSpPr txBox="true">
            <a:spLocks noGrp="true"/>
          </p:cNvSpPr>
          <p:nvPr>
            <p:ph type="sldNum" idx="12"/>
          </p:nvPr>
        </p:nvSpPr>
        <p:spPr>
          <a:xfrm>
            <a:off x="8191596" y="173195"/>
            <a:ext cx="502920" cy="301752"/>
          </a:xfrm>
          <a:prstGeom prst="rect">
            <a:avLst/>
          </a:prstGeom>
          <a:noFill/>
          <a:ln>
            <a:noFill/>
          </a:ln>
        </p:spPr>
        <p:txBody>
          <a:bodyPr spcFirstLastPara="1" wrap="square" lIns="91425" tIns="45700" rIns="91425" bIns="45700" anchor="b" anchorCtr="false">
            <a:noAutofit/>
          </a:bodyPr>
          <a:lstStyle>
            <a:lvl1pPr marL="0" lvl="0" indent="0" algn="ctr">
              <a:spcBef>
                <a:spcPts val="0"/>
              </a:spcBef>
              <a:buNone/>
              <a:defRPr sz="1200" b="1">
                <a:solidFill>
                  <a:schemeClr val="dk2"/>
                </a:solidFill>
                <a:latin typeface="Arial"/>
                <a:ea typeface="Arial"/>
                <a:cs typeface="Arial"/>
                <a:sym typeface="Arial"/>
              </a:defRPr>
            </a:lvl1pPr>
            <a:lvl2pPr marL="0" lvl="1" indent="0" algn="ctr">
              <a:spcBef>
                <a:spcPts val="0"/>
              </a:spcBef>
              <a:buNone/>
              <a:defRPr sz="1200" b="1">
                <a:solidFill>
                  <a:schemeClr val="dk2"/>
                </a:solidFill>
                <a:latin typeface="Arial"/>
                <a:ea typeface="Arial"/>
                <a:cs typeface="Arial"/>
                <a:sym typeface="Arial"/>
              </a:defRPr>
            </a:lvl2pPr>
            <a:lvl3pPr marL="0" lvl="2" indent="0" algn="ctr">
              <a:spcBef>
                <a:spcPts val="0"/>
              </a:spcBef>
              <a:buNone/>
              <a:defRPr sz="1200" b="1">
                <a:solidFill>
                  <a:schemeClr val="dk2"/>
                </a:solidFill>
                <a:latin typeface="Arial"/>
                <a:ea typeface="Arial"/>
                <a:cs typeface="Arial"/>
                <a:sym typeface="Arial"/>
              </a:defRPr>
            </a:lvl3pPr>
            <a:lvl4pPr marL="0" lvl="3" indent="0" algn="ctr">
              <a:spcBef>
                <a:spcPts val="0"/>
              </a:spcBef>
              <a:buNone/>
              <a:defRPr sz="1200" b="1">
                <a:solidFill>
                  <a:schemeClr val="dk2"/>
                </a:solidFill>
                <a:latin typeface="Arial"/>
                <a:ea typeface="Arial"/>
                <a:cs typeface="Arial"/>
                <a:sym typeface="Arial"/>
              </a:defRPr>
            </a:lvl4pPr>
            <a:lvl5pPr marL="0" lvl="4" indent="0" algn="ctr">
              <a:spcBef>
                <a:spcPts val="0"/>
              </a:spcBef>
              <a:buNone/>
              <a:defRPr sz="1200" b="1">
                <a:solidFill>
                  <a:schemeClr val="dk2"/>
                </a:solidFill>
                <a:latin typeface="Arial"/>
                <a:ea typeface="Arial"/>
                <a:cs typeface="Arial"/>
                <a:sym typeface="Arial"/>
              </a:defRPr>
            </a:lvl5pPr>
            <a:lvl6pPr marL="0" lvl="5" indent="0" algn="ctr">
              <a:spcBef>
                <a:spcPts val="0"/>
              </a:spcBef>
              <a:buNone/>
              <a:defRPr sz="1200" b="1">
                <a:solidFill>
                  <a:schemeClr val="dk2"/>
                </a:solidFill>
                <a:latin typeface="Arial"/>
                <a:ea typeface="Arial"/>
                <a:cs typeface="Arial"/>
                <a:sym typeface="Arial"/>
              </a:defRPr>
            </a:lvl6pPr>
            <a:lvl7pPr marL="0" lvl="6" indent="0" algn="ctr">
              <a:spcBef>
                <a:spcPts val="0"/>
              </a:spcBef>
              <a:buNone/>
              <a:defRPr sz="1200" b="1">
                <a:solidFill>
                  <a:schemeClr val="dk2"/>
                </a:solidFill>
                <a:latin typeface="Arial"/>
                <a:ea typeface="Arial"/>
                <a:cs typeface="Arial"/>
                <a:sym typeface="Arial"/>
              </a:defRPr>
            </a:lvl7pPr>
            <a:lvl8pPr marL="0" lvl="7" indent="0" algn="ctr">
              <a:spcBef>
                <a:spcPts val="0"/>
              </a:spcBef>
              <a:buNone/>
              <a:defRPr sz="1200" b="1">
                <a:solidFill>
                  <a:schemeClr val="dk2"/>
                </a:solidFill>
                <a:latin typeface="Arial"/>
                <a:ea typeface="Arial"/>
                <a:cs typeface="Arial"/>
                <a:sym typeface="Arial"/>
              </a:defRPr>
            </a:lvl8pPr>
            <a:lvl9pPr marL="0" lvl="8" indent="0" algn="ctr">
              <a:spcBef>
                <a:spcPts val="0"/>
              </a:spcBef>
              <a:buNone/>
              <a:defRPr sz="1200" b="1">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AUTOLAYOUT_4">
    <p:bg>
      <p:bgPr>
        <a:solidFill>
          <a:srgbClr val="FFFFFF"/>
        </a:solidFill>
        <a:effectLst/>
      </p:bgPr>
    </p:bg>
    <p:spTree>
      <p:nvGrpSpPr>
        <p:cNvPr id="1" name="Shape 55"/>
        <p:cNvGrpSpPr/>
        <p:nvPr/>
      </p:nvGrpSpPr>
      <p:grpSpPr>
        <a:xfrm>
          <a:off x="0" y="0"/>
          <a:ext cx="0" cy="0"/>
          <a:chOff x="0" y="0"/>
          <a:chExt cx="0" cy="0"/>
        </a:xfrm>
      </p:grpSpPr>
      <p:sp>
        <p:nvSpPr>
          <p:cNvPr id="56" name="Google Shape;56;ge60a9d4674_0_719"/>
          <p:cNvSpPr/>
          <p:nvPr/>
        </p:nvSpPr>
        <p:spPr>
          <a:xfrm>
            <a:off x="0" y="0"/>
            <a:ext cx="9144000" cy="6858000"/>
          </a:xfrm>
          <a:prstGeom prst="rect">
            <a:avLst/>
          </a:prstGeom>
          <a:solidFill>
            <a:schemeClr val="lt1"/>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57" name="Google Shape;57;ge60a9d4674_0_719"/>
          <p:cNvSpPr txBox="true">
            <a:spLocks noGrp="true"/>
          </p:cNvSpPr>
          <p:nvPr>
            <p:ph type="title"/>
          </p:nvPr>
        </p:nvSpPr>
        <p:spPr>
          <a:xfrm>
            <a:off x="232878" y="293300"/>
            <a:ext cx="2336400" cy="1220100"/>
          </a:xfrm>
          <a:prstGeom prst="rect">
            <a:avLst/>
          </a:prstGeom>
          <a:noFill/>
          <a:ln>
            <a:noFill/>
          </a:ln>
        </p:spPr>
        <p:txBody>
          <a:bodyPr spcFirstLastPara="1" wrap="square" lIns="0" tIns="45700" rIns="0" bIns="45700" anchor="b" anchorCtr="false">
            <a:noAutofit/>
          </a:bodyPr>
          <a:lstStyle>
            <a:lvl1pPr lvl="0" algn="l">
              <a:lnSpc>
                <a:spcPct val="100000"/>
              </a:lnSpc>
              <a:spcBef>
                <a:spcPts val="0"/>
              </a:spcBef>
              <a:spcAft>
                <a:spcPts val="0"/>
              </a:spcAft>
              <a:buClr>
                <a:srgbClr val="000000"/>
              </a:buClr>
              <a:buSzPts val="2100"/>
              <a:buNone/>
              <a:defRPr sz="2100" b="1">
                <a:solidFill>
                  <a:srgbClr val="000000"/>
                </a:solidFill>
              </a:defRPr>
            </a:lvl1pPr>
            <a:lvl2pPr lvl="1" algn="l">
              <a:lnSpc>
                <a:spcPct val="100000"/>
              </a:lnSpc>
              <a:spcBef>
                <a:spcPts val="0"/>
              </a:spcBef>
              <a:spcAft>
                <a:spcPts val="0"/>
              </a:spcAft>
              <a:buClr>
                <a:srgbClr val="000000"/>
              </a:buClr>
              <a:buSzPts val="2100"/>
              <a:buNone/>
              <a:defRPr sz="2100" b="1">
                <a:solidFill>
                  <a:srgbClr val="000000"/>
                </a:solidFill>
              </a:defRPr>
            </a:lvl2pPr>
            <a:lvl3pPr lvl="2" algn="l">
              <a:lnSpc>
                <a:spcPct val="100000"/>
              </a:lnSpc>
              <a:spcBef>
                <a:spcPts val="0"/>
              </a:spcBef>
              <a:spcAft>
                <a:spcPts val="0"/>
              </a:spcAft>
              <a:buClr>
                <a:srgbClr val="000000"/>
              </a:buClr>
              <a:buSzPts val="2100"/>
              <a:buNone/>
              <a:defRPr sz="2100" b="1">
                <a:solidFill>
                  <a:srgbClr val="000000"/>
                </a:solidFill>
              </a:defRPr>
            </a:lvl3pPr>
            <a:lvl4pPr lvl="3" algn="l">
              <a:lnSpc>
                <a:spcPct val="100000"/>
              </a:lnSpc>
              <a:spcBef>
                <a:spcPts val="0"/>
              </a:spcBef>
              <a:spcAft>
                <a:spcPts val="0"/>
              </a:spcAft>
              <a:buClr>
                <a:srgbClr val="000000"/>
              </a:buClr>
              <a:buSzPts val="2100"/>
              <a:buNone/>
              <a:defRPr sz="2100" b="1">
                <a:solidFill>
                  <a:srgbClr val="000000"/>
                </a:solidFill>
              </a:defRPr>
            </a:lvl4pPr>
            <a:lvl5pPr lvl="4" algn="l">
              <a:lnSpc>
                <a:spcPct val="100000"/>
              </a:lnSpc>
              <a:spcBef>
                <a:spcPts val="0"/>
              </a:spcBef>
              <a:spcAft>
                <a:spcPts val="0"/>
              </a:spcAft>
              <a:buClr>
                <a:srgbClr val="000000"/>
              </a:buClr>
              <a:buSzPts val="2100"/>
              <a:buNone/>
              <a:defRPr sz="2100" b="1">
                <a:solidFill>
                  <a:srgbClr val="000000"/>
                </a:solidFill>
              </a:defRPr>
            </a:lvl5pPr>
            <a:lvl6pPr lvl="5" algn="l">
              <a:lnSpc>
                <a:spcPct val="100000"/>
              </a:lnSpc>
              <a:spcBef>
                <a:spcPts val="0"/>
              </a:spcBef>
              <a:spcAft>
                <a:spcPts val="0"/>
              </a:spcAft>
              <a:buClr>
                <a:srgbClr val="000000"/>
              </a:buClr>
              <a:buSzPts val="2100"/>
              <a:buNone/>
              <a:defRPr sz="2100" b="1">
                <a:solidFill>
                  <a:srgbClr val="000000"/>
                </a:solidFill>
              </a:defRPr>
            </a:lvl6pPr>
            <a:lvl7pPr lvl="6" algn="l">
              <a:lnSpc>
                <a:spcPct val="100000"/>
              </a:lnSpc>
              <a:spcBef>
                <a:spcPts val="0"/>
              </a:spcBef>
              <a:spcAft>
                <a:spcPts val="0"/>
              </a:spcAft>
              <a:buClr>
                <a:srgbClr val="000000"/>
              </a:buClr>
              <a:buSzPts val="2100"/>
              <a:buNone/>
              <a:defRPr sz="2100" b="1">
                <a:solidFill>
                  <a:srgbClr val="000000"/>
                </a:solidFill>
              </a:defRPr>
            </a:lvl7pPr>
            <a:lvl8pPr lvl="7" algn="l">
              <a:lnSpc>
                <a:spcPct val="100000"/>
              </a:lnSpc>
              <a:spcBef>
                <a:spcPts val="0"/>
              </a:spcBef>
              <a:spcAft>
                <a:spcPts val="0"/>
              </a:spcAft>
              <a:buClr>
                <a:srgbClr val="000000"/>
              </a:buClr>
              <a:buSzPts val="2100"/>
              <a:buNone/>
              <a:defRPr sz="2100" b="1">
                <a:solidFill>
                  <a:srgbClr val="000000"/>
                </a:solidFill>
              </a:defRPr>
            </a:lvl8pPr>
            <a:lvl9pPr lvl="8" algn="l">
              <a:lnSpc>
                <a:spcPct val="100000"/>
              </a:lnSpc>
              <a:spcBef>
                <a:spcPts val="0"/>
              </a:spcBef>
              <a:spcAft>
                <a:spcPts val="0"/>
              </a:spcAft>
              <a:buClr>
                <a:srgbClr val="000000"/>
              </a:buClr>
              <a:buSzPts val="2100"/>
              <a:buNone/>
              <a:defRPr sz="2100" b="1">
                <a:solidFill>
                  <a:srgbClr val="000000"/>
                </a:solidFill>
              </a:defRPr>
            </a:lvl9pPr>
          </a:lstStyle>
          <a:p/>
        </p:txBody>
      </p:sp>
      <p:sp>
        <p:nvSpPr>
          <p:cNvPr id="58" name="Google Shape;58;ge60a9d4674_0_719"/>
          <p:cNvSpPr txBox="true">
            <a:spLocks noGrp="true"/>
          </p:cNvSpPr>
          <p:nvPr>
            <p:ph type="body" idx="1"/>
          </p:nvPr>
        </p:nvSpPr>
        <p:spPr>
          <a:xfrm>
            <a:off x="232875" y="1720333"/>
            <a:ext cx="2336400" cy="4697100"/>
          </a:xfrm>
          <a:prstGeom prst="rect">
            <a:avLst/>
          </a:prstGeom>
          <a:noFill/>
          <a:ln>
            <a:noFill/>
          </a:ln>
        </p:spPr>
        <p:txBody>
          <a:bodyPr spcFirstLastPara="1" wrap="square" lIns="91425" tIns="45700" rIns="91425" bIns="45700" anchor="t" anchorCtr="false">
            <a:normAutofit/>
          </a:bodyPr>
          <a:lstStyle>
            <a:lvl1pPr marL="457200" lvl="0" indent="-317500" algn="l">
              <a:lnSpc>
                <a:spcPct val="115000"/>
              </a:lnSpc>
              <a:spcBef>
                <a:spcPts val="560"/>
              </a:spcBef>
              <a:spcAft>
                <a:spcPts val="0"/>
              </a:spcAft>
              <a:buClr>
                <a:srgbClr val="000000"/>
              </a:buClr>
              <a:buSzPts val="1400"/>
              <a:buChar char="•"/>
              <a:defRPr sz="1400">
                <a:solidFill>
                  <a:srgbClr val="000000"/>
                </a:solidFill>
              </a:defRPr>
            </a:lvl1pPr>
            <a:lvl2pPr marL="914400" lvl="1" indent="-304800" algn="l">
              <a:lnSpc>
                <a:spcPct val="115000"/>
              </a:lnSpc>
              <a:spcBef>
                <a:spcPts val="1600"/>
              </a:spcBef>
              <a:spcAft>
                <a:spcPts val="0"/>
              </a:spcAft>
              <a:buClr>
                <a:srgbClr val="000000"/>
              </a:buClr>
              <a:buSzPts val="1200"/>
              <a:buChar char="•"/>
              <a:defRPr sz="1200">
                <a:solidFill>
                  <a:srgbClr val="000000"/>
                </a:solidFill>
              </a:defRPr>
            </a:lvl2pPr>
            <a:lvl3pPr marL="1371600" lvl="2" indent="-304800" algn="l">
              <a:lnSpc>
                <a:spcPct val="115000"/>
              </a:lnSpc>
              <a:spcBef>
                <a:spcPts val="1600"/>
              </a:spcBef>
              <a:spcAft>
                <a:spcPts val="0"/>
              </a:spcAft>
              <a:buClr>
                <a:srgbClr val="000000"/>
              </a:buClr>
              <a:buSzPts val="1200"/>
              <a:buChar char="•"/>
              <a:defRPr sz="1200">
                <a:solidFill>
                  <a:srgbClr val="000000"/>
                </a:solidFill>
              </a:defRPr>
            </a:lvl3pPr>
            <a:lvl4pPr marL="1828800" lvl="3" indent="-304800" algn="l">
              <a:lnSpc>
                <a:spcPct val="115000"/>
              </a:lnSpc>
              <a:spcBef>
                <a:spcPts val="1600"/>
              </a:spcBef>
              <a:spcAft>
                <a:spcPts val="0"/>
              </a:spcAft>
              <a:buClr>
                <a:srgbClr val="000000"/>
              </a:buClr>
              <a:buSzPts val="1200"/>
              <a:buChar char="•"/>
              <a:defRPr sz="1200">
                <a:solidFill>
                  <a:srgbClr val="000000"/>
                </a:solidFill>
              </a:defRPr>
            </a:lvl4pPr>
            <a:lvl5pPr marL="2286000" lvl="4" indent="-304800" algn="l">
              <a:lnSpc>
                <a:spcPct val="115000"/>
              </a:lnSpc>
              <a:spcBef>
                <a:spcPts val="1600"/>
              </a:spcBef>
              <a:spcAft>
                <a:spcPts val="0"/>
              </a:spcAft>
              <a:buClr>
                <a:srgbClr val="000000"/>
              </a:buClr>
              <a:buSzPts val="1200"/>
              <a:buChar char="•"/>
              <a:defRPr sz="1200">
                <a:solidFill>
                  <a:srgbClr val="000000"/>
                </a:solidFill>
              </a:defRPr>
            </a:lvl5pPr>
            <a:lvl6pPr marL="2743200" lvl="5" indent="-304800" algn="l">
              <a:lnSpc>
                <a:spcPct val="115000"/>
              </a:lnSpc>
              <a:spcBef>
                <a:spcPts val="1600"/>
              </a:spcBef>
              <a:spcAft>
                <a:spcPts val="0"/>
              </a:spcAft>
              <a:buClr>
                <a:srgbClr val="000000"/>
              </a:buClr>
              <a:buSzPts val="1200"/>
              <a:buChar char="●"/>
              <a:defRPr sz="1200">
                <a:solidFill>
                  <a:srgbClr val="000000"/>
                </a:solidFill>
              </a:defRPr>
            </a:lvl6pPr>
            <a:lvl7pPr marL="3200400" lvl="6" indent="-304800" algn="l">
              <a:lnSpc>
                <a:spcPct val="115000"/>
              </a:lnSpc>
              <a:spcBef>
                <a:spcPts val="1600"/>
              </a:spcBef>
              <a:spcAft>
                <a:spcPts val="0"/>
              </a:spcAft>
              <a:buClr>
                <a:srgbClr val="000000"/>
              </a:buClr>
              <a:buSzPts val="1200"/>
              <a:buChar char="●"/>
              <a:defRPr sz="1200">
                <a:solidFill>
                  <a:srgbClr val="000000"/>
                </a:solidFill>
              </a:defRPr>
            </a:lvl7pPr>
            <a:lvl8pPr marL="3657600" lvl="7" indent="-304800" algn="l">
              <a:lnSpc>
                <a:spcPct val="115000"/>
              </a:lnSpc>
              <a:spcBef>
                <a:spcPts val="1600"/>
              </a:spcBef>
              <a:spcAft>
                <a:spcPts val="0"/>
              </a:spcAft>
              <a:buClr>
                <a:srgbClr val="000000"/>
              </a:buClr>
              <a:buSzPts val="1200"/>
              <a:buChar char="●"/>
              <a:defRPr sz="1200">
                <a:solidFill>
                  <a:srgbClr val="000000"/>
                </a:solidFill>
              </a:defRPr>
            </a:lvl8pPr>
            <a:lvl9pPr marL="4114800" lvl="8" indent="-304800" algn="l">
              <a:lnSpc>
                <a:spcPct val="115000"/>
              </a:lnSpc>
              <a:spcBef>
                <a:spcPts val="1600"/>
              </a:spcBef>
              <a:spcAft>
                <a:spcPts val="1600"/>
              </a:spcAft>
              <a:buClr>
                <a:srgbClr val="000000"/>
              </a:buClr>
              <a:buSzPts val="1200"/>
              <a:buChar char="●"/>
              <a:defRPr sz="1200">
                <a:solidFill>
                  <a:srgbClr val="000000"/>
                </a:solidFill>
              </a:defRPr>
            </a:lvl9pPr>
          </a:lstStyle>
          <a:p/>
        </p:txBody>
      </p:sp>
      <p:sp>
        <p:nvSpPr>
          <p:cNvPr id="59" name="Google Shape;59;ge60a9d4674_0_719"/>
          <p:cNvSpPr txBox="true">
            <a:spLocks noGrp="true"/>
          </p:cNvSpPr>
          <p:nvPr>
            <p:ph type="sldNum" idx="12"/>
          </p:nvPr>
        </p:nvSpPr>
        <p:spPr>
          <a:xfrm>
            <a:off x="8472458" y="6217622"/>
            <a:ext cx="548700" cy="524700"/>
          </a:xfrm>
          <a:prstGeom prst="rect">
            <a:avLst/>
          </a:prstGeom>
          <a:noFill/>
        </p:spPr>
        <p:txBody>
          <a:bodyPr spcFirstLastPara="1" wrap="square" lIns="91425" tIns="45700" rIns="91425" bIns="45700" anchor="ctr" anchorCtr="false">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2"/>
          <p:cNvGrpSpPr/>
          <p:nvPr/>
        </p:nvGrpSpPr>
        <p:grpSpPr>
          <a:xfrm>
            <a:off x="5105399" y="3142"/>
            <a:ext cx="4038601" cy="1101851"/>
            <a:chOff x="5334000" y="-37306"/>
            <a:chExt cx="3281716" cy="895350"/>
          </a:xfrm>
        </p:grpSpPr>
        <p:pic>
          <p:nvPicPr>
            <p:cNvPr id="11" name="Google Shape;11;p32"/>
            <p:cNvPicPr preferRelativeResize="false"/>
            <p:nvPr/>
          </p:nvPicPr>
          <p:blipFill rotWithShape="true">
            <a:blip r:embed="rId6"/>
            <a:srcRect/>
            <a:stretch>
              <a:fillRect/>
            </a:stretch>
          </p:blipFill>
          <p:spPr>
            <a:xfrm>
              <a:off x="5448301" y="-37306"/>
              <a:ext cx="3167415" cy="609600"/>
            </a:xfrm>
            <a:prstGeom prst="rect">
              <a:avLst/>
            </a:prstGeom>
            <a:noFill/>
            <a:ln>
              <a:noFill/>
            </a:ln>
          </p:spPr>
        </p:pic>
        <p:pic>
          <p:nvPicPr>
            <p:cNvPr id="12" name="Google Shape;12;p32"/>
            <p:cNvPicPr preferRelativeResize="false"/>
            <p:nvPr/>
          </p:nvPicPr>
          <p:blipFill rotWithShape="true">
            <a:blip r:embed="rId7"/>
            <a:srcRect/>
            <a:stretch>
              <a:fillRect/>
            </a:stretch>
          </p:blipFill>
          <p:spPr>
            <a:xfrm>
              <a:off x="5334000" y="-37306"/>
              <a:ext cx="819150" cy="895350"/>
            </a:xfrm>
            <a:prstGeom prst="rect">
              <a:avLst/>
            </a:prstGeom>
            <a:noFill/>
            <a:ln>
              <a:noFill/>
            </a:ln>
          </p:spPr>
        </p:pic>
      </p:grpSp>
      <p:sp>
        <p:nvSpPr>
          <p:cNvPr id="13" name="Google Shape;13;p32"/>
          <p:cNvSpPr txBox="true">
            <a:spLocks noGrp="true"/>
          </p:cNvSpPr>
          <p:nvPr>
            <p:ph type="title"/>
          </p:nvPr>
        </p:nvSpPr>
        <p:spPr>
          <a:xfrm>
            <a:off x="466725" y="381198"/>
            <a:ext cx="4638674" cy="675926"/>
          </a:xfrm>
          <a:prstGeom prst="rect">
            <a:avLst/>
          </a:prstGeom>
          <a:noFill/>
          <a:ln>
            <a:noFill/>
          </a:ln>
        </p:spPr>
        <p:txBody>
          <a:bodyPr spcFirstLastPara="1" wrap="square" lIns="0" tIns="45700" rIns="0" bIns="45700" anchor="ctr" anchorCtr="false">
            <a:noAutofit/>
          </a:bodyPr>
          <a:lstStyle>
            <a:lvl1pPr marR="0" lvl="0" algn="l" rtl="0">
              <a:spcBef>
                <a:spcPts val="0"/>
              </a:spcBef>
              <a:spcAft>
                <a:spcPts val="0"/>
              </a:spcAft>
              <a:buClr>
                <a:schemeClr val="accent1"/>
              </a:buClr>
              <a:buSzPts val="4000"/>
              <a:buFont typeface="Quattrocento Sans"/>
              <a:buNone/>
              <a:defRPr sz="40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2"/>
          <p:cNvSpPr txBox="true">
            <a:spLocks noGrp="true"/>
          </p:cNvSpPr>
          <p:nvPr>
            <p:ph type="body" idx="1"/>
          </p:nvPr>
        </p:nvSpPr>
        <p:spPr>
          <a:xfrm>
            <a:off x="457200" y="1566839"/>
            <a:ext cx="8229600" cy="4572000"/>
          </a:xfrm>
          <a:prstGeom prst="rect">
            <a:avLst/>
          </a:prstGeom>
          <a:noFill/>
          <a:ln>
            <a:noFill/>
          </a:ln>
        </p:spPr>
        <p:txBody>
          <a:bodyPr spcFirstLastPara="1" wrap="square" lIns="91425" tIns="45700" rIns="91425" bIns="45700" anchor="t" anchorCtr="false">
            <a:normAutofit/>
          </a:bodyPr>
          <a:lstStyle>
            <a:lvl1pPr marL="457200" marR="0" lvl="0" indent="-370840" algn="l" rtl="0">
              <a:spcBef>
                <a:spcPts val="560"/>
              </a:spcBef>
              <a:spcAft>
                <a:spcPts val="0"/>
              </a:spcAft>
              <a:buClr>
                <a:schemeClr val="accent1"/>
              </a:buClr>
              <a:buSzPts val="2240"/>
              <a:buFont typeface="Arial"/>
              <a:buChar char="•"/>
              <a:defRPr sz="2800" b="0" i="0" u="none" strike="noStrike" cap="none">
                <a:solidFill>
                  <a:schemeClr val="dk2"/>
                </a:solidFill>
                <a:latin typeface="Arial"/>
                <a:ea typeface="Arial"/>
                <a:cs typeface="Arial"/>
                <a:sym typeface="Arial"/>
              </a:defRPr>
            </a:lvl1pPr>
            <a:lvl2pPr marL="914400" marR="0" lvl="1" indent="-373380" algn="l" rtl="0">
              <a:spcBef>
                <a:spcPts val="1000"/>
              </a:spcBef>
              <a:spcAft>
                <a:spcPts val="0"/>
              </a:spcAft>
              <a:buClr>
                <a:schemeClr val="accent1"/>
              </a:buClr>
              <a:buSzPts val="228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10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100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100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spcBef>
                <a:spcPts val="1000"/>
              </a:spcBef>
              <a:spcAft>
                <a:spcPts val="0"/>
              </a:spcAft>
              <a:buClr>
                <a:srgbClr val="D8948A"/>
              </a:buClr>
              <a:buSzPts val="1800"/>
              <a:buFont typeface="Noto Sans Symbols"/>
              <a:buChar char="●"/>
              <a:defRPr sz="1800" b="0" i="0" u="none" strike="noStrike" cap="none">
                <a:solidFill>
                  <a:schemeClr val="lt1"/>
                </a:solidFill>
                <a:latin typeface="Arial"/>
                <a:ea typeface="Arial"/>
                <a:cs typeface="Arial"/>
                <a:sym typeface="Arial"/>
              </a:defRPr>
            </a:lvl6pPr>
            <a:lvl7pPr marL="3200400" marR="0" lvl="6" indent="-330200" algn="l" rtl="0">
              <a:spcBef>
                <a:spcPts val="320"/>
              </a:spcBef>
              <a:spcAft>
                <a:spcPts val="0"/>
              </a:spcAft>
              <a:buClr>
                <a:srgbClr val="D8948A"/>
              </a:buClr>
              <a:buSzPts val="1600"/>
              <a:buFont typeface="Noto Sans Symbols"/>
              <a:buChar char="●"/>
              <a:defRPr sz="16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rgbClr val="D8948A"/>
              </a:buClr>
              <a:buSzPts val="1600"/>
              <a:buFont typeface="Noto Sans Symbols"/>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rgbClr val="D8948A"/>
              </a:buClr>
              <a:buSzPts val="1600"/>
              <a:buFont typeface="Noto Sans Symbols"/>
              <a:buChar char="●"/>
              <a:defRPr sz="1600" b="0" i="0" u="none" strike="noStrike" cap="none">
                <a:solidFill>
                  <a:schemeClr val="lt1"/>
                </a:solidFill>
                <a:latin typeface="Arial"/>
                <a:ea typeface="Arial"/>
                <a:cs typeface="Arial"/>
                <a:sym typeface="Arial"/>
              </a:defRPr>
            </a:lvl9pPr>
          </a:lstStyle>
          <a:p/>
        </p:txBody>
      </p:sp>
      <p:sp>
        <p:nvSpPr>
          <p:cNvPr id="15" name="Google Shape;15;p32"/>
          <p:cNvSpPr txBox="true">
            <a:spLocks noGrp="true"/>
          </p:cNvSpPr>
          <p:nvPr>
            <p:ph type="ftr" idx="11"/>
          </p:nvPr>
        </p:nvSpPr>
        <p:spPr>
          <a:xfrm>
            <a:off x="5867400" y="174116"/>
            <a:ext cx="2212182" cy="300831"/>
          </a:xfrm>
          <a:prstGeom prst="rect">
            <a:avLst/>
          </a:prstGeom>
          <a:noFill/>
          <a:ln>
            <a:noFill/>
          </a:ln>
        </p:spPr>
        <p:txBody>
          <a:bodyPr spcFirstLastPara="1" wrap="square" lIns="91425" tIns="45700" rIns="91425" bIns="45700" anchor="b" anchorCtr="false">
            <a:noAutofit/>
          </a:bodyPr>
          <a:lstStyle>
            <a:lvl1pPr marR="0" lvl="0" algn="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p:txBody>
      </p:sp>
      <p:sp>
        <p:nvSpPr>
          <p:cNvPr id="16" name="Google Shape;16;p32"/>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lvl1pPr marL="0" marR="0" lvl="0" indent="0" algn="ctr" rtl="0">
              <a:spcBef>
                <a:spcPts val="0"/>
              </a:spcBef>
              <a:buNone/>
              <a:defRPr sz="1200" b="1" i="0" u="none" strike="noStrike" cap="none">
                <a:solidFill>
                  <a:schemeClr val="dk2"/>
                </a:solidFill>
                <a:latin typeface="Arial"/>
                <a:ea typeface="Arial"/>
                <a:cs typeface="Arial"/>
                <a:sym typeface="Arial"/>
              </a:defRPr>
            </a:lvl1pPr>
            <a:lvl2pPr marL="0" marR="0" lvl="1" indent="0" algn="ctr" rtl="0">
              <a:spcBef>
                <a:spcPts val="0"/>
              </a:spcBef>
              <a:buNone/>
              <a:defRPr sz="1200" b="1" i="0" u="none" strike="noStrike" cap="none">
                <a:solidFill>
                  <a:schemeClr val="dk2"/>
                </a:solidFill>
                <a:latin typeface="Arial"/>
                <a:ea typeface="Arial"/>
                <a:cs typeface="Arial"/>
                <a:sym typeface="Arial"/>
              </a:defRPr>
            </a:lvl2pPr>
            <a:lvl3pPr marL="0" marR="0" lvl="2" indent="0" algn="ctr" rtl="0">
              <a:spcBef>
                <a:spcPts val="0"/>
              </a:spcBef>
              <a:buNone/>
              <a:defRPr sz="1200" b="1" i="0" u="none" strike="noStrike" cap="none">
                <a:solidFill>
                  <a:schemeClr val="dk2"/>
                </a:solidFill>
                <a:latin typeface="Arial"/>
                <a:ea typeface="Arial"/>
                <a:cs typeface="Arial"/>
                <a:sym typeface="Arial"/>
              </a:defRPr>
            </a:lvl3pPr>
            <a:lvl4pPr marL="0" marR="0" lvl="3" indent="0" algn="ctr" rtl="0">
              <a:spcBef>
                <a:spcPts val="0"/>
              </a:spcBef>
              <a:buNone/>
              <a:defRPr sz="1200" b="1" i="0" u="none" strike="noStrike" cap="none">
                <a:solidFill>
                  <a:schemeClr val="dk2"/>
                </a:solidFill>
                <a:latin typeface="Arial"/>
                <a:ea typeface="Arial"/>
                <a:cs typeface="Arial"/>
                <a:sym typeface="Arial"/>
              </a:defRPr>
            </a:lvl4pPr>
            <a:lvl5pPr marL="0" marR="0" lvl="4" indent="0" algn="ctr" rtl="0">
              <a:spcBef>
                <a:spcPts val="0"/>
              </a:spcBef>
              <a:buNone/>
              <a:defRPr sz="1200" b="1" i="0" u="none" strike="noStrike" cap="none">
                <a:solidFill>
                  <a:schemeClr val="dk2"/>
                </a:solidFill>
                <a:latin typeface="Arial"/>
                <a:ea typeface="Arial"/>
                <a:cs typeface="Arial"/>
                <a:sym typeface="Arial"/>
              </a:defRPr>
            </a:lvl5pPr>
            <a:lvl6pPr marL="0" marR="0" lvl="5" indent="0" algn="ctr" rtl="0">
              <a:spcBef>
                <a:spcPts val="0"/>
              </a:spcBef>
              <a:buNone/>
              <a:defRPr sz="1200" b="1" i="0" u="none" strike="noStrike" cap="none">
                <a:solidFill>
                  <a:schemeClr val="dk2"/>
                </a:solidFill>
                <a:latin typeface="Arial"/>
                <a:ea typeface="Arial"/>
                <a:cs typeface="Arial"/>
                <a:sym typeface="Arial"/>
              </a:defRPr>
            </a:lvl6pPr>
            <a:lvl7pPr marL="0" marR="0" lvl="6" indent="0" algn="ctr" rtl="0">
              <a:spcBef>
                <a:spcPts val="0"/>
              </a:spcBef>
              <a:buNone/>
              <a:defRPr sz="1200" b="1" i="0" u="none" strike="noStrike" cap="none">
                <a:solidFill>
                  <a:schemeClr val="dk2"/>
                </a:solidFill>
                <a:latin typeface="Arial"/>
                <a:ea typeface="Arial"/>
                <a:cs typeface="Arial"/>
                <a:sym typeface="Arial"/>
              </a:defRPr>
            </a:lvl7pPr>
            <a:lvl8pPr marL="0" marR="0" lvl="7" indent="0" algn="ctr" rtl="0">
              <a:spcBef>
                <a:spcPts val="0"/>
              </a:spcBef>
              <a:buNone/>
              <a:defRPr sz="1200" b="1" i="0" u="none" strike="noStrike" cap="none">
                <a:solidFill>
                  <a:schemeClr val="dk2"/>
                </a:solidFill>
                <a:latin typeface="Arial"/>
                <a:ea typeface="Arial"/>
                <a:cs typeface="Arial"/>
                <a:sym typeface="Arial"/>
              </a:defRPr>
            </a:lvl8pPr>
            <a:lvl9pPr marL="0" marR="0" lvl="8" indent="0" algn="ctr" rtl="0">
              <a:spcBef>
                <a:spcPts val="0"/>
              </a:spcBef>
              <a:buNone/>
              <a:defRPr sz="1200" b="1"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fld>
            <a:endParaRPr lang="en-US"/>
          </a:p>
        </p:txBody>
      </p:sp>
      <p:pic>
        <p:nvPicPr>
          <p:cNvPr id="17" name="Google Shape;17;p32"/>
          <p:cNvPicPr preferRelativeResize="false"/>
          <p:nvPr/>
        </p:nvPicPr>
        <p:blipFill rotWithShape="true">
          <a:blip r:embed="rId8"/>
          <a:srcRect/>
          <a:stretch>
            <a:fillRect/>
          </a:stretch>
        </p:blipFill>
        <p:spPr>
          <a:xfrm>
            <a:off x="0" y="5307178"/>
            <a:ext cx="1219200" cy="1550822"/>
          </a:xfrm>
          <a:prstGeom prst="rect">
            <a:avLst/>
          </a:prstGeom>
          <a:noFill/>
          <a:ln>
            <a:noFill/>
          </a:ln>
        </p:spPr>
      </p:pic>
      <p:pic>
        <p:nvPicPr>
          <p:cNvPr id="18" name="Google Shape;18;p32"/>
          <p:cNvPicPr preferRelativeResize="false"/>
          <p:nvPr/>
        </p:nvPicPr>
        <p:blipFill rotWithShape="true">
          <a:blip r:embed="rId9"/>
          <a:srcRect/>
          <a:stretch>
            <a:fillRect/>
          </a:stretch>
        </p:blipFill>
        <p:spPr>
          <a:xfrm>
            <a:off x="-16459" y="4545317"/>
            <a:ext cx="1248460" cy="15703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1.jpeg"/><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7.jpeg"/><Relationship Id="rId1"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package" Target="../embeddings/Workbook1.xlsx"/></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p:cNvPicPr preferRelativeResize="false"/>
          <p:nvPr/>
        </p:nvPicPr>
        <p:blipFill rotWithShape="true">
          <a:blip r:embed="rId1"/>
          <a:srcRect l="13332" r="13332"/>
          <a:stretch>
            <a:fillRect/>
          </a:stretch>
        </p:blipFill>
        <p:spPr>
          <a:xfrm>
            <a:off x="0" y="0"/>
            <a:ext cx="9144005" cy="6857998"/>
          </a:xfrm>
          <a:prstGeom prst="rect">
            <a:avLst/>
          </a:prstGeom>
          <a:noFill/>
          <a:ln>
            <a:noFill/>
          </a:ln>
        </p:spPr>
      </p:pic>
      <p:sp>
        <p:nvSpPr>
          <p:cNvPr id="79" name="Google Shape;79;p2"/>
          <p:cNvSpPr/>
          <p:nvPr/>
        </p:nvSpPr>
        <p:spPr>
          <a:xfrm>
            <a:off x="0" y="0"/>
            <a:ext cx="2811300" cy="6858000"/>
          </a:xfrm>
          <a:prstGeom prst="rect">
            <a:avLst/>
          </a:prstGeom>
          <a:solidFill>
            <a:srgbClr val="FFFFFF">
              <a:alpha val="8692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80" name="Google Shape;80;p2"/>
          <p:cNvSpPr txBox="true">
            <a:spLocks noGrp="true"/>
          </p:cNvSpPr>
          <p:nvPr>
            <p:ph type="title"/>
          </p:nvPr>
        </p:nvSpPr>
        <p:spPr>
          <a:xfrm>
            <a:off x="0" y="907097"/>
            <a:ext cx="2897065" cy="1574845"/>
          </a:xfrm>
          <a:prstGeom prst="rect">
            <a:avLst/>
          </a:prstGeom>
        </p:spPr>
        <p:txBody>
          <a:bodyPr spcFirstLastPara="1" wrap="square" lIns="0" tIns="45700" rIns="0" bIns="45700" anchor="b" anchorCtr="false">
            <a:noAutofit/>
          </a:bodyPr>
          <a:lstStyle/>
          <a:p>
            <a:pPr marL="182880" lvl="0" indent="0" algn="l" rtl="0">
              <a:spcBef>
                <a:spcPts val="0"/>
              </a:spcBef>
              <a:spcAft>
                <a:spcPts val="0"/>
              </a:spcAft>
              <a:buNone/>
            </a:pPr>
            <a:r>
              <a:rPr lang="en-US" sz="3200" dirty="0"/>
              <a:t>HR Analytics</a:t>
            </a:r>
            <a:br>
              <a:rPr lang="en-US" sz="3200" dirty="0"/>
            </a:br>
            <a:r>
              <a:rPr lang="en-US" sz="3200" dirty="0"/>
              <a:t>Capstone Project</a:t>
            </a:r>
            <a:br>
              <a:rPr lang="en-US" dirty="0"/>
            </a:br>
            <a:r>
              <a:rPr lang="en-US" dirty="0"/>
              <a:t> </a:t>
            </a:r>
            <a:endParaRPr dirty="0"/>
          </a:p>
        </p:txBody>
      </p:sp>
      <p:sp>
        <p:nvSpPr>
          <p:cNvPr id="81" name="Google Shape;81;p2"/>
          <p:cNvSpPr txBox="true">
            <a:spLocks noGrp="true"/>
          </p:cNvSpPr>
          <p:nvPr>
            <p:ph type="body" idx="1"/>
          </p:nvPr>
        </p:nvSpPr>
        <p:spPr>
          <a:xfrm>
            <a:off x="232875" y="3144415"/>
            <a:ext cx="2336400" cy="3273017"/>
          </a:xfrm>
          <a:prstGeom prst="rect">
            <a:avLst/>
          </a:prstGeom>
        </p:spPr>
        <p:txBody>
          <a:bodyPr spcFirstLastPara="1" wrap="square" lIns="91425" tIns="45700" rIns="91425" bIns="45700" anchor="t" anchorCtr="false">
            <a:normAutofit lnSpcReduction="10000"/>
          </a:bodyPr>
          <a:lstStyle/>
          <a:p>
            <a:pPr marL="448310" lvl="0" indent="-330835" algn="l" rtl="0">
              <a:spcBef>
                <a:spcPts val="560"/>
              </a:spcBef>
              <a:spcAft>
                <a:spcPts val="0"/>
              </a:spcAft>
              <a:buSzPts val="1400"/>
              <a:buChar char="•"/>
            </a:pPr>
            <a:r>
              <a:rPr lang="en-US" b="1" dirty="0"/>
              <a:t>Members:</a:t>
            </a:r>
            <a:endParaRPr dirty="0"/>
          </a:p>
          <a:p>
            <a:pPr marL="448310" lvl="0" indent="-330835" algn="l" rtl="0">
              <a:spcBef>
                <a:spcPts val="1600"/>
              </a:spcBef>
              <a:spcAft>
                <a:spcPts val="0"/>
              </a:spcAft>
              <a:buSzPts val="1400"/>
              <a:buChar char="•"/>
            </a:pPr>
            <a:r>
              <a:rPr lang="en-US" dirty="0"/>
              <a:t>Ashish Jaiswal</a:t>
            </a:r>
            <a:endParaRPr dirty="0"/>
          </a:p>
          <a:p>
            <a:pPr marL="448310" lvl="0" indent="-330835" algn="l" rtl="0">
              <a:spcBef>
                <a:spcPts val="1600"/>
              </a:spcBef>
              <a:spcAft>
                <a:spcPts val="0"/>
              </a:spcAft>
              <a:buSzPts val="1400"/>
              <a:buChar char="•"/>
            </a:pPr>
            <a:r>
              <a:rPr lang="en-US" dirty="0"/>
              <a:t>Bhargav  </a:t>
            </a:r>
            <a:endParaRPr dirty="0"/>
          </a:p>
          <a:p>
            <a:pPr marL="448310" lvl="0" indent="-330835" algn="l" rtl="0">
              <a:spcBef>
                <a:spcPts val="1600"/>
              </a:spcBef>
              <a:spcAft>
                <a:spcPts val="0"/>
              </a:spcAft>
              <a:buSzPts val="1400"/>
              <a:buChar char="•"/>
            </a:pPr>
            <a:r>
              <a:rPr lang="en-US" dirty="0"/>
              <a:t>Naga Lakshmi </a:t>
            </a:r>
            <a:endParaRPr dirty="0"/>
          </a:p>
          <a:p>
            <a:pPr marL="448310" lvl="0" indent="-330835" algn="l" rtl="0">
              <a:spcBef>
                <a:spcPts val="1600"/>
              </a:spcBef>
              <a:spcAft>
                <a:spcPts val="0"/>
              </a:spcAft>
              <a:buSzPts val="1400"/>
              <a:buChar char="•"/>
            </a:pPr>
            <a:r>
              <a:rPr lang="en-US" dirty="0"/>
              <a:t>Iqbal Singh</a:t>
            </a:r>
            <a:endParaRPr dirty="0"/>
          </a:p>
          <a:p>
            <a:pPr marL="448310" lvl="0" indent="-330835" algn="l" rtl="0">
              <a:spcBef>
                <a:spcPts val="1600"/>
              </a:spcBef>
              <a:spcAft>
                <a:spcPts val="0"/>
              </a:spcAft>
              <a:buSzPts val="1400"/>
              <a:buChar char="•"/>
            </a:pPr>
            <a:r>
              <a:rPr lang="en-US" dirty="0"/>
              <a:t>Vaidehi Buldeo</a:t>
            </a:r>
            <a:endParaRPr dirty="0"/>
          </a:p>
          <a:p>
            <a:pPr marL="64135" lvl="0" indent="0" algn="l" rtl="0">
              <a:spcBef>
                <a:spcPts val="1600"/>
              </a:spcBef>
              <a:spcAft>
                <a:spcPts val="1600"/>
              </a:spcAft>
              <a:buNone/>
            </a:pPr>
            <a:r>
              <a:rPr lang="en-US" dirty="0"/>
              <a:t> </a:t>
            </a:r>
            <a:endParaRPr dirty="0"/>
          </a:p>
        </p:txBody>
      </p:sp>
      <p:sp>
        <p:nvSpPr>
          <p:cNvPr id="82" name="Google Shape;82;p2"/>
          <p:cNvSpPr txBox="true">
            <a:spLocks noGrp="true"/>
          </p:cNvSpPr>
          <p:nvPr>
            <p:ph type="sldNum" idx="12"/>
          </p:nvPr>
        </p:nvSpPr>
        <p:spPr>
          <a:xfrm>
            <a:off x="8472458" y="6217622"/>
            <a:ext cx="548700" cy="524700"/>
          </a:xfrm>
          <a:prstGeom prst="rect">
            <a:avLst/>
          </a:prstGeom>
        </p:spPr>
        <p:txBody>
          <a:bodyPr spcFirstLastPara="1" wrap="square" lIns="91425" tIns="45700" rIns="91425" bIns="45700" anchor="ctr" anchorCtr="false">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true">
            <a:spLocks noGrp="true"/>
          </p:cNvSpPr>
          <p:nvPr>
            <p:ph type="title"/>
          </p:nvPr>
        </p:nvSpPr>
        <p:spPr>
          <a:xfrm>
            <a:off x="457200" y="159622"/>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Univariate Analysis </a:t>
            </a:r>
            <a:endParaRPr b="0"/>
          </a:p>
        </p:txBody>
      </p:sp>
      <p:sp>
        <p:nvSpPr>
          <p:cNvPr id="207" name="Google Shape;207;p10"/>
          <p:cNvSpPr txBox="true">
            <a:spLocks noGrp="true"/>
          </p:cNvSpPr>
          <p:nvPr>
            <p:ph type="body" idx="1"/>
          </p:nvPr>
        </p:nvSpPr>
        <p:spPr>
          <a:xfrm>
            <a:off x="611560" y="1196752"/>
            <a:ext cx="8229600" cy="4572000"/>
          </a:xfrm>
          <a:prstGeom prst="rect">
            <a:avLst/>
          </a:prstGeom>
          <a:noFill/>
          <a:ln>
            <a:noFill/>
          </a:ln>
        </p:spPr>
        <p:txBody>
          <a:bodyPr spcFirstLastPara="1" wrap="square" lIns="91425" tIns="45700" rIns="91425" bIns="45700" anchor="t" anchorCtr="false">
            <a:normAutofit/>
          </a:bodyPr>
          <a:lstStyle/>
          <a:p>
            <a:pPr marL="448310" lvl="0" indent="-384175" algn="l" rtl="0">
              <a:spcBef>
                <a:spcPts val="0"/>
              </a:spcBef>
              <a:spcAft>
                <a:spcPts val="0"/>
              </a:spcAft>
              <a:buSzPts val="1600"/>
              <a:buChar char="•"/>
            </a:pPr>
            <a:r>
              <a:rPr lang="en-US" sz="2000"/>
              <a:t>Performed this to understand the data well on each variable basis </a:t>
            </a:r>
            <a:endParaRPr lang="en-US" sz="2000"/>
          </a:p>
          <a:p>
            <a:pPr marL="448310" lvl="0" indent="-384175" algn="l" rtl="0">
              <a:spcBef>
                <a:spcPts val="1400"/>
              </a:spcBef>
              <a:spcAft>
                <a:spcPts val="0"/>
              </a:spcAft>
              <a:buSzPts val="1600"/>
              <a:buChar char="•"/>
            </a:pPr>
            <a:r>
              <a:rPr lang="en-US" sz="2000"/>
              <a:t>Techniques used – </a:t>
            </a:r>
            <a:r>
              <a:rPr lang="en-US" sz="2000" b="1"/>
              <a:t>Count plot, Box Plot and Histogram</a:t>
            </a:r>
            <a:endParaRPr sz="2000" b="1">
              <a:solidFill>
                <a:schemeClr val="accent2"/>
              </a:solidFill>
            </a:endParaRPr>
          </a:p>
          <a:p>
            <a:pPr marL="448310" lvl="0" indent="-282575" algn="l" rtl="0">
              <a:spcBef>
                <a:spcPts val="1400"/>
              </a:spcBef>
              <a:spcAft>
                <a:spcPts val="0"/>
              </a:spcAft>
              <a:buSzPts val="1600"/>
              <a:buNone/>
            </a:pPr>
            <a:endParaRPr sz="2000"/>
          </a:p>
          <a:p>
            <a:pPr marL="448310" lvl="0" indent="-282575" algn="l" rtl="0">
              <a:spcBef>
                <a:spcPts val="1400"/>
              </a:spcBef>
              <a:spcAft>
                <a:spcPts val="0"/>
              </a:spcAft>
              <a:buSzPts val="1600"/>
              <a:buNone/>
            </a:pPr>
            <a:endParaRPr sz="2000"/>
          </a:p>
          <a:p>
            <a:pPr marL="448310" lvl="0" indent="-282575" algn="l" rtl="0">
              <a:spcBef>
                <a:spcPts val="1400"/>
              </a:spcBef>
              <a:spcAft>
                <a:spcPts val="0"/>
              </a:spcAft>
              <a:buSzPts val="1600"/>
              <a:buNone/>
            </a:pPr>
            <a:endParaRPr sz="2000"/>
          </a:p>
          <a:p>
            <a:pPr marL="448310" lvl="0" indent="-241935" algn="l" rtl="0">
              <a:spcBef>
                <a:spcPts val="1560"/>
              </a:spcBef>
              <a:spcAft>
                <a:spcPts val="0"/>
              </a:spcAft>
              <a:buSzPts val="2240"/>
              <a:buNone/>
            </a:pPr>
            <a:endParaRPr sz="2000"/>
          </a:p>
        </p:txBody>
      </p:sp>
      <p:grpSp>
        <p:nvGrpSpPr>
          <p:cNvPr id="208" name="Google Shape;208;p10"/>
          <p:cNvGrpSpPr/>
          <p:nvPr/>
        </p:nvGrpSpPr>
        <p:grpSpPr>
          <a:xfrm>
            <a:off x="1907704" y="2221783"/>
            <a:ext cx="5760640" cy="4363561"/>
            <a:chOff x="0" y="16919"/>
            <a:chExt cx="5760640" cy="4363561"/>
          </a:xfrm>
        </p:grpSpPr>
        <p:sp>
          <p:nvSpPr>
            <p:cNvPr id="209" name="Google Shape;209;p10"/>
            <p:cNvSpPr/>
            <p:nvPr/>
          </p:nvSpPr>
          <p:spPr>
            <a:xfrm>
              <a:off x="0" y="267840"/>
              <a:ext cx="5760640" cy="963900"/>
            </a:xfrm>
            <a:prstGeom prst="rect">
              <a:avLst/>
            </a:prstGeom>
            <a:solidFill>
              <a:schemeClr val="lt1">
                <a:alpha val="89803"/>
              </a:schemeClr>
            </a:solid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210" name="Google Shape;210;p10"/>
            <p:cNvSpPr txBox="true"/>
            <p:nvPr/>
          </p:nvSpPr>
          <p:spPr>
            <a:xfrm>
              <a:off x="0" y="267840"/>
              <a:ext cx="5760640" cy="963900"/>
            </a:xfrm>
            <a:prstGeom prst="rect">
              <a:avLst/>
            </a:prstGeom>
            <a:noFill/>
            <a:ln>
              <a:noFill/>
            </a:ln>
          </p:spPr>
          <p:txBody>
            <a:bodyPr spcFirstLastPara="1" wrap="square" lIns="447075" tIns="354075" rIns="447075" bIns="120900" anchor="t" anchorCtr="false">
              <a:noAutofit/>
            </a:bodyPr>
            <a:lstStyle/>
            <a:p>
              <a:pPr marL="171450" marR="0" lvl="1" indent="-171450" algn="l" rtl="0">
                <a:lnSpc>
                  <a:spcPct val="90000"/>
                </a:lnSpc>
                <a:spcBef>
                  <a:spcPts val="0"/>
                </a:spcBef>
                <a:spcAft>
                  <a:spcPts val="0"/>
                </a:spcAft>
                <a:buClr>
                  <a:schemeClr val="lt1"/>
                </a:buClr>
                <a:buSzPts val="1700"/>
                <a:buFont typeface="Arial"/>
                <a:buChar char="•"/>
              </a:pPr>
              <a:r>
                <a:rPr lang="en-US" sz="1700" b="0" i="0" u="none" strike="noStrike" cap="none">
                  <a:solidFill>
                    <a:schemeClr val="tx1"/>
                  </a:solidFill>
                  <a:latin typeface="Arial"/>
                  <a:ea typeface="Arial"/>
                  <a:cs typeface="Arial"/>
                  <a:sym typeface="Arial"/>
                </a:rPr>
                <a:t>Termination Date : 828</a:t>
              </a:r>
              <a:endParaRPr>
                <a:solidFill>
                  <a:schemeClr val="tx1"/>
                </a:solidFil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a:solidFill>
                    <a:schemeClr val="tx1"/>
                  </a:solidFill>
                  <a:latin typeface="Arial"/>
                  <a:ea typeface="Arial"/>
                  <a:cs typeface="Arial"/>
                  <a:sym typeface="Arial"/>
                </a:rPr>
                <a:t>Utilization% - 4</a:t>
              </a:r>
              <a:endParaRPr sz="1700" b="0" i="0" u="none" strike="noStrike" cap="none">
                <a:solidFill>
                  <a:schemeClr val="tx1"/>
                </a:solidFill>
                <a:latin typeface="Arial"/>
                <a:ea typeface="Arial"/>
                <a:cs typeface="Arial"/>
                <a:sym typeface="Arial"/>
              </a:endParaRPr>
            </a:p>
          </p:txBody>
        </p:sp>
        <p:sp>
          <p:nvSpPr>
            <p:cNvPr id="211" name="Google Shape;211;p10"/>
            <p:cNvSpPr/>
            <p:nvPr/>
          </p:nvSpPr>
          <p:spPr>
            <a:xfrm>
              <a:off x="288032" y="16919"/>
              <a:ext cx="4032448" cy="501840"/>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212" name="Google Shape;212;p10"/>
            <p:cNvSpPr txBox="true"/>
            <p:nvPr/>
          </p:nvSpPr>
          <p:spPr>
            <a:xfrm>
              <a:off x="312530" y="41417"/>
              <a:ext cx="3983452" cy="452844"/>
            </a:xfrm>
            <a:prstGeom prst="rect">
              <a:avLst/>
            </a:prstGeom>
            <a:noFill/>
            <a:ln>
              <a:noFill/>
            </a:ln>
          </p:spPr>
          <p:txBody>
            <a:bodyPr spcFirstLastPara="1" wrap="square" lIns="152400" tIns="0" rIns="152400" bIns="0" anchor="ctr" anchorCtr="false">
              <a:noAutofit/>
            </a:bodyPr>
            <a:lstStyle/>
            <a:p>
              <a:pPr marL="0" marR="0" lvl="0" indent="0" algn="l" rtl="0">
                <a:lnSpc>
                  <a:spcPct val="90000"/>
                </a:lnSpc>
                <a:spcBef>
                  <a:spcPts val="0"/>
                </a:spcBef>
                <a:spcAft>
                  <a:spcPts val="0"/>
                </a:spcAft>
                <a:buClr>
                  <a:schemeClr val="lt1"/>
                </a:buClr>
                <a:buSzPts val="1700"/>
                <a:buFont typeface="Arial"/>
                <a:buNone/>
              </a:pPr>
              <a:r>
                <a:rPr lang="en-US" sz="1700" b="1">
                  <a:solidFill>
                    <a:schemeClr val="tx1"/>
                  </a:solidFill>
                  <a:latin typeface="Arial"/>
                  <a:ea typeface="Arial"/>
                  <a:cs typeface="Arial"/>
                  <a:sym typeface="Arial"/>
                </a:rPr>
                <a:t>Missing Values</a:t>
              </a:r>
              <a:endParaRPr sz="1700" b="1">
                <a:solidFill>
                  <a:schemeClr val="tx1"/>
                </a:solidFill>
                <a:latin typeface="Arial"/>
                <a:ea typeface="Arial"/>
                <a:cs typeface="Arial"/>
                <a:sym typeface="Arial"/>
              </a:endParaRPr>
            </a:p>
          </p:txBody>
        </p:sp>
        <p:sp>
          <p:nvSpPr>
            <p:cNvPr id="213" name="Google Shape;213;p10"/>
            <p:cNvSpPr/>
            <p:nvPr/>
          </p:nvSpPr>
          <p:spPr>
            <a:xfrm>
              <a:off x="0" y="1574460"/>
              <a:ext cx="5760640" cy="963900"/>
            </a:xfrm>
            <a:prstGeom prst="rect">
              <a:avLst/>
            </a:prstGeom>
            <a:solidFill>
              <a:schemeClr val="lt1">
                <a:alpha val="89803"/>
              </a:schemeClr>
            </a:solidFill>
            <a:ln w="25400" cap="flat" cmpd="sng">
              <a:solidFill>
                <a:srgbClr val="85E66D"/>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214" name="Google Shape;214;p10"/>
            <p:cNvSpPr txBox="true"/>
            <p:nvPr/>
          </p:nvSpPr>
          <p:spPr>
            <a:xfrm>
              <a:off x="0" y="1574460"/>
              <a:ext cx="5760640" cy="963900"/>
            </a:xfrm>
            <a:prstGeom prst="rect">
              <a:avLst/>
            </a:prstGeom>
            <a:noFill/>
            <a:ln>
              <a:noFill/>
            </a:ln>
          </p:spPr>
          <p:txBody>
            <a:bodyPr spcFirstLastPara="1" wrap="square" lIns="447075" tIns="354075" rIns="447075" bIns="120900" anchor="t" anchorCtr="false">
              <a:noAutofit/>
            </a:bodyPr>
            <a:lstStyle/>
            <a:p>
              <a:pPr marL="171450" marR="0" lvl="1" indent="-171450" algn="l" rtl="0">
                <a:lnSpc>
                  <a:spcPct val="90000"/>
                </a:lnSpc>
                <a:spcBef>
                  <a:spcPts val="0"/>
                </a:spcBef>
                <a:spcAft>
                  <a:spcPts val="0"/>
                </a:spcAft>
                <a:buClr>
                  <a:schemeClr val="lt1"/>
                </a:buClr>
                <a:buSzPts val="1700"/>
                <a:buFont typeface="Arial"/>
                <a:buChar char="•"/>
              </a:pPr>
              <a:r>
                <a:rPr lang="en-US" sz="1700" b="0" i="0" u="none" strike="noStrike" cap="none" dirty="0">
                  <a:solidFill>
                    <a:schemeClr val="tx1"/>
                  </a:solidFill>
                  <a:latin typeface="Arial"/>
                  <a:ea typeface="Arial"/>
                  <a:cs typeface="Arial"/>
                  <a:sym typeface="Arial"/>
                </a:rPr>
                <a:t>Active :834</a:t>
              </a:r>
              <a:endParaRPr sz="1700" b="0" i="0" u="none" strike="noStrike" cap="none" dirty="0">
                <a:solidFill>
                  <a:schemeClr val="tx1"/>
                </a:solidFill>
                <a:latin typeface="Arial"/>
                <a:ea typeface="Arial"/>
                <a:cs typeface="Arial"/>
                <a:sym typeface="Aria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dirty="0">
                  <a:solidFill>
                    <a:schemeClr val="tx1"/>
                  </a:solidFill>
                  <a:latin typeface="Arial"/>
                  <a:ea typeface="Arial"/>
                  <a:cs typeface="Arial"/>
                  <a:sym typeface="Arial"/>
                </a:rPr>
                <a:t>Resigned: 277</a:t>
              </a:r>
              <a:endParaRPr sz="1700" b="0" i="0" u="none" strike="noStrike" cap="none" dirty="0">
                <a:solidFill>
                  <a:schemeClr val="tx1"/>
                </a:solidFill>
                <a:latin typeface="Arial"/>
                <a:ea typeface="Arial"/>
                <a:cs typeface="Arial"/>
                <a:sym typeface="Arial"/>
              </a:endParaRPr>
            </a:p>
          </p:txBody>
        </p:sp>
        <p:sp>
          <p:nvSpPr>
            <p:cNvPr id="215" name="Google Shape;215;p10"/>
            <p:cNvSpPr/>
            <p:nvPr/>
          </p:nvSpPr>
          <p:spPr>
            <a:xfrm>
              <a:off x="288032" y="1323540"/>
              <a:ext cx="4032448" cy="501840"/>
            </a:xfrm>
            <a:prstGeom prst="roundRect">
              <a:avLst>
                <a:gd name="adj" fmla="val 16667"/>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216" name="Google Shape;216;p10"/>
            <p:cNvSpPr txBox="true"/>
            <p:nvPr/>
          </p:nvSpPr>
          <p:spPr>
            <a:xfrm>
              <a:off x="312530" y="1348038"/>
              <a:ext cx="3983452" cy="452844"/>
            </a:xfrm>
            <a:prstGeom prst="rect">
              <a:avLst/>
            </a:prstGeom>
            <a:noFill/>
            <a:ln>
              <a:noFill/>
            </a:ln>
          </p:spPr>
          <p:txBody>
            <a:bodyPr spcFirstLastPara="1" wrap="square" lIns="152400" tIns="0" rIns="152400" bIns="0" anchor="ctr" anchorCtr="false">
              <a:noAutofit/>
            </a:bodyPr>
            <a:lstStyle/>
            <a:p>
              <a:pPr marL="0" marR="0" lvl="0" indent="0" algn="l" rtl="0">
                <a:lnSpc>
                  <a:spcPct val="90000"/>
                </a:lnSpc>
                <a:spcBef>
                  <a:spcPts val="0"/>
                </a:spcBef>
                <a:spcAft>
                  <a:spcPts val="0"/>
                </a:spcAft>
                <a:buClr>
                  <a:schemeClr val="lt1"/>
                </a:buClr>
                <a:buSzPts val="1700"/>
                <a:buFont typeface="Arial"/>
                <a:buNone/>
              </a:pPr>
              <a:r>
                <a:rPr lang="en-US" sz="1700" b="1">
                  <a:solidFill>
                    <a:schemeClr val="tx1"/>
                  </a:solidFill>
                  <a:latin typeface="Arial"/>
                  <a:ea typeface="Arial"/>
                  <a:cs typeface="Arial"/>
                  <a:sym typeface="Arial"/>
                </a:rPr>
                <a:t>Response Variable</a:t>
              </a:r>
              <a:endParaRPr sz="1700" b="1">
                <a:solidFill>
                  <a:schemeClr val="tx1"/>
                </a:solidFill>
                <a:latin typeface="Arial"/>
                <a:ea typeface="Arial"/>
                <a:cs typeface="Arial"/>
                <a:sym typeface="Arial"/>
              </a:endParaRPr>
            </a:p>
          </p:txBody>
        </p:sp>
        <p:sp>
          <p:nvSpPr>
            <p:cNvPr id="217" name="Google Shape;217;p10"/>
            <p:cNvSpPr/>
            <p:nvPr/>
          </p:nvSpPr>
          <p:spPr>
            <a:xfrm>
              <a:off x="0" y="2881080"/>
              <a:ext cx="5760640" cy="1499400"/>
            </a:xfrm>
            <a:prstGeom prst="rect">
              <a:avLst/>
            </a:prstGeom>
            <a:solidFill>
              <a:schemeClr val="lt1">
                <a:alpha val="89803"/>
              </a:schemeClr>
            </a:solidFill>
            <a:ln w="25400" cap="flat" cmpd="sng">
              <a:solidFill>
                <a:srgbClr val="98D8E6"/>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218" name="Google Shape;218;p10"/>
            <p:cNvSpPr txBox="true"/>
            <p:nvPr/>
          </p:nvSpPr>
          <p:spPr>
            <a:xfrm>
              <a:off x="0" y="2881080"/>
              <a:ext cx="5760640" cy="1499400"/>
            </a:xfrm>
            <a:prstGeom prst="rect">
              <a:avLst/>
            </a:prstGeom>
            <a:noFill/>
            <a:ln>
              <a:noFill/>
            </a:ln>
          </p:spPr>
          <p:txBody>
            <a:bodyPr spcFirstLastPara="1" wrap="square" lIns="447075" tIns="354075" rIns="447075" bIns="120900" anchor="t" anchorCtr="false">
              <a:noAutofit/>
            </a:bodyPr>
            <a:lstStyle/>
            <a:p>
              <a:pPr marL="171450" marR="0" lvl="1" indent="-171450" algn="l" rtl="0">
                <a:lnSpc>
                  <a:spcPct val="90000"/>
                </a:lnSpc>
                <a:spcBef>
                  <a:spcPts val="0"/>
                </a:spcBef>
                <a:spcAft>
                  <a:spcPts val="0"/>
                </a:spcAft>
                <a:buClr>
                  <a:schemeClr val="lt1"/>
                </a:buClr>
                <a:buSzPts val="1700"/>
                <a:buFont typeface="Arial"/>
                <a:buChar char="•"/>
              </a:pPr>
              <a:r>
                <a:rPr lang="en-US" sz="1700" b="0" i="0" u="none" strike="noStrike" cap="none">
                  <a:solidFill>
                    <a:schemeClr val="tx1"/>
                  </a:solidFill>
                  <a:latin typeface="Arial"/>
                  <a:ea typeface="Arial"/>
                  <a:cs typeface="Arial"/>
                  <a:sym typeface="Arial"/>
                </a:rPr>
                <a:t>Leave Hrs</a:t>
              </a:r>
              <a:endParaRPr sz="1700" b="0" i="0" u="none" strike="noStrike" cap="none">
                <a:solidFill>
                  <a:schemeClr val="tx1"/>
                </a:solidFill>
                <a:latin typeface="Arial"/>
                <a:ea typeface="Arial"/>
                <a:cs typeface="Arial"/>
                <a:sym typeface="Aria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a:solidFill>
                    <a:schemeClr val="tx1"/>
                  </a:solidFill>
                  <a:latin typeface="Arial"/>
                  <a:ea typeface="Arial"/>
                  <a:cs typeface="Arial"/>
                  <a:sym typeface="Arial"/>
                </a:rPr>
                <a:t>BD Hrs</a:t>
              </a:r>
              <a:endParaRPr sz="1700" b="0" i="0" u="none" strike="noStrike" cap="none">
                <a:solidFill>
                  <a:schemeClr val="tx1"/>
                </a:solidFill>
                <a:latin typeface="Arial"/>
                <a:ea typeface="Arial"/>
                <a:cs typeface="Arial"/>
                <a:sym typeface="Aria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a:solidFill>
                    <a:schemeClr val="tx1"/>
                  </a:solidFill>
                  <a:latin typeface="Arial"/>
                  <a:ea typeface="Arial"/>
                  <a:cs typeface="Arial"/>
                  <a:sym typeface="Arial"/>
                </a:rPr>
                <a:t>NC Hrs </a:t>
              </a:r>
              <a:endParaRPr sz="1700" b="0" i="0" u="none" strike="noStrike" cap="none">
                <a:solidFill>
                  <a:schemeClr val="tx1"/>
                </a:solidFill>
                <a:latin typeface="Arial"/>
                <a:ea typeface="Arial"/>
                <a:cs typeface="Arial"/>
                <a:sym typeface="Arial"/>
              </a:endParaRPr>
            </a:p>
            <a:p>
              <a:pPr marL="171450" marR="0" lvl="1" indent="-171450" algn="l" rtl="0">
                <a:lnSpc>
                  <a:spcPct val="90000"/>
                </a:lnSpc>
                <a:spcBef>
                  <a:spcPts val="255"/>
                </a:spcBef>
                <a:spcAft>
                  <a:spcPts val="0"/>
                </a:spcAft>
                <a:buClr>
                  <a:schemeClr val="lt1"/>
                </a:buClr>
                <a:buSzPts val="1700"/>
                <a:buFont typeface="Arial"/>
                <a:buChar char="•"/>
              </a:pPr>
              <a:r>
                <a:rPr lang="en-US" sz="1700" b="0" i="0" u="none" strike="noStrike" cap="none">
                  <a:solidFill>
                    <a:schemeClr val="tx1"/>
                  </a:solidFill>
                  <a:latin typeface="Arial"/>
                  <a:ea typeface="Arial"/>
                  <a:cs typeface="Arial"/>
                  <a:sym typeface="Arial"/>
                </a:rPr>
                <a:t>Month-wise Utilization</a:t>
              </a:r>
              <a:endParaRPr sz="1700" b="0" i="0" u="none" strike="noStrike" cap="none">
                <a:solidFill>
                  <a:schemeClr val="tx1"/>
                </a:solidFill>
                <a:latin typeface="Arial"/>
                <a:ea typeface="Arial"/>
                <a:cs typeface="Arial"/>
                <a:sym typeface="Arial"/>
              </a:endParaRPr>
            </a:p>
          </p:txBody>
        </p:sp>
        <p:sp>
          <p:nvSpPr>
            <p:cNvPr id="219" name="Google Shape;219;p10"/>
            <p:cNvSpPr/>
            <p:nvPr/>
          </p:nvSpPr>
          <p:spPr>
            <a:xfrm>
              <a:off x="288032" y="2630160"/>
              <a:ext cx="4032448" cy="501840"/>
            </a:xfrm>
            <a:prstGeom prst="roundRect">
              <a:avLst>
                <a:gd name="adj" fmla="val 16667"/>
              </a:avLst>
            </a:prstGeom>
            <a:solidFill>
              <a:srgbClr val="4BBCD4"/>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220" name="Google Shape;220;p10"/>
            <p:cNvSpPr txBox="true"/>
            <p:nvPr/>
          </p:nvSpPr>
          <p:spPr>
            <a:xfrm>
              <a:off x="312530" y="2654658"/>
              <a:ext cx="3983452" cy="452844"/>
            </a:xfrm>
            <a:prstGeom prst="rect">
              <a:avLst/>
            </a:prstGeom>
            <a:noFill/>
            <a:ln>
              <a:noFill/>
            </a:ln>
          </p:spPr>
          <p:txBody>
            <a:bodyPr spcFirstLastPara="1" wrap="square" lIns="152400" tIns="0" rIns="152400" bIns="0" anchor="ctr" anchorCtr="false">
              <a:noAutofit/>
            </a:bodyPr>
            <a:lstStyle/>
            <a:p>
              <a:pPr marL="0" marR="0" lvl="0" indent="0" algn="l" rtl="0">
                <a:lnSpc>
                  <a:spcPct val="90000"/>
                </a:lnSpc>
                <a:spcBef>
                  <a:spcPts val="0"/>
                </a:spcBef>
                <a:spcAft>
                  <a:spcPts val="0"/>
                </a:spcAft>
                <a:buClr>
                  <a:schemeClr val="lt1"/>
                </a:buClr>
                <a:buSzPts val="1700"/>
                <a:buFont typeface="Arial"/>
                <a:buNone/>
              </a:pPr>
              <a:r>
                <a:rPr lang="en-US" sz="1700" b="1">
                  <a:solidFill>
                    <a:schemeClr val="tx1"/>
                  </a:solidFill>
                  <a:latin typeface="Arial"/>
                  <a:ea typeface="Arial"/>
                  <a:cs typeface="Arial"/>
                  <a:sym typeface="Arial"/>
                </a:rPr>
                <a:t>Outliers</a:t>
              </a:r>
              <a:endParaRPr sz="1700" b="1">
                <a:solidFill>
                  <a:schemeClr val="tx1"/>
                </a:solidFill>
                <a:highlight>
                  <a:srgbClr val="FFFF00"/>
                </a:highlight>
                <a:latin typeface="Arial"/>
                <a:ea typeface="Arial"/>
                <a:cs typeface="Arial"/>
                <a:sym typeface="Arial"/>
              </a:endParaRPr>
            </a:p>
          </p:txBody>
        </p:sp>
      </p:grpSp>
      <p:sp>
        <p:nvSpPr>
          <p:cNvPr id="221" name="Google Shape;221;p10"/>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1"/>
          <p:cNvSpPr txBox="true">
            <a:spLocks noGrp="true"/>
          </p:cNvSpPr>
          <p:nvPr>
            <p:ph type="title"/>
          </p:nvPr>
        </p:nvSpPr>
        <p:spPr>
          <a:xfrm>
            <a:off x="323528" y="75294"/>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Univariate Analysis </a:t>
            </a:r>
            <a:endParaRPr b="0"/>
          </a:p>
        </p:txBody>
      </p:sp>
      <p:sp>
        <p:nvSpPr>
          <p:cNvPr id="227" name="Google Shape;227;p11"/>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228" name="Google Shape;228;p11"/>
          <p:cNvPicPr preferRelativeResize="false">
            <a:picLocks noGrp="true"/>
          </p:cNvPicPr>
          <p:nvPr>
            <p:ph type="body" idx="1"/>
          </p:nvPr>
        </p:nvPicPr>
        <p:blipFill rotWithShape="true">
          <a:blip r:embed="rId1"/>
          <a:srcRect r="6111"/>
          <a:stretch>
            <a:fillRect/>
          </a:stretch>
        </p:blipFill>
        <p:spPr>
          <a:xfrm>
            <a:off x="683568" y="1282658"/>
            <a:ext cx="4320480" cy="2652549"/>
          </a:xfrm>
          <a:prstGeom prst="rect">
            <a:avLst/>
          </a:prstGeom>
          <a:noFill/>
          <a:ln>
            <a:noFill/>
          </a:ln>
        </p:spPr>
      </p:pic>
      <p:sp>
        <p:nvSpPr>
          <p:cNvPr id="229" name="Google Shape;229;p11"/>
          <p:cNvSpPr txBox="true"/>
          <p:nvPr/>
        </p:nvSpPr>
        <p:spPr>
          <a:xfrm>
            <a:off x="5292080" y="3340683"/>
            <a:ext cx="3527399" cy="261610"/>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Level 6,7 and 8 has maximum number of employees </a:t>
            </a:r>
            <a:endParaRPr sz="1100">
              <a:solidFill>
                <a:schemeClr val="dk1"/>
              </a:solidFill>
              <a:latin typeface="Arial"/>
              <a:ea typeface="Arial"/>
              <a:cs typeface="Arial"/>
              <a:sym typeface="Arial"/>
            </a:endParaRPr>
          </a:p>
        </p:txBody>
      </p:sp>
      <p:sp>
        <p:nvSpPr>
          <p:cNvPr id="230" name="Google Shape;230;p11"/>
          <p:cNvSpPr/>
          <p:nvPr/>
        </p:nvSpPr>
        <p:spPr>
          <a:xfrm rot="5400000">
            <a:off x="8023218" y="3342498"/>
            <a:ext cx="321324" cy="864096"/>
          </a:xfrm>
          <a:prstGeom prst="leftBrace">
            <a:avLst>
              <a:gd name="adj1" fmla="val 8333"/>
              <a:gd name="adj2" fmla="val 50000"/>
            </a:avLst>
          </a:prstGeom>
          <a:noFill/>
          <a:ln w="9525" cap="flat" cmpd="sng">
            <a:solidFill>
              <a:srgbClr val="D94314"/>
            </a:solidFill>
            <a:prstDash val="solid"/>
            <a:round/>
            <a:headEnd type="none" w="sm" len="sm"/>
            <a:tailEnd type="none" w="sm" len="sm"/>
          </a:ln>
        </p:spPr>
        <p:txBody>
          <a:bodyPr spcFirstLastPara="1" wrap="square" lIns="91425" tIns="45700" rIns="91425" bIns="45700" anchor="ctr" anchorCtr="false">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31" name="Google Shape;231;p11"/>
          <p:cNvPicPr preferRelativeResize="false"/>
          <p:nvPr/>
        </p:nvPicPr>
        <p:blipFill rotWithShape="true">
          <a:blip r:embed="rId2"/>
          <a:srcRect/>
          <a:stretch>
            <a:fillRect/>
          </a:stretch>
        </p:blipFill>
        <p:spPr>
          <a:xfrm>
            <a:off x="4915529" y="4021940"/>
            <a:ext cx="3799884" cy="2585193"/>
          </a:xfrm>
          <a:prstGeom prst="rect">
            <a:avLst/>
          </a:prstGeom>
          <a:noFill/>
          <a:ln>
            <a:noFill/>
          </a:ln>
        </p:spPr>
      </p:pic>
      <p:sp>
        <p:nvSpPr>
          <p:cNvPr id="232" name="Google Shape;232;p11"/>
          <p:cNvSpPr txBox="true"/>
          <p:nvPr/>
        </p:nvSpPr>
        <p:spPr>
          <a:xfrm>
            <a:off x="827584" y="4302941"/>
            <a:ext cx="3527399" cy="461665"/>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Profit center 1, 2 and 3 has the maximum number of employees </a:t>
            </a:r>
            <a:endParaRPr sz="1200">
              <a:solidFill>
                <a:schemeClr val="dk1"/>
              </a:solidFill>
              <a:latin typeface="Arial"/>
              <a:ea typeface="Arial"/>
              <a:cs typeface="Arial"/>
              <a:sym typeface="Arial"/>
            </a:endParaRPr>
          </a:p>
        </p:txBody>
      </p:sp>
      <p:sp>
        <p:nvSpPr>
          <p:cNvPr id="233" name="Google Shape;233;p11"/>
          <p:cNvSpPr/>
          <p:nvPr/>
        </p:nvSpPr>
        <p:spPr>
          <a:xfrm rot="-5400000">
            <a:off x="1340078" y="3797479"/>
            <a:ext cx="271155" cy="720080"/>
          </a:xfrm>
          <a:prstGeom prst="leftBrace">
            <a:avLst>
              <a:gd name="adj1" fmla="val 8333"/>
              <a:gd name="adj2" fmla="val 50000"/>
            </a:avLst>
          </a:prstGeom>
          <a:noFill/>
          <a:ln w="9525" cap="flat" cmpd="sng">
            <a:solidFill>
              <a:srgbClr val="D94314"/>
            </a:solidFill>
            <a:prstDash val="solid"/>
            <a:round/>
            <a:headEnd type="none" w="sm" len="sm"/>
            <a:tailEnd type="none" w="sm" len="sm"/>
          </a:ln>
        </p:spPr>
        <p:txBody>
          <a:bodyPr spcFirstLastPara="1" wrap="square" lIns="91425" tIns="45700" rIns="91425" bIns="45700" anchor="ctr" anchorCtr="false">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500"/>
                                        <p:tgtEl>
                                          <p:spTgt spid="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2"/>
                                        </p:tgtEl>
                                        <p:attrNameLst>
                                          <p:attrName>style.visibility</p:attrName>
                                        </p:attrNameLst>
                                      </p:cBhvr>
                                      <p:to>
                                        <p:strVal val="visible"/>
                                      </p:to>
                                    </p:set>
                                    <p:animEffect transition="in" filter="fade">
                                      <p:cBhvr>
                                        <p:cTn id="12" dur="500"/>
                                        <p:tgtEl>
                                          <p:spTgt spid="2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1"/>
                                        </p:tgtEl>
                                        <p:attrNameLst>
                                          <p:attrName>style.visibility</p:attrName>
                                        </p:attrNameLst>
                                      </p:cBhvr>
                                      <p:to>
                                        <p:strVal val="visible"/>
                                      </p:to>
                                    </p:set>
                                    <p:animEffect transition="in" filter="fade">
                                      <p:cBhvr>
                                        <p:cTn id="17" dur="500"/>
                                        <p:tgtEl>
                                          <p:spTgt spid="2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500"/>
                                        <p:tgtEl>
                                          <p:spTgt spid="230"/>
                                        </p:tgtEl>
                                      </p:cBhvr>
                                    </p:animEffect>
                                  </p:childTnLst>
                                </p:cTn>
                              </p:par>
                              <p:par>
                                <p:cTn id="23" presetID="10" presetClass="entr" presetSubtype="0" fill="hold" nodeType="withEffect">
                                  <p:stCondLst>
                                    <p:cond delay="0"/>
                                  </p:stCondLst>
                                  <p:childTnLst>
                                    <p:set>
                                      <p:cBhvr>
                                        <p:cTn id="24" dur="1" fill="hold">
                                          <p:stCondLst>
                                            <p:cond delay="0"/>
                                          </p:stCondLst>
                                        </p:cTn>
                                        <p:tgtEl>
                                          <p:spTgt spid="229"/>
                                        </p:tgtEl>
                                        <p:attrNameLst>
                                          <p:attrName>style.visibility</p:attrName>
                                        </p:attrNameLst>
                                      </p:cBhvr>
                                      <p:to>
                                        <p:strVal val="visible"/>
                                      </p:to>
                                    </p:set>
                                    <p:animEffect transition="in" filter="fade">
                                      <p:cBhvr>
                                        <p:cTn id="25"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true">
            <a:spLocks noGrp="true"/>
          </p:cNvSpPr>
          <p:nvPr>
            <p:ph type="title"/>
          </p:nvPr>
        </p:nvSpPr>
        <p:spPr>
          <a:xfrm>
            <a:off x="0" y="86597"/>
            <a:ext cx="9144000" cy="301752"/>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3200"/>
              <a:buFont typeface="Quattrocento Sans"/>
              <a:buNone/>
            </a:pPr>
            <a:r>
              <a:rPr lang="en-US" sz="3200" b="0"/>
              <a:t>Bivariate Analysis</a:t>
            </a:r>
            <a:endParaRPr sz="3200" b="0"/>
          </a:p>
        </p:txBody>
      </p:sp>
      <p:sp>
        <p:nvSpPr>
          <p:cNvPr id="251" name="Google Shape;251;p13"/>
          <p:cNvSpPr txBox="true">
            <a:spLocks noGrp="true"/>
          </p:cNvSpPr>
          <p:nvPr>
            <p:ph type="body" idx="1"/>
          </p:nvPr>
        </p:nvSpPr>
        <p:spPr>
          <a:xfrm>
            <a:off x="457200" y="1425655"/>
            <a:ext cx="7726680" cy="571500"/>
          </a:xfrm>
          <a:prstGeom prst="rect">
            <a:avLst/>
          </a:prstGeom>
          <a:noFill/>
          <a:ln>
            <a:noFill/>
          </a:ln>
        </p:spPr>
        <p:txBody>
          <a:bodyPr spcFirstLastPara="1" wrap="square" lIns="91425" tIns="45700" rIns="91425" bIns="45700" anchor="t" anchorCtr="false">
            <a:normAutofit/>
          </a:bodyPr>
          <a:lstStyle/>
          <a:p>
            <a:pPr marL="64135" lvl="0" indent="0" algn="l" rtl="0">
              <a:spcBef>
                <a:spcPts val="0"/>
              </a:spcBef>
              <a:spcAft>
                <a:spcPts val="0"/>
              </a:spcAft>
              <a:buSzPts val="1600"/>
              <a:buFont typeface="Arial"/>
              <a:buNone/>
            </a:pPr>
            <a:r>
              <a:rPr lang="en-US"/>
              <a:t>To identify the how the variable is affecting the response variable </a:t>
            </a:r>
            <a:endParaRPr lang="en-US"/>
          </a:p>
          <a:p>
            <a:pPr marL="64135" lvl="0" indent="0" algn="l" rtl="0">
              <a:spcBef>
                <a:spcPts val="1400"/>
              </a:spcBef>
              <a:spcAft>
                <a:spcPts val="0"/>
              </a:spcAft>
              <a:buSzPts val="1600"/>
              <a:buFont typeface="Arial"/>
              <a:buNone/>
            </a:pPr>
            <a:endParaRPr lang="en-US"/>
          </a:p>
        </p:txBody>
      </p:sp>
      <p:graphicFrame>
        <p:nvGraphicFramePr>
          <p:cNvPr id="252" name="Google Shape;252;p13"/>
          <p:cNvGraphicFramePr/>
          <p:nvPr/>
        </p:nvGraphicFramePr>
        <p:xfrm>
          <a:off x="0" y="548680"/>
          <a:ext cx="9144000" cy="6346435"/>
        </p:xfrm>
        <a:graphic>
          <a:graphicData uri="http://schemas.openxmlformats.org/drawingml/2006/table">
            <a:tbl>
              <a:tblPr>
                <a:noFill/>
                <a:tableStyleId>{05B234F9-E9DD-489F-B0BF-98E93BD380CF}</a:tableStyleId>
              </a:tblPr>
              <a:tblGrid>
                <a:gridCol w="1403425"/>
                <a:gridCol w="3041325"/>
                <a:gridCol w="1051050"/>
                <a:gridCol w="2968800"/>
                <a:gridCol w="679400"/>
              </a:tblGrid>
              <a:tr h="281825">
                <a:tc gridSpan="5">
                  <a:txBody>
                    <a:bodyPr/>
                    <a:lstStyle/>
                    <a:p>
                      <a:pPr marL="0" marR="0" lvl="0" indent="0" algn="ctr" rtl="0">
                        <a:spcBef>
                          <a:spcPts val="0"/>
                        </a:spcBef>
                        <a:spcAft>
                          <a:spcPts val="0"/>
                        </a:spcAft>
                        <a:buNone/>
                      </a:pPr>
                      <a:r>
                        <a:rPr lang="en-US" sz="1400" b="1" u="none" strike="noStrike" cap="none">
                          <a:latin typeface="Quattrocento Sans"/>
                          <a:ea typeface="Quattrocento Sans"/>
                          <a:cs typeface="Quattrocento Sans"/>
                          <a:sym typeface="Quattrocento Sans"/>
                        </a:rPr>
                        <a:t>Current Status </a:t>
                      </a:r>
                      <a:endParaRPr sz="1400" b="1" i="0" u="none" strike="noStrike" cap="none">
                        <a:solidFill>
                          <a:srgbClr val="000000"/>
                        </a:solidFill>
                        <a:latin typeface="Quattrocento Sans"/>
                        <a:ea typeface="Quattrocento Sans"/>
                        <a:cs typeface="Quattrocento Sans"/>
                        <a:sym typeface="Quattrocento Sans"/>
                      </a:endParaRPr>
                    </a:p>
                  </a:txBody>
                  <a:tcPr marL="3150" marR="3150" marT="3150" marB="0" anchor="ctr"/>
                </a:tc>
                <a:tc hMerge="true">
                  <a:tcPr/>
                </a:tc>
                <a:tc hMerge="true">
                  <a:tcPr/>
                </a:tc>
                <a:tc hMerge="true">
                  <a:tcPr/>
                </a:tc>
                <a:tc hMerge="true">
                  <a:tcPr/>
                </a:tc>
              </a:tr>
              <a:tr h="395225">
                <a:tc>
                  <a:txBody>
                    <a:bodyPr/>
                    <a:lstStyle/>
                    <a:p>
                      <a:pPr marL="0" marR="0" lvl="0" indent="0" algn="ctr" rtl="0">
                        <a:spcBef>
                          <a:spcPts val="0"/>
                        </a:spcBef>
                        <a:spcAft>
                          <a:spcPts val="0"/>
                        </a:spcAft>
                        <a:buNone/>
                      </a:pPr>
                      <a:r>
                        <a:rPr lang="en-US" sz="1050" b="1" u="none" strike="noStrike" cap="none"/>
                        <a:t>Variable </a:t>
                      </a:r>
                      <a:endParaRPr sz="105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050" b="1" u="none" strike="noStrike" cap="none"/>
                        <a:t>Observation</a:t>
                      </a:r>
                      <a:endParaRPr sz="105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050" b="1" u="none" strike="noStrike" cap="none"/>
                        <a:t>Hypothesis Testing </a:t>
                      </a:r>
                      <a:endParaRPr sz="105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050" b="1" u="none" strike="noStrike" cap="none"/>
                        <a:t>Reason</a:t>
                      </a:r>
                      <a:endParaRPr sz="105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050" b="1" u="none" strike="noStrike" cap="none"/>
                        <a:t>Variable Selection </a:t>
                      </a:r>
                      <a:endParaRPr sz="1050" b="1" i="1" u="none" strike="noStrike" cap="none">
                        <a:solidFill>
                          <a:srgbClr val="000000"/>
                        </a:solidFill>
                        <a:latin typeface="Arial"/>
                        <a:ea typeface="Arial"/>
                        <a:cs typeface="Arial"/>
                        <a:sym typeface="Arial"/>
                      </a:endParaRPr>
                    </a:p>
                  </a:txBody>
                  <a:tcPr marL="3150" marR="3150" marT="3150" marB="0" anchor="ctr"/>
                </a:tc>
              </a:tr>
              <a:tr h="1192250">
                <a:tc>
                  <a:txBody>
                    <a:bodyPr/>
                    <a:lstStyle/>
                    <a:p>
                      <a:pPr marL="0" marR="0" lvl="0" indent="0" algn="ctr" rtl="0">
                        <a:spcBef>
                          <a:spcPts val="0"/>
                        </a:spcBef>
                        <a:spcAft>
                          <a:spcPts val="0"/>
                        </a:spcAft>
                        <a:buNone/>
                      </a:pPr>
                      <a:r>
                        <a:rPr lang="en-US" sz="1100" b="1" u="none" strike="noStrike" cap="none"/>
                        <a:t>Profit Centre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Proportions of people resigning from PC-5 and PC-6 is more</a:t>
                      </a:r>
                      <a:endParaRPr sz="11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US" sz="1100" u="none" strike="noStrike" cap="none"/>
                        <a:t>PC-1, PC-2 &amp; PC-3 has more employees compared to other centers combined</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ChiSquare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br>
                        <a:rPr lang="en-US" sz="1100" u="none" strike="noStrike" cap="none"/>
                      </a:br>
                      <a:r>
                        <a:rPr lang="en-US" sz="1100" u="none" strike="noStrike" cap="none"/>
                        <a:t>Interesting observation, PC-10, PC-5, PC-6 &amp; PC-7 are inactive as all the employees from these</a:t>
                      </a:r>
                      <a:br>
                        <a:rPr lang="en-US" sz="1100" u="none" strike="noStrike" cap="none"/>
                      </a:br>
                      <a:r>
                        <a:rPr lang="en-US" sz="1100" u="none" strike="noStrike" cap="none"/>
                        <a:t>centers already resigned, we can club these as inactive profit centers to make our model less expensive.</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highlight>
                            <a:srgbClr val="00FF00"/>
                          </a:highlight>
                        </a:rPr>
                        <a:t>Accepted </a:t>
                      </a:r>
                      <a:endParaRPr sz="1100" b="0" i="0" u="none" strike="noStrike" cap="none">
                        <a:solidFill>
                          <a:srgbClr val="000000"/>
                        </a:solidFill>
                        <a:highlight>
                          <a:srgbClr val="00FF00"/>
                        </a:highlight>
                        <a:latin typeface="Arial"/>
                        <a:ea typeface="Arial"/>
                        <a:cs typeface="Arial"/>
                        <a:sym typeface="Arial"/>
                      </a:endParaRPr>
                    </a:p>
                    <a:p>
                      <a:pPr marL="0" marR="0" lvl="0" indent="0" algn="ctr" rtl="0">
                        <a:spcBef>
                          <a:spcPts val="0"/>
                        </a:spcBef>
                        <a:spcAft>
                          <a:spcPts val="0"/>
                        </a:spcAft>
                        <a:buNone/>
                      </a:pPr>
                      <a:r>
                        <a:rPr lang="en-US" sz="1100" u="none" strike="noStrike" cap="none"/>
                        <a:t> </a:t>
                      </a:r>
                      <a:endParaRPr sz="1100" b="0" i="0" u="none" strike="noStrike" cap="none">
                        <a:solidFill>
                          <a:srgbClr val="000000"/>
                        </a:solidFill>
                        <a:latin typeface="Arial"/>
                        <a:ea typeface="Arial"/>
                        <a:cs typeface="Arial"/>
                        <a:sym typeface="Arial"/>
                      </a:endParaRPr>
                    </a:p>
                  </a:txBody>
                  <a:tcPr marL="3150" marR="3150" marT="3150" marB="0" anchor="ctr"/>
                </a:tc>
              </a:tr>
              <a:tr h="440050">
                <a:tc>
                  <a:txBody>
                    <a:bodyPr/>
                    <a:lstStyle/>
                    <a:p>
                      <a:pPr marL="0" marR="0" lvl="0" indent="0" algn="ctr" rtl="0">
                        <a:spcBef>
                          <a:spcPts val="0"/>
                        </a:spcBef>
                        <a:spcAft>
                          <a:spcPts val="0"/>
                        </a:spcAft>
                        <a:buNone/>
                      </a:pPr>
                      <a:r>
                        <a:rPr lang="en-US" sz="1100" b="1" u="none" strike="noStrike" cap="none"/>
                        <a:t>Emp Position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From the plot</a:t>
                      </a:r>
                      <a:r>
                        <a:rPr lang="" altLang="en-US" sz="1100" u="none" strike="noStrike" cap="none"/>
                        <a:t>s</a:t>
                      </a:r>
                      <a:r>
                        <a:rPr lang="en-US" sz="1100" u="none" strike="noStrike" cap="none"/>
                        <a:t> we </a:t>
                      </a:r>
                      <a:r>
                        <a:rPr lang="" altLang="en-US" sz="1100" u="none" strike="noStrike" cap="none"/>
                        <a:t>observed</a:t>
                      </a:r>
                      <a:r>
                        <a:rPr lang="en-US" sz="1100" u="none" strike="noStrike" cap="none"/>
                        <a:t> that </a:t>
                      </a:r>
                      <a:r>
                        <a:rPr lang="en-US" sz="1100">
                          <a:sym typeface="+mn-ea"/>
                        </a:rPr>
                        <a:t>levels 6, 7 &amp; 8</a:t>
                      </a:r>
                      <a:r>
                        <a:rPr lang="" altLang="en-US" sz="1100">
                          <a:sym typeface="+mn-ea"/>
                        </a:rPr>
                        <a:t> has</a:t>
                      </a:r>
                      <a:endParaRPr lang="" altLang="en-US" sz="1100">
                        <a:sym typeface="+mn-ea"/>
                      </a:endParaRPr>
                    </a:p>
                    <a:p>
                      <a:pPr marL="0" marR="0" lvl="0" indent="0" algn="ctr" rtl="0">
                        <a:spcBef>
                          <a:spcPts val="0"/>
                        </a:spcBef>
                        <a:spcAft>
                          <a:spcPts val="0"/>
                        </a:spcAft>
                        <a:buNone/>
                      </a:pPr>
                      <a:r>
                        <a:rPr lang="" altLang="en-US" sz="1100">
                          <a:sym typeface="+mn-ea"/>
                        </a:rPr>
                        <a:t>the number </a:t>
                      </a:r>
                      <a:r>
                        <a:rPr lang="en-US" sz="1100" u="none" strike="noStrike" cap="none"/>
                        <a:t>most of employees.</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ChiSquare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level 10 has no active employees.</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solidFill>
                            <a:schemeClr val="dk1"/>
                          </a:solidFill>
                          <a:highlight>
                            <a:srgbClr val="00FF00"/>
                          </a:highlight>
                        </a:rPr>
                        <a:t>Accepted</a:t>
                      </a:r>
                      <a:endParaRPr sz="1100" b="0" i="0" u="none" strike="noStrike" cap="none">
                        <a:solidFill>
                          <a:schemeClr val="dk1"/>
                        </a:solidFill>
                        <a:highlight>
                          <a:srgbClr val="00FF00"/>
                        </a:highlight>
                        <a:latin typeface="Arial"/>
                        <a:ea typeface="Arial"/>
                        <a:cs typeface="Arial"/>
                        <a:sym typeface="Arial"/>
                      </a:endParaRPr>
                    </a:p>
                  </a:txBody>
                  <a:tcPr marL="3150" marR="3150" marT="3150" marB="0" anchor="ctr"/>
                </a:tc>
              </a:tr>
              <a:tr h="1505950">
                <a:tc>
                  <a:txBody>
                    <a:bodyPr/>
                    <a:lstStyle/>
                    <a:p>
                      <a:pPr marL="0" marR="0" lvl="0" indent="0" algn="ctr" rtl="0">
                        <a:spcBef>
                          <a:spcPts val="0"/>
                        </a:spcBef>
                        <a:spcAft>
                          <a:spcPts val="0"/>
                        </a:spcAft>
                        <a:buNone/>
                      </a:pPr>
                      <a:r>
                        <a:rPr lang="en-US" sz="1100" b="1" u="none" strike="noStrike" cap="none"/>
                        <a:t>Emp Location</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1- Location 3, 7 &amp; 1 has the most count of employees compared to other locations combined.</a:t>
                      </a:r>
                      <a:br>
                        <a:rPr lang="en-US" sz="1100" u="none" strike="noStrike" cap="none"/>
                      </a:br>
                      <a:r>
                        <a:rPr lang="en-US" sz="1100" u="none" strike="noStrike" cap="none"/>
                        <a:t>2- Proportion of employees resigning at location 3, 7 &amp; 2 is more</a:t>
                      </a:r>
                      <a:br>
                        <a:rPr lang="en-US" sz="1100" u="none" strike="noStrike" cap="none"/>
                      </a:br>
                      <a:r>
                        <a:rPr lang="en-US" sz="1100" u="none" strike="noStrike" cap="none"/>
                        <a:t>3- most employees resigned at location 3</a:t>
                      </a:r>
                      <a:br>
                        <a:rPr lang="en-US" sz="1100" u="none" strike="noStrike" cap="none"/>
                      </a:br>
                      <a:r>
                        <a:rPr lang="en-US" sz="1100" u="none" strike="noStrike" cap="none"/>
                        <a:t>4- location 1 has the most new joiners compared to other locations combined.</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ChiSquare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1- 27% of the employees out of total 299 employees at location 7 resigned</a:t>
                      </a:r>
                      <a:br>
                        <a:rPr lang="en-US" sz="1100" u="none" strike="noStrike" cap="none"/>
                      </a:br>
                      <a:r>
                        <a:rPr lang="en-US" sz="1100" u="none" strike="noStrike" cap="none"/>
                        <a:t>2- 35% of the employees out of total 48 employees at location resigned</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solidFill>
                            <a:schemeClr val="lt1"/>
                          </a:solidFill>
                          <a:highlight>
                            <a:srgbClr val="FF0000"/>
                          </a:highlight>
                        </a:rPr>
                        <a:t>Rejected</a:t>
                      </a:r>
                      <a:endParaRPr sz="1100" b="0" i="0" u="none" strike="noStrike" cap="none">
                        <a:solidFill>
                          <a:schemeClr val="lt1"/>
                        </a:solidFill>
                        <a:highlight>
                          <a:srgbClr val="FF0000"/>
                        </a:highlight>
                        <a:latin typeface="Arial"/>
                        <a:ea typeface="Arial"/>
                        <a:cs typeface="Arial"/>
                        <a:sym typeface="Arial"/>
                      </a:endParaRPr>
                    </a:p>
                  </a:txBody>
                  <a:tcPr marL="3150" marR="3150" marT="3150" marB="0" anchor="ctr"/>
                </a:tc>
              </a:tr>
              <a:tr h="441285">
                <a:tc>
                  <a:txBody>
                    <a:bodyPr/>
                    <a:lstStyle/>
                    <a:p>
                      <a:pPr marL="0" marR="0" lvl="0" indent="0" algn="ctr" rtl="0">
                        <a:spcBef>
                          <a:spcPts val="0"/>
                        </a:spcBef>
                        <a:spcAft>
                          <a:spcPts val="0"/>
                        </a:spcAft>
                        <a:buNone/>
                      </a:pPr>
                      <a:r>
                        <a:rPr lang="en-US" sz="1100" b="1" u="none" strike="noStrike" cap="none"/>
                        <a:t>People group</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chemeClr val="lt1"/>
                        </a:buClr>
                        <a:buSzPts val="1100"/>
                        <a:buFont typeface="Arial"/>
                        <a:buNone/>
                      </a:pPr>
                      <a:r>
                        <a:rPr lang="en-US" sz="1100" u="none" strike="noStrike" cap="none" dirty="0"/>
                        <a:t> -</a:t>
                      </a:r>
                      <a:endParaRPr sz="1100" b="0" i="0"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dirty="0"/>
                        <a:t>Rejecting the variable as Data is more dominant towards 'Client Service Staff' by 99% </a:t>
                      </a:r>
                      <a:endParaRPr lang="en-US" sz="1100" b="0" i="0"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solidFill>
                            <a:schemeClr val="lt1"/>
                          </a:solidFill>
                          <a:highlight>
                            <a:srgbClr val="FF0000"/>
                          </a:highlight>
                        </a:rPr>
                        <a:t>Rejected</a:t>
                      </a:r>
                      <a:endParaRPr sz="1100" b="0" i="0" u="none" strike="noStrike" cap="none">
                        <a:solidFill>
                          <a:schemeClr val="lt1"/>
                        </a:solidFill>
                        <a:highlight>
                          <a:srgbClr val="FF0000"/>
                        </a:highlight>
                        <a:latin typeface="Arial"/>
                        <a:ea typeface="Arial"/>
                        <a:cs typeface="Arial"/>
                        <a:sym typeface="Arial"/>
                      </a:endParaRPr>
                    </a:p>
                  </a:txBody>
                  <a:tcPr marL="3150" marR="3150" marT="3150" marB="0" anchor="ctr"/>
                </a:tc>
              </a:tr>
              <a:tr h="524525">
                <a:tc>
                  <a:txBody>
                    <a:bodyPr/>
                    <a:lstStyle/>
                    <a:p>
                      <a:pPr marL="0" marR="0" lvl="0" indent="0" algn="ctr" rtl="0">
                        <a:spcBef>
                          <a:spcPts val="0"/>
                        </a:spcBef>
                        <a:spcAft>
                          <a:spcPts val="0"/>
                        </a:spcAft>
                        <a:buNone/>
                      </a:pPr>
                      <a:r>
                        <a:rPr lang="en-US" sz="1100" b="1" u="none" strike="noStrike" cap="none"/>
                        <a:t>Emp Category</a:t>
                      </a:r>
                      <a:endParaRPr sz="110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i="1" u="none" strike="noStrike" cap="none" dirty="0">
                          <a:solidFill>
                            <a:srgbClr val="000000"/>
                          </a:solidFill>
                          <a:latin typeface="Arial"/>
                          <a:ea typeface="Arial"/>
                          <a:cs typeface="Arial"/>
                          <a:sym typeface="Arial"/>
                        </a:rPr>
                        <a:t>-</a:t>
                      </a:r>
                      <a:endParaRPr sz="1100" b="1" i="1"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 </a:t>
                      </a:r>
                      <a:endParaRPr sz="110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defRPr/>
                      </a:pPr>
                      <a:r>
                        <a:rPr lang="en-US" sz="1100" b="1" i="1" u="none" strike="noStrike" cap="none" dirty="0"/>
                        <a:t>It is quite similar to dependent variable, hence we are not considering it for model building </a:t>
                      </a:r>
                      <a:endParaRPr lang="en-US" sz="1100" b="1" i="1"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solidFill>
                            <a:schemeClr val="lt1"/>
                          </a:solidFill>
                          <a:highlight>
                            <a:srgbClr val="FF0000"/>
                          </a:highlight>
                        </a:rPr>
                        <a:t>Rejected </a:t>
                      </a:r>
                      <a:endParaRPr sz="1100" b="0" i="1" u="none" strike="noStrike" cap="none">
                        <a:solidFill>
                          <a:schemeClr val="lt1"/>
                        </a:solidFill>
                        <a:highlight>
                          <a:srgbClr val="FF0000"/>
                        </a:highlight>
                        <a:latin typeface="Arial"/>
                        <a:ea typeface="Arial"/>
                        <a:cs typeface="Arial"/>
                        <a:sym typeface="Arial"/>
                      </a:endParaRPr>
                    </a:p>
                  </a:txBody>
                  <a:tcPr marL="3150" marR="3150" marT="3150" marB="0" anchor="ctr"/>
                </a:tc>
              </a:tr>
              <a:tr h="1565325">
                <a:tc>
                  <a:txBody>
                    <a:bodyPr/>
                    <a:lstStyle/>
                    <a:p>
                      <a:pPr marL="0" marR="0" lvl="0" indent="0" algn="ctr" rtl="0">
                        <a:spcBef>
                          <a:spcPts val="0"/>
                        </a:spcBef>
                        <a:spcAft>
                          <a:spcPts val="0"/>
                        </a:spcAft>
                        <a:buNone/>
                      </a:pPr>
                      <a:r>
                        <a:rPr lang="en-US" sz="1100" b="1" u="none" strike="noStrike" cap="none"/>
                        <a:t>Supervisor Name</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there are total 152 different supervisors, it will be hard to plot all of them so instead, will</a:t>
                      </a:r>
                      <a:br>
                        <a:rPr lang="en-US" sz="1100" u="none" strike="noStrike" cap="none"/>
                      </a:br>
                      <a:r>
                        <a:rPr lang="en-US" sz="1100" u="none" strike="noStrike" cap="none"/>
                        <a:t>create two filters, one of all active employees and one of all resigned employees and then check</a:t>
                      </a:r>
                      <a:br>
                        <a:rPr lang="en-US" sz="1100" u="none" strike="noStrike" cap="none"/>
                      </a:br>
                      <a:r>
                        <a:rPr lang="en-US" sz="1100" u="none" strike="noStrike" cap="none"/>
                        <a:t>the supervisor with percentage of resignation under each!</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0" i="0" u="none" strike="noStrike" cap="none" dirty="0">
                          <a:solidFill>
                            <a:srgbClr val="000000"/>
                          </a:solidFill>
                          <a:latin typeface="Arial"/>
                          <a:ea typeface="Arial"/>
                          <a:cs typeface="Arial"/>
                          <a:sym typeface="Arial"/>
                        </a:rPr>
                        <a:t>Observation shown in plots for better understanding </a:t>
                      </a:r>
                      <a:endParaRPr sz="1100" b="0" i="0"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chemeClr val="lt1"/>
                        </a:buClr>
                        <a:buSzPts val="1100"/>
                        <a:buFont typeface="Arial"/>
                        <a:buNone/>
                      </a:pPr>
                      <a:r>
                        <a:rPr lang="en-US" sz="1100" u="none" strike="noStrike" cap="none" dirty="0"/>
                        <a:t> </a:t>
                      </a:r>
                      <a:r>
                        <a:rPr lang="en-US" sz="1100" u="none" strike="noStrike" cap="none" dirty="0">
                          <a:solidFill>
                            <a:schemeClr val="dk1"/>
                          </a:solidFill>
                          <a:highlight>
                            <a:srgbClr val="00FF00"/>
                          </a:highlight>
                        </a:rPr>
                        <a:t>Accepted</a:t>
                      </a:r>
                      <a:endParaRPr sz="1100" b="0" i="0" u="none" strike="noStrike" cap="none" dirty="0">
                        <a:solidFill>
                          <a:schemeClr val="dk1"/>
                        </a:solidFill>
                        <a:highlight>
                          <a:srgbClr val="00FF00"/>
                        </a:highlight>
                        <a:latin typeface="Arial"/>
                        <a:ea typeface="Arial"/>
                        <a:cs typeface="Arial"/>
                        <a:sym typeface="Arial"/>
                      </a:endParaRPr>
                    </a:p>
                    <a:p>
                      <a:pPr marL="0" marR="0" lvl="0" indent="0" algn="ctr" rtl="0">
                        <a:spcBef>
                          <a:spcPts val="0"/>
                        </a:spcBef>
                        <a:spcAft>
                          <a:spcPts val="0"/>
                        </a:spcAft>
                        <a:buNone/>
                      </a:pPr>
                      <a:endParaRPr sz="1100" b="0" i="0" u="none" strike="noStrike" cap="none" dirty="0">
                        <a:solidFill>
                          <a:srgbClr val="000000"/>
                        </a:solidFill>
                        <a:latin typeface="Arial"/>
                        <a:ea typeface="Arial"/>
                        <a:cs typeface="Arial"/>
                        <a:sym typeface="Arial"/>
                      </a:endParaRPr>
                    </a:p>
                  </a:txBody>
                  <a:tcPr marL="3150" marR="3150" marT="3150" marB="0" anchor="ctr"/>
                </a:tc>
              </a:tr>
            </a:tbl>
          </a:graphicData>
        </a:graphic>
      </p:graphicFrame>
      <p:sp>
        <p:nvSpPr>
          <p:cNvPr id="253" name="Google Shape;253;p13"/>
          <p:cNvSpPr txBox="true">
            <a:spLocks noGrp="true"/>
          </p:cNvSpPr>
          <p:nvPr>
            <p:ph type="sldNum" idx="12"/>
          </p:nvPr>
        </p:nvSpPr>
        <p:spPr>
          <a:xfrm>
            <a:off x="8316416" y="86597"/>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12"/>
          <p:cNvPicPr preferRelativeResize="false">
            <a:picLocks noGrp="true"/>
          </p:cNvPicPr>
          <p:nvPr>
            <p:ph type="body" idx="1"/>
          </p:nvPr>
        </p:nvPicPr>
        <p:blipFill rotWithShape="true">
          <a:blip r:embed="rId1"/>
          <a:srcRect/>
          <a:stretch>
            <a:fillRect/>
          </a:stretch>
        </p:blipFill>
        <p:spPr>
          <a:xfrm>
            <a:off x="529546" y="807643"/>
            <a:ext cx="3768228" cy="2757959"/>
          </a:xfrm>
          <a:prstGeom prst="rect">
            <a:avLst/>
          </a:prstGeom>
          <a:noFill/>
          <a:ln>
            <a:noFill/>
          </a:ln>
        </p:spPr>
      </p:pic>
      <p:sp>
        <p:nvSpPr>
          <p:cNvPr id="239" name="Google Shape;239;p12"/>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240" name="Google Shape;240;p12"/>
          <p:cNvPicPr preferRelativeResize="false"/>
          <p:nvPr/>
        </p:nvPicPr>
        <p:blipFill rotWithShape="true">
          <a:blip r:embed="rId2"/>
          <a:srcRect/>
          <a:stretch>
            <a:fillRect/>
          </a:stretch>
        </p:blipFill>
        <p:spPr>
          <a:xfrm>
            <a:off x="4943367" y="3645024"/>
            <a:ext cx="4020158" cy="2728141"/>
          </a:xfrm>
          <a:prstGeom prst="rect">
            <a:avLst/>
          </a:prstGeom>
          <a:noFill/>
          <a:ln>
            <a:noFill/>
          </a:ln>
        </p:spPr>
      </p:pic>
      <p:sp>
        <p:nvSpPr>
          <p:cNvPr id="241" name="Google Shape;241;p12"/>
          <p:cNvSpPr/>
          <p:nvPr/>
        </p:nvSpPr>
        <p:spPr>
          <a:xfrm rot="10800000" flipH="true">
            <a:off x="4328355" y="2897128"/>
            <a:ext cx="399498" cy="429926"/>
          </a:xfrm>
          <a:prstGeom prst="rightBrace">
            <a:avLst>
              <a:gd name="adj1" fmla="val 8333"/>
              <a:gd name="adj2" fmla="val 50000"/>
            </a:avLst>
          </a:prstGeom>
          <a:noFill/>
          <a:ln w="38100" cap="flat" cmpd="sng">
            <a:solidFill>
              <a:schemeClr val="accent1"/>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ctr" anchorCtr="false">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12"/>
          <p:cNvSpPr txBox="true"/>
          <p:nvPr/>
        </p:nvSpPr>
        <p:spPr>
          <a:xfrm>
            <a:off x="4814658" y="2897128"/>
            <a:ext cx="3369221" cy="461665"/>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Maximum % of resignations under a supervisor</a:t>
            </a:r>
            <a:endParaRPr lang="en-US" sz="1200" i="1">
              <a:solidFill>
                <a:schemeClr val="dk1"/>
              </a:solidFill>
              <a:latin typeface="Arial"/>
              <a:ea typeface="Arial"/>
              <a:cs typeface="Arial"/>
              <a:sym typeface="Arial"/>
            </a:endParaRPr>
          </a:p>
          <a:p>
            <a:pPr marL="0" marR="0" lvl="0" indent="0" algn="l" rtl="0">
              <a:spcBef>
                <a:spcPts val="0"/>
              </a:spcBef>
              <a:spcAft>
                <a:spcPts val="0"/>
              </a:spcAft>
              <a:buNone/>
            </a:pPr>
            <a:endParaRPr sz="1200" i="1">
              <a:solidFill>
                <a:schemeClr val="dk1"/>
              </a:solidFill>
              <a:latin typeface="Arial"/>
              <a:ea typeface="Arial"/>
              <a:cs typeface="Arial"/>
              <a:sym typeface="Arial"/>
            </a:endParaRPr>
          </a:p>
        </p:txBody>
      </p:sp>
      <p:sp>
        <p:nvSpPr>
          <p:cNvPr id="243" name="Google Shape;243;p12"/>
          <p:cNvSpPr/>
          <p:nvPr/>
        </p:nvSpPr>
        <p:spPr>
          <a:xfrm rot="10800000">
            <a:off x="4431420" y="3983088"/>
            <a:ext cx="504056" cy="886071"/>
          </a:xfrm>
          <a:prstGeom prst="rightBrace">
            <a:avLst>
              <a:gd name="adj1" fmla="val 8333"/>
              <a:gd name="adj2" fmla="val 50000"/>
            </a:avLst>
          </a:prstGeom>
          <a:noFill/>
          <a:ln w="38100" cap="flat" cmpd="sng">
            <a:solidFill>
              <a:schemeClr val="accent1"/>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ctr" anchorCtr="false">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12"/>
          <p:cNvSpPr txBox="true"/>
          <p:nvPr/>
        </p:nvSpPr>
        <p:spPr>
          <a:xfrm flipH="true">
            <a:off x="1271469" y="4287623"/>
            <a:ext cx="3456384" cy="276999"/>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Least % of resignations under a supervisor</a:t>
            </a:r>
            <a:endParaRPr lang="en-US" sz="1200" i="1">
              <a:solidFill>
                <a:schemeClr val="dk1"/>
              </a:solidFill>
              <a:latin typeface="Arial"/>
              <a:ea typeface="Arial"/>
              <a:cs typeface="Arial"/>
              <a:sym typeface="Arial"/>
            </a:endParaRPr>
          </a:p>
        </p:txBody>
      </p:sp>
      <p:sp>
        <p:nvSpPr>
          <p:cNvPr id="245" name="Google Shape;245;p12"/>
          <p:cNvSpPr txBox="true">
            <a:spLocks noGrp="true"/>
          </p:cNvSpPr>
          <p:nvPr>
            <p:ph type="title"/>
          </p:nvPr>
        </p:nvSpPr>
        <p:spPr>
          <a:xfrm>
            <a:off x="354360" y="84660"/>
            <a:ext cx="8435280" cy="478821"/>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altLang="en-US" b="0" dirty="0"/>
              <a:t>Supervisor Plot</a:t>
            </a:r>
            <a:endParaRPr lang="en-US" altLang="en-US" b="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true">
            <a:spLocks noGrp="true"/>
          </p:cNvSpPr>
          <p:nvPr>
            <p:ph type="title"/>
          </p:nvPr>
        </p:nvSpPr>
        <p:spPr>
          <a:xfrm>
            <a:off x="-4937" y="75294"/>
            <a:ext cx="4968552" cy="399653"/>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2800"/>
              <a:buFont typeface="Quattrocento Sans"/>
              <a:buNone/>
            </a:pPr>
            <a:r>
              <a:rPr lang="en-US" sz="2800" b="0">
                <a:solidFill>
                  <a:schemeClr val="accent1"/>
                </a:solidFill>
                <a:latin typeface="Quattrocento Sans"/>
                <a:ea typeface="Quattrocento Sans"/>
                <a:cs typeface="Quattrocento Sans"/>
                <a:sym typeface="Quattrocento Sans"/>
              </a:rPr>
              <a:t>Bivariate Analysis</a:t>
            </a:r>
            <a:endParaRPr sz="2800"/>
          </a:p>
        </p:txBody>
      </p:sp>
      <p:graphicFrame>
        <p:nvGraphicFramePr>
          <p:cNvPr id="259" name="Google Shape;259;p14"/>
          <p:cNvGraphicFramePr/>
          <p:nvPr/>
        </p:nvGraphicFramePr>
        <p:xfrm>
          <a:off x="-4936" y="543217"/>
          <a:ext cx="9158814" cy="6314800"/>
        </p:xfrm>
        <a:graphic>
          <a:graphicData uri="http://schemas.openxmlformats.org/drawingml/2006/table">
            <a:tbl>
              <a:tblPr>
                <a:noFill/>
                <a:tableStyleId>{05B234F9-E9DD-489F-B0BF-98E93BD380CF}</a:tableStyleId>
              </a:tblPr>
              <a:tblGrid>
                <a:gridCol w="1954957"/>
                <a:gridCol w="3289211"/>
                <a:gridCol w="1293088"/>
                <a:gridCol w="1580427"/>
                <a:gridCol w="1041131"/>
              </a:tblGrid>
              <a:tr h="346025">
                <a:tc>
                  <a:txBody>
                    <a:bodyPr/>
                    <a:lstStyle/>
                    <a:p>
                      <a:pPr marL="0" marR="0" lvl="0" indent="0" algn="ctr" rtl="0">
                        <a:spcBef>
                          <a:spcPts val="0"/>
                        </a:spcBef>
                        <a:spcAft>
                          <a:spcPts val="0"/>
                        </a:spcAft>
                        <a:buNone/>
                      </a:pPr>
                      <a:r>
                        <a:rPr lang="en-US" sz="1100" b="1" u="none" strike="noStrike" cap="none"/>
                        <a:t>Variable </a:t>
                      </a:r>
                      <a:endParaRPr sz="110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Observation</a:t>
                      </a:r>
                      <a:endParaRPr sz="110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Hypothesis Testing </a:t>
                      </a:r>
                      <a:endParaRPr sz="110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Reason </a:t>
                      </a:r>
                      <a:endParaRPr sz="1100" b="1" i="1"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t>Variable Selection </a:t>
                      </a:r>
                      <a:endParaRPr sz="1100" b="1" i="1" u="none" strike="noStrike" cap="none">
                        <a:solidFill>
                          <a:srgbClr val="000000"/>
                        </a:solidFill>
                        <a:latin typeface="Arial"/>
                        <a:ea typeface="Arial"/>
                        <a:cs typeface="Arial"/>
                        <a:sym typeface="Arial"/>
                      </a:endParaRPr>
                    </a:p>
                  </a:txBody>
                  <a:tcPr marL="3150" marR="3150" marT="3150" marB="0" anchor="ctr"/>
                </a:tc>
              </a:tr>
              <a:tr h="681575">
                <a:tc>
                  <a:txBody>
                    <a:bodyPr/>
                    <a:lstStyle/>
                    <a:p>
                      <a:pPr marL="0" marR="0" lvl="0" indent="0" algn="ctr" rtl="0">
                        <a:spcBef>
                          <a:spcPts val="0"/>
                        </a:spcBef>
                        <a:spcAft>
                          <a:spcPts val="0"/>
                        </a:spcAft>
                        <a:buNone/>
                      </a:pPr>
                      <a:r>
                        <a:rPr lang="en-US" sz="1100" b="1" u="none" strike="noStrike" cap="none"/>
                        <a:t>Total hrs</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Distribution of Total chargeable hours available is right skewed whereas it is left skewed for</a:t>
                      </a:r>
                      <a:endParaRPr sz="11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US" sz="1100" u="none" strike="noStrike" cap="none"/>
                        <a:t>all the active employees</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T-test</a:t>
                      </a:r>
                      <a:endParaRPr sz="11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US" sz="1100" u="none" strike="noStrike" cap="none"/>
                        <a:t> </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chemeClr val="dk1"/>
                          </a:solidFill>
                          <a:latin typeface="Arial"/>
                          <a:ea typeface="Arial"/>
                          <a:cs typeface="Arial"/>
                          <a:sym typeface="Arial"/>
                        </a:rPr>
                        <a:t>Correlated with total available hrs</a:t>
                      </a:r>
                      <a:endParaRPr sz="1050" b="0" i="0" u="none" strike="noStrike" cap="none">
                        <a:solidFill>
                          <a:schemeClr val="dk1"/>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0" u="none" strike="noStrike" cap="none">
                          <a:solidFill>
                            <a:schemeClr val="lt1"/>
                          </a:solidFill>
                          <a:highlight>
                            <a:srgbClr val="FF0000"/>
                          </a:highlight>
                        </a:rPr>
                        <a:t>Rejected</a:t>
                      </a:r>
                      <a:endParaRPr sz="1100" b="0" i="0" u="none" strike="noStrike" cap="none">
                        <a:solidFill>
                          <a:schemeClr val="lt1"/>
                        </a:solidFill>
                        <a:highlight>
                          <a:srgbClr val="FF0000"/>
                        </a:highlight>
                        <a:latin typeface="Arial"/>
                        <a:ea typeface="Arial"/>
                        <a:cs typeface="Arial"/>
                        <a:sym typeface="Arial"/>
                      </a:endParaRPr>
                    </a:p>
                    <a:p>
                      <a:pPr marL="0" marR="0" lvl="0" indent="0" algn="ctr" rtl="0">
                        <a:spcBef>
                          <a:spcPts val="0"/>
                        </a:spcBef>
                        <a:spcAft>
                          <a:spcPts val="0"/>
                        </a:spcAft>
                        <a:buNone/>
                      </a:pPr>
                      <a:r>
                        <a:rPr lang="en-US" sz="1100" u="none" strike="noStrike" cap="none">
                          <a:highlight>
                            <a:srgbClr val="00FF00"/>
                          </a:highlight>
                        </a:rPr>
                        <a:t> </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511975">
                <a:tc>
                  <a:txBody>
                    <a:bodyPr/>
                    <a:lstStyle/>
                    <a:p>
                      <a:pPr marL="0" marR="0" lvl="0" indent="0" algn="ctr" rtl="0">
                        <a:spcBef>
                          <a:spcPts val="0"/>
                        </a:spcBef>
                        <a:spcAft>
                          <a:spcPts val="0"/>
                        </a:spcAft>
                        <a:buNone/>
                      </a:pPr>
                      <a:r>
                        <a:rPr lang="en-US" sz="1100" b="1" u="none" strike="noStrike" cap="none"/>
                        <a:t>Total Avaible hrs</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Distribution for Resigned employees is right skewed whereas it is left skewed for active employees!</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rPr>
                        <a:t>T-test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rgbClr val="000000"/>
                          </a:solidFill>
                          <a:latin typeface="Arial"/>
                          <a:ea typeface="Arial"/>
                          <a:cs typeface="Arial"/>
                          <a:sym typeface="Arial"/>
                        </a:rPr>
                        <a:t>P-value &lt;0.05</a:t>
                      </a:r>
                      <a:endParaRPr lang="en-US" sz="105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highlight>
                            <a:srgbClr val="00FF00"/>
                          </a:highlight>
                        </a:rPr>
                        <a:t>Accepted</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1020800">
                <a:tc>
                  <a:txBody>
                    <a:bodyPr/>
                    <a:lstStyle/>
                    <a:p>
                      <a:pPr marL="0" marR="0" lvl="0" indent="0" algn="ctr" rtl="0">
                        <a:spcBef>
                          <a:spcPts val="0"/>
                        </a:spcBef>
                        <a:spcAft>
                          <a:spcPts val="0"/>
                        </a:spcAft>
                        <a:buNone/>
                      </a:pPr>
                      <a:r>
                        <a:rPr lang="en-US" sz="1100" b="1" u="none" strike="noStrike" cap="none"/>
                        <a:t>Work hrs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dirty="0"/>
                        <a:t>Distribution of work hours for resigned employees is right skewed, indicating less hours of work.</a:t>
                      </a:r>
                      <a:br>
                        <a:rPr lang="en-US" sz="1100" u="none" strike="noStrike" cap="none" dirty="0"/>
                      </a:br>
                      <a:r>
                        <a:rPr lang="en-US" sz="1100" u="none" strike="noStrike" cap="none" dirty="0"/>
                        <a:t>whereas for active employees it in little bit uniform indicating probability of employees working less or more hours is same</a:t>
                      </a:r>
                      <a:endParaRPr sz="1100" b="0" i="0"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rPr>
                        <a:t>T-test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rgbClr val="000000"/>
                          </a:solidFill>
                          <a:latin typeface="Arial"/>
                          <a:ea typeface="Arial"/>
                          <a:cs typeface="Arial"/>
                          <a:sym typeface="Arial"/>
                        </a:rPr>
                        <a:t>P-value &lt;0.05</a:t>
                      </a:r>
                      <a:endParaRPr lang="en-US" sz="105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highlight>
                            <a:srgbClr val="00FF00"/>
                          </a:highlight>
                          <a:latin typeface="Arial"/>
                          <a:ea typeface="Arial"/>
                          <a:cs typeface="Arial"/>
                          <a:sym typeface="Arial"/>
                        </a:rPr>
                        <a:t>Accepted</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511975">
                <a:tc>
                  <a:txBody>
                    <a:bodyPr/>
                    <a:lstStyle/>
                    <a:p>
                      <a:pPr marL="0" marR="0" lvl="0" indent="0" algn="ctr" rtl="0">
                        <a:spcBef>
                          <a:spcPts val="0"/>
                        </a:spcBef>
                        <a:spcAft>
                          <a:spcPts val="0"/>
                        </a:spcAft>
                        <a:buNone/>
                      </a:pPr>
                      <a:r>
                        <a:rPr lang="en-US" sz="1100" b="1" u="none" strike="noStrike" cap="none"/>
                        <a:t>Leave hrs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dirty="0"/>
                        <a:t>1- Resigned employees have taken less number of leaves compared to active employees</a:t>
                      </a:r>
                      <a:endParaRPr sz="1100" b="0" i="0"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rPr>
                        <a:t>T-test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rgbClr val="000000"/>
                          </a:solidFill>
                          <a:latin typeface="Arial"/>
                          <a:ea typeface="Arial"/>
                          <a:cs typeface="Arial"/>
                          <a:sym typeface="Arial"/>
                        </a:rPr>
                        <a:t>P-value &lt;0.05</a:t>
                      </a:r>
                      <a:endParaRPr sz="105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highlight>
                            <a:srgbClr val="00FF00"/>
                          </a:highlight>
                          <a:latin typeface="Arial"/>
                          <a:ea typeface="Arial"/>
                          <a:cs typeface="Arial"/>
                          <a:sym typeface="Arial"/>
                        </a:rPr>
                        <a:t>Accepted</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688850">
                <a:tc>
                  <a:txBody>
                    <a:bodyPr/>
                    <a:lstStyle/>
                    <a:p>
                      <a:pPr marL="0" marR="0" lvl="0" indent="0" algn="ctr" rtl="0">
                        <a:spcBef>
                          <a:spcPts val="0"/>
                        </a:spcBef>
                        <a:spcAft>
                          <a:spcPts val="0"/>
                        </a:spcAft>
                        <a:buNone/>
                      </a:pPr>
                      <a:r>
                        <a:rPr lang="en-US" sz="1100" b="1" u="none" strike="noStrike" cap="none"/>
                        <a:t>Training hrs</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1- Distribution for both resigned and active employees in right skewed</a:t>
                      </a:r>
                      <a:br>
                        <a:rPr lang="en-US" sz="1100" u="none" strike="noStrike" cap="none"/>
                      </a:br>
                      <a:r>
                        <a:rPr lang="en-US" sz="1100" u="none" strike="noStrike" cap="none"/>
                        <a:t>2- active employees have been in training more than resigned employees</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rPr>
                        <a:t>T-test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rgbClr val="000000"/>
                          </a:solidFill>
                          <a:latin typeface="Arial"/>
                          <a:ea typeface="Arial"/>
                          <a:cs typeface="Arial"/>
                          <a:sym typeface="Arial"/>
                        </a:rPr>
                        <a:t>P-value &lt;0.05</a:t>
                      </a:r>
                      <a:endParaRPr sz="105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highlight>
                            <a:srgbClr val="00FF00"/>
                          </a:highlight>
                          <a:latin typeface="Arial"/>
                          <a:ea typeface="Arial"/>
                          <a:cs typeface="Arial"/>
                          <a:sym typeface="Arial"/>
                        </a:rPr>
                        <a:t>Accepted</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851200">
                <a:tc>
                  <a:txBody>
                    <a:bodyPr/>
                    <a:lstStyle/>
                    <a:p>
                      <a:pPr marL="0" marR="0" lvl="0" indent="0" algn="ctr" rtl="0">
                        <a:spcBef>
                          <a:spcPts val="0"/>
                        </a:spcBef>
                        <a:spcAft>
                          <a:spcPts val="0"/>
                        </a:spcAft>
                        <a:buNone/>
                      </a:pPr>
                      <a:r>
                        <a:rPr lang="en-US" sz="1100" b="1" u="none" strike="noStrike" cap="none"/>
                        <a:t>BD Hrs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1- Distribution for both resigned and active employees is gaussian with outliers</a:t>
                      </a:r>
                      <a:br>
                        <a:rPr lang="en-US" sz="1100" u="none" strike="noStrike" cap="none"/>
                      </a:br>
                      <a:r>
                        <a:rPr lang="en-US" sz="1100" u="none" strike="noStrike" cap="none"/>
                        <a:t>2- both the active and resigned employees devoted similar hours to business developtment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rPr>
                        <a:t>T-test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rgbClr val="000000"/>
                          </a:solidFill>
                          <a:latin typeface="Arial"/>
                          <a:ea typeface="Arial"/>
                          <a:cs typeface="Arial"/>
                          <a:sym typeface="Arial"/>
                        </a:rPr>
                        <a:t>P-value &lt;0.05</a:t>
                      </a:r>
                      <a:endParaRPr sz="105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highlight>
                            <a:srgbClr val="00FF00"/>
                          </a:highlight>
                          <a:latin typeface="Arial"/>
                          <a:ea typeface="Arial"/>
                          <a:cs typeface="Arial"/>
                          <a:sym typeface="Arial"/>
                        </a:rPr>
                        <a:t>Accepted</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851200">
                <a:tc>
                  <a:txBody>
                    <a:bodyPr/>
                    <a:lstStyle/>
                    <a:p>
                      <a:pPr marL="0" marR="0" lvl="0" indent="0" algn="ctr" rtl="0">
                        <a:spcBef>
                          <a:spcPts val="0"/>
                        </a:spcBef>
                        <a:spcAft>
                          <a:spcPts val="0"/>
                        </a:spcAft>
                        <a:buNone/>
                      </a:pPr>
                      <a:r>
                        <a:rPr lang="en-US" sz="1100" b="1" u="none" strike="noStrike" cap="none"/>
                        <a:t>NC Hrs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1- Distribution for both resigned and active employees is gaussian (if outliers are removed)</a:t>
                      </a:r>
                      <a:br>
                        <a:rPr lang="en-US" sz="1100" u="none" strike="noStrike" cap="none"/>
                      </a:br>
                      <a:r>
                        <a:rPr lang="en-US" sz="1100" u="none" strike="noStrike" cap="none"/>
                        <a:t>2- both the employees have similar Non chargeable hours </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rPr>
                        <a:t>T-test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rgbClr val="000000"/>
                          </a:solidFill>
                          <a:latin typeface="Arial"/>
                          <a:ea typeface="Arial"/>
                          <a:cs typeface="Arial"/>
                          <a:sym typeface="Arial"/>
                        </a:rPr>
                        <a:t>P-value &lt;0.05</a:t>
                      </a:r>
                      <a:endParaRPr sz="105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highlight>
                            <a:srgbClr val="00FF00"/>
                          </a:highlight>
                          <a:latin typeface="Arial"/>
                          <a:ea typeface="Arial"/>
                          <a:cs typeface="Arial"/>
                          <a:sym typeface="Arial"/>
                        </a:rPr>
                        <a:t>Accepted</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851200">
                <a:tc>
                  <a:txBody>
                    <a:bodyPr/>
                    <a:lstStyle/>
                    <a:p>
                      <a:pPr marL="0" marR="0" lvl="0" indent="0" algn="ctr" rtl="0">
                        <a:spcBef>
                          <a:spcPts val="0"/>
                        </a:spcBef>
                        <a:spcAft>
                          <a:spcPts val="0"/>
                        </a:spcAft>
                        <a:buNone/>
                      </a:pPr>
                      <a:r>
                        <a:rPr lang="en-US" sz="1100" b="1" u="none" strike="noStrike" cap="none"/>
                        <a:t>Utilization %</a:t>
                      </a:r>
                      <a:endParaRPr sz="1100" b="1"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u="none" strike="noStrike" cap="none"/>
                        <a:t>1- Distribution for both resigned and active employees is quite similar(extreme outliers are present)</a:t>
                      </a:r>
                      <a:br>
                        <a:rPr lang="en-US" sz="1100" u="none" strike="noStrike" cap="none"/>
                      </a:br>
                      <a:r>
                        <a:rPr lang="en-US" sz="1100" u="none" strike="noStrike" cap="none"/>
                        <a:t>2- both employees have similar yearly Utilization </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rPr>
                        <a:t>T-test</a:t>
                      </a:r>
                      <a:endParaRPr sz="11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l" rtl="0">
                        <a:lnSpc>
                          <a:spcPct val="100000"/>
                        </a:lnSpc>
                        <a:spcBef>
                          <a:spcPts val="0"/>
                        </a:spcBef>
                        <a:spcAft>
                          <a:spcPts val="0"/>
                        </a:spcAft>
                        <a:buClr>
                          <a:srgbClr val="C94C25"/>
                        </a:buClr>
                        <a:buSzPts val="840"/>
                        <a:buFont typeface="Arial"/>
                        <a:buNone/>
                      </a:pPr>
                      <a:r>
                        <a:rPr lang="en-US" sz="1050" b="0" i="0" u="none" strike="noStrike" cap="none">
                          <a:solidFill>
                            <a:srgbClr val="000000"/>
                          </a:solidFill>
                          <a:latin typeface="Arial"/>
                          <a:ea typeface="Arial"/>
                          <a:cs typeface="Arial"/>
                          <a:sym typeface="Arial"/>
                        </a:rPr>
                        <a:t>The column resembles work hrs/Total available hrs</a:t>
                      </a:r>
                      <a:endParaRPr sz="105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0" u="none" strike="noStrike" cap="none" dirty="0">
                          <a:solidFill>
                            <a:schemeClr val="lt1"/>
                          </a:solidFill>
                          <a:highlight>
                            <a:srgbClr val="FF0000"/>
                          </a:highlight>
                        </a:rPr>
                        <a:t>Rejected</a:t>
                      </a:r>
                      <a:endParaRPr sz="1100" b="0" i="0" u="none" strike="noStrike" cap="none" dirty="0">
                        <a:solidFill>
                          <a:schemeClr val="lt1"/>
                        </a:solidFill>
                        <a:highlight>
                          <a:srgbClr val="FF0000"/>
                        </a:highlight>
                        <a:latin typeface="Arial"/>
                        <a:ea typeface="Arial"/>
                        <a:cs typeface="Arial"/>
                        <a:sym typeface="Arial"/>
                      </a:endParaRPr>
                    </a:p>
                  </a:txBody>
                  <a:tcPr marL="3150" marR="3150" marT="3150" marB="0" anchor="ctr"/>
                </a:tc>
              </a:tr>
            </a:tbl>
          </a:graphicData>
        </a:graphic>
      </p:graphicFrame>
      <p:sp>
        <p:nvSpPr>
          <p:cNvPr id="260" name="Google Shape;260;p14"/>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6"/>
          <p:cNvSpPr txBox="true">
            <a:spLocks noGrp="true"/>
          </p:cNvSpPr>
          <p:nvPr>
            <p:ph type="title"/>
          </p:nvPr>
        </p:nvSpPr>
        <p:spPr>
          <a:xfrm>
            <a:off x="429593" y="148772"/>
            <a:ext cx="8435280" cy="478821"/>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Bivariate</a:t>
            </a:r>
            <a:r>
              <a:rPr lang="en-US" altLang="en-US" b="0"/>
              <a:t> Analysis</a:t>
            </a:r>
            <a:endParaRPr lang="en-US" altLang="en-US" b="0"/>
          </a:p>
        </p:txBody>
      </p:sp>
      <p:sp>
        <p:nvSpPr>
          <p:cNvPr id="274" name="Google Shape;274;p16"/>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275" name="Google Shape;275;p16"/>
          <p:cNvSpPr txBox="true"/>
          <p:nvPr/>
        </p:nvSpPr>
        <p:spPr>
          <a:xfrm>
            <a:off x="1285425" y="4437112"/>
            <a:ext cx="3024336" cy="1938992"/>
          </a:xfrm>
          <a:prstGeom prst="rect">
            <a:avLst/>
          </a:prstGeom>
          <a:noFill/>
          <a:ln>
            <a:noFill/>
          </a:ln>
        </p:spPr>
        <p:txBody>
          <a:bodyPr spcFirstLastPara="1" wrap="square" lIns="91425" tIns="45700" rIns="91425" bIns="45700" anchor="t" anchorCtr="false">
            <a:spAutoFit/>
          </a:bodyPr>
          <a:lstStyle/>
          <a:p>
            <a:pPr marL="171450" marR="0" lvl="0" indent="-1714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L3,L7 &amp; L1 has maximum number Active and Resigned employees</a:t>
            </a:r>
            <a:endParaRPr lang="en-US" sz="1400">
              <a:solidFill>
                <a:schemeClr val="dk1"/>
              </a:solidFill>
              <a:latin typeface="Arial"/>
              <a:ea typeface="Arial"/>
              <a:cs typeface="Arial"/>
              <a:sym typeface="Arial"/>
            </a:endParaRPr>
          </a:p>
          <a:p>
            <a:pPr marL="171450" marR="0" lvl="0" indent="-82550" algn="l" rtl="0">
              <a:spcBef>
                <a:spcPts val="0"/>
              </a:spcBef>
              <a:spcAft>
                <a:spcPts val="0"/>
              </a:spcAft>
              <a:buClr>
                <a:schemeClr val="lt1"/>
              </a:buClr>
              <a:buSzPts val="1400"/>
              <a:buFont typeface="Arial"/>
              <a:buNone/>
            </a:pPr>
            <a:endParaRPr sz="140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35% of total employees at </a:t>
            </a:r>
            <a:r>
              <a:rPr lang="en-US" sz="1400" i="1">
                <a:solidFill>
                  <a:schemeClr val="dk1"/>
                </a:solidFill>
                <a:latin typeface="Arial"/>
                <a:ea typeface="Arial"/>
                <a:cs typeface="Arial"/>
                <a:sym typeface="Arial"/>
              </a:rPr>
              <a:t>location 2 </a:t>
            </a:r>
            <a:r>
              <a:rPr lang="en-US" sz="1400">
                <a:solidFill>
                  <a:schemeClr val="dk1"/>
                </a:solidFill>
                <a:latin typeface="Arial"/>
                <a:ea typeface="Arial"/>
                <a:cs typeface="Arial"/>
                <a:sym typeface="Arial"/>
              </a:rPr>
              <a:t>resigned followed by 27% at location 7 and location 3 </a:t>
            </a:r>
            <a:endParaRPr lang="en-US" sz="14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latin typeface="Arial"/>
              <a:ea typeface="Arial"/>
              <a:cs typeface="Arial"/>
              <a:sym typeface="Arial"/>
            </a:endParaRPr>
          </a:p>
          <a:p>
            <a:pPr marL="0" marR="0" lvl="0" indent="0" algn="l" rtl="0">
              <a:spcBef>
                <a:spcPts val="0"/>
              </a:spcBef>
              <a:spcAft>
                <a:spcPts val="0"/>
              </a:spcAft>
              <a:buNone/>
            </a:pPr>
            <a:endParaRPr sz="1200">
              <a:solidFill>
                <a:srgbClr val="FF0000"/>
              </a:solidFill>
              <a:latin typeface="Arial"/>
              <a:ea typeface="Arial"/>
              <a:cs typeface="Arial"/>
              <a:sym typeface="Arial"/>
            </a:endParaRPr>
          </a:p>
        </p:txBody>
      </p:sp>
      <p:pic>
        <p:nvPicPr>
          <p:cNvPr id="276" name="Google Shape;276;p16"/>
          <p:cNvPicPr preferRelativeResize="false"/>
          <p:nvPr/>
        </p:nvPicPr>
        <p:blipFill rotWithShape="true">
          <a:blip r:embed="rId1"/>
          <a:srcRect/>
          <a:stretch>
            <a:fillRect/>
          </a:stretch>
        </p:blipFill>
        <p:spPr>
          <a:xfrm>
            <a:off x="429593" y="1117082"/>
            <a:ext cx="3880168" cy="2599949"/>
          </a:xfrm>
          <a:prstGeom prst="rect">
            <a:avLst/>
          </a:prstGeom>
          <a:noFill/>
          <a:ln>
            <a:noFill/>
          </a:ln>
        </p:spPr>
      </p:pic>
      <p:pic>
        <p:nvPicPr>
          <p:cNvPr id="277" name="Google Shape;277;p16"/>
          <p:cNvPicPr preferRelativeResize="false"/>
          <p:nvPr/>
        </p:nvPicPr>
        <p:blipFill rotWithShape="true">
          <a:blip r:embed="rId2"/>
          <a:srcRect/>
          <a:stretch>
            <a:fillRect/>
          </a:stretch>
        </p:blipFill>
        <p:spPr>
          <a:xfrm>
            <a:off x="4633264" y="3827574"/>
            <a:ext cx="4053536" cy="2881654"/>
          </a:xfrm>
          <a:prstGeom prst="rect">
            <a:avLst/>
          </a:prstGeom>
          <a:noFill/>
          <a:ln>
            <a:noFill/>
          </a:ln>
        </p:spPr>
      </p:pic>
      <p:sp>
        <p:nvSpPr>
          <p:cNvPr id="278" name="Google Shape;278;p16"/>
          <p:cNvSpPr txBox="true"/>
          <p:nvPr/>
        </p:nvSpPr>
        <p:spPr>
          <a:xfrm>
            <a:off x="4647233" y="1560972"/>
            <a:ext cx="3669183" cy="738664"/>
          </a:xfrm>
          <a:prstGeom prst="rect">
            <a:avLst/>
          </a:prstGeom>
          <a:noFill/>
          <a:ln>
            <a:noFill/>
          </a:ln>
        </p:spPr>
        <p:txBody>
          <a:bodyPr spcFirstLastPara="1" wrap="square" lIns="91425" tIns="45700" rIns="91425" bIns="45700" anchor="t" anchorCtr="false">
            <a:spAutoFit/>
          </a:bodyPr>
          <a:lstStyle/>
          <a:p>
            <a:pPr marL="285750" marR="0" lvl="0" indent="-285750" algn="l" rtl="0">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On Average Resigned employees have less Work Hours than the Active employees </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500"/>
                                        <p:tgtEl>
                                          <p:spTgt spid="276"/>
                                        </p:tgtEl>
                                      </p:cBhvr>
                                    </p:animEffect>
                                  </p:childTnLst>
                                </p:cTn>
                              </p:par>
                              <p:par>
                                <p:cTn id="8" presetID="10" presetClass="entr" presetSubtype="0" fill="hold" nodeType="withEffect">
                                  <p:stCondLst>
                                    <p:cond delay="0"/>
                                  </p:stCondLst>
                                  <p:childTnLst>
                                    <p:set>
                                      <p:cBhvr>
                                        <p:cTn id="9" dur="1" fill="hold">
                                          <p:stCondLst>
                                            <p:cond delay="0"/>
                                          </p:stCondLst>
                                        </p:cTn>
                                        <p:tgtEl>
                                          <p:spTgt spid="278"/>
                                        </p:tgtEl>
                                        <p:attrNameLst>
                                          <p:attrName>style.visibility</p:attrName>
                                        </p:attrNameLst>
                                      </p:cBhvr>
                                      <p:to>
                                        <p:strVal val="visible"/>
                                      </p:to>
                                    </p:set>
                                    <p:animEffect transition="in" filter="fade">
                                      <p:cBhvr>
                                        <p:cTn id="10" dur="500"/>
                                        <p:tgtEl>
                                          <p:spTgt spid="2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7"/>
                                        </p:tgtEl>
                                        <p:attrNameLst>
                                          <p:attrName>style.visibility</p:attrName>
                                        </p:attrNameLst>
                                      </p:cBhvr>
                                      <p:to>
                                        <p:strVal val="visible"/>
                                      </p:to>
                                    </p:set>
                                    <p:animEffect transition="in" filter="fade">
                                      <p:cBhvr>
                                        <p:cTn id="15" dur="500"/>
                                        <p:tgtEl>
                                          <p:spTgt spid="2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5"/>
                                        </p:tgtEl>
                                        <p:attrNameLst>
                                          <p:attrName>style.visibility</p:attrName>
                                        </p:attrNameLst>
                                      </p:cBhvr>
                                      <p:to>
                                        <p:strVal val="visible"/>
                                      </p:to>
                                    </p:set>
                                    <p:animEffect transition="in" filter="fade">
                                      <p:cBhvr>
                                        <p:cTn id="20"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7"/>
          <p:cNvSpPr txBox="true">
            <a:spLocks noGrp="true"/>
          </p:cNvSpPr>
          <p:nvPr>
            <p:ph type="title"/>
          </p:nvPr>
        </p:nvSpPr>
        <p:spPr>
          <a:xfrm>
            <a:off x="461010" y="136984"/>
            <a:ext cx="4638674" cy="675926"/>
          </a:xfrm>
          <a:prstGeom prst="rect">
            <a:avLst/>
          </a:prstGeom>
          <a:noFill/>
          <a:ln>
            <a:noFill/>
          </a:ln>
        </p:spPr>
        <p:txBody>
          <a:bodyPr spcFirstLastPara="1" wrap="square" lIns="0" tIns="45700" rIns="0" bIns="45700" anchor="ctr" anchorCtr="false">
            <a:noAutofit/>
          </a:bodyPr>
          <a:lstStyle/>
          <a:p>
            <a:pPr marL="0" lvl="0" indent="0" algn="l" rtl="0">
              <a:spcBef>
                <a:spcPts val="0"/>
              </a:spcBef>
              <a:spcAft>
                <a:spcPts val="0"/>
              </a:spcAft>
              <a:buClr>
                <a:schemeClr val="accent1"/>
              </a:buClr>
              <a:buSzPts val="4000"/>
              <a:buFont typeface="Quattrocento Sans"/>
              <a:buNone/>
            </a:pPr>
            <a:r>
              <a:rPr lang="en-US" sz="3200" b="0"/>
              <a:t>Multivariate</a:t>
            </a:r>
            <a:r>
              <a:rPr lang="en-US" altLang="en-US" sz="3200" b="0"/>
              <a:t> Analysis</a:t>
            </a:r>
            <a:endParaRPr lang="en-US" altLang="en-US" sz="3200" b="0"/>
          </a:p>
        </p:txBody>
      </p:sp>
      <p:sp>
        <p:nvSpPr>
          <p:cNvPr id="284" name="Google Shape;284;p17"/>
          <p:cNvSpPr txBox="true">
            <a:spLocks noGrp="true"/>
          </p:cNvSpPr>
          <p:nvPr>
            <p:ph type="sldNum" idx="12"/>
          </p:nvPr>
        </p:nvSpPr>
        <p:spPr>
          <a:xfrm>
            <a:off x="818007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285" name="Google Shape;285;p17"/>
          <p:cNvPicPr preferRelativeResize="false"/>
          <p:nvPr/>
        </p:nvPicPr>
        <p:blipFill rotWithShape="true">
          <a:blip r:embed="rId1"/>
          <a:srcRect/>
          <a:stretch>
            <a:fillRect/>
          </a:stretch>
        </p:blipFill>
        <p:spPr>
          <a:xfrm>
            <a:off x="2267744" y="1844824"/>
            <a:ext cx="5780517" cy="4694991"/>
          </a:xfrm>
          <a:prstGeom prst="rect">
            <a:avLst/>
          </a:prstGeom>
          <a:noFill/>
          <a:ln>
            <a:noFill/>
          </a:ln>
        </p:spPr>
      </p:pic>
      <p:sp>
        <p:nvSpPr>
          <p:cNvPr id="286" name="Google Shape;286;p17"/>
          <p:cNvSpPr txBox="true"/>
          <p:nvPr/>
        </p:nvSpPr>
        <p:spPr>
          <a:xfrm>
            <a:off x="2699792" y="1223734"/>
            <a:ext cx="4104444" cy="523220"/>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400" i="1">
                <a:solidFill>
                  <a:schemeClr val="dk1"/>
                </a:solidFill>
                <a:latin typeface="Arial"/>
                <a:ea typeface="Arial"/>
                <a:cs typeface="Arial"/>
                <a:sym typeface="Arial"/>
              </a:rPr>
              <a:t>Total Hours and to Available Hours </a:t>
            </a:r>
            <a:endParaRPr lang="en-US" sz="1400" i="1">
              <a:solidFill>
                <a:schemeClr val="dk1"/>
              </a:solidFill>
              <a:latin typeface="Arial"/>
              <a:ea typeface="Arial"/>
              <a:cs typeface="Arial"/>
              <a:sym typeface="Arial"/>
            </a:endParaRPr>
          </a:p>
          <a:p>
            <a:pPr marL="0" marR="0" lvl="0" indent="0" algn="l" rtl="0">
              <a:spcBef>
                <a:spcPts val="0"/>
              </a:spcBef>
              <a:spcAft>
                <a:spcPts val="0"/>
              </a:spcAft>
              <a:buNone/>
            </a:pPr>
            <a:r>
              <a:rPr lang="en-US" sz="1400" i="1">
                <a:solidFill>
                  <a:schemeClr val="dk1"/>
                </a:solidFill>
                <a:latin typeface="Arial"/>
                <a:ea typeface="Arial"/>
                <a:cs typeface="Arial"/>
                <a:sym typeface="Arial"/>
              </a:rPr>
              <a:t>are perfectly correlated with each other</a:t>
            </a:r>
            <a:endParaRPr lang="en-US" sz="1400" i="1">
              <a:solidFill>
                <a:schemeClr val="dk1"/>
              </a:solidFill>
              <a:latin typeface="Arial"/>
              <a:ea typeface="Arial"/>
              <a:cs typeface="Arial"/>
              <a:sym typeface="Arial"/>
            </a:endParaRPr>
          </a:p>
        </p:txBody>
      </p:sp>
      <p:cxnSp>
        <p:nvCxnSpPr>
          <p:cNvPr id="287" name="Google Shape;287;p17"/>
          <p:cNvCxnSpPr/>
          <p:nvPr/>
        </p:nvCxnSpPr>
        <p:spPr>
          <a:xfrm rot="5400000">
            <a:off x="3829752" y="1870034"/>
            <a:ext cx="444900" cy="175500"/>
          </a:xfrm>
          <a:prstGeom prst="curvedConnector3">
            <a:avLst>
              <a:gd name="adj1" fmla="val 50000"/>
            </a:avLst>
          </a:prstGeom>
          <a:noFill/>
          <a:ln w="38100" cap="flat" cmpd="sng">
            <a:solidFill>
              <a:schemeClr val="accent1"/>
            </a:solidFill>
            <a:prstDash val="solid"/>
            <a:round/>
            <a:headEnd type="none" w="sm" len="sm"/>
            <a:tailEnd type="triangle" w="med" len="med"/>
          </a:ln>
          <a:effectLst>
            <a:outerShdw blurRad="50800" dist="38100" dir="14700000" algn="t" rotWithShape="0">
              <a:srgbClr val="000000">
                <a:alpha val="60000"/>
              </a:srgbClr>
            </a:outerShdw>
          </a:effectLst>
        </p:spPr>
      </p:cxnSp>
      <p:sp>
        <p:nvSpPr>
          <p:cNvPr id="288" name="Google Shape;288;p17"/>
          <p:cNvSpPr/>
          <p:nvPr/>
        </p:nvSpPr>
        <p:spPr>
          <a:xfrm>
            <a:off x="3265989" y="2881066"/>
            <a:ext cx="873964" cy="436001"/>
          </a:xfrm>
          <a:prstGeom prst="ellipse">
            <a:avLst/>
          </a:prstGeom>
          <a:noFill/>
          <a:ln w="25400" cap="flat" cmpd="sng">
            <a:solidFill>
              <a:srgbClr val="FFFF00"/>
            </a:solidFill>
            <a:prstDash val="solid"/>
            <a:round/>
            <a:headEnd type="none" w="sm" len="sm"/>
            <a:tailEnd type="none" w="sm" len="sm"/>
          </a:ln>
        </p:spPr>
        <p:txBody>
          <a:bodyPr spcFirstLastPara="1" wrap="square" lIns="91425" tIns="45700" rIns="91425" bIns="45700" anchor="ctr" anchorCtr="false">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89" name="Google Shape;289;p17"/>
          <p:cNvCxnSpPr/>
          <p:nvPr/>
        </p:nvCxnSpPr>
        <p:spPr>
          <a:xfrm rot="10800000" flipH="true">
            <a:off x="1691680" y="3197745"/>
            <a:ext cx="1574400" cy="554100"/>
          </a:xfrm>
          <a:prstGeom prst="bentConnector3">
            <a:avLst>
              <a:gd name="adj1" fmla="val 49997"/>
            </a:avLst>
          </a:prstGeom>
          <a:noFill/>
          <a:ln w="9525" cap="flat" cmpd="sng">
            <a:solidFill>
              <a:schemeClr val="dk1"/>
            </a:solidFill>
            <a:prstDash val="dash"/>
            <a:round/>
            <a:headEnd type="none" w="sm" len="sm"/>
            <a:tailEnd type="none" w="sm" len="sm"/>
          </a:ln>
        </p:spPr>
      </p:cxnSp>
      <p:sp>
        <p:nvSpPr>
          <p:cNvPr id="290" name="Google Shape;290;p17"/>
          <p:cNvSpPr txBox="true"/>
          <p:nvPr/>
        </p:nvSpPr>
        <p:spPr>
          <a:xfrm>
            <a:off x="234112" y="3197611"/>
            <a:ext cx="1745600" cy="1023477"/>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Work Hours has correlation value of around 0.8 with Total Hours and Total Available hours</a:t>
            </a:r>
            <a:endParaRPr lang="en-US" sz="1200" i="1">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500"/>
                                        <p:tgtEl>
                                          <p:spTgt spid="28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87"/>
                                        </p:tgtEl>
                                        <p:attrNameLst>
                                          <p:attrName>style.visibility</p:attrName>
                                        </p:attrNameLst>
                                      </p:cBhvr>
                                      <p:to>
                                        <p:strVal val="visible"/>
                                      </p:to>
                                    </p:set>
                                    <p:animEffect transition="in" filter="fade">
                                      <p:cBhvr>
                                        <p:cTn id="16" dur="500"/>
                                        <p:tgtEl>
                                          <p:spTgt spid="2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8"/>
                                        </p:tgtEl>
                                        <p:attrNameLst>
                                          <p:attrName>style.visibility</p:attrName>
                                        </p:attrNameLst>
                                      </p:cBhvr>
                                      <p:to>
                                        <p:strVal val="visible"/>
                                      </p:to>
                                    </p:set>
                                    <p:animEffect transition="in" filter="fade">
                                      <p:cBhvr>
                                        <p:cTn id="21" dur="500"/>
                                        <p:tgtEl>
                                          <p:spTgt spid="288"/>
                                        </p:tgtEl>
                                      </p:cBhvr>
                                    </p:animEffect>
                                  </p:childTnLst>
                                </p:cTn>
                              </p:par>
                              <p:par>
                                <p:cTn id="22" presetID="10" presetClass="entr" presetSubtype="0" fill="hold" nodeType="withEffect">
                                  <p:stCondLst>
                                    <p:cond delay="0"/>
                                  </p:stCondLst>
                                  <p:childTnLst>
                                    <p:set>
                                      <p:cBhvr>
                                        <p:cTn id="23" dur="1" fill="hold">
                                          <p:stCondLst>
                                            <p:cond delay="0"/>
                                          </p:stCondLst>
                                        </p:cTn>
                                        <p:tgtEl>
                                          <p:spTgt spid="289"/>
                                        </p:tgtEl>
                                        <p:attrNameLst>
                                          <p:attrName>style.visibility</p:attrName>
                                        </p:attrNameLst>
                                      </p:cBhvr>
                                      <p:to>
                                        <p:strVal val="visible"/>
                                      </p:to>
                                    </p:set>
                                    <p:animEffect transition="in" filter="fade">
                                      <p:cBhvr>
                                        <p:cTn id="24" dur="500"/>
                                        <p:tgtEl>
                                          <p:spTgt spid="289"/>
                                        </p:tgtEl>
                                      </p:cBhvr>
                                    </p:animEffect>
                                  </p:childTnLst>
                                </p:cTn>
                              </p:par>
                              <p:par>
                                <p:cTn id="25" presetID="10" presetClass="entr" presetSubtype="0" fill="hold" nodeType="withEffect">
                                  <p:stCondLst>
                                    <p:cond delay="0"/>
                                  </p:stCondLst>
                                  <p:childTnLst>
                                    <p:set>
                                      <p:cBhvr>
                                        <p:cTn id="26" dur="1" fill="hold">
                                          <p:stCondLst>
                                            <p:cond delay="0"/>
                                          </p:stCondLst>
                                        </p:cTn>
                                        <p:tgtEl>
                                          <p:spTgt spid="290"/>
                                        </p:tgtEl>
                                        <p:attrNameLst>
                                          <p:attrName>style.visibility</p:attrName>
                                        </p:attrNameLst>
                                      </p:cBhvr>
                                      <p:to>
                                        <p:strVal val="visible"/>
                                      </p:to>
                                    </p:set>
                                    <p:animEffect transition="in" filter="fade">
                                      <p:cBhvr>
                                        <p:cTn id="27"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aphicFrame>
        <p:nvGraphicFramePr>
          <p:cNvPr id="265" name="Google Shape;265;p15"/>
          <p:cNvGraphicFramePr/>
          <p:nvPr/>
        </p:nvGraphicFramePr>
        <p:xfrm>
          <a:off x="426362" y="1181532"/>
          <a:ext cx="8291275" cy="2426575"/>
        </p:xfrm>
        <a:graphic>
          <a:graphicData uri="http://schemas.openxmlformats.org/drawingml/2006/table">
            <a:tbl>
              <a:tblPr firstRow="true" bandRow="true">
                <a:tableStyleId>{5940675A-B579-460E-94D1-54222C63F5DA}</a:tableStyleId>
              </a:tblPr>
              <a:tblGrid>
                <a:gridCol w="2232250"/>
                <a:gridCol w="1584175"/>
                <a:gridCol w="1183000"/>
                <a:gridCol w="1645925"/>
                <a:gridCol w="1645925"/>
              </a:tblGrid>
              <a:tr h="337375">
                <a:tc>
                  <a:txBody>
                    <a:bodyPr/>
                    <a:lstStyle/>
                    <a:p>
                      <a:pPr marL="0" marR="0" lvl="0" indent="0" algn="ctr" rtl="0">
                        <a:spcBef>
                          <a:spcPts val="0"/>
                        </a:spcBef>
                        <a:spcAft>
                          <a:spcPts val="0"/>
                        </a:spcAft>
                        <a:buNone/>
                      </a:pPr>
                      <a:r>
                        <a:rPr lang="en-US" sz="1100" b="1" u="none" strike="noStrike" cap="none">
                          <a:solidFill>
                            <a:schemeClr val="dk1"/>
                          </a:solidFill>
                        </a:rPr>
                        <a:t>Variable </a:t>
                      </a:r>
                      <a:endParaRPr sz="1100" b="1" i="1" u="none" strike="noStrike" cap="none">
                        <a:solidFill>
                          <a:schemeClr val="dk1"/>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solidFill>
                            <a:schemeClr val="dk1"/>
                          </a:solidFill>
                        </a:rPr>
                        <a:t>Observation</a:t>
                      </a:r>
                      <a:endParaRPr sz="1100" b="1" i="1" u="none" strike="noStrike" cap="none">
                        <a:solidFill>
                          <a:schemeClr val="dk1"/>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solidFill>
                            <a:schemeClr val="dk1"/>
                          </a:solidFill>
                        </a:rPr>
                        <a:t>Hypothesis Testing </a:t>
                      </a:r>
                      <a:endParaRPr sz="1100" b="1" i="1" u="none" strike="noStrike" cap="none">
                        <a:solidFill>
                          <a:schemeClr val="dk1"/>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solidFill>
                            <a:schemeClr val="dk1"/>
                          </a:solidFill>
                        </a:rPr>
                        <a:t>Reason </a:t>
                      </a:r>
                      <a:endParaRPr sz="1100" b="1" i="1" u="none" strike="noStrike" cap="none">
                        <a:solidFill>
                          <a:schemeClr val="dk1"/>
                        </a:solidFill>
                        <a:latin typeface="Arial"/>
                        <a:ea typeface="Arial"/>
                        <a:cs typeface="Arial"/>
                        <a:sym typeface="Arial"/>
                      </a:endParaRPr>
                    </a:p>
                  </a:txBody>
                  <a:tcPr marL="3150" marR="3150" marT="3150" marB="0" anchor="ctr"/>
                </a:tc>
                <a:tc>
                  <a:txBody>
                    <a:bodyPr/>
                    <a:lstStyle/>
                    <a:p>
                      <a:pPr marL="0" marR="0" lvl="0" indent="0" algn="ctr" rtl="0">
                        <a:spcBef>
                          <a:spcPts val="0"/>
                        </a:spcBef>
                        <a:spcAft>
                          <a:spcPts val="0"/>
                        </a:spcAft>
                        <a:buNone/>
                      </a:pPr>
                      <a:r>
                        <a:rPr lang="en-US" sz="1100" b="1" u="none" strike="noStrike" cap="none">
                          <a:solidFill>
                            <a:schemeClr val="dk1"/>
                          </a:solidFill>
                        </a:rPr>
                        <a:t>Variable Selection </a:t>
                      </a:r>
                      <a:endParaRPr sz="1100" b="1" i="1" u="none" strike="noStrike" cap="none">
                        <a:solidFill>
                          <a:schemeClr val="dk1"/>
                        </a:solidFill>
                        <a:latin typeface="Arial"/>
                        <a:ea typeface="Arial"/>
                        <a:cs typeface="Arial"/>
                        <a:sym typeface="Arial"/>
                      </a:endParaRPr>
                    </a:p>
                  </a:txBody>
                  <a:tcPr marL="3150" marR="3150" marT="3150" marB="0" anchor="ctr"/>
                </a:tc>
              </a:tr>
              <a:tr h="680075">
                <a:tc>
                  <a:txBody>
                    <a:bodyPr/>
                    <a:lstStyle/>
                    <a:p>
                      <a:pPr marL="0" marR="0" lvl="0" indent="0" algn="ctr" rtl="0">
                        <a:spcBef>
                          <a:spcPts val="0"/>
                        </a:spcBef>
                        <a:spcAft>
                          <a:spcPts val="0"/>
                        </a:spcAft>
                        <a:buNone/>
                      </a:pPr>
                      <a:r>
                        <a:rPr lang="en-US" sz="1200" u="none" strike="noStrike" cap="none" dirty="0">
                          <a:solidFill>
                            <a:schemeClr val="dk1"/>
                          </a:solidFill>
                          <a:sym typeface="Arial"/>
                        </a:rPr>
                        <a:t>Utilization% from </a:t>
                      </a:r>
                      <a:endParaRPr dirty="0"/>
                    </a:p>
                    <a:p>
                      <a:pPr marL="0" marR="0" lvl="0" indent="0" algn="ctr" rtl="0">
                        <a:spcBef>
                          <a:spcPts val="0"/>
                        </a:spcBef>
                        <a:spcAft>
                          <a:spcPts val="0"/>
                        </a:spcAft>
                        <a:buNone/>
                      </a:pPr>
                      <a:r>
                        <a:rPr lang="en-US" sz="1200" u="none" strike="noStrike" cap="none" dirty="0">
                          <a:solidFill>
                            <a:schemeClr val="dk1"/>
                          </a:solidFill>
                          <a:sym typeface="Arial"/>
                        </a:rPr>
                        <a:t>April16 to June16</a:t>
                      </a:r>
                      <a:endParaRPr sz="1200" u="none" strike="noStrike" cap="none" dirty="0">
                        <a:solidFill>
                          <a:srgbClr val="FF0000"/>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dirty="0">
                          <a:solidFill>
                            <a:schemeClr val="dk1"/>
                          </a:solidFill>
                          <a:sym typeface="Arial"/>
                        </a:rPr>
                        <a:t>Active and resigned employees are equally distributed </a:t>
                      </a:r>
                      <a:endParaRPr sz="1200" u="none" strike="noStrike" cap="none" dirty="0">
                        <a:solidFill>
                          <a:schemeClr val="dk1"/>
                        </a:solidFill>
                        <a:latin typeface="Arial"/>
                        <a:ea typeface="Arial"/>
                        <a:cs typeface="Arial"/>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rgbClr val="000000"/>
                          </a:solidFill>
                          <a:sym typeface="Arial"/>
                        </a:rPr>
                        <a:t>T-test</a:t>
                      </a:r>
                      <a:endParaRPr sz="12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ctr" rtl="0">
                        <a:lnSpc>
                          <a:spcPct val="100000"/>
                        </a:lnSpc>
                        <a:spcBef>
                          <a:spcPts val="0"/>
                        </a:spcBef>
                        <a:spcAft>
                          <a:spcPts val="0"/>
                        </a:spcAft>
                        <a:buClr>
                          <a:srgbClr val="C94C25"/>
                        </a:buClr>
                        <a:buSzPts val="960"/>
                        <a:buFont typeface="Arial"/>
                        <a:buNone/>
                      </a:pPr>
                      <a:r>
                        <a:rPr lang="en-US" sz="1200" b="0" u="none" strike="noStrike" cap="none" dirty="0">
                          <a:solidFill>
                            <a:srgbClr val="000000"/>
                          </a:solidFill>
                          <a:sym typeface="Arial"/>
                        </a:rPr>
                        <a:t>P-value &lt;0.05</a:t>
                      </a:r>
                      <a:endParaRPr sz="1200" b="0" i="0" u="none" strike="noStrike" cap="none" dirty="0">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a:solidFill>
                            <a:srgbClr val="000000"/>
                          </a:solidFill>
                          <a:highlight>
                            <a:srgbClr val="00FF00"/>
                          </a:highlight>
                          <a:sym typeface="Arial"/>
                        </a:rPr>
                        <a:t>Accepted</a:t>
                      </a:r>
                      <a:endParaRPr sz="1100" b="0" i="0" u="none" strike="noStrike" cap="none">
                        <a:solidFill>
                          <a:srgbClr val="000000"/>
                        </a:solidFill>
                        <a:highlight>
                          <a:srgbClr val="00FF00"/>
                        </a:highlight>
                        <a:latin typeface="Arial"/>
                        <a:ea typeface="Arial"/>
                        <a:cs typeface="Arial"/>
                        <a:sym typeface="Arial"/>
                      </a:endParaRPr>
                    </a:p>
                  </a:txBody>
                  <a:tcPr marL="3150" marR="3150" marT="3150" marB="0" anchor="ctr"/>
                </a:tc>
              </a:tr>
              <a:tr h="585100">
                <a:tc>
                  <a:txBody>
                    <a:bodyPr/>
                    <a:lstStyle/>
                    <a:p>
                      <a:pPr marL="0" marR="0" lvl="0" indent="0" algn="ctr" rtl="0">
                        <a:spcBef>
                          <a:spcPts val="0"/>
                        </a:spcBef>
                        <a:spcAft>
                          <a:spcPts val="0"/>
                        </a:spcAft>
                        <a:buNone/>
                      </a:pPr>
                      <a:r>
                        <a:rPr lang="en-US" sz="1200" u="none" strike="noStrike" cap="none">
                          <a:solidFill>
                            <a:schemeClr val="dk1"/>
                          </a:solidFill>
                          <a:sym typeface="Arial"/>
                        </a:rPr>
                        <a:t>Utilization% from </a:t>
                      </a:r>
                      <a:endParaRPr lang="en-US" sz="1200" u="none" strike="noStrike" cap="none">
                        <a:solidFill>
                          <a:schemeClr val="dk1"/>
                        </a:solidFill>
                        <a:sym typeface="Arial"/>
                      </a:endParaRPr>
                    </a:p>
                    <a:p>
                      <a:pPr marL="0" marR="0" lvl="0" indent="0" algn="ctr" rtl="0">
                        <a:spcBef>
                          <a:spcPts val="0"/>
                        </a:spcBef>
                        <a:spcAft>
                          <a:spcPts val="0"/>
                        </a:spcAft>
                        <a:buNone/>
                      </a:pPr>
                      <a:r>
                        <a:rPr lang="en-US" sz="1200" u="none" strike="noStrike" cap="none">
                          <a:solidFill>
                            <a:schemeClr val="dk1"/>
                          </a:solidFill>
                          <a:sym typeface="Arial"/>
                        </a:rPr>
                        <a:t>July16 to Feb17</a:t>
                      </a:r>
                      <a:endParaRPr sz="1200" u="none" strike="noStrike" cap="none">
                        <a:solidFill>
                          <a:srgbClr val="FF0000"/>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200" u="none" strike="noStrike" cap="none">
                          <a:solidFill>
                            <a:schemeClr val="dk1"/>
                          </a:solidFill>
                          <a:sym typeface="Arial"/>
                        </a:rPr>
                        <a:t>-</a:t>
                      </a:r>
                      <a:endParaRPr sz="1200" u="none" strike="noStrike" cap="none">
                        <a:solidFill>
                          <a:schemeClr val="dk1"/>
                        </a:solidFill>
                        <a:latin typeface="Arial"/>
                        <a:ea typeface="Arial"/>
                        <a:cs typeface="Arial"/>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rgbClr val="000000"/>
                          </a:solidFill>
                          <a:sym typeface="Arial"/>
                        </a:rPr>
                        <a:t>T-test</a:t>
                      </a:r>
                      <a:endParaRPr sz="12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ctr" rtl="0">
                        <a:lnSpc>
                          <a:spcPct val="100000"/>
                        </a:lnSpc>
                        <a:spcBef>
                          <a:spcPts val="0"/>
                        </a:spcBef>
                        <a:spcAft>
                          <a:spcPts val="0"/>
                        </a:spcAft>
                        <a:buClr>
                          <a:srgbClr val="C94C25"/>
                        </a:buClr>
                        <a:buSzPts val="960"/>
                        <a:buFont typeface="Arial"/>
                        <a:buNone/>
                      </a:pPr>
                      <a:r>
                        <a:rPr lang="en-US" sz="1200" b="0" u="none" strike="noStrike" cap="none">
                          <a:solidFill>
                            <a:srgbClr val="000000"/>
                          </a:solidFill>
                          <a:sym typeface="Arial"/>
                        </a:rPr>
                        <a:t>P-value &gt;0.05</a:t>
                      </a:r>
                      <a:endParaRPr sz="12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chemeClr val="lt1"/>
                        </a:buClr>
                        <a:buSzPts val="1200"/>
                        <a:buFont typeface="Arial"/>
                        <a:buNone/>
                      </a:pPr>
                      <a:r>
                        <a:rPr lang="en-US" sz="1200" b="0" u="none" strike="noStrike" cap="none">
                          <a:solidFill>
                            <a:schemeClr val="lt1"/>
                          </a:solidFill>
                          <a:highlight>
                            <a:srgbClr val="FF0000"/>
                          </a:highlight>
                          <a:sym typeface="Arial"/>
                        </a:rPr>
                        <a:t>Rejected</a:t>
                      </a:r>
                      <a:endParaRPr sz="1200" b="0" i="0" u="none" strike="noStrike" cap="none">
                        <a:solidFill>
                          <a:schemeClr val="lt1"/>
                        </a:solidFill>
                        <a:highlight>
                          <a:srgbClr val="FF0000"/>
                        </a:highlight>
                        <a:latin typeface="Arial"/>
                        <a:ea typeface="Arial"/>
                        <a:cs typeface="Arial"/>
                        <a:sym typeface="Arial"/>
                      </a:endParaRPr>
                    </a:p>
                  </a:txBody>
                  <a:tcPr marL="3150" marR="3150" marT="3150" marB="0" anchor="ctr"/>
                </a:tc>
              </a:tr>
              <a:tr h="469000">
                <a:tc>
                  <a:txBody>
                    <a:bodyPr/>
                    <a:lstStyle/>
                    <a:p>
                      <a:pPr marL="0" marR="0" lvl="0" indent="0" algn="ctr" rtl="0">
                        <a:lnSpc>
                          <a:spcPct val="100000"/>
                        </a:lnSpc>
                        <a:spcBef>
                          <a:spcPts val="0"/>
                        </a:spcBef>
                        <a:spcAft>
                          <a:spcPts val="0"/>
                        </a:spcAft>
                        <a:buClr>
                          <a:schemeClr val="dk1"/>
                        </a:buClr>
                        <a:buSzPts val="1200"/>
                        <a:buFont typeface="Arial"/>
                        <a:buNone/>
                      </a:pPr>
                      <a:r>
                        <a:rPr lang="en-US" sz="1200" u="none" strike="noStrike" cap="none" dirty="0">
                          <a:solidFill>
                            <a:schemeClr val="dk1"/>
                          </a:solidFill>
                          <a:sym typeface="Arial"/>
                        </a:rPr>
                        <a:t>Utilization% from </a:t>
                      </a:r>
                      <a:endParaRPr dirty="0"/>
                    </a:p>
                    <a:p>
                      <a:pPr marL="0" marR="0" lvl="0" indent="0" algn="ctr" rtl="0">
                        <a:spcBef>
                          <a:spcPts val="0"/>
                        </a:spcBef>
                        <a:spcAft>
                          <a:spcPts val="0"/>
                        </a:spcAft>
                        <a:buNone/>
                      </a:pPr>
                      <a:r>
                        <a:rPr lang="en-US" sz="1200" u="none" strike="noStrike" cap="none" dirty="0">
                          <a:solidFill>
                            <a:schemeClr val="dk1"/>
                          </a:solidFill>
                          <a:sym typeface="Arial"/>
                        </a:rPr>
                        <a:t>March17 to March18</a:t>
                      </a:r>
                      <a:endParaRPr sz="1200" u="none" strike="noStrike" cap="none" dirty="0">
                        <a:solidFill>
                          <a:schemeClr val="dk1"/>
                        </a:solidFill>
                        <a:latin typeface="Arial"/>
                        <a:ea typeface="Arial"/>
                        <a:cs typeface="Arial"/>
                        <a:sym typeface="Aria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200"/>
                        <a:buFont typeface="Arial"/>
                        <a:buNone/>
                      </a:pPr>
                      <a:r>
                        <a:rPr lang="en-US" sz="1200" u="none" strike="noStrike" cap="none">
                          <a:solidFill>
                            <a:schemeClr val="dk1"/>
                          </a:solidFill>
                          <a:sym typeface="Arial"/>
                        </a:rPr>
                        <a:t>Active and resigned employees are equally distributed </a:t>
                      </a:r>
                      <a:endParaRPr sz="1200" u="none" strike="noStrike" cap="none">
                        <a:solidFill>
                          <a:schemeClr val="dk1"/>
                        </a:solidFill>
                        <a:sym typeface="Arial"/>
                      </a:endParaRPr>
                    </a:p>
                    <a:p>
                      <a:pPr marL="0" marR="0" lvl="0" indent="0" algn="ctr" rtl="0">
                        <a:spcBef>
                          <a:spcPts val="0"/>
                        </a:spcBef>
                        <a:spcAft>
                          <a:spcPts val="0"/>
                        </a:spcAft>
                        <a:buNone/>
                      </a:pPr>
                      <a:endParaRPr sz="1200" u="none" strike="noStrike" cap="none">
                        <a:solidFill>
                          <a:schemeClr val="dk1"/>
                        </a:solidFill>
                        <a:latin typeface="Arial"/>
                        <a:ea typeface="Arial"/>
                        <a:cs typeface="Arial"/>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solidFill>
                            <a:srgbClr val="000000"/>
                          </a:solidFill>
                          <a:sym typeface="Arial"/>
                        </a:rPr>
                        <a:t>T-test</a:t>
                      </a:r>
                      <a:endParaRPr sz="1200" b="0" i="0" u="none" strike="noStrike" cap="none">
                        <a:solidFill>
                          <a:srgbClr val="000000"/>
                        </a:solidFill>
                        <a:latin typeface="Arial"/>
                        <a:ea typeface="Arial"/>
                        <a:cs typeface="Arial"/>
                        <a:sym typeface="Arial"/>
                      </a:endParaRPr>
                    </a:p>
                  </a:txBody>
                  <a:tcPr marL="3150" marR="3150" marT="3150" marB="0" anchor="ctr"/>
                </a:tc>
                <a:tc>
                  <a:txBody>
                    <a:bodyPr/>
                    <a:lstStyle/>
                    <a:p>
                      <a:pPr marL="64135" marR="0" lvl="0" indent="0" algn="ctr" rtl="0">
                        <a:lnSpc>
                          <a:spcPct val="100000"/>
                        </a:lnSpc>
                        <a:spcBef>
                          <a:spcPts val="0"/>
                        </a:spcBef>
                        <a:spcAft>
                          <a:spcPts val="0"/>
                        </a:spcAft>
                        <a:buClr>
                          <a:srgbClr val="C94C25"/>
                        </a:buClr>
                        <a:buSzPts val="960"/>
                        <a:buFont typeface="Arial"/>
                        <a:buNone/>
                      </a:pPr>
                      <a:r>
                        <a:rPr lang="en-US" sz="1200" b="0" u="none" strike="noStrike" cap="none">
                          <a:solidFill>
                            <a:srgbClr val="000000"/>
                          </a:solidFill>
                          <a:sym typeface="Arial"/>
                        </a:rPr>
                        <a:t>P-value &lt;0.05</a:t>
                      </a:r>
                      <a:endParaRPr sz="1200" b="0" i="0" u="none" strike="noStrike" cap="none">
                        <a:solidFill>
                          <a:srgbClr val="000000"/>
                        </a:solidFill>
                        <a:latin typeface="Arial"/>
                        <a:ea typeface="Arial"/>
                        <a:cs typeface="Arial"/>
                        <a:sym typeface="Arial"/>
                      </a:endParaRPr>
                    </a:p>
                  </a:txBody>
                  <a:tcPr marL="3150" marR="3150" marT="315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0" u="none" strike="noStrike" cap="none" dirty="0">
                          <a:solidFill>
                            <a:srgbClr val="000000"/>
                          </a:solidFill>
                          <a:highlight>
                            <a:srgbClr val="00FF00"/>
                          </a:highlight>
                          <a:sym typeface="Arial"/>
                        </a:rPr>
                        <a:t>Accepted</a:t>
                      </a:r>
                      <a:endParaRPr sz="1100" b="0" i="0" u="none" strike="noStrike" cap="none" dirty="0">
                        <a:solidFill>
                          <a:srgbClr val="000000"/>
                        </a:solidFill>
                        <a:highlight>
                          <a:srgbClr val="00FF00"/>
                        </a:highlight>
                        <a:latin typeface="Arial"/>
                        <a:ea typeface="Arial"/>
                        <a:cs typeface="Arial"/>
                        <a:sym typeface="Arial"/>
                      </a:endParaRPr>
                    </a:p>
                  </a:txBody>
                  <a:tcPr marL="3150" marR="3150" marT="3150" marB="0" anchor="ctr"/>
                </a:tc>
              </a:tr>
            </a:tbl>
          </a:graphicData>
        </a:graphic>
      </p:graphicFrame>
      <p:sp>
        <p:nvSpPr>
          <p:cNvPr id="266" name="Google Shape;266;p15"/>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267" name="Google Shape;267;p15"/>
          <p:cNvSpPr txBox="true"/>
          <p:nvPr/>
        </p:nvSpPr>
        <p:spPr>
          <a:xfrm>
            <a:off x="323528" y="182559"/>
            <a:ext cx="6171311" cy="582295"/>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altLang="en-US" sz="3200" b="0">
                <a:solidFill>
                  <a:schemeClr val="accent1"/>
                </a:solidFill>
                <a:latin typeface="Quattrocento Sans"/>
                <a:ea typeface="Quattrocento Sans"/>
                <a:cs typeface="Quattrocento Sans"/>
                <a:sym typeface="Quattrocento Sans"/>
              </a:rPr>
              <a:t>Multivariate</a:t>
            </a:r>
            <a:r>
              <a:rPr lang="en-US" sz="3200" b="0">
                <a:solidFill>
                  <a:schemeClr val="accent1"/>
                </a:solidFill>
                <a:latin typeface="Quattrocento Sans"/>
                <a:ea typeface="Quattrocento Sans"/>
                <a:cs typeface="Quattrocento Sans"/>
                <a:sym typeface="Quattrocento Sans"/>
              </a:rPr>
              <a:t> Analysis</a:t>
            </a:r>
            <a:endParaRPr sz="3200">
              <a:solidFill>
                <a:schemeClr val="accent1"/>
              </a:solidFill>
              <a:latin typeface="Quattrocento Sans"/>
              <a:ea typeface="Quattrocento Sans"/>
              <a:cs typeface="Quattrocento Sans"/>
              <a:sym typeface="Quattrocento Sans"/>
            </a:endParaRPr>
          </a:p>
        </p:txBody>
      </p:sp>
      <p:pic>
        <p:nvPicPr>
          <p:cNvPr id="268" name="Google Shape;268;p15"/>
          <p:cNvPicPr preferRelativeResize="false"/>
          <p:nvPr/>
        </p:nvPicPr>
        <p:blipFill rotWithShape="true">
          <a:blip r:embed="rId1"/>
          <a:srcRect/>
          <a:stretch>
            <a:fillRect/>
          </a:stretch>
        </p:blipFill>
        <p:spPr>
          <a:xfrm>
            <a:off x="2519771" y="3939137"/>
            <a:ext cx="4104456" cy="273630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8"/>
          <p:cNvSpPr txBox="true">
            <a:spLocks noGrp="true"/>
          </p:cNvSpPr>
          <p:nvPr>
            <p:ph type="title"/>
          </p:nvPr>
        </p:nvSpPr>
        <p:spPr>
          <a:xfrm>
            <a:off x="457200" y="159622"/>
            <a:ext cx="4876800" cy="799306"/>
          </a:xfrm>
          <a:prstGeom prst="rect">
            <a:avLst/>
          </a:prstGeom>
          <a:noFill/>
          <a:ln>
            <a:noFill/>
          </a:ln>
        </p:spPr>
        <p:txBody>
          <a:bodyPr spcFirstLastPara="1" wrap="square" lIns="0" tIns="45700" rIns="0" bIns="45700" anchor="ctr" anchorCtr="false">
            <a:noAutofit/>
          </a:bodyPr>
          <a:lstStyle/>
          <a:p>
            <a:pPr marL="182880" lvl="0" indent="0" algn="ctr" rtl="0">
              <a:spcBef>
                <a:spcPts val="0"/>
              </a:spcBef>
              <a:spcAft>
                <a:spcPts val="0"/>
              </a:spcAft>
              <a:buClr>
                <a:schemeClr val="accent1"/>
              </a:buClr>
              <a:buSzPts val="4000"/>
              <a:buFont typeface="Quattrocento Sans"/>
              <a:buNone/>
            </a:pPr>
            <a:r>
              <a:rPr lang="en-US" b="0"/>
              <a:t>Feature Engineering</a:t>
            </a:r>
            <a:endParaRPr b="0"/>
          </a:p>
        </p:txBody>
      </p:sp>
      <p:grpSp>
        <p:nvGrpSpPr>
          <p:cNvPr id="296" name="Google Shape;296;p18"/>
          <p:cNvGrpSpPr/>
          <p:nvPr/>
        </p:nvGrpSpPr>
        <p:grpSpPr>
          <a:xfrm>
            <a:off x="1268963" y="1303446"/>
            <a:ext cx="7536259" cy="5088024"/>
            <a:chOff x="0" y="0"/>
            <a:chExt cx="7488832" cy="5112568"/>
          </a:xfrm>
        </p:grpSpPr>
        <p:sp>
          <p:nvSpPr>
            <p:cNvPr id="297" name="Google Shape;297;p18"/>
            <p:cNvSpPr/>
            <p:nvPr/>
          </p:nvSpPr>
          <p:spPr>
            <a:xfrm>
              <a:off x="0" y="0"/>
              <a:ext cx="7488832" cy="5112568"/>
            </a:xfrm>
            <a:prstGeom prst="roundRect">
              <a:avLst>
                <a:gd name="adj" fmla="val 10000"/>
              </a:avLst>
            </a:prstGeom>
            <a:solidFill>
              <a:srgbClr val="EBCECB"/>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298" name="Google Shape;298;p18"/>
            <p:cNvSpPr txBox="true"/>
            <p:nvPr/>
          </p:nvSpPr>
          <p:spPr>
            <a:xfrm>
              <a:off x="0" y="0"/>
              <a:ext cx="7488832" cy="1533770"/>
            </a:xfrm>
            <a:prstGeom prst="rect">
              <a:avLst/>
            </a:prstGeom>
            <a:noFill/>
            <a:ln>
              <a:noFill/>
            </a:ln>
          </p:spPr>
          <p:txBody>
            <a:bodyPr spcFirstLastPara="1" wrap="square" lIns="121900" tIns="121900" rIns="121900" bIns="121900" anchor="ctr" anchorCtr="false">
              <a:noAutofit/>
            </a:bodyPr>
            <a:lstStyle/>
            <a:p>
              <a:pPr marL="0" marR="0" lvl="0" indent="0" algn="ctr" rtl="0">
                <a:lnSpc>
                  <a:spcPct val="90000"/>
                </a:lnSpc>
                <a:spcBef>
                  <a:spcPts val="0"/>
                </a:spcBef>
                <a:spcAft>
                  <a:spcPts val="0"/>
                </a:spcAft>
                <a:buClr>
                  <a:schemeClr val="lt1"/>
                </a:buClr>
                <a:buSzPts val="3200"/>
                <a:buFont typeface="Quattrocento Sans"/>
                <a:buNone/>
              </a:pPr>
              <a:r>
                <a:rPr lang="en-US" sz="3200" dirty="0">
                  <a:solidFill>
                    <a:schemeClr val="tx1"/>
                  </a:solidFill>
                  <a:latin typeface="Quattrocento Sans"/>
                  <a:ea typeface="Quattrocento Sans"/>
                  <a:cs typeface="Quattrocento Sans"/>
                  <a:sym typeface="Quattrocento Sans"/>
                </a:rPr>
                <a:t>Replacing Missing Values </a:t>
              </a:r>
              <a:endParaRPr sz="3200" dirty="0">
                <a:solidFill>
                  <a:schemeClr val="tx1"/>
                </a:solidFill>
                <a:latin typeface="Quattrocento Sans"/>
                <a:ea typeface="Quattrocento Sans"/>
                <a:cs typeface="Quattrocento Sans"/>
                <a:sym typeface="Quattrocento Sans"/>
              </a:endParaRPr>
            </a:p>
          </p:txBody>
        </p:sp>
        <p:sp>
          <p:nvSpPr>
            <p:cNvPr id="299" name="Google Shape;299;p18"/>
            <p:cNvSpPr/>
            <p:nvPr/>
          </p:nvSpPr>
          <p:spPr>
            <a:xfrm>
              <a:off x="748883" y="1251994"/>
              <a:ext cx="5991065" cy="744792"/>
            </a:xfrm>
            <a:prstGeom prst="roundRect">
              <a:avLst>
                <a:gd name="adj" fmla="val 10000"/>
              </a:avLst>
            </a:prstGeom>
            <a:solidFill>
              <a:srgbClr val="C94922">
                <a:alpha val="8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0" name="Google Shape;300;p18"/>
            <p:cNvSpPr txBox="true"/>
            <p:nvPr/>
          </p:nvSpPr>
          <p:spPr>
            <a:xfrm>
              <a:off x="770697" y="1273808"/>
              <a:ext cx="5947437" cy="701164"/>
            </a:xfrm>
            <a:prstGeom prst="rect">
              <a:avLst/>
            </a:prstGeom>
            <a:noFill/>
            <a:ln>
              <a:noFill/>
            </a:ln>
          </p:spPr>
          <p:txBody>
            <a:bodyPr spcFirstLastPara="1" wrap="square" lIns="53325" tIns="40000" rIns="53325" bIns="40000" anchor="ctr" anchorCtr="false">
              <a:noAutofit/>
            </a:bodyPr>
            <a:lstStyle/>
            <a:p>
              <a:pPr marL="0" marR="0" lvl="0" indent="0" algn="ctr" rtl="0">
                <a:lnSpc>
                  <a:spcPct val="90000"/>
                </a:lnSpc>
                <a:spcBef>
                  <a:spcPts val="0"/>
                </a:spcBef>
                <a:spcAft>
                  <a:spcPts val="0"/>
                </a:spcAft>
                <a:buClr>
                  <a:schemeClr val="lt1"/>
                </a:buClr>
                <a:buSzPts val="2100"/>
                <a:buFont typeface="Arial"/>
                <a:buNone/>
              </a:pPr>
              <a:r>
                <a:rPr lang="en-US" sz="2100" i="1">
                  <a:solidFill>
                    <a:schemeClr val="lt1"/>
                  </a:solidFill>
                  <a:latin typeface="Arial"/>
                  <a:ea typeface="Arial"/>
                  <a:cs typeface="Arial"/>
                  <a:sym typeface="Arial"/>
                </a:rPr>
                <a:t>Employee Position(9) – replaced by Mode</a:t>
              </a:r>
              <a:r>
                <a:rPr lang="en-US" altLang="en-US" sz="2100" i="1">
                  <a:solidFill>
                    <a:schemeClr val="lt1"/>
                  </a:solidFill>
                  <a:latin typeface="Arial"/>
                  <a:ea typeface="Arial"/>
                  <a:cs typeface="Arial"/>
                  <a:sym typeface="Arial"/>
                </a:rPr>
                <a:t> category</a:t>
              </a:r>
              <a:endParaRPr lang="en-US" altLang="en-US" sz="2100" i="1">
                <a:solidFill>
                  <a:schemeClr val="lt1"/>
                </a:solidFill>
                <a:highlight>
                  <a:srgbClr val="FFFF00"/>
                </a:highlight>
                <a:latin typeface="Arial"/>
                <a:ea typeface="Arial"/>
                <a:cs typeface="Arial"/>
                <a:sym typeface="Arial"/>
              </a:endParaRPr>
            </a:p>
          </p:txBody>
        </p:sp>
        <p:sp>
          <p:nvSpPr>
            <p:cNvPr id="301" name="Google Shape;301;p18"/>
            <p:cNvSpPr/>
            <p:nvPr/>
          </p:nvSpPr>
          <p:spPr>
            <a:xfrm>
              <a:off x="748883" y="2151350"/>
              <a:ext cx="5991065" cy="744792"/>
            </a:xfrm>
            <a:prstGeom prst="roundRect">
              <a:avLst>
                <a:gd name="adj" fmla="val 10000"/>
              </a:avLst>
            </a:prstGeom>
            <a:solidFill>
              <a:srgbClr val="C94922">
                <a:alpha val="76862"/>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2" name="Google Shape;302;p18"/>
            <p:cNvSpPr txBox="true"/>
            <p:nvPr/>
          </p:nvSpPr>
          <p:spPr>
            <a:xfrm>
              <a:off x="770697" y="2173164"/>
              <a:ext cx="5947437" cy="701164"/>
            </a:xfrm>
            <a:prstGeom prst="rect">
              <a:avLst/>
            </a:prstGeom>
            <a:noFill/>
            <a:ln>
              <a:noFill/>
            </a:ln>
          </p:spPr>
          <p:txBody>
            <a:bodyPr spcFirstLastPara="1" wrap="square" lIns="53325" tIns="40000" rIns="53325" bIns="40000" anchor="ctr" anchorCtr="false">
              <a:noAutofit/>
            </a:bodyPr>
            <a:lstStyle/>
            <a:p>
              <a:pPr marL="0" marR="0" lvl="0" indent="0" algn="ctr" rtl="0">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Supervisor name(16) – created </a:t>
              </a:r>
              <a:r>
                <a:rPr lang="en-US" altLang="en-US" sz="2100">
                  <a:solidFill>
                    <a:schemeClr val="lt1"/>
                  </a:solidFill>
                  <a:latin typeface="Arial"/>
                  <a:ea typeface="Arial"/>
                  <a:cs typeface="Arial"/>
                  <a:sym typeface="Arial"/>
                </a:rPr>
                <a:t>a </a:t>
              </a:r>
              <a:r>
                <a:rPr lang="en-US" sz="2100">
                  <a:solidFill>
                    <a:schemeClr val="lt1"/>
                  </a:solidFill>
                  <a:latin typeface="Arial"/>
                  <a:ea typeface="Arial"/>
                  <a:cs typeface="Arial"/>
                  <a:sym typeface="Arial"/>
                </a:rPr>
                <a:t>new category (no supervisor)</a:t>
              </a:r>
              <a:endParaRPr sz="2100">
                <a:solidFill>
                  <a:schemeClr val="lt1"/>
                </a:solidFill>
                <a:latin typeface="Arial"/>
                <a:ea typeface="Arial"/>
                <a:cs typeface="Arial"/>
                <a:sym typeface="Arial"/>
              </a:endParaRPr>
            </a:p>
          </p:txBody>
        </p:sp>
        <p:sp>
          <p:nvSpPr>
            <p:cNvPr id="303" name="Google Shape;303;p18"/>
            <p:cNvSpPr/>
            <p:nvPr/>
          </p:nvSpPr>
          <p:spPr>
            <a:xfrm>
              <a:off x="748883" y="3128589"/>
              <a:ext cx="5991065" cy="744792"/>
            </a:xfrm>
            <a:prstGeom prst="roundRect">
              <a:avLst>
                <a:gd name="adj" fmla="val 10000"/>
              </a:avLst>
            </a:prstGeom>
            <a:solidFill>
              <a:srgbClr val="C94922">
                <a:alpha val="63137"/>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4" name="Google Shape;304;p18"/>
            <p:cNvSpPr txBox="true"/>
            <p:nvPr/>
          </p:nvSpPr>
          <p:spPr>
            <a:xfrm>
              <a:off x="770697" y="3150403"/>
              <a:ext cx="5947437" cy="701164"/>
            </a:xfrm>
            <a:prstGeom prst="rect">
              <a:avLst/>
            </a:prstGeom>
            <a:noFill/>
            <a:ln>
              <a:noFill/>
            </a:ln>
          </p:spPr>
          <p:txBody>
            <a:bodyPr spcFirstLastPara="1" wrap="square" lIns="53325" tIns="40000" rIns="53325" bIns="40000" anchor="ctr" anchorCtr="false">
              <a:noAutofit/>
            </a:bodyPr>
            <a:lstStyle/>
            <a:p>
              <a:pPr marL="0" marR="0" lvl="0" indent="0" algn="ctr" rtl="0">
                <a:lnSpc>
                  <a:spcPct val="90000"/>
                </a:lnSpc>
                <a:spcBef>
                  <a:spcPts val="0"/>
                </a:spcBef>
                <a:spcAft>
                  <a:spcPts val="0"/>
                </a:spcAft>
                <a:buClr>
                  <a:schemeClr val="lt1"/>
                </a:buClr>
                <a:buSzPts val="2100"/>
                <a:buFont typeface="Arial"/>
                <a:buNone/>
              </a:pPr>
              <a:r>
                <a:rPr lang="en-US" sz="2100">
                  <a:solidFill>
                    <a:schemeClr val="lt1"/>
                  </a:solidFill>
                  <a:latin typeface="Arial"/>
                  <a:ea typeface="Arial"/>
                  <a:cs typeface="Arial"/>
                  <a:sym typeface="Arial"/>
                </a:rPr>
                <a:t>Monthly Utilization% ( “</a:t>
              </a:r>
              <a:r>
                <a:rPr lang="en-US" sz="2100" b="1">
                  <a:solidFill>
                    <a:schemeClr val="dk1"/>
                  </a:solidFill>
                  <a:latin typeface="Arial"/>
                  <a:ea typeface="Arial"/>
                  <a:cs typeface="Arial"/>
                  <a:sym typeface="Arial"/>
                </a:rPr>
                <a:t>-</a:t>
              </a:r>
              <a:r>
                <a:rPr lang="en-US" sz="2100" b="0">
                  <a:solidFill>
                    <a:schemeClr val="lt1"/>
                  </a:solidFill>
                  <a:latin typeface="Arial"/>
                  <a:ea typeface="Arial"/>
                  <a:cs typeface="Arial"/>
                  <a:sym typeface="Arial"/>
                </a:rPr>
                <a:t>”</a:t>
              </a:r>
              <a:r>
                <a:rPr lang="en-US" sz="2100">
                  <a:solidFill>
                    <a:schemeClr val="lt1"/>
                  </a:solidFill>
                  <a:latin typeface="Arial"/>
                  <a:ea typeface="Arial"/>
                  <a:cs typeface="Arial"/>
                  <a:sym typeface="Arial"/>
                </a:rPr>
                <a:t> Replaced with 0)</a:t>
              </a:r>
              <a:endParaRPr sz="2100">
                <a:solidFill>
                  <a:schemeClr val="lt1"/>
                </a:solidFill>
                <a:latin typeface="Arial"/>
                <a:ea typeface="Arial"/>
                <a:cs typeface="Arial"/>
                <a:sym typeface="Arial"/>
              </a:endParaRPr>
            </a:p>
          </p:txBody>
        </p:sp>
        <p:sp>
          <p:nvSpPr>
            <p:cNvPr id="305" name="Google Shape;305;p18"/>
            <p:cNvSpPr/>
            <p:nvPr/>
          </p:nvSpPr>
          <p:spPr>
            <a:xfrm>
              <a:off x="748883" y="4120578"/>
              <a:ext cx="5991065" cy="744792"/>
            </a:xfrm>
            <a:prstGeom prst="roundRect">
              <a:avLst>
                <a:gd name="adj" fmla="val 10000"/>
              </a:avLst>
            </a:prstGeom>
            <a:solidFill>
              <a:srgbClr val="C94922">
                <a:alpha val="49803"/>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06" name="Google Shape;306;p18"/>
            <p:cNvSpPr txBox="true"/>
            <p:nvPr/>
          </p:nvSpPr>
          <p:spPr>
            <a:xfrm>
              <a:off x="770697" y="4142392"/>
              <a:ext cx="5947437" cy="701164"/>
            </a:xfrm>
            <a:prstGeom prst="rect">
              <a:avLst/>
            </a:prstGeom>
            <a:noFill/>
            <a:ln>
              <a:noFill/>
            </a:ln>
          </p:spPr>
          <p:txBody>
            <a:bodyPr spcFirstLastPara="1" wrap="square" lIns="53325" tIns="40000" rIns="53325" bIns="40000" anchor="ctr" anchorCtr="false">
              <a:noAutofit/>
            </a:bodyPr>
            <a:lstStyle/>
            <a:p>
              <a:pPr marL="0" marR="0" lvl="0" indent="0" algn="ctr" rtl="0">
                <a:lnSpc>
                  <a:spcPct val="90000"/>
                </a:lnSpc>
                <a:spcBef>
                  <a:spcPts val="0"/>
                </a:spcBef>
                <a:spcAft>
                  <a:spcPts val="0"/>
                </a:spcAft>
                <a:buClr>
                  <a:schemeClr val="lt1"/>
                </a:buClr>
                <a:buSzPts val="2100"/>
                <a:buFont typeface="Arial"/>
                <a:buNone/>
              </a:pPr>
              <a:r>
                <a:rPr lang="en-US" sz="2100" i="1" dirty="0">
                  <a:solidFill>
                    <a:schemeClr val="lt1"/>
                  </a:solidFill>
                  <a:latin typeface="Arial"/>
                  <a:ea typeface="Arial"/>
                  <a:cs typeface="Arial"/>
                  <a:sym typeface="Arial"/>
                </a:rPr>
                <a:t>Created new feature named </a:t>
              </a:r>
              <a:r>
                <a:rPr lang="en-US" sz="2100" b="1" i="1" dirty="0">
                  <a:solidFill>
                    <a:schemeClr val="dk2"/>
                  </a:solidFill>
                  <a:latin typeface="Arial"/>
                  <a:ea typeface="Arial"/>
                  <a:cs typeface="Arial"/>
                  <a:sym typeface="Arial"/>
                </a:rPr>
                <a:t>Tenure</a:t>
              </a:r>
              <a:r>
                <a:rPr lang="en-US" sz="2100" i="1" dirty="0">
                  <a:solidFill>
                    <a:schemeClr val="lt1"/>
                  </a:solidFill>
                  <a:latin typeface="Arial"/>
                  <a:ea typeface="Arial"/>
                  <a:cs typeface="Arial"/>
                  <a:sym typeface="Arial"/>
                </a:rPr>
                <a:t> – to know how many years the employee was with the firm </a:t>
              </a:r>
              <a:endParaRPr sz="2100" dirty="0">
                <a:solidFill>
                  <a:schemeClr val="lt1"/>
                </a:solidFill>
                <a:latin typeface="Arial"/>
                <a:ea typeface="Arial"/>
                <a:cs typeface="Arial"/>
                <a:sym typeface="Arial"/>
              </a:endParaRPr>
            </a:p>
          </p:txBody>
        </p:sp>
      </p:grpSp>
      <p:sp>
        <p:nvSpPr>
          <p:cNvPr id="307" name="Google Shape;307;p18"/>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true">
            <a:spLocks noGrp="true"/>
          </p:cNvSpPr>
          <p:nvPr>
            <p:ph type="title"/>
          </p:nvPr>
        </p:nvSpPr>
        <p:spPr>
          <a:xfrm>
            <a:off x="251520" y="173195"/>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Feature Engineering</a:t>
            </a:r>
            <a:endParaRPr b="0"/>
          </a:p>
        </p:txBody>
      </p:sp>
      <p:grpSp>
        <p:nvGrpSpPr>
          <p:cNvPr id="313" name="Google Shape;313;p19"/>
          <p:cNvGrpSpPr/>
          <p:nvPr/>
        </p:nvGrpSpPr>
        <p:grpSpPr>
          <a:xfrm>
            <a:off x="-4096139" y="711491"/>
            <a:ext cx="12587754" cy="6011082"/>
            <a:chOff x="-5047449" y="-773293"/>
            <a:chExt cx="12351440" cy="6011082"/>
          </a:xfrm>
        </p:grpSpPr>
        <p:sp>
          <p:nvSpPr>
            <p:cNvPr id="314" name="Google Shape;314;p19"/>
            <p:cNvSpPr/>
            <p:nvPr/>
          </p:nvSpPr>
          <p:spPr>
            <a:xfrm>
              <a:off x="-5047449" y="-773293"/>
              <a:ext cx="6011082" cy="6011082"/>
            </a:xfrm>
            <a:prstGeom prst="blockArc">
              <a:avLst>
                <a:gd name="adj1" fmla="val 18900000"/>
                <a:gd name="adj2" fmla="val 2700000"/>
                <a:gd name="adj3" fmla="val 359"/>
              </a:avLst>
            </a:prstGeom>
            <a:noFill/>
            <a:ln w="25400" cap="flat" cmpd="sng">
              <a:solidFill>
                <a:srgbClr val="FAAF78"/>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15" name="Google Shape;315;p19"/>
            <p:cNvSpPr/>
            <p:nvPr/>
          </p:nvSpPr>
          <p:spPr>
            <a:xfrm>
              <a:off x="619770" y="446449"/>
              <a:ext cx="6684221" cy="892899"/>
            </a:xfrm>
            <a:prstGeom prst="rect">
              <a:avLst/>
            </a:prstGeom>
            <a:solidFill>
              <a:srgbClr val="98D7E5"/>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16" name="Google Shape;316;p19"/>
            <p:cNvSpPr txBox="true"/>
            <p:nvPr/>
          </p:nvSpPr>
          <p:spPr>
            <a:xfrm>
              <a:off x="619770" y="446449"/>
              <a:ext cx="6684221" cy="892899"/>
            </a:xfrm>
            <a:prstGeom prst="rect">
              <a:avLst/>
            </a:prstGeom>
            <a:noFill/>
            <a:ln>
              <a:noFill/>
            </a:ln>
          </p:spPr>
          <p:txBody>
            <a:bodyPr spcFirstLastPara="1" wrap="square" lIns="708725" tIns="50800" rIns="50800" bIns="50800" anchor="ctr" anchorCtr="false">
              <a:no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rial"/>
                  <a:ea typeface="Arial"/>
                  <a:cs typeface="Arial"/>
                  <a:sym typeface="Arial"/>
                </a:rPr>
                <a:t>From Staff Utilization July16 to Feb 17 month wise utilization% was dropped as their statistical test p-values were more than 0.05</a:t>
              </a:r>
              <a:endParaRPr sz="2000" dirty="0">
                <a:solidFill>
                  <a:schemeClr val="dk1"/>
                </a:solidFill>
                <a:latin typeface="Arial"/>
                <a:ea typeface="Arial"/>
                <a:cs typeface="Arial"/>
                <a:sym typeface="Arial"/>
              </a:endParaRPr>
            </a:p>
          </p:txBody>
        </p:sp>
        <p:sp>
          <p:nvSpPr>
            <p:cNvPr id="317" name="Google Shape;317;p19"/>
            <p:cNvSpPr/>
            <p:nvPr/>
          </p:nvSpPr>
          <p:spPr>
            <a:xfrm>
              <a:off x="61708" y="334837"/>
              <a:ext cx="1116124" cy="1116124"/>
            </a:xfrm>
            <a:prstGeom prst="ellipse">
              <a:avLst/>
            </a:prstGeom>
            <a:solidFill>
              <a:schemeClr val="lt1"/>
            </a:solidFill>
            <a:ln w="25400" cap="flat" cmpd="sng">
              <a:solidFill>
                <a:srgbClr val="98D7E5"/>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18" name="Google Shape;318;p19"/>
            <p:cNvSpPr/>
            <p:nvPr/>
          </p:nvSpPr>
          <p:spPr>
            <a:xfrm>
              <a:off x="944338" y="1785798"/>
              <a:ext cx="6359653" cy="892899"/>
            </a:xfrm>
            <a:prstGeom prst="rect">
              <a:avLst/>
            </a:prstGeom>
            <a:solidFill>
              <a:srgbClr val="9EEE8A"/>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19" name="Google Shape;319;p19"/>
            <p:cNvSpPr txBox="true"/>
            <p:nvPr/>
          </p:nvSpPr>
          <p:spPr>
            <a:xfrm>
              <a:off x="944338" y="1785798"/>
              <a:ext cx="6359653" cy="892899"/>
            </a:xfrm>
            <a:prstGeom prst="rect">
              <a:avLst/>
            </a:prstGeom>
            <a:noFill/>
            <a:ln>
              <a:noFill/>
            </a:ln>
          </p:spPr>
          <p:txBody>
            <a:bodyPr spcFirstLastPara="1" wrap="square" lIns="708725" tIns="50800" rIns="50800" bIns="50800" anchor="ctr" anchorCtr="false">
              <a:noAutofit/>
            </a:bodyPr>
            <a:lstStyle/>
            <a:p>
              <a:pPr marL="0" marR="0" lvl="0" indent="0" algn="l" rtl="0">
                <a:lnSpc>
                  <a:spcPct val="9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Yearly utilization is not considered as will take total available hrs. and work hrs. in our model </a:t>
              </a:r>
              <a:endParaRPr sz="2000">
                <a:solidFill>
                  <a:schemeClr val="dk1"/>
                </a:solidFill>
                <a:latin typeface="Arial"/>
                <a:ea typeface="Arial"/>
                <a:cs typeface="Arial"/>
                <a:sym typeface="Arial"/>
              </a:endParaRPr>
            </a:p>
          </p:txBody>
        </p:sp>
        <p:sp>
          <p:nvSpPr>
            <p:cNvPr id="320" name="Google Shape;320;p19"/>
            <p:cNvSpPr/>
            <p:nvPr/>
          </p:nvSpPr>
          <p:spPr>
            <a:xfrm>
              <a:off x="386276" y="1674186"/>
              <a:ext cx="1116124" cy="1116124"/>
            </a:xfrm>
            <a:prstGeom prst="ellipse">
              <a:avLst/>
            </a:prstGeom>
            <a:solidFill>
              <a:schemeClr val="lt1"/>
            </a:solidFill>
            <a:ln w="25400" cap="flat" cmpd="sng">
              <a:solidFill>
                <a:srgbClr val="9EEE8A"/>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1" name="Google Shape;321;p19"/>
            <p:cNvSpPr/>
            <p:nvPr/>
          </p:nvSpPr>
          <p:spPr>
            <a:xfrm>
              <a:off x="619770" y="3125147"/>
              <a:ext cx="6684221" cy="892899"/>
            </a:xfrm>
            <a:prstGeom prst="rect">
              <a:avLst/>
            </a:prstGeom>
            <a:solidFill>
              <a:srgbClr val="F8B07A"/>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22" name="Google Shape;322;p19"/>
            <p:cNvSpPr txBox="true"/>
            <p:nvPr/>
          </p:nvSpPr>
          <p:spPr>
            <a:xfrm>
              <a:off x="619770" y="3125147"/>
              <a:ext cx="6684221" cy="892899"/>
            </a:xfrm>
            <a:prstGeom prst="rect">
              <a:avLst/>
            </a:prstGeom>
            <a:noFill/>
            <a:ln>
              <a:noFill/>
            </a:ln>
          </p:spPr>
          <p:txBody>
            <a:bodyPr spcFirstLastPara="1" wrap="square" lIns="708725" tIns="50800" rIns="50800" bIns="50800" anchor="ctr" anchorCtr="false">
              <a:noAutofit/>
            </a:bodyPr>
            <a:lstStyle/>
            <a:p>
              <a:pPr marL="0" marR="0" lvl="0" indent="0" algn="l" rtl="0">
                <a:lnSpc>
                  <a:spcPct val="9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Month wise </a:t>
              </a:r>
              <a:r>
                <a:rPr lang="en-US" sz="2000" b="1" i="1">
                  <a:solidFill>
                    <a:schemeClr val="dk1"/>
                  </a:solidFill>
                  <a:latin typeface="Arial"/>
                  <a:ea typeface="Arial"/>
                  <a:cs typeface="Arial"/>
                  <a:sym typeface="Arial"/>
                </a:rPr>
                <a:t>Total hrs , BD hrs, NC hrs </a:t>
              </a:r>
              <a:r>
                <a:rPr lang="en-US" sz="2000">
                  <a:solidFill>
                    <a:schemeClr val="dk1"/>
                  </a:solidFill>
                  <a:latin typeface="Arial"/>
                  <a:ea typeface="Arial"/>
                  <a:cs typeface="Arial"/>
                  <a:sym typeface="Arial"/>
                </a:rPr>
                <a:t>are dropped as we have considered </a:t>
              </a:r>
              <a:r>
                <a:rPr lang="en-US" sz="2000" i="1">
                  <a:solidFill>
                    <a:schemeClr val="dk1"/>
                  </a:solidFill>
                  <a:latin typeface="Arial"/>
                  <a:ea typeface="Arial"/>
                  <a:cs typeface="Arial"/>
                  <a:sym typeface="Arial"/>
                </a:rPr>
                <a:t>month wise utilization</a:t>
              </a:r>
              <a:endParaRPr sz="2000" i="1">
                <a:solidFill>
                  <a:schemeClr val="dk1"/>
                </a:solidFill>
                <a:latin typeface="Arial"/>
                <a:ea typeface="Arial"/>
                <a:cs typeface="Arial"/>
                <a:sym typeface="Arial"/>
              </a:endParaRPr>
            </a:p>
          </p:txBody>
        </p:sp>
        <p:sp>
          <p:nvSpPr>
            <p:cNvPr id="323" name="Google Shape;323;p19"/>
            <p:cNvSpPr/>
            <p:nvPr/>
          </p:nvSpPr>
          <p:spPr>
            <a:xfrm>
              <a:off x="61708" y="3013534"/>
              <a:ext cx="1116124" cy="1116124"/>
            </a:xfrm>
            <a:prstGeom prst="ellipse">
              <a:avLst/>
            </a:prstGeom>
            <a:solidFill>
              <a:schemeClr val="lt1"/>
            </a:solidFill>
            <a:ln w="25400" cap="flat" cmpd="sng">
              <a:solidFill>
                <a:srgbClr val="F8B07A"/>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
        <p:nvSpPr>
          <p:cNvPr id="324" name="Google Shape;324;p19"/>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true">
            <a:spLocks noGrp="true"/>
          </p:cNvSpPr>
          <p:nvPr>
            <p:ph type="title"/>
          </p:nvPr>
        </p:nvSpPr>
        <p:spPr>
          <a:xfrm>
            <a:off x="461010" y="173195"/>
            <a:ext cx="4638674" cy="675926"/>
          </a:xfrm>
          <a:prstGeom prst="rect">
            <a:avLst/>
          </a:prstGeom>
          <a:noFill/>
          <a:ln>
            <a:noFill/>
          </a:ln>
        </p:spPr>
        <p:txBody>
          <a:bodyPr spcFirstLastPara="1" wrap="square" lIns="0" tIns="45700" rIns="0" bIns="45700" anchor="ctr" anchorCtr="false">
            <a:noAutofit/>
          </a:bodyPr>
          <a:lstStyle/>
          <a:p>
            <a:pPr marL="0" lvl="0" indent="0" algn="l" rtl="0">
              <a:spcBef>
                <a:spcPts val="0"/>
              </a:spcBef>
              <a:spcAft>
                <a:spcPts val="0"/>
              </a:spcAft>
              <a:buClr>
                <a:schemeClr val="accent1"/>
              </a:buClr>
              <a:buSzPts val="4000"/>
              <a:buFont typeface="Quattrocento Sans"/>
              <a:buNone/>
            </a:pPr>
            <a:r>
              <a:rPr lang="en-US" b="0" dirty="0"/>
              <a:t>Agenda</a:t>
            </a:r>
            <a:endParaRPr b="0" dirty="0"/>
          </a:p>
        </p:txBody>
      </p:sp>
      <p:graphicFrame>
        <p:nvGraphicFramePr>
          <p:cNvPr id="97" name="Google Shape;97;p3"/>
          <p:cNvGraphicFramePr/>
          <p:nvPr/>
        </p:nvGraphicFramePr>
        <p:xfrm>
          <a:off x="2699792" y="1484784"/>
          <a:ext cx="4104450" cy="4536450"/>
        </p:xfrm>
        <a:graphic>
          <a:graphicData uri="http://schemas.openxmlformats.org/drawingml/2006/table">
            <a:tbl>
              <a:tblPr firstRow="true" bandRow="true">
                <a:noFill/>
                <a:tableStyleId>{1F5BAAED-75A0-4FA1-B450-8856D6E025E2}</a:tableStyleId>
              </a:tblPr>
              <a:tblGrid>
                <a:gridCol w="4104450"/>
              </a:tblGrid>
              <a:tr h="504050">
                <a:tc>
                  <a:txBody>
                    <a:bodyPr/>
                    <a:lstStyle/>
                    <a:p>
                      <a:pPr marL="0" marR="0" lvl="0" indent="0" algn="ctr" rtl="0">
                        <a:spcBef>
                          <a:spcPts val="0"/>
                        </a:spcBef>
                        <a:spcAft>
                          <a:spcPts val="0"/>
                        </a:spcAft>
                        <a:buNone/>
                      </a:pPr>
                      <a:r>
                        <a:rPr lang="en-US" sz="1800" b="0" u="none" strike="noStrike" cap="none">
                          <a:solidFill>
                            <a:schemeClr val="dk1"/>
                          </a:solidFill>
                          <a:latin typeface="Arial"/>
                          <a:ea typeface="Arial"/>
                          <a:cs typeface="Arial"/>
                          <a:sym typeface="Arial"/>
                        </a:rPr>
                        <a:t>Objective</a:t>
                      </a:r>
                      <a:endParaRPr sz="1800" b="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a:solidFill>
                            <a:schemeClr val="dk1"/>
                          </a:solidFill>
                          <a:latin typeface="Arial"/>
                          <a:ea typeface="Arial"/>
                          <a:cs typeface="Arial"/>
                          <a:sym typeface="Arial"/>
                        </a:rPr>
                        <a:t>Data Understanding</a:t>
                      </a:r>
                      <a:endParaRPr sz="180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a:solidFill>
                            <a:schemeClr val="dk1"/>
                          </a:solidFill>
                          <a:latin typeface="Arial"/>
                          <a:ea typeface="Arial"/>
                          <a:cs typeface="Arial"/>
                          <a:sym typeface="Arial"/>
                        </a:rPr>
                        <a:t>Data Pre Processing </a:t>
                      </a:r>
                      <a:endParaRPr sz="180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a:solidFill>
                            <a:schemeClr val="dk1"/>
                          </a:solidFill>
                          <a:latin typeface="Arial"/>
                          <a:ea typeface="Arial"/>
                          <a:cs typeface="Arial"/>
                          <a:sym typeface="Arial"/>
                        </a:rPr>
                        <a:t>EDA </a:t>
                      </a:r>
                      <a:endParaRPr sz="180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a:solidFill>
                            <a:schemeClr val="dk1"/>
                          </a:solidFill>
                          <a:latin typeface="Arial"/>
                          <a:ea typeface="Arial"/>
                          <a:cs typeface="Arial"/>
                          <a:sym typeface="Arial"/>
                        </a:rPr>
                        <a:t>Feature engineering</a:t>
                      </a:r>
                      <a:endParaRPr sz="180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a:solidFill>
                            <a:schemeClr val="dk1"/>
                          </a:solidFill>
                          <a:latin typeface="Arial"/>
                          <a:ea typeface="Arial"/>
                          <a:cs typeface="Arial"/>
                          <a:sym typeface="Arial"/>
                        </a:rPr>
                        <a:t>Modeling</a:t>
                      </a:r>
                      <a:endParaRPr sz="180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a:solidFill>
                            <a:schemeClr val="dk1"/>
                          </a:solidFill>
                          <a:latin typeface="Arial"/>
                          <a:ea typeface="Arial"/>
                          <a:cs typeface="Arial"/>
                          <a:sym typeface="Arial"/>
                        </a:rPr>
                        <a:t>Termination Dataset</a:t>
                      </a:r>
                      <a:endParaRPr sz="180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a:solidFill>
                            <a:schemeClr val="dk1"/>
                          </a:solidFill>
                          <a:latin typeface="Arial"/>
                          <a:ea typeface="Arial"/>
                          <a:cs typeface="Arial"/>
                          <a:sym typeface="Arial"/>
                        </a:rPr>
                        <a:t>Comparison</a:t>
                      </a:r>
                      <a:endParaRPr sz="1800" u="none" strike="noStrike" cap="none">
                        <a:solidFill>
                          <a:schemeClr val="dk1"/>
                        </a:solidFill>
                        <a:latin typeface="Arial"/>
                        <a:ea typeface="Arial"/>
                        <a:cs typeface="Arial"/>
                        <a:sym typeface="Arial"/>
                      </a:endParaRPr>
                    </a:p>
                  </a:txBody>
                  <a:tcPr marL="91450" marR="91450" marT="45725" marB="45725" anchor="ctr"/>
                </a:tc>
              </a:tr>
              <a:tr h="504050">
                <a:tc>
                  <a:txBody>
                    <a:bodyPr/>
                    <a:lstStyle/>
                    <a:p>
                      <a:pPr marL="0" marR="0" lvl="0" indent="0" algn="ctr" rtl="0">
                        <a:spcBef>
                          <a:spcPts val="0"/>
                        </a:spcBef>
                        <a:spcAft>
                          <a:spcPts val="0"/>
                        </a:spcAft>
                        <a:buNone/>
                      </a:pPr>
                      <a:r>
                        <a:rPr lang="en-US" sz="1800" u="none" strike="noStrike" cap="none" dirty="0">
                          <a:solidFill>
                            <a:schemeClr val="dk1"/>
                          </a:solidFill>
                          <a:latin typeface="Arial"/>
                          <a:ea typeface="Arial"/>
                          <a:cs typeface="Arial"/>
                          <a:sym typeface="Arial"/>
                        </a:rPr>
                        <a:t>Conclusion</a:t>
                      </a:r>
                      <a:endParaRPr sz="1800" u="none" strike="noStrike" cap="none" dirty="0">
                        <a:solidFill>
                          <a:schemeClr val="dk1"/>
                        </a:solidFill>
                        <a:latin typeface="Arial"/>
                        <a:ea typeface="Arial"/>
                        <a:cs typeface="Arial"/>
                        <a:sym typeface="Arial"/>
                      </a:endParaRPr>
                    </a:p>
                  </a:txBody>
                  <a:tcPr marL="91450" marR="91450" marT="45725" marB="45725" anchor="ctr"/>
                </a:tc>
              </a:tr>
            </a:tbl>
          </a:graphicData>
        </a:graphic>
      </p:graphicFrame>
      <p:sp>
        <p:nvSpPr>
          <p:cNvPr id="98" name="Google Shape;98;p3"/>
          <p:cNvSpPr txBox="true">
            <a:spLocks noGrp="true"/>
          </p:cNvSpPr>
          <p:nvPr>
            <p:ph type="sldNum" idx="12"/>
          </p:nvPr>
        </p:nvSpPr>
        <p:spPr>
          <a:xfrm>
            <a:off x="818007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0"/>
          <p:cNvSpPr txBox="true">
            <a:spLocks noGrp="true"/>
          </p:cNvSpPr>
          <p:nvPr>
            <p:ph type="title"/>
          </p:nvPr>
        </p:nvSpPr>
        <p:spPr>
          <a:xfrm>
            <a:off x="323528" y="75294"/>
            <a:ext cx="5626968"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Feature Engineering</a:t>
            </a:r>
            <a:endParaRPr b="0"/>
          </a:p>
        </p:txBody>
      </p:sp>
      <p:sp>
        <p:nvSpPr>
          <p:cNvPr id="330" name="Google Shape;330;p20"/>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pSp>
        <p:nvGrpSpPr>
          <p:cNvPr id="331" name="Google Shape;331;p20"/>
          <p:cNvGrpSpPr/>
          <p:nvPr/>
        </p:nvGrpSpPr>
        <p:grpSpPr>
          <a:xfrm>
            <a:off x="900094" y="2087977"/>
            <a:ext cx="7488329" cy="2682045"/>
            <a:chOff x="502" y="1037798"/>
            <a:chExt cx="7488329" cy="2682045"/>
          </a:xfrm>
        </p:grpSpPr>
        <p:sp>
          <p:nvSpPr>
            <p:cNvPr id="332" name="Google Shape;332;p20"/>
            <p:cNvSpPr/>
            <p:nvPr/>
          </p:nvSpPr>
          <p:spPr>
            <a:xfrm>
              <a:off x="3744416" y="2160239"/>
              <a:ext cx="2649704" cy="464893"/>
            </a:xfrm>
            <a:custGeom>
              <a:avLst/>
              <a:gdLst/>
              <a:ahLst/>
              <a:cxnLst/>
              <a:rect l="l" t="t" r="r" b="b"/>
              <a:pathLst>
                <a:path w="120000" h="120000" extrusionOk="false">
                  <a:moveTo>
                    <a:pt x="0" y="0"/>
                  </a:moveTo>
                  <a:lnTo>
                    <a:pt x="0" y="60660"/>
                  </a:lnTo>
                  <a:lnTo>
                    <a:pt x="120000" y="60660"/>
                  </a:lnTo>
                  <a:lnTo>
                    <a:pt x="120000" y="120000"/>
                  </a:lnTo>
                </a:path>
              </a:pathLst>
            </a:custGeom>
            <a:noFill/>
            <a:ln w="25400" cap="flat" cmpd="sng">
              <a:solidFill>
                <a:srgbClr val="98D7E5"/>
              </a:solidFill>
              <a:prstDash val="solid"/>
              <a:round/>
              <a:headEnd type="none" w="sm" len="sm"/>
              <a:tailEnd type="none" w="sm" len="sm"/>
            </a:ln>
          </p:spPr>
        </p:sp>
        <p:sp>
          <p:nvSpPr>
            <p:cNvPr id="333" name="Google Shape;333;p20"/>
            <p:cNvSpPr/>
            <p:nvPr/>
          </p:nvSpPr>
          <p:spPr>
            <a:xfrm>
              <a:off x="3698696" y="2160239"/>
              <a:ext cx="91440" cy="459778"/>
            </a:xfrm>
            <a:custGeom>
              <a:avLst/>
              <a:gdLst/>
              <a:ahLst/>
              <a:cxnLst/>
              <a:rect l="l" t="t" r="r" b="b"/>
              <a:pathLst>
                <a:path w="120000" h="120000" extrusionOk="false">
                  <a:moveTo>
                    <a:pt x="60000" y="0"/>
                  </a:moveTo>
                  <a:lnTo>
                    <a:pt x="60000" y="120000"/>
                  </a:lnTo>
                </a:path>
              </a:pathLst>
            </a:custGeom>
            <a:noFill/>
            <a:ln w="25400" cap="flat" cmpd="sng">
              <a:solidFill>
                <a:srgbClr val="98D7E5"/>
              </a:solidFill>
              <a:prstDash val="solid"/>
              <a:round/>
              <a:headEnd type="none" w="sm" len="sm"/>
              <a:tailEnd type="none" w="sm" len="sm"/>
            </a:ln>
          </p:spPr>
        </p:sp>
        <p:sp>
          <p:nvSpPr>
            <p:cNvPr id="334" name="Google Shape;334;p20"/>
            <p:cNvSpPr/>
            <p:nvPr/>
          </p:nvSpPr>
          <p:spPr>
            <a:xfrm>
              <a:off x="1095214" y="2160239"/>
              <a:ext cx="2649201" cy="459778"/>
            </a:xfrm>
            <a:custGeom>
              <a:avLst/>
              <a:gdLst/>
              <a:ahLst/>
              <a:cxnLst/>
              <a:rect l="l" t="t" r="r" b="b"/>
              <a:pathLst>
                <a:path w="120000" h="120000" extrusionOk="false">
                  <a:moveTo>
                    <a:pt x="120000" y="0"/>
                  </a:moveTo>
                  <a:lnTo>
                    <a:pt x="120000" y="60000"/>
                  </a:lnTo>
                  <a:lnTo>
                    <a:pt x="0" y="60000"/>
                  </a:lnTo>
                  <a:lnTo>
                    <a:pt x="0" y="120000"/>
                  </a:lnTo>
                </a:path>
              </a:pathLst>
            </a:custGeom>
            <a:noFill/>
            <a:ln w="25400" cap="flat" cmpd="sng">
              <a:solidFill>
                <a:srgbClr val="98D7E5"/>
              </a:solidFill>
              <a:prstDash val="solid"/>
              <a:round/>
              <a:headEnd type="none" w="sm" len="sm"/>
              <a:tailEnd type="none" w="sm" len="sm"/>
            </a:ln>
          </p:spPr>
        </p:sp>
        <p:sp>
          <p:nvSpPr>
            <p:cNvPr id="335" name="Google Shape;335;p20"/>
            <p:cNvSpPr/>
            <p:nvPr/>
          </p:nvSpPr>
          <p:spPr>
            <a:xfrm>
              <a:off x="3197060" y="1037798"/>
              <a:ext cx="1094711" cy="1122440"/>
            </a:xfrm>
            <a:prstGeom prst="arc">
              <a:avLst>
                <a:gd name="adj1" fmla="val 13200000"/>
                <a:gd name="adj2" fmla="val 192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36" name="Google Shape;336;p20"/>
            <p:cNvSpPr/>
            <p:nvPr/>
          </p:nvSpPr>
          <p:spPr>
            <a:xfrm>
              <a:off x="3197060" y="1037798"/>
              <a:ext cx="1094711" cy="1122440"/>
            </a:xfrm>
            <a:prstGeom prst="arc">
              <a:avLst>
                <a:gd name="adj1" fmla="val 2400000"/>
                <a:gd name="adj2" fmla="val 84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37" name="Google Shape;337;p20"/>
            <p:cNvSpPr/>
            <p:nvPr/>
          </p:nvSpPr>
          <p:spPr>
            <a:xfrm>
              <a:off x="2649704" y="1239837"/>
              <a:ext cx="2189422" cy="718361"/>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38" name="Google Shape;338;p20"/>
            <p:cNvSpPr txBox="true"/>
            <p:nvPr/>
          </p:nvSpPr>
          <p:spPr>
            <a:xfrm>
              <a:off x="2649704" y="1239837"/>
              <a:ext cx="2189422" cy="718361"/>
            </a:xfrm>
            <a:prstGeom prst="rect">
              <a:avLst/>
            </a:prstGeom>
            <a:noFill/>
            <a:ln>
              <a:noFill/>
            </a:ln>
          </p:spPr>
          <p:txBody>
            <a:bodyPr spcFirstLastPara="1" wrap="square" lIns="10150" tIns="10150" rIns="10150" bIns="10150" anchor="ctr" anchorCtr="false">
              <a:noAutofit/>
            </a:bodyPr>
            <a:lstStyle/>
            <a:p>
              <a:pPr marL="0" marR="0" lvl="0" indent="0" algn="ctr" rtl="0">
                <a:lnSpc>
                  <a:spcPct val="90000"/>
                </a:lnSpc>
                <a:spcBef>
                  <a:spcPts val="0"/>
                </a:spcBef>
                <a:spcAft>
                  <a:spcPts val="0"/>
                </a:spcAft>
                <a:buClr>
                  <a:schemeClr val="lt1"/>
                </a:buClr>
                <a:buSzPts val="1600"/>
                <a:buFont typeface="Arial"/>
                <a:buNone/>
              </a:pPr>
              <a:r>
                <a:rPr lang="en-US" sz="1600" b="1">
                  <a:solidFill>
                    <a:schemeClr val="tx1"/>
                  </a:solidFill>
                  <a:latin typeface="Arial"/>
                  <a:ea typeface="Arial"/>
                  <a:cs typeface="Arial"/>
                  <a:sym typeface="Arial"/>
                </a:rPr>
                <a:t>Label Encoding</a:t>
              </a:r>
              <a:endParaRPr>
                <a:solidFill>
                  <a:schemeClr val="tx1"/>
                </a:solidFill>
              </a:endParaRPr>
            </a:p>
            <a:p>
              <a:pPr marL="0" marR="0" lvl="0" indent="0" algn="ctr" rtl="0">
                <a:lnSpc>
                  <a:spcPct val="90000"/>
                </a:lnSpc>
                <a:spcBef>
                  <a:spcPts val="560"/>
                </a:spcBef>
                <a:spcAft>
                  <a:spcPts val="0"/>
                </a:spcAft>
                <a:buClr>
                  <a:schemeClr val="lt1"/>
                </a:buClr>
                <a:buSzPts val="1600"/>
                <a:buFont typeface="Arial"/>
                <a:buNone/>
              </a:pPr>
              <a:r>
                <a:rPr lang="en-US" sz="1600" b="1">
                  <a:solidFill>
                    <a:schemeClr val="tx1"/>
                  </a:solidFill>
                  <a:latin typeface="Arial"/>
                  <a:ea typeface="Arial"/>
                  <a:cs typeface="Arial"/>
                  <a:sym typeface="Arial"/>
                </a:rPr>
                <a:t>(Categorical Variable)</a:t>
              </a:r>
              <a:endParaRPr sz="1600" b="1">
                <a:solidFill>
                  <a:schemeClr val="tx1"/>
                </a:solidFill>
                <a:latin typeface="Arial"/>
                <a:ea typeface="Arial"/>
                <a:cs typeface="Arial"/>
                <a:sym typeface="Arial"/>
              </a:endParaRPr>
            </a:p>
          </p:txBody>
        </p:sp>
        <p:sp>
          <p:nvSpPr>
            <p:cNvPr id="339" name="Google Shape;339;p20"/>
            <p:cNvSpPr/>
            <p:nvPr/>
          </p:nvSpPr>
          <p:spPr>
            <a:xfrm>
              <a:off x="547858" y="2620017"/>
              <a:ext cx="1094711" cy="1094711"/>
            </a:xfrm>
            <a:prstGeom prst="arc">
              <a:avLst>
                <a:gd name="adj1" fmla="val 13200000"/>
                <a:gd name="adj2" fmla="val 192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0" name="Google Shape;340;p20"/>
            <p:cNvSpPr/>
            <p:nvPr/>
          </p:nvSpPr>
          <p:spPr>
            <a:xfrm>
              <a:off x="547858" y="2620017"/>
              <a:ext cx="1094711" cy="1094711"/>
            </a:xfrm>
            <a:prstGeom prst="arc">
              <a:avLst>
                <a:gd name="adj1" fmla="val 2400000"/>
                <a:gd name="adj2" fmla="val 84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1" name="Google Shape;341;p20"/>
            <p:cNvSpPr/>
            <p:nvPr/>
          </p:nvSpPr>
          <p:spPr>
            <a:xfrm>
              <a:off x="502" y="2817065"/>
              <a:ext cx="2189422" cy="700615"/>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2" name="Google Shape;342;p20"/>
            <p:cNvSpPr txBox="true"/>
            <p:nvPr/>
          </p:nvSpPr>
          <p:spPr>
            <a:xfrm>
              <a:off x="502" y="2817065"/>
              <a:ext cx="2189422" cy="700615"/>
            </a:xfrm>
            <a:prstGeom prst="rect">
              <a:avLst/>
            </a:prstGeom>
            <a:noFill/>
            <a:ln>
              <a:noFill/>
            </a:ln>
          </p:spPr>
          <p:txBody>
            <a:bodyPr spcFirstLastPara="1" wrap="square" lIns="10150" tIns="10150" rIns="10150" bIns="10150" anchor="ctr" anchorCtr="false">
              <a:noAutofit/>
            </a:bodyPr>
            <a:lstStyle/>
            <a:p>
              <a:pPr marL="0" marR="0" lvl="0" indent="0" algn="ctr" rtl="0">
                <a:lnSpc>
                  <a:spcPct val="90000"/>
                </a:lnSpc>
                <a:spcBef>
                  <a:spcPts val="0"/>
                </a:spcBef>
                <a:spcAft>
                  <a:spcPts val="0"/>
                </a:spcAft>
                <a:buClr>
                  <a:schemeClr val="lt1"/>
                </a:buClr>
                <a:buSzPts val="1600"/>
                <a:buFont typeface="Arial"/>
                <a:buNone/>
              </a:pPr>
              <a:r>
                <a:rPr lang="en-US" sz="1600" b="1">
                  <a:solidFill>
                    <a:schemeClr val="tx1"/>
                  </a:solidFill>
                  <a:latin typeface="Arial"/>
                  <a:ea typeface="Arial"/>
                  <a:cs typeface="Arial"/>
                  <a:sym typeface="Arial"/>
                </a:rPr>
                <a:t>Emp Position</a:t>
              </a:r>
              <a:endParaRPr>
                <a:solidFill>
                  <a:schemeClr val="tx1"/>
                </a:solidFill>
              </a:endParaRPr>
            </a:p>
          </p:txBody>
        </p:sp>
        <p:sp>
          <p:nvSpPr>
            <p:cNvPr id="343" name="Google Shape;343;p20"/>
            <p:cNvSpPr/>
            <p:nvPr/>
          </p:nvSpPr>
          <p:spPr>
            <a:xfrm>
              <a:off x="3197060" y="2620017"/>
              <a:ext cx="1094711" cy="1094711"/>
            </a:xfrm>
            <a:prstGeom prst="arc">
              <a:avLst>
                <a:gd name="adj1" fmla="val 13200000"/>
                <a:gd name="adj2" fmla="val 192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4" name="Google Shape;344;p20"/>
            <p:cNvSpPr/>
            <p:nvPr/>
          </p:nvSpPr>
          <p:spPr>
            <a:xfrm>
              <a:off x="3197060" y="2620017"/>
              <a:ext cx="1094711" cy="1094711"/>
            </a:xfrm>
            <a:prstGeom prst="arc">
              <a:avLst>
                <a:gd name="adj1" fmla="val 2400000"/>
                <a:gd name="adj2" fmla="val 84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5" name="Google Shape;345;p20"/>
            <p:cNvSpPr/>
            <p:nvPr/>
          </p:nvSpPr>
          <p:spPr>
            <a:xfrm>
              <a:off x="2649704" y="2817065"/>
              <a:ext cx="2189422" cy="700615"/>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6" name="Google Shape;346;p20"/>
            <p:cNvSpPr txBox="true"/>
            <p:nvPr/>
          </p:nvSpPr>
          <p:spPr>
            <a:xfrm>
              <a:off x="2649704" y="2817065"/>
              <a:ext cx="2189422" cy="700615"/>
            </a:xfrm>
            <a:prstGeom prst="rect">
              <a:avLst/>
            </a:prstGeom>
            <a:noFill/>
            <a:ln>
              <a:noFill/>
            </a:ln>
          </p:spPr>
          <p:txBody>
            <a:bodyPr spcFirstLastPara="1" wrap="square" lIns="10150" tIns="10150" rIns="10150" bIns="10150" anchor="ctr" anchorCtr="false">
              <a:noAutofit/>
            </a:bodyPr>
            <a:lstStyle/>
            <a:p>
              <a:pPr marL="0" marR="0" lvl="0" indent="0" algn="ctr" rtl="0">
                <a:lnSpc>
                  <a:spcPct val="90000"/>
                </a:lnSpc>
                <a:spcBef>
                  <a:spcPts val="0"/>
                </a:spcBef>
                <a:spcAft>
                  <a:spcPts val="0"/>
                </a:spcAft>
                <a:buClr>
                  <a:schemeClr val="lt1"/>
                </a:buClr>
                <a:buSzPts val="1600"/>
                <a:buFont typeface="Arial"/>
                <a:buNone/>
              </a:pPr>
              <a:r>
                <a:rPr lang="en-US" sz="1600" b="1">
                  <a:solidFill>
                    <a:schemeClr val="tx1"/>
                  </a:solidFill>
                  <a:latin typeface="Arial"/>
                  <a:ea typeface="Arial"/>
                  <a:cs typeface="Arial"/>
                  <a:sym typeface="Arial"/>
                </a:rPr>
                <a:t>Profit center</a:t>
              </a:r>
              <a:endParaRPr sz="1600" b="1">
                <a:solidFill>
                  <a:schemeClr val="tx1"/>
                </a:solidFill>
                <a:latin typeface="Arial"/>
                <a:ea typeface="Arial"/>
                <a:cs typeface="Arial"/>
                <a:sym typeface="Arial"/>
              </a:endParaRPr>
            </a:p>
          </p:txBody>
        </p:sp>
        <p:sp>
          <p:nvSpPr>
            <p:cNvPr id="347" name="Google Shape;347;p20"/>
            <p:cNvSpPr/>
            <p:nvPr/>
          </p:nvSpPr>
          <p:spPr>
            <a:xfrm>
              <a:off x="5846764" y="2625132"/>
              <a:ext cx="1094711" cy="1094711"/>
            </a:xfrm>
            <a:prstGeom prst="arc">
              <a:avLst>
                <a:gd name="adj1" fmla="val 13200000"/>
                <a:gd name="adj2" fmla="val 192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8" name="Google Shape;348;p20"/>
            <p:cNvSpPr/>
            <p:nvPr/>
          </p:nvSpPr>
          <p:spPr>
            <a:xfrm>
              <a:off x="5846764" y="2625132"/>
              <a:ext cx="1094711" cy="1094711"/>
            </a:xfrm>
            <a:prstGeom prst="arc">
              <a:avLst>
                <a:gd name="adj1" fmla="val 2400000"/>
                <a:gd name="adj2" fmla="val 840000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49" name="Google Shape;349;p20"/>
            <p:cNvSpPr/>
            <p:nvPr/>
          </p:nvSpPr>
          <p:spPr>
            <a:xfrm>
              <a:off x="5299409" y="2822180"/>
              <a:ext cx="2189422" cy="700615"/>
            </a:xfrm>
            <a:prstGeom prst="rect">
              <a:avLst/>
            </a:prstGeom>
            <a:no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350" name="Google Shape;350;p20"/>
            <p:cNvSpPr txBox="true"/>
            <p:nvPr/>
          </p:nvSpPr>
          <p:spPr>
            <a:xfrm>
              <a:off x="5299409" y="2822180"/>
              <a:ext cx="2189422" cy="700615"/>
            </a:xfrm>
            <a:prstGeom prst="rect">
              <a:avLst/>
            </a:prstGeom>
            <a:noFill/>
            <a:ln>
              <a:noFill/>
            </a:ln>
          </p:spPr>
          <p:txBody>
            <a:bodyPr spcFirstLastPara="1" wrap="square" lIns="10150" tIns="10150" rIns="10150" bIns="10150" anchor="ctr" anchorCtr="false">
              <a:noAutofit/>
            </a:bodyPr>
            <a:lstStyle/>
            <a:p>
              <a:pPr marL="0" marR="0" lvl="0" indent="0" algn="ctr" rtl="0">
                <a:lnSpc>
                  <a:spcPct val="90000"/>
                </a:lnSpc>
                <a:spcBef>
                  <a:spcPts val="0"/>
                </a:spcBef>
                <a:spcAft>
                  <a:spcPts val="0"/>
                </a:spcAft>
                <a:buClr>
                  <a:schemeClr val="lt1"/>
                </a:buClr>
                <a:buSzPts val="1600"/>
                <a:buFont typeface="Arial"/>
                <a:buNone/>
              </a:pPr>
              <a:r>
                <a:rPr lang="en-US" sz="1600" b="1">
                  <a:solidFill>
                    <a:schemeClr val="tx1"/>
                  </a:solidFill>
                  <a:latin typeface="Arial"/>
                  <a:ea typeface="Arial"/>
                  <a:cs typeface="Arial"/>
                  <a:sym typeface="Arial"/>
                </a:rPr>
                <a:t>Supervisor Name</a:t>
              </a:r>
              <a:endParaRPr sz="1600" b="1">
                <a:solidFill>
                  <a:schemeClr val="tx1"/>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1"/>
          <p:cNvSpPr txBox="true">
            <a:spLocks noGrp="true"/>
          </p:cNvSpPr>
          <p:nvPr>
            <p:ph type="title"/>
          </p:nvPr>
        </p:nvSpPr>
        <p:spPr>
          <a:xfrm>
            <a:off x="251520" y="116632"/>
            <a:ext cx="5184576" cy="974649"/>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Modeling and Variable Selection </a:t>
            </a:r>
            <a:endParaRPr b="0"/>
          </a:p>
        </p:txBody>
      </p:sp>
      <p:sp>
        <p:nvSpPr>
          <p:cNvPr id="356" name="Google Shape;356;p21"/>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pSp>
        <p:nvGrpSpPr>
          <p:cNvPr id="357" name="Google Shape;357;p21"/>
          <p:cNvGrpSpPr/>
          <p:nvPr/>
        </p:nvGrpSpPr>
        <p:grpSpPr>
          <a:xfrm>
            <a:off x="2062001" y="1288445"/>
            <a:ext cx="5164012" cy="5376672"/>
            <a:chOff x="1810481" y="19685"/>
            <a:chExt cx="5164012" cy="5376672"/>
          </a:xfrm>
        </p:grpSpPr>
        <p:sp>
          <p:nvSpPr>
            <p:cNvPr id="358" name="Google Shape;358;p21"/>
            <p:cNvSpPr/>
            <p:nvPr/>
          </p:nvSpPr>
          <p:spPr>
            <a:xfrm>
              <a:off x="3747699" y="2063233"/>
              <a:ext cx="1289576" cy="1289576"/>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59" name="Google Shape;359;p21"/>
            <p:cNvSpPr txBox="true"/>
            <p:nvPr/>
          </p:nvSpPr>
          <p:spPr>
            <a:xfrm>
              <a:off x="3936553" y="2252087"/>
              <a:ext cx="911868" cy="911868"/>
            </a:xfrm>
            <a:prstGeom prst="rect">
              <a:avLst/>
            </a:prstGeom>
            <a:noFill/>
            <a:ln>
              <a:noFill/>
            </a:ln>
          </p:spPr>
          <p:txBody>
            <a:bodyPr spcFirstLastPara="1" wrap="square" lIns="17775" tIns="17775" rIns="17775" bIns="17775" anchor="ctr" anchorCtr="false">
              <a:noAutofit/>
            </a:bodyPr>
            <a:lstStyle/>
            <a:p>
              <a:pPr marL="0" marR="0" lvl="0" indent="0" algn="ctr" rtl="0">
                <a:lnSpc>
                  <a:spcPct val="90000"/>
                </a:lnSpc>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Variables used </a:t>
              </a:r>
              <a:endParaRPr sz="1400">
                <a:solidFill>
                  <a:schemeClr val="lt1"/>
                </a:solidFill>
                <a:latin typeface="Arial"/>
                <a:ea typeface="Arial"/>
                <a:cs typeface="Arial"/>
                <a:sym typeface="Arial"/>
              </a:endParaRPr>
            </a:p>
          </p:txBody>
        </p:sp>
        <p:sp>
          <p:nvSpPr>
            <p:cNvPr id="360" name="Google Shape;360;p21"/>
            <p:cNvSpPr/>
            <p:nvPr/>
          </p:nvSpPr>
          <p:spPr>
            <a:xfrm rot="-5400000">
              <a:off x="4124337" y="1353240"/>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1" name="Google Shape;361;p21"/>
            <p:cNvSpPr txBox="true"/>
            <p:nvPr/>
          </p:nvSpPr>
          <p:spPr>
            <a:xfrm rot="-5400000">
              <a:off x="4190105" y="1506699"/>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362" name="Google Shape;362;p21"/>
            <p:cNvSpPr/>
            <p:nvPr/>
          </p:nvSpPr>
          <p:spPr>
            <a:xfrm>
              <a:off x="3876657" y="19685"/>
              <a:ext cx="1031660" cy="1031660"/>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3" name="Google Shape;363;p21"/>
            <p:cNvSpPr txBox="true"/>
            <p:nvPr/>
          </p:nvSpPr>
          <p:spPr>
            <a:xfrm>
              <a:off x="4027740" y="170768"/>
              <a:ext cx="729494" cy="729494"/>
            </a:xfrm>
            <a:prstGeom prst="rect">
              <a:avLst/>
            </a:prstGeom>
            <a:noFill/>
            <a:ln>
              <a:noFill/>
            </a:ln>
          </p:spPr>
          <p:txBody>
            <a:bodyPr spcFirstLastPara="1" wrap="square" lIns="15225" tIns="15225" rIns="15225" bIns="15225" anchor="ctr" anchorCtr="false">
              <a:noAutofit/>
            </a:bodyPr>
            <a:lstStyle/>
            <a:p>
              <a:pPr marL="0" marR="0" lvl="0" indent="0" algn="ctr" rtl="0">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Profit Centre</a:t>
              </a:r>
              <a:endParaRPr lang="en-US" sz="1200">
                <a:solidFill>
                  <a:schemeClr val="lt1"/>
                </a:solidFill>
                <a:latin typeface="Arial"/>
                <a:ea typeface="Arial"/>
                <a:cs typeface="Arial"/>
                <a:sym typeface="Arial"/>
              </a:endParaRPr>
            </a:p>
          </p:txBody>
        </p:sp>
        <p:sp>
          <p:nvSpPr>
            <p:cNvPr id="364" name="Google Shape;364;p21"/>
            <p:cNvSpPr/>
            <p:nvPr/>
          </p:nvSpPr>
          <p:spPr>
            <a:xfrm rot="-3240000">
              <a:off x="4791799" y="1570111"/>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5" name="Google Shape;365;p21"/>
            <p:cNvSpPr txBox="true"/>
            <p:nvPr/>
          </p:nvSpPr>
          <p:spPr>
            <a:xfrm rot="-3240000">
              <a:off x="4818910" y="1711009"/>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366" name="Google Shape;366;p21"/>
            <p:cNvSpPr/>
            <p:nvPr/>
          </p:nvSpPr>
          <p:spPr>
            <a:xfrm>
              <a:off x="5153624" y="434597"/>
              <a:ext cx="1031660" cy="1031660"/>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7" name="Google Shape;367;p21"/>
            <p:cNvSpPr txBox="true"/>
            <p:nvPr/>
          </p:nvSpPr>
          <p:spPr>
            <a:xfrm>
              <a:off x="5304707" y="585680"/>
              <a:ext cx="729494" cy="729494"/>
            </a:xfrm>
            <a:prstGeom prst="rect">
              <a:avLst/>
            </a:prstGeom>
            <a:noFill/>
            <a:ln>
              <a:noFill/>
            </a:ln>
          </p:spPr>
          <p:txBody>
            <a:bodyPr spcFirstLastPara="1" wrap="square" lIns="13950" tIns="13950" rIns="13950" bIns="13950" anchor="ctr" anchorCtr="false">
              <a:noAutofit/>
            </a:bodyPr>
            <a:lstStyle/>
            <a:p>
              <a:pPr marL="0" marR="0" lvl="0" indent="0" algn="ctr" rtl="0">
                <a:lnSpc>
                  <a:spcPct val="90000"/>
                </a:lnSpc>
                <a:spcBef>
                  <a:spcPts val="0"/>
                </a:spcBef>
                <a:spcAft>
                  <a:spcPts val="0"/>
                </a:spcAft>
                <a:buClr>
                  <a:schemeClr val="lt1"/>
                </a:buClr>
                <a:buSzPts val="1050"/>
                <a:buFont typeface="Arial"/>
                <a:buNone/>
              </a:pPr>
              <a:r>
                <a:rPr lang="en-US" sz="1050">
                  <a:solidFill>
                    <a:schemeClr val="lt1"/>
                  </a:solidFill>
                  <a:latin typeface="Arial"/>
                  <a:ea typeface="Arial"/>
                  <a:cs typeface="Arial"/>
                  <a:sym typeface="Arial"/>
                </a:rPr>
                <a:t>Employee Position</a:t>
              </a:r>
              <a:endParaRPr lang="en-US" sz="1050">
                <a:solidFill>
                  <a:schemeClr val="lt1"/>
                </a:solidFill>
                <a:latin typeface="Arial"/>
                <a:ea typeface="Arial"/>
                <a:cs typeface="Arial"/>
                <a:sym typeface="Arial"/>
              </a:endParaRPr>
            </a:p>
          </p:txBody>
        </p:sp>
        <p:sp>
          <p:nvSpPr>
            <p:cNvPr id="368" name="Google Shape;368;p21"/>
            <p:cNvSpPr/>
            <p:nvPr/>
          </p:nvSpPr>
          <p:spPr>
            <a:xfrm rot="-1080000">
              <a:off x="5204313" y="2137888"/>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69" name="Google Shape;369;p21"/>
            <p:cNvSpPr txBox="true"/>
            <p:nvPr/>
          </p:nvSpPr>
          <p:spPr>
            <a:xfrm rot="-1080000">
              <a:off x="5207532" y="2245902"/>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370" name="Google Shape;370;p21"/>
            <p:cNvSpPr/>
            <p:nvPr/>
          </p:nvSpPr>
          <p:spPr>
            <a:xfrm>
              <a:off x="5942833" y="1520850"/>
              <a:ext cx="1031660" cy="1031660"/>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1" name="Google Shape;371;p21"/>
            <p:cNvSpPr txBox="true"/>
            <p:nvPr/>
          </p:nvSpPr>
          <p:spPr>
            <a:xfrm>
              <a:off x="6093916" y="1671933"/>
              <a:ext cx="729494" cy="729494"/>
            </a:xfrm>
            <a:prstGeom prst="rect">
              <a:avLst/>
            </a:prstGeom>
            <a:noFill/>
            <a:ln>
              <a:noFill/>
            </a:ln>
          </p:spPr>
          <p:txBody>
            <a:bodyPr spcFirstLastPara="1" wrap="square" lIns="12700" tIns="12700" rIns="12700" bIns="12700" anchor="ctr" anchorCtr="false">
              <a:noAutofit/>
            </a:bodyPr>
            <a:lstStyle/>
            <a:p>
              <a:pPr marL="0" marR="0" lvl="0" indent="0" algn="ctr" rtl="0">
                <a:lnSpc>
                  <a:spcPct val="90000"/>
                </a:lnSpc>
                <a:spcBef>
                  <a:spcPts val="0"/>
                </a:spcBef>
                <a:spcAft>
                  <a:spcPts val="0"/>
                </a:spcAft>
                <a:buClr>
                  <a:schemeClr val="lt1"/>
                </a:buClr>
                <a:buSzPts val="1000"/>
                <a:buFont typeface="Arial"/>
                <a:buNone/>
              </a:pPr>
              <a:r>
                <a:rPr lang="en-US" sz="1000">
                  <a:solidFill>
                    <a:schemeClr val="lt1"/>
                  </a:solidFill>
                  <a:latin typeface="Arial"/>
                  <a:ea typeface="Arial"/>
                  <a:cs typeface="Arial"/>
                  <a:sym typeface="Arial"/>
                </a:rPr>
                <a:t>Supervisor name</a:t>
              </a:r>
              <a:endParaRPr lang="en-US" sz="1000">
                <a:solidFill>
                  <a:schemeClr val="lt1"/>
                </a:solidFill>
                <a:latin typeface="Arial"/>
                <a:ea typeface="Arial"/>
                <a:cs typeface="Arial"/>
                <a:sym typeface="Arial"/>
              </a:endParaRPr>
            </a:p>
          </p:txBody>
        </p:sp>
        <p:sp>
          <p:nvSpPr>
            <p:cNvPr id="372" name="Google Shape;372;p21"/>
            <p:cNvSpPr/>
            <p:nvPr/>
          </p:nvSpPr>
          <p:spPr>
            <a:xfrm rot="1080000">
              <a:off x="5204313" y="2839699"/>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3" name="Google Shape;373;p21"/>
            <p:cNvSpPr txBox="true"/>
            <p:nvPr/>
          </p:nvSpPr>
          <p:spPr>
            <a:xfrm rot="1080000">
              <a:off x="5207532" y="2907067"/>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374" name="Google Shape;374;p21"/>
            <p:cNvSpPr/>
            <p:nvPr/>
          </p:nvSpPr>
          <p:spPr>
            <a:xfrm>
              <a:off x="5942833" y="2863532"/>
              <a:ext cx="1031660" cy="1031660"/>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5" name="Google Shape;375;p21"/>
            <p:cNvSpPr txBox="true"/>
            <p:nvPr/>
          </p:nvSpPr>
          <p:spPr>
            <a:xfrm>
              <a:off x="6093916" y="3014615"/>
              <a:ext cx="729494" cy="729494"/>
            </a:xfrm>
            <a:prstGeom prst="rect">
              <a:avLst/>
            </a:prstGeom>
            <a:noFill/>
            <a:ln>
              <a:noFill/>
            </a:ln>
          </p:spPr>
          <p:txBody>
            <a:bodyPr spcFirstLastPara="1" wrap="square" lIns="13950" tIns="13950" rIns="13950" bIns="13950" anchor="ctr" anchorCtr="false">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Total Available Hours</a:t>
              </a:r>
              <a:endParaRPr lang="en-US" sz="1100">
                <a:solidFill>
                  <a:schemeClr val="lt1"/>
                </a:solidFill>
                <a:latin typeface="Arial"/>
                <a:ea typeface="Arial"/>
                <a:cs typeface="Arial"/>
                <a:sym typeface="Arial"/>
              </a:endParaRPr>
            </a:p>
          </p:txBody>
        </p:sp>
        <p:sp>
          <p:nvSpPr>
            <p:cNvPr id="376" name="Google Shape;376;p21"/>
            <p:cNvSpPr/>
            <p:nvPr/>
          </p:nvSpPr>
          <p:spPr>
            <a:xfrm rot="3240000">
              <a:off x="4791799" y="3407476"/>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7" name="Google Shape;377;p21"/>
            <p:cNvSpPr txBox="true"/>
            <p:nvPr/>
          </p:nvSpPr>
          <p:spPr>
            <a:xfrm rot="3240000">
              <a:off x="4818910" y="3441960"/>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2000"/>
                <a:buFont typeface="Arial"/>
                <a:buNone/>
              </a:pPr>
              <a:endParaRPr sz="2000">
                <a:solidFill>
                  <a:schemeClr val="lt1"/>
                </a:solidFill>
                <a:latin typeface="Arial"/>
                <a:ea typeface="Arial"/>
                <a:cs typeface="Arial"/>
                <a:sym typeface="Arial"/>
              </a:endParaRPr>
            </a:p>
          </p:txBody>
        </p:sp>
        <p:sp>
          <p:nvSpPr>
            <p:cNvPr id="378" name="Google Shape;378;p21"/>
            <p:cNvSpPr/>
            <p:nvPr/>
          </p:nvSpPr>
          <p:spPr>
            <a:xfrm>
              <a:off x="5153624" y="3949785"/>
              <a:ext cx="1031660" cy="1031660"/>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79" name="Google Shape;379;p21"/>
            <p:cNvSpPr txBox="true"/>
            <p:nvPr/>
          </p:nvSpPr>
          <p:spPr>
            <a:xfrm>
              <a:off x="5304707" y="4100868"/>
              <a:ext cx="729494" cy="729494"/>
            </a:xfrm>
            <a:prstGeom prst="rect">
              <a:avLst/>
            </a:prstGeom>
            <a:noFill/>
            <a:ln>
              <a:noFill/>
            </a:ln>
          </p:spPr>
          <p:txBody>
            <a:bodyPr spcFirstLastPara="1" wrap="square" lIns="15225" tIns="15225" rIns="15225" bIns="15225" anchor="ctr" anchorCtr="false">
              <a:noAutofit/>
            </a:bodyPr>
            <a:lstStyle/>
            <a:p>
              <a:pPr marL="0" marR="0" lvl="0" indent="0" algn="ctr" rtl="0">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Work Hours</a:t>
              </a:r>
              <a:endParaRPr lang="en-US" sz="1200">
                <a:solidFill>
                  <a:schemeClr val="lt1"/>
                </a:solidFill>
                <a:latin typeface="Arial"/>
                <a:ea typeface="Arial"/>
                <a:cs typeface="Arial"/>
                <a:sym typeface="Arial"/>
              </a:endParaRPr>
            </a:p>
          </p:txBody>
        </p:sp>
        <p:sp>
          <p:nvSpPr>
            <p:cNvPr id="380" name="Google Shape;380;p21"/>
            <p:cNvSpPr/>
            <p:nvPr/>
          </p:nvSpPr>
          <p:spPr>
            <a:xfrm rot="5400000">
              <a:off x="4124337" y="3624347"/>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1" name="Google Shape;381;p21"/>
            <p:cNvSpPr txBox="true"/>
            <p:nvPr/>
          </p:nvSpPr>
          <p:spPr>
            <a:xfrm rot="5400000">
              <a:off x="4190105" y="3646270"/>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382" name="Google Shape;382;p21"/>
            <p:cNvSpPr/>
            <p:nvPr/>
          </p:nvSpPr>
          <p:spPr>
            <a:xfrm>
              <a:off x="3876657" y="4364697"/>
              <a:ext cx="1031660" cy="1031660"/>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3" name="Google Shape;383;p21"/>
            <p:cNvSpPr txBox="true"/>
            <p:nvPr/>
          </p:nvSpPr>
          <p:spPr>
            <a:xfrm>
              <a:off x="4027740" y="4515780"/>
              <a:ext cx="729494" cy="729494"/>
            </a:xfrm>
            <a:prstGeom prst="rect">
              <a:avLst/>
            </a:prstGeom>
            <a:noFill/>
            <a:ln>
              <a:noFill/>
            </a:ln>
          </p:spPr>
          <p:txBody>
            <a:bodyPr spcFirstLastPara="1" wrap="square" lIns="15225" tIns="15225" rIns="15225" bIns="15225" anchor="ctr" anchorCtr="false">
              <a:noAutofit/>
            </a:bodyPr>
            <a:lstStyle/>
            <a:p>
              <a:pPr marL="0" marR="0" lvl="0" indent="0" algn="ctr" rtl="0">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Leave Hours</a:t>
              </a:r>
              <a:endParaRPr lang="en-US" sz="1200">
                <a:solidFill>
                  <a:schemeClr val="lt1"/>
                </a:solidFill>
                <a:latin typeface="Arial"/>
                <a:ea typeface="Arial"/>
                <a:cs typeface="Arial"/>
                <a:sym typeface="Arial"/>
              </a:endParaRPr>
            </a:p>
          </p:txBody>
        </p:sp>
        <p:sp>
          <p:nvSpPr>
            <p:cNvPr id="384" name="Google Shape;384;p21"/>
            <p:cNvSpPr/>
            <p:nvPr/>
          </p:nvSpPr>
          <p:spPr>
            <a:xfrm rot="7560000">
              <a:off x="3456876" y="3407476"/>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5" name="Google Shape;385;p21"/>
            <p:cNvSpPr txBox="true"/>
            <p:nvPr/>
          </p:nvSpPr>
          <p:spPr>
            <a:xfrm rot="-3240000">
              <a:off x="3561301" y="3441960"/>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386" name="Google Shape;386;p21"/>
            <p:cNvSpPr/>
            <p:nvPr/>
          </p:nvSpPr>
          <p:spPr>
            <a:xfrm>
              <a:off x="2599690" y="3949785"/>
              <a:ext cx="1031660" cy="1031660"/>
            </a:xfrm>
            <a:prstGeom prst="ellipse">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7" name="Google Shape;387;p21"/>
            <p:cNvSpPr txBox="true"/>
            <p:nvPr/>
          </p:nvSpPr>
          <p:spPr>
            <a:xfrm>
              <a:off x="2750773" y="4100868"/>
              <a:ext cx="729494" cy="729494"/>
            </a:xfrm>
            <a:prstGeom prst="rect">
              <a:avLst/>
            </a:prstGeom>
            <a:noFill/>
            <a:ln>
              <a:noFill/>
            </a:ln>
          </p:spPr>
          <p:txBody>
            <a:bodyPr spcFirstLastPara="1" wrap="square" lIns="15225" tIns="15225" rIns="15225" bIns="15225" anchor="ctr" anchorCtr="false">
              <a:noAutofit/>
            </a:bodyPr>
            <a:lstStyle/>
            <a:p>
              <a:pPr marL="0" marR="0" lvl="0" indent="0" algn="ctr" rtl="0">
                <a:lnSpc>
                  <a:spcPct val="9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Training Hours</a:t>
              </a:r>
              <a:endParaRPr sz="1200">
                <a:solidFill>
                  <a:schemeClr val="lt1"/>
                </a:solidFill>
                <a:latin typeface="Arial"/>
                <a:ea typeface="Arial"/>
                <a:cs typeface="Arial"/>
                <a:sym typeface="Arial"/>
              </a:endParaRPr>
            </a:p>
          </p:txBody>
        </p:sp>
        <p:sp>
          <p:nvSpPr>
            <p:cNvPr id="388" name="Google Shape;388;p21"/>
            <p:cNvSpPr/>
            <p:nvPr/>
          </p:nvSpPr>
          <p:spPr>
            <a:xfrm rot="9720000">
              <a:off x="3044362" y="2839699"/>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89" name="Google Shape;389;p21"/>
            <p:cNvSpPr txBox="true"/>
            <p:nvPr/>
          </p:nvSpPr>
          <p:spPr>
            <a:xfrm rot="-1080000">
              <a:off x="3172679" y="2907067"/>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390" name="Google Shape;390;p21"/>
            <p:cNvSpPr/>
            <p:nvPr/>
          </p:nvSpPr>
          <p:spPr>
            <a:xfrm>
              <a:off x="1810481" y="2863532"/>
              <a:ext cx="1031660" cy="1031660"/>
            </a:xfrm>
            <a:prstGeom prst="ellipse">
              <a:avLst/>
            </a:prstGeom>
            <a:solidFill>
              <a:srgbClr val="105C59"/>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1" name="Google Shape;391;p21"/>
            <p:cNvSpPr txBox="true"/>
            <p:nvPr/>
          </p:nvSpPr>
          <p:spPr>
            <a:xfrm>
              <a:off x="1961564" y="3014615"/>
              <a:ext cx="729494" cy="729494"/>
            </a:xfrm>
            <a:prstGeom prst="rect">
              <a:avLst/>
            </a:prstGeom>
            <a:noFill/>
            <a:ln>
              <a:noFill/>
            </a:ln>
          </p:spPr>
          <p:txBody>
            <a:bodyPr spcFirstLastPara="1" wrap="square" lIns="13950" tIns="13950" rIns="13950" bIns="13950" anchor="ctr" anchorCtr="false">
              <a:noAutofit/>
            </a:bodyPr>
            <a:lstStyle/>
            <a:p>
              <a:pPr marL="0" marR="0" lvl="0" indent="0" algn="ctr" rtl="0">
                <a:lnSpc>
                  <a:spcPct val="90000"/>
                </a:lnSpc>
                <a:spcBef>
                  <a:spcPts val="0"/>
                </a:spcBef>
                <a:spcAft>
                  <a:spcPts val="0"/>
                </a:spcAft>
                <a:buClr>
                  <a:schemeClr val="lt1"/>
                </a:buClr>
                <a:buSzPts val="1100"/>
                <a:buFont typeface="Arial"/>
                <a:buNone/>
              </a:pPr>
              <a:r>
                <a:rPr lang="en-US" sz="1100" b="1" i="1">
                  <a:solidFill>
                    <a:schemeClr val="lt1"/>
                  </a:solidFill>
                  <a:latin typeface="Arial"/>
                  <a:ea typeface="Arial"/>
                  <a:cs typeface="Arial"/>
                  <a:sym typeface="Arial"/>
                </a:rPr>
                <a:t>Current Status</a:t>
              </a:r>
              <a:endParaRPr sz="1200">
                <a:solidFill>
                  <a:schemeClr val="lt1"/>
                </a:solidFill>
                <a:latin typeface="Arial"/>
                <a:ea typeface="Arial"/>
                <a:cs typeface="Arial"/>
                <a:sym typeface="Arial"/>
              </a:endParaRPr>
            </a:p>
          </p:txBody>
        </p:sp>
        <p:sp>
          <p:nvSpPr>
            <p:cNvPr id="392" name="Google Shape;392;p21"/>
            <p:cNvSpPr/>
            <p:nvPr/>
          </p:nvSpPr>
          <p:spPr>
            <a:xfrm rot="-9720000">
              <a:off x="3044362" y="2137888"/>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3" name="Google Shape;393;p21"/>
            <p:cNvSpPr txBox="true"/>
            <p:nvPr/>
          </p:nvSpPr>
          <p:spPr>
            <a:xfrm rot="1080000">
              <a:off x="3172679" y="2245902"/>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2000"/>
                <a:buFont typeface="Arial"/>
                <a:buNone/>
              </a:pPr>
              <a:endParaRPr sz="2000">
                <a:solidFill>
                  <a:schemeClr val="lt1"/>
                </a:solidFill>
                <a:latin typeface="Arial"/>
                <a:ea typeface="Arial"/>
                <a:cs typeface="Arial"/>
                <a:sym typeface="Arial"/>
              </a:endParaRPr>
            </a:p>
          </p:txBody>
        </p:sp>
        <p:sp>
          <p:nvSpPr>
            <p:cNvPr id="394" name="Google Shape;394;p21"/>
            <p:cNvSpPr/>
            <p:nvPr/>
          </p:nvSpPr>
          <p:spPr>
            <a:xfrm>
              <a:off x="1810481" y="1520850"/>
              <a:ext cx="1031660" cy="1031660"/>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5" name="Google Shape;395;p21"/>
            <p:cNvSpPr txBox="true"/>
            <p:nvPr/>
          </p:nvSpPr>
          <p:spPr>
            <a:xfrm>
              <a:off x="1961564" y="1671933"/>
              <a:ext cx="729494" cy="729494"/>
            </a:xfrm>
            <a:prstGeom prst="rect">
              <a:avLst/>
            </a:prstGeom>
            <a:noFill/>
            <a:ln>
              <a:noFill/>
            </a:ln>
          </p:spPr>
          <p:txBody>
            <a:bodyPr spcFirstLastPara="1" wrap="square" lIns="15225" tIns="15225" rIns="15225" bIns="15225" anchor="ctr" anchorCtr="false">
              <a:noAutofit/>
            </a:bodyPr>
            <a:lstStyle/>
            <a:p>
              <a:pPr marL="0" marR="0" lvl="0" indent="0" algn="ctr" rtl="0">
                <a:lnSpc>
                  <a:spcPct val="90000"/>
                </a:lnSpc>
                <a:spcBef>
                  <a:spcPts val="0"/>
                </a:spcBef>
                <a:spcAft>
                  <a:spcPts val="0"/>
                </a:spcAft>
                <a:buClr>
                  <a:schemeClr val="lt1"/>
                </a:buClr>
                <a:buSzPts val="1200"/>
                <a:buFont typeface="Arial"/>
                <a:buNone/>
              </a:pPr>
              <a:r>
                <a:rPr lang="en-US" sz="1200" b="1" i="1">
                  <a:solidFill>
                    <a:schemeClr val="lt1"/>
                  </a:solidFill>
                  <a:latin typeface="Arial"/>
                  <a:ea typeface="Arial"/>
                  <a:cs typeface="Arial"/>
                  <a:sym typeface="Arial"/>
                </a:rPr>
                <a:t>Tenure</a:t>
              </a:r>
              <a:endParaRPr sz="1200" b="1" i="1">
                <a:solidFill>
                  <a:schemeClr val="lt1"/>
                </a:solidFill>
                <a:latin typeface="Arial"/>
                <a:ea typeface="Arial"/>
                <a:cs typeface="Arial"/>
                <a:sym typeface="Arial"/>
              </a:endParaRPr>
            </a:p>
          </p:txBody>
        </p:sp>
        <p:sp>
          <p:nvSpPr>
            <p:cNvPr id="396" name="Google Shape;396;p21"/>
            <p:cNvSpPr/>
            <p:nvPr/>
          </p:nvSpPr>
          <p:spPr>
            <a:xfrm rot="-7560000">
              <a:off x="3456876" y="1570111"/>
              <a:ext cx="536300" cy="438455"/>
            </a:xfrm>
            <a:prstGeom prst="rightArrow">
              <a:avLst>
                <a:gd name="adj1" fmla="val 60000"/>
                <a:gd name="adj2" fmla="val 50000"/>
              </a:avLst>
            </a:prstGeom>
            <a:solidFill>
              <a:srgbClr val="DFB0AA"/>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7" name="Google Shape;397;p21"/>
            <p:cNvSpPr txBox="true"/>
            <p:nvPr/>
          </p:nvSpPr>
          <p:spPr>
            <a:xfrm rot="3240000">
              <a:off x="3561301" y="1711009"/>
              <a:ext cx="404764" cy="263073"/>
            </a:xfrm>
            <a:prstGeom prst="rect">
              <a:avLst/>
            </a:prstGeom>
            <a:noFill/>
            <a:ln>
              <a:noFill/>
            </a:ln>
          </p:spPr>
          <p:txBody>
            <a:bodyPr spcFirstLastPara="1" wrap="square" lIns="0" tIns="0" rIns="0" bIns="0" anchor="ctr" anchorCtr="false">
              <a:noAutofit/>
            </a:bodyPr>
            <a:lstStyle/>
            <a:p>
              <a:pPr marL="0" marR="0" lvl="0" indent="0" algn="ctr" rtl="0">
                <a:lnSpc>
                  <a:spcPct val="90000"/>
                </a:lnSpc>
                <a:spcBef>
                  <a:spcPts val="0"/>
                </a:spcBef>
                <a:spcAft>
                  <a:spcPts val="0"/>
                </a:spcAft>
                <a:buClr>
                  <a:schemeClr val="lt1"/>
                </a:buClr>
                <a:buSzPts val="2000"/>
                <a:buFont typeface="Arial"/>
                <a:buNone/>
              </a:pPr>
              <a:endParaRPr sz="2000">
                <a:solidFill>
                  <a:schemeClr val="lt1"/>
                </a:solidFill>
                <a:latin typeface="Arial"/>
                <a:ea typeface="Arial"/>
                <a:cs typeface="Arial"/>
                <a:sym typeface="Arial"/>
              </a:endParaRPr>
            </a:p>
          </p:txBody>
        </p:sp>
        <p:sp>
          <p:nvSpPr>
            <p:cNvPr id="398" name="Google Shape;398;p21"/>
            <p:cNvSpPr/>
            <p:nvPr/>
          </p:nvSpPr>
          <p:spPr>
            <a:xfrm>
              <a:off x="2599690" y="434597"/>
              <a:ext cx="1031660" cy="1031660"/>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399" name="Google Shape;399;p21"/>
            <p:cNvSpPr txBox="true"/>
            <p:nvPr/>
          </p:nvSpPr>
          <p:spPr>
            <a:xfrm>
              <a:off x="2750773" y="585680"/>
              <a:ext cx="729494" cy="729494"/>
            </a:xfrm>
            <a:prstGeom prst="rect">
              <a:avLst/>
            </a:prstGeom>
            <a:noFill/>
            <a:ln>
              <a:noFill/>
            </a:ln>
          </p:spPr>
          <p:txBody>
            <a:bodyPr spcFirstLastPara="1" wrap="square" lIns="13950" tIns="13950" rIns="13950" bIns="13950" anchor="ctr" anchorCtr="false">
              <a:noAutofit/>
            </a:bodyPr>
            <a:lstStyle/>
            <a:p>
              <a:pPr marL="0" marR="0" lvl="0" indent="0" algn="ctr" rtl="0">
                <a:lnSpc>
                  <a:spcPct val="90000"/>
                </a:lnSpc>
                <a:spcBef>
                  <a:spcPts val="0"/>
                </a:spcBef>
                <a:spcAft>
                  <a:spcPts val="0"/>
                </a:spcAft>
                <a:buClr>
                  <a:schemeClr val="lt1"/>
                </a:buClr>
                <a:buSzPts val="1100"/>
                <a:buFont typeface="Arial"/>
                <a:buNone/>
              </a:pPr>
              <a:r>
                <a:rPr lang="en-US" sz="1100" b="0" i="0">
                  <a:solidFill>
                    <a:schemeClr val="lt1"/>
                  </a:solidFill>
                  <a:latin typeface="Arial"/>
                  <a:ea typeface="Arial"/>
                  <a:cs typeface="Arial"/>
                  <a:sym typeface="Arial"/>
                </a:rPr>
                <a:t>Month Wise Utilization</a:t>
              </a:r>
              <a:endParaRPr sz="1100" b="0" i="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2"/>
          <p:cNvSpPr txBox="true">
            <a:spLocks noGrp="true"/>
          </p:cNvSpPr>
          <p:nvPr>
            <p:ph type="title"/>
          </p:nvPr>
        </p:nvSpPr>
        <p:spPr>
          <a:xfrm>
            <a:off x="323528" y="173195"/>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3600"/>
              <a:buFont typeface="Quattrocento Sans"/>
              <a:buNone/>
            </a:pPr>
            <a:r>
              <a:rPr lang="en-US" sz="3600" b="0"/>
              <a:t>Balancing of Target Variable </a:t>
            </a:r>
            <a:endParaRPr sz="3600" b="0"/>
          </a:p>
        </p:txBody>
      </p:sp>
      <p:pic>
        <p:nvPicPr>
          <p:cNvPr id="405" name="Google Shape;405;p22"/>
          <p:cNvPicPr preferRelativeResize="false">
            <a:picLocks noGrp="true"/>
          </p:cNvPicPr>
          <p:nvPr>
            <p:ph type="body" idx="1"/>
          </p:nvPr>
        </p:nvPicPr>
        <p:blipFill rotWithShape="true">
          <a:blip r:embed="rId1"/>
          <a:srcRect/>
          <a:stretch>
            <a:fillRect/>
          </a:stretch>
        </p:blipFill>
        <p:spPr>
          <a:xfrm>
            <a:off x="889719" y="1268761"/>
            <a:ext cx="3290949" cy="2367448"/>
          </a:xfrm>
          <a:prstGeom prst="rect">
            <a:avLst/>
          </a:prstGeom>
          <a:noFill/>
          <a:ln>
            <a:noFill/>
          </a:ln>
        </p:spPr>
      </p:pic>
      <p:sp>
        <p:nvSpPr>
          <p:cNvPr id="406" name="Google Shape;406;p22"/>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407" name="Google Shape;407;p22"/>
          <p:cNvPicPr preferRelativeResize="false"/>
          <p:nvPr/>
        </p:nvPicPr>
        <p:blipFill rotWithShape="true">
          <a:blip r:embed="rId2"/>
          <a:srcRect/>
          <a:stretch>
            <a:fillRect/>
          </a:stretch>
        </p:blipFill>
        <p:spPr>
          <a:xfrm>
            <a:off x="5168186" y="3265819"/>
            <a:ext cx="3290949" cy="2647243"/>
          </a:xfrm>
          <a:prstGeom prst="rect">
            <a:avLst/>
          </a:prstGeom>
          <a:noFill/>
          <a:ln>
            <a:noFill/>
          </a:ln>
        </p:spPr>
      </p:pic>
      <p:sp>
        <p:nvSpPr>
          <p:cNvPr id="408" name="Google Shape;408;p22"/>
          <p:cNvSpPr txBox="true"/>
          <p:nvPr/>
        </p:nvSpPr>
        <p:spPr>
          <a:xfrm>
            <a:off x="2123728" y="3655470"/>
            <a:ext cx="1512168" cy="276999"/>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Before </a:t>
            </a:r>
            <a:endParaRPr sz="1200" b="1">
              <a:solidFill>
                <a:schemeClr val="dk1"/>
              </a:solidFill>
              <a:latin typeface="Arial"/>
              <a:ea typeface="Arial"/>
              <a:cs typeface="Arial"/>
              <a:sym typeface="Arial"/>
            </a:endParaRPr>
          </a:p>
        </p:txBody>
      </p:sp>
      <p:sp>
        <p:nvSpPr>
          <p:cNvPr id="409" name="Google Shape;409;p22"/>
          <p:cNvSpPr txBox="true"/>
          <p:nvPr/>
        </p:nvSpPr>
        <p:spPr>
          <a:xfrm>
            <a:off x="6588224" y="2988820"/>
            <a:ext cx="1512168" cy="276999"/>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After </a:t>
            </a:r>
            <a:endParaRPr sz="1200" b="1">
              <a:solidFill>
                <a:schemeClr val="dk1"/>
              </a:solidFill>
              <a:latin typeface="Arial"/>
              <a:ea typeface="Arial"/>
              <a:cs typeface="Arial"/>
              <a:sym typeface="Arial"/>
            </a:endParaRPr>
          </a:p>
        </p:txBody>
      </p:sp>
      <p:sp>
        <p:nvSpPr>
          <p:cNvPr id="410" name="Google Shape;410;p22"/>
          <p:cNvSpPr txBox="true"/>
          <p:nvPr/>
        </p:nvSpPr>
        <p:spPr>
          <a:xfrm>
            <a:off x="4878859" y="1412776"/>
            <a:ext cx="3869605" cy="1077218"/>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The target variable was unbalanced which may have given us good accuracy but it would have been biased towards majority class </a:t>
            </a:r>
            <a:endParaRPr sz="1600">
              <a:solidFill>
                <a:schemeClr val="dk1"/>
              </a:solidFill>
              <a:latin typeface="Arial"/>
              <a:ea typeface="Arial"/>
              <a:cs typeface="Arial"/>
              <a:sym typeface="Arial"/>
            </a:endParaRPr>
          </a:p>
        </p:txBody>
      </p:sp>
      <p:sp>
        <p:nvSpPr>
          <p:cNvPr id="411" name="Google Shape;411;p22"/>
          <p:cNvSpPr txBox="true"/>
          <p:nvPr/>
        </p:nvSpPr>
        <p:spPr>
          <a:xfrm>
            <a:off x="989389" y="4173943"/>
            <a:ext cx="3744416" cy="830997"/>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So we balanced the classes in the target variable by over sampling method from SMOTE </a:t>
            </a:r>
            <a:endParaRPr lang="en-US" sz="1600">
              <a:solidFill>
                <a:schemeClr val="dk1"/>
              </a:solidFill>
              <a:latin typeface="Arial"/>
              <a:ea typeface="Arial"/>
              <a:cs typeface="Arial"/>
              <a:sym typeface="Arial"/>
            </a:endParaRPr>
          </a:p>
        </p:txBody>
      </p:sp>
      <p:cxnSp>
        <p:nvCxnSpPr>
          <p:cNvPr id="412" name="Google Shape;412;p22"/>
          <p:cNvCxnSpPr/>
          <p:nvPr/>
        </p:nvCxnSpPr>
        <p:spPr>
          <a:xfrm rot="10800000">
            <a:off x="4355976" y="2132856"/>
            <a:ext cx="522883" cy="0"/>
          </a:xfrm>
          <a:prstGeom prst="straightConnector1">
            <a:avLst/>
          </a:prstGeom>
          <a:noFill/>
          <a:ln w="9525" cap="flat" cmpd="sng">
            <a:solidFill>
              <a:srgbClr val="D94314"/>
            </a:solidFill>
            <a:prstDash val="solid"/>
            <a:round/>
            <a:headEnd type="none" w="sm" len="sm"/>
            <a:tailEnd type="triangle" w="med" len="med"/>
          </a:ln>
        </p:spPr>
      </p:cxnSp>
      <p:cxnSp>
        <p:nvCxnSpPr>
          <p:cNvPr id="413" name="Google Shape;413;p22"/>
          <p:cNvCxnSpPr/>
          <p:nvPr/>
        </p:nvCxnSpPr>
        <p:spPr>
          <a:xfrm>
            <a:off x="4445757" y="4635608"/>
            <a:ext cx="621481" cy="0"/>
          </a:xfrm>
          <a:prstGeom prst="straightConnector1">
            <a:avLst/>
          </a:prstGeom>
          <a:noFill/>
          <a:ln w="9525" cap="flat" cmpd="sng">
            <a:solidFill>
              <a:srgbClr val="D94314"/>
            </a:solidFill>
            <a:prstDash val="solid"/>
            <a:round/>
            <a:headEnd type="none" w="sm" len="sm"/>
            <a:tailEnd type="triangle" w="med" len="med"/>
          </a:ln>
        </p:spPr>
      </p:cxnSp>
      <p:sp>
        <p:nvSpPr>
          <p:cNvPr id="414" name="Google Shape;414;p22"/>
          <p:cNvSpPr txBox="true"/>
          <p:nvPr/>
        </p:nvSpPr>
        <p:spPr>
          <a:xfrm>
            <a:off x="1309007" y="6138851"/>
            <a:ext cx="6894979" cy="584775"/>
          </a:xfrm>
          <a:prstGeom prst="rect">
            <a:avLst/>
          </a:prstGeom>
          <a:noFill/>
          <a:ln>
            <a:noFill/>
          </a:ln>
        </p:spPr>
        <p:txBody>
          <a:bodyPr spcFirstLastPara="1" wrap="square" lIns="91425" tIns="45700" rIns="91425" bIns="45700" anchor="t" anchorCtr="false">
            <a:spAutoFit/>
          </a:bodyPr>
          <a:lstStyle/>
          <a:p>
            <a:pPr marL="0" marR="0" lvl="0" indent="0" algn="just" rtl="0">
              <a:spcBef>
                <a:spcPts val="0"/>
              </a:spcBef>
              <a:spcAft>
                <a:spcPts val="0"/>
              </a:spcAft>
              <a:buNone/>
            </a:pPr>
            <a:r>
              <a:rPr lang="en-US" sz="1600">
                <a:solidFill>
                  <a:schemeClr val="dk1"/>
                </a:solidFill>
                <a:latin typeface="Arial"/>
                <a:ea typeface="Arial"/>
                <a:cs typeface="Arial"/>
                <a:sym typeface="Arial"/>
              </a:rPr>
              <a:t>Target Variable was balanced only in </a:t>
            </a:r>
            <a:r>
              <a:rPr lang="en-US" sz="1600" u="sng">
                <a:solidFill>
                  <a:schemeClr val="dk1"/>
                </a:solidFill>
                <a:latin typeface="Arial"/>
                <a:ea typeface="Arial"/>
                <a:cs typeface="Arial"/>
                <a:sym typeface="Arial"/>
              </a:rPr>
              <a:t>Training dataset</a:t>
            </a:r>
            <a:r>
              <a:rPr lang="en-US" sz="1600">
                <a:solidFill>
                  <a:schemeClr val="dk1"/>
                </a:solidFill>
                <a:latin typeface="Arial"/>
                <a:ea typeface="Arial"/>
                <a:cs typeface="Arial"/>
                <a:sym typeface="Arial"/>
              </a:rPr>
              <a:t> to keep the model unbiased towards unseen data </a:t>
            </a:r>
            <a:endParaRPr lang="en-US" sz="16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par>
                                <p:cTn id="8" presetID="10" presetClass="entr" presetSubtype="0" fill="hold" nodeType="withEffect">
                                  <p:stCondLst>
                                    <p:cond delay="0"/>
                                  </p:stCondLst>
                                  <p:childTnLst>
                                    <p:set>
                                      <p:cBhvr>
                                        <p:cTn id="9" dur="1" fill="hold">
                                          <p:stCondLst>
                                            <p:cond delay="0"/>
                                          </p:stCondLst>
                                        </p:cTn>
                                        <p:tgtEl>
                                          <p:spTgt spid="405"/>
                                        </p:tgtEl>
                                        <p:attrNameLst>
                                          <p:attrName>style.visibility</p:attrName>
                                        </p:attrNameLst>
                                      </p:cBhvr>
                                      <p:to>
                                        <p:strVal val="visible"/>
                                      </p:to>
                                    </p:set>
                                    <p:animEffect transition="in" filter="fade">
                                      <p:cBhvr>
                                        <p:cTn id="10" dur="500"/>
                                        <p:tgtEl>
                                          <p:spTgt spid="405"/>
                                        </p:tgtEl>
                                      </p:cBhvr>
                                    </p:animEffect>
                                  </p:childTnLst>
                                </p:cTn>
                              </p:par>
                              <p:par>
                                <p:cTn id="11" presetID="10" presetClass="entr" presetSubtype="0" fill="hold" nodeType="withEffect">
                                  <p:stCondLst>
                                    <p:cond delay="0"/>
                                  </p:stCondLst>
                                  <p:childTnLst>
                                    <p:set>
                                      <p:cBhvr>
                                        <p:cTn id="12" dur="1" fill="hold">
                                          <p:stCondLst>
                                            <p:cond delay="0"/>
                                          </p:stCondLst>
                                        </p:cTn>
                                        <p:tgtEl>
                                          <p:spTgt spid="408"/>
                                        </p:tgtEl>
                                        <p:attrNameLst>
                                          <p:attrName>style.visibility</p:attrName>
                                        </p:attrNameLst>
                                      </p:cBhvr>
                                      <p:to>
                                        <p:strVal val="visible"/>
                                      </p:to>
                                    </p:set>
                                    <p:animEffect transition="in" filter="fade">
                                      <p:cBhvr>
                                        <p:cTn id="13" dur="500"/>
                                        <p:tgtEl>
                                          <p:spTgt spid="408"/>
                                        </p:tgtEl>
                                      </p:cBhvr>
                                    </p:animEffect>
                                  </p:childTnLst>
                                </p:cTn>
                              </p:par>
                              <p:par>
                                <p:cTn id="14" presetID="10" presetClass="entr" presetSubtype="0" fill="hold" nodeType="withEffect">
                                  <p:stCondLst>
                                    <p:cond delay="0"/>
                                  </p:stCondLst>
                                  <p:childTnLst>
                                    <p:set>
                                      <p:cBhvr>
                                        <p:cTn id="15" dur="1" fill="hold">
                                          <p:stCondLst>
                                            <p:cond delay="0"/>
                                          </p:stCondLst>
                                        </p:cTn>
                                        <p:tgtEl>
                                          <p:spTgt spid="410"/>
                                        </p:tgtEl>
                                        <p:attrNameLst>
                                          <p:attrName>style.visibility</p:attrName>
                                        </p:attrNameLst>
                                      </p:cBhvr>
                                      <p:to>
                                        <p:strVal val="visible"/>
                                      </p:to>
                                    </p:set>
                                    <p:animEffect transition="in" filter="fade">
                                      <p:cBhvr>
                                        <p:cTn id="16" dur="500"/>
                                        <p:tgtEl>
                                          <p:spTgt spid="4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1"/>
                                        </p:tgtEl>
                                        <p:attrNameLst>
                                          <p:attrName>style.visibility</p:attrName>
                                        </p:attrNameLst>
                                      </p:cBhvr>
                                      <p:to>
                                        <p:strVal val="visible"/>
                                      </p:to>
                                    </p:set>
                                    <p:animEffect transition="in" filter="fade">
                                      <p:cBhvr>
                                        <p:cTn id="21" dur="500"/>
                                        <p:tgtEl>
                                          <p:spTgt spid="411"/>
                                        </p:tgtEl>
                                      </p:cBhvr>
                                    </p:animEffect>
                                  </p:childTnLst>
                                </p:cTn>
                              </p:par>
                              <p:par>
                                <p:cTn id="22" presetID="10" presetClass="entr" presetSubtype="0" fill="hold" nodeType="withEffect">
                                  <p:stCondLst>
                                    <p:cond delay="0"/>
                                  </p:stCondLst>
                                  <p:childTnLst>
                                    <p:set>
                                      <p:cBhvr>
                                        <p:cTn id="23" dur="1" fill="hold">
                                          <p:stCondLst>
                                            <p:cond delay="0"/>
                                          </p:stCondLst>
                                        </p:cTn>
                                        <p:tgtEl>
                                          <p:spTgt spid="413"/>
                                        </p:tgtEl>
                                        <p:attrNameLst>
                                          <p:attrName>style.visibility</p:attrName>
                                        </p:attrNameLst>
                                      </p:cBhvr>
                                      <p:to>
                                        <p:strVal val="visible"/>
                                      </p:to>
                                    </p:set>
                                    <p:animEffect transition="in" filter="fade">
                                      <p:cBhvr>
                                        <p:cTn id="24" dur="500"/>
                                        <p:tgtEl>
                                          <p:spTgt spid="413"/>
                                        </p:tgtEl>
                                      </p:cBhvr>
                                    </p:animEffect>
                                  </p:childTnLst>
                                </p:cTn>
                              </p:par>
                              <p:par>
                                <p:cTn id="25" presetID="10" presetClass="entr" presetSubtype="0" fill="hold" nodeType="withEffect">
                                  <p:stCondLst>
                                    <p:cond delay="0"/>
                                  </p:stCondLst>
                                  <p:childTnLst>
                                    <p:set>
                                      <p:cBhvr>
                                        <p:cTn id="26" dur="1" fill="hold">
                                          <p:stCondLst>
                                            <p:cond delay="0"/>
                                          </p:stCondLst>
                                        </p:cTn>
                                        <p:tgtEl>
                                          <p:spTgt spid="409"/>
                                        </p:tgtEl>
                                        <p:attrNameLst>
                                          <p:attrName>style.visibility</p:attrName>
                                        </p:attrNameLst>
                                      </p:cBhvr>
                                      <p:to>
                                        <p:strVal val="visible"/>
                                      </p:to>
                                    </p:set>
                                    <p:animEffect transition="in" filter="fade">
                                      <p:cBhvr>
                                        <p:cTn id="27" dur="500"/>
                                        <p:tgtEl>
                                          <p:spTgt spid="409"/>
                                        </p:tgtEl>
                                      </p:cBhvr>
                                    </p:animEffect>
                                  </p:childTnLst>
                                </p:cTn>
                              </p:par>
                              <p:par>
                                <p:cTn id="28" presetID="10" presetClass="entr" presetSubtype="0" fill="hold" nodeType="withEffect">
                                  <p:stCondLst>
                                    <p:cond delay="0"/>
                                  </p:stCondLst>
                                  <p:childTnLst>
                                    <p:set>
                                      <p:cBhvr>
                                        <p:cTn id="29" dur="1" fill="hold">
                                          <p:stCondLst>
                                            <p:cond delay="0"/>
                                          </p:stCondLst>
                                        </p:cTn>
                                        <p:tgtEl>
                                          <p:spTgt spid="407"/>
                                        </p:tgtEl>
                                        <p:attrNameLst>
                                          <p:attrName>style.visibility</p:attrName>
                                        </p:attrNameLst>
                                      </p:cBhvr>
                                      <p:to>
                                        <p:strVal val="visible"/>
                                      </p:to>
                                    </p:set>
                                    <p:animEffect transition="in" filter="fade">
                                      <p:cBhvr>
                                        <p:cTn id="30" dur="500"/>
                                        <p:tgtEl>
                                          <p:spTgt spid="40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4"/>
                                        </p:tgtEl>
                                        <p:attrNameLst>
                                          <p:attrName>style.visibility</p:attrName>
                                        </p:attrNameLst>
                                      </p:cBhvr>
                                      <p:to>
                                        <p:strVal val="visible"/>
                                      </p:to>
                                    </p:set>
                                    <p:animEffect transition="in" filter="fade">
                                      <p:cBhvr>
                                        <p:cTn id="35"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3"/>
          <p:cNvSpPr txBox="true">
            <a:spLocks noGrp="true"/>
          </p:cNvSpPr>
          <p:nvPr>
            <p:ph type="title"/>
          </p:nvPr>
        </p:nvSpPr>
        <p:spPr>
          <a:xfrm>
            <a:off x="461010" y="324071"/>
            <a:ext cx="4638674" cy="675926"/>
          </a:xfrm>
          <a:prstGeom prst="rect">
            <a:avLst/>
          </a:prstGeom>
          <a:noFill/>
          <a:ln>
            <a:noFill/>
          </a:ln>
        </p:spPr>
        <p:txBody>
          <a:bodyPr spcFirstLastPara="1" wrap="square" lIns="0" tIns="45700" rIns="0" bIns="45700" anchor="ctr" anchorCtr="false">
            <a:noAutofit/>
          </a:bodyPr>
          <a:lstStyle/>
          <a:p>
            <a:pPr marL="0" lvl="0" indent="0" algn="l" rtl="0">
              <a:spcBef>
                <a:spcPts val="0"/>
              </a:spcBef>
              <a:spcAft>
                <a:spcPts val="0"/>
              </a:spcAft>
              <a:buClr>
                <a:schemeClr val="accent1"/>
              </a:buClr>
              <a:buSzPts val="4000"/>
              <a:buFont typeface="Quattrocento Sans"/>
              <a:buNone/>
            </a:pPr>
            <a:r>
              <a:rPr lang="en-US" b="0"/>
              <a:t>Logistic Regression</a:t>
            </a:r>
            <a:endParaRPr b="0"/>
          </a:p>
        </p:txBody>
      </p:sp>
      <p:graphicFrame>
        <p:nvGraphicFramePr>
          <p:cNvPr id="420" name="Google Shape;420;p23"/>
          <p:cNvGraphicFramePr/>
          <p:nvPr/>
        </p:nvGraphicFramePr>
        <p:xfrm>
          <a:off x="4427984" y="2996952"/>
          <a:ext cx="4321825" cy="1063765"/>
        </p:xfrm>
        <a:graphic>
          <a:graphicData uri="http://schemas.openxmlformats.org/drawingml/2006/table">
            <a:tbl>
              <a:tblPr firstRow="true" bandRow="true">
                <a:noFill/>
                <a:tableStyleId>{83D99E4E-20E4-459E-984F-B4BC0D96AAE9}</a:tableStyleId>
              </a:tblPr>
              <a:tblGrid>
                <a:gridCol w="1675300"/>
                <a:gridCol w="1442900"/>
                <a:gridCol w="1203625"/>
              </a:tblGrid>
              <a:tr h="552250">
                <a:tc>
                  <a:txBody>
                    <a:bodyPr/>
                    <a:lstStyle/>
                    <a:p>
                      <a:pPr marL="0" marR="0" lvl="0" indent="0" algn="l" rtl="0">
                        <a:spcBef>
                          <a:spcPts val="0"/>
                        </a:spcBef>
                        <a:spcAft>
                          <a:spcPts val="0"/>
                        </a:spcAft>
                        <a:buNone/>
                      </a:pPr>
                      <a:r>
                        <a:rPr lang="en-US" sz="1800" u="none" strike="noStrike" cap="none"/>
                        <a:t>Accuracy</a:t>
                      </a:r>
                      <a:endParaRPr sz="1800"/>
                    </a:p>
                  </a:txBody>
                  <a:tcPr marL="91450" marR="91450" marT="45725" marB="45725"/>
                </a:tc>
                <a:tc>
                  <a:txBody>
                    <a:bodyPr/>
                    <a:lstStyle/>
                    <a:p>
                      <a:pPr marL="0" marR="0" lvl="0" indent="0" algn="l" rtl="0">
                        <a:spcBef>
                          <a:spcPts val="0"/>
                        </a:spcBef>
                        <a:spcAft>
                          <a:spcPts val="0"/>
                        </a:spcAft>
                        <a:buNone/>
                      </a:pPr>
                      <a:r>
                        <a:rPr lang="en-US" sz="1800"/>
                        <a:t>Train Dataset </a:t>
                      </a:r>
                      <a:endParaRPr sz="1800"/>
                    </a:p>
                  </a:txBody>
                  <a:tcPr marL="91450" marR="91450" marT="45725" marB="45725"/>
                </a:tc>
                <a:tc>
                  <a:txBody>
                    <a:bodyPr/>
                    <a:lstStyle/>
                    <a:p>
                      <a:pPr marL="0" marR="0" lvl="0" indent="0" algn="l" rtl="0">
                        <a:spcBef>
                          <a:spcPts val="0"/>
                        </a:spcBef>
                        <a:spcAft>
                          <a:spcPts val="0"/>
                        </a:spcAft>
                        <a:buNone/>
                      </a:pPr>
                      <a:r>
                        <a:rPr lang="en-US" sz="1800"/>
                        <a:t>Test Dataset </a:t>
                      </a:r>
                      <a:endParaRPr lang="en-US" sz="1800"/>
                    </a:p>
                  </a:txBody>
                  <a:tcPr marL="91450" marR="91450" marT="45725" marB="45725"/>
                </a:tc>
              </a:tr>
              <a:tr h="423675">
                <a:tc>
                  <a:txBody>
                    <a:bodyPr/>
                    <a:lstStyle/>
                    <a:p>
                      <a:pPr marL="0" marR="0" lvl="0" indent="0" algn="l" rtl="0">
                        <a:spcBef>
                          <a:spcPts val="0"/>
                        </a:spcBef>
                        <a:spcAft>
                          <a:spcPts val="0"/>
                        </a:spcAft>
                        <a:buNone/>
                      </a:pPr>
                      <a:r>
                        <a:rPr lang="en-US" sz="1800"/>
                        <a:t> With SMOTE</a:t>
                      </a:r>
                      <a:endParaRPr sz="1800"/>
                    </a:p>
                  </a:txBody>
                  <a:tcPr marL="91450" marR="91450" marT="45725" marB="45725"/>
                </a:tc>
                <a:tc>
                  <a:txBody>
                    <a:bodyPr/>
                    <a:lstStyle/>
                    <a:p>
                      <a:pPr marL="0" marR="0" lvl="0" indent="0" algn="l" rtl="0">
                        <a:spcBef>
                          <a:spcPts val="0"/>
                        </a:spcBef>
                        <a:spcAft>
                          <a:spcPts val="0"/>
                        </a:spcAft>
                        <a:buNone/>
                      </a:pPr>
                      <a:r>
                        <a:rPr lang="en-US" sz="1800"/>
                        <a:t>0.926</a:t>
                      </a:r>
                      <a:endParaRPr lang="en-US" sz="1800"/>
                    </a:p>
                  </a:txBody>
                  <a:tcPr marL="91450" marR="91450" marT="45725" marB="45725"/>
                </a:tc>
                <a:tc>
                  <a:txBody>
                    <a:bodyPr/>
                    <a:lstStyle/>
                    <a:p>
                      <a:pPr marL="0" marR="0" lvl="0" indent="0" algn="l" rtl="0">
                        <a:spcBef>
                          <a:spcPts val="0"/>
                        </a:spcBef>
                        <a:spcAft>
                          <a:spcPts val="0"/>
                        </a:spcAft>
                        <a:buNone/>
                      </a:pPr>
                      <a:r>
                        <a:rPr lang="en-US" sz="1800"/>
                        <a:t>0.912</a:t>
                      </a:r>
                      <a:endParaRPr lang="en-US" sz="1800"/>
                    </a:p>
                  </a:txBody>
                  <a:tcPr marL="91450" marR="91450" marT="45725" marB="45725"/>
                </a:tc>
              </a:tr>
            </a:tbl>
          </a:graphicData>
        </a:graphic>
      </p:graphicFrame>
      <p:sp>
        <p:nvSpPr>
          <p:cNvPr id="421" name="Google Shape;421;p23"/>
          <p:cNvSpPr txBox="true">
            <a:spLocks noGrp="true"/>
          </p:cNvSpPr>
          <p:nvPr>
            <p:ph type="body" idx="2"/>
          </p:nvPr>
        </p:nvSpPr>
        <p:spPr>
          <a:xfrm>
            <a:off x="267298" y="1556792"/>
            <a:ext cx="4038600" cy="4525963"/>
          </a:xfrm>
          <a:prstGeom prst="rect">
            <a:avLst/>
          </a:prstGeom>
          <a:noFill/>
          <a:ln>
            <a:noFill/>
          </a:ln>
        </p:spPr>
        <p:txBody>
          <a:bodyPr spcFirstLastPara="1" wrap="square" lIns="91425" tIns="45700" rIns="91425" bIns="45700" anchor="t" anchorCtr="false">
            <a:normAutofit/>
          </a:bodyPr>
          <a:lstStyle/>
          <a:p>
            <a:pPr marL="64135" lvl="0" indent="0" algn="l" rtl="0">
              <a:spcBef>
                <a:spcPts val="0"/>
              </a:spcBef>
              <a:spcAft>
                <a:spcPts val="0"/>
              </a:spcAft>
              <a:buSzPts val="1920"/>
              <a:buNone/>
            </a:pPr>
            <a:endParaRPr sz="2400"/>
          </a:p>
          <a:p>
            <a:pPr marL="448310" lvl="0" indent="-384175" algn="l" rtl="0">
              <a:spcBef>
                <a:spcPts val="1480"/>
              </a:spcBef>
              <a:spcAft>
                <a:spcPts val="0"/>
              </a:spcAft>
              <a:buSzPts val="1920"/>
              <a:buChar char="•"/>
            </a:pPr>
            <a:r>
              <a:rPr lang="en-US" sz="2400"/>
              <a:t>Scaling continuous variables </a:t>
            </a:r>
            <a:endParaRPr lang="en-US" sz="2400"/>
          </a:p>
          <a:p>
            <a:pPr marL="448310" lvl="0" indent="-384175" algn="l" rtl="0">
              <a:spcBef>
                <a:spcPts val="1480"/>
              </a:spcBef>
              <a:spcAft>
                <a:spcPts val="0"/>
              </a:spcAft>
              <a:buSzPts val="1920"/>
              <a:buChar char="•"/>
            </a:pPr>
            <a:r>
              <a:rPr lang="en-US" sz="2400"/>
              <a:t>Splitting of data in train and test </a:t>
            </a:r>
            <a:endParaRPr lang="en-US" sz="2400"/>
          </a:p>
          <a:p>
            <a:pPr marL="448310" lvl="0" indent="-384175" algn="l" rtl="0">
              <a:spcBef>
                <a:spcPts val="1480"/>
              </a:spcBef>
              <a:spcAft>
                <a:spcPts val="0"/>
              </a:spcAft>
              <a:buSzPts val="1920"/>
              <a:buChar char="•"/>
            </a:pPr>
            <a:r>
              <a:rPr lang="en-US" sz="2400"/>
              <a:t>Applying SMOTE for balancing the data </a:t>
            </a:r>
            <a:endParaRPr lang="en-US" sz="2400"/>
          </a:p>
          <a:p>
            <a:pPr marL="448310" lvl="0" indent="-262255" algn="l" rtl="0">
              <a:spcBef>
                <a:spcPts val="1480"/>
              </a:spcBef>
              <a:spcAft>
                <a:spcPts val="0"/>
              </a:spcAft>
              <a:buSzPts val="1920"/>
              <a:buNone/>
            </a:pPr>
            <a:endParaRPr sz="2400"/>
          </a:p>
          <a:p>
            <a:pPr marL="448310" lvl="0" indent="-262255" algn="l" rtl="0">
              <a:spcBef>
                <a:spcPts val="1480"/>
              </a:spcBef>
              <a:spcAft>
                <a:spcPts val="0"/>
              </a:spcAft>
              <a:buSzPts val="1920"/>
              <a:buNone/>
            </a:pPr>
            <a:endParaRPr sz="2400"/>
          </a:p>
        </p:txBody>
      </p:sp>
      <p:sp>
        <p:nvSpPr>
          <p:cNvPr id="422" name="Google Shape;422;p23"/>
          <p:cNvSpPr txBox="true">
            <a:spLocks noGrp="true"/>
          </p:cNvSpPr>
          <p:nvPr>
            <p:ph type="sldNum" idx="12"/>
          </p:nvPr>
        </p:nvSpPr>
        <p:spPr>
          <a:xfrm>
            <a:off x="818007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true">
            <a:spLocks noGrp="true"/>
          </p:cNvSpPr>
          <p:nvPr>
            <p:ph type="title"/>
          </p:nvPr>
        </p:nvSpPr>
        <p:spPr>
          <a:xfrm>
            <a:off x="457200" y="365395"/>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Logistic Regression</a:t>
            </a:r>
            <a:endParaRPr b="0"/>
          </a:p>
        </p:txBody>
      </p:sp>
      <p:graphicFrame>
        <p:nvGraphicFramePr>
          <p:cNvPr id="428" name="Google Shape;428;p24"/>
          <p:cNvGraphicFramePr/>
          <p:nvPr/>
        </p:nvGraphicFramePr>
        <p:xfrm>
          <a:off x="5128820" y="1484784"/>
          <a:ext cx="3528400" cy="1903700"/>
        </p:xfrm>
        <a:graphic>
          <a:graphicData uri="http://schemas.openxmlformats.org/drawingml/2006/table">
            <a:tbl>
              <a:tblPr firstRow="true" bandRow="true">
                <a:noFill/>
                <a:tableStyleId>{31433CE8-5570-4243-A495-72E58733B54C}</a:tableStyleId>
              </a:tblPr>
              <a:tblGrid>
                <a:gridCol w="1044775"/>
                <a:gridCol w="1013450"/>
                <a:gridCol w="1470175"/>
              </a:tblGrid>
              <a:tr h="347375">
                <a:tc gridSpan="3">
                  <a:txBody>
                    <a:bodyPr/>
                    <a:lstStyle/>
                    <a:p>
                      <a:pPr marL="0" marR="0" lvl="0" indent="0" algn="ctr" rtl="0">
                        <a:spcBef>
                          <a:spcPts val="0"/>
                        </a:spcBef>
                        <a:spcAft>
                          <a:spcPts val="0"/>
                        </a:spcAft>
                        <a:buNone/>
                      </a:pPr>
                      <a:r>
                        <a:rPr lang="en-US" sz="1800">
                          <a:solidFill>
                            <a:schemeClr val="dk1"/>
                          </a:solidFill>
                        </a:rPr>
                        <a:t>Test Dataset</a:t>
                      </a:r>
                      <a:endParaRPr sz="1800">
                        <a:solidFill>
                          <a:schemeClr val="dk1"/>
                        </a:solidFill>
                      </a:endParaRPr>
                    </a:p>
                  </a:txBody>
                  <a:tcPr marL="91450" marR="91450" marT="45725" marB="45725" anchor="ctr"/>
                </a:tc>
                <a:tc hMerge="true">
                  <a:tcPr/>
                </a:tc>
                <a:tc hMerge="true">
                  <a:tcPr/>
                </a:tc>
              </a:tr>
              <a:tr h="292725">
                <a:tc>
                  <a:txBody>
                    <a:bodyPr/>
                    <a:lstStyle/>
                    <a:p>
                      <a:pPr marL="0" marR="0" lvl="0" indent="0" algn="l" rtl="0">
                        <a:spcBef>
                          <a:spcPts val="0"/>
                        </a:spcBef>
                        <a:spcAft>
                          <a:spcPts val="0"/>
                        </a:spcAft>
                        <a:buNone/>
                      </a:pPr>
                      <a:r>
                        <a:rPr lang="en-US" sz="1600">
                          <a:solidFill>
                            <a:schemeClr val="dk1"/>
                          </a:solidFill>
                        </a:rPr>
                        <a:t> </a:t>
                      </a:r>
                      <a:endParaRPr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 0</a:t>
                      </a:r>
                      <a:endParaRPr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 1</a:t>
                      </a:r>
                      <a:endParaRPr sz="1600">
                        <a:solidFill>
                          <a:schemeClr val="dk1"/>
                        </a:solidFill>
                      </a:endParaRPr>
                    </a:p>
                  </a:txBody>
                  <a:tcPr marL="91450" marR="91450" marT="45725" marB="45725" anchor="ctr"/>
                </a:tc>
              </a:tr>
              <a:tr h="433675">
                <a:tc>
                  <a:txBody>
                    <a:bodyPr/>
                    <a:lstStyle/>
                    <a:p>
                      <a:pPr marL="0" marR="0" lvl="0" indent="0" algn="l" rtl="0">
                        <a:spcBef>
                          <a:spcPts val="0"/>
                        </a:spcBef>
                        <a:spcAft>
                          <a:spcPts val="0"/>
                        </a:spcAft>
                        <a:buNone/>
                      </a:pPr>
                      <a:r>
                        <a:rPr lang="en-US" sz="1600">
                          <a:solidFill>
                            <a:schemeClr val="dk1"/>
                          </a:solidFill>
                        </a:rPr>
                        <a:t>Precision</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0.97</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0.78</a:t>
                      </a:r>
                      <a:endParaRPr lang="en-US" sz="1600">
                        <a:solidFill>
                          <a:schemeClr val="dk1"/>
                        </a:solidFill>
                      </a:endParaRPr>
                    </a:p>
                  </a:txBody>
                  <a:tcPr marL="91450" marR="91450" marT="45725" marB="45725" anchor="ctr"/>
                </a:tc>
              </a:tr>
              <a:tr h="292725">
                <a:tc>
                  <a:txBody>
                    <a:bodyPr/>
                    <a:lstStyle/>
                    <a:p>
                      <a:pPr marL="0" marR="0" lvl="0" indent="0" algn="l" rtl="0">
                        <a:spcBef>
                          <a:spcPts val="0"/>
                        </a:spcBef>
                        <a:spcAft>
                          <a:spcPts val="0"/>
                        </a:spcAft>
                        <a:buNone/>
                      </a:pPr>
                      <a:r>
                        <a:rPr lang="en-US" sz="1600">
                          <a:solidFill>
                            <a:schemeClr val="dk1"/>
                          </a:solidFill>
                        </a:rPr>
                        <a:t>Recall </a:t>
                      </a:r>
                      <a:endParaRPr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0.92</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0.91</a:t>
                      </a:r>
                      <a:endParaRPr lang="en-US" sz="1600">
                        <a:solidFill>
                          <a:schemeClr val="dk1"/>
                        </a:solidFill>
                      </a:endParaRPr>
                    </a:p>
                  </a:txBody>
                  <a:tcPr marL="91450" marR="91450" marT="45725" marB="45725" anchor="ctr"/>
                </a:tc>
              </a:tr>
              <a:tr h="433675">
                <a:tc>
                  <a:txBody>
                    <a:bodyPr/>
                    <a:lstStyle/>
                    <a:p>
                      <a:pPr marL="0" marR="0" lvl="0" indent="0" algn="l" rtl="0">
                        <a:spcBef>
                          <a:spcPts val="0"/>
                        </a:spcBef>
                        <a:spcAft>
                          <a:spcPts val="0"/>
                        </a:spcAft>
                        <a:buNone/>
                      </a:pPr>
                      <a:r>
                        <a:rPr lang="en-US" sz="1600">
                          <a:solidFill>
                            <a:schemeClr val="dk1"/>
                          </a:solidFill>
                        </a:rPr>
                        <a:t>F1 Score</a:t>
                      </a:r>
                      <a:endParaRPr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0.95</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0.84</a:t>
                      </a:r>
                      <a:endParaRPr lang="en-US" sz="1600">
                        <a:solidFill>
                          <a:schemeClr val="dk1"/>
                        </a:solidFill>
                      </a:endParaRPr>
                    </a:p>
                  </a:txBody>
                  <a:tcPr marL="91450" marR="91450" marT="45725" marB="45725" anchor="ctr"/>
                </a:tc>
              </a:tr>
            </a:tbl>
          </a:graphicData>
        </a:graphic>
      </p:graphicFrame>
      <p:sp>
        <p:nvSpPr>
          <p:cNvPr id="429" name="Google Shape;429;p24"/>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430" name="Google Shape;430;p24"/>
          <p:cNvPicPr preferRelativeResize="false"/>
          <p:nvPr/>
        </p:nvPicPr>
        <p:blipFill rotWithShape="true">
          <a:blip r:embed="rId1"/>
          <a:srcRect/>
          <a:stretch>
            <a:fillRect/>
          </a:stretch>
        </p:blipFill>
        <p:spPr>
          <a:xfrm>
            <a:off x="1190343" y="3789040"/>
            <a:ext cx="3309649" cy="2448271"/>
          </a:xfrm>
          <a:prstGeom prst="rect">
            <a:avLst/>
          </a:prstGeom>
          <a:noFill/>
          <a:ln>
            <a:noFill/>
          </a:ln>
        </p:spPr>
      </p:pic>
      <p:pic>
        <p:nvPicPr>
          <p:cNvPr id="431" name="Google Shape;431;p24"/>
          <p:cNvPicPr preferRelativeResize="false"/>
          <p:nvPr/>
        </p:nvPicPr>
        <p:blipFill rotWithShape="true">
          <a:blip r:embed="rId2"/>
          <a:srcRect/>
          <a:stretch>
            <a:fillRect/>
          </a:stretch>
        </p:blipFill>
        <p:spPr>
          <a:xfrm>
            <a:off x="5128821" y="3789040"/>
            <a:ext cx="3528392" cy="2448271"/>
          </a:xfrm>
          <a:prstGeom prst="rect">
            <a:avLst/>
          </a:prstGeom>
          <a:noFill/>
          <a:ln>
            <a:noFill/>
          </a:ln>
        </p:spPr>
      </p:pic>
      <p:graphicFrame>
        <p:nvGraphicFramePr>
          <p:cNvPr id="432" name="Google Shape;432;p24"/>
          <p:cNvGraphicFramePr/>
          <p:nvPr/>
        </p:nvGraphicFramePr>
        <p:xfrm>
          <a:off x="971600" y="1437682"/>
          <a:ext cx="3528400" cy="1952020"/>
        </p:xfrm>
        <a:graphic>
          <a:graphicData uri="http://schemas.openxmlformats.org/drawingml/2006/table">
            <a:tbl>
              <a:tblPr firstRow="true" bandRow="true">
                <a:noFill/>
                <a:tableStyleId>{31433CE8-5570-4243-A495-72E58733B54C}</a:tableStyleId>
              </a:tblPr>
              <a:tblGrid>
                <a:gridCol w="1044775"/>
                <a:gridCol w="1013450"/>
                <a:gridCol w="1470175"/>
              </a:tblGrid>
              <a:tr h="353150">
                <a:tc gridSpan="3">
                  <a:txBody>
                    <a:bodyPr/>
                    <a:lstStyle/>
                    <a:p>
                      <a:pPr marL="0" marR="0" lvl="0" indent="0" algn="ctr" rtl="0">
                        <a:spcBef>
                          <a:spcPts val="0"/>
                        </a:spcBef>
                        <a:spcAft>
                          <a:spcPts val="0"/>
                        </a:spcAft>
                        <a:buNone/>
                      </a:pPr>
                      <a:r>
                        <a:rPr lang="en-US" sz="1800">
                          <a:solidFill>
                            <a:schemeClr val="dk1"/>
                          </a:solidFill>
                        </a:rPr>
                        <a:t>Train Dataset</a:t>
                      </a:r>
                      <a:endParaRPr sz="1800">
                        <a:solidFill>
                          <a:schemeClr val="dk1"/>
                        </a:solidFill>
                      </a:endParaRPr>
                    </a:p>
                  </a:txBody>
                  <a:tcPr marL="91450" marR="91450" marT="45725" marB="45725" anchor="ctr"/>
                </a:tc>
                <a:tc hMerge="true">
                  <a:tcPr/>
                </a:tc>
                <a:tc hMerge="true">
                  <a:tcPr/>
                </a:tc>
              </a:tr>
              <a:tr h="294300">
                <a:tc>
                  <a:txBody>
                    <a:bodyPr/>
                    <a:lstStyle/>
                    <a:p>
                      <a:pPr marL="0" marR="0" lvl="0" indent="0" algn="l" rtl="0">
                        <a:spcBef>
                          <a:spcPts val="0"/>
                        </a:spcBef>
                        <a:spcAft>
                          <a:spcPts val="0"/>
                        </a:spcAft>
                        <a:buNone/>
                      </a:pPr>
                      <a:r>
                        <a:rPr lang="en-US" sz="1400">
                          <a:solidFill>
                            <a:schemeClr val="dk1"/>
                          </a:solidFill>
                        </a:rPr>
                        <a:t> </a:t>
                      </a:r>
                      <a:endParaRPr sz="14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400">
                          <a:solidFill>
                            <a:schemeClr val="dk1"/>
                          </a:solidFill>
                        </a:rPr>
                        <a:t> 0</a:t>
                      </a:r>
                      <a:endParaRPr sz="14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400">
                          <a:solidFill>
                            <a:schemeClr val="dk1"/>
                          </a:solidFill>
                        </a:rPr>
                        <a:t> 1</a:t>
                      </a:r>
                      <a:endParaRPr sz="1400">
                        <a:solidFill>
                          <a:schemeClr val="dk1"/>
                        </a:solidFill>
                      </a:endParaRPr>
                    </a:p>
                  </a:txBody>
                  <a:tcPr marL="91450" marR="91450" marT="45725" marB="45725" anchor="ctr"/>
                </a:tc>
              </a:tr>
              <a:tr h="473075">
                <a:tc>
                  <a:txBody>
                    <a:bodyPr/>
                    <a:lstStyle/>
                    <a:p>
                      <a:pPr marL="0" marR="0" lvl="0" indent="0" algn="l" rtl="0">
                        <a:spcBef>
                          <a:spcPts val="0"/>
                        </a:spcBef>
                        <a:spcAft>
                          <a:spcPts val="0"/>
                        </a:spcAft>
                        <a:buNone/>
                      </a:pPr>
                      <a:r>
                        <a:rPr lang="en-US" sz="1600">
                          <a:solidFill>
                            <a:schemeClr val="dk1"/>
                          </a:solidFill>
                        </a:rPr>
                        <a:t>Precision</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0.91</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0.94</a:t>
                      </a:r>
                      <a:endParaRPr lang="en-US" sz="1600">
                        <a:solidFill>
                          <a:schemeClr val="dk1"/>
                        </a:solidFill>
                      </a:endParaRPr>
                    </a:p>
                  </a:txBody>
                  <a:tcPr marL="91450" marR="91450" marT="45725" marB="45725" anchor="ctr"/>
                </a:tc>
              </a:tr>
              <a:tr h="323725">
                <a:tc>
                  <a:txBody>
                    <a:bodyPr/>
                    <a:lstStyle/>
                    <a:p>
                      <a:pPr marL="0" marR="0" lvl="0" indent="0" algn="l" rtl="0">
                        <a:spcBef>
                          <a:spcPts val="0"/>
                        </a:spcBef>
                        <a:spcAft>
                          <a:spcPts val="0"/>
                        </a:spcAft>
                        <a:buNone/>
                      </a:pPr>
                      <a:r>
                        <a:rPr lang="en-US" sz="1600">
                          <a:solidFill>
                            <a:schemeClr val="dk1"/>
                          </a:solidFill>
                        </a:rPr>
                        <a:t>Recall </a:t>
                      </a:r>
                      <a:endParaRPr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0.94</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0.91</a:t>
                      </a:r>
                      <a:endParaRPr lang="en-US" sz="1600">
                        <a:solidFill>
                          <a:schemeClr val="dk1"/>
                        </a:solidFill>
                      </a:endParaRPr>
                    </a:p>
                  </a:txBody>
                  <a:tcPr marL="91450" marR="91450" marT="45725" marB="45725" anchor="ctr"/>
                </a:tc>
              </a:tr>
              <a:tr h="473075">
                <a:tc>
                  <a:txBody>
                    <a:bodyPr/>
                    <a:lstStyle/>
                    <a:p>
                      <a:pPr marL="0" marR="0" lvl="0" indent="0" algn="l" rtl="0">
                        <a:spcBef>
                          <a:spcPts val="0"/>
                        </a:spcBef>
                        <a:spcAft>
                          <a:spcPts val="0"/>
                        </a:spcAft>
                        <a:buNone/>
                      </a:pPr>
                      <a:r>
                        <a:rPr lang="en-US" sz="1600">
                          <a:solidFill>
                            <a:schemeClr val="dk1"/>
                          </a:solidFill>
                        </a:rPr>
                        <a:t>F1 Score</a:t>
                      </a:r>
                      <a:endParaRPr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0.93</a:t>
                      </a:r>
                      <a:endParaRPr lang="en-US" sz="16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600">
                          <a:solidFill>
                            <a:schemeClr val="dk1"/>
                          </a:solidFill>
                        </a:rPr>
                        <a:t>0.93</a:t>
                      </a:r>
                      <a:endParaRPr lang="en-US" sz="1600">
                        <a:solidFill>
                          <a:schemeClr val="dk1"/>
                        </a:solidFill>
                      </a:endParaRPr>
                    </a:p>
                  </a:txBody>
                  <a:tcPr marL="91450" marR="91450" marT="45725" marB="457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500"/>
                                        <p:tgtEl>
                                          <p:spTgt spid="428"/>
                                        </p:tgtEl>
                                      </p:cBhvr>
                                    </p:animEffect>
                                  </p:childTnLst>
                                </p:cTn>
                              </p:par>
                              <p:par>
                                <p:cTn id="8" presetID="10" presetClass="entr" presetSubtype="0" fill="hold" nodeType="withEffect">
                                  <p:stCondLst>
                                    <p:cond delay="0"/>
                                  </p:stCondLst>
                                  <p:childTnLst>
                                    <p:set>
                                      <p:cBhvr>
                                        <p:cTn id="9" dur="1" fill="hold">
                                          <p:stCondLst>
                                            <p:cond delay="0"/>
                                          </p:stCondLst>
                                        </p:cTn>
                                        <p:tgtEl>
                                          <p:spTgt spid="432"/>
                                        </p:tgtEl>
                                        <p:attrNameLst>
                                          <p:attrName>style.visibility</p:attrName>
                                        </p:attrNameLst>
                                      </p:cBhvr>
                                      <p:to>
                                        <p:strVal val="visible"/>
                                      </p:to>
                                    </p:set>
                                    <p:animEffect transition="in" filter="fade">
                                      <p:cBhvr>
                                        <p:cTn id="10" dur="500"/>
                                        <p:tgtEl>
                                          <p:spTgt spid="4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0"/>
                                        </p:tgtEl>
                                        <p:attrNameLst>
                                          <p:attrName>style.visibility</p:attrName>
                                        </p:attrNameLst>
                                      </p:cBhvr>
                                      <p:to>
                                        <p:strVal val="visible"/>
                                      </p:to>
                                    </p:set>
                                    <p:animEffect transition="in" filter="fade">
                                      <p:cBhvr>
                                        <p:cTn id="15" dur="500"/>
                                        <p:tgtEl>
                                          <p:spTgt spid="4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1"/>
                                        </p:tgtEl>
                                        <p:attrNameLst>
                                          <p:attrName>style.visibility</p:attrName>
                                        </p:attrNameLst>
                                      </p:cBhvr>
                                      <p:to>
                                        <p:strVal val="visible"/>
                                      </p:to>
                                    </p:set>
                                    <p:animEffect transition="in" filter="fade">
                                      <p:cBhvr>
                                        <p:cTn id="20" dur="5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5"/>
          <p:cNvSpPr txBox="true">
            <a:spLocks noGrp="true"/>
          </p:cNvSpPr>
          <p:nvPr>
            <p:ph type="title"/>
          </p:nvPr>
        </p:nvSpPr>
        <p:spPr>
          <a:xfrm>
            <a:off x="457200" y="365395"/>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Decision Tree </a:t>
            </a:r>
            <a:endParaRPr b="0"/>
          </a:p>
        </p:txBody>
      </p:sp>
      <p:sp>
        <p:nvSpPr>
          <p:cNvPr id="438" name="Google Shape;438;p25"/>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439" name="Google Shape;439;p25"/>
          <p:cNvSpPr txBox="true">
            <a:spLocks noGrp="true"/>
          </p:cNvSpPr>
          <p:nvPr>
            <p:ph type="body" idx="1"/>
          </p:nvPr>
        </p:nvSpPr>
        <p:spPr>
          <a:xfrm>
            <a:off x="434952" y="1414656"/>
            <a:ext cx="8229600" cy="4572000"/>
          </a:xfrm>
          <a:prstGeom prst="rect">
            <a:avLst/>
          </a:prstGeom>
          <a:noFill/>
          <a:ln>
            <a:noFill/>
          </a:ln>
        </p:spPr>
        <p:txBody>
          <a:bodyPr spcFirstLastPara="1" wrap="square" lIns="91425" tIns="45700" rIns="91425" bIns="45700" anchor="t" anchorCtr="false">
            <a:normAutofit/>
          </a:bodyPr>
          <a:lstStyle/>
          <a:p>
            <a:pPr marL="448310" lvl="0" indent="-384175" algn="l" rtl="0">
              <a:spcBef>
                <a:spcPts val="0"/>
              </a:spcBef>
              <a:spcAft>
                <a:spcPts val="0"/>
              </a:spcAft>
              <a:buSzPts val="2240"/>
              <a:buChar char="•"/>
            </a:pPr>
            <a:r>
              <a:rPr lang="en-US"/>
              <a:t>For classification model – checked for entropy </a:t>
            </a:r>
            <a:r>
              <a:rPr lang="en-US" i="1"/>
              <a:t>Gini Index</a:t>
            </a:r>
            <a:endParaRPr i="1">
              <a:solidFill>
                <a:srgbClr val="FF0000"/>
              </a:solidFill>
            </a:endParaRPr>
          </a:p>
        </p:txBody>
      </p:sp>
      <p:graphicFrame>
        <p:nvGraphicFramePr>
          <p:cNvPr id="440" name="Google Shape;440;p25"/>
          <p:cNvGraphicFramePr/>
          <p:nvPr/>
        </p:nvGraphicFramePr>
        <p:xfrm>
          <a:off x="2388844" y="3168784"/>
          <a:ext cx="4321825" cy="1063765"/>
        </p:xfrm>
        <a:graphic>
          <a:graphicData uri="http://schemas.openxmlformats.org/drawingml/2006/table">
            <a:tbl>
              <a:tblPr firstRow="true" bandRow="true">
                <a:noFill/>
                <a:tableStyleId>{83D99E4E-20E4-459E-984F-B4BC0D96AAE9}</a:tableStyleId>
              </a:tblPr>
              <a:tblGrid>
                <a:gridCol w="1675300"/>
                <a:gridCol w="1442900"/>
                <a:gridCol w="1203625"/>
              </a:tblGrid>
              <a:tr h="560225">
                <a:tc>
                  <a:txBody>
                    <a:bodyPr/>
                    <a:lstStyle/>
                    <a:p>
                      <a:pPr marL="0" marR="0" lvl="0" indent="0" algn="l" rtl="0">
                        <a:spcBef>
                          <a:spcPts val="0"/>
                        </a:spcBef>
                        <a:spcAft>
                          <a:spcPts val="0"/>
                        </a:spcAft>
                        <a:buNone/>
                      </a:pPr>
                      <a:r>
                        <a:rPr lang="en-US" sz="1800"/>
                        <a:t>Accuracy</a:t>
                      </a:r>
                      <a:endParaRPr sz="1800"/>
                    </a:p>
                  </a:txBody>
                  <a:tcPr marL="91450" marR="91450" marT="45725" marB="45725"/>
                </a:tc>
                <a:tc>
                  <a:txBody>
                    <a:bodyPr/>
                    <a:lstStyle/>
                    <a:p>
                      <a:pPr marL="0" marR="0" lvl="0" indent="0" algn="l" rtl="0">
                        <a:spcBef>
                          <a:spcPts val="0"/>
                        </a:spcBef>
                        <a:spcAft>
                          <a:spcPts val="0"/>
                        </a:spcAft>
                        <a:buNone/>
                      </a:pPr>
                      <a:r>
                        <a:rPr lang="en-US" sz="1800"/>
                        <a:t>Train Dataset </a:t>
                      </a:r>
                      <a:endParaRPr sz="1800"/>
                    </a:p>
                  </a:txBody>
                  <a:tcPr marL="91450" marR="91450" marT="45725" marB="45725"/>
                </a:tc>
                <a:tc>
                  <a:txBody>
                    <a:bodyPr/>
                    <a:lstStyle/>
                    <a:p>
                      <a:pPr marL="0" marR="0" lvl="0" indent="0" algn="l" rtl="0">
                        <a:spcBef>
                          <a:spcPts val="0"/>
                        </a:spcBef>
                        <a:spcAft>
                          <a:spcPts val="0"/>
                        </a:spcAft>
                        <a:buNone/>
                      </a:pPr>
                      <a:r>
                        <a:rPr lang="en-US" sz="1800"/>
                        <a:t>Test Dataset </a:t>
                      </a:r>
                      <a:endParaRPr lang="en-US" sz="1800"/>
                    </a:p>
                  </a:txBody>
                  <a:tcPr marL="91450" marR="91450" marT="45725" marB="45725"/>
                </a:tc>
              </a:tr>
              <a:tr h="423675">
                <a:tc>
                  <a:txBody>
                    <a:bodyPr/>
                    <a:lstStyle/>
                    <a:p>
                      <a:pPr marL="0" marR="0" lvl="0" indent="0" algn="l" rtl="0">
                        <a:spcBef>
                          <a:spcPts val="0"/>
                        </a:spcBef>
                        <a:spcAft>
                          <a:spcPts val="0"/>
                        </a:spcAft>
                        <a:buNone/>
                      </a:pPr>
                      <a:r>
                        <a:rPr lang="en-US" sz="1800"/>
                        <a:t> With SMOTE</a:t>
                      </a:r>
                      <a:endParaRPr sz="1800"/>
                    </a:p>
                  </a:txBody>
                  <a:tcPr marL="91450" marR="91450" marT="45725" marB="45725"/>
                </a:tc>
                <a:tc>
                  <a:txBody>
                    <a:bodyPr/>
                    <a:lstStyle/>
                    <a:p>
                      <a:pPr marL="0" marR="0" lvl="0" indent="0" algn="l" rtl="0">
                        <a:spcBef>
                          <a:spcPts val="0"/>
                        </a:spcBef>
                        <a:spcAft>
                          <a:spcPts val="0"/>
                        </a:spcAft>
                        <a:buNone/>
                      </a:pPr>
                      <a:r>
                        <a:rPr lang="en-US" sz="1800"/>
                        <a:t>0.971</a:t>
                      </a:r>
                      <a:endParaRPr lang="en-US" sz="1800"/>
                    </a:p>
                  </a:txBody>
                  <a:tcPr marL="91450" marR="91450" marT="45725" marB="45725"/>
                </a:tc>
                <a:tc>
                  <a:txBody>
                    <a:bodyPr/>
                    <a:lstStyle/>
                    <a:p>
                      <a:pPr marL="0" marR="0" lvl="0" indent="0" algn="l" rtl="0">
                        <a:spcBef>
                          <a:spcPts val="0"/>
                        </a:spcBef>
                        <a:spcAft>
                          <a:spcPts val="0"/>
                        </a:spcAft>
                        <a:buNone/>
                      </a:pPr>
                      <a:r>
                        <a:rPr lang="en-US" sz="1800"/>
                        <a:t>0.963</a:t>
                      </a:r>
                      <a:endParaRPr lang="en-US" sz="1800"/>
                    </a:p>
                  </a:txBody>
                  <a:tcPr marL="91450" marR="91450" marT="45725" marB="45725"/>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true">
            <a:spLocks noGrp="true"/>
          </p:cNvSpPr>
          <p:nvPr>
            <p:ph type="title"/>
          </p:nvPr>
        </p:nvSpPr>
        <p:spPr>
          <a:xfrm>
            <a:off x="398995" y="72547"/>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Decision Tree </a:t>
            </a:r>
            <a:endParaRPr b="0"/>
          </a:p>
        </p:txBody>
      </p:sp>
      <p:pic>
        <p:nvPicPr>
          <p:cNvPr id="446" name="Google Shape;446;p26"/>
          <p:cNvPicPr preferRelativeResize="false">
            <a:picLocks noGrp="true"/>
          </p:cNvPicPr>
          <p:nvPr>
            <p:ph type="body" idx="1"/>
          </p:nvPr>
        </p:nvPicPr>
        <p:blipFill rotWithShape="true">
          <a:blip r:embed="rId1"/>
          <a:srcRect/>
          <a:stretch>
            <a:fillRect/>
          </a:stretch>
        </p:blipFill>
        <p:spPr>
          <a:xfrm>
            <a:off x="1255928" y="3789040"/>
            <a:ext cx="3303246" cy="2703565"/>
          </a:xfrm>
          <a:prstGeom prst="rect">
            <a:avLst/>
          </a:prstGeom>
          <a:noFill/>
          <a:ln>
            <a:noFill/>
          </a:ln>
        </p:spPr>
      </p:pic>
      <p:sp>
        <p:nvSpPr>
          <p:cNvPr id="447" name="Google Shape;447;p26"/>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aphicFrame>
        <p:nvGraphicFramePr>
          <p:cNvPr id="448" name="Google Shape;448;p26"/>
          <p:cNvGraphicFramePr/>
          <p:nvPr/>
        </p:nvGraphicFramePr>
        <p:xfrm>
          <a:off x="5025872" y="1268759"/>
          <a:ext cx="3506575" cy="2212875"/>
        </p:xfrm>
        <a:graphic>
          <a:graphicData uri="http://schemas.openxmlformats.org/drawingml/2006/table">
            <a:tbl>
              <a:tblPr firstRow="true" bandRow="true">
                <a:noFill/>
                <a:tableStyleId>{31433CE8-5570-4243-A495-72E58733B54C}</a:tableStyleId>
              </a:tblPr>
              <a:tblGrid>
                <a:gridCol w="1235150"/>
                <a:gridCol w="1077625"/>
                <a:gridCol w="1193800"/>
              </a:tblGrid>
              <a:tr h="385925">
                <a:tc gridSpan="3">
                  <a:txBody>
                    <a:bodyPr/>
                    <a:lstStyle/>
                    <a:p>
                      <a:pPr marL="0" marR="0" lvl="0" indent="0" algn="ctr" rtl="0">
                        <a:spcBef>
                          <a:spcPts val="0"/>
                        </a:spcBef>
                        <a:spcAft>
                          <a:spcPts val="0"/>
                        </a:spcAft>
                        <a:buNone/>
                      </a:pPr>
                      <a:r>
                        <a:rPr lang="en-US" sz="1800">
                          <a:solidFill>
                            <a:schemeClr val="dk1"/>
                          </a:solidFill>
                        </a:rPr>
                        <a:t>Test Dataset</a:t>
                      </a:r>
                      <a:endParaRPr sz="1800">
                        <a:solidFill>
                          <a:schemeClr val="dk1"/>
                        </a:solidFill>
                      </a:endParaRPr>
                    </a:p>
                  </a:txBody>
                  <a:tcPr marL="91450" marR="91450" marT="45725" marB="45725" anchor="ctr"/>
                </a:tc>
                <a:tc hMerge="true">
                  <a:tcPr/>
                </a:tc>
                <a:tc hMerge="true">
                  <a:tcPr/>
                </a:tc>
              </a:tr>
              <a:tr h="385925">
                <a:tc>
                  <a:txBody>
                    <a:bodyPr/>
                    <a:lstStyle/>
                    <a:p>
                      <a:pPr marL="0" marR="0" lvl="0" indent="0" algn="l" rtl="0">
                        <a:spcBef>
                          <a:spcPts val="0"/>
                        </a:spcBef>
                        <a:spcAft>
                          <a:spcPts val="0"/>
                        </a:spcAft>
                        <a:buNone/>
                      </a:pPr>
                      <a:r>
                        <a:rPr lang="en-US" sz="1800">
                          <a:solidFill>
                            <a:schemeClr val="dk1"/>
                          </a:solidFill>
                        </a:rPr>
                        <a:t> </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0</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1</a:t>
                      </a:r>
                      <a:endParaRPr sz="1800">
                        <a:solidFill>
                          <a:schemeClr val="dk1"/>
                        </a:solidFill>
                      </a:endParaRPr>
                    </a:p>
                  </a:txBody>
                  <a:tcPr marL="91450" marR="91450" marT="45725" marB="45725" anchor="ctr"/>
                </a:tc>
              </a:tr>
              <a:tr h="514125">
                <a:tc>
                  <a:txBody>
                    <a:bodyPr/>
                    <a:lstStyle/>
                    <a:p>
                      <a:pPr marL="0" marR="0" lvl="0" indent="0" algn="l" rtl="0">
                        <a:spcBef>
                          <a:spcPts val="0"/>
                        </a:spcBef>
                        <a:spcAft>
                          <a:spcPts val="0"/>
                        </a:spcAft>
                        <a:buNone/>
                      </a:pPr>
                      <a:r>
                        <a:rPr lang="en-US" sz="1800">
                          <a:solidFill>
                            <a:schemeClr val="dk1"/>
                          </a:solidFill>
                        </a:rPr>
                        <a:t>Precision</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0.98</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0.92</a:t>
                      </a:r>
                      <a:endParaRPr lang="en-US" sz="1800">
                        <a:solidFill>
                          <a:schemeClr val="dk1"/>
                        </a:solidFill>
                      </a:endParaRPr>
                    </a:p>
                  </a:txBody>
                  <a:tcPr marL="91450" marR="91450" marT="45725" marB="45725" anchor="ctr"/>
                </a:tc>
              </a:tr>
              <a:tr h="385925">
                <a:tc>
                  <a:txBody>
                    <a:bodyPr/>
                    <a:lstStyle/>
                    <a:p>
                      <a:pPr marL="0" marR="0" lvl="0" indent="0" algn="l" rtl="0">
                        <a:spcBef>
                          <a:spcPts val="0"/>
                        </a:spcBef>
                        <a:spcAft>
                          <a:spcPts val="0"/>
                        </a:spcAft>
                        <a:buNone/>
                      </a:pPr>
                      <a:r>
                        <a:rPr lang="en-US" sz="1800">
                          <a:solidFill>
                            <a:schemeClr val="dk1"/>
                          </a:solidFill>
                        </a:rPr>
                        <a:t>Recall </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0.98</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0.92</a:t>
                      </a:r>
                      <a:endParaRPr lang="en-US" sz="1800">
                        <a:solidFill>
                          <a:schemeClr val="dk1"/>
                        </a:solidFill>
                      </a:endParaRPr>
                    </a:p>
                  </a:txBody>
                  <a:tcPr marL="91450" marR="91450" marT="45725" marB="45725" anchor="ctr"/>
                </a:tc>
              </a:tr>
              <a:tr h="540975">
                <a:tc>
                  <a:txBody>
                    <a:bodyPr/>
                    <a:lstStyle/>
                    <a:p>
                      <a:pPr marL="0" marR="0" lvl="0" indent="0" algn="l" rtl="0">
                        <a:spcBef>
                          <a:spcPts val="0"/>
                        </a:spcBef>
                        <a:spcAft>
                          <a:spcPts val="0"/>
                        </a:spcAft>
                        <a:buNone/>
                      </a:pPr>
                      <a:r>
                        <a:rPr lang="en-US" sz="1800">
                          <a:solidFill>
                            <a:schemeClr val="dk1"/>
                          </a:solidFill>
                        </a:rPr>
                        <a:t>F1 Score</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0.98</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0.92</a:t>
                      </a:r>
                      <a:endParaRPr lang="en-US" sz="1800">
                        <a:solidFill>
                          <a:schemeClr val="dk1"/>
                        </a:solidFill>
                      </a:endParaRPr>
                    </a:p>
                  </a:txBody>
                  <a:tcPr marL="91450" marR="91450" marT="45725" marB="45725" anchor="ctr"/>
                </a:tc>
              </a:tr>
            </a:tbl>
          </a:graphicData>
        </a:graphic>
      </p:graphicFrame>
      <p:graphicFrame>
        <p:nvGraphicFramePr>
          <p:cNvPr id="449" name="Google Shape;449;p26"/>
          <p:cNvGraphicFramePr/>
          <p:nvPr/>
        </p:nvGraphicFramePr>
        <p:xfrm>
          <a:off x="1115616" y="1268759"/>
          <a:ext cx="3443550" cy="2212850"/>
        </p:xfrm>
        <a:graphic>
          <a:graphicData uri="http://schemas.openxmlformats.org/drawingml/2006/table">
            <a:tbl>
              <a:tblPr firstRow="true" bandRow="true">
                <a:noFill/>
                <a:tableStyleId>{31433CE8-5570-4243-A495-72E58733B54C}</a:tableStyleId>
              </a:tblPr>
              <a:tblGrid>
                <a:gridCol w="1161375"/>
                <a:gridCol w="1109825"/>
                <a:gridCol w="1172350"/>
              </a:tblGrid>
              <a:tr h="482800">
                <a:tc gridSpan="3">
                  <a:txBody>
                    <a:bodyPr/>
                    <a:lstStyle/>
                    <a:p>
                      <a:pPr marL="0" marR="0" lvl="0" indent="0" algn="ctr" rtl="0">
                        <a:spcBef>
                          <a:spcPts val="0"/>
                        </a:spcBef>
                        <a:spcAft>
                          <a:spcPts val="0"/>
                        </a:spcAft>
                        <a:buNone/>
                      </a:pPr>
                      <a:r>
                        <a:rPr lang="en-US" sz="1800">
                          <a:solidFill>
                            <a:schemeClr val="dk1"/>
                          </a:solidFill>
                        </a:rPr>
                        <a:t>Train Dataset</a:t>
                      </a:r>
                      <a:endParaRPr sz="1800">
                        <a:solidFill>
                          <a:schemeClr val="dk1"/>
                        </a:solidFill>
                      </a:endParaRPr>
                    </a:p>
                  </a:txBody>
                  <a:tcPr marL="91450" marR="91450" marT="45725" marB="45725" anchor="ctr"/>
                </a:tc>
                <a:tc hMerge="true">
                  <a:tcPr/>
                </a:tc>
                <a:tc hMerge="true">
                  <a:tcPr/>
                </a:tc>
              </a:tr>
              <a:tr h="386575">
                <a:tc>
                  <a:txBody>
                    <a:bodyPr/>
                    <a:lstStyle/>
                    <a:p>
                      <a:pPr marL="0" marR="0" lvl="0" indent="0" algn="l" rtl="0">
                        <a:spcBef>
                          <a:spcPts val="0"/>
                        </a:spcBef>
                        <a:spcAft>
                          <a:spcPts val="0"/>
                        </a:spcAft>
                        <a:buNone/>
                      </a:pPr>
                      <a:r>
                        <a:rPr lang="en-US" sz="1800">
                          <a:solidFill>
                            <a:schemeClr val="dk1"/>
                          </a:solidFill>
                        </a:rPr>
                        <a:t> </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0</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1</a:t>
                      </a:r>
                      <a:endParaRPr sz="1800">
                        <a:solidFill>
                          <a:schemeClr val="dk1"/>
                        </a:solidFill>
                      </a:endParaRPr>
                    </a:p>
                  </a:txBody>
                  <a:tcPr marL="91450" marR="91450" marT="45725" marB="45725" anchor="ctr"/>
                </a:tc>
              </a:tr>
              <a:tr h="447825">
                <a:tc>
                  <a:txBody>
                    <a:bodyPr/>
                    <a:lstStyle/>
                    <a:p>
                      <a:pPr marL="0" marR="0" lvl="0" indent="0" algn="l" rtl="0">
                        <a:spcBef>
                          <a:spcPts val="0"/>
                        </a:spcBef>
                        <a:spcAft>
                          <a:spcPts val="0"/>
                        </a:spcAft>
                        <a:buNone/>
                      </a:pPr>
                      <a:r>
                        <a:rPr lang="en-US" sz="1800">
                          <a:solidFill>
                            <a:schemeClr val="dk1"/>
                          </a:solidFill>
                        </a:rPr>
                        <a:t>Precision</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0.97</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0.98</a:t>
                      </a:r>
                      <a:endParaRPr lang="en-US" sz="1800">
                        <a:solidFill>
                          <a:schemeClr val="dk1"/>
                        </a:solidFill>
                      </a:endParaRPr>
                    </a:p>
                  </a:txBody>
                  <a:tcPr marL="91450" marR="91450" marT="45725" marB="45725" anchor="ctr"/>
                </a:tc>
              </a:tr>
              <a:tr h="447825">
                <a:tc>
                  <a:txBody>
                    <a:bodyPr/>
                    <a:lstStyle/>
                    <a:p>
                      <a:pPr marL="0" marR="0" lvl="0" indent="0" algn="l" rtl="0">
                        <a:spcBef>
                          <a:spcPts val="0"/>
                        </a:spcBef>
                        <a:spcAft>
                          <a:spcPts val="0"/>
                        </a:spcAft>
                        <a:buNone/>
                      </a:pPr>
                      <a:r>
                        <a:rPr lang="en-US" sz="1800">
                          <a:solidFill>
                            <a:schemeClr val="dk1"/>
                          </a:solidFill>
                        </a:rPr>
                        <a:t>Recall </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0.98</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0.97</a:t>
                      </a:r>
                      <a:endParaRPr lang="en-US" sz="1800">
                        <a:solidFill>
                          <a:schemeClr val="dk1"/>
                        </a:solidFill>
                      </a:endParaRPr>
                    </a:p>
                  </a:txBody>
                  <a:tcPr marL="91450" marR="91450" marT="45725" marB="45725" anchor="ctr"/>
                </a:tc>
              </a:tr>
              <a:tr h="447825">
                <a:tc>
                  <a:txBody>
                    <a:bodyPr/>
                    <a:lstStyle/>
                    <a:p>
                      <a:pPr marL="0" marR="0" lvl="0" indent="0" algn="l" rtl="0">
                        <a:spcBef>
                          <a:spcPts val="0"/>
                        </a:spcBef>
                        <a:spcAft>
                          <a:spcPts val="0"/>
                        </a:spcAft>
                        <a:buNone/>
                      </a:pPr>
                      <a:r>
                        <a:rPr lang="en-US" sz="1800">
                          <a:solidFill>
                            <a:schemeClr val="dk1"/>
                          </a:solidFill>
                        </a:rPr>
                        <a:t>F1 Score</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0.97</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0.97</a:t>
                      </a:r>
                      <a:endParaRPr lang="en-US" sz="1800">
                        <a:solidFill>
                          <a:schemeClr val="dk1"/>
                        </a:solidFill>
                      </a:endParaRPr>
                    </a:p>
                  </a:txBody>
                  <a:tcPr marL="91450" marR="91450" marT="45725" marB="45725" anchor="ctr"/>
                </a:tc>
              </a:tr>
            </a:tbl>
          </a:graphicData>
        </a:graphic>
      </p:graphicFrame>
      <p:pic>
        <p:nvPicPr>
          <p:cNvPr id="450" name="Google Shape;450;p26"/>
          <p:cNvPicPr preferRelativeResize="false"/>
          <p:nvPr/>
        </p:nvPicPr>
        <p:blipFill rotWithShape="true">
          <a:blip r:embed="rId2"/>
          <a:srcRect/>
          <a:stretch>
            <a:fillRect/>
          </a:stretch>
        </p:blipFill>
        <p:spPr>
          <a:xfrm>
            <a:off x="5006152" y="3789040"/>
            <a:ext cx="3630467" cy="27035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500"/>
                                        <p:tgtEl>
                                          <p:spTgt spid="449"/>
                                        </p:tgtEl>
                                      </p:cBhvr>
                                    </p:animEffect>
                                  </p:childTnLst>
                                </p:cTn>
                              </p:par>
                              <p:par>
                                <p:cTn id="8" presetID="10" presetClass="entr" presetSubtype="0" fill="hold" nodeType="withEffect">
                                  <p:stCondLst>
                                    <p:cond delay="0"/>
                                  </p:stCondLst>
                                  <p:childTnLst>
                                    <p:set>
                                      <p:cBhvr>
                                        <p:cTn id="9" dur="1" fill="hold">
                                          <p:stCondLst>
                                            <p:cond delay="0"/>
                                          </p:stCondLst>
                                        </p:cTn>
                                        <p:tgtEl>
                                          <p:spTgt spid="448"/>
                                        </p:tgtEl>
                                        <p:attrNameLst>
                                          <p:attrName>style.visibility</p:attrName>
                                        </p:attrNameLst>
                                      </p:cBhvr>
                                      <p:to>
                                        <p:strVal val="visible"/>
                                      </p:to>
                                    </p:set>
                                    <p:animEffect transition="in" filter="fade">
                                      <p:cBhvr>
                                        <p:cTn id="10" dur="500"/>
                                        <p:tgtEl>
                                          <p:spTgt spid="4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6"/>
                                        </p:tgtEl>
                                        <p:attrNameLst>
                                          <p:attrName>style.visibility</p:attrName>
                                        </p:attrNameLst>
                                      </p:cBhvr>
                                      <p:to>
                                        <p:strVal val="visible"/>
                                      </p:to>
                                    </p:set>
                                    <p:animEffect transition="in" filter="fade">
                                      <p:cBhvr>
                                        <p:cTn id="15" dur="500"/>
                                        <p:tgtEl>
                                          <p:spTgt spid="4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50"/>
                                        </p:tgtEl>
                                        <p:attrNameLst>
                                          <p:attrName>style.visibility</p:attrName>
                                        </p:attrNameLst>
                                      </p:cBhvr>
                                      <p:to>
                                        <p:strVal val="visible"/>
                                      </p:to>
                                    </p:set>
                                    <p:animEffect transition="in" filter="fade">
                                      <p:cBhvr>
                                        <p:cTn id="20" dur="5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7"/>
          <p:cNvSpPr txBox="true">
            <a:spLocks noGrp="true"/>
          </p:cNvSpPr>
          <p:nvPr>
            <p:ph type="title"/>
          </p:nvPr>
        </p:nvSpPr>
        <p:spPr>
          <a:xfrm>
            <a:off x="394315" y="75294"/>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Random Forest</a:t>
            </a:r>
            <a:endParaRPr b="0"/>
          </a:p>
        </p:txBody>
      </p:sp>
      <p:sp>
        <p:nvSpPr>
          <p:cNvPr id="456" name="Google Shape;456;p27"/>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aphicFrame>
        <p:nvGraphicFramePr>
          <p:cNvPr id="457" name="Google Shape;457;p27"/>
          <p:cNvGraphicFramePr/>
          <p:nvPr/>
        </p:nvGraphicFramePr>
        <p:xfrm>
          <a:off x="5238568" y="1340768"/>
          <a:ext cx="3448225" cy="2170000"/>
        </p:xfrm>
        <a:graphic>
          <a:graphicData uri="http://schemas.openxmlformats.org/drawingml/2006/table">
            <a:tbl>
              <a:tblPr firstRow="true" bandRow="true">
                <a:noFill/>
                <a:tableStyleId>{31433CE8-5570-4243-A495-72E58733B54C}</a:tableStyleId>
              </a:tblPr>
              <a:tblGrid>
                <a:gridCol w="1214600"/>
                <a:gridCol w="1059700"/>
                <a:gridCol w="1173925"/>
              </a:tblGrid>
              <a:tr h="417375">
                <a:tc gridSpan="3">
                  <a:txBody>
                    <a:bodyPr/>
                    <a:lstStyle/>
                    <a:p>
                      <a:pPr marL="0" marR="0" lvl="0" indent="0" algn="ctr" rtl="0">
                        <a:spcBef>
                          <a:spcPts val="0"/>
                        </a:spcBef>
                        <a:spcAft>
                          <a:spcPts val="0"/>
                        </a:spcAft>
                        <a:buNone/>
                      </a:pPr>
                      <a:r>
                        <a:rPr lang="en-US" sz="1800">
                          <a:solidFill>
                            <a:schemeClr val="dk1"/>
                          </a:solidFill>
                        </a:rPr>
                        <a:t>Test Dataset</a:t>
                      </a:r>
                      <a:endParaRPr sz="1800">
                        <a:solidFill>
                          <a:schemeClr val="dk1"/>
                        </a:solidFill>
                      </a:endParaRPr>
                    </a:p>
                  </a:txBody>
                  <a:tcPr marL="91450" marR="91450" marT="45725" marB="45725" anchor="ctr"/>
                </a:tc>
                <a:tc hMerge="true">
                  <a:tcPr/>
                </a:tc>
                <a:tc hMerge="true">
                  <a:tcPr/>
                </a:tc>
              </a:tr>
              <a:tr h="370225">
                <a:tc>
                  <a:txBody>
                    <a:bodyPr/>
                    <a:lstStyle/>
                    <a:p>
                      <a:pPr marL="0" marR="0" lvl="0" indent="0" algn="l" rtl="0">
                        <a:spcBef>
                          <a:spcPts val="0"/>
                        </a:spcBef>
                        <a:spcAft>
                          <a:spcPts val="0"/>
                        </a:spcAft>
                        <a:buNone/>
                      </a:pPr>
                      <a:r>
                        <a:rPr lang="en-US" sz="1800">
                          <a:solidFill>
                            <a:schemeClr val="dk1"/>
                          </a:solidFill>
                        </a:rPr>
                        <a:t> </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0</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1</a:t>
                      </a:r>
                      <a:endParaRPr sz="1800">
                        <a:solidFill>
                          <a:schemeClr val="dk1"/>
                        </a:solidFill>
                      </a:endParaRPr>
                    </a:p>
                  </a:txBody>
                  <a:tcPr marL="91450" marR="91450" marT="45725" marB="45725" anchor="ctr"/>
                </a:tc>
              </a:tr>
              <a:tr h="493200">
                <a:tc>
                  <a:txBody>
                    <a:bodyPr/>
                    <a:lstStyle/>
                    <a:p>
                      <a:pPr marL="0" marR="0" lvl="0" indent="0" algn="l" rtl="0">
                        <a:spcBef>
                          <a:spcPts val="0"/>
                        </a:spcBef>
                        <a:spcAft>
                          <a:spcPts val="0"/>
                        </a:spcAft>
                        <a:buNone/>
                      </a:pPr>
                      <a:r>
                        <a:rPr lang="en-US" sz="1800">
                          <a:solidFill>
                            <a:schemeClr val="dk1"/>
                          </a:solidFill>
                        </a:rPr>
                        <a:t>Precision</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0.97</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0.93</a:t>
                      </a:r>
                      <a:endParaRPr lang="en-US" sz="1800">
                        <a:solidFill>
                          <a:schemeClr val="dk1"/>
                        </a:solidFill>
                      </a:endParaRPr>
                    </a:p>
                  </a:txBody>
                  <a:tcPr marL="91450" marR="91450" marT="45725" marB="45725" anchor="ctr"/>
                </a:tc>
              </a:tr>
              <a:tr h="370225">
                <a:tc>
                  <a:txBody>
                    <a:bodyPr/>
                    <a:lstStyle/>
                    <a:p>
                      <a:pPr marL="0" marR="0" lvl="0" indent="0" algn="l" rtl="0">
                        <a:spcBef>
                          <a:spcPts val="0"/>
                        </a:spcBef>
                        <a:spcAft>
                          <a:spcPts val="0"/>
                        </a:spcAft>
                        <a:buNone/>
                      </a:pPr>
                      <a:r>
                        <a:rPr lang="en-US" sz="1800">
                          <a:solidFill>
                            <a:schemeClr val="dk1"/>
                          </a:solidFill>
                        </a:rPr>
                        <a:t>Recall </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0.98</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a:t>
                      </a:r>
                      <a:r>
                        <a:rPr lang="en-US" altLang="en-US" sz="1800">
                          <a:solidFill>
                            <a:schemeClr val="dk1"/>
                          </a:solidFill>
                        </a:rPr>
                        <a:t>90</a:t>
                      </a:r>
                      <a:endParaRPr lang="en-US" altLang="en-US" sz="1800">
                        <a:solidFill>
                          <a:schemeClr val="dk1"/>
                        </a:solidFill>
                      </a:endParaRPr>
                    </a:p>
                  </a:txBody>
                  <a:tcPr marL="91450" marR="91450" marT="45725" marB="45725" anchor="ctr"/>
                </a:tc>
              </a:tr>
              <a:tr h="518975">
                <a:tc>
                  <a:txBody>
                    <a:bodyPr/>
                    <a:lstStyle/>
                    <a:p>
                      <a:pPr marL="0" marR="0" lvl="0" indent="0" algn="l" rtl="0">
                        <a:spcBef>
                          <a:spcPts val="0"/>
                        </a:spcBef>
                        <a:spcAft>
                          <a:spcPts val="0"/>
                        </a:spcAft>
                        <a:buNone/>
                      </a:pPr>
                      <a:r>
                        <a:rPr lang="en-US" sz="1800">
                          <a:solidFill>
                            <a:schemeClr val="dk1"/>
                          </a:solidFill>
                        </a:rPr>
                        <a:t>F1 Score</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0.97</a:t>
                      </a:r>
                      <a:endParaRPr lang="en-US"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0.91</a:t>
                      </a:r>
                      <a:endParaRPr lang="en-US" sz="1800">
                        <a:solidFill>
                          <a:schemeClr val="dk1"/>
                        </a:solidFill>
                      </a:endParaRPr>
                    </a:p>
                  </a:txBody>
                  <a:tcPr marL="91450" marR="91450" marT="45725" marB="45725" anchor="ctr"/>
                </a:tc>
              </a:tr>
            </a:tbl>
          </a:graphicData>
        </a:graphic>
      </p:graphicFrame>
      <p:graphicFrame>
        <p:nvGraphicFramePr>
          <p:cNvPr id="458" name="Google Shape;458;p27"/>
          <p:cNvGraphicFramePr/>
          <p:nvPr/>
        </p:nvGraphicFramePr>
        <p:xfrm>
          <a:off x="972236" y="1340768"/>
          <a:ext cx="3527750" cy="2170000"/>
        </p:xfrm>
        <a:graphic>
          <a:graphicData uri="http://schemas.openxmlformats.org/drawingml/2006/table">
            <a:tbl>
              <a:tblPr firstRow="true" bandRow="true">
                <a:noFill/>
                <a:tableStyleId>{31433CE8-5570-4243-A495-72E58733B54C}</a:tableStyleId>
              </a:tblPr>
              <a:tblGrid>
                <a:gridCol w="1189775"/>
                <a:gridCol w="1136975"/>
                <a:gridCol w="1201000"/>
              </a:tblGrid>
              <a:tr h="445475">
                <a:tc gridSpan="3">
                  <a:txBody>
                    <a:bodyPr/>
                    <a:lstStyle/>
                    <a:p>
                      <a:pPr marL="0" marR="0" lvl="0" indent="0" algn="ctr" rtl="0">
                        <a:spcBef>
                          <a:spcPts val="0"/>
                        </a:spcBef>
                        <a:spcAft>
                          <a:spcPts val="0"/>
                        </a:spcAft>
                        <a:buNone/>
                      </a:pPr>
                      <a:r>
                        <a:rPr lang="en-US" sz="1800">
                          <a:solidFill>
                            <a:schemeClr val="dk1"/>
                          </a:solidFill>
                        </a:rPr>
                        <a:t>Train Dataset</a:t>
                      </a:r>
                      <a:endParaRPr sz="1800">
                        <a:solidFill>
                          <a:schemeClr val="dk1"/>
                        </a:solidFill>
                      </a:endParaRPr>
                    </a:p>
                  </a:txBody>
                  <a:tcPr marL="91450" marR="91450" marT="45725" marB="45725" anchor="ctr"/>
                </a:tc>
                <a:tc hMerge="true">
                  <a:tcPr/>
                </a:tc>
                <a:tc hMerge="true">
                  <a:tcPr/>
                </a:tc>
              </a:tr>
              <a:tr h="377125">
                <a:tc>
                  <a:txBody>
                    <a:bodyPr/>
                    <a:lstStyle/>
                    <a:p>
                      <a:pPr marL="0" marR="0" lvl="0" indent="0" algn="l" rtl="0">
                        <a:spcBef>
                          <a:spcPts val="0"/>
                        </a:spcBef>
                        <a:spcAft>
                          <a:spcPts val="0"/>
                        </a:spcAft>
                        <a:buNone/>
                      </a:pPr>
                      <a:r>
                        <a:rPr lang="en-US" sz="1800">
                          <a:solidFill>
                            <a:schemeClr val="dk1"/>
                          </a:solidFill>
                        </a:rPr>
                        <a:t> </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0</a:t>
                      </a:r>
                      <a:endParaRPr sz="180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1800">
                          <a:solidFill>
                            <a:schemeClr val="dk1"/>
                          </a:solidFill>
                        </a:rPr>
                        <a:t> 1</a:t>
                      </a:r>
                      <a:endParaRPr sz="1800">
                        <a:solidFill>
                          <a:schemeClr val="dk1"/>
                        </a:solidFill>
                      </a:endParaRPr>
                    </a:p>
                  </a:txBody>
                  <a:tcPr marL="91450" marR="91450" marT="45725" marB="45725" anchor="ctr"/>
                </a:tc>
              </a:tr>
              <a:tr h="445875">
                <a:tc>
                  <a:txBody>
                    <a:bodyPr/>
                    <a:lstStyle/>
                    <a:p>
                      <a:pPr marL="0" marR="0" lvl="0" indent="0" algn="l" rtl="0">
                        <a:spcBef>
                          <a:spcPts val="0"/>
                        </a:spcBef>
                        <a:spcAft>
                          <a:spcPts val="0"/>
                        </a:spcAft>
                        <a:buNone/>
                      </a:pPr>
                      <a:r>
                        <a:rPr lang="en-US" sz="1800">
                          <a:solidFill>
                            <a:schemeClr val="dk1"/>
                          </a:solidFill>
                        </a:rPr>
                        <a:t>Precision</a:t>
                      </a:r>
                      <a:endParaRPr lang="en-US" sz="1800">
                        <a:solidFill>
                          <a:schemeClr val="dk1"/>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000000"/>
                          </a:solidFill>
                        </a:rPr>
                        <a:t>1.0</a:t>
                      </a:r>
                      <a:endParaRPr sz="1800" b="0" i="0" u="none" strike="noStrike" cap="none">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000000"/>
                          </a:solidFill>
                        </a:rPr>
                        <a:t>1.0</a:t>
                      </a:r>
                      <a:endParaRPr sz="1800" b="0" i="0" u="none" strike="noStrike" cap="none">
                        <a:solidFill>
                          <a:srgbClr val="000000"/>
                        </a:solidFill>
                        <a:latin typeface="Arial"/>
                        <a:ea typeface="Arial"/>
                        <a:cs typeface="Arial"/>
                        <a:sym typeface="Arial"/>
                      </a:endParaRPr>
                    </a:p>
                  </a:txBody>
                  <a:tcPr marL="91450" marR="91450" marT="45725" marB="45725" anchor="ctr"/>
                </a:tc>
              </a:tr>
              <a:tr h="445875">
                <a:tc>
                  <a:txBody>
                    <a:bodyPr/>
                    <a:lstStyle/>
                    <a:p>
                      <a:pPr marL="0" marR="0" lvl="0" indent="0" algn="l" rtl="0">
                        <a:spcBef>
                          <a:spcPts val="0"/>
                        </a:spcBef>
                        <a:spcAft>
                          <a:spcPts val="0"/>
                        </a:spcAft>
                        <a:buNone/>
                      </a:pPr>
                      <a:r>
                        <a:rPr lang="en-US" sz="1800">
                          <a:solidFill>
                            <a:schemeClr val="dk1"/>
                          </a:solidFill>
                        </a:rPr>
                        <a:t>Recall </a:t>
                      </a:r>
                      <a:endParaRPr sz="1800">
                        <a:solidFill>
                          <a:schemeClr val="dk1"/>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000000"/>
                          </a:solidFill>
                        </a:rPr>
                        <a:t>1.0</a:t>
                      </a:r>
                      <a:endParaRPr sz="1800" b="0" i="0" u="none" strike="noStrike" cap="none">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000000"/>
                          </a:solidFill>
                        </a:rPr>
                        <a:t>1.0</a:t>
                      </a:r>
                      <a:endParaRPr sz="1800" b="0" i="0" u="none" strike="noStrike" cap="none">
                        <a:solidFill>
                          <a:srgbClr val="000000"/>
                        </a:solidFill>
                        <a:latin typeface="Arial"/>
                        <a:ea typeface="Arial"/>
                        <a:cs typeface="Arial"/>
                        <a:sym typeface="Arial"/>
                      </a:endParaRPr>
                    </a:p>
                  </a:txBody>
                  <a:tcPr marL="91450" marR="91450" marT="45725" marB="45725" anchor="ctr"/>
                </a:tc>
              </a:tr>
              <a:tr h="455650">
                <a:tc>
                  <a:txBody>
                    <a:bodyPr/>
                    <a:lstStyle/>
                    <a:p>
                      <a:pPr marL="0" marR="0" lvl="0" indent="0" algn="l" rtl="0">
                        <a:spcBef>
                          <a:spcPts val="0"/>
                        </a:spcBef>
                        <a:spcAft>
                          <a:spcPts val="0"/>
                        </a:spcAft>
                        <a:buNone/>
                      </a:pPr>
                      <a:r>
                        <a:rPr lang="en-US" sz="1800">
                          <a:solidFill>
                            <a:schemeClr val="dk1"/>
                          </a:solidFill>
                        </a:rPr>
                        <a:t>F1 Score</a:t>
                      </a:r>
                      <a:endParaRPr sz="1800">
                        <a:solidFill>
                          <a:schemeClr val="dk1"/>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000000"/>
                          </a:solidFill>
                        </a:rPr>
                        <a:t>1.0</a:t>
                      </a:r>
                      <a:endParaRPr sz="1800" b="0" i="0" u="none" strike="noStrike" cap="none">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000000"/>
                          </a:solidFill>
                        </a:rPr>
                        <a:t>1.0</a:t>
                      </a:r>
                      <a:endParaRPr sz="1800" b="0" i="0" u="none" strike="noStrike" cap="none">
                        <a:solidFill>
                          <a:srgbClr val="000000"/>
                        </a:solidFill>
                        <a:latin typeface="Arial"/>
                        <a:ea typeface="Arial"/>
                        <a:cs typeface="Arial"/>
                        <a:sym typeface="Arial"/>
                      </a:endParaRPr>
                    </a:p>
                  </a:txBody>
                  <a:tcPr marL="91450" marR="91450" marT="45725" marB="45725" anchor="ctr"/>
                </a:tc>
              </a:tr>
            </a:tbl>
          </a:graphicData>
        </a:graphic>
      </p:graphicFrame>
      <p:pic>
        <p:nvPicPr>
          <p:cNvPr id="459" name="Google Shape;459;p27"/>
          <p:cNvPicPr preferRelativeResize="false"/>
          <p:nvPr/>
        </p:nvPicPr>
        <p:blipFill rotWithShape="true">
          <a:blip r:embed="rId1"/>
          <a:srcRect/>
          <a:stretch>
            <a:fillRect/>
          </a:stretch>
        </p:blipFill>
        <p:spPr>
          <a:xfrm>
            <a:off x="1259632" y="3806890"/>
            <a:ext cx="3240360" cy="2574438"/>
          </a:xfrm>
          <a:prstGeom prst="rect">
            <a:avLst/>
          </a:prstGeom>
          <a:noFill/>
          <a:ln>
            <a:noFill/>
          </a:ln>
        </p:spPr>
      </p:pic>
      <p:pic>
        <p:nvPicPr>
          <p:cNvPr id="460" name="Google Shape;460;p27"/>
          <p:cNvPicPr preferRelativeResize="false"/>
          <p:nvPr/>
        </p:nvPicPr>
        <p:blipFill rotWithShape="true">
          <a:blip r:embed="rId2"/>
          <a:srcRect/>
          <a:stretch>
            <a:fillRect/>
          </a:stretch>
        </p:blipFill>
        <p:spPr>
          <a:xfrm>
            <a:off x="5238568" y="3806890"/>
            <a:ext cx="3293872" cy="257443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par>
                                <p:cTn id="8" presetID="10" presetClass="entr" presetSubtype="0" fill="hold" nodeType="withEffect">
                                  <p:stCondLst>
                                    <p:cond delay="0"/>
                                  </p:stCondLst>
                                  <p:childTnLst>
                                    <p:set>
                                      <p:cBhvr>
                                        <p:cTn id="9" dur="1" fill="hold">
                                          <p:stCondLst>
                                            <p:cond delay="0"/>
                                          </p:stCondLst>
                                        </p:cTn>
                                        <p:tgtEl>
                                          <p:spTgt spid="457"/>
                                        </p:tgtEl>
                                        <p:attrNameLst>
                                          <p:attrName>style.visibility</p:attrName>
                                        </p:attrNameLst>
                                      </p:cBhvr>
                                      <p:to>
                                        <p:strVal val="visible"/>
                                      </p:to>
                                    </p:set>
                                    <p:animEffect transition="in" filter="fade">
                                      <p:cBhvr>
                                        <p:cTn id="10" dur="500"/>
                                        <p:tgtEl>
                                          <p:spTgt spid="4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9"/>
                                        </p:tgtEl>
                                        <p:attrNameLst>
                                          <p:attrName>style.visibility</p:attrName>
                                        </p:attrNameLst>
                                      </p:cBhvr>
                                      <p:to>
                                        <p:strVal val="visible"/>
                                      </p:to>
                                    </p:set>
                                    <p:animEffect transition="in" filter="fade">
                                      <p:cBhvr>
                                        <p:cTn id="15" dur="500"/>
                                        <p:tgtEl>
                                          <p:spTgt spid="4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0"/>
                                        </p:tgtEl>
                                        <p:attrNameLst>
                                          <p:attrName>style.visibility</p:attrName>
                                        </p:attrNameLst>
                                      </p:cBhvr>
                                      <p:to>
                                        <p:strVal val="visible"/>
                                      </p:to>
                                    </p:set>
                                    <p:animEffect transition="in" filter="fade">
                                      <p:cBhvr>
                                        <p:cTn id="20" dur="50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9"/>
          <p:cNvSpPr txBox="true">
            <a:spLocks noGrp="true"/>
          </p:cNvSpPr>
          <p:nvPr>
            <p:ph type="title"/>
          </p:nvPr>
        </p:nvSpPr>
        <p:spPr>
          <a:xfrm>
            <a:off x="457200" y="75294"/>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Model Comparison</a:t>
            </a:r>
            <a:endParaRPr b="0"/>
          </a:p>
        </p:txBody>
      </p:sp>
      <p:graphicFrame>
        <p:nvGraphicFramePr>
          <p:cNvPr id="477" name="Google Shape;477;p29"/>
          <p:cNvGraphicFramePr/>
          <p:nvPr/>
        </p:nvGraphicFramePr>
        <p:xfrm>
          <a:off x="914868" y="1091259"/>
          <a:ext cx="7520472" cy="3031890"/>
        </p:xfrm>
        <a:graphic>
          <a:graphicData uri="http://schemas.openxmlformats.org/drawingml/2006/table">
            <a:tbl>
              <a:tblPr firstRow="true" bandRow="true">
                <a:noFill/>
                <a:tableStyleId>{E61EA9F0-908C-4946-BA6A-88A1DCD0A53A}</a:tableStyleId>
              </a:tblPr>
              <a:tblGrid>
                <a:gridCol w="1697141"/>
                <a:gridCol w="865708"/>
                <a:gridCol w="940667"/>
                <a:gridCol w="1077127"/>
                <a:gridCol w="1059705"/>
                <a:gridCol w="991344"/>
                <a:gridCol w="888780"/>
              </a:tblGrid>
              <a:tr h="476284">
                <a:tc>
                  <a:txBody>
                    <a:bodyPr/>
                    <a:lstStyle/>
                    <a:p>
                      <a:pPr marL="0" marR="0" lvl="0" indent="0" algn="ctr" rtl="0">
                        <a:spcBef>
                          <a:spcPts val="0"/>
                        </a:spcBef>
                        <a:spcAft>
                          <a:spcPts val="0"/>
                        </a:spcAft>
                        <a:buNone/>
                      </a:pPr>
                      <a:r>
                        <a:rPr lang="en-US" sz="1600" u="none" strike="noStrike">
                          <a:solidFill>
                            <a:schemeClr val="dk1"/>
                          </a:solidFill>
                        </a:rPr>
                        <a:t> </a:t>
                      </a:r>
                      <a:endParaRPr sz="1600" b="0" i="0" u="none" strike="noStrike">
                        <a:solidFill>
                          <a:schemeClr val="dk1"/>
                        </a:solidFill>
                        <a:latin typeface="Arial"/>
                        <a:ea typeface="Arial"/>
                        <a:cs typeface="Arial"/>
                        <a:sym typeface="Arial"/>
                      </a:endParaRPr>
                    </a:p>
                  </a:txBody>
                  <a:tcPr marL="7625" marR="7625" marT="7625" marB="0" anchor="ctr"/>
                </a:tc>
                <a:tc gridSpan="2">
                  <a:txBody>
                    <a:bodyPr/>
                    <a:lstStyle/>
                    <a:p>
                      <a:pPr marL="0" marR="0" lvl="0" indent="0" algn="ctr" rtl="0">
                        <a:spcBef>
                          <a:spcPts val="0"/>
                        </a:spcBef>
                        <a:spcAft>
                          <a:spcPts val="0"/>
                        </a:spcAft>
                        <a:buNone/>
                      </a:pPr>
                      <a:r>
                        <a:rPr lang="en-US" sz="1600" u="none" strike="noStrike">
                          <a:solidFill>
                            <a:schemeClr val="dk1"/>
                          </a:solidFill>
                        </a:rPr>
                        <a:t>Logistic Regression</a:t>
                      </a:r>
                      <a:endParaRPr sz="1600" b="0" i="0" u="none" strike="noStrike">
                        <a:solidFill>
                          <a:schemeClr val="dk1"/>
                        </a:solidFill>
                        <a:latin typeface="Arial"/>
                        <a:ea typeface="Arial"/>
                        <a:cs typeface="Arial"/>
                        <a:sym typeface="Arial"/>
                      </a:endParaRPr>
                    </a:p>
                  </a:txBody>
                  <a:tcPr marL="7625" marR="7625" marT="7625" marB="0" anchor="ctr"/>
                </a:tc>
                <a:tc hMerge="true">
                  <a:tcPr/>
                </a:tc>
                <a:tc gridSpan="2">
                  <a:txBody>
                    <a:bodyPr/>
                    <a:lstStyle/>
                    <a:p>
                      <a:pPr marL="0" marR="0" lvl="0" indent="0" algn="ctr" rtl="0">
                        <a:spcBef>
                          <a:spcPts val="0"/>
                        </a:spcBef>
                        <a:spcAft>
                          <a:spcPts val="0"/>
                        </a:spcAft>
                        <a:buNone/>
                      </a:pPr>
                      <a:r>
                        <a:rPr lang="en-US" sz="1600" u="none" strike="noStrike" dirty="0">
                          <a:solidFill>
                            <a:schemeClr val="dk1"/>
                          </a:solidFill>
                        </a:rPr>
                        <a:t>Decision Tree </a:t>
                      </a:r>
                      <a:endParaRPr sz="1600" b="0" i="0" u="none" strike="noStrike" dirty="0">
                        <a:solidFill>
                          <a:schemeClr val="dk1"/>
                        </a:solidFill>
                        <a:latin typeface="Arial"/>
                        <a:ea typeface="Arial"/>
                        <a:cs typeface="Arial"/>
                        <a:sym typeface="Arial"/>
                      </a:endParaRPr>
                    </a:p>
                  </a:txBody>
                  <a:tcPr marL="7625" marR="7625" marT="7625" marB="0" anchor="ctr"/>
                </a:tc>
                <a:tc hMerge="true">
                  <a:tcPr/>
                </a:tc>
                <a:tc gridSpan="2">
                  <a:txBody>
                    <a:bodyPr/>
                    <a:lstStyle/>
                    <a:p>
                      <a:pPr marL="0" marR="0" lvl="0" indent="0" algn="ctr" rtl="0">
                        <a:spcBef>
                          <a:spcPts val="0"/>
                        </a:spcBef>
                        <a:spcAft>
                          <a:spcPts val="0"/>
                        </a:spcAft>
                        <a:buNone/>
                      </a:pPr>
                      <a:r>
                        <a:rPr lang="en-US" sz="1600" i="1" u="none" strike="noStrike">
                          <a:solidFill>
                            <a:schemeClr val="dk1"/>
                          </a:solidFill>
                        </a:rPr>
                        <a:t>Random Forest </a:t>
                      </a:r>
                      <a:endParaRPr sz="1600" b="0" i="1" u="none" strike="noStrike">
                        <a:solidFill>
                          <a:schemeClr val="dk1"/>
                        </a:solidFill>
                        <a:latin typeface="Arial"/>
                        <a:ea typeface="Arial"/>
                        <a:cs typeface="Arial"/>
                        <a:sym typeface="Arial"/>
                      </a:endParaRPr>
                    </a:p>
                  </a:txBody>
                  <a:tcPr marL="7625" marR="7625" marT="7625" marB="0" anchor="ctr"/>
                </a:tc>
                <a:tc hMerge="true">
                  <a:tcPr/>
                </a:tc>
              </a:tr>
              <a:tr h="359960">
                <a:tc>
                  <a:txBody>
                    <a:bodyPr/>
                    <a:lstStyle/>
                    <a:p>
                      <a:pPr marL="0" marR="0" lvl="0" indent="0" algn="ctr" rtl="0">
                        <a:spcBef>
                          <a:spcPts val="0"/>
                        </a:spcBef>
                        <a:spcAft>
                          <a:spcPts val="0"/>
                        </a:spcAft>
                        <a:buNone/>
                      </a:pPr>
                      <a:r>
                        <a:rPr lang="en-US" sz="1600" u="none" strike="noStrike">
                          <a:solidFill>
                            <a:schemeClr val="dk1"/>
                          </a:solidFill>
                        </a:rPr>
                        <a:t>Accuracy</a:t>
                      </a:r>
                      <a:endParaRPr sz="1600" b="0" i="0" u="none" strike="noStrike">
                        <a:solidFill>
                          <a:schemeClr val="dk1"/>
                        </a:solidFill>
                        <a:latin typeface="Arial"/>
                        <a:ea typeface="Arial"/>
                        <a:cs typeface="Arial"/>
                        <a:sym typeface="Arial"/>
                      </a:endParaRPr>
                    </a:p>
                  </a:txBody>
                  <a:tcPr marL="7625" marR="7625" marT="7625" marB="0" anchor="ctr"/>
                </a:tc>
                <a:tc gridSpan="2">
                  <a:txBody>
                    <a:bodyPr/>
                    <a:lstStyle/>
                    <a:p>
                      <a:pPr marL="0" marR="0" lvl="0" indent="0" algn="ctr" rtl="0">
                        <a:spcBef>
                          <a:spcPts val="0"/>
                        </a:spcBef>
                        <a:spcAft>
                          <a:spcPts val="0"/>
                        </a:spcAft>
                        <a:buNone/>
                      </a:pPr>
                      <a:r>
                        <a:rPr lang="en-US" sz="1600" u="none" strike="noStrike">
                          <a:solidFill>
                            <a:schemeClr val="dk1"/>
                          </a:solidFill>
                        </a:rPr>
                        <a:t> 0.912</a:t>
                      </a:r>
                      <a:endParaRPr sz="1600" b="0" i="0" u="none" strike="noStrike">
                        <a:solidFill>
                          <a:schemeClr val="dk1"/>
                        </a:solidFill>
                        <a:latin typeface="Arial"/>
                        <a:ea typeface="Arial"/>
                        <a:cs typeface="Arial"/>
                        <a:sym typeface="Arial"/>
                      </a:endParaRPr>
                    </a:p>
                  </a:txBody>
                  <a:tcPr marL="7625" marR="7625" marT="7625" marB="0" anchor="ctr"/>
                </a:tc>
                <a:tc hMerge="true">
                  <a:tcPr/>
                </a:tc>
                <a:tc gridSpan="2">
                  <a:txBody>
                    <a:bodyPr/>
                    <a:lstStyle/>
                    <a:p>
                      <a:pPr marL="0" marR="0" lvl="0" indent="0" algn="ctr" rtl="0">
                        <a:spcBef>
                          <a:spcPts val="0"/>
                        </a:spcBef>
                        <a:spcAft>
                          <a:spcPts val="0"/>
                        </a:spcAft>
                        <a:buNone/>
                      </a:pPr>
                      <a:r>
                        <a:rPr lang="en-US" sz="1600" u="none" strike="noStrike">
                          <a:solidFill>
                            <a:schemeClr val="dk1"/>
                          </a:solidFill>
                        </a:rPr>
                        <a:t> 0.963</a:t>
                      </a:r>
                      <a:endParaRPr sz="1600" b="0" i="0" u="none" strike="noStrike">
                        <a:solidFill>
                          <a:schemeClr val="dk1"/>
                        </a:solidFill>
                        <a:latin typeface="Arial"/>
                        <a:ea typeface="Arial"/>
                        <a:cs typeface="Arial"/>
                        <a:sym typeface="Arial"/>
                      </a:endParaRPr>
                    </a:p>
                  </a:txBody>
                  <a:tcPr marL="7625" marR="7625" marT="7625" marB="0" anchor="ctr"/>
                </a:tc>
                <a:tc hMerge="true">
                  <a:tcPr/>
                </a:tc>
                <a:tc gridSpan="2">
                  <a:txBody>
                    <a:bodyPr/>
                    <a:lstStyle/>
                    <a:p>
                      <a:pPr marL="0" marR="0" lvl="0" indent="0" algn="ctr" rtl="0">
                        <a:spcBef>
                          <a:spcPts val="0"/>
                        </a:spcBef>
                        <a:spcAft>
                          <a:spcPts val="0"/>
                        </a:spcAft>
                        <a:buNone/>
                      </a:pPr>
                      <a:r>
                        <a:rPr lang="en-US" sz="1600" i="1" u="none" strike="noStrike">
                          <a:solidFill>
                            <a:schemeClr val="dk1"/>
                          </a:solidFill>
                          <a:highlight>
                            <a:srgbClr val="00FF00"/>
                          </a:highlight>
                        </a:rPr>
                        <a:t>0.961</a:t>
                      </a:r>
                      <a:endParaRPr sz="1600" b="0" i="1" u="none" strike="noStrike">
                        <a:solidFill>
                          <a:schemeClr val="dk1"/>
                        </a:solidFill>
                        <a:highlight>
                          <a:srgbClr val="00FF00"/>
                        </a:highlight>
                        <a:latin typeface="Arial"/>
                        <a:ea typeface="Arial"/>
                        <a:cs typeface="Arial"/>
                        <a:sym typeface="Arial"/>
                      </a:endParaRPr>
                    </a:p>
                  </a:txBody>
                  <a:tcPr marL="7625" marR="7625" marT="7625" marB="0" anchor="ctr"/>
                </a:tc>
                <a:tc hMerge="true">
                  <a:tcPr/>
                </a:tc>
              </a:tr>
              <a:tr h="361005">
                <a:tc>
                  <a:txBody>
                    <a:bodyPr/>
                    <a:lstStyle/>
                    <a:p>
                      <a:pPr marL="0" marR="0" lvl="0" indent="0" algn="ctr" rtl="0">
                        <a:spcBef>
                          <a:spcPts val="0"/>
                        </a:spcBef>
                        <a:spcAft>
                          <a:spcPts val="0"/>
                        </a:spcAft>
                        <a:buNone/>
                      </a:pPr>
                      <a:r>
                        <a:rPr lang="en-US" sz="1600" u="none" strike="noStrike">
                          <a:solidFill>
                            <a:schemeClr val="dk1"/>
                          </a:solidFill>
                        </a:rPr>
                        <a:t> </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u="none" strike="noStrike">
                          <a:solidFill>
                            <a:schemeClr val="dk1"/>
                          </a:solidFill>
                        </a:rPr>
                        <a:t>0</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b="0" u="none" strike="noStrike">
                          <a:solidFill>
                            <a:schemeClr val="dk1"/>
                          </a:solidFill>
                        </a:rPr>
                        <a:t>1</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u="none" strike="noStrike">
                          <a:solidFill>
                            <a:schemeClr val="dk1"/>
                          </a:solidFill>
                        </a:rPr>
                        <a:t> 0</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b="0" u="none" strike="noStrike">
                          <a:solidFill>
                            <a:schemeClr val="dk1"/>
                          </a:solidFill>
                        </a:rPr>
                        <a:t>1</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i="1" u="none" strike="noStrike">
                          <a:solidFill>
                            <a:schemeClr val="dk1"/>
                          </a:solidFill>
                        </a:rPr>
                        <a:t> 0</a:t>
                      </a:r>
                      <a:endParaRPr sz="1600" b="0" i="1"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b="0" i="1" u="none" strike="noStrike">
                          <a:solidFill>
                            <a:schemeClr val="dk1"/>
                          </a:solidFill>
                        </a:rPr>
                        <a:t>1</a:t>
                      </a:r>
                      <a:endParaRPr sz="1600" b="0" i="1" u="none" strike="noStrike">
                        <a:solidFill>
                          <a:schemeClr val="dk1"/>
                        </a:solidFill>
                        <a:latin typeface="Arial"/>
                        <a:ea typeface="Arial"/>
                        <a:cs typeface="Arial"/>
                        <a:sym typeface="Arial"/>
                      </a:endParaRPr>
                    </a:p>
                  </a:txBody>
                  <a:tcPr marL="7625" marR="7625" marT="7625" marB="0" anchor="ctr"/>
                </a:tc>
              </a:tr>
              <a:tr h="400549">
                <a:tc>
                  <a:txBody>
                    <a:bodyPr/>
                    <a:lstStyle/>
                    <a:p>
                      <a:pPr marL="0" marR="0" lvl="0" indent="0" algn="ctr" rtl="0">
                        <a:spcBef>
                          <a:spcPts val="0"/>
                        </a:spcBef>
                        <a:spcAft>
                          <a:spcPts val="0"/>
                        </a:spcAft>
                        <a:buNone/>
                      </a:pPr>
                      <a:r>
                        <a:rPr lang="en-US" sz="1600" u="none" strike="noStrike">
                          <a:solidFill>
                            <a:schemeClr val="dk1"/>
                          </a:solidFill>
                        </a:rPr>
                        <a:t>Precision</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a:solidFill>
                            <a:schemeClr val="dk1"/>
                          </a:solidFill>
                        </a:rPr>
                        <a:t>0.97</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0.78</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0.98</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0.92</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i="1">
                          <a:solidFill>
                            <a:schemeClr val="dk1"/>
                          </a:solidFill>
                        </a:rPr>
                        <a:t>0.97</a:t>
                      </a:r>
                      <a:endParaRPr sz="1600" i="1">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i="1">
                          <a:solidFill>
                            <a:schemeClr val="dk1"/>
                          </a:solidFill>
                        </a:rPr>
                        <a:t>0.93</a:t>
                      </a:r>
                      <a:endParaRPr sz="1600" i="1">
                        <a:solidFill>
                          <a:schemeClr val="dk1"/>
                        </a:solidFill>
                        <a:latin typeface="Arial"/>
                        <a:ea typeface="Arial"/>
                        <a:cs typeface="Arial"/>
                        <a:sym typeface="Arial"/>
                      </a:endParaRPr>
                    </a:p>
                  </a:txBody>
                  <a:tcPr marL="91450" marR="91450" marT="45725" marB="45725" anchor="ctr"/>
                </a:tc>
              </a:tr>
              <a:tr h="440111">
                <a:tc>
                  <a:txBody>
                    <a:bodyPr/>
                    <a:lstStyle/>
                    <a:p>
                      <a:pPr marL="0" marR="0" lvl="0" indent="0" algn="ctr" rtl="0">
                        <a:spcBef>
                          <a:spcPts val="0"/>
                        </a:spcBef>
                        <a:spcAft>
                          <a:spcPts val="0"/>
                        </a:spcAft>
                        <a:buNone/>
                      </a:pPr>
                      <a:r>
                        <a:rPr lang="en-US" sz="1600" u="none" strike="noStrike">
                          <a:solidFill>
                            <a:schemeClr val="dk1"/>
                          </a:solidFill>
                        </a:rPr>
                        <a:t>Recall</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a:solidFill>
                            <a:schemeClr val="dk1"/>
                          </a:solidFill>
                        </a:rPr>
                        <a:t>0.92</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0.91</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0.98</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0.92</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i="1">
                          <a:solidFill>
                            <a:schemeClr val="dk1"/>
                          </a:solidFill>
                        </a:rPr>
                        <a:t>0.98</a:t>
                      </a:r>
                      <a:endParaRPr sz="1600" i="1">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i="1">
                          <a:solidFill>
                            <a:schemeClr val="dk1"/>
                          </a:solidFill>
                        </a:rPr>
                        <a:t>0.</a:t>
                      </a:r>
                      <a:r>
                        <a:rPr lang="en-US" altLang="en-US" sz="1600" i="1">
                          <a:solidFill>
                            <a:schemeClr val="dk1"/>
                          </a:solidFill>
                        </a:rPr>
                        <a:t>90</a:t>
                      </a:r>
                      <a:endParaRPr lang="en-US" altLang="en-US" sz="1600" i="1">
                        <a:solidFill>
                          <a:schemeClr val="dk1"/>
                        </a:solidFill>
                        <a:latin typeface="Arial"/>
                        <a:ea typeface="Arial"/>
                        <a:cs typeface="Arial"/>
                        <a:sym typeface="Arial"/>
                      </a:endParaRPr>
                    </a:p>
                  </a:txBody>
                  <a:tcPr marL="91450" marR="91450" marT="45725" marB="45725" anchor="ctr"/>
                </a:tc>
              </a:tr>
              <a:tr h="479655">
                <a:tc>
                  <a:txBody>
                    <a:bodyPr/>
                    <a:lstStyle/>
                    <a:p>
                      <a:pPr marL="0" marR="0" lvl="0" indent="0" algn="ctr" rtl="0">
                        <a:spcBef>
                          <a:spcPts val="0"/>
                        </a:spcBef>
                        <a:spcAft>
                          <a:spcPts val="0"/>
                        </a:spcAft>
                        <a:buNone/>
                      </a:pPr>
                      <a:r>
                        <a:rPr lang="en-US" sz="1600" u="none" strike="noStrike">
                          <a:solidFill>
                            <a:schemeClr val="dk1"/>
                          </a:solidFill>
                        </a:rPr>
                        <a:t>F1 Score </a:t>
                      </a:r>
                      <a:endParaRPr sz="1600" b="0" i="0" u="none" strike="noStrike">
                        <a:solidFill>
                          <a:schemeClr val="dk1"/>
                        </a:solidFill>
                        <a:latin typeface="Arial"/>
                        <a:ea typeface="Arial"/>
                        <a:cs typeface="Arial"/>
                        <a:sym typeface="Arial"/>
                      </a:endParaRPr>
                    </a:p>
                  </a:txBody>
                  <a:tcPr marL="7625" marR="7625" marT="7625" marB="0" anchor="ctr"/>
                </a:tc>
                <a:tc>
                  <a:txBody>
                    <a:bodyPr/>
                    <a:lstStyle/>
                    <a:p>
                      <a:pPr marL="0" marR="0" lvl="0" indent="0" algn="ctr" rtl="0">
                        <a:spcBef>
                          <a:spcPts val="0"/>
                        </a:spcBef>
                        <a:spcAft>
                          <a:spcPts val="0"/>
                        </a:spcAft>
                        <a:buNone/>
                      </a:pPr>
                      <a:r>
                        <a:rPr lang="en-US" sz="1600">
                          <a:solidFill>
                            <a:schemeClr val="dk1"/>
                          </a:solidFill>
                        </a:rPr>
                        <a:t>0.95</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0.84</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0.98</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a:solidFill>
                            <a:schemeClr val="dk1"/>
                          </a:solidFill>
                        </a:rPr>
                        <a:t>0.92</a:t>
                      </a:r>
                      <a:endParaRPr sz="1600">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i="1">
                          <a:solidFill>
                            <a:schemeClr val="dk1"/>
                          </a:solidFill>
                        </a:rPr>
                        <a:t>0.97</a:t>
                      </a:r>
                      <a:endParaRPr sz="1600" i="1">
                        <a:solidFill>
                          <a:schemeClr val="dk1"/>
                        </a:solidFill>
                        <a:latin typeface="Arial"/>
                        <a:ea typeface="Arial"/>
                        <a:cs typeface="Arial"/>
                        <a:sym typeface="Arial"/>
                      </a:endParaRPr>
                    </a:p>
                  </a:txBody>
                  <a:tcPr marL="91450" marR="91450" marT="45725" marB="45725" anchor="ctr"/>
                </a:tc>
                <a:tc>
                  <a:txBody>
                    <a:bodyPr/>
                    <a:lstStyle/>
                    <a:p>
                      <a:pPr marL="0" marR="0" lvl="0" indent="0" algn="ctr" rtl="0">
                        <a:spcBef>
                          <a:spcPts val="0"/>
                        </a:spcBef>
                        <a:spcAft>
                          <a:spcPts val="0"/>
                        </a:spcAft>
                        <a:buNone/>
                      </a:pPr>
                      <a:r>
                        <a:rPr lang="en-US" sz="1600" i="1">
                          <a:solidFill>
                            <a:schemeClr val="dk1"/>
                          </a:solidFill>
                        </a:rPr>
                        <a:t>0.91</a:t>
                      </a:r>
                      <a:endParaRPr sz="1600" i="1">
                        <a:solidFill>
                          <a:schemeClr val="dk1"/>
                        </a:solidFill>
                        <a:latin typeface="Arial"/>
                        <a:ea typeface="Arial"/>
                        <a:cs typeface="Arial"/>
                        <a:sym typeface="Arial"/>
                      </a:endParaRPr>
                    </a:p>
                  </a:txBody>
                  <a:tcPr marL="91450" marR="91450" marT="45725" marB="45725" anchor="ctr"/>
                </a:tc>
              </a:tr>
              <a:tr h="437763">
                <a:tc>
                  <a:txBody>
                    <a:bodyPr/>
                    <a:lstStyle/>
                    <a:p>
                      <a:pPr marL="0" marR="0" lvl="0" indent="0" algn="ctr" rtl="0">
                        <a:spcBef>
                          <a:spcPts val="0"/>
                        </a:spcBef>
                        <a:spcAft>
                          <a:spcPts val="0"/>
                        </a:spcAft>
                        <a:buNone/>
                      </a:pPr>
                      <a:r>
                        <a:rPr lang="en-US" sz="1600" u="none" strike="noStrike">
                          <a:solidFill>
                            <a:schemeClr val="dk1"/>
                          </a:solidFill>
                        </a:rPr>
                        <a:t>No. of features used </a:t>
                      </a:r>
                      <a:endParaRPr sz="1600" b="0" i="0" u="none" strike="noStrike">
                        <a:solidFill>
                          <a:schemeClr val="dk1"/>
                        </a:solidFill>
                        <a:latin typeface="Arial"/>
                        <a:ea typeface="Arial"/>
                        <a:cs typeface="Arial"/>
                        <a:sym typeface="Arial"/>
                      </a:endParaRPr>
                    </a:p>
                  </a:txBody>
                  <a:tcPr marL="7625" marR="7625" marT="7625" marB="0" anchor="ctr"/>
                </a:tc>
                <a:tc gridSpan="2">
                  <a:txBody>
                    <a:bodyPr/>
                    <a:lstStyle/>
                    <a:p>
                      <a:pPr marL="0" marR="0" lvl="0" indent="0" algn="ctr" rtl="0">
                        <a:spcBef>
                          <a:spcPts val="0"/>
                        </a:spcBef>
                        <a:spcAft>
                          <a:spcPts val="0"/>
                        </a:spcAft>
                        <a:buNone/>
                      </a:pPr>
                      <a:r>
                        <a:rPr lang="en-US" sz="1600" u="none" strike="noStrike">
                          <a:solidFill>
                            <a:schemeClr val="dk1"/>
                          </a:solidFill>
                        </a:rPr>
                        <a:t>26</a:t>
                      </a:r>
                      <a:endParaRPr sz="1600" b="0" i="0" u="none" strike="noStrike">
                        <a:solidFill>
                          <a:schemeClr val="dk1"/>
                        </a:solidFill>
                        <a:latin typeface="Arial"/>
                        <a:ea typeface="Arial"/>
                        <a:cs typeface="Arial"/>
                        <a:sym typeface="Arial"/>
                      </a:endParaRPr>
                    </a:p>
                  </a:txBody>
                  <a:tcPr marL="7625" marR="7625" marT="7625" marB="0" anchor="ctr"/>
                </a:tc>
                <a:tc hMerge="true">
                  <a:tcPr/>
                </a:tc>
                <a:tc gridSpan="2">
                  <a:txBody>
                    <a:bodyPr/>
                    <a:lstStyle/>
                    <a:p>
                      <a:pPr marL="0" marR="0" lvl="0" indent="0" algn="ctr" rtl="0">
                        <a:spcBef>
                          <a:spcPts val="0"/>
                        </a:spcBef>
                        <a:spcAft>
                          <a:spcPts val="0"/>
                        </a:spcAft>
                        <a:buNone/>
                      </a:pPr>
                      <a:r>
                        <a:rPr lang="en-US" sz="1600" u="none" strike="noStrike" dirty="0">
                          <a:solidFill>
                            <a:schemeClr val="dk1"/>
                          </a:solidFill>
                        </a:rPr>
                        <a:t>26</a:t>
                      </a:r>
                      <a:endParaRPr sz="1600" b="0" i="0" u="none" strike="noStrike" dirty="0">
                        <a:solidFill>
                          <a:schemeClr val="dk1"/>
                        </a:solidFill>
                        <a:latin typeface="Arial"/>
                        <a:ea typeface="Arial"/>
                        <a:cs typeface="Arial"/>
                        <a:sym typeface="Arial"/>
                      </a:endParaRPr>
                    </a:p>
                  </a:txBody>
                  <a:tcPr marL="7625" marR="7625" marT="7625" marB="0" anchor="ctr"/>
                </a:tc>
                <a:tc hMerge="true">
                  <a:tcPr/>
                </a:tc>
                <a:tc gridSpan="2">
                  <a:txBody>
                    <a:bodyPr/>
                    <a:lstStyle/>
                    <a:p>
                      <a:pPr marL="0" marR="0" lvl="0" indent="0" algn="ctr" rtl="0">
                        <a:spcBef>
                          <a:spcPts val="0"/>
                        </a:spcBef>
                        <a:spcAft>
                          <a:spcPts val="0"/>
                        </a:spcAft>
                        <a:buNone/>
                      </a:pPr>
                      <a:r>
                        <a:rPr lang="en-US" sz="1600" i="1" u="none" strike="noStrike" dirty="0">
                          <a:solidFill>
                            <a:schemeClr val="dk1"/>
                          </a:solidFill>
                        </a:rPr>
                        <a:t>26</a:t>
                      </a:r>
                      <a:endParaRPr sz="1600" b="0" i="1" u="none" strike="noStrike" dirty="0">
                        <a:solidFill>
                          <a:schemeClr val="dk1"/>
                        </a:solidFill>
                        <a:latin typeface="Arial"/>
                        <a:ea typeface="Arial"/>
                        <a:cs typeface="Arial"/>
                        <a:sym typeface="Arial"/>
                      </a:endParaRPr>
                    </a:p>
                  </a:txBody>
                  <a:tcPr marL="7625" marR="7625" marT="7625" marB="0" anchor="ctr"/>
                </a:tc>
                <a:tc hMerge="true">
                  <a:tcPr/>
                </a:tc>
              </a:tr>
            </a:tbl>
          </a:graphicData>
        </a:graphic>
      </p:graphicFrame>
      <p:sp>
        <p:nvSpPr>
          <p:cNvPr id="478" name="Google Shape;478;p29"/>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479" name="Google Shape;479;p29"/>
          <p:cNvSpPr txBox="true"/>
          <p:nvPr/>
        </p:nvSpPr>
        <p:spPr>
          <a:xfrm>
            <a:off x="1558212" y="4123149"/>
            <a:ext cx="6951306" cy="2862282"/>
          </a:xfrm>
          <a:prstGeom prst="rect">
            <a:avLst/>
          </a:prstGeom>
          <a:noFill/>
          <a:ln>
            <a:noFill/>
          </a:ln>
        </p:spPr>
        <p:txBody>
          <a:bodyPr spcFirstLastPara="1" wrap="square" lIns="91425" tIns="45700" rIns="91425" bIns="45700" anchor="t" anchorCtr="false">
            <a:spAutoFit/>
          </a:bodyPr>
          <a:lstStyle/>
          <a:p>
            <a:pPr marL="285750" marR="0" lvl="0" indent="-171450" algn="l" rtl="0">
              <a:spcBef>
                <a:spcPts val="0"/>
              </a:spcBef>
              <a:spcAft>
                <a:spcPts val="0"/>
              </a:spcAft>
              <a:buClr>
                <a:schemeClr val="lt1"/>
              </a:buClr>
              <a:buSzPts val="1800"/>
              <a:buFont typeface="Arial"/>
              <a:buNone/>
            </a:pPr>
            <a:endParaRP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We are selecting </a:t>
            </a:r>
            <a:r>
              <a:rPr lang="en-US" sz="1800" u="sng" dirty="0">
                <a:solidFill>
                  <a:schemeClr val="dk1"/>
                </a:solidFill>
                <a:highlight>
                  <a:srgbClr val="00FF00"/>
                </a:highlight>
                <a:latin typeface="Arial"/>
                <a:ea typeface="Arial"/>
                <a:cs typeface="Arial"/>
                <a:sym typeface="Arial"/>
              </a:rPr>
              <a:t>Random Forest </a:t>
            </a:r>
            <a:r>
              <a:rPr lang="en-US" sz="1800" dirty="0">
                <a:solidFill>
                  <a:schemeClr val="dk1"/>
                </a:solidFill>
                <a:latin typeface="Arial"/>
                <a:ea typeface="Arial"/>
                <a:cs typeface="Arial"/>
                <a:sym typeface="Arial"/>
              </a:rPr>
              <a:t>as our final model because it is faster than decision tree and preforms better</a:t>
            </a:r>
            <a:endParaRPr lang="en-US"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endParaRPr lang="en-US" sz="1800" dirty="0">
              <a:solidFill>
                <a:schemeClr val="dk1"/>
              </a:solidFill>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Time for performing </a:t>
            </a:r>
            <a:r>
              <a:rPr lang="en-US" sz="1800" i="1" u="sng" dirty="0">
                <a:solidFill>
                  <a:schemeClr val="dk1"/>
                </a:solidFill>
                <a:latin typeface="Arial"/>
                <a:ea typeface="Arial"/>
                <a:cs typeface="Arial"/>
                <a:sym typeface="Arial"/>
              </a:rPr>
              <a:t>Decision tree was &gt;1min </a:t>
            </a:r>
            <a:r>
              <a:rPr lang="en-US" sz="1800" dirty="0">
                <a:solidFill>
                  <a:schemeClr val="dk1"/>
                </a:solidFill>
                <a:latin typeface="Arial"/>
                <a:ea typeface="Arial"/>
                <a:cs typeface="Arial"/>
                <a:sym typeface="Arial"/>
              </a:rPr>
              <a:t>while</a:t>
            </a:r>
            <a:r>
              <a:rPr lang="en-US" sz="1800" i="1" dirty="0">
                <a:solidFill>
                  <a:schemeClr val="dk1"/>
                </a:solidFill>
                <a:latin typeface="Arial"/>
                <a:ea typeface="Arial"/>
                <a:cs typeface="Arial"/>
                <a:sym typeface="Arial"/>
              </a:rPr>
              <a:t>          </a:t>
            </a:r>
            <a:r>
              <a:rPr lang="en-US" sz="1800" i="1" u="sng" dirty="0">
                <a:solidFill>
                  <a:schemeClr val="dk1"/>
                </a:solidFill>
                <a:latin typeface="Arial"/>
                <a:ea typeface="Arial"/>
                <a:cs typeface="Arial"/>
                <a:sym typeface="Arial"/>
              </a:rPr>
              <a:t>Random forest took 10 sec</a:t>
            </a:r>
            <a:endParaRPr lang="en-US" sz="1800" i="1" u="sng"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endParaRPr lang="en-US" sz="1800" u="sng"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It builds 500 decision trees on samples and takes their majority vote for classification</a:t>
            </a:r>
            <a:endParaRPr lang="en-US"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endParaRPr lang="en-US" sz="1800" u="sng"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true">
            <a:spLocks noGrp="true"/>
          </p:cNvSpPr>
          <p:nvPr>
            <p:ph type="title"/>
          </p:nvPr>
        </p:nvSpPr>
        <p:spPr>
          <a:xfrm>
            <a:off x="298579" y="213995"/>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dirty="0"/>
              <a:t>Conclusion I</a:t>
            </a:r>
            <a:endParaRPr b="0" dirty="0"/>
          </a:p>
        </p:txBody>
      </p:sp>
      <p:sp>
        <p:nvSpPr>
          <p:cNvPr id="485" name="Google Shape;485;p30"/>
          <p:cNvSpPr txBox="true">
            <a:spLocks noGrp="true"/>
          </p:cNvSpPr>
          <p:nvPr>
            <p:ph type="body" idx="1"/>
          </p:nvPr>
        </p:nvSpPr>
        <p:spPr>
          <a:xfrm>
            <a:off x="457200" y="1196752"/>
            <a:ext cx="8229600" cy="5400600"/>
          </a:xfrm>
          <a:prstGeom prst="rect">
            <a:avLst/>
          </a:prstGeom>
          <a:noFill/>
          <a:ln>
            <a:noFill/>
          </a:ln>
        </p:spPr>
        <p:txBody>
          <a:bodyPr spcFirstLastPara="1" wrap="square" lIns="91425" tIns="45700" rIns="91425" bIns="45700" anchor="t" anchorCtr="false">
            <a:normAutofit/>
          </a:bodyPr>
          <a:lstStyle/>
          <a:p>
            <a:pPr marL="448310" lvl="0" indent="-384175" algn="l" rtl="0">
              <a:spcBef>
                <a:spcPts val="0"/>
              </a:spcBef>
              <a:spcAft>
                <a:spcPts val="0"/>
              </a:spcAft>
              <a:buSzPts val="1600"/>
              <a:buChar char="•"/>
            </a:pPr>
            <a:endParaRPr lang="en-US" sz="2000" dirty="0"/>
          </a:p>
          <a:p>
            <a:pPr marL="448310" lvl="0" indent="-384175" algn="l" rtl="0">
              <a:spcBef>
                <a:spcPts val="0"/>
              </a:spcBef>
              <a:spcAft>
                <a:spcPts val="0"/>
              </a:spcAft>
              <a:buSzPts val="1600"/>
              <a:buChar char="•"/>
            </a:pPr>
            <a:r>
              <a:rPr lang="en-US" sz="2000" dirty="0"/>
              <a:t>According to the Random forest model prediction </a:t>
            </a:r>
            <a:r>
              <a:rPr lang="en-US" sz="2000" i="1" dirty="0">
                <a:solidFill>
                  <a:srgbClr val="FF0000"/>
                </a:solidFill>
              </a:rPr>
              <a:t> </a:t>
            </a:r>
            <a:r>
              <a:rPr lang="en-US" altLang="en-US" sz="2000" i="1" dirty="0">
                <a:solidFill>
                  <a:srgbClr val="FF0000"/>
                </a:solidFill>
              </a:rPr>
              <a:t>168 </a:t>
            </a:r>
            <a:r>
              <a:rPr lang="en-US" sz="2000" i="1" dirty="0">
                <a:solidFill>
                  <a:srgbClr val="FF0000"/>
                </a:solidFill>
              </a:rPr>
              <a:t>out of 83</a:t>
            </a:r>
            <a:r>
              <a:rPr lang="en-US" altLang="en-US" sz="2000" i="1" dirty="0">
                <a:solidFill>
                  <a:srgbClr val="FF0000"/>
                </a:solidFill>
              </a:rPr>
              <a:t>4</a:t>
            </a:r>
            <a:r>
              <a:rPr lang="en-US" sz="2000" i="1" dirty="0">
                <a:solidFill>
                  <a:srgbClr val="FF0000"/>
                </a:solidFill>
              </a:rPr>
              <a:t> (i.e. 2</a:t>
            </a:r>
            <a:r>
              <a:rPr lang="en-US" altLang="en-US" sz="2000" i="1" dirty="0">
                <a:solidFill>
                  <a:srgbClr val="FF0000"/>
                </a:solidFill>
              </a:rPr>
              <a:t>0</a:t>
            </a:r>
            <a:r>
              <a:rPr lang="en-US" sz="2000" i="1" dirty="0">
                <a:solidFill>
                  <a:srgbClr val="FF0000"/>
                </a:solidFill>
              </a:rPr>
              <a:t>%) </a:t>
            </a:r>
            <a:r>
              <a:rPr lang="en-US" sz="2000" dirty="0">
                <a:solidFill>
                  <a:srgbClr val="FF0000"/>
                </a:solidFill>
              </a:rPr>
              <a:t>of the active employees may resign </a:t>
            </a:r>
            <a:endParaRPr lang="en-US" sz="2000" dirty="0">
              <a:solidFill>
                <a:srgbClr val="FF0000"/>
              </a:solidFill>
            </a:endParaRPr>
          </a:p>
          <a:p>
            <a:pPr marL="448310" lvl="0" indent="-384175" algn="l" rtl="0">
              <a:spcBef>
                <a:spcPts val="0"/>
              </a:spcBef>
              <a:spcAft>
                <a:spcPts val="0"/>
              </a:spcAft>
              <a:buSzPts val="1600"/>
              <a:buChar char="•"/>
            </a:pPr>
            <a:endParaRPr lang="en-US" sz="2000" dirty="0"/>
          </a:p>
          <a:p>
            <a:pPr marL="448310" lvl="0" indent="-384175" algn="l" rtl="0">
              <a:spcBef>
                <a:spcPts val="0"/>
              </a:spcBef>
              <a:spcAft>
                <a:spcPts val="0"/>
              </a:spcAft>
              <a:buSzPts val="1600"/>
              <a:buChar char="•"/>
            </a:pPr>
            <a:endParaRPr lang="en-US" dirty="0"/>
          </a:p>
          <a:p>
            <a:pPr marL="448310" lvl="0" indent="-384175" algn="l" rtl="0">
              <a:spcBef>
                <a:spcPts val="1400"/>
              </a:spcBef>
              <a:spcAft>
                <a:spcPts val="0"/>
              </a:spcAft>
              <a:buSzPts val="1600"/>
              <a:buChar char="•"/>
            </a:pPr>
            <a:endParaRPr lang="en-US" sz="2000" dirty="0"/>
          </a:p>
          <a:p>
            <a:pPr marL="64135" lvl="0" indent="0" algn="l" rtl="0">
              <a:spcBef>
                <a:spcPts val="1400"/>
              </a:spcBef>
              <a:spcAft>
                <a:spcPts val="0"/>
              </a:spcAft>
              <a:buSzPts val="1600"/>
              <a:buNone/>
            </a:pPr>
            <a:endParaRPr lang="en-US" sz="2000" dirty="0"/>
          </a:p>
          <a:p>
            <a:pPr marL="448310" lvl="0" indent="-384175" algn="l" rtl="0">
              <a:spcBef>
                <a:spcPts val="1400"/>
              </a:spcBef>
              <a:spcAft>
                <a:spcPts val="0"/>
              </a:spcAft>
              <a:buSzPts val="1600"/>
              <a:buChar char="•"/>
            </a:pPr>
            <a:r>
              <a:rPr lang="en-US" sz="2000" dirty="0"/>
              <a:t>Complete list of Attrition</a:t>
            </a:r>
            <a:endParaRPr lang="en-US" sz="2000" dirty="0"/>
          </a:p>
          <a:p>
            <a:pPr marL="448310" lvl="0" indent="-384175" algn="l" rtl="0">
              <a:spcBef>
                <a:spcPts val="1400"/>
              </a:spcBef>
              <a:spcAft>
                <a:spcPts val="0"/>
              </a:spcAft>
              <a:buSzPts val="1600"/>
              <a:buChar char="•"/>
            </a:pPr>
            <a:r>
              <a:rPr lang="en-US" sz="2000" dirty="0"/>
              <a:t>163 people were promoted in last fiscal year</a:t>
            </a:r>
            <a:r>
              <a:rPr lang="en-US" altLang="en-US" sz="2000" dirty="0"/>
              <a:t>.</a:t>
            </a:r>
            <a:r>
              <a:rPr lang="en-US" sz="2000" dirty="0"/>
              <a:t> </a:t>
            </a:r>
            <a:endParaRPr lang="en-US" dirty="0"/>
          </a:p>
          <a:p>
            <a:pPr marL="448310" lvl="0" indent="-384175" algn="l" rtl="0">
              <a:spcBef>
                <a:spcPts val="1400"/>
              </a:spcBef>
              <a:spcAft>
                <a:spcPts val="0"/>
              </a:spcAft>
              <a:buSzPts val="1600"/>
              <a:buChar char="•"/>
            </a:pPr>
            <a:r>
              <a:rPr lang="en-US" altLang="en-US" sz="2000" dirty="0"/>
              <a:t>29</a:t>
            </a:r>
            <a:r>
              <a:rPr lang="en-US" sz="2000" dirty="0"/>
              <a:t> out of 163 people promoted</a:t>
            </a:r>
            <a:r>
              <a:rPr lang="en-US" altLang="en-US" sz="2000" dirty="0"/>
              <a:t> </a:t>
            </a:r>
            <a:r>
              <a:rPr lang="en-US" sz="2000" dirty="0">
                <a:sym typeface="+mn-ea"/>
              </a:rPr>
              <a:t>may resign</a:t>
            </a:r>
            <a:r>
              <a:rPr lang="en-US" altLang="en-US" sz="2000" dirty="0">
                <a:sym typeface="+mn-ea"/>
              </a:rPr>
              <a:t>.</a:t>
            </a:r>
            <a:r>
              <a:rPr lang="en-US" sz="2000" dirty="0">
                <a:sym typeface="+mn-ea"/>
              </a:rPr>
              <a:t> </a:t>
            </a:r>
            <a:r>
              <a:rPr lang="en-US" sz="2000" dirty="0"/>
              <a:t> </a:t>
            </a:r>
            <a:endParaRPr lang="en-US" dirty="0"/>
          </a:p>
        </p:txBody>
      </p:sp>
      <p:sp>
        <p:nvSpPr>
          <p:cNvPr id="486" name="Google Shape;486;p30"/>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aphicFrame>
        <p:nvGraphicFramePr>
          <p:cNvPr id="3" name="Table 2"/>
          <p:cNvGraphicFramePr>
            <a:graphicFrameLocks noGrp="true"/>
          </p:cNvGraphicFramePr>
          <p:nvPr/>
        </p:nvGraphicFramePr>
        <p:xfrm>
          <a:off x="1069145" y="2250830"/>
          <a:ext cx="7114735" cy="1617784"/>
        </p:xfrm>
        <a:graphic>
          <a:graphicData uri="http://schemas.openxmlformats.org/drawingml/2006/table">
            <a:tbl>
              <a:tblPr/>
              <a:tblGrid>
                <a:gridCol w="1623289"/>
                <a:gridCol w="2424660"/>
                <a:gridCol w="1356167"/>
                <a:gridCol w="1710619"/>
              </a:tblGrid>
              <a:tr h="231112">
                <a:tc>
                  <a:txBody>
                    <a:bodyPr/>
                    <a:lstStyle/>
                    <a:p>
                      <a:pPr algn="ctr" fontAlgn="b"/>
                      <a:r>
                        <a:rPr lang="en-IN" sz="1400" b="1" i="0" u="none" strike="noStrike">
                          <a:solidFill>
                            <a:srgbClr val="000000"/>
                          </a:solidFill>
                          <a:effectLst/>
                          <a:latin typeface="Calibri" panose="020F0502020204030204" pitchFamily="34" charset="0"/>
                        </a:rPr>
                        <a:t>Employee No</a:t>
                      </a:r>
                      <a:endParaRPr lang="en-IN" sz="14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400" b="1" i="0" u="none" strike="noStrike">
                          <a:solidFill>
                            <a:srgbClr val="000000"/>
                          </a:solidFill>
                          <a:effectLst/>
                          <a:latin typeface="Calibri" panose="020F0502020204030204" pitchFamily="34" charset="0"/>
                        </a:rPr>
                        <a:t>Employee Name</a:t>
                      </a:r>
                      <a:endParaRPr lang="en-IN" sz="14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400" b="1" i="0" u="none" strike="noStrike">
                          <a:solidFill>
                            <a:srgbClr val="000000"/>
                          </a:solidFill>
                          <a:effectLst/>
                          <a:latin typeface="Calibri" panose="020F0502020204030204" pitchFamily="34" charset="0"/>
                        </a:rPr>
                        <a:t>Promotion</a:t>
                      </a:r>
                      <a:endParaRPr lang="en-IN" sz="14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400" b="1" i="0" u="none" strike="noStrike">
                          <a:solidFill>
                            <a:srgbClr val="000000"/>
                          </a:solidFill>
                          <a:effectLst/>
                          <a:latin typeface="Calibri" panose="020F0502020204030204" pitchFamily="34" charset="0"/>
                        </a:rPr>
                        <a:t>Prob_Attrition</a:t>
                      </a:r>
                      <a:endParaRPr lang="en-IN" sz="1400" b="1"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231112">
                <a:tc>
                  <a:txBody>
                    <a:bodyPr/>
                    <a:lstStyle/>
                    <a:p>
                      <a:pPr algn="ctr" fontAlgn="b"/>
                      <a:r>
                        <a:rPr lang="en-IN" sz="1400" b="0" i="0" u="none" strike="noStrike">
                          <a:solidFill>
                            <a:srgbClr val="000000"/>
                          </a:solidFill>
                          <a:effectLst/>
                          <a:latin typeface="Calibri" panose="020F0502020204030204" pitchFamily="34" charset="0"/>
                        </a:rPr>
                        <a:t>5</a:t>
                      </a:r>
                      <a:endParaRPr lang="en-IN"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Idalina Lauraine</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NO</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Yes</a:t>
                      </a:r>
                      <a:endParaRPr lang="en-IN"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112">
                <a:tc>
                  <a:txBody>
                    <a:bodyPr/>
                    <a:lstStyle/>
                    <a:p>
                      <a:pPr algn="ctr" fontAlgn="b"/>
                      <a:r>
                        <a:rPr lang="en-IN" sz="1400" b="0" i="0" u="none" strike="noStrike">
                          <a:solidFill>
                            <a:srgbClr val="000000"/>
                          </a:solidFill>
                          <a:effectLst/>
                          <a:latin typeface="Calibri" panose="020F0502020204030204" pitchFamily="34" charset="0"/>
                        </a:rPr>
                        <a:t>7</a:t>
                      </a:r>
                      <a:endParaRPr lang="en-IN"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dirty="0">
                          <a:solidFill>
                            <a:srgbClr val="000000"/>
                          </a:solidFill>
                          <a:effectLst/>
                          <a:latin typeface="Calibri" panose="020F0502020204030204" pitchFamily="34" charset="0"/>
                        </a:rPr>
                        <a:t>Irene Candis</a:t>
                      </a:r>
                      <a:endParaRPr lang="en-IN"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NO</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Yes</a:t>
                      </a:r>
                      <a:endParaRPr lang="en-IN"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112">
                <a:tc>
                  <a:txBody>
                    <a:bodyPr/>
                    <a:lstStyle/>
                    <a:p>
                      <a:pPr algn="ctr" fontAlgn="b"/>
                      <a:r>
                        <a:rPr lang="en-IN" sz="1400" b="0" i="0" u="none" strike="noStrike">
                          <a:solidFill>
                            <a:srgbClr val="000000"/>
                          </a:solidFill>
                          <a:effectLst/>
                          <a:latin typeface="Calibri" panose="020F0502020204030204" pitchFamily="34" charset="0"/>
                        </a:rPr>
                        <a:t>18</a:t>
                      </a:r>
                      <a:endParaRPr lang="en-IN"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dirty="0">
                          <a:solidFill>
                            <a:srgbClr val="000000"/>
                          </a:solidFill>
                          <a:effectLst/>
                          <a:latin typeface="Calibri" panose="020F0502020204030204" pitchFamily="34" charset="0"/>
                        </a:rPr>
                        <a:t>Marina </a:t>
                      </a:r>
                      <a:r>
                        <a:rPr lang="en-IN" sz="1400" b="0" i="0" u="none" strike="noStrike" dirty="0" err="1">
                          <a:solidFill>
                            <a:srgbClr val="000000"/>
                          </a:solidFill>
                          <a:effectLst/>
                          <a:latin typeface="Calibri" panose="020F0502020204030204" pitchFamily="34" charset="0"/>
                        </a:rPr>
                        <a:t>Garnette</a:t>
                      </a:r>
                      <a:endParaRPr lang="en-IN"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dirty="0">
                          <a:solidFill>
                            <a:srgbClr val="000000"/>
                          </a:solidFill>
                          <a:effectLst/>
                          <a:latin typeface="Calibri" panose="020F0502020204030204" pitchFamily="34" charset="0"/>
                        </a:rPr>
                        <a:t>NO</a:t>
                      </a:r>
                      <a:endParaRPr lang="en-IN"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Yes</a:t>
                      </a:r>
                      <a:endParaRPr lang="en-IN"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112">
                <a:tc>
                  <a:txBody>
                    <a:bodyPr/>
                    <a:lstStyle/>
                    <a:p>
                      <a:pPr algn="ctr" fontAlgn="b"/>
                      <a:r>
                        <a:rPr lang="en-IN" sz="1400" b="0" i="0" u="none" strike="noStrike">
                          <a:solidFill>
                            <a:srgbClr val="000000"/>
                          </a:solidFill>
                          <a:effectLst/>
                          <a:latin typeface="Calibri" panose="020F0502020204030204" pitchFamily="34" charset="0"/>
                        </a:rPr>
                        <a:t>24</a:t>
                      </a:r>
                      <a:endParaRPr lang="en-IN"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Rina Debee</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NO</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Yes</a:t>
                      </a:r>
                      <a:endParaRPr lang="en-IN"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112">
                <a:tc>
                  <a:txBody>
                    <a:bodyPr/>
                    <a:lstStyle/>
                    <a:p>
                      <a:pPr algn="ctr" fontAlgn="b"/>
                      <a:r>
                        <a:rPr lang="en-IN" sz="1400" b="0" i="0" u="none" strike="noStrike">
                          <a:solidFill>
                            <a:srgbClr val="000000"/>
                          </a:solidFill>
                          <a:effectLst/>
                          <a:latin typeface="Calibri" panose="020F0502020204030204" pitchFamily="34" charset="0"/>
                        </a:rPr>
                        <a:t>26</a:t>
                      </a:r>
                      <a:endParaRPr lang="en-IN"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dirty="0" err="1">
                          <a:solidFill>
                            <a:srgbClr val="000000"/>
                          </a:solidFill>
                          <a:effectLst/>
                          <a:latin typeface="Calibri" panose="020F0502020204030204" pitchFamily="34" charset="0"/>
                        </a:rPr>
                        <a:t>Marney</a:t>
                      </a:r>
                      <a:r>
                        <a:rPr lang="en-IN" sz="1400" b="0" i="0" u="none" strike="noStrike" dirty="0">
                          <a:solidFill>
                            <a:srgbClr val="000000"/>
                          </a:solidFill>
                          <a:effectLst/>
                          <a:latin typeface="Calibri" panose="020F0502020204030204" pitchFamily="34" charset="0"/>
                        </a:rPr>
                        <a:t> </a:t>
                      </a:r>
                      <a:r>
                        <a:rPr lang="en-IN" sz="1400" b="0" i="0" u="none" strike="noStrike" dirty="0" err="1">
                          <a:solidFill>
                            <a:srgbClr val="000000"/>
                          </a:solidFill>
                          <a:effectLst/>
                          <a:latin typeface="Calibri" panose="020F0502020204030204" pitchFamily="34" charset="0"/>
                        </a:rPr>
                        <a:t>Anderea</a:t>
                      </a:r>
                      <a:endParaRPr lang="en-IN"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NO</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Yes</a:t>
                      </a:r>
                      <a:endParaRPr lang="en-IN"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112">
                <a:tc>
                  <a:txBody>
                    <a:bodyPr/>
                    <a:lstStyle/>
                    <a:p>
                      <a:pPr algn="ctr" fontAlgn="b"/>
                      <a:r>
                        <a:rPr lang="en-IN" sz="1400" b="0" i="0" u="none" strike="noStrike">
                          <a:solidFill>
                            <a:srgbClr val="000000"/>
                          </a:solidFill>
                          <a:effectLst/>
                          <a:latin typeface="Calibri" panose="020F0502020204030204" pitchFamily="34" charset="0"/>
                        </a:rPr>
                        <a:t>30</a:t>
                      </a:r>
                      <a:endParaRPr lang="en-IN"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Kristina Alleen</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NO</a:t>
                      </a:r>
                      <a:endParaRPr lang="en-IN"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dirty="0">
                          <a:solidFill>
                            <a:srgbClr val="000000"/>
                          </a:solidFill>
                          <a:effectLst/>
                          <a:latin typeface="Calibri" panose="020F0502020204030204" pitchFamily="34" charset="0"/>
                        </a:rPr>
                        <a:t>Yes</a:t>
                      </a:r>
                      <a:endParaRPr lang="en-IN" sz="14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Object 5"/>
          <p:cNvGraphicFramePr>
            <a:graphicFrameLocks noChangeAspect="true"/>
          </p:cNvGraphicFramePr>
          <p:nvPr/>
        </p:nvGraphicFramePr>
        <p:xfrm>
          <a:off x="3740248" y="3999877"/>
          <a:ext cx="699902" cy="590542"/>
        </p:xfrm>
        <a:graphic>
          <a:graphicData uri="http://schemas.openxmlformats.org/presentationml/2006/ole"/>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4"/>
          <p:cNvSpPr txBox="true">
            <a:spLocks noGrp="true"/>
          </p:cNvSpPr>
          <p:nvPr>
            <p:ph type="title"/>
          </p:nvPr>
        </p:nvSpPr>
        <p:spPr>
          <a:xfrm>
            <a:off x="444367" y="192361"/>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Objective</a:t>
            </a:r>
            <a:endParaRPr b="0"/>
          </a:p>
        </p:txBody>
      </p:sp>
      <p:sp>
        <p:nvSpPr>
          <p:cNvPr id="105" name="Google Shape;105;p4"/>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pSp>
        <p:nvGrpSpPr>
          <p:cNvPr id="106" name="Google Shape;106;p4"/>
          <p:cNvGrpSpPr/>
          <p:nvPr/>
        </p:nvGrpSpPr>
        <p:grpSpPr>
          <a:xfrm>
            <a:off x="2403131" y="1340916"/>
            <a:ext cx="4852137" cy="4896247"/>
            <a:chOff x="1431531" y="148"/>
            <a:chExt cx="4852137" cy="4896247"/>
          </a:xfrm>
        </p:grpSpPr>
        <p:sp>
          <p:nvSpPr>
            <p:cNvPr id="107" name="Google Shape;107;p4"/>
            <p:cNvSpPr/>
            <p:nvPr/>
          </p:nvSpPr>
          <p:spPr>
            <a:xfrm>
              <a:off x="3032736" y="148"/>
              <a:ext cx="3250932" cy="1470344"/>
            </a:xfrm>
            <a:prstGeom prst="rect">
              <a:avLst/>
            </a:prstGeom>
            <a:solidFill>
              <a:srgbClr val="1FB7B1"/>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08" name="Google Shape;108;p4"/>
            <p:cNvSpPr txBox="true"/>
            <p:nvPr/>
          </p:nvSpPr>
          <p:spPr>
            <a:xfrm>
              <a:off x="3032736" y="148"/>
              <a:ext cx="3250932" cy="1470344"/>
            </a:xfrm>
            <a:prstGeom prst="rect">
              <a:avLst/>
            </a:prstGeom>
            <a:noFill/>
            <a:ln>
              <a:noFill/>
            </a:ln>
          </p:spPr>
          <p:txBody>
            <a:bodyPr spcFirstLastPara="1" wrap="square" lIns="106675" tIns="106675" rIns="106675" bIns="106675" anchor="ctr" anchorCtr="false">
              <a:no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Identify factors influencing attrition</a:t>
              </a:r>
              <a:endParaRPr lang="en-US" sz="2800" b="0" i="0" u="none" strike="noStrike" cap="none">
                <a:solidFill>
                  <a:schemeClr val="dk1"/>
                </a:solidFill>
                <a:latin typeface="Arial"/>
                <a:ea typeface="Arial"/>
                <a:cs typeface="Arial"/>
                <a:sym typeface="Arial"/>
              </a:endParaRPr>
            </a:p>
          </p:txBody>
        </p:sp>
        <p:sp>
          <p:nvSpPr>
            <p:cNvPr id="109" name="Google Shape;109;p4"/>
            <p:cNvSpPr/>
            <p:nvPr/>
          </p:nvSpPr>
          <p:spPr>
            <a:xfrm>
              <a:off x="1431531" y="148"/>
              <a:ext cx="1455641" cy="1470344"/>
            </a:xfrm>
            <a:prstGeom prst="rect">
              <a:avLst/>
            </a:prstGeom>
            <a:blipFill rotWithShape="true">
              <a:blip r:embed="rId1"/>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0" name="Google Shape;110;p4"/>
            <p:cNvSpPr/>
            <p:nvPr/>
          </p:nvSpPr>
          <p:spPr>
            <a:xfrm>
              <a:off x="1431531" y="1713099"/>
              <a:ext cx="3250932" cy="1470344"/>
            </a:xfrm>
            <a:prstGeom prst="rect">
              <a:avLst/>
            </a:prstGeom>
            <a:solidFill>
              <a:srgbClr val="89E634"/>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1" name="Google Shape;111;p4"/>
            <p:cNvSpPr txBox="true"/>
            <p:nvPr/>
          </p:nvSpPr>
          <p:spPr>
            <a:xfrm>
              <a:off x="1431531" y="1713099"/>
              <a:ext cx="3250932" cy="1470344"/>
            </a:xfrm>
            <a:prstGeom prst="rect">
              <a:avLst/>
            </a:prstGeom>
            <a:noFill/>
            <a:ln>
              <a:noFill/>
            </a:ln>
          </p:spPr>
          <p:txBody>
            <a:bodyPr spcFirstLastPara="1" wrap="square" lIns="106675" tIns="106675" rIns="106675" bIns="106675" anchor="ctr" anchorCtr="false">
              <a:no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Predict possible attritions </a:t>
              </a:r>
              <a:endParaRPr sz="2800" b="0" i="0" u="none" strike="noStrike" cap="none">
                <a:solidFill>
                  <a:schemeClr val="dk1"/>
                </a:solidFill>
                <a:latin typeface="Arial"/>
                <a:ea typeface="Arial"/>
                <a:cs typeface="Arial"/>
                <a:sym typeface="Arial"/>
              </a:endParaRPr>
            </a:p>
          </p:txBody>
        </p:sp>
        <p:sp>
          <p:nvSpPr>
            <p:cNvPr id="112" name="Google Shape;112;p4"/>
            <p:cNvSpPr/>
            <p:nvPr/>
          </p:nvSpPr>
          <p:spPr>
            <a:xfrm>
              <a:off x="4828027" y="1713099"/>
              <a:ext cx="1455641" cy="1470344"/>
            </a:xfrm>
            <a:prstGeom prst="rect">
              <a:avLst/>
            </a:prstGeom>
            <a:blipFill rotWithShape="true">
              <a:blip r:embed="rId2"/>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3" name="Google Shape;113;p4"/>
            <p:cNvSpPr/>
            <p:nvPr/>
          </p:nvSpPr>
          <p:spPr>
            <a:xfrm>
              <a:off x="3032736" y="3426051"/>
              <a:ext cx="3250932" cy="1470344"/>
            </a:xfrm>
            <a:prstGeom prst="rect">
              <a:avLst/>
            </a:prstGeom>
            <a:solidFill>
              <a:srgbClr val="F3766B"/>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sp>
          <p:nvSpPr>
            <p:cNvPr id="114" name="Google Shape;114;p4"/>
            <p:cNvSpPr txBox="true"/>
            <p:nvPr/>
          </p:nvSpPr>
          <p:spPr>
            <a:xfrm>
              <a:off x="3032736" y="3426051"/>
              <a:ext cx="3250932" cy="1470344"/>
            </a:xfrm>
            <a:prstGeom prst="rect">
              <a:avLst/>
            </a:prstGeom>
            <a:noFill/>
            <a:ln>
              <a:noFill/>
            </a:ln>
          </p:spPr>
          <p:txBody>
            <a:bodyPr spcFirstLastPara="1" wrap="square" lIns="106675" tIns="106675" rIns="106675" bIns="106675" anchor="ctr" anchorCtr="false">
              <a:no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Identify possible ways to retain high performers</a:t>
              </a:r>
              <a:endParaRPr sz="2800" b="0" i="0" u="none" strike="noStrike" cap="none">
                <a:solidFill>
                  <a:schemeClr val="dk1"/>
                </a:solidFill>
                <a:latin typeface="Arial"/>
                <a:ea typeface="Arial"/>
                <a:cs typeface="Arial"/>
                <a:sym typeface="Arial"/>
              </a:endParaRPr>
            </a:p>
          </p:txBody>
        </p:sp>
        <p:sp>
          <p:nvSpPr>
            <p:cNvPr id="115" name="Google Shape;115;p4"/>
            <p:cNvSpPr/>
            <p:nvPr/>
          </p:nvSpPr>
          <p:spPr>
            <a:xfrm>
              <a:off x="1431531" y="3426051"/>
              <a:ext cx="1455641" cy="1470344"/>
            </a:xfrm>
            <a:prstGeom prst="rect">
              <a:avLst/>
            </a:prstGeom>
            <a:blipFill rotWithShape="true">
              <a:blip r:embed="rId3"/>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true">
            <a:spLocks noGrp="true"/>
          </p:cNvSpPr>
          <p:nvPr>
            <p:ph type="title"/>
          </p:nvPr>
        </p:nvSpPr>
        <p:spPr>
          <a:xfrm>
            <a:off x="457200" y="75294"/>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dirty="0"/>
              <a:t>Conclusion II</a:t>
            </a:r>
            <a:endParaRPr b="0" dirty="0"/>
          </a:p>
        </p:txBody>
      </p:sp>
      <p:sp>
        <p:nvSpPr>
          <p:cNvPr id="485" name="Google Shape;485;p30"/>
          <p:cNvSpPr txBox="true">
            <a:spLocks noGrp="true"/>
          </p:cNvSpPr>
          <p:nvPr>
            <p:ph type="body" idx="1"/>
          </p:nvPr>
        </p:nvSpPr>
        <p:spPr>
          <a:xfrm>
            <a:off x="457200" y="1196752"/>
            <a:ext cx="8229600" cy="5400600"/>
          </a:xfrm>
          <a:prstGeom prst="rect">
            <a:avLst/>
          </a:prstGeom>
          <a:noFill/>
          <a:ln>
            <a:noFill/>
          </a:ln>
        </p:spPr>
        <p:txBody>
          <a:bodyPr spcFirstLastPara="1" wrap="square" lIns="91425" tIns="45700" rIns="91425" bIns="45700" anchor="t" anchorCtr="false">
            <a:normAutofit/>
          </a:bodyPr>
          <a:lstStyle/>
          <a:p>
            <a:pPr marL="64135" lvl="0" indent="0" algn="l" rtl="0">
              <a:spcBef>
                <a:spcPts val="0"/>
              </a:spcBef>
              <a:spcAft>
                <a:spcPts val="0"/>
              </a:spcAft>
              <a:buSzPts val="1600"/>
              <a:buNone/>
            </a:pPr>
            <a:r>
              <a:rPr lang="en-US" sz="2000" dirty="0"/>
              <a:t>High performers </a:t>
            </a:r>
            <a:r>
              <a:rPr lang="en-US" sz="2000" dirty="0">
                <a:solidFill>
                  <a:schemeClr val="dk1"/>
                </a:solidFill>
              </a:rPr>
              <a:t>can be retained by offering: </a:t>
            </a:r>
            <a:endParaRPr sz="2000" dirty="0">
              <a:solidFill>
                <a:schemeClr val="dk1"/>
              </a:solidFill>
            </a:endParaRPr>
          </a:p>
          <a:p>
            <a:pPr marL="822960" lvl="1" indent="-285750" algn="l" rtl="0">
              <a:spcBef>
                <a:spcPts val="1360"/>
              </a:spcBef>
              <a:spcAft>
                <a:spcPts val="0"/>
              </a:spcAft>
              <a:buSzPts val="1710"/>
              <a:buChar char="•"/>
            </a:pPr>
            <a:r>
              <a:rPr lang="" altLang="en-US" sz="1800" dirty="0">
                <a:solidFill>
                  <a:schemeClr val="dk1"/>
                </a:solidFill>
              </a:rPr>
              <a:t>Yearly Bonus or </a:t>
            </a:r>
            <a:r>
              <a:rPr lang="en-US" sz="1800" dirty="0">
                <a:solidFill>
                  <a:schemeClr val="dk1"/>
                </a:solidFill>
              </a:rPr>
              <a:t>Salary Hike </a:t>
            </a:r>
            <a:r>
              <a:rPr lang="" altLang="en-US" sz="1800" dirty="0">
                <a:solidFill>
                  <a:schemeClr val="dk1"/>
                </a:solidFill>
              </a:rPr>
              <a:t>(performance incentives)</a:t>
            </a:r>
            <a:endParaRPr lang="en-US" sz="1800" dirty="0">
              <a:solidFill>
                <a:schemeClr val="dk1"/>
              </a:solidFill>
            </a:endParaRPr>
          </a:p>
          <a:p>
            <a:pPr marL="822960" lvl="1" indent="-285750" algn="l" rtl="0">
              <a:spcBef>
                <a:spcPts val="1360"/>
              </a:spcBef>
              <a:spcAft>
                <a:spcPts val="0"/>
              </a:spcAft>
              <a:buSzPts val="1710"/>
              <a:buChar char="•"/>
            </a:pPr>
            <a:r>
              <a:rPr lang="en-US" sz="1800" dirty="0">
                <a:solidFill>
                  <a:schemeClr val="dk1"/>
                </a:solidFill>
              </a:rPr>
              <a:t>Recognition and Rewards (non monetary)</a:t>
            </a:r>
            <a:endParaRPr lang="en-US" sz="1800" dirty="0">
              <a:solidFill>
                <a:schemeClr val="dk1"/>
              </a:solidFill>
            </a:endParaRPr>
          </a:p>
          <a:p>
            <a:pPr marL="822960" lvl="1" indent="-285750" algn="l" rtl="0">
              <a:spcBef>
                <a:spcPts val="1360"/>
              </a:spcBef>
              <a:spcAft>
                <a:spcPts val="0"/>
              </a:spcAft>
              <a:buSzPts val="1710"/>
              <a:buChar char="•"/>
            </a:pPr>
            <a:r>
              <a:rPr lang="en-US" sz="1800" dirty="0">
                <a:solidFill>
                  <a:schemeClr val="dk1"/>
                </a:solidFill>
              </a:rPr>
              <a:t>Management</a:t>
            </a:r>
            <a:r>
              <a:rPr lang="" altLang="en-US" sz="1800" dirty="0">
                <a:solidFill>
                  <a:schemeClr val="dk1"/>
                </a:solidFill>
              </a:rPr>
              <a:t> interventions with supervisors and department heads.</a:t>
            </a:r>
            <a:endParaRPr lang="" altLang="en-US" sz="1800" dirty="0">
              <a:solidFill>
                <a:schemeClr val="dk1"/>
              </a:solidFill>
            </a:endParaRPr>
          </a:p>
        </p:txBody>
      </p:sp>
      <p:sp>
        <p:nvSpPr>
          <p:cNvPr id="486" name="Google Shape;486;p30"/>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3" name="Picture 2"/>
          <p:cNvPicPr>
            <a:picLocks noChangeAspect="true"/>
          </p:cNvPicPr>
          <p:nvPr/>
        </p:nvPicPr>
        <p:blipFill>
          <a:blip r:embed="rId1"/>
          <a:stretch>
            <a:fillRect/>
          </a:stretch>
        </p:blipFill>
        <p:spPr>
          <a:xfrm>
            <a:off x="916940" y="3460750"/>
            <a:ext cx="7554595" cy="2753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1"/>
          <p:cNvSpPr txBox="true">
            <a:spLocks noGrp="true"/>
          </p:cNvSpPr>
          <p:nvPr>
            <p:ph type="body" idx="1"/>
          </p:nvPr>
        </p:nvSpPr>
        <p:spPr>
          <a:xfrm>
            <a:off x="457200" y="1722437"/>
            <a:ext cx="4038600" cy="4525963"/>
          </a:xfrm>
          <a:prstGeom prst="rect">
            <a:avLst/>
          </a:prstGeom>
          <a:noFill/>
          <a:ln>
            <a:noFill/>
          </a:ln>
        </p:spPr>
        <p:txBody>
          <a:bodyPr spcFirstLastPara="1" wrap="square" lIns="91425" tIns="45700" rIns="91425" bIns="45700" anchor="t" anchorCtr="false">
            <a:normAutofit/>
          </a:bodyPr>
          <a:lstStyle/>
          <a:p>
            <a:pPr marL="64135" lvl="0" indent="0" algn="ctr" rtl="0">
              <a:spcBef>
                <a:spcPts val="0"/>
              </a:spcBef>
              <a:spcAft>
                <a:spcPts val="0"/>
              </a:spcAft>
              <a:buSzPts val="3520"/>
              <a:buNone/>
            </a:pPr>
            <a:endParaRPr sz="4400"/>
          </a:p>
          <a:p>
            <a:pPr marL="64135" lvl="0" indent="0" algn="ctr" rtl="0">
              <a:spcBef>
                <a:spcPts val="1880"/>
              </a:spcBef>
              <a:spcAft>
                <a:spcPts val="0"/>
              </a:spcAft>
              <a:buSzPts val="3520"/>
              <a:buNone/>
            </a:pPr>
            <a:endParaRPr sz="4400"/>
          </a:p>
          <a:p>
            <a:pPr marL="64135" lvl="0" indent="0" algn="ctr" rtl="0">
              <a:spcBef>
                <a:spcPts val="1880"/>
              </a:spcBef>
              <a:spcAft>
                <a:spcPts val="0"/>
              </a:spcAft>
              <a:buSzPts val="3520"/>
              <a:buNone/>
            </a:pPr>
            <a:endParaRPr sz="4400"/>
          </a:p>
          <a:p>
            <a:pPr marL="64135" lvl="0" indent="0" algn="ctr" rtl="0">
              <a:spcBef>
                <a:spcPts val="1880"/>
              </a:spcBef>
              <a:spcAft>
                <a:spcPts val="0"/>
              </a:spcAft>
              <a:buSzPts val="3520"/>
              <a:buNone/>
            </a:pPr>
            <a:endParaRPr sz="4400"/>
          </a:p>
        </p:txBody>
      </p:sp>
      <p:sp>
        <p:nvSpPr>
          <p:cNvPr id="492" name="Google Shape;492;p31"/>
          <p:cNvSpPr txBox="true">
            <a:spLocks noGrp="true"/>
          </p:cNvSpPr>
          <p:nvPr>
            <p:ph type="sldNum" idx="12"/>
          </p:nvPr>
        </p:nvSpPr>
        <p:spPr>
          <a:xfrm>
            <a:off x="818007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493" name="Google Shape;493;p31"/>
          <p:cNvPicPr preferRelativeResize="false"/>
          <p:nvPr/>
        </p:nvPicPr>
        <p:blipFill rotWithShape="true">
          <a:blip r:embed="rId1"/>
          <a:srcRect/>
          <a:stretch>
            <a:fillRect/>
          </a:stretch>
        </p:blipFill>
        <p:spPr>
          <a:xfrm>
            <a:off x="2051720" y="1722437"/>
            <a:ext cx="5256584" cy="37947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true">
            <a:spLocks noGrp="true"/>
          </p:cNvSpPr>
          <p:nvPr>
            <p:ph type="title"/>
          </p:nvPr>
        </p:nvSpPr>
        <p:spPr>
          <a:xfrm>
            <a:off x="450291" y="87532"/>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Data Understanding </a:t>
            </a:r>
            <a:endParaRPr b="0"/>
          </a:p>
        </p:txBody>
      </p:sp>
      <p:sp>
        <p:nvSpPr>
          <p:cNvPr id="121" name="Google Shape;121;p5"/>
          <p:cNvSpPr txBox="true">
            <a:spLocks noGrp="true"/>
          </p:cNvSpPr>
          <p:nvPr>
            <p:ph type="body" idx="1"/>
          </p:nvPr>
        </p:nvSpPr>
        <p:spPr>
          <a:xfrm>
            <a:off x="450291" y="1201811"/>
            <a:ext cx="8229600" cy="4595913"/>
          </a:xfrm>
          <a:prstGeom prst="rect">
            <a:avLst/>
          </a:prstGeom>
          <a:noFill/>
          <a:ln>
            <a:noFill/>
          </a:ln>
        </p:spPr>
        <p:txBody>
          <a:bodyPr spcFirstLastPara="1" wrap="square" lIns="91425" tIns="45700" rIns="91425" bIns="45700" anchor="t" anchorCtr="false">
            <a:normAutofit/>
          </a:bodyPr>
          <a:lstStyle/>
          <a:p>
            <a:pPr marL="448310" lvl="0" indent="-384175" algn="l" rtl="0">
              <a:spcBef>
                <a:spcPts val="0"/>
              </a:spcBef>
              <a:spcAft>
                <a:spcPts val="0"/>
              </a:spcAft>
              <a:buSzPts val="1600"/>
              <a:buChar char="•"/>
            </a:pPr>
            <a:r>
              <a:rPr lang="en-US" sz="2000"/>
              <a:t>Services based dataset </a:t>
            </a:r>
            <a:endParaRPr lang="en-US" sz="2000"/>
          </a:p>
          <a:p>
            <a:pPr marL="448310" lvl="0" indent="-384175" algn="l" rtl="0">
              <a:spcBef>
                <a:spcPts val="1400"/>
              </a:spcBef>
              <a:spcAft>
                <a:spcPts val="0"/>
              </a:spcAft>
              <a:buSzPts val="1600"/>
              <a:buChar char="•"/>
            </a:pPr>
            <a:r>
              <a:rPr lang="en-US" sz="2000"/>
              <a:t>Target Variable – </a:t>
            </a:r>
            <a:r>
              <a:rPr lang="en-US" sz="2000" b="1" i="1"/>
              <a:t>Current Status </a:t>
            </a:r>
            <a:r>
              <a:rPr lang="en-US" sz="2000"/>
              <a:t>has 5 categories </a:t>
            </a:r>
            <a:r>
              <a:rPr lang="en-US" sz="2000" i="1"/>
              <a:t>Active,           New Joiners, Sabbatical, Secondment, Resigned</a:t>
            </a:r>
            <a:endParaRPr lang="en-US" sz="2000" i="1"/>
          </a:p>
          <a:p>
            <a:pPr marL="448310" lvl="0" indent="-241935" algn="l" rtl="0">
              <a:spcBef>
                <a:spcPts val="1560"/>
              </a:spcBef>
              <a:spcAft>
                <a:spcPts val="0"/>
              </a:spcAft>
              <a:buSzPts val="2240"/>
              <a:buNone/>
            </a:pPr>
            <a:endParaRPr lang="en-US" sz="2000" i="1"/>
          </a:p>
        </p:txBody>
      </p:sp>
      <p:sp>
        <p:nvSpPr>
          <p:cNvPr id="122" name="Google Shape;122;p5"/>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aphicFrame>
        <p:nvGraphicFramePr>
          <p:cNvPr id="123" name="Google Shape;123;p5"/>
          <p:cNvGraphicFramePr/>
          <p:nvPr/>
        </p:nvGraphicFramePr>
        <p:xfrm>
          <a:off x="1432742" y="3068960"/>
          <a:ext cx="6264700" cy="1977875"/>
        </p:xfrm>
        <a:graphic>
          <a:graphicData uri="http://schemas.openxmlformats.org/drawingml/2006/table">
            <a:tbl>
              <a:tblPr>
                <a:noFill/>
                <a:tableStyleId>{1C2FEDBE-E0A7-4510-B473-5F910E73175F}</a:tableStyleId>
              </a:tblPr>
              <a:tblGrid>
                <a:gridCol w="2562825"/>
                <a:gridCol w="1803475"/>
                <a:gridCol w="1898400"/>
              </a:tblGrid>
              <a:tr h="345825">
                <a:tc gridSpan="3">
                  <a:txBody>
                    <a:bodyPr/>
                    <a:lstStyle/>
                    <a:p>
                      <a:pPr marL="0" marR="0" lvl="0" indent="0" algn="ctr" rtl="0">
                        <a:spcBef>
                          <a:spcPts val="0"/>
                        </a:spcBef>
                        <a:spcAft>
                          <a:spcPts val="0"/>
                        </a:spcAft>
                        <a:buNone/>
                      </a:pPr>
                      <a:r>
                        <a:rPr lang="en-US" sz="1800" b="1" u="none" strike="noStrike" cap="none">
                          <a:latin typeface="Quattrocento Sans"/>
                          <a:ea typeface="Quattrocento Sans"/>
                          <a:cs typeface="Quattrocento Sans"/>
                          <a:sym typeface="Quattrocento Sans"/>
                        </a:rPr>
                        <a:t>Understanding</a:t>
                      </a:r>
                      <a:endParaRPr sz="1800" b="1" i="0" u="none" strike="noStrike" cap="none">
                        <a:solidFill>
                          <a:srgbClr val="000000"/>
                        </a:solidFill>
                        <a:latin typeface="Quattrocento Sans"/>
                        <a:ea typeface="Quattrocento Sans"/>
                        <a:cs typeface="Quattrocento Sans"/>
                        <a:sym typeface="Quattrocento Sans"/>
                      </a:endParaRPr>
                    </a:p>
                  </a:txBody>
                  <a:tcPr marL="7625" marR="7625" marT="7625" marB="0" anchor="ctr"/>
                </a:tc>
                <a:tc hMerge="true">
                  <a:tcPr/>
                </a:tc>
                <a:tc hMerge="true">
                  <a:tcPr/>
                </a:tc>
              </a:tr>
              <a:tr h="344000">
                <a:tc>
                  <a:txBody>
                    <a:bodyPr/>
                    <a:lstStyle/>
                    <a:p>
                      <a:pPr marL="0" marR="0" lvl="0" indent="0" algn="ctr" rtl="0">
                        <a:spcBef>
                          <a:spcPts val="0"/>
                        </a:spcBef>
                        <a:spcAft>
                          <a:spcPts val="0"/>
                        </a:spcAft>
                        <a:buNone/>
                      </a:pPr>
                      <a:endParaRPr sz="18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800" b="1" u="none" strike="noStrike" cap="none">
                          <a:latin typeface="Quattrocento Sans"/>
                          <a:ea typeface="Quattrocento Sans"/>
                          <a:cs typeface="Quattrocento Sans"/>
                          <a:sym typeface="Quattrocento Sans"/>
                        </a:rPr>
                        <a:t>Rows </a:t>
                      </a:r>
                      <a:endParaRPr sz="1800" b="1"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800" b="1" u="none" strike="noStrike" cap="none">
                          <a:latin typeface="Quattrocento Sans"/>
                          <a:ea typeface="Quattrocento Sans"/>
                          <a:cs typeface="Quattrocento Sans"/>
                          <a:sym typeface="Quattrocento Sans"/>
                        </a:rPr>
                        <a:t>Columns </a:t>
                      </a:r>
                      <a:endParaRPr sz="1800" b="1" i="0" u="none" strike="noStrike" cap="none">
                        <a:solidFill>
                          <a:srgbClr val="000000"/>
                        </a:solidFill>
                        <a:latin typeface="Quattrocento Sans"/>
                        <a:ea typeface="Quattrocento Sans"/>
                        <a:cs typeface="Quattrocento Sans"/>
                        <a:sym typeface="Quattrocento Sans"/>
                      </a:endParaRPr>
                    </a:p>
                  </a:txBody>
                  <a:tcPr marL="7625" marR="7625" marT="7625" marB="0" anchor="ctr"/>
                </a:tc>
              </a:tr>
              <a:tr h="419975">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Staff Utilization 2016-17</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789</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115</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r>
              <a:tr h="344000">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Staff Utilization 2017-18</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973</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115</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r>
              <a:tr h="524075">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Termination 15-18</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293</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u="none" strike="noStrike" cap="none">
                          <a:latin typeface="Quattrocento Sans"/>
                          <a:ea typeface="Quattrocento Sans"/>
                          <a:cs typeface="Quattrocento Sans"/>
                          <a:sym typeface="Quattrocento Sans"/>
                        </a:rPr>
                        <a:t>9</a:t>
                      </a: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r>
            </a:tbl>
          </a:graphicData>
        </a:graphic>
      </p:graphicFrame>
      <p:graphicFrame>
        <p:nvGraphicFramePr>
          <p:cNvPr id="124" name="Google Shape;124;p5"/>
          <p:cNvGraphicFramePr/>
          <p:nvPr/>
        </p:nvGraphicFramePr>
        <p:xfrm>
          <a:off x="1432743" y="5244181"/>
          <a:ext cx="6264700" cy="1280425"/>
        </p:xfrm>
        <a:graphic>
          <a:graphicData uri="http://schemas.openxmlformats.org/drawingml/2006/table">
            <a:tbl>
              <a:tblPr>
                <a:noFill/>
                <a:tableStyleId>{BF66D478-D2ED-4242-8645-8FBED17E42E7}</a:tableStyleId>
              </a:tblPr>
              <a:tblGrid>
                <a:gridCol w="2562825"/>
                <a:gridCol w="1803475"/>
                <a:gridCol w="1898400"/>
              </a:tblGrid>
              <a:tr h="404825">
                <a:tc gridSpan="3">
                  <a:txBody>
                    <a:bodyPr/>
                    <a:lstStyle/>
                    <a:p>
                      <a:pPr marL="0" marR="0" lvl="0" indent="0" algn="ctr" rtl="0">
                        <a:spcBef>
                          <a:spcPts val="0"/>
                        </a:spcBef>
                        <a:spcAft>
                          <a:spcPts val="0"/>
                        </a:spcAft>
                        <a:buNone/>
                      </a:pPr>
                      <a:r>
                        <a:rPr lang="en-US" sz="1600" b="1" u="none" strike="noStrike" cap="none">
                          <a:solidFill>
                            <a:srgbClr val="000000"/>
                          </a:solidFill>
                          <a:latin typeface="Quattrocento Sans"/>
                          <a:ea typeface="Quattrocento Sans"/>
                          <a:cs typeface="Quattrocento Sans"/>
                          <a:sym typeface="Quattrocento Sans"/>
                        </a:rPr>
                        <a:t>Merged Dataset</a:t>
                      </a:r>
                      <a:endParaRPr sz="1600" b="1" i="0" u="none" strike="noStrike" cap="none">
                        <a:solidFill>
                          <a:srgbClr val="000000"/>
                        </a:solidFill>
                        <a:latin typeface="Quattrocento Sans"/>
                        <a:ea typeface="Quattrocento Sans"/>
                        <a:cs typeface="Quattrocento Sans"/>
                        <a:sym typeface="Quattrocento Sans"/>
                      </a:endParaRPr>
                    </a:p>
                  </a:txBody>
                  <a:tcPr marL="7625" marR="7625" marT="7625" marB="0" anchor="ctr"/>
                </a:tc>
                <a:tc hMerge="true">
                  <a:tcPr/>
                </a:tc>
                <a:tc hMerge="true">
                  <a:tcPr/>
                </a:tc>
              </a:tr>
              <a:tr h="437800">
                <a:tc>
                  <a:txBody>
                    <a:bodyPr/>
                    <a:lstStyle/>
                    <a:p>
                      <a:pPr marL="0" marR="0" lvl="0" indent="0" algn="ctr" rtl="0">
                        <a:spcBef>
                          <a:spcPts val="0"/>
                        </a:spcBef>
                        <a:spcAft>
                          <a:spcPts val="0"/>
                        </a:spcAft>
                        <a:buNone/>
                      </a:pPr>
                      <a:endParaRPr sz="16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b="1" u="none" strike="noStrike" cap="none">
                          <a:latin typeface="Quattrocento Sans"/>
                          <a:ea typeface="Quattrocento Sans"/>
                          <a:cs typeface="Quattrocento Sans"/>
                          <a:sym typeface="Quattrocento Sans"/>
                        </a:rPr>
                        <a:t>Rows </a:t>
                      </a:r>
                      <a:endParaRPr sz="1600" b="1"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600" b="1" u="none" strike="noStrike" cap="none">
                          <a:latin typeface="Quattrocento Sans"/>
                          <a:ea typeface="Quattrocento Sans"/>
                          <a:cs typeface="Quattrocento Sans"/>
                          <a:sym typeface="Quattrocento Sans"/>
                        </a:rPr>
                        <a:t>Columns </a:t>
                      </a:r>
                      <a:endParaRPr sz="1600" b="1" i="0" u="none" strike="noStrike" cap="none">
                        <a:solidFill>
                          <a:srgbClr val="000000"/>
                        </a:solidFill>
                        <a:latin typeface="Quattrocento Sans"/>
                        <a:ea typeface="Quattrocento Sans"/>
                        <a:cs typeface="Quattrocento Sans"/>
                        <a:sym typeface="Quattrocento Sans"/>
                      </a:endParaRPr>
                    </a:p>
                  </a:txBody>
                  <a:tcPr marL="7625" marR="7625" marT="7625" marB="0" anchor="ctr"/>
                </a:tc>
              </a:tr>
              <a:tr h="437800">
                <a:tc>
                  <a:txBody>
                    <a:bodyPr/>
                    <a:lstStyle/>
                    <a:p>
                      <a:pPr marL="0" marR="0" lvl="0" indent="0" algn="ctr" rtl="0">
                        <a:spcBef>
                          <a:spcPts val="0"/>
                        </a:spcBef>
                        <a:spcAft>
                          <a:spcPts val="0"/>
                        </a:spcAft>
                        <a:buNone/>
                      </a:pPr>
                      <a:r>
                        <a:rPr lang="en-US" sz="1400" b="0" u="none" strike="noStrike" cap="none">
                          <a:solidFill>
                            <a:srgbClr val="000000"/>
                          </a:solidFill>
                          <a:latin typeface="Quattrocento Sans"/>
                          <a:ea typeface="Quattrocento Sans"/>
                          <a:cs typeface="Quattrocento Sans"/>
                          <a:sym typeface="Quattrocento Sans"/>
                        </a:rPr>
                        <a:t>Merged (Staff utilization 16-18)</a:t>
                      </a:r>
                      <a:endParaRPr sz="14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400" u="none" strike="noStrike" cap="none">
                          <a:latin typeface="Quattrocento Sans"/>
                          <a:ea typeface="Quattrocento Sans"/>
                          <a:cs typeface="Quattrocento Sans"/>
                          <a:sym typeface="Quattrocento Sans"/>
                        </a:rPr>
                        <a:t>1111</a:t>
                      </a:r>
                      <a:endParaRPr sz="14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400" u="none" strike="noStrike" cap="none">
                          <a:latin typeface="Quattrocento Sans"/>
                          <a:ea typeface="Quattrocento Sans"/>
                          <a:cs typeface="Quattrocento Sans"/>
                          <a:sym typeface="Quattrocento Sans"/>
                        </a:rPr>
                        <a:t>43</a:t>
                      </a:r>
                      <a:endParaRPr sz="1400" b="0" i="0" u="none" strike="noStrike" cap="none">
                        <a:solidFill>
                          <a:srgbClr val="000000"/>
                        </a:solidFill>
                        <a:latin typeface="Quattrocento Sans"/>
                        <a:ea typeface="Quattrocento Sans"/>
                        <a:cs typeface="Quattrocento Sans"/>
                        <a:sym typeface="Quattrocento Sans"/>
                      </a:endParaRPr>
                    </a:p>
                  </a:txBody>
                  <a:tcPr marL="7625" marR="7625" marT="7625"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true">
            <a:spLocks noGrp="true"/>
          </p:cNvSpPr>
          <p:nvPr>
            <p:ph type="title"/>
          </p:nvPr>
        </p:nvSpPr>
        <p:spPr>
          <a:xfrm>
            <a:off x="395536" y="105906"/>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Merging</a:t>
            </a:r>
            <a:endParaRPr lang="en-US" b="0"/>
          </a:p>
        </p:txBody>
      </p:sp>
      <p:sp>
        <p:nvSpPr>
          <p:cNvPr id="131" name="Google Shape;131;p6"/>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132" name="Google Shape;132;p6"/>
          <p:cNvSpPr txBox="true"/>
          <p:nvPr/>
        </p:nvSpPr>
        <p:spPr>
          <a:xfrm>
            <a:off x="4031162" y="1052736"/>
            <a:ext cx="5112838" cy="1015663"/>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b="1" i="0" u="none" strike="noStrike" cap="none">
                <a:solidFill>
                  <a:schemeClr val="dk1"/>
                </a:solidFill>
                <a:latin typeface="Arial"/>
                <a:ea typeface="Arial"/>
                <a:cs typeface="Arial"/>
                <a:sym typeface="Arial"/>
              </a:rPr>
              <a:t>Step 1 </a:t>
            </a:r>
            <a:r>
              <a:rPr lang="en-US" sz="1200" b="0" i="0" u="none" strike="noStrike" cap="none">
                <a:solidFill>
                  <a:schemeClr val="dk1"/>
                </a:solidFill>
                <a:latin typeface="Arial"/>
                <a:ea typeface="Arial"/>
                <a:cs typeface="Arial"/>
                <a:sym typeface="Arial"/>
              </a:rPr>
              <a:t>: The employee no (Primary key) that are present only in 16-17 data needs to be copied as is because we do not have any additional details of them in 17-18. Then to make it uniform we have added empty fields for: </a:t>
            </a:r>
            <a:r>
              <a:rPr lang="en-US" sz="1200" b="0" i="0" u="none" strike="noStrike" cap="none">
                <a:solidFill>
                  <a:srgbClr val="000000"/>
                </a:solidFill>
                <a:latin typeface="Arial"/>
                <a:ea typeface="Arial"/>
                <a:cs typeface="Arial"/>
                <a:sym typeface="Arial"/>
              </a:rPr>
              <a:t>Total Hours,</a:t>
            </a:r>
            <a:r>
              <a:rPr lang="en-US" sz="1200" b="0" i="0" u="none" strike="noStrike" cap="none">
                <a:solidFill>
                  <a:schemeClr val="lt1"/>
                </a:solidFill>
                <a:latin typeface="Arial"/>
                <a:ea typeface="Arial"/>
                <a:cs typeface="Arial"/>
                <a:sym typeface="Arial"/>
              </a:rPr>
              <a:t> </a:t>
            </a:r>
            <a:r>
              <a:rPr lang="en-US" sz="1200" b="0" i="0" u="none" strike="noStrike" cap="none">
                <a:solidFill>
                  <a:srgbClr val="000000"/>
                </a:solidFill>
                <a:latin typeface="Arial"/>
                <a:ea typeface="Arial"/>
                <a:cs typeface="Arial"/>
                <a:sym typeface="Arial"/>
              </a:rPr>
              <a:t>Total Available Hours,</a:t>
            </a:r>
            <a:r>
              <a:rPr lang="en-US" sz="1200" b="0" i="0" u="none" strike="noStrike" cap="none">
                <a:solidFill>
                  <a:schemeClr val="lt1"/>
                </a:solidFill>
                <a:latin typeface="Arial"/>
                <a:ea typeface="Arial"/>
                <a:cs typeface="Arial"/>
                <a:sym typeface="Arial"/>
              </a:rPr>
              <a:t> </a:t>
            </a:r>
            <a:r>
              <a:rPr lang="en-US" sz="1200" b="0" i="0" u="none" strike="noStrike" cap="none">
                <a:solidFill>
                  <a:srgbClr val="000000"/>
                </a:solidFill>
                <a:latin typeface="Arial"/>
                <a:ea typeface="Arial"/>
                <a:cs typeface="Arial"/>
                <a:sym typeface="Arial"/>
              </a:rPr>
              <a:t>Work Hours,</a:t>
            </a:r>
            <a:r>
              <a:rPr lang="en-US" sz="1200" b="0" i="0" u="none" strike="noStrike" cap="none">
                <a:solidFill>
                  <a:schemeClr val="lt1"/>
                </a:solidFill>
                <a:latin typeface="Arial"/>
                <a:ea typeface="Arial"/>
                <a:cs typeface="Arial"/>
                <a:sym typeface="Arial"/>
              </a:rPr>
              <a:t> </a:t>
            </a:r>
            <a:r>
              <a:rPr lang="en-US" sz="1200" b="0" i="0" u="none" strike="noStrike" cap="none">
                <a:solidFill>
                  <a:srgbClr val="000000"/>
                </a:solidFill>
                <a:latin typeface="Arial"/>
                <a:ea typeface="Arial"/>
                <a:cs typeface="Arial"/>
                <a:sym typeface="Arial"/>
              </a:rPr>
              <a:t>Leave Hours,</a:t>
            </a:r>
            <a:r>
              <a:rPr lang="en-US" sz="1200" b="0" i="0" u="none" strike="noStrike" cap="none">
                <a:solidFill>
                  <a:schemeClr val="lt1"/>
                </a:solidFill>
                <a:latin typeface="Arial"/>
                <a:ea typeface="Arial"/>
                <a:cs typeface="Arial"/>
                <a:sym typeface="Arial"/>
              </a:rPr>
              <a:t> </a:t>
            </a:r>
            <a:r>
              <a:rPr lang="en-US" sz="1200" b="0" i="0" u="none" strike="noStrike" cap="none">
                <a:solidFill>
                  <a:srgbClr val="000000"/>
                </a:solidFill>
                <a:latin typeface="Arial"/>
                <a:ea typeface="Arial"/>
                <a:cs typeface="Arial"/>
                <a:sym typeface="Arial"/>
              </a:rPr>
              <a:t>Training Hours,</a:t>
            </a:r>
            <a:r>
              <a:rPr lang="en-US" sz="1200" b="0" i="0" u="none" strike="noStrike" cap="none">
                <a:solidFill>
                  <a:schemeClr val="lt1"/>
                </a:solidFill>
                <a:latin typeface="Arial"/>
                <a:ea typeface="Arial"/>
                <a:cs typeface="Arial"/>
                <a:sym typeface="Arial"/>
              </a:rPr>
              <a:t> </a:t>
            </a:r>
            <a:r>
              <a:rPr lang="en-US" sz="1200" b="0" i="0" u="none" strike="noStrike" cap="none">
                <a:solidFill>
                  <a:srgbClr val="000000"/>
                </a:solidFill>
                <a:latin typeface="Arial"/>
                <a:ea typeface="Arial"/>
                <a:cs typeface="Arial"/>
                <a:sym typeface="Arial"/>
              </a:rPr>
              <a:t>BD Hours, NC Hours,</a:t>
            </a:r>
            <a:r>
              <a:rPr lang="en-US" sz="1200" b="0" i="0" u="none" strike="noStrike" cap="none">
                <a:solidFill>
                  <a:schemeClr val="lt1"/>
                </a:solidFill>
                <a:latin typeface="Arial"/>
                <a:ea typeface="Arial"/>
                <a:cs typeface="Arial"/>
                <a:sym typeface="Arial"/>
              </a:rPr>
              <a:t> </a:t>
            </a:r>
            <a:r>
              <a:rPr lang="en-US" sz="1200" b="0" i="0" u="none" strike="noStrike" cap="none">
                <a:solidFill>
                  <a:srgbClr val="000000"/>
                </a:solidFill>
                <a:latin typeface="Arial"/>
                <a:ea typeface="Arial"/>
                <a:cs typeface="Arial"/>
                <a:sym typeface="Arial"/>
              </a:rPr>
              <a:t>Utilization%</a:t>
            </a:r>
            <a:r>
              <a:rPr lang="en-US" sz="1200" b="0" i="0" u="none" strike="noStrike" cap="none">
                <a:solidFill>
                  <a:schemeClr val="lt1"/>
                </a:solidFill>
                <a:latin typeface="Arial"/>
                <a:ea typeface="Arial"/>
                <a:cs typeface="Arial"/>
                <a:sym typeface="Arial"/>
              </a:rPr>
              <a:t> </a:t>
            </a:r>
            <a:r>
              <a:rPr lang="en-US" sz="1200" b="0" i="0" u="none" strike="noStrike" cap="none">
                <a:solidFill>
                  <a:schemeClr val="dk1"/>
                </a:solidFill>
                <a:latin typeface="Arial"/>
                <a:ea typeface="Arial"/>
                <a:cs typeface="Arial"/>
                <a:sym typeface="Arial"/>
              </a:rPr>
              <a:t>for Apr 17 – Mar 18</a:t>
            </a:r>
            <a:endParaRPr sz="1200">
              <a:solidFill>
                <a:schemeClr val="dk1"/>
              </a:solidFill>
              <a:latin typeface="Arial"/>
              <a:ea typeface="Arial"/>
              <a:cs typeface="Arial"/>
              <a:sym typeface="Arial"/>
            </a:endParaRPr>
          </a:p>
        </p:txBody>
      </p:sp>
      <p:sp>
        <p:nvSpPr>
          <p:cNvPr id="133" name="Google Shape;133;p6"/>
          <p:cNvSpPr txBox="true"/>
          <p:nvPr/>
        </p:nvSpPr>
        <p:spPr>
          <a:xfrm>
            <a:off x="4006414" y="2489799"/>
            <a:ext cx="5112838" cy="1200329"/>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Step 2 </a:t>
            </a:r>
            <a:r>
              <a:rPr lang="en-US" sz="1200">
                <a:solidFill>
                  <a:schemeClr val="dk1"/>
                </a:solidFill>
                <a:latin typeface="Arial"/>
                <a:ea typeface="Arial"/>
                <a:cs typeface="Arial"/>
                <a:sym typeface="Arial"/>
              </a:rPr>
              <a:t>: The employee no (Primary key) that are present only in 17-18 data also needs to be copied as is because we do not have any additional details of them in 16-17. Then to make it uniform we have added empty fields for: </a:t>
            </a:r>
            <a:r>
              <a:rPr lang="en-US" sz="1200" b="0" i="0" u="none" strike="noStrike">
                <a:solidFill>
                  <a:srgbClr val="000000"/>
                </a:solidFill>
                <a:latin typeface="Arial"/>
                <a:ea typeface="Arial"/>
                <a:cs typeface="Arial"/>
                <a:sym typeface="Arial"/>
              </a:rPr>
              <a:t>Total Hours,</a:t>
            </a:r>
            <a:r>
              <a:rPr lang="en-US" sz="1200">
                <a:solidFill>
                  <a:schemeClr val="lt1"/>
                </a:solidFill>
                <a:latin typeface="Arial"/>
                <a:ea typeface="Arial"/>
                <a:cs typeface="Arial"/>
                <a:sym typeface="Arial"/>
              </a:rPr>
              <a:t> </a:t>
            </a:r>
            <a:r>
              <a:rPr lang="en-US" sz="1200" b="0" i="0" u="none" strike="noStrike">
                <a:solidFill>
                  <a:srgbClr val="000000"/>
                </a:solidFill>
                <a:latin typeface="Arial"/>
                <a:ea typeface="Arial"/>
                <a:cs typeface="Arial"/>
                <a:sym typeface="Arial"/>
              </a:rPr>
              <a:t>Total Available Hours,</a:t>
            </a:r>
            <a:r>
              <a:rPr lang="en-US" sz="1200">
                <a:solidFill>
                  <a:schemeClr val="lt1"/>
                </a:solidFill>
                <a:latin typeface="Arial"/>
                <a:ea typeface="Arial"/>
                <a:cs typeface="Arial"/>
                <a:sym typeface="Arial"/>
              </a:rPr>
              <a:t> </a:t>
            </a:r>
            <a:r>
              <a:rPr lang="en-US" sz="1200" b="0" i="0" u="none" strike="noStrike">
                <a:solidFill>
                  <a:srgbClr val="000000"/>
                </a:solidFill>
                <a:latin typeface="Arial"/>
                <a:ea typeface="Arial"/>
                <a:cs typeface="Arial"/>
                <a:sym typeface="Arial"/>
              </a:rPr>
              <a:t>Work Hours,</a:t>
            </a:r>
            <a:r>
              <a:rPr lang="en-US" sz="1200">
                <a:solidFill>
                  <a:schemeClr val="lt1"/>
                </a:solidFill>
                <a:latin typeface="Arial"/>
                <a:ea typeface="Arial"/>
                <a:cs typeface="Arial"/>
                <a:sym typeface="Arial"/>
              </a:rPr>
              <a:t> </a:t>
            </a:r>
            <a:r>
              <a:rPr lang="en-US" sz="1200" b="0" i="0" u="none" strike="noStrike">
                <a:solidFill>
                  <a:srgbClr val="000000"/>
                </a:solidFill>
                <a:latin typeface="Arial"/>
                <a:ea typeface="Arial"/>
                <a:cs typeface="Arial"/>
                <a:sym typeface="Arial"/>
              </a:rPr>
              <a:t>Leave Hours,</a:t>
            </a:r>
            <a:r>
              <a:rPr lang="en-US" sz="1200">
                <a:solidFill>
                  <a:schemeClr val="lt1"/>
                </a:solidFill>
                <a:latin typeface="Arial"/>
                <a:ea typeface="Arial"/>
                <a:cs typeface="Arial"/>
                <a:sym typeface="Arial"/>
              </a:rPr>
              <a:t> </a:t>
            </a:r>
            <a:r>
              <a:rPr lang="en-US" sz="1200" b="0" i="0" u="none" strike="noStrike">
                <a:solidFill>
                  <a:srgbClr val="000000"/>
                </a:solidFill>
                <a:latin typeface="Arial"/>
                <a:ea typeface="Arial"/>
                <a:cs typeface="Arial"/>
                <a:sym typeface="Arial"/>
              </a:rPr>
              <a:t>Training Hours,</a:t>
            </a:r>
            <a:r>
              <a:rPr lang="en-US" sz="1200">
                <a:solidFill>
                  <a:schemeClr val="lt1"/>
                </a:solidFill>
                <a:latin typeface="Arial"/>
                <a:ea typeface="Arial"/>
                <a:cs typeface="Arial"/>
                <a:sym typeface="Arial"/>
              </a:rPr>
              <a:t> </a:t>
            </a:r>
            <a:r>
              <a:rPr lang="en-US" sz="1200" b="0" i="0" u="none" strike="noStrike">
                <a:solidFill>
                  <a:srgbClr val="000000"/>
                </a:solidFill>
                <a:latin typeface="Arial"/>
                <a:ea typeface="Arial"/>
                <a:cs typeface="Arial"/>
                <a:sym typeface="Arial"/>
              </a:rPr>
              <a:t>BD Hours, NC Hours,</a:t>
            </a:r>
            <a:r>
              <a:rPr lang="en-US" sz="1200">
                <a:solidFill>
                  <a:schemeClr val="lt1"/>
                </a:solidFill>
                <a:latin typeface="Arial"/>
                <a:ea typeface="Arial"/>
                <a:cs typeface="Arial"/>
                <a:sym typeface="Arial"/>
              </a:rPr>
              <a:t> </a:t>
            </a:r>
            <a:r>
              <a:rPr lang="en-US" sz="1200" b="0" i="0" u="none" strike="noStrike">
                <a:solidFill>
                  <a:srgbClr val="000000"/>
                </a:solidFill>
                <a:latin typeface="Arial"/>
                <a:ea typeface="Arial"/>
                <a:cs typeface="Arial"/>
                <a:sym typeface="Arial"/>
              </a:rPr>
              <a:t>Utilization%</a:t>
            </a:r>
            <a:r>
              <a:rPr lang="en-US" sz="1200">
                <a:solidFill>
                  <a:schemeClr val="lt1"/>
                </a:solidFill>
                <a:latin typeface="Arial"/>
                <a:ea typeface="Arial"/>
                <a:cs typeface="Arial"/>
                <a:sym typeface="Arial"/>
              </a:rPr>
              <a:t> </a:t>
            </a:r>
            <a:r>
              <a:rPr lang="en-US" sz="1200">
                <a:solidFill>
                  <a:schemeClr val="dk1"/>
                </a:solidFill>
                <a:latin typeface="Arial"/>
                <a:ea typeface="Arial"/>
                <a:cs typeface="Arial"/>
                <a:sym typeface="Arial"/>
              </a:rPr>
              <a:t>for Apr 16 – Mar 17</a:t>
            </a:r>
            <a:endParaRPr sz="1200">
              <a:solidFill>
                <a:schemeClr val="dk1"/>
              </a:solidFill>
              <a:latin typeface="Arial"/>
              <a:ea typeface="Arial"/>
              <a:cs typeface="Arial"/>
              <a:sym typeface="Arial"/>
            </a:endParaRPr>
          </a:p>
        </p:txBody>
      </p:sp>
      <p:sp>
        <p:nvSpPr>
          <p:cNvPr id="134" name="Google Shape;134;p6"/>
          <p:cNvSpPr txBox="true"/>
          <p:nvPr/>
        </p:nvSpPr>
        <p:spPr>
          <a:xfrm>
            <a:off x="4019160" y="4111528"/>
            <a:ext cx="5112838" cy="1200329"/>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Step 3 </a:t>
            </a:r>
            <a:r>
              <a:rPr lang="en-US" sz="1200">
                <a:solidFill>
                  <a:schemeClr val="dk1"/>
                </a:solidFill>
                <a:latin typeface="Arial"/>
                <a:ea typeface="Arial"/>
                <a:cs typeface="Arial"/>
                <a:sym typeface="Arial"/>
              </a:rPr>
              <a:t>:Now that the fields are finalized, for the data that is present in both the files we have taken the Profit Center, Employee Name, Employee Position, Employee Location, People Group, Employee Category, Supervisor name, Join Date, Current Status, Termination Date from 17-18 file as it would have the latest updated information and the remaining fields from corresponding files</a:t>
            </a:r>
            <a:endParaRPr lang="en-US" sz="1200">
              <a:solidFill>
                <a:schemeClr val="dk1"/>
              </a:solidFill>
              <a:latin typeface="Arial"/>
              <a:ea typeface="Arial"/>
              <a:cs typeface="Arial"/>
              <a:sym typeface="Arial"/>
            </a:endParaRPr>
          </a:p>
        </p:txBody>
      </p:sp>
      <p:sp>
        <p:nvSpPr>
          <p:cNvPr id="135" name="Google Shape;135;p6"/>
          <p:cNvSpPr txBox="true"/>
          <p:nvPr/>
        </p:nvSpPr>
        <p:spPr>
          <a:xfrm>
            <a:off x="1331640" y="5733256"/>
            <a:ext cx="7632848" cy="646331"/>
          </a:xfrm>
          <a:prstGeom prst="rect">
            <a:avLst/>
          </a:prstGeom>
          <a:noFill/>
          <a:ln>
            <a:noFill/>
          </a:ln>
        </p:spPr>
        <p:txBody>
          <a:bodyPr spcFirstLastPara="1" wrap="square" lIns="91425" tIns="45700" rIns="91425" bIns="45700" anchor="t" anchorCtr="false">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Step 4 </a:t>
            </a:r>
            <a:r>
              <a:rPr lang="en-US" sz="1200">
                <a:solidFill>
                  <a:schemeClr val="dk1"/>
                </a:solidFill>
                <a:latin typeface="Arial"/>
                <a:ea typeface="Arial"/>
                <a:cs typeface="Arial"/>
                <a:sym typeface="Arial"/>
              </a:rPr>
              <a:t>:For the final and most important step we have aggregated the hours data for the entire period Apr 16 – Mar 18 and calculated the</a:t>
            </a:r>
            <a:r>
              <a:rPr lang="en-US" sz="1200" b="1">
                <a:solidFill>
                  <a:schemeClr val="dk1"/>
                </a:solidFill>
                <a:latin typeface="Arial"/>
                <a:ea typeface="Arial"/>
                <a:cs typeface="Arial"/>
                <a:sym typeface="Arial"/>
              </a:rPr>
              <a:t> </a:t>
            </a:r>
            <a:r>
              <a:rPr lang="en-US" sz="1200">
                <a:solidFill>
                  <a:schemeClr val="dk1"/>
                </a:solidFill>
                <a:latin typeface="Arial"/>
                <a:ea typeface="Arial"/>
                <a:cs typeface="Arial"/>
                <a:sym typeface="Arial"/>
              </a:rPr>
              <a:t>Total Hours, Total Available Hours, Work Hour, Leave Hours ,Training Hours, BD Hours, NC Hours, Utilization% using the appropriate formulae. </a:t>
            </a:r>
            <a:endParaRPr sz="1200">
              <a:solidFill>
                <a:schemeClr val="dk1"/>
              </a:solidFill>
              <a:latin typeface="Arial"/>
              <a:ea typeface="Arial"/>
              <a:cs typeface="Arial"/>
              <a:sym typeface="Arial"/>
            </a:endParaRPr>
          </a:p>
        </p:txBody>
      </p:sp>
      <p:sp>
        <p:nvSpPr>
          <p:cNvPr id="136" name="Google Shape;136;p6"/>
          <p:cNvSpPr/>
          <p:nvPr/>
        </p:nvSpPr>
        <p:spPr>
          <a:xfrm>
            <a:off x="179511" y="2068398"/>
            <a:ext cx="1934706" cy="3016785"/>
          </a:xfrm>
          <a:custGeom>
            <a:avLst/>
            <a:gdLst/>
            <a:ahLst/>
            <a:cxnLst/>
            <a:rect l="l" t="t" r="r" b="b"/>
            <a:pathLst>
              <a:path w="1966292" h="2995854" extrusionOk="false">
                <a:moveTo>
                  <a:pt x="1524000" y="0"/>
                </a:moveTo>
                <a:cubicBezTo>
                  <a:pt x="1629210" y="0"/>
                  <a:pt x="1731930" y="10479"/>
                  <a:pt x="1831139" y="30433"/>
                </a:cubicBezTo>
                <a:lnTo>
                  <a:pt x="1966292" y="64590"/>
                </a:lnTo>
                <a:lnTo>
                  <a:pt x="1955392" y="67344"/>
                </a:lnTo>
                <a:cubicBezTo>
                  <a:pt x="1335019" y="256999"/>
                  <a:pt x="884583" y="825761"/>
                  <a:pt x="884583" y="1497927"/>
                </a:cubicBezTo>
                <a:cubicBezTo>
                  <a:pt x="884583" y="2170094"/>
                  <a:pt x="1335019" y="2738856"/>
                  <a:pt x="1955392" y="2928510"/>
                </a:cubicBezTo>
                <a:lnTo>
                  <a:pt x="1966292" y="2931265"/>
                </a:lnTo>
                <a:lnTo>
                  <a:pt x="1831139" y="2965421"/>
                </a:lnTo>
                <a:cubicBezTo>
                  <a:pt x="1731930" y="2985375"/>
                  <a:pt x="1629210" y="2995854"/>
                  <a:pt x="1524000" y="2995854"/>
                </a:cubicBezTo>
                <a:cubicBezTo>
                  <a:pt x="682318" y="2995854"/>
                  <a:pt x="0" y="2325209"/>
                  <a:pt x="0" y="1497927"/>
                </a:cubicBezTo>
                <a:cubicBezTo>
                  <a:pt x="0" y="670645"/>
                  <a:pt x="682318" y="0"/>
                  <a:pt x="1524000" y="0"/>
                </a:cubicBezTo>
                <a:close/>
              </a:path>
            </a:pathLst>
          </a:cu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false">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Staff</a:t>
            </a:r>
            <a:endParaRPr lang="en-US"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16- 17</a:t>
            </a:r>
            <a:endParaRPr lang="en-US"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(138)</a:t>
            </a:r>
            <a:endParaRPr lang="en-US" sz="1800">
              <a:solidFill>
                <a:schemeClr val="dk1"/>
              </a:solidFill>
              <a:latin typeface="Arial"/>
              <a:ea typeface="Arial"/>
              <a:cs typeface="Arial"/>
              <a:sym typeface="Arial"/>
            </a:endParaRPr>
          </a:p>
        </p:txBody>
      </p:sp>
      <p:sp>
        <p:nvSpPr>
          <p:cNvPr id="137" name="Google Shape;137;p6"/>
          <p:cNvSpPr/>
          <p:nvPr/>
        </p:nvSpPr>
        <p:spPr>
          <a:xfrm>
            <a:off x="2145804" y="2068398"/>
            <a:ext cx="1934705" cy="3016785"/>
          </a:xfrm>
          <a:custGeom>
            <a:avLst/>
            <a:gdLst/>
            <a:ahLst/>
            <a:cxnLst/>
            <a:rect l="l" t="t" r="r" b="b"/>
            <a:pathLst>
              <a:path w="1966291" h="2995854" extrusionOk="false">
                <a:moveTo>
                  <a:pt x="442291" y="0"/>
                </a:moveTo>
                <a:cubicBezTo>
                  <a:pt x="1283973" y="0"/>
                  <a:pt x="1966291" y="670645"/>
                  <a:pt x="1966291" y="1497927"/>
                </a:cubicBezTo>
                <a:cubicBezTo>
                  <a:pt x="1966291" y="2325209"/>
                  <a:pt x="1283973" y="2995854"/>
                  <a:pt x="442291" y="2995854"/>
                </a:cubicBezTo>
                <a:cubicBezTo>
                  <a:pt x="337081" y="2995854"/>
                  <a:pt x="234361" y="2985375"/>
                  <a:pt x="135152" y="2965421"/>
                </a:cubicBezTo>
                <a:lnTo>
                  <a:pt x="0" y="2931265"/>
                </a:lnTo>
                <a:lnTo>
                  <a:pt x="10899" y="2928510"/>
                </a:lnTo>
                <a:cubicBezTo>
                  <a:pt x="631272" y="2738856"/>
                  <a:pt x="1081708" y="2170094"/>
                  <a:pt x="1081708" y="1497927"/>
                </a:cubicBezTo>
                <a:cubicBezTo>
                  <a:pt x="1081708" y="825761"/>
                  <a:pt x="631272" y="256999"/>
                  <a:pt x="10899" y="67344"/>
                </a:cubicBezTo>
                <a:lnTo>
                  <a:pt x="0" y="64590"/>
                </a:lnTo>
                <a:lnTo>
                  <a:pt x="135152" y="30433"/>
                </a:lnTo>
                <a:cubicBezTo>
                  <a:pt x="234361" y="10479"/>
                  <a:pt x="337081" y="0"/>
                  <a:pt x="442291" y="0"/>
                </a:cubicBezTo>
                <a:close/>
              </a:path>
            </a:pathLst>
          </a:cu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false">
            <a:noAutofit/>
          </a:bodyPr>
          <a:lstStyle/>
          <a:p>
            <a:pPr marL="0" marR="0" lvl="0" indent="0" algn="r" rtl="0">
              <a:spcBef>
                <a:spcPts val="0"/>
              </a:spcBef>
              <a:spcAft>
                <a:spcPts val="0"/>
              </a:spcAft>
              <a:buNone/>
            </a:pPr>
            <a:r>
              <a:rPr lang="en-US" sz="1800">
                <a:solidFill>
                  <a:schemeClr val="dk1"/>
                </a:solidFill>
                <a:latin typeface="Arial"/>
                <a:ea typeface="Arial"/>
                <a:cs typeface="Arial"/>
                <a:sym typeface="Arial"/>
              </a:rPr>
              <a:t>Staff</a:t>
            </a:r>
            <a:endParaRPr lang="en-US" sz="1800">
              <a:solidFill>
                <a:schemeClr val="dk1"/>
              </a:solidFill>
              <a:latin typeface="Arial"/>
              <a:ea typeface="Arial"/>
              <a:cs typeface="Arial"/>
              <a:sym typeface="Arial"/>
            </a:endParaRPr>
          </a:p>
          <a:p>
            <a:pPr marL="0" marR="0" lvl="0" indent="0" algn="r" rtl="0">
              <a:spcBef>
                <a:spcPts val="0"/>
              </a:spcBef>
              <a:spcAft>
                <a:spcPts val="0"/>
              </a:spcAft>
              <a:buNone/>
            </a:pPr>
            <a:r>
              <a:rPr lang="en-US" sz="1800">
                <a:solidFill>
                  <a:schemeClr val="dk1"/>
                </a:solidFill>
                <a:latin typeface="Arial"/>
                <a:ea typeface="Arial"/>
                <a:cs typeface="Arial"/>
                <a:sym typeface="Arial"/>
              </a:rPr>
              <a:t>17-18</a:t>
            </a:r>
            <a:endParaRPr lang="en-US" sz="1800">
              <a:solidFill>
                <a:schemeClr val="dk1"/>
              </a:solidFill>
              <a:latin typeface="Arial"/>
              <a:ea typeface="Arial"/>
              <a:cs typeface="Arial"/>
              <a:sym typeface="Arial"/>
            </a:endParaRPr>
          </a:p>
          <a:p>
            <a:pPr marL="0" marR="0" lvl="0" indent="0" algn="r" rtl="0">
              <a:spcBef>
                <a:spcPts val="0"/>
              </a:spcBef>
              <a:spcAft>
                <a:spcPts val="0"/>
              </a:spcAft>
              <a:buNone/>
            </a:pPr>
            <a:r>
              <a:rPr lang="en-US" sz="1800">
                <a:solidFill>
                  <a:schemeClr val="dk1"/>
                </a:solidFill>
                <a:latin typeface="Arial"/>
                <a:ea typeface="Arial"/>
                <a:cs typeface="Arial"/>
                <a:sym typeface="Arial"/>
              </a:rPr>
              <a:t>(322)</a:t>
            </a:r>
            <a:endParaRPr lang="en-US" sz="1800">
              <a:solidFill>
                <a:schemeClr val="dk1"/>
              </a:solidFill>
              <a:latin typeface="Arial"/>
              <a:ea typeface="Arial"/>
              <a:cs typeface="Arial"/>
              <a:sym typeface="Arial"/>
            </a:endParaRPr>
          </a:p>
        </p:txBody>
      </p:sp>
      <p:sp>
        <p:nvSpPr>
          <p:cNvPr id="138" name="Google Shape;138;p6"/>
          <p:cNvSpPr/>
          <p:nvPr/>
        </p:nvSpPr>
        <p:spPr>
          <a:xfrm>
            <a:off x="1043608" y="2132990"/>
            <a:ext cx="2160240" cy="2886703"/>
          </a:xfrm>
          <a:custGeom>
            <a:avLst/>
            <a:gdLst/>
            <a:ahLst/>
            <a:cxnLst/>
            <a:rect l="l" t="t" r="r" b="b"/>
            <a:pathLst>
              <a:path w="2163417" h="2866675" extrusionOk="false">
                <a:moveTo>
                  <a:pt x="1081709" y="0"/>
                </a:moveTo>
                <a:lnTo>
                  <a:pt x="1092608" y="2754"/>
                </a:lnTo>
                <a:cubicBezTo>
                  <a:pt x="1712981" y="192409"/>
                  <a:pt x="2163417" y="761171"/>
                  <a:pt x="2163417" y="1433337"/>
                </a:cubicBezTo>
                <a:cubicBezTo>
                  <a:pt x="2163417" y="2105504"/>
                  <a:pt x="1712981" y="2674266"/>
                  <a:pt x="1092608" y="2863920"/>
                </a:cubicBezTo>
                <a:lnTo>
                  <a:pt x="1081709" y="2866675"/>
                </a:lnTo>
                <a:lnTo>
                  <a:pt x="1070809" y="2863920"/>
                </a:lnTo>
                <a:cubicBezTo>
                  <a:pt x="450436" y="2674266"/>
                  <a:pt x="0" y="2105504"/>
                  <a:pt x="0" y="1433337"/>
                </a:cubicBezTo>
                <a:cubicBezTo>
                  <a:pt x="0" y="761171"/>
                  <a:pt x="450436" y="192409"/>
                  <a:pt x="1070809" y="2754"/>
                </a:cubicBezTo>
                <a:lnTo>
                  <a:pt x="1081709" y="0"/>
                </a:lnTo>
                <a:close/>
              </a:path>
            </a:pathLst>
          </a:custGeom>
          <a:solidFill>
            <a:schemeClr val="accent4">
              <a:alpha val="49803"/>
            </a:schemeClr>
          </a:solidFill>
          <a:ln>
            <a:noFill/>
          </a:ln>
        </p:spPr>
        <p:txBody>
          <a:bodyPr spcFirstLastPara="1" wrap="square" lIns="91425" tIns="45700" rIns="91425" bIns="45700" anchor="ctr" anchorCtr="false">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Staff in Both</a:t>
            </a:r>
            <a:endParaRPr lang="en-US" sz="1800">
              <a:solidFill>
                <a:schemeClr val="dk1"/>
              </a:solidFill>
              <a:latin typeface="Arial"/>
              <a:ea typeface="Arial"/>
              <a:cs typeface="Arial"/>
              <a:sym typeface="Arial"/>
            </a:endParaRPr>
          </a:p>
          <a:p>
            <a:pPr marL="0" marR="0" lvl="0" indent="0" algn="ctr" rtl="0">
              <a:spcBef>
                <a:spcPts val="0"/>
              </a:spcBef>
              <a:spcAft>
                <a:spcPts val="0"/>
              </a:spcAft>
              <a:buNone/>
            </a:pPr>
            <a:r>
              <a:rPr lang="en-US" sz="1800">
                <a:solidFill>
                  <a:schemeClr val="dk1"/>
                </a:solidFill>
                <a:latin typeface="Arial"/>
                <a:ea typeface="Arial"/>
                <a:cs typeface="Arial"/>
                <a:sym typeface="Arial"/>
              </a:rPr>
              <a:t>(651)</a:t>
            </a:r>
            <a:endParaRPr lang="en-US"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6"/>
                                        </p:tgtEl>
                                        <p:attrNameLst>
                                          <p:attrName>style.visibility</p:attrName>
                                        </p:attrNameLst>
                                      </p:cBhvr>
                                      <p:to>
                                        <p:strVal val="visible"/>
                                      </p:to>
                                    </p:set>
                                    <p:anim calcmode="lin" valueType="num">
                                      <p:cBhvr additive="base">
                                        <p:cTn id="11" dur="500"/>
                                        <p:tgtEl>
                                          <p:spTgt spid="136"/>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7"/>
                                        </p:tgtEl>
                                        <p:attrNameLst>
                                          <p:attrName>style.visibility</p:attrName>
                                        </p:attrNameLst>
                                      </p:cBhvr>
                                      <p:to>
                                        <p:strVal val="visible"/>
                                      </p:to>
                                    </p:set>
                                    <p:anim calcmode="lin" valueType="num">
                                      <p:cBhvr additive="base">
                                        <p:cTn id="20" dur="500"/>
                                        <p:tgtEl>
                                          <p:spTgt spid="13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8"/>
                                        </p:tgtEl>
                                        <p:attrNameLst>
                                          <p:attrName>style.visibility</p:attrName>
                                        </p:attrNameLst>
                                      </p:cBhvr>
                                      <p:to>
                                        <p:strVal val="visible"/>
                                      </p:to>
                                    </p:set>
                                    <p:anim calcmode="lin" valueType="num">
                                      <p:cBhvr additive="base">
                                        <p:cTn id="29" dur="500"/>
                                        <p:tgtEl>
                                          <p:spTgt spid="13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true">
            <a:spLocks noGrp="true"/>
          </p:cNvSpPr>
          <p:nvPr>
            <p:ph type="title"/>
          </p:nvPr>
        </p:nvSpPr>
        <p:spPr>
          <a:xfrm>
            <a:off x="333400" y="159622"/>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Data Pre-Processing</a:t>
            </a:r>
            <a:endParaRPr b="0"/>
          </a:p>
        </p:txBody>
      </p:sp>
      <p:sp>
        <p:nvSpPr>
          <p:cNvPr id="144" name="Google Shape;144;p7"/>
          <p:cNvSpPr txBox="true">
            <a:spLocks noGrp="true"/>
          </p:cNvSpPr>
          <p:nvPr>
            <p:ph type="body" idx="1"/>
          </p:nvPr>
        </p:nvSpPr>
        <p:spPr>
          <a:xfrm>
            <a:off x="457200" y="1052736"/>
            <a:ext cx="8229600" cy="4572000"/>
          </a:xfrm>
          <a:prstGeom prst="rect">
            <a:avLst/>
          </a:prstGeom>
          <a:noFill/>
          <a:ln>
            <a:noFill/>
          </a:ln>
        </p:spPr>
        <p:txBody>
          <a:bodyPr spcFirstLastPara="1" wrap="square" lIns="91425" tIns="45700" rIns="91425" bIns="45700" anchor="t" anchorCtr="false">
            <a:normAutofit/>
          </a:bodyPr>
          <a:lstStyle/>
          <a:p>
            <a:pPr marL="407035" lvl="0" indent="-200660" algn="l" rtl="0">
              <a:spcBef>
                <a:spcPts val="0"/>
              </a:spcBef>
              <a:spcAft>
                <a:spcPts val="0"/>
              </a:spcAft>
              <a:buSzPts val="2240"/>
              <a:buFont typeface="Arial"/>
              <a:buNone/>
            </a:pPr>
          </a:p>
          <a:p>
            <a:pPr marL="407035" lvl="0" indent="-342900" algn="l" rtl="0">
              <a:spcBef>
                <a:spcPts val="1480"/>
              </a:spcBef>
              <a:spcAft>
                <a:spcPts val="0"/>
              </a:spcAft>
              <a:buSzPts val="1920"/>
              <a:buFont typeface="Arial"/>
              <a:buChar char="•"/>
            </a:pPr>
            <a:r>
              <a:rPr lang="en-US" sz="2400"/>
              <a:t>Replacing missing values</a:t>
            </a:r>
            <a:r>
              <a:rPr lang="en-US" sz="2400" i="1"/>
              <a:t>(‘-’) to ‘nan’ values </a:t>
            </a:r>
            <a:r>
              <a:rPr lang="en-US" sz="2400"/>
              <a:t>– processed this in python for </a:t>
            </a:r>
            <a:r>
              <a:rPr lang="en-US" sz="2400">
                <a:solidFill>
                  <a:schemeClr val="dk1"/>
                </a:solidFill>
              </a:rPr>
              <a:t>univariate analysis</a:t>
            </a:r>
            <a:endParaRPr lang="en-US" sz="2400">
              <a:solidFill>
                <a:schemeClr val="dk1"/>
              </a:solidFill>
            </a:endParaRPr>
          </a:p>
          <a:p>
            <a:pPr marL="407035" lvl="0" indent="-220980" algn="l" rtl="0">
              <a:spcBef>
                <a:spcPts val="1480"/>
              </a:spcBef>
              <a:spcAft>
                <a:spcPts val="0"/>
              </a:spcAft>
              <a:buSzPts val="1920"/>
              <a:buFont typeface="Arial"/>
              <a:buNone/>
            </a:pPr>
            <a:endParaRPr sz="2400">
              <a:solidFill>
                <a:schemeClr val="dk1"/>
              </a:solidFill>
            </a:endParaRPr>
          </a:p>
          <a:p>
            <a:pPr marL="407035" lvl="0" indent="-342900" algn="l" rtl="0">
              <a:spcBef>
                <a:spcPts val="1480"/>
              </a:spcBef>
              <a:spcAft>
                <a:spcPts val="0"/>
              </a:spcAft>
              <a:buSzPts val="1920"/>
              <a:buFont typeface="Arial"/>
              <a:buChar char="•"/>
            </a:pPr>
            <a:r>
              <a:rPr lang="en-US" sz="2400"/>
              <a:t>Changing data type from </a:t>
            </a:r>
            <a:r>
              <a:rPr lang="en-US" sz="2400" i="1"/>
              <a:t>“object” </a:t>
            </a:r>
            <a:r>
              <a:rPr lang="en-US" sz="2400"/>
              <a:t>to </a:t>
            </a:r>
            <a:r>
              <a:rPr lang="en-US" sz="2400" i="1"/>
              <a:t>“float” for </a:t>
            </a:r>
            <a:r>
              <a:rPr lang="en-US" sz="2400" u="sng"/>
              <a:t>April16 utilization to March 18 Utilization </a:t>
            </a:r>
            <a:r>
              <a:rPr lang="en-US" sz="2400"/>
              <a:t>– processed this in python for </a:t>
            </a:r>
            <a:r>
              <a:rPr lang="en-US" sz="2400">
                <a:solidFill>
                  <a:schemeClr val="dk1"/>
                </a:solidFill>
              </a:rPr>
              <a:t>univariate analysis </a:t>
            </a:r>
            <a:endParaRPr sz="2400"/>
          </a:p>
          <a:p>
            <a:pPr marL="448310" lvl="0" indent="-241935" algn="l" rtl="0">
              <a:spcBef>
                <a:spcPts val="1560"/>
              </a:spcBef>
              <a:spcAft>
                <a:spcPts val="0"/>
              </a:spcAft>
              <a:buSzPts val="2240"/>
              <a:buNone/>
            </a:pPr>
            <a:endParaRPr sz="2400"/>
          </a:p>
          <a:p>
            <a:pPr marL="407035" lvl="0" indent="-200660" algn="l" rtl="0">
              <a:spcBef>
                <a:spcPts val="1560"/>
              </a:spcBef>
              <a:spcAft>
                <a:spcPts val="0"/>
              </a:spcAft>
              <a:buSzPts val="2240"/>
              <a:buFont typeface="Arial"/>
              <a:buNone/>
            </a:pPr>
            <a:endParaRPr sz="2400"/>
          </a:p>
          <a:p>
            <a:pPr marL="407035" lvl="0" indent="-200660" algn="l" rtl="0">
              <a:spcBef>
                <a:spcPts val="1560"/>
              </a:spcBef>
              <a:spcAft>
                <a:spcPts val="0"/>
              </a:spcAft>
              <a:buSzPts val="2240"/>
              <a:buFont typeface="Arial"/>
              <a:buNone/>
            </a:pPr>
            <a:endParaRPr sz="2400"/>
          </a:p>
          <a:p>
            <a:pPr marL="407035" lvl="0" indent="-200660" algn="l" rtl="0">
              <a:spcBef>
                <a:spcPts val="1560"/>
              </a:spcBef>
              <a:spcAft>
                <a:spcPts val="0"/>
              </a:spcAft>
              <a:buSzPts val="2240"/>
              <a:buFont typeface="Arial"/>
              <a:buNone/>
            </a:pPr>
            <a:endParaRPr sz="2400"/>
          </a:p>
          <a:p>
            <a:pPr marL="407035" lvl="0" indent="-200660" algn="l" rtl="0">
              <a:spcBef>
                <a:spcPts val="1560"/>
              </a:spcBef>
              <a:spcAft>
                <a:spcPts val="0"/>
              </a:spcAft>
              <a:buSzPts val="2240"/>
              <a:buFont typeface="Arial"/>
              <a:buNone/>
            </a:pPr>
            <a:endParaRPr i="1"/>
          </a:p>
          <a:p>
            <a:pPr marL="407035" lvl="0" indent="-200660" algn="l" rtl="0">
              <a:spcBef>
                <a:spcPts val="1560"/>
              </a:spcBef>
              <a:spcAft>
                <a:spcPts val="0"/>
              </a:spcAft>
              <a:buSzPts val="2240"/>
              <a:buFont typeface="Arial"/>
              <a:buNone/>
            </a:pPr>
            <a:endParaRPr i="1"/>
          </a:p>
          <a:p>
            <a:pPr marL="407035" lvl="0" indent="-200660" algn="l" rtl="0">
              <a:spcBef>
                <a:spcPts val="1560"/>
              </a:spcBef>
              <a:spcAft>
                <a:spcPts val="0"/>
              </a:spcAft>
              <a:buSzPts val="2240"/>
              <a:buFont typeface="Arial"/>
              <a:buNone/>
            </a:pPr>
            <a:endParaRPr i="1"/>
          </a:p>
          <a:p>
            <a:pPr marL="407035" lvl="0" indent="-200660" algn="l" rtl="0">
              <a:spcBef>
                <a:spcPts val="1560"/>
              </a:spcBef>
              <a:spcAft>
                <a:spcPts val="0"/>
              </a:spcAft>
              <a:buSzPts val="2240"/>
              <a:buFont typeface="Arial"/>
              <a:buNone/>
            </a:pPr>
            <a:endParaRPr i="1"/>
          </a:p>
          <a:p>
            <a:pPr marL="407035" lvl="0" indent="-200660" algn="l" rtl="0">
              <a:spcBef>
                <a:spcPts val="1560"/>
              </a:spcBef>
              <a:spcAft>
                <a:spcPts val="0"/>
              </a:spcAft>
              <a:buSzPts val="2240"/>
              <a:buFont typeface="Arial"/>
              <a:buNone/>
            </a:pPr>
            <a:endParaRPr i="1"/>
          </a:p>
        </p:txBody>
      </p:sp>
      <p:sp>
        <p:nvSpPr>
          <p:cNvPr id="145" name="Google Shape;145;p7"/>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pic>
        <p:nvPicPr>
          <p:cNvPr id="146" name="Google Shape;146;p7"/>
          <p:cNvPicPr preferRelativeResize="false"/>
          <p:nvPr/>
        </p:nvPicPr>
        <p:blipFill rotWithShape="true">
          <a:blip r:embed="rId1"/>
          <a:srcRect/>
          <a:stretch>
            <a:fillRect/>
          </a:stretch>
        </p:blipFill>
        <p:spPr>
          <a:xfrm>
            <a:off x="2627784" y="4679449"/>
            <a:ext cx="4464496" cy="20162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true">
            <a:spLocks noGrp="true"/>
          </p:cNvSpPr>
          <p:nvPr>
            <p:ph type="title"/>
          </p:nvPr>
        </p:nvSpPr>
        <p:spPr>
          <a:xfrm>
            <a:off x="457200" y="365395"/>
            <a:ext cx="4876800" cy="799306"/>
          </a:xfrm>
          <a:prstGeom prst="rect">
            <a:avLst/>
          </a:prstGeom>
          <a:noFill/>
          <a:ln>
            <a:noFill/>
          </a:ln>
        </p:spPr>
        <p:txBody>
          <a:bodyPr spcFirstLastPara="1" wrap="square" lIns="0" tIns="45700" rIns="0" bIns="45700" anchor="ctr" anchorCtr="false">
            <a:noAutofit/>
          </a:bodyPr>
          <a:lstStyle/>
          <a:p>
            <a:pPr marL="182880" lvl="0" indent="0" algn="l" rtl="0">
              <a:spcBef>
                <a:spcPts val="0"/>
              </a:spcBef>
              <a:spcAft>
                <a:spcPts val="0"/>
              </a:spcAft>
              <a:buClr>
                <a:schemeClr val="accent1"/>
              </a:buClr>
              <a:buSzPts val="4000"/>
              <a:buFont typeface="Quattrocento Sans"/>
              <a:buNone/>
            </a:pPr>
            <a:r>
              <a:rPr lang="en-US" b="0"/>
              <a:t>Data Pre-Processing</a:t>
            </a:r>
            <a:endParaRPr b="0"/>
          </a:p>
        </p:txBody>
      </p:sp>
      <p:sp>
        <p:nvSpPr>
          <p:cNvPr id="152" name="Google Shape;152;p8"/>
          <p:cNvSpPr txBox="true">
            <a:spLocks noGrp="true"/>
          </p:cNvSpPr>
          <p:nvPr>
            <p:ph type="sldNum" idx="12"/>
          </p:nvPr>
        </p:nvSpPr>
        <p:spPr>
          <a:xfrm>
            <a:off x="818388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pSp>
        <p:nvGrpSpPr>
          <p:cNvPr id="153" name="Google Shape;153;p8"/>
          <p:cNvGrpSpPr/>
          <p:nvPr/>
        </p:nvGrpSpPr>
        <p:grpSpPr>
          <a:xfrm>
            <a:off x="616781" y="1561530"/>
            <a:ext cx="7397324" cy="4459757"/>
            <a:chOff x="5221" y="2020962"/>
            <a:chExt cx="7397324" cy="4459757"/>
          </a:xfrm>
        </p:grpSpPr>
        <p:sp>
          <p:nvSpPr>
            <p:cNvPr id="154" name="Google Shape;154;p8"/>
            <p:cNvSpPr/>
            <p:nvPr/>
          </p:nvSpPr>
          <p:spPr>
            <a:xfrm>
              <a:off x="3635389" y="3188171"/>
              <a:ext cx="3013724" cy="358564"/>
            </a:xfrm>
            <a:custGeom>
              <a:avLst/>
              <a:gdLst/>
              <a:ahLst/>
              <a:cxnLst/>
              <a:rect l="l" t="t" r="r" b="b"/>
              <a:pathLst>
                <a:path w="120000" h="120000" extrusionOk="false">
                  <a:moveTo>
                    <a:pt x="0" y="0"/>
                  </a:moveTo>
                  <a:lnTo>
                    <a:pt x="0" y="81777"/>
                  </a:lnTo>
                  <a:lnTo>
                    <a:pt x="120000" y="81777"/>
                  </a:lnTo>
                  <a:lnTo>
                    <a:pt x="120000" y="120000"/>
                  </a:lnTo>
                </a:path>
              </a:pathLst>
            </a:custGeom>
            <a:noFill/>
            <a:ln w="25400" cap="flat" cmpd="sng">
              <a:solidFill>
                <a:srgbClr val="98D7E5"/>
              </a:solidFill>
              <a:prstDash val="solid"/>
              <a:round/>
              <a:headEnd type="none" w="sm" len="sm"/>
              <a:tailEnd type="none" w="sm" len="sm"/>
            </a:ln>
          </p:spPr>
        </p:sp>
        <p:sp>
          <p:nvSpPr>
            <p:cNvPr id="155" name="Google Shape;155;p8"/>
            <p:cNvSpPr/>
            <p:nvPr/>
          </p:nvSpPr>
          <p:spPr>
            <a:xfrm>
              <a:off x="3635389" y="3188171"/>
              <a:ext cx="1506862" cy="358564"/>
            </a:xfrm>
            <a:custGeom>
              <a:avLst/>
              <a:gdLst/>
              <a:ahLst/>
              <a:cxnLst/>
              <a:rect l="l" t="t" r="r" b="b"/>
              <a:pathLst>
                <a:path w="120000" h="120000" extrusionOk="false">
                  <a:moveTo>
                    <a:pt x="0" y="0"/>
                  </a:moveTo>
                  <a:lnTo>
                    <a:pt x="0" y="81777"/>
                  </a:lnTo>
                  <a:lnTo>
                    <a:pt x="120000" y="81777"/>
                  </a:lnTo>
                  <a:lnTo>
                    <a:pt x="120000" y="120000"/>
                  </a:lnTo>
                </a:path>
              </a:pathLst>
            </a:custGeom>
            <a:noFill/>
            <a:ln w="25400" cap="flat" cmpd="sng">
              <a:solidFill>
                <a:srgbClr val="98D7E5"/>
              </a:solidFill>
              <a:prstDash val="solid"/>
              <a:round/>
              <a:headEnd type="none" w="sm" len="sm"/>
              <a:tailEnd type="none" w="sm" len="sm"/>
            </a:ln>
          </p:spPr>
        </p:sp>
        <p:sp>
          <p:nvSpPr>
            <p:cNvPr id="156" name="Google Shape;156;p8"/>
            <p:cNvSpPr/>
            <p:nvPr/>
          </p:nvSpPr>
          <p:spPr>
            <a:xfrm>
              <a:off x="3589669" y="3188171"/>
              <a:ext cx="91440" cy="358564"/>
            </a:xfrm>
            <a:custGeom>
              <a:avLst/>
              <a:gdLst/>
              <a:ahLst/>
              <a:cxnLst/>
              <a:rect l="l" t="t" r="r" b="b"/>
              <a:pathLst>
                <a:path w="120000" h="120000" extrusionOk="false">
                  <a:moveTo>
                    <a:pt x="60000" y="0"/>
                  </a:moveTo>
                  <a:lnTo>
                    <a:pt x="60000" y="120000"/>
                  </a:lnTo>
                </a:path>
              </a:pathLst>
            </a:custGeom>
            <a:noFill/>
            <a:ln w="25400" cap="flat" cmpd="sng">
              <a:solidFill>
                <a:srgbClr val="98D7E5"/>
              </a:solidFill>
              <a:prstDash val="solid"/>
              <a:round/>
              <a:headEnd type="none" w="sm" len="sm"/>
              <a:tailEnd type="none" w="sm" len="sm"/>
            </a:ln>
          </p:spPr>
        </p:sp>
        <p:sp>
          <p:nvSpPr>
            <p:cNvPr id="157" name="Google Shape;157;p8"/>
            <p:cNvSpPr/>
            <p:nvPr/>
          </p:nvSpPr>
          <p:spPr>
            <a:xfrm>
              <a:off x="2128527" y="3188171"/>
              <a:ext cx="1506862" cy="358564"/>
            </a:xfrm>
            <a:custGeom>
              <a:avLst/>
              <a:gdLst/>
              <a:ahLst/>
              <a:cxnLst/>
              <a:rect l="l" t="t" r="r" b="b"/>
              <a:pathLst>
                <a:path w="120000" h="120000" extrusionOk="false">
                  <a:moveTo>
                    <a:pt x="120000" y="0"/>
                  </a:moveTo>
                  <a:lnTo>
                    <a:pt x="120000" y="81777"/>
                  </a:lnTo>
                  <a:lnTo>
                    <a:pt x="0" y="81777"/>
                  </a:lnTo>
                  <a:lnTo>
                    <a:pt x="0" y="120000"/>
                  </a:lnTo>
                </a:path>
              </a:pathLst>
            </a:custGeom>
            <a:noFill/>
            <a:ln w="25400" cap="flat" cmpd="sng">
              <a:solidFill>
                <a:srgbClr val="98D7E5"/>
              </a:solidFill>
              <a:prstDash val="solid"/>
              <a:round/>
              <a:headEnd type="none" w="sm" len="sm"/>
              <a:tailEnd type="none" w="sm" len="sm"/>
            </a:ln>
          </p:spPr>
        </p:sp>
        <p:sp>
          <p:nvSpPr>
            <p:cNvPr id="158" name="Google Shape;158;p8"/>
            <p:cNvSpPr/>
            <p:nvPr/>
          </p:nvSpPr>
          <p:spPr>
            <a:xfrm>
              <a:off x="621665" y="3188171"/>
              <a:ext cx="3013724" cy="358564"/>
            </a:xfrm>
            <a:custGeom>
              <a:avLst/>
              <a:gdLst/>
              <a:ahLst/>
              <a:cxnLst/>
              <a:rect l="l" t="t" r="r" b="b"/>
              <a:pathLst>
                <a:path w="120000" h="120000" extrusionOk="false">
                  <a:moveTo>
                    <a:pt x="120000" y="0"/>
                  </a:moveTo>
                  <a:lnTo>
                    <a:pt x="120000" y="81777"/>
                  </a:lnTo>
                  <a:lnTo>
                    <a:pt x="0" y="81777"/>
                  </a:lnTo>
                  <a:lnTo>
                    <a:pt x="0" y="120000"/>
                  </a:lnTo>
                </a:path>
              </a:pathLst>
            </a:custGeom>
            <a:noFill/>
            <a:ln w="25400" cap="flat" cmpd="sng">
              <a:solidFill>
                <a:srgbClr val="98D7E5"/>
              </a:solidFill>
              <a:prstDash val="solid"/>
              <a:round/>
              <a:headEnd type="none" w="sm" len="sm"/>
              <a:tailEnd type="none" w="sm" len="sm"/>
            </a:ln>
          </p:spPr>
        </p:sp>
        <p:sp>
          <p:nvSpPr>
            <p:cNvPr id="159" name="Google Shape;159;p8"/>
            <p:cNvSpPr/>
            <p:nvPr/>
          </p:nvSpPr>
          <p:spPr>
            <a:xfrm>
              <a:off x="2001776" y="2020962"/>
              <a:ext cx="3267225" cy="1167208"/>
            </a:xfrm>
            <a:prstGeom prst="roundRect">
              <a:avLst>
                <a:gd name="adj" fmla="val 10000"/>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60" name="Google Shape;160;p8"/>
            <p:cNvSpPr/>
            <p:nvPr/>
          </p:nvSpPr>
          <p:spPr>
            <a:xfrm>
              <a:off x="2138764" y="2151100"/>
              <a:ext cx="3267225" cy="1167208"/>
            </a:xfrm>
            <a:prstGeom prst="roundRect">
              <a:avLst>
                <a:gd name="adj" fmla="val 10000"/>
              </a:avLst>
            </a:prstGeom>
            <a:solidFill>
              <a:schemeClr val="lt1">
                <a:alpha val="89803"/>
              </a:schemeClr>
            </a:solidFill>
            <a:ln w="25400" cap="flat" cmpd="sng">
              <a:solidFill>
                <a:srgbClr val="C9492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61" name="Google Shape;161;p8"/>
            <p:cNvSpPr txBox="true"/>
            <p:nvPr/>
          </p:nvSpPr>
          <p:spPr>
            <a:xfrm>
              <a:off x="2172950" y="2185286"/>
              <a:ext cx="3198853" cy="1098836"/>
            </a:xfrm>
            <a:prstGeom prst="rect">
              <a:avLst/>
            </a:prstGeom>
            <a:noFill/>
            <a:ln>
              <a:noFill/>
            </a:ln>
          </p:spPr>
          <p:txBody>
            <a:bodyPr spcFirstLastPara="1" wrap="square" lIns="76200" tIns="76200" rIns="76200" bIns="76200" anchor="ctr" anchorCtr="false">
              <a:noAutofit/>
            </a:bodyPr>
            <a:lstStyle/>
            <a:p>
              <a:pPr marL="0" marR="0" lvl="0" indent="0" algn="ctr" rtl="0">
                <a:lnSpc>
                  <a:spcPct val="90000"/>
                </a:lnSpc>
                <a:spcBef>
                  <a:spcPts val="0"/>
                </a:spcBef>
                <a:spcAft>
                  <a:spcPts val="0"/>
                </a:spcAft>
                <a:buClr>
                  <a:schemeClr val="lt1"/>
                </a:buClr>
                <a:buSzPts val="2000"/>
                <a:buFont typeface="Quattrocento Sans"/>
                <a:buNone/>
              </a:pPr>
              <a:r>
                <a:rPr lang="en-US" sz="2000" b="0" i="1" dirty="0">
                  <a:solidFill>
                    <a:schemeClr val="tx1"/>
                  </a:solidFill>
                  <a:latin typeface="Quattrocento Sans"/>
                  <a:ea typeface="Quattrocento Sans"/>
                  <a:cs typeface="Quattrocento Sans"/>
                  <a:sym typeface="Quattrocento Sans"/>
                </a:rPr>
                <a:t>Current Status</a:t>
              </a:r>
              <a:endParaRPr dirty="0">
                <a:solidFill>
                  <a:schemeClr val="tx1"/>
                </a:solidFill>
              </a:endParaRPr>
            </a:p>
            <a:p>
              <a:pPr marL="0" marR="0" lvl="0" indent="0" algn="ctr" rtl="0">
                <a:lnSpc>
                  <a:spcPct val="90000"/>
                </a:lnSpc>
                <a:spcBef>
                  <a:spcPts val="700"/>
                </a:spcBef>
                <a:spcAft>
                  <a:spcPts val="0"/>
                </a:spcAft>
                <a:buClr>
                  <a:schemeClr val="lt1"/>
                </a:buClr>
                <a:buSzPts val="2000"/>
                <a:buFont typeface="Quattrocento Sans"/>
                <a:buNone/>
              </a:pPr>
              <a:r>
                <a:rPr lang="en-US" sz="2000" b="0" i="1" dirty="0">
                  <a:solidFill>
                    <a:schemeClr val="tx1"/>
                  </a:solidFill>
                  <a:latin typeface="Quattrocento Sans"/>
                  <a:ea typeface="Quattrocento Sans"/>
                  <a:cs typeface="Quattrocento Sans"/>
                  <a:sym typeface="Quattrocento Sans"/>
                </a:rPr>
                <a:t>(Target Variable)</a:t>
              </a:r>
              <a:endParaRPr sz="2000" b="0" i="1" dirty="0">
                <a:solidFill>
                  <a:schemeClr val="tx1"/>
                </a:solidFill>
                <a:latin typeface="Quattrocento Sans"/>
                <a:ea typeface="Quattrocento Sans"/>
                <a:cs typeface="Quattrocento Sans"/>
                <a:sym typeface="Quattrocento Sans"/>
              </a:endParaRPr>
            </a:p>
          </p:txBody>
        </p:sp>
        <p:sp>
          <p:nvSpPr>
            <p:cNvPr id="162" name="Google Shape;162;p8"/>
            <p:cNvSpPr/>
            <p:nvPr/>
          </p:nvSpPr>
          <p:spPr>
            <a:xfrm>
              <a:off x="5221" y="3546735"/>
              <a:ext cx="1232887" cy="782883"/>
            </a:xfrm>
            <a:prstGeom prst="roundRect">
              <a:avLst>
                <a:gd name="adj" fmla="val 10000"/>
              </a:avLst>
            </a:prstGeom>
            <a:solidFill>
              <a:srgbClr val="98D7E5"/>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63" name="Google Shape;163;p8"/>
            <p:cNvSpPr/>
            <p:nvPr/>
          </p:nvSpPr>
          <p:spPr>
            <a:xfrm>
              <a:off x="142208" y="3676874"/>
              <a:ext cx="1232887" cy="782883"/>
            </a:xfrm>
            <a:prstGeom prst="roundRect">
              <a:avLst>
                <a:gd name="adj" fmla="val 10000"/>
              </a:avLst>
            </a:prstGeom>
            <a:solidFill>
              <a:schemeClr val="lt1">
                <a:alpha val="89803"/>
              </a:schemeClr>
            </a:solidFill>
            <a:ln w="25400" cap="flat" cmpd="sng">
              <a:solidFill>
                <a:srgbClr val="98D7E5"/>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64" name="Google Shape;164;p8"/>
            <p:cNvSpPr txBox="true"/>
            <p:nvPr/>
          </p:nvSpPr>
          <p:spPr>
            <a:xfrm>
              <a:off x="165138" y="3699804"/>
              <a:ext cx="1187027" cy="737023"/>
            </a:xfrm>
            <a:prstGeom prst="rect">
              <a:avLst/>
            </a:prstGeom>
            <a:noFill/>
            <a:ln>
              <a:noFill/>
            </a:ln>
          </p:spPr>
          <p:txBody>
            <a:bodyPr spcFirstLastPara="1" wrap="square" lIns="53325" tIns="53325" rIns="53325" bIns="53325" anchor="ctr" anchorCtr="false">
              <a:noAutofit/>
            </a:bodyPr>
            <a:lstStyle/>
            <a:p>
              <a:pPr marL="0" marR="0" lvl="0" indent="0" algn="ctr" rtl="0">
                <a:lnSpc>
                  <a:spcPct val="90000"/>
                </a:lnSpc>
                <a:spcBef>
                  <a:spcPts val="0"/>
                </a:spcBef>
                <a:spcAft>
                  <a:spcPts val="0"/>
                </a:spcAft>
                <a:buClr>
                  <a:schemeClr val="lt1"/>
                </a:buClr>
                <a:buSzPts val="1400"/>
                <a:buFont typeface="Arial"/>
                <a:buNone/>
              </a:pPr>
              <a:r>
                <a:rPr lang="en-US" sz="1400">
                  <a:solidFill>
                    <a:schemeClr val="tx1"/>
                  </a:solidFill>
                  <a:latin typeface="Arial"/>
                  <a:ea typeface="Arial"/>
                  <a:cs typeface="Arial"/>
                  <a:sym typeface="Arial"/>
                </a:rPr>
                <a:t>Active</a:t>
              </a:r>
              <a:endParaRPr sz="1400">
                <a:solidFill>
                  <a:schemeClr val="tx1"/>
                </a:solidFill>
                <a:latin typeface="Arial"/>
                <a:ea typeface="Arial"/>
                <a:cs typeface="Arial"/>
                <a:sym typeface="Arial"/>
              </a:endParaRPr>
            </a:p>
          </p:txBody>
        </p:sp>
        <p:sp>
          <p:nvSpPr>
            <p:cNvPr id="165" name="Google Shape;165;p8"/>
            <p:cNvSpPr/>
            <p:nvPr/>
          </p:nvSpPr>
          <p:spPr>
            <a:xfrm>
              <a:off x="1512083" y="3546735"/>
              <a:ext cx="1232887" cy="782883"/>
            </a:xfrm>
            <a:prstGeom prst="roundRect">
              <a:avLst>
                <a:gd name="adj" fmla="val 10000"/>
              </a:avLst>
            </a:prstGeom>
            <a:solidFill>
              <a:srgbClr val="98D7E5"/>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66" name="Google Shape;166;p8"/>
            <p:cNvSpPr/>
            <p:nvPr/>
          </p:nvSpPr>
          <p:spPr>
            <a:xfrm>
              <a:off x="1649071" y="3676874"/>
              <a:ext cx="1232887" cy="782883"/>
            </a:xfrm>
            <a:prstGeom prst="roundRect">
              <a:avLst>
                <a:gd name="adj" fmla="val 10000"/>
              </a:avLst>
            </a:prstGeom>
            <a:solidFill>
              <a:schemeClr val="lt1">
                <a:alpha val="89803"/>
              </a:schemeClr>
            </a:solidFill>
            <a:ln w="25400" cap="flat" cmpd="sng">
              <a:solidFill>
                <a:srgbClr val="98D7E5"/>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67" name="Google Shape;167;p8"/>
            <p:cNvSpPr txBox="true"/>
            <p:nvPr/>
          </p:nvSpPr>
          <p:spPr>
            <a:xfrm>
              <a:off x="1672001" y="3699804"/>
              <a:ext cx="1187027" cy="737023"/>
            </a:xfrm>
            <a:prstGeom prst="rect">
              <a:avLst/>
            </a:prstGeom>
            <a:noFill/>
            <a:ln>
              <a:noFill/>
            </a:ln>
          </p:spPr>
          <p:txBody>
            <a:bodyPr spcFirstLastPara="1" wrap="square" lIns="53325" tIns="53325" rIns="53325" bIns="53325" anchor="ctr" anchorCtr="false">
              <a:noAutofit/>
            </a:bodyPr>
            <a:lstStyle/>
            <a:p>
              <a:pPr marL="0" marR="0" lvl="0" indent="0" algn="ctr" rtl="0">
                <a:lnSpc>
                  <a:spcPct val="90000"/>
                </a:lnSpc>
                <a:spcBef>
                  <a:spcPts val="0"/>
                </a:spcBef>
                <a:spcAft>
                  <a:spcPts val="0"/>
                </a:spcAft>
                <a:buClr>
                  <a:schemeClr val="lt1"/>
                </a:buClr>
                <a:buSzPts val="1400"/>
                <a:buFont typeface="Arial"/>
                <a:buNone/>
              </a:pPr>
              <a:r>
                <a:rPr lang="en-US" sz="1400">
                  <a:solidFill>
                    <a:schemeClr val="tx1"/>
                  </a:solidFill>
                  <a:latin typeface="Arial"/>
                  <a:ea typeface="Arial"/>
                  <a:cs typeface="Arial"/>
                  <a:sym typeface="Arial"/>
                </a:rPr>
                <a:t>Sabbatical</a:t>
              </a:r>
              <a:endParaRPr sz="1400">
                <a:solidFill>
                  <a:schemeClr val="tx1"/>
                </a:solidFill>
                <a:latin typeface="Arial"/>
                <a:ea typeface="Arial"/>
                <a:cs typeface="Arial"/>
                <a:sym typeface="Arial"/>
              </a:endParaRPr>
            </a:p>
          </p:txBody>
        </p:sp>
        <p:sp>
          <p:nvSpPr>
            <p:cNvPr id="168" name="Google Shape;168;p8"/>
            <p:cNvSpPr/>
            <p:nvPr/>
          </p:nvSpPr>
          <p:spPr>
            <a:xfrm>
              <a:off x="3018946" y="3546735"/>
              <a:ext cx="1232887" cy="782883"/>
            </a:xfrm>
            <a:prstGeom prst="roundRect">
              <a:avLst>
                <a:gd name="adj" fmla="val 10000"/>
              </a:avLst>
            </a:prstGeom>
            <a:solidFill>
              <a:srgbClr val="98D7E5"/>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69" name="Google Shape;169;p8"/>
            <p:cNvSpPr/>
            <p:nvPr/>
          </p:nvSpPr>
          <p:spPr>
            <a:xfrm>
              <a:off x="3155933" y="3676874"/>
              <a:ext cx="1232887" cy="782883"/>
            </a:xfrm>
            <a:prstGeom prst="roundRect">
              <a:avLst>
                <a:gd name="adj" fmla="val 10000"/>
              </a:avLst>
            </a:prstGeom>
            <a:solidFill>
              <a:schemeClr val="lt1">
                <a:alpha val="89803"/>
              </a:schemeClr>
            </a:solidFill>
            <a:ln w="25400" cap="flat" cmpd="sng">
              <a:solidFill>
                <a:srgbClr val="98D7E5"/>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70" name="Google Shape;170;p8"/>
            <p:cNvSpPr txBox="true"/>
            <p:nvPr/>
          </p:nvSpPr>
          <p:spPr>
            <a:xfrm>
              <a:off x="3178863" y="3699804"/>
              <a:ext cx="1187027" cy="737023"/>
            </a:xfrm>
            <a:prstGeom prst="rect">
              <a:avLst/>
            </a:prstGeom>
            <a:noFill/>
            <a:ln>
              <a:noFill/>
            </a:ln>
          </p:spPr>
          <p:txBody>
            <a:bodyPr spcFirstLastPara="1" wrap="square" lIns="53325" tIns="53325" rIns="53325" bIns="53325" anchor="ctr" anchorCtr="false">
              <a:noAutofit/>
            </a:bodyPr>
            <a:lstStyle/>
            <a:p>
              <a:pPr marL="0" marR="0" lvl="0" indent="0" algn="ctr" rtl="0">
                <a:lnSpc>
                  <a:spcPct val="90000"/>
                </a:lnSpc>
                <a:spcBef>
                  <a:spcPts val="0"/>
                </a:spcBef>
                <a:spcAft>
                  <a:spcPts val="0"/>
                </a:spcAft>
                <a:buClr>
                  <a:schemeClr val="lt1"/>
                </a:buClr>
                <a:buSzPts val="1400"/>
                <a:buFont typeface="Arial"/>
                <a:buNone/>
              </a:pPr>
              <a:r>
                <a:rPr lang="en-US" sz="1400">
                  <a:solidFill>
                    <a:schemeClr val="tx1"/>
                  </a:solidFill>
                  <a:latin typeface="Arial"/>
                  <a:ea typeface="Arial"/>
                  <a:cs typeface="Arial"/>
                  <a:sym typeface="Arial"/>
                </a:rPr>
                <a:t>New Joiner</a:t>
              </a:r>
              <a:endParaRPr sz="1400">
                <a:solidFill>
                  <a:schemeClr val="tx1"/>
                </a:solidFill>
                <a:latin typeface="Arial"/>
                <a:ea typeface="Arial"/>
                <a:cs typeface="Arial"/>
                <a:sym typeface="Arial"/>
              </a:endParaRPr>
            </a:p>
          </p:txBody>
        </p:sp>
        <p:sp>
          <p:nvSpPr>
            <p:cNvPr id="171" name="Google Shape;171;p8"/>
            <p:cNvSpPr/>
            <p:nvPr/>
          </p:nvSpPr>
          <p:spPr>
            <a:xfrm>
              <a:off x="4525808" y="3546735"/>
              <a:ext cx="1232887" cy="782883"/>
            </a:xfrm>
            <a:prstGeom prst="roundRect">
              <a:avLst>
                <a:gd name="adj" fmla="val 10000"/>
              </a:avLst>
            </a:prstGeom>
            <a:solidFill>
              <a:srgbClr val="98D7E5"/>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72" name="Google Shape;172;p8"/>
            <p:cNvSpPr/>
            <p:nvPr/>
          </p:nvSpPr>
          <p:spPr>
            <a:xfrm>
              <a:off x="4662795" y="3676874"/>
              <a:ext cx="1232887" cy="782883"/>
            </a:xfrm>
            <a:prstGeom prst="roundRect">
              <a:avLst>
                <a:gd name="adj" fmla="val 10000"/>
              </a:avLst>
            </a:prstGeom>
            <a:solidFill>
              <a:schemeClr val="lt1">
                <a:alpha val="89803"/>
              </a:schemeClr>
            </a:solidFill>
            <a:ln w="25400" cap="flat" cmpd="sng">
              <a:solidFill>
                <a:srgbClr val="98D7E5"/>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73" name="Google Shape;173;p8"/>
            <p:cNvSpPr txBox="true"/>
            <p:nvPr/>
          </p:nvSpPr>
          <p:spPr>
            <a:xfrm>
              <a:off x="4685725" y="3699804"/>
              <a:ext cx="1187027" cy="737023"/>
            </a:xfrm>
            <a:prstGeom prst="rect">
              <a:avLst/>
            </a:prstGeom>
            <a:noFill/>
            <a:ln>
              <a:noFill/>
            </a:ln>
          </p:spPr>
          <p:txBody>
            <a:bodyPr spcFirstLastPara="1" wrap="square" lIns="53325" tIns="53325" rIns="53325" bIns="53325" anchor="ctr" anchorCtr="false">
              <a:noAutofit/>
            </a:bodyPr>
            <a:lstStyle/>
            <a:p>
              <a:pPr marL="0" marR="0" lvl="0" indent="0" algn="ctr" rtl="0">
                <a:lnSpc>
                  <a:spcPct val="90000"/>
                </a:lnSpc>
                <a:spcBef>
                  <a:spcPts val="0"/>
                </a:spcBef>
                <a:spcAft>
                  <a:spcPts val="0"/>
                </a:spcAft>
                <a:buClr>
                  <a:schemeClr val="lt1"/>
                </a:buClr>
                <a:buSzPts val="1400"/>
                <a:buFont typeface="Arial"/>
                <a:buNone/>
              </a:pPr>
              <a:r>
                <a:rPr lang="en-US" sz="1400">
                  <a:solidFill>
                    <a:schemeClr val="tx1"/>
                  </a:solidFill>
                  <a:latin typeface="Arial"/>
                  <a:ea typeface="Arial"/>
                  <a:cs typeface="Arial"/>
                  <a:sym typeface="Arial"/>
                </a:rPr>
                <a:t>Secondment</a:t>
              </a:r>
              <a:endParaRPr sz="1400">
                <a:solidFill>
                  <a:schemeClr val="tx1"/>
                </a:solidFill>
                <a:latin typeface="Arial"/>
                <a:ea typeface="Arial"/>
                <a:cs typeface="Arial"/>
                <a:sym typeface="Arial"/>
              </a:endParaRPr>
            </a:p>
          </p:txBody>
        </p:sp>
        <p:sp>
          <p:nvSpPr>
            <p:cNvPr id="174" name="Google Shape;174;p8"/>
            <p:cNvSpPr/>
            <p:nvPr/>
          </p:nvSpPr>
          <p:spPr>
            <a:xfrm>
              <a:off x="6032670" y="3546735"/>
              <a:ext cx="1232887" cy="782883"/>
            </a:xfrm>
            <a:prstGeom prst="roundRect">
              <a:avLst>
                <a:gd name="adj" fmla="val 10000"/>
              </a:avLst>
            </a:prstGeom>
            <a:solidFill>
              <a:srgbClr val="98D7E5"/>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75" name="Google Shape;175;p8"/>
            <p:cNvSpPr/>
            <p:nvPr/>
          </p:nvSpPr>
          <p:spPr>
            <a:xfrm>
              <a:off x="6169658" y="3676874"/>
              <a:ext cx="1232887" cy="782883"/>
            </a:xfrm>
            <a:prstGeom prst="roundRect">
              <a:avLst>
                <a:gd name="adj" fmla="val 10000"/>
              </a:avLst>
            </a:prstGeom>
            <a:solidFill>
              <a:schemeClr val="lt1">
                <a:alpha val="89803"/>
              </a:schemeClr>
            </a:solidFill>
            <a:ln w="25400" cap="flat" cmpd="sng">
              <a:solidFill>
                <a:srgbClr val="98D7E5"/>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76" name="Google Shape;176;p8"/>
            <p:cNvSpPr txBox="true"/>
            <p:nvPr/>
          </p:nvSpPr>
          <p:spPr>
            <a:xfrm>
              <a:off x="6192588" y="3699804"/>
              <a:ext cx="1187027" cy="737023"/>
            </a:xfrm>
            <a:prstGeom prst="rect">
              <a:avLst/>
            </a:prstGeom>
            <a:noFill/>
            <a:ln>
              <a:noFill/>
            </a:ln>
          </p:spPr>
          <p:txBody>
            <a:bodyPr spcFirstLastPara="1" wrap="square" lIns="53325" tIns="53325" rIns="53325" bIns="53325" anchor="ctr" anchorCtr="false">
              <a:noAutofit/>
            </a:bodyPr>
            <a:lstStyle/>
            <a:p>
              <a:pPr marL="0" marR="0" lvl="0" indent="0" algn="ctr" rtl="0">
                <a:lnSpc>
                  <a:spcPct val="90000"/>
                </a:lnSpc>
                <a:spcBef>
                  <a:spcPts val="0"/>
                </a:spcBef>
                <a:spcAft>
                  <a:spcPts val="0"/>
                </a:spcAft>
                <a:buClr>
                  <a:schemeClr val="lt1"/>
                </a:buClr>
                <a:buSzPts val="1400"/>
                <a:buFont typeface="Arial"/>
                <a:buNone/>
              </a:pPr>
              <a:r>
                <a:rPr lang="en-US" sz="1400">
                  <a:solidFill>
                    <a:schemeClr val="tx1"/>
                  </a:solidFill>
                  <a:latin typeface="Arial"/>
                  <a:ea typeface="Arial"/>
                  <a:cs typeface="Arial"/>
                  <a:sym typeface="Arial"/>
                </a:rPr>
                <a:t>Resigned</a:t>
              </a:r>
              <a:endParaRPr sz="1400">
                <a:solidFill>
                  <a:schemeClr val="tx1"/>
                </a:solidFill>
                <a:latin typeface="Arial"/>
                <a:ea typeface="Arial"/>
                <a:cs typeface="Arial"/>
                <a:sym typeface="Arial"/>
              </a:endParaRPr>
            </a:p>
          </p:txBody>
        </p:sp>
        <p:sp>
          <p:nvSpPr>
            <p:cNvPr id="177" name="Google Shape;177;p8"/>
            <p:cNvSpPr/>
            <p:nvPr/>
          </p:nvSpPr>
          <p:spPr>
            <a:xfrm>
              <a:off x="2140516" y="5567698"/>
              <a:ext cx="1232887" cy="782883"/>
            </a:xfrm>
            <a:prstGeom prst="roundRect">
              <a:avLst>
                <a:gd name="adj" fmla="val 10000"/>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78" name="Google Shape;178;p8"/>
            <p:cNvSpPr/>
            <p:nvPr/>
          </p:nvSpPr>
          <p:spPr>
            <a:xfrm>
              <a:off x="2277504" y="5697836"/>
              <a:ext cx="1232887" cy="782883"/>
            </a:xfrm>
            <a:prstGeom prst="roundRect">
              <a:avLst>
                <a:gd name="adj" fmla="val 10000"/>
              </a:avLst>
            </a:prstGeom>
            <a:solidFill>
              <a:schemeClr val="lt1">
                <a:alpha val="89803"/>
              </a:schemeClr>
            </a:solidFill>
            <a:ln w="25400" cap="flat" cmpd="sng">
              <a:solidFill>
                <a:srgbClr val="C9492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79" name="Google Shape;179;p8"/>
            <p:cNvSpPr txBox="true"/>
            <p:nvPr/>
          </p:nvSpPr>
          <p:spPr>
            <a:xfrm>
              <a:off x="2300434" y="5720766"/>
              <a:ext cx="1187027" cy="737023"/>
            </a:xfrm>
            <a:prstGeom prst="rect">
              <a:avLst/>
            </a:prstGeom>
            <a:noFill/>
            <a:ln>
              <a:noFill/>
            </a:ln>
          </p:spPr>
          <p:txBody>
            <a:bodyPr spcFirstLastPara="1" wrap="square" lIns="72375" tIns="72375" rIns="72375" bIns="72375" anchor="ctr" anchorCtr="false">
              <a:noAutofit/>
            </a:bodyPr>
            <a:lstStyle/>
            <a:p>
              <a:pPr marL="0" marR="0" lvl="0" indent="0" algn="ctr" rtl="0">
                <a:lnSpc>
                  <a:spcPct val="90000"/>
                </a:lnSpc>
                <a:spcBef>
                  <a:spcPts val="0"/>
                </a:spcBef>
                <a:spcAft>
                  <a:spcPts val="0"/>
                </a:spcAft>
                <a:buClr>
                  <a:schemeClr val="lt1"/>
                </a:buClr>
                <a:buSzPts val="1900"/>
                <a:buFont typeface="Arial"/>
                <a:buNone/>
              </a:pPr>
              <a:r>
                <a:rPr lang="en-US" sz="1900">
                  <a:solidFill>
                    <a:schemeClr val="tx1"/>
                  </a:solidFill>
                  <a:latin typeface="Arial"/>
                  <a:ea typeface="Arial"/>
                  <a:cs typeface="Arial"/>
                  <a:sym typeface="Arial"/>
                </a:rPr>
                <a:t>Active</a:t>
              </a:r>
              <a:endParaRPr sz="1900">
                <a:solidFill>
                  <a:schemeClr val="tx1"/>
                </a:solidFill>
                <a:latin typeface="Arial"/>
                <a:ea typeface="Arial"/>
                <a:cs typeface="Arial"/>
                <a:sym typeface="Arial"/>
              </a:endParaRPr>
            </a:p>
          </p:txBody>
        </p:sp>
        <p:sp>
          <p:nvSpPr>
            <p:cNvPr id="180" name="Google Shape;180;p8"/>
            <p:cNvSpPr/>
            <p:nvPr/>
          </p:nvSpPr>
          <p:spPr>
            <a:xfrm>
              <a:off x="5996953" y="5371938"/>
              <a:ext cx="1232887" cy="782883"/>
            </a:xfrm>
            <a:prstGeom prst="roundRect">
              <a:avLst>
                <a:gd name="adj" fmla="val 10000"/>
              </a:avLst>
            </a:prstGeom>
            <a:solidFill>
              <a:srgbClr val="C94922"/>
            </a:solidFill>
            <a:ln w="25400" cap="flat" cmpd="sng">
              <a:solidFill>
                <a:schemeClr val="l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81" name="Google Shape;181;p8"/>
            <p:cNvSpPr/>
            <p:nvPr/>
          </p:nvSpPr>
          <p:spPr>
            <a:xfrm>
              <a:off x="6133941" y="5502076"/>
              <a:ext cx="1232887" cy="782883"/>
            </a:xfrm>
            <a:prstGeom prst="roundRect">
              <a:avLst>
                <a:gd name="adj" fmla="val 10000"/>
              </a:avLst>
            </a:prstGeom>
            <a:solidFill>
              <a:schemeClr val="lt1">
                <a:alpha val="89803"/>
              </a:schemeClr>
            </a:solidFill>
            <a:ln w="25400" cap="flat" cmpd="sng">
              <a:solidFill>
                <a:srgbClr val="C94922"/>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chemeClr val="tx1"/>
                </a:solidFill>
              </a:endParaRPr>
            </a:p>
          </p:txBody>
        </p:sp>
        <p:sp>
          <p:nvSpPr>
            <p:cNvPr id="182" name="Google Shape;182;p8"/>
            <p:cNvSpPr txBox="true"/>
            <p:nvPr/>
          </p:nvSpPr>
          <p:spPr>
            <a:xfrm>
              <a:off x="6156871" y="5525006"/>
              <a:ext cx="1187027" cy="737023"/>
            </a:xfrm>
            <a:prstGeom prst="rect">
              <a:avLst/>
            </a:prstGeom>
            <a:noFill/>
            <a:ln>
              <a:noFill/>
            </a:ln>
          </p:spPr>
          <p:txBody>
            <a:bodyPr spcFirstLastPara="1" wrap="square" lIns="72375" tIns="72375" rIns="72375" bIns="72375" anchor="ctr" anchorCtr="false">
              <a:noAutofit/>
            </a:bodyPr>
            <a:lstStyle/>
            <a:p>
              <a:pPr marL="0" marR="0" lvl="0" indent="0" algn="ctr" rtl="0">
                <a:lnSpc>
                  <a:spcPct val="90000"/>
                </a:lnSpc>
                <a:spcBef>
                  <a:spcPts val="0"/>
                </a:spcBef>
                <a:spcAft>
                  <a:spcPts val="0"/>
                </a:spcAft>
                <a:buClr>
                  <a:schemeClr val="lt1"/>
                </a:buClr>
                <a:buSzPts val="1900"/>
                <a:buFont typeface="Arial"/>
                <a:buNone/>
              </a:pPr>
              <a:r>
                <a:rPr lang="en-US" sz="1900">
                  <a:solidFill>
                    <a:schemeClr val="tx1"/>
                  </a:solidFill>
                  <a:latin typeface="Arial"/>
                  <a:ea typeface="Arial"/>
                  <a:cs typeface="Arial"/>
                  <a:sym typeface="Arial"/>
                </a:rPr>
                <a:t>Resigned</a:t>
              </a:r>
              <a:endParaRPr sz="1900">
                <a:solidFill>
                  <a:schemeClr val="tx1"/>
                </a:solidFill>
                <a:latin typeface="Arial"/>
                <a:ea typeface="Arial"/>
                <a:cs typeface="Arial"/>
                <a:sym typeface="Arial"/>
              </a:endParaRPr>
            </a:p>
          </p:txBody>
        </p:sp>
      </p:grpSp>
      <p:cxnSp>
        <p:nvCxnSpPr>
          <p:cNvPr id="183" name="Google Shape;183;p8"/>
          <p:cNvCxnSpPr/>
          <p:nvPr/>
        </p:nvCxnSpPr>
        <p:spPr>
          <a:xfrm>
            <a:off x="1846365" y="4041068"/>
            <a:ext cx="1029528" cy="1188132"/>
          </a:xfrm>
          <a:prstGeom prst="straightConnector1">
            <a:avLst/>
          </a:prstGeom>
          <a:noFill/>
          <a:ln w="9525" cap="flat" cmpd="sng">
            <a:solidFill>
              <a:srgbClr val="D94314"/>
            </a:solidFill>
            <a:prstDash val="solid"/>
            <a:round/>
            <a:headEnd type="none" w="sm" len="sm"/>
            <a:tailEnd type="triangle" w="med" len="med"/>
          </a:ln>
        </p:spPr>
      </p:cxnSp>
      <p:cxnSp>
        <p:nvCxnSpPr>
          <p:cNvPr id="184" name="Google Shape;184;p8"/>
          <p:cNvCxnSpPr/>
          <p:nvPr/>
        </p:nvCxnSpPr>
        <p:spPr>
          <a:xfrm flipH="true">
            <a:off x="3493266" y="4005064"/>
            <a:ext cx="430662" cy="1224136"/>
          </a:xfrm>
          <a:prstGeom prst="straightConnector1">
            <a:avLst/>
          </a:prstGeom>
          <a:noFill/>
          <a:ln w="9525" cap="flat" cmpd="sng">
            <a:solidFill>
              <a:srgbClr val="D94314"/>
            </a:solidFill>
            <a:prstDash val="solid"/>
            <a:round/>
            <a:headEnd type="none" w="sm" len="sm"/>
            <a:tailEnd type="triangle" w="med" len="med"/>
          </a:ln>
        </p:spPr>
      </p:cxnSp>
      <p:cxnSp>
        <p:nvCxnSpPr>
          <p:cNvPr id="185" name="Google Shape;185;p8"/>
          <p:cNvCxnSpPr/>
          <p:nvPr/>
        </p:nvCxnSpPr>
        <p:spPr>
          <a:xfrm>
            <a:off x="3030253" y="4005064"/>
            <a:ext cx="130904" cy="1224136"/>
          </a:xfrm>
          <a:prstGeom prst="straightConnector1">
            <a:avLst/>
          </a:prstGeom>
          <a:noFill/>
          <a:ln w="9525" cap="flat" cmpd="sng">
            <a:solidFill>
              <a:srgbClr val="D94314"/>
            </a:solidFill>
            <a:prstDash val="solid"/>
            <a:round/>
            <a:headEnd type="none" w="sm" len="sm"/>
            <a:tailEnd type="triangle" w="med" len="med"/>
          </a:ln>
        </p:spPr>
      </p:cxnSp>
      <p:cxnSp>
        <p:nvCxnSpPr>
          <p:cNvPr id="186" name="Google Shape;186;p8"/>
          <p:cNvCxnSpPr/>
          <p:nvPr/>
        </p:nvCxnSpPr>
        <p:spPr>
          <a:xfrm flipH="true">
            <a:off x="3796768" y="4005064"/>
            <a:ext cx="1537232" cy="1224136"/>
          </a:xfrm>
          <a:prstGeom prst="straightConnector1">
            <a:avLst/>
          </a:prstGeom>
          <a:noFill/>
          <a:ln w="9525" cap="flat" cmpd="sng">
            <a:solidFill>
              <a:srgbClr val="D94314"/>
            </a:solidFill>
            <a:prstDash val="solid"/>
            <a:round/>
            <a:headEnd type="none" w="sm" len="sm"/>
            <a:tailEnd type="triangle" w="med" len="med"/>
          </a:ln>
        </p:spPr>
      </p:cxnSp>
      <p:cxnSp>
        <p:nvCxnSpPr>
          <p:cNvPr id="187" name="Google Shape;187;p8"/>
          <p:cNvCxnSpPr/>
          <p:nvPr/>
        </p:nvCxnSpPr>
        <p:spPr>
          <a:xfrm>
            <a:off x="7164288" y="4005064"/>
            <a:ext cx="0" cy="1044116"/>
          </a:xfrm>
          <a:prstGeom prst="straightConnector1">
            <a:avLst/>
          </a:prstGeom>
          <a:noFill/>
          <a:ln w="9525" cap="flat" cmpd="sng">
            <a:solidFill>
              <a:srgbClr val="D94314"/>
            </a:solidFill>
            <a:prstDash val="solid"/>
            <a:round/>
            <a:headEnd type="none" w="sm" len="sm"/>
            <a:tailEnd type="triangle" w="med" len="med"/>
          </a:ln>
        </p:spPr>
      </p:cxnSp>
      <p:sp>
        <p:nvSpPr>
          <p:cNvPr id="188" name="Google Shape;188;p8"/>
          <p:cNvSpPr txBox="true"/>
          <p:nvPr/>
        </p:nvSpPr>
        <p:spPr>
          <a:xfrm>
            <a:off x="896824" y="4211014"/>
            <a:ext cx="5256581" cy="369332"/>
          </a:xfrm>
          <a:prstGeom prst="rect">
            <a:avLst/>
          </a:prstGeom>
          <a:gradFill>
            <a:gsLst>
              <a:gs pos="0">
                <a:srgbClr val="EDFFFF"/>
              </a:gs>
              <a:gs pos="34000">
                <a:srgbClr val="E9FDFA"/>
              </a:gs>
              <a:gs pos="100000">
                <a:srgbClr val="91EFE9"/>
              </a:gs>
            </a:gsLst>
            <a:path path="circle">
              <a:fillToRect l="50000" t="50000" r="50000" b="50000"/>
            </a:path>
            <a:tileRect/>
          </a:gradFill>
          <a:ln w="9525" cap="flat" cmpd="sng">
            <a:solidFill>
              <a:srgbClr val="11C7C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t" anchorCtr="false">
            <a:spAutoFit/>
          </a:bodyPr>
          <a:lstStyle/>
          <a:p>
            <a:pPr marL="0" marR="0" lvl="0" indent="0" algn="ctr" rtl="0">
              <a:spcBef>
                <a:spcPts val="0"/>
              </a:spcBef>
              <a:spcAft>
                <a:spcPts val="0"/>
              </a:spcAft>
              <a:buNone/>
            </a:pPr>
            <a:r>
              <a:rPr lang="en-US" sz="1800" i="1">
                <a:solidFill>
                  <a:schemeClr val="dk1"/>
                </a:solidFill>
                <a:latin typeface="Quattrocento Sans"/>
                <a:ea typeface="Quattrocento Sans"/>
                <a:cs typeface="Quattrocento Sans"/>
                <a:sym typeface="Quattrocento Sans"/>
              </a:rPr>
              <a:t>Merging</a:t>
            </a:r>
            <a:endParaRPr sz="1800" i="1">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9"/>
          <p:cNvSpPr txBox="true">
            <a:spLocks noGrp="true"/>
          </p:cNvSpPr>
          <p:nvPr>
            <p:ph type="title"/>
          </p:nvPr>
        </p:nvSpPr>
        <p:spPr>
          <a:xfrm>
            <a:off x="83975" y="242738"/>
            <a:ext cx="5840963" cy="550364"/>
          </a:xfrm>
          <a:prstGeom prst="rect">
            <a:avLst/>
          </a:prstGeom>
          <a:noFill/>
          <a:ln>
            <a:noFill/>
          </a:ln>
        </p:spPr>
        <p:txBody>
          <a:bodyPr spcFirstLastPara="1" wrap="square" lIns="0" tIns="45700" rIns="0" bIns="45700" anchor="ctr" anchorCtr="false">
            <a:noAutofit/>
          </a:bodyPr>
          <a:lstStyle/>
          <a:p>
            <a:pPr marL="0" lvl="0" indent="0" algn="l" rtl="0">
              <a:spcBef>
                <a:spcPts val="0"/>
              </a:spcBef>
              <a:spcAft>
                <a:spcPts val="0"/>
              </a:spcAft>
              <a:buClr>
                <a:schemeClr val="accent1"/>
              </a:buClr>
              <a:buSzPts val="4000"/>
              <a:buFont typeface="Quattrocento Sans"/>
              <a:buNone/>
            </a:pPr>
            <a:r>
              <a:rPr lang="en-US" b="0" dirty="0"/>
              <a:t>Exploratory Data Analysis </a:t>
            </a:r>
            <a:endParaRPr b="0" dirty="0"/>
          </a:p>
        </p:txBody>
      </p:sp>
      <p:sp>
        <p:nvSpPr>
          <p:cNvPr id="201" name="Google Shape;201;p9"/>
          <p:cNvSpPr txBox="true">
            <a:spLocks noGrp="true"/>
          </p:cNvSpPr>
          <p:nvPr>
            <p:ph type="sldNum" idx="12"/>
          </p:nvPr>
        </p:nvSpPr>
        <p:spPr>
          <a:xfrm>
            <a:off x="818007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graphicFrame>
        <p:nvGraphicFramePr>
          <p:cNvPr id="3" name="Diagram 2"/>
          <p:cNvGraphicFramePr/>
          <p:nvPr/>
        </p:nvGraphicFramePr>
        <p:xfrm>
          <a:off x="1212981" y="1614197"/>
          <a:ext cx="6967089" cy="41334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8"/>
          <p:cNvSpPr txBox="true">
            <a:spLocks noGrp="true"/>
          </p:cNvSpPr>
          <p:nvPr>
            <p:ph type="title"/>
          </p:nvPr>
        </p:nvSpPr>
        <p:spPr>
          <a:xfrm>
            <a:off x="323528" y="136984"/>
            <a:ext cx="5689451" cy="675926"/>
          </a:xfrm>
          <a:prstGeom prst="rect">
            <a:avLst/>
          </a:prstGeom>
          <a:noFill/>
          <a:ln>
            <a:noFill/>
          </a:ln>
        </p:spPr>
        <p:txBody>
          <a:bodyPr spcFirstLastPara="1" wrap="square" lIns="0" tIns="45700" rIns="0" bIns="45700" anchor="ctr" anchorCtr="false">
            <a:noAutofit/>
          </a:bodyPr>
          <a:lstStyle/>
          <a:p>
            <a:pPr marL="0" lvl="0" indent="0" algn="l" rtl="0">
              <a:spcBef>
                <a:spcPts val="0"/>
              </a:spcBef>
              <a:spcAft>
                <a:spcPts val="0"/>
              </a:spcAft>
              <a:buClr>
                <a:schemeClr val="accent1"/>
              </a:buClr>
              <a:buSzPts val="4000"/>
              <a:buFont typeface="Quattrocento Sans"/>
              <a:buNone/>
            </a:pPr>
            <a:r>
              <a:rPr lang="en-US" b="0"/>
              <a:t>Termination Dataset </a:t>
            </a:r>
            <a:endParaRPr b="0"/>
          </a:p>
        </p:txBody>
      </p:sp>
      <p:sp>
        <p:nvSpPr>
          <p:cNvPr id="466" name="Google Shape;466;p28"/>
          <p:cNvSpPr txBox="true">
            <a:spLocks noGrp="true"/>
          </p:cNvSpPr>
          <p:nvPr>
            <p:ph type="body" idx="2"/>
          </p:nvPr>
        </p:nvSpPr>
        <p:spPr>
          <a:xfrm>
            <a:off x="738798" y="3977487"/>
            <a:ext cx="8027414" cy="344187"/>
          </a:xfrm>
          <a:prstGeom prst="rect">
            <a:avLst/>
          </a:prstGeom>
          <a:noFill/>
          <a:ln>
            <a:noFill/>
          </a:ln>
        </p:spPr>
        <p:txBody>
          <a:bodyPr spcFirstLastPara="1" wrap="square" lIns="91425" tIns="45700" rIns="91425" bIns="45700" anchor="t" anchorCtr="false">
            <a:noAutofit/>
          </a:bodyPr>
          <a:lstStyle/>
          <a:p>
            <a:pPr marL="64135" lvl="0" indent="0" algn="ctr" rtl="0">
              <a:spcBef>
                <a:spcPts val="0"/>
              </a:spcBef>
              <a:spcAft>
                <a:spcPts val="0"/>
              </a:spcAft>
              <a:buSzPts val="1120"/>
              <a:buNone/>
            </a:pPr>
            <a:r>
              <a:rPr lang="en-US" sz="1400" i="1"/>
              <a:t>Created new column – Age – to know the age group leaving the organization</a:t>
            </a:r>
            <a:endParaRPr sz="1400" i="1"/>
          </a:p>
        </p:txBody>
      </p:sp>
      <p:sp>
        <p:nvSpPr>
          <p:cNvPr id="467" name="Google Shape;467;p28"/>
          <p:cNvSpPr txBox="true">
            <a:spLocks noGrp="true"/>
          </p:cNvSpPr>
          <p:nvPr>
            <p:ph type="sldNum" idx="12"/>
          </p:nvPr>
        </p:nvSpPr>
        <p:spPr>
          <a:xfrm>
            <a:off x="8180070" y="173195"/>
            <a:ext cx="502920" cy="301752"/>
          </a:xfrm>
          <a:prstGeom prst="rect">
            <a:avLst/>
          </a:prstGeom>
          <a:noFill/>
          <a:ln>
            <a:noFill/>
          </a:ln>
        </p:spPr>
        <p:txBody>
          <a:bodyPr spcFirstLastPara="1" wrap="square" lIns="91425" tIns="45700" rIns="91425" bIns="45700" anchor="b" anchorCtr="false">
            <a:noAutofit/>
          </a:bodyPr>
          <a:lstStyle/>
          <a:p>
            <a:pPr marL="0" lvl="0" indent="0" algn="ctr" rtl="0">
              <a:spcBef>
                <a:spcPts val="0"/>
              </a:spcBef>
              <a:spcAft>
                <a:spcPts val="0"/>
              </a:spcAft>
              <a:buNone/>
            </a:pPr>
            <a:fld id="{00000000-1234-1234-1234-123412341234}" type="slidenum">
              <a:rPr lang="en-US"/>
            </a:fld>
            <a:endParaRPr lang="en-US"/>
          </a:p>
        </p:txBody>
      </p:sp>
      <p:sp>
        <p:nvSpPr>
          <p:cNvPr id="468" name="Google Shape;468;p28"/>
          <p:cNvSpPr txBox="true"/>
          <p:nvPr/>
        </p:nvSpPr>
        <p:spPr>
          <a:xfrm>
            <a:off x="5076056" y="1856853"/>
            <a:ext cx="3546140" cy="432048"/>
          </a:xfrm>
          <a:prstGeom prst="rect">
            <a:avLst/>
          </a:prstGeom>
          <a:noFill/>
          <a:ln>
            <a:noFill/>
          </a:ln>
        </p:spPr>
        <p:txBody>
          <a:bodyPr spcFirstLastPara="1" wrap="square" lIns="91425" tIns="45700" rIns="91425" bIns="45700" anchor="t" anchorCtr="false">
            <a:normAutofit/>
          </a:bodyPr>
          <a:lstStyle/>
          <a:p>
            <a:pPr marL="64135" marR="0" lvl="0" indent="0" algn="l" rtl="0">
              <a:spcBef>
                <a:spcPts val="0"/>
              </a:spcBef>
              <a:spcAft>
                <a:spcPts val="0"/>
              </a:spcAft>
              <a:buClr>
                <a:schemeClr val="accent1"/>
              </a:buClr>
              <a:buSzPts val="1600"/>
              <a:buFont typeface="Arial"/>
              <a:buNone/>
            </a:pPr>
            <a:endParaRPr sz="2000">
              <a:solidFill>
                <a:schemeClr val="dk2"/>
              </a:solidFill>
              <a:latin typeface="Arial"/>
              <a:ea typeface="Arial"/>
              <a:cs typeface="Arial"/>
              <a:sym typeface="Arial"/>
            </a:endParaRPr>
          </a:p>
        </p:txBody>
      </p:sp>
      <p:graphicFrame>
        <p:nvGraphicFramePr>
          <p:cNvPr id="469" name="Google Shape;469;p28"/>
          <p:cNvGraphicFramePr/>
          <p:nvPr/>
        </p:nvGraphicFramePr>
        <p:xfrm>
          <a:off x="738798" y="1346474"/>
          <a:ext cx="3312375" cy="2435375"/>
        </p:xfrm>
        <a:graphic>
          <a:graphicData uri="http://schemas.openxmlformats.org/drawingml/2006/table">
            <a:tbl>
              <a:tblPr>
                <a:noFill/>
                <a:tableStyleId>{727AFD22-16BB-4C83-9959-81789C517516}</a:tableStyleId>
              </a:tblPr>
              <a:tblGrid>
                <a:gridCol w="2101000"/>
                <a:gridCol w="1211375"/>
              </a:tblGrid>
              <a:tr h="487075">
                <a:tc gridSpan="2">
                  <a:txBody>
                    <a:bodyPr/>
                    <a:lstStyle/>
                    <a:p>
                      <a:pPr marL="0" marR="0" lvl="0" indent="0" algn="ctr" rtl="0">
                        <a:spcBef>
                          <a:spcPts val="0"/>
                        </a:spcBef>
                        <a:spcAft>
                          <a:spcPts val="0"/>
                        </a:spcAft>
                        <a:buNone/>
                      </a:pPr>
                      <a:r>
                        <a:rPr lang="en-US" sz="1400" u="none" strike="noStrike">
                          <a:solidFill>
                            <a:schemeClr val="dk1"/>
                          </a:solidFill>
                          <a:latin typeface="Quattrocento Sans"/>
                          <a:ea typeface="Quattrocento Sans"/>
                          <a:cs typeface="Quattrocento Sans"/>
                          <a:sym typeface="Quattrocento Sans"/>
                        </a:rPr>
                        <a:t>Total Termination - 293</a:t>
                      </a:r>
                      <a:endParaRPr sz="1400" b="0" i="0" u="none" strike="noStrike">
                        <a:solidFill>
                          <a:schemeClr val="dk1"/>
                        </a:solidFill>
                        <a:latin typeface="Quattrocento Sans"/>
                        <a:ea typeface="Quattrocento Sans"/>
                        <a:cs typeface="Quattrocento Sans"/>
                        <a:sym typeface="Quattrocento Sans"/>
                      </a:endParaRPr>
                    </a:p>
                  </a:txBody>
                  <a:tcPr marL="7625" marR="7625" marT="7625" marB="0" anchor="ctr"/>
                </a:tc>
                <a:tc hMerge="true">
                  <a:tcPr/>
                </a:tc>
              </a:tr>
              <a:tr h="487075">
                <a:tc gridSpan="2">
                  <a:txBody>
                    <a:bodyPr/>
                    <a:lstStyle/>
                    <a:p>
                      <a:pPr marL="0" marR="0" lvl="0" indent="0" algn="ctr" rtl="0">
                        <a:spcBef>
                          <a:spcPts val="0"/>
                        </a:spcBef>
                        <a:spcAft>
                          <a:spcPts val="0"/>
                        </a:spcAft>
                        <a:buNone/>
                      </a:pPr>
                      <a:r>
                        <a:rPr lang="en-US" sz="1400" u="none" strike="noStrike">
                          <a:solidFill>
                            <a:schemeClr val="dk1"/>
                          </a:solidFill>
                          <a:latin typeface="Quattrocento Sans"/>
                          <a:ea typeface="Quattrocento Sans"/>
                          <a:cs typeface="Quattrocento Sans"/>
                          <a:sym typeface="Quattrocento Sans"/>
                        </a:rPr>
                        <a:t>Leaving Reasons </a:t>
                      </a:r>
                      <a:endParaRPr sz="1400" b="0" i="0" u="none" strike="noStrike">
                        <a:solidFill>
                          <a:schemeClr val="dk1"/>
                        </a:solidFill>
                        <a:latin typeface="Quattrocento Sans"/>
                        <a:ea typeface="Quattrocento Sans"/>
                        <a:cs typeface="Quattrocento Sans"/>
                        <a:sym typeface="Quattrocento Sans"/>
                      </a:endParaRPr>
                    </a:p>
                  </a:txBody>
                  <a:tcPr marL="7625" marR="7625" marT="7625" marB="0" anchor="ctr"/>
                </a:tc>
                <a:tc hMerge="true">
                  <a:tcPr/>
                </a:tc>
              </a:tr>
              <a:tr h="487075">
                <a:tc>
                  <a:txBody>
                    <a:bodyPr/>
                    <a:lstStyle/>
                    <a:p>
                      <a:pPr marL="0" marR="0" lvl="0" indent="0" algn="ctr" rtl="0">
                        <a:spcBef>
                          <a:spcPts val="0"/>
                        </a:spcBef>
                        <a:spcAft>
                          <a:spcPts val="0"/>
                        </a:spcAft>
                        <a:buNone/>
                      </a:pPr>
                      <a:r>
                        <a:rPr lang="en-US" sz="1050" b="0" i="1" u="none" strike="noStrike">
                          <a:solidFill>
                            <a:schemeClr val="dk1"/>
                          </a:solidFill>
                          <a:highlight>
                            <a:srgbClr val="00FFFF"/>
                          </a:highlight>
                          <a:latin typeface="Quattrocento Sans"/>
                          <a:ea typeface="Quattrocento Sans"/>
                          <a:cs typeface="Quattrocento Sans"/>
                          <a:sym typeface="Quattrocento Sans"/>
                        </a:rPr>
                        <a:t>Career Growth </a:t>
                      </a:r>
                      <a:endParaRPr lang="en-US" sz="1050" b="0" i="1" u="none" strike="noStrike">
                        <a:solidFill>
                          <a:schemeClr val="dk1"/>
                        </a:solidFill>
                        <a:highlight>
                          <a:srgbClr val="00FFFF"/>
                        </a:highlight>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050" b="0" i="1" u="none" strike="noStrike">
                          <a:solidFill>
                            <a:schemeClr val="dk1"/>
                          </a:solidFill>
                          <a:highlight>
                            <a:srgbClr val="00FFFF"/>
                          </a:highlight>
                          <a:latin typeface="Quattrocento Sans"/>
                          <a:ea typeface="Quattrocento Sans"/>
                          <a:cs typeface="Quattrocento Sans"/>
                          <a:sym typeface="Quattrocento Sans"/>
                        </a:rPr>
                        <a:t>127</a:t>
                      </a:r>
                      <a:endParaRPr lang="en-US" sz="1050" b="0" i="1" u="none" strike="noStrike">
                        <a:solidFill>
                          <a:schemeClr val="dk1"/>
                        </a:solidFill>
                        <a:highlight>
                          <a:srgbClr val="00FFFF"/>
                        </a:highlight>
                        <a:latin typeface="Quattrocento Sans"/>
                        <a:ea typeface="Quattrocento Sans"/>
                        <a:cs typeface="Quattrocento Sans"/>
                        <a:sym typeface="Quattrocento Sans"/>
                      </a:endParaRPr>
                    </a:p>
                  </a:txBody>
                  <a:tcPr marL="7625" marR="7625" marT="7625" marB="0" anchor="ctr"/>
                </a:tc>
              </a:tr>
              <a:tr h="487075">
                <a:tc>
                  <a:txBody>
                    <a:bodyPr/>
                    <a:lstStyle/>
                    <a:p>
                      <a:pPr marL="0" marR="0" lvl="0" indent="0" algn="ctr" rtl="0">
                        <a:spcBef>
                          <a:spcPts val="0"/>
                        </a:spcBef>
                        <a:spcAft>
                          <a:spcPts val="0"/>
                        </a:spcAft>
                        <a:buNone/>
                      </a:pPr>
                      <a:r>
                        <a:rPr lang="en-US" sz="1050" u="none" strike="noStrike">
                          <a:solidFill>
                            <a:schemeClr val="dk1"/>
                          </a:solidFill>
                          <a:latin typeface="Quattrocento Sans"/>
                          <a:ea typeface="Quattrocento Sans"/>
                          <a:cs typeface="Quattrocento Sans"/>
                          <a:sym typeface="Quattrocento Sans"/>
                        </a:rPr>
                        <a:t>Personal Reason </a:t>
                      </a:r>
                      <a:endParaRPr sz="1050" b="0" i="0" u="none" strike="noStrike">
                        <a:solidFill>
                          <a:schemeClr val="dk1"/>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050" u="none" strike="noStrike">
                          <a:solidFill>
                            <a:schemeClr val="dk1"/>
                          </a:solidFill>
                          <a:latin typeface="Quattrocento Sans"/>
                          <a:ea typeface="Quattrocento Sans"/>
                          <a:cs typeface="Quattrocento Sans"/>
                          <a:sym typeface="Quattrocento Sans"/>
                        </a:rPr>
                        <a:t>101</a:t>
                      </a:r>
                      <a:endParaRPr sz="1050" b="0" i="0" u="none" strike="noStrike">
                        <a:solidFill>
                          <a:schemeClr val="dk1"/>
                        </a:solidFill>
                        <a:latin typeface="Quattrocento Sans"/>
                        <a:ea typeface="Quattrocento Sans"/>
                        <a:cs typeface="Quattrocento Sans"/>
                        <a:sym typeface="Quattrocento Sans"/>
                      </a:endParaRPr>
                    </a:p>
                  </a:txBody>
                  <a:tcPr marL="7625" marR="7625" marT="7625" marB="0" anchor="ctr"/>
                </a:tc>
              </a:tr>
              <a:tr h="487075">
                <a:tc>
                  <a:txBody>
                    <a:bodyPr/>
                    <a:lstStyle/>
                    <a:p>
                      <a:pPr marL="0" marR="0" lvl="0" indent="0" algn="ctr" rtl="0">
                        <a:spcBef>
                          <a:spcPts val="0"/>
                        </a:spcBef>
                        <a:spcAft>
                          <a:spcPts val="0"/>
                        </a:spcAft>
                        <a:buNone/>
                      </a:pPr>
                      <a:r>
                        <a:rPr lang="en-US" sz="1050" u="none" strike="noStrike">
                          <a:solidFill>
                            <a:schemeClr val="dk1"/>
                          </a:solidFill>
                          <a:latin typeface="Quattrocento Sans"/>
                          <a:ea typeface="Quattrocento Sans"/>
                          <a:cs typeface="Quattrocento Sans"/>
                          <a:sym typeface="Quattrocento Sans"/>
                        </a:rPr>
                        <a:t>Others</a:t>
                      </a:r>
                      <a:endParaRPr sz="1050" b="0" i="0" u="none" strike="noStrike">
                        <a:solidFill>
                          <a:schemeClr val="dk1"/>
                        </a:solidFill>
                        <a:latin typeface="Quattrocento Sans"/>
                        <a:ea typeface="Quattrocento Sans"/>
                        <a:cs typeface="Quattrocento Sans"/>
                        <a:sym typeface="Quattrocento Sans"/>
                      </a:endParaRPr>
                    </a:p>
                  </a:txBody>
                  <a:tcPr marL="7625" marR="7625" marT="7625" marB="0" anchor="ctr"/>
                </a:tc>
                <a:tc>
                  <a:txBody>
                    <a:bodyPr/>
                    <a:lstStyle/>
                    <a:p>
                      <a:pPr marL="0" marR="0" lvl="0" indent="0" algn="ctr" rtl="0">
                        <a:spcBef>
                          <a:spcPts val="0"/>
                        </a:spcBef>
                        <a:spcAft>
                          <a:spcPts val="0"/>
                        </a:spcAft>
                        <a:buNone/>
                      </a:pPr>
                      <a:r>
                        <a:rPr lang="en-US" sz="1050" u="none" strike="noStrike">
                          <a:solidFill>
                            <a:schemeClr val="dk1"/>
                          </a:solidFill>
                          <a:latin typeface="Quattrocento Sans"/>
                          <a:ea typeface="Quattrocento Sans"/>
                          <a:cs typeface="Quattrocento Sans"/>
                          <a:sym typeface="Quattrocento Sans"/>
                        </a:rPr>
                        <a:t>65</a:t>
                      </a:r>
                      <a:endParaRPr sz="1050" b="0" i="0" u="none" strike="noStrike">
                        <a:solidFill>
                          <a:schemeClr val="dk1"/>
                        </a:solidFill>
                        <a:latin typeface="Quattrocento Sans"/>
                        <a:ea typeface="Quattrocento Sans"/>
                        <a:cs typeface="Quattrocento Sans"/>
                        <a:sym typeface="Quattrocento Sans"/>
                      </a:endParaRPr>
                    </a:p>
                  </a:txBody>
                  <a:tcPr marL="7625" marR="7625" marT="7625" marB="0" anchor="ctr"/>
                </a:tc>
              </a:tr>
            </a:tbl>
          </a:graphicData>
        </a:graphic>
      </p:graphicFrame>
      <p:pic>
        <p:nvPicPr>
          <p:cNvPr id="470" name="Google Shape;470;p28"/>
          <p:cNvPicPr preferRelativeResize="false"/>
          <p:nvPr/>
        </p:nvPicPr>
        <p:blipFill rotWithShape="true">
          <a:blip r:embed="rId1"/>
          <a:srcRect/>
          <a:stretch>
            <a:fillRect/>
          </a:stretch>
        </p:blipFill>
        <p:spPr>
          <a:xfrm>
            <a:off x="5004048" y="1218388"/>
            <a:ext cx="3762164" cy="2563500"/>
          </a:xfrm>
          <a:prstGeom prst="rect">
            <a:avLst/>
          </a:prstGeom>
          <a:noFill/>
          <a:ln>
            <a:noFill/>
          </a:ln>
        </p:spPr>
      </p:pic>
      <p:pic>
        <p:nvPicPr>
          <p:cNvPr id="471" name="Google Shape;471;p28"/>
          <p:cNvPicPr preferRelativeResize="false"/>
          <p:nvPr/>
        </p:nvPicPr>
        <p:blipFill rotWithShape="true">
          <a:blip r:embed="rId2"/>
          <a:srcRect/>
          <a:stretch>
            <a:fillRect/>
          </a:stretch>
        </p:blipFill>
        <p:spPr>
          <a:xfrm>
            <a:off x="2915816" y="4421143"/>
            <a:ext cx="3716801" cy="23307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500"/>
                                        <p:tgtEl>
                                          <p:spTgt spid="469"/>
                                        </p:tgtEl>
                                      </p:cBhvr>
                                    </p:animEffect>
                                  </p:childTnLst>
                                </p:cTn>
                              </p:par>
                              <p:par>
                                <p:cTn id="8" presetID="10" presetClass="entr" presetSubtype="0" fill="hold" nodeType="withEffect">
                                  <p:stCondLst>
                                    <p:cond delay="0"/>
                                  </p:stCondLst>
                                  <p:childTnLst>
                                    <p:set>
                                      <p:cBhvr>
                                        <p:cTn id="9" dur="1" fill="hold">
                                          <p:stCondLst>
                                            <p:cond delay="0"/>
                                          </p:stCondLst>
                                        </p:cTn>
                                        <p:tgtEl>
                                          <p:spTgt spid="470"/>
                                        </p:tgtEl>
                                        <p:attrNameLst>
                                          <p:attrName>style.visibility</p:attrName>
                                        </p:attrNameLst>
                                      </p:cBhvr>
                                      <p:to>
                                        <p:strVal val="visible"/>
                                      </p:to>
                                    </p:set>
                                    <p:animEffect transition="in" filter="fade">
                                      <p:cBhvr>
                                        <p:cTn id="10" dur="500"/>
                                        <p:tgtEl>
                                          <p:spTgt spid="47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6">
                                            <p:txEl>
                                              <p:pRg st="0" end="0"/>
                                            </p:txEl>
                                          </p:spTgt>
                                        </p:tgtEl>
                                        <p:attrNameLst>
                                          <p:attrName>style.visibility</p:attrName>
                                        </p:attrNameLst>
                                      </p:cBhvr>
                                      <p:to>
                                        <p:strVal val="visible"/>
                                      </p:to>
                                    </p:set>
                                    <p:animEffect transition="in" filter="fade">
                                      <p:cBhvr>
                                        <p:cTn id="15" dur="500"/>
                                        <p:tgtEl>
                                          <p:spTgt spid="46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71"/>
                                        </p:tgtEl>
                                        <p:attrNameLst>
                                          <p:attrName>style.visibility</p:attrName>
                                        </p:attrNameLst>
                                      </p:cBhvr>
                                      <p:to>
                                        <p:strVal val="visible"/>
                                      </p:to>
                                    </p:set>
                                    <p:animEffect transition="in" filter="fade">
                                      <p:cBhvr>
                                        <p:cTn id="18" dur="5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erve">
  <a:themeElements>
    <a:clrScheme name="Custom 48">
      <a:dk1>
        <a:srgbClr val="000000"/>
      </a:dk1>
      <a:lt1>
        <a:srgbClr val="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10775</Words>
  <Application>WPS Presentation</Application>
  <PresentationFormat>On-screen Show (4:3)</PresentationFormat>
  <Paragraphs>994</Paragraphs>
  <Slides>31</Slides>
  <Notes>31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8" baseType="lpstr">
      <vt:lpstr>Arial</vt:lpstr>
      <vt:lpstr>SimSun</vt:lpstr>
      <vt:lpstr>Wingdings</vt:lpstr>
      <vt:lpstr>Arial</vt:lpstr>
      <vt:lpstr>Nimbus Roman No9 L</vt:lpstr>
      <vt:lpstr>Quattrocento Sans</vt:lpstr>
      <vt:lpstr>URW Bookman</vt:lpstr>
      <vt:lpstr>Noto Sans Symbols</vt:lpstr>
      <vt:lpstr>Calibri</vt:lpstr>
      <vt:lpstr>微软雅黑</vt:lpstr>
      <vt:lpstr>Droid Sans Fallback</vt:lpstr>
      <vt:lpstr>Arial Unicode MS</vt:lpstr>
      <vt:lpstr>DejaVu Sans</vt:lpstr>
      <vt:lpstr>Standard Symbols PS</vt:lpstr>
      <vt:lpstr>FontAwesome</vt:lpstr>
      <vt:lpstr>Verve</vt:lpstr>
      <vt:lpstr>Excel.Sheet.12</vt:lpstr>
      <vt:lpstr>HR Analytics Capstone Project  </vt:lpstr>
      <vt:lpstr>Agenda</vt:lpstr>
      <vt:lpstr>Objective</vt:lpstr>
      <vt:lpstr>Data Understanding </vt:lpstr>
      <vt:lpstr>Merging</vt:lpstr>
      <vt:lpstr>Data Pre-Processing</vt:lpstr>
      <vt:lpstr>Data Pre-Processing</vt:lpstr>
      <vt:lpstr>Exploratory Data Analysis </vt:lpstr>
      <vt:lpstr>Termination Dataset </vt:lpstr>
      <vt:lpstr>Univariate Analysis </vt:lpstr>
      <vt:lpstr>Univariate Analysis </vt:lpstr>
      <vt:lpstr>Bivariate Analysis</vt:lpstr>
      <vt:lpstr>Supervisor Plot</vt:lpstr>
      <vt:lpstr>Bivariate Analysis</vt:lpstr>
      <vt:lpstr>Bivariate Analysis</vt:lpstr>
      <vt:lpstr>Multivariate Analysis</vt:lpstr>
      <vt:lpstr>PowerPoint 演示文稿</vt:lpstr>
      <vt:lpstr>Feature Engineering</vt:lpstr>
      <vt:lpstr>Feature Engineering</vt:lpstr>
      <vt:lpstr>Feature Engineering</vt:lpstr>
      <vt:lpstr>Modeling and Variable Selection </vt:lpstr>
      <vt:lpstr>Balancing of Target Variable </vt:lpstr>
      <vt:lpstr>Logistic Regression</vt:lpstr>
      <vt:lpstr>Logistic Regression</vt:lpstr>
      <vt:lpstr>Decision Tree </vt:lpstr>
      <vt:lpstr>Decision Tree </vt:lpstr>
      <vt:lpstr>Random Forest</vt:lpstr>
      <vt:lpstr>Model Comparison</vt:lpstr>
      <vt:lpstr>Conclusion I</vt:lpstr>
      <vt:lpstr>Conclusion II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Capstone Project </dc:title>
  <dc:creator>Vaidehi</dc:creator>
  <cp:lastModifiedBy>ryuzaki</cp:lastModifiedBy>
  <cp:revision>35</cp:revision>
  <dcterms:created xsi:type="dcterms:W3CDTF">2021-07-24T19:15:41Z</dcterms:created>
  <dcterms:modified xsi:type="dcterms:W3CDTF">2021-07-24T19:15:41Z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1033-11.1.0.10161</vt:lpwstr>
  </property>
</Properties>
</file>