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68" r:id="rId3"/>
    <p:sldId id="269" r:id="rId4"/>
    <p:sldId id="258" r:id="rId5"/>
    <p:sldId id="266" r:id="rId6"/>
    <p:sldId id="267" r:id="rId7"/>
    <p:sldId id="257" r:id="rId8"/>
    <p:sldId id="261" r:id="rId9"/>
    <p:sldId id="262" r:id="rId10"/>
    <p:sldId id="270"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12107C-4DF4-41B8-92F1-1405684DAB72}"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2E64322-2BE6-4A58-B072-6E28F8632CA0}" type="slidenum">
              <a:rPr lang="en-IN" smtClean="0"/>
              <a:t>‹#›</a:t>
            </a:fld>
            <a:endParaRPr lang="en-IN"/>
          </a:p>
        </p:txBody>
      </p:sp>
    </p:spTree>
    <p:extLst>
      <p:ext uri="{BB962C8B-B14F-4D97-AF65-F5344CB8AC3E}">
        <p14:creationId xmlns:p14="http://schemas.microsoft.com/office/powerpoint/2010/main" val="2074233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12107C-4DF4-41B8-92F1-1405684DAB72}"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E64322-2BE6-4A58-B072-6E28F8632CA0}" type="slidenum">
              <a:rPr lang="en-IN" smtClean="0"/>
              <a:t>‹#›</a:t>
            </a:fld>
            <a:endParaRPr lang="en-IN"/>
          </a:p>
        </p:txBody>
      </p:sp>
    </p:spTree>
    <p:extLst>
      <p:ext uri="{BB962C8B-B14F-4D97-AF65-F5344CB8AC3E}">
        <p14:creationId xmlns:p14="http://schemas.microsoft.com/office/powerpoint/2010/main" val="2101126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12107C-4DF4-41B8-92F1-1405684DAB72}"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E64322-2BE6-4A58-B072-6E28F8632CA0}" type="slidenum">
              <a:rPr lang="en-IN" smtClean="0"/>
              <a:t>‹#›</a:t>
            </a:fld>
            <a:endParaRPr lang="en-IN"/>
          </a:p>
        </p:txBody>
      </p:sp>
    </p:spTree>
    <p:extLst>
      <p:ext uri="{BB962C8B-B14F-4D97-AF65-F5344CB8AC3E}">
        <p14:creationId xmlns:p14="http://schemas.microsoft.com/office/powerpoint/2010/main" val="853254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12107C-4DF4-41B8-92F1-1405684DAB72}"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E64322-2BE6-4A58-B072-6E28F8632CA0}" type="slidenum">
              <a:rPr lang="en-IN" smtClean="0"/>
              <a:t>‹#›</a:t>
            </a:fld>
            <a:endParaRPr lang="en-IN"/>
          </a:p>
        </p:txBody>
      </p:sp>
    </p:spTree>
    <p:extLst>
      <p:ext uri="{BB962C8B-B14F-4D97-AF65-F5344CB8AC3E}">
        <p14:creationId xmlns:p14="http://schemas.microsoft.com/office/powerpoint/2010/main" val="183679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312107C-4DF4-41B8-92F1-1405684DAB72}" type="datetimeFigureOut">
              <a:rPr lang="en-IN" smtClean="0"/>
              <a:t>04-11-2023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2E64322-2BE6-4A58-B072-6E28F8632CA0}" type="slidenum">
              <a:rPr lang="en-IN" smtClean="0"/>
              <a:t>‹#›</a:t>
            </a:fld>
            <a:endParaRPr lang="en-IN"/>
          </a:p>
        </p:txBody>
      </p:sp>
    </p:spTree>
    <p:extLst>
      <p:ext uri="{BB962C8B-B14F-4D97-AF65-F5344CB8AC3E}">
        <p14:creationId xmlns:p14="http://schemas.microsoft.com/office/powerpoint/2010/main" val="403585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12107C-4DF4-41B8-92F1-1405684DAB72}"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E64322-2BE6-4A58-B072-6E28F8632CA0}" type="slidenum">
              <a:rPr lang="en-IN" smtClean="0"/>
              <a:t>‹#›</a:t>
            </a:fld>
            <a:endParaRPr lang="en-IN"/>
          </a:p>
        </p:txBody>
      </p:sp>
    </p:spTree>
    <p:extLst>
      <p:ext uri="{BB962C8B-B14F-4D97-AF65-F5344CB8AC3E}">
        <p14:creationId xmlns:p14="http://schemas.microsoft.com/office/powerpoint/2010/main" val="3336155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12107C-4DF4-41B8-92F1-1405684DAB72}" type="datetimeFigureOut">
              <a:rPr lang="en-IN" smtClean="0"/>
              <a:t>04-11-2023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E64322-2BE6-4A58-B072-6E28F8632CA0}" type="slidenum">
              <a:rPr lang="en-IN" smtClean="0"/>
              <a:t>‹#›</a:t>
            </a:fld>
            <a:endParaRPr lang="en-IN"/>
          </a:p>
        </p:txBody>
      </p:sp>
    </p:spTree>
    <p:extLst>
      <p:ext uri="{BB962C8B-B14F-4D97-AF65-F5344CB8AC3E}">
        <p14:creationId xmlns:p14="http://schemas.microsoft.com/office/powerpoint/2010/main" val="425550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12107C-4DF4-41B8-92F1-1405684DAB72}" type="datetimeFigureOut">
              <a:rPr lang="en-IN" smtClean="0"/>
              <a:t>04-11-2023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E64322-2BE6-4A58-B072-6E28F8632CA0}" type="slidenum">
              <a:rPr lang="en-IN" smtClean="0"/>
              <a:t>‹#›</a:t>
            </a:fld>
            <a:endParaRPr lang="en-IN"/>
          </a:p>
        </p:txBody>
      </p:sp>
    </p:spTree>
    <p:extLst>
      <p:ext uri="{BB962C8B-B14F-4D97-AF65-F5344CB8AC3E}">
        <p14:creationId xmlns:p14="http://schemas.microsoft.com/office/powerpoint/2010/main" val="1449648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12107C-4DF4-41B8-92F1-1405684DAB72}" type="datetimeFigureOut">
              <a:rPr lang="en-IN" smtClean="0"/>
              <a:t>04-11-2023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E64322-2BE6-4A58-B072-6E28F8632CA0}" type="slidenum">
              <a:rPr lang="en-IN" smtClean="0"/>
              <a:t>‹#›</a:t>
            </a:fld>
            <a:endParaRPr lang="en-IN"/>
          </a:p>
        </p:txBody>
      </p:sp>
    </p:spTree>
    <p:extLst>
      <p:ext uri="{BB962C8B-B14F-4D97-AF65-F5344CB8AC3E}">
        <p14:creationId xmlns:p14="http://schemas.microsoft.com/office/powerpoint/2010/main" val="2410574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12107C-4DF4-41B8-92F1-1405684DAB72}"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2E64322-2BE6-4A58-B072-6E28F8632CA0}" type="slidenum">
              <a:rPr lang="en-IN" smtClean="0"/>
              <a:t>‹#›</a:t>
            </a:fld>
            <a:endParaRPr lang="en-IN"/>
          </a:p>
        </p:txBody>
      </p:sp>
    </p:spTree>
    <p:extLst>
      <p:ext uri="{BB962C8B-B14F-4D97-AF65-F5344CB8AC3E}">
        <p14:creationId xmlns:p14="http://schemas.microsoft.com/office/powerpoint/2010/main" val="167861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12107C-4DF4-41B8-92F1-1405684DAB72}" type="datetimeFigureOut">
              <a:rPr lang="en-IN" smtClean="0"/>
              <a:t>04-11-2023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2E64322-2BE6-4A58-B072-6E28F8632CA0}" type="slidenum">
              <a:rPr lang="en-IN" smtClean="0"/>
              <a:t>‹#›</a:t>
            </a:fld>
            <a:endParaRPr lang="en-IN"/>
          </a:p>
        </p:txBody>
      </p:sp>
    </p:spTree>
    <p:extLst>
      <p:ext uri="{BB962C8B-B14F-4D97-AF65-F5344CB8AC3E}">
        <p14:creationId xmlns:p14="http://schemas.microsoft.com/office/powerpoint/2010/main" val="382230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312107C-4DF4-41B8-92F1-1405684DAB72}" type="datetimeFigureOut">
              <a:rPr lang="en-IN" smtClean="0"/>
              <a:t>04-11-2023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2E64322-2BE6-4A58-B072-6E28F8632CA0}" type="slidenum">
              <a:rPr lang="en-IN" smtClean="0"/>
              <a:t>‹#›</a:t>
            </a:fld>
            <a:endParaRPr lang="en-IN"/>
          </a:p>
        </p:txBody>
      </p:sp>
    </p:spTree>
    <p:extLst>
      <p:ext uri="{BB962C8B-B14F-4D97-AF65-F5344CB8AC3E}">
        <p14:creationId xmlns:p14="http://schemas.microsoft.com/office/powerpoint/2010/main" val="373058632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5D62-B009-0AA0-EC19-EA4A5CFF1CD3}"/>
              </a:ext>
            </a:extLst>
          </p:cNvPr>
          <p:cNvSpPr>
            <a:spLocks noGrp="1"/>
          </p:cNvSpPr>
          <p:nvPr>
            <p:ph type="ctrTitle"/>
          </p:nvPr>
        </p:nvSpPr>
        <p:spPr/>
        <p:txBody>
          <a:bodyPr/>
          <a:lstStyle/>
          <a:p>
            <a:r>
              <a:rPr lang="en-US" sz="6000" dirty="0"/>
              <a:t>  BLOG WEBSITE</a:t>
            </a:r>
            <a:endParaRPr lang="en-IN" sz="6000" dirty="0"/>
          </a:p>
        </p:txBody>
      </p:sp>
      <p:sp>
        <p:nvSpPr>
          <p:cNvPr id="3" name="Subtitle 2">
            <a:extLst>
              <a:ext uri="{FF2B5EF4-FFF2-40B4-BE49-F238E27FC236}">
                <a16:creationId xmlns:a16="http://schemas.microsoft.com/office/drawing/2014/main" id="{81BCDFD8-D08C-32C7-1142-C950778BE6F2}"/>
              </a:ext>
            </a:extLst>
          </p:cNvPr>
          <p:cNvSpPr>
            <a:spLocks noGrp="1"/>
          </p:cNvSpPr>
          <p:nvPr>
            <p:ph type="subTitle" idx="1"/>
          </p:nvPr>
        </p:nvSpPr>
        <p:spPr/>
        <p:txBody>
          <a:bodyPr/>
          <a:lstStyle/>
          <a:p>
            <a:r>
              <a:rPr lang="en-US" dirty="0"/>
              <a:t>#GOST0</a:t>
            </a:r>
            <a:endParaRPr lang="en-IN" dirty="0"/>
          </a:p>
        </p:txBody>
      </p:sp>
    </p:spTree>
    <p:extLst>
      <p:ext uri="{BB962C8B-B14F-4D97-AF65-F5344CB8AC3E}">
        <p14:creationId xmlns:p14="http://schemas.microsoft.com/office/powerpoint/2010/main" val="3238104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8B995-3DE6-5153-E888-4E6F3812F430}"/>
              </a:ext>
            </a:extLst>
          </p:cNvPr>
          <p:cNvSpPr>
            <a:spLocks noGrp="1"/>
          </p:cNvSpPr>
          <p:nvPr>
            <p:ph type="title"/>
          </p:nvPr>
        </p:nvSpPr>
        <p:spPr/>
        <p:txBody>
          <a:bodyPr/>
          <a:lstStyle/>
          <a:p>
            <a:pPr algn="ctr"/>
            <a:r>
              <a:rPr lang="en-IN" dirty="0"/>
              <a:t>Languages used for Backend </a:t>
            </a:r>
          </a:p>
        </p:txBody>
      </p:sp>
      <p:sp>
        <p:nvSpPr>
          <p:cNvPr id="3" name="Content Placeholder 2">
            <a:extLst>
              <a:ext uri="{FF2B5EF4-FFF2-40B4-BE49-F238E27FC236}">
                <a16:creationId xmlns:a16="http://schemas.microsoft.com/office/drawing/2014/main" id="{38C3AD78-C4DA-B82D-410A-EFDDA624C1D6}"/>
              </a:ext>
            </a:extLst>
          </p:cNvPr>
          <p:cNvSpPr>
            <a:spLocks noGrp="1"/>
          </p:cNvSpPr>
          <p:nvPr>
            <p:ph idx="1"/>
          </p:nvPr>
        </p:nvSpPr>
        <p:spPr>
          <a:xfrm>
            <a:off x="1069848" y="2121408"/>
            <a:ext cx="10058400" cy="4736592"/>
          </a:xfrm>
        </p:spPr>
        <p:txBody>
          <a:bodyPr/>
          <a:lstStyle/>
          <a:p>
            <a:r>
              <a:rPr lang="en-US" sz="2400" b="1" u="sng" dirty="0"/>
              <a:t>Node.js</a:t>
            </a:r>
            <a:r>
              <a:rPr lang="en-US" dirty="0"/>
              <a:t>: Node.js is an open-source, server-side runtime environment that allows developers to build and run network applications using JavaScript. It is built on the V8 JavaScript engine. </a:t>
            </a:r>
          </a:p>
          <a:p>
            <a:r>
              <a:rPr lang="en-US" sz="2400" b="1" u="sng" dirty="0"/>
              <a:t>Framework</a:t>
            </a:r>
            <a:r>
              <a:rPr lang="en-US" dirty="0"/>
              <a:t> : A framework, on the other hand, is a pre-built set of tools, libraries, and conventions designed to aid developers in building applications more efficiently. Framework used in website is:-</a:t>
            </a:r>
          </a:p>
          <a:p>
            <a:pPr>
              <a:buFont typeface="Wingdings" panose="05000000000000000000" pitchFamily="2" charset="2"/>
              <a:buChar char="Ø"/>
            </a:pPr>
            <a:r>
              <a:rPr lang="en-US" sz="2400" b="1" u="sng" dirty="0"/>
              <a:t> Express</a:t>
            </a:r>
            <a:r>
              <a:rPr lang="en-US" dirty="0"/>
              <a:t>: Express is a minimal and flexible Node.js web application framework that provides a robust set of features for building web and mobile applications. </a:t>
            </a:r>
          </a:p>
          <a:p>
            <a:r>
              <a:rPr lang="en-US" sz="2400" b="1" u="sng" dirty="0"/>
              <a:t>Database: </a:t>
            </a:r>
            <a:r>
              <a:rPr lang="en-US" dirty="0"/>
              <a:t>A database is a structured collection of data that is organized and stored in a way that allows for efficient data retrieval and management. </a:t>
            </a:r>
          </a:p>
          <a:p>
            <a:pPr>
              <a:buFont typeface="Wingdings" panose="05000000000000000000" pitchFamily="2" charset="2"/>
              <a:buChar char="Ø"/>
            </a:pPr>
            <a:r>
              <a:rPr lang="en-US" sz="2400" b="1" u="sng" dirty="0"/>
              <a:t>MongoDB</a:t>
            </a:r>
            <a:r>
              <a:rPr lang="en-US" dirty="0"/>
              <a:t>: MongoDB is a popular, open-source NoSQL database that is designed for flexibility, scalability, and ease of development. </a:t>
            </a:r>
            <a:endParaRPr lang="en-IN" dirty="0"/>
          </a:p>
        </p:txBody>
      </p:sp>
    </p:spTree>
    <p:extLst>
      <p:ext uri="{BB962C8B-B14F-4D97-AF65-F5344CB8AC3E}">
        <p14:creationId xmlns:p14="http://schemas.microsoft.com/office/powerpoint/2010/main" val="2123970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EDA4F-EFF3-73A6-9723-05F53188EE15}"/>
              </a:ext>
            </a:extLst>
          </p:cNvPr>
          <p:cNvSpPr>
            <a:spLocks noGrp="1"/>
          </p:cNvSpPr>
          <p:nvPr>
            <p:ph type="title"/>
          </p:nvPr>
        </p:nvSpPr>
        <p:spPr/>
        <p:txBody>
          <a:bodyPr/>
          <a:lstStyle/>
          <a:p>
            <a:pPr algn="ctr"/>
            <a:r>
              <a:rPr lang="en-IN" dirty="0"/>
              <a:t>Libraries USED</a:t>
            </a:r>
          </a:p>
        </p:txBody>
      </p:sp>
      <p:sp>
        <p:nvSpPr>
          <p:cNvPr id="3" name="Content Placeholder 2">
            <a:extLst>
              <a:ext uri="{FF2B5EF4-FFF2-40B4-BE49-F238E27FC236}">
                <a16:creationId xmlns:a16="http://schemas.microsoft.com/office/drawing/2014/main" id="{B0CB5266-A22E-947D-619F-EAF1C816D200}"/>
              </a:ext>
            </a:extLst>
          </p:cNvPr>
          <p:cNvSpPr>
            <a:spLocks noGrp="1"/>
          </p:cNvSpPr>
          <p:nvPr>
            <p:ph idx="1"/>
          </p:nvPr>
        </p:nvSpPr>
        <p:spPr/>
        <p:txBody>
          <a:bodyPr/>
          <a:lstStyle/>
          <a:p>
            <a:r>
              <a:rPr lang="en-IN" b="1" dirty="0"/>
              <a:t>Reaction-icons:</a:t>
            </a:r>
          </a:p>
          <a:p>
            <a:pPr marL="0" indent="0">
              <a:buNone/>
            </a:pPr>
            <a:r>
              <a:rPr lang="en-IN" dirty="0"/>
              <a:t>	R</a:t>
            </a:r>
            <a:r>
              <a:rPr lang="en-US" dirty="0" err="1"/>
              <a:t>eact</a:t>
            </a:r>
            <a:r>
              <a:rPr lang="en-US" dirty="0"/>
              <a:t> Icons is a popular and versatile library that provides a collection of icon sets from various sources, such as Font Awesome, Material Icons, and more. It allows you to easily import and use icons from these sets in your React components. It's highly customizable and straightforward to use.</a:t>
            </a:r>
          </a:p>
          <a:p>
            <a:r>
              <a:rPr lang="en-US" b="1" dirty="0"/>
              <a:t>React-router-</a:t>
            </a:r>
            <a:r>
              <a:rPr lang="en-US" b="1" dirty="0" err="1"/>
              <a:t>dom</a:t>
            </a:r>
            <a:r>
              <a:rPr lang="en-US" b="1" dirty="0"/>
              <a:t>:</a:t>
            </a:r>
          </a:p>
          <a:p>
            <a:pPr marL="0" indent="0">
              <a:buNone/>
            </a:pPr>
            <a:r>
              <a:rPr lang="en-US" dirty="0"/>
              <a:t>	React-router-</a:t>
            </a:r>
            <a:r>
              <a:rPr lang="en-US" dirty="0" err="1"/>
              <a:t>dom</a:t>
            </a:r>
            <a:r>
              <a:rPr lang="en-US" dirty="0"/>
              <a:t> is a popular library for adding client-side routing and navigation to React applications. It allows you to define routes and manage navigation between different parts of your application without the need to perform full page reloads.</a:t>
            </a:r>
            <a:endParaRPr lang="en-IN" dirty="0"/>
          </a:p>
        </p:txBody>
      </p:sp>
    </p:spTree>
    <p:extLst>
      <p:ext uri="{BB962C8B-B14F-4D97-AF65-F5344CB8AC3E}">
        <p14:creationId xmlns:p14="http://schemas.microsoft.com/office/powerpoint/2010/main" val="238386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406D5B-D5F7-9760-D5E5-88F56F3087C5}"/>
              </a:ext>
            </a:extLst>
          </p:cNvPr>
          <p:cNvSpPr txBox="1"/>
          <p:nvPr/>
        </p:nvSpPr>
        <p:spPr>
          <a:xfrm>
            <a:off x="951722" y="1399592"/>
            <a:ext cx="9293291" cy="3477875"/>
          </a:xfrm>
          <a:prstGeom prst="rect">
            <a:avLst/>
          </a:prstGeom>
          <a:noFill/>
        </p:spPr>
        <p:txBody>
          <a:bodyPr wrap="square" rtlCol="0">
            <a:spAutoFit/>
          </a:bodyPr>
          <a:lstStyle/>
          <a:p>
            <a:pPr marL="342900" indent="-342900">
              <a:buFont typeface="Wingdings" panose="05000000000000000000" pitchFamily="2" charset="2"/>
              <a:buChar char="§"/>
            </a:pPr>
            <a:r>
              <a:rPr lang="en-IN" sz="2000" b="1" dirty="0"/>
              <a:t>Material-UI:</a:t>
            </a:r>
          </a:p>
          <a:p>
            <a:r>
              <a:rPr lang="en-IN" sz="2000" dirty="0"/>
              <a:t>	</a:t>
            </a:r>
            <a:r>
              <a:rPr lang="en-US" sz="2000" dirty="0"/>
              <a:t>Material-UI is a popular open-source UI framework for React that is based on Google’s material Design guidelines. It provides a set of pre-designed, highly customizable components and styles to help developers create modern and visually appealing user interfaces.</a:t>
            </a:r>
            <a:endParaRPr lang="en-IN" sz="2000" dirty="0"/>
          </a:p>
          <a:p>
            <a:endParaRPr lang="en-IN" sz="2000" dirty="0"/>
          </a:p>
          <a:p>
            <a:pPr marL="342900" indent="-342900">
              <a:buFont typeface="Wingdings" panose="05000000000000000000" pitchFamily="2" charset="2"/>
              <a:buChar char="§"/>
            </a:pPr>
            <a:r>
              <a:rPr lang="en-IN" sz="2000" b="1" dirty="0"/>
              <a:t>React-scripts:</a:t>
            </a:r>
          </a:p>
          <a:p>
            <a:r>
              <a:rPr lang="en-IN" sz="2000" dirty="0"/>
              <a:t>	</a:t>
            </a:r>
            <a:r>
              <a:rPr lang="en-US" sz="2000" dirty="0"/>
              <a:t>React-scripts is a package that was used as part of Create React App (CRA), which is a popular and officially supported tool for setting up and bootstrapping React applications with a predefined development and build configuration.</a:t>
            </a:r>
            <a:endParaRPr lang="en-IN" sz="2000" dirty="0"/>
          </a:p>
        </p:txBody>
      </p:sp>
    </p:spTree>
    <p:extLst>
      <p:ext uri="{BB962C8B-B14F-4D97-AF65-F5344CB8AC3E}">
        <p14:creationId xmlns:p14="http://schemas.microsoft.com/office/powerpoint/2010/main" val="2606618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1BEB-02B4-D5B4-0A78-71F6D6BA79AA}"/>
              </a:ext>
            </a:extLst>
          </p:cNvPr>
          <p:cNvSpPr>
            <a:spLocks noGrp="1"/>
          </p:cNvSpPr>
          <p:nvPr>
            <p:ph type="title"/>
          </p:nvPr>
        </p:nvSpPr>
        <p:spPr/>
        <p:txBody>
          <a:bodyPr/>
          <a:lstStyle/>
          <a:p>
            <a:pPr algn="ctr"/>
            <a:r>
              <a:rPr lang="en-IN" u="sng" dirty="0"/>
              <a:t>Conclusion</a:t>
            </a:r>
          </a:p>
        </p:txBody>
      </p:sp>
      <p:sp>
        <p:nvSpPr>
          <p:cNvPr id="3" name="Content Placeholder 2">
            <a:extLst>
              <a:ext uri="{FF2B5EF4-FFF2-40B4-BE49-F238E27FC236}">
                <a16:creationId xmlns:a16="http://schemas.microsoft.com/office/drawing/2014/main" id="{E53E62F8-03DA-F7C7-2932-9AE923FD05CC}"/>
              </a:ext>
            </a:extLst>
          </p:cNvPr>
          <p:cNvSpPr>
            <a:spLocks noGrp="1"/>
          </p:cNvSpPr>
          <p:nvPr>
            <p:ph idx="1"/>
          </p:nvPr>
        </p:nvSpPr>
        <p:spPr>
          <a:xfrm>
            <a:off x="1069848" y="2121408"/>
            <a:ext cx="7430340" cy="4050792"/>
          </a:xfrm>
        </p:spPr>
        <p:txBody>
          <a:bodyPr>
            <a:normAutofit/>
          </a:bodyPr>
          <a:lstStyle/>
          <a:p>
            <a:pPr marL="0" indent="0">
              <a:buNone/>
            </a:pPr>
            <a:r>
              <a:rPr lang="en-US" sz="2400" b="0" i="0" dirty="0">
                <a:solidFill>
                  <a:srgbClr val="4D5156"/>
                </a:solidFill>
                <a:effectLst/>
                <a:latin typeface="Google Sans"/>
              </a:rPr>
              <a:t>Blogging is </a:t>
            </a:r>
            <a:r>
              <a:rPr lang="en-US" sz="2400" b="0" i="0" dirty="0">
                <a:solidFill>
                  <a:srgbClr val="040C28"/>
                </a:solidFill>
                <a:effectLst/>
                <a:latin typeface="Google Sans"/>
              </a:rPr>
              <a:t>a website type that provides immediate, often informal, information on current events, personal opinions, and news</a:t>
            </a:r>
            <a:r>
              <a:rPr lang="en-US" sz="2400" b="0" i="0" dirty="0">
                <a:solidFill>
                  <a:srgbClr val="4D5156"/>
                </a:solidFill>
                <a:effectLst/>
                <a:latin typeface="Google Sans"/>
              </a:rPr>
              <a:t>.</a:t>
            </a:r>
            <a:r>
              <a:rPr lang="en-US" sz="2400" dirty="0">
                <a:solidFill>
                  <a:srgbClr val="202124"/>
                </a:solidFill>
                <a:latin typeface="arial" panose="020B0604020202020204" pitchFamily="34" charset="0"/>
              </a:rPr>
              <a:t> </a:t>
            </a:r>
            <a:r>
              <a:rPr lang="en-US" sz="2400" b="0" i="0" dirty="0">
                <a:solidFill>
                  <a:srgbClr val="202124"/>
                </a:solidFill>
                <a:effectLst/>
                <a:latin typeface="Google Sans"/>
              </a:rPr>
              <a:t>The answer to “What is blogging?” is that it is </a:t>
            </a:r>
            <a:r>
              <a:rPr lang="en-US" sz="2400" b="0" i="0" dirty="0">
                <a:solidFill>
                  <a:srgbClr val="040C28"/>
                </a:solidFill>
                <a:effectLst/>
                <a:latin typeface="Google Sans"/>
              </a:rPr>
              <a:t>the process of creating blog posts and publishing them on a website</a:t>
            </a:r>
            <a:r>
              <a:rPr lang="en-US" sz="2400" b="0" i="0" dirty="0">
                <a:solidFill>
                  <a:srgbClr val="202124"/>
                </a:solidFill>
                <a:effectLst/>
                <a:latin typeface="Google Sans"/>
              </a:rPr>
              <a:t>. The website can be owned by an individual or a company, and the posted content can be articles, photos or other digital media. Blogging often involves sharing long-form articles on a specific subject</a:t>
            </a:r>
            <a:endParaRPr lang="en-US" sz="2400" b="0" i="0" dirty="0">
              <a:solidFill>
                <a:srgbClr val="202124"/>
              </a:solidFill>
              <a:effectLst/>
              <a:latin typeface="arial" panose="020B0604020202020204" pitchFamily="34" charset="0"/>
            </a:endParaRPr>
          </a:p>
          <a:p>
            <a:pPr marL="0" indent="0">
              <a:buNone/>
            </a:pPr>
            <a:endParaRPr lang="en-US" sz="2000" b="0" i="0" dirty="0">
              <a:solidFill>
                <a:srgbClr val="4D5156"/>
              </a:solidFill>
              <a:effectLst/>
              <a:latin typeface="Google Sans"/>
            </a:endParaRPr>
          </a:p>
        </p:txBody>
      </p:sp>
    </p:spTree>
    <p:extLst>
      <p:ext uri="{BB962C8B-B14F-4D97-AF65-F5344CB8AC3E}">
        <p14:creationId xmlns:p14="http://schemas.microsoft.com/office/powerpoint/2010/main" val="3745847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501F2A-E921-9CAC-26FD-23ABC8748487}"/>
              </a:ext>
            </a:extLst>
          </p:cNvPr>
          <p:cNvSpPr txBox="1"/>
          <p:nvPr/>
        </p:nvSpPr>
        <p:spPr>
          <a:xfrm>
            <a:off x="6830009" y="4366728"/>
            <a:ext cx="5896948" cy="2308324"/>
          </a:xfrm>
          <a:prstGeom prst="rect">
            <a:avLst/>
          </a:prstGeom>
          <a:noFill/>
        </p:spPr>
        <p:txBody>
          <a:bodyPr wrap="square" rtlCol="0">
            <a:spAutoFit/>
          </a:bodyPr>
          <a:lstStyle/>
          <a:p>
            <a:r>
              <a:rPr lang="en-US" b="1" u="sng" dirty="0"/>
              <a:t>TEAM : A5</a:t>
            </a:r>
          </a:p>
          <a:p>
            <a:r>
              <a:rPr lang="en-US" dirty="0"/>
              <a:t>ANANTH :4SF22AD400 </a:t>
            </a:r>
          </a:p>
          <a:p>
            <a:r>
              <a:rPr lang="en-US" dirty="0"/>
              <a:t>MAHAMMAD IQBAL N M : 4SF22AD402 </a:t>
            </a:r>
          </a:p>
          <a:p>
            <a:r>
              <a:rPr lang="en-US" dirty="0"/>
              <a:t>SHASHANK : 4SF22AD403 </a:t>
            </a:r>
          </a:p>
          <a:p>
            <a:r>
              <a:rPr lang="en-US" dirty="0"/>
              <a:t>SUDEEP SHETTY : 4SF22AD404 </a:t>
            </a:r>
          </a:p>
          <a:p>
            <a:r>
              <a:rPr lang="en-US" dirty="0"/>
              <a:t>ULLAS GOWDA :4SF22AD405</a:t>
            </a:r>
          </a:p>
          <a:p>
            <a:r>
              <a:rPr lang="en-US" dirty="0"/>
              <a:t>VILLAS : 4SF22AD4006</a:t>
            </a:r>
          </a:p>
          <a:p>
            <a:endParaRPr lang="en-IN" dirty="0"/>
          </a:p>
        </p:txBody>
      </p:sp>
    </p:spTree>
    <p:extLst>
      <p:ext uri="{BB962C8B-B14F-4D97-AF65-F5344CB8AC3E}">
        <p14:creationId xmlns:p14="http://schemas.microsoft.com/office/powerpoint/2010/main" val="887024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E7602C-9B2A-A404-C80A-8574086885F8}"/>
              </a:ext>
            </a:extLst>
          </p:cNvPr>
          <p:cNvSpPr txBox="1"/>
          <p:nvPr/>
        </p:nvSpPr>
        <p:spPr>
          <a:xfrm>
            <a:off x="643812" y="727788"/>
            <a:ext cx="7259217" cy="3662541"/>
          </a:xfrm>
          <a:prstGeom prst="rect">
            <a:avLst/>
          </a:prstGeom>
          <a:noFill/>
        </p:spPr>
        <p:txBody>
          <a:bodyPr wrap="square" rtlCol="0">
            <a:spAutoFit/>
          </a:bodyPr>
          <a:lstStyle/>
          <a:p>
            <a:pPr algn="ctr"/>
            <a:r>
              <a:rPr lang="en-US" sz="4000" b="1" dirty="0"/>
              <a:t>Contents </a:t>
            </a:r>
          </a:p>
          <a:p>
            <a:r>
              <a:rPr lang="en-US" sz="2800" dirty="0"/>
              <a:t>1.Introduction </a:t>
            </a:r>
          </a:p>
          <a:p>
            <a:r>
              <a:rPr lang="en-US" sz="2800" dirty="0"/>
              <a:t>2. Benefits</a:t>
            </a:r>
          </a:p>
          <a:p>
            <a:r>
              <a:rPr lang="en-US" sz="2800" dirty="0"/>
              <a:t>3. Languages used </a:t>
            </a:r>
          </a:p>
          <a:p>
            <a:r>
              <a:rPr lang="en-US" dirty="0"/>
              <a:t>	</a:t>
            </a:r>
            <a:r>
              <a:rPr lang="en-US" sz="2400" dirty="0"/>
              <a:t>1. Frontend</a:t>
            </a:r>
          </a:p>
          <a:p>
            <a:r>
              <a:rPr lang="en-US" sz="2400" dirty="0"/>
              <a:t> 	2. Backend </a:t>
            </a:r>
          </a:p>
          <a:p>
            <a:r>
              <a:rPr lang="en-US" sz="2800" dirty="0"/>
              <a:t>4. Libraries used </a:t>
            </a:r>
          </a:p>
          <a:p>
            <a:r>
              <a:rPr lang="en-US" sz="2800" dirty="0"/>
              <a:t>5. Conclusion </a:t>
            </a:r>
            <a:endParaRPr lang="en-IN" sz="2800" dirty="0"/>
          </a:p>
        </p:txBody>
      </p:sp>
    </p:spTree>
    <p:extLst>
      <p:ext uri="{BB962C8B-B14F-4D97-AF65-F5344CB8AC3E}">
        <p14:creationId xmlns:p14="http://schemas.microsoft.com/office/powerpoint/2010/main" val="563546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4851E-ABFE-E958-281A-4615FA12B8E1}"/>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80A9ED5E-0624-700E-3548-00BD49632ECD}"/>
              </a:ext>
            </a:extLst>
          </p:cNvPr>
          <p:cNvSpPr>
            <a:spLocks noGrp="1"/>
          </p:cNvSpPr>
          <p:nvPr>
            <p:ph idx="1"/>
          </p:nvPr>
        </p:nvSpPr>
        <p:spPr/>
        <p:txBody>
          <a:bodyPr/>
          <a:lstStyle/>
          <a:p>
            <a:pPr algn="l">
              <a:buFont typeface="Arial" panose="020B0604020202020204" pitchFamily="34" charset="0"/>
              <a:buChar char="•"/>
            </a:pPr>
            <a:r>
              <a:rPr lang="en-US" sz="2400" b="1" i="0" dirty="0">
                <a:solidFill>
                  <a:srgbClr val="202124"/>
                </a:solidFill>
                <a:effectLst/>
                <a:latin typeface="Google Sans"/>
              </a:rPr>
              <a:t>Increase website traffic.</a:t>
            </a:r>
          </a:p>
          <a:p>
            <a:pPr algn="l">
              <a:buFont typeface="Arial" panose="020B0604020202020204" pitchFamily="34" charset="0"/>
              <a:buChar char="•"/>
            </a:pPr>
            <a:r>
              <a:rPr lang="en-US" sz="2400" b="1" i="0" dirty="0">
                <a:solidFill>
                  <a:srgbClr val="202124"/>
                </a:solidFill>
                <a:effectLst/>
                <a:latin typeface="Google Sans"/>
              </a:rPr>
              <a:t>Drive conversions.</a:t>
            </a:r>
          </a:p>
          <a:p>
            <a:pPr algn="l">
              <a:buFont typeface="Arial" panose="020B0604020202020204" pitchFamily="34" charset="0"/>
              <a:buChar char="•"/>
            </a:pPr>
            <a:r>
              <a:rPr lang="en-US" sz="2400" b="1" i="0" dirty="0">
                <a:solidFill>
                  <a:srgbClr val="202124"/>
                </a:solidFill>
                <a:effectLst/>
                <a:latin typeface="Google Sans"/>
              </a:rPr>
              <a:t>Contribute to social media efforts.</a:t>
            </a:r>
          </a:p>
          <a:p>
            <a:pPr algn="l">
              <a:buFont typeface="Arial" panose="020B0604020202020204" pitchFamily="34" charset="0"/>
              <a:buChar char="•"/>
            </a:pPr>
            <a:r>
              <a:rPr lang="en-US" sz="2400" b="1" i="0" dirty="0">
                <a:solidFill>
                  <a:srgbClr val="202124"/>
                </a:solidFill>
                <a:effectLst/>
                <a:latin typeface="Google Sans"/>
              </a:rPr>
              <a:t>Build trusting client relationships.</a:t>
            </a:r>
          </a:p>
          <a:p>
            <a:pPr algn="l">
              <a:buFont typeface="Arial" panose="020B0604020202020204" pitchFamily="34" charset="0"/>
              <a:buChar char="•"/>
            </a:pPr>
            <a:r>
              <a:rPr lang="en-US" sz="2400" b="1" i="0" dirty="0">
                <a:solidFill>
                  <a:srgbClr val="202124"/>
                </a:solidFill>
                <a:effectLst/>
                <a:latin typeface="Google Sans"/>
              </a:rPr>
              <a:t>Reinforce your brand.</a:t>
            </a:r>
          </a:p>
          <a:p>
            <a:pPr algn="l">
              <a:buFont typeface="Arial" panose="020B0604020202020204" pitchFamily="34" charset="0"/>
              <a:buChar char="•"/>
            </a:pPr>
            <a:r>
              <a:rPr lang="en-US" sz="2400" b="1" i="0" dirty="0">
                <a:solidFill>
                  <a:srgbClr val="202124"/>
                </a:solidFill>
                <a:effectLst/>
                <a:latin typeface="Google Sans"/>
              </a:rPr>
              <a:t>Differentiate a business from its competition.</a:t>
            </a:r>
          </a:p>
          <a:p>
            <a:pPr algn="l">
              <a:buFont typeface="Arial" panose="020B0604020202020204" pitchFamily="34" charset="0"/>
              <a:buChar char="•"/>
            </a:pPr>
            <a:r>
              <a:rPr lang="en-US" sz="2400" b="1" i="0" dirty="0">
                <a:solidFill>
                  <a:srgbClr val="202124"/>
                </a:solidFill>
                <a:effectLst/>
                <a:latin typeface="Google Sans"/>
              </a:rPr>
              <a:t>Encourage engagement.</a:t>
            </a:r>
          </a:p>
          <a:p>
            <a:pPr marL="0" indent="0">
              <a:buNone/>
            </a:pPr>
            <a:endParaRPr lang="en-US" sz="2400" b="1" dirty="0"/>
          </a:p>
          <a:p>
            <a:endParaRPr lang="en-IN" dirty="0"/>
          </a:p>
        </p:txBody>
      </p:sp>
    </p:spTree>
    <p:extLst>
      <p:ext uri="{BB962C8B-B14F-4D97-AF65-F5344CB8AC3E}">
        <p14:creationId xmlns:p14="http://schemas.microsoft.com/office/powerpoint/2010/main" val="1630356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823F-97C4-A027-6FE3-040F1CB49EA4}"/>
              </a:ext>
            </a:extLst>
          </p:cNvPr>
          <p:cNvSpPr>
            <a:spLocks noGrp="1"/>
          </p:cNvSpPr>
          <p:nvPr>
            <p:ph type="title"/>
          </p:nvPr>
        </p:nvSpPr>
        <p:spPr/>
        <p:txBody>
          <a:bodyPr/>
          <a:lstStyle/>
          <a:p>
            <a:r>
              <a:rPr lang="en-IN" dirty="0"/>
              <a:t>Benefits of this website</a:t>
            </a:r>
          </a:p>
        </p:txBody>
      </p:sp>
      <p:sp>
        <p:nvSpPr>
          <p:cNvPr id="3" name="Content Placeholder 2">
            <a:extLst>
              <a:ext uri="{FF2B5EF4-FFF2-40B4-BE49-F238E27FC236}">
                <a16:creationId xmlns:a16="http://schemas.microsoft.com/office/drawing/2014/main" id="{9BF4262C-20EC-06E7-F7A5-6A090DB7A0B7}"/>
              </a:ext>
            </a:extLst>
          </p:cNvPr>
          <p:cNvSpPr>
            <a:spLocks noGrp="1"/>
          </p:cNvSpPr>
          <p:nvPr>
            <p:ph idx="1"/>
          </p:nvPr>
        </p:nvSpPr>
        <p:spPr/>
        <p:txBody>
          <a:bodyPr>
            <a:normAutofit fontScale="85000" lnSpcReduction="20000"/>
          </a:bodyPr>
          <a:lstStyle/>
          <a:p>
            <a:pPr marL="457200" indent="-457200" algn="l" rtl="0" fontAlgn="base">
              <a:buFont typeface="+mj-lt"/>
              <a:buAutoNum type="arabicPeriod"/>
            </a:pPr>
            <a:r>
              <a:rPr lang="en-US" sz="2200" b="1" i="0" dirty="0">
                <a:solidFill>
                  <a:srgbClr val="000000"/>
                </a:solidFill>
                <a:effectLst/>
                <a:latin typeface="var(--ricos-custom-h3-font-family,unset)"/>
              </a:rPr>
              <a:t>Increase website traffic </a:t>
            </a:r>
            <a:r>
              <a:rPr lang="en-US" b="1" i="0" dirty="0">
                <a:solidFill>
                  <a:srgbClr val="000000"/>
                </a:solidFill>
                <a:effectLst/>
                <a:latin typeface="var(--ricos-custom-h3-font-family,unset)"/>
              </a:rPr>
              <a:t>: </a:t>
            </a:r>
            <a:r>
              <a:rPr lang="en-US" b="0" i="0" dirty="0">
                <a:solidFill>
                  <a:srgbClr val="000000"/>
                </a:solidFill>
                <a:effectLst/>
                <a:latin typeface="madefor-text"/>
              </a:rPr>
              <a:t>Business blogging increases the number of pages on your company website, thereby expanding its online presence and providing more avenues for potential customers to find you. One study found that businesses that blog have </a:t>
            </a:r>
            <a:r>
              <a:rPr lang="en-US" dirty="0">
                <a:solidFill>
                  <a:srgbClr val="000000"/>
                </a:solidFill>
                <a:latin typeface="var(--ricos-custom-link-font-family,unset)"/>
              </a:rPr>
              <a:t>55% more website visitors</a:t>
            </a:r>
            <a:r>
              <a:rPr lang="en-US" b="0" i="0" dirty="0">
                <a:solidFill>
                  <a:srgbClr val="000000"/>
                </a:solidFill>
                <a:effectLst/>
                <a:latin typeface="madefor-text"/>
              </a:rPr>
              <a:t> than those that don’t. The more </a:t>
            </a:r>
            <a:r>
              <a:rPr lang="en-US" dirty="0">
                <a:solidFill>
                  <a:srgbClr val="000000"/>
                </a:solidFill>
                <a:latin typeface="var(--ricos-custom-link-font-family,unset)"/>
              </a:rPr>
              <a:t>website traffic</a:t>
            </a:r>
            <a:r>
              <a:rPr lang="en-US" b="0" i="0" dirty="0">
                <a:solidFill>
                  <a:srgbClr val="000000"/>
                </a:solidFill>
                <a:effectLst/>
                <a:latin typeface="madefor-text"/>
              </a:rPr>
              <a:t> you get, the more you’ll reach potential customers who will likely book, purchase or fill out a contact form to stay in touch. It can also give you the </a:t>
            </a:r>
            <a:r>
              <a:rPr lang="en-US" dirty="0">
                <a:solidFill>
                  <a:srgbClr val="000000"/>
                </a:solidFill>
                <a:latin typeface="var(--ricos-custom-link-font-family,unset)"/>
              </a:rPr>
              <a:t>competitive advantage</a:t>
            </a:r>
            <a:r>
              <a:rPr lang="en-US" b="0" i="0" dirty="0">
                <a:solidFill>
                  <a:srgbClr val="000000"/>
                </a:solidFill>
                <a:effectLst/>
                <a:latin typeface="madefor-text"/>
              </a:rPr>
              <a:t> against competitors who don't have a blog. </a:t>
            </a:r>
          </a:p>
          <a:p>
            <a:pPr algn="l">
              <a:buFont typeface="+mj-lt"/>
              <a:buAutoNum type="arabicPeriod"/>
            </a:pPr>
            <a:r>
              <a:rPr lang="en-IN" sz="2200" b="1" i="0" dirty="0">
                <a:solidFill>
                  <a:srgbClr val="000000"/>
                </a:solidFill>
                <a:effectLst/>
                <a:latin typeface="madefor-text-bold"/>
              </a:rPr>
              <a:t> Drive conversions : </a:t>
            </a:r>
            <a:r>
              <a:rPr lang="en-US" b="0" i="0" dirty="0">
                <a:solidFill>
                  <a:srgbClr val="000000"/>
                </a:solidFill>
                <a:effectLst/>
                <a:latin typeface="madefor-text"/>
              </a:rPr>
              <a:t>Blogging doesn’t immediately pay off for businesses in the way that advertising and specifically online advertising does; most corporate blogs don’t see a positive ROI until they’ve been blogging consistently for </a:t>
            </a:r>
            <a:r>
              <a:rPr lang="en-US" dirty="0">
                <a:latin typeface="madefor-text"/>
              </a:rPr>
              <a:t>6 to 12 months</a:t>
            </a:r>
            <a:r>
              <a:rPr lang="en-US" b="0" i="0" dirty="0">
                <a:solidFill>
                  <a:srgbClr val="000000"/>
                </a:solidFill>
                <a:effectLst/>
                <a:latin typeface="madefor-text"/>
              </a:rPr>
              <a:t> That said, blogs gain potency as they grow which means that they have a longer lifespan than ads. In fact, 56% of marketers say that blogging is effective and 10% say that a blog has the </a:t>
            </a:r>
            <a:r>
              <a:rPr lang="en-US" dirty="0">
                <a:latin typeface="madefor-text"/>
              </a:rPr>
              <a:t>biggest return on investment</a:t>
            </a:r>
            <a:r>
              <a:rPr lang="en-US" b="0" i="0" dirty="0">
                <a:solidFill>
                  <a:srgbClr val="000000"/>
                </a:solidFill>
                <a:effectLst/>
                <a:latin typeface="madefor-text"/>
              </a:rPr>
              <a:t> of all marketing strategies.</a:t>
            </a:r>
            <a:r>
              <a:rPr lang="en-US" b="1" i="0" dirty="0">
                <a:solidFill>
                  <a:srgbClr val="374151"/>
                </a:solidFill>
                <a:effectLst/>
              </a:rPr>
              <a:t>   </a:t>
            </a:r>
          </a:p>
          <a:p>
            <a:pPr algn="l">
              <a:buFont typeface="+mj-lt"/>
              <a:buAutoNum type="arabicPeriod"/>
            </a:pPr>
            <a:r>
              <a:rPr lang="en-US" b="1" i="0" dirty="0">
                <a:solidFill>
                  <a:srgbClr val="374151"/>
                </a:solidFill>
                <a:effectLst/>
              </a:rPr>
              <a:t> </a:t>
            </a:r>
            <a:r>
              <a:rPr lang="en-IN" sz="2400" b="1" i="0" dirty="0">
                <a:solidFill>
                  <a:srgbClr val="000000"/>
                </a:solidFill>
                <a:effectLst/>
                <a:latin typeface="madefor-text-bold"/>
              </a:rPr>
              <a:t>Contribute to social media efforts </a:t>
            </a:r>
            <a:r>
              <a:rPr lang="en-IN" b="1" i="0" dirty="0">
                <a:solidFill>
                  <a:srgbClr val="000000"/>
                </a:solidFill>
                <a:effectLst/>
                <a:latin typeface="madefor-text-bold"/>
              </a:rPr>
              <a:t>: </a:t>
            </a:r>
            <a:r>
              <a:rPr lang="en-US" b="0" i="0" dirty="0">
                <a:solidFill>
                  <a:srgbClr val="000000"/>
                </a:solidFill>
                <a:effectLst/>
                <a:latin typeface="madefor-text"/>
              </a:rPr>
              <a:t>If you only use your social media accounts as free ad space, you’re missing a huge opportunity. Social media marketing can improve customer retention, as it keep businesses top-of-mind for interested consumers, and build brand awareness. To reap those benefits, you need to share valuable content that makes consumers want to follow you. Your blog posts  </a:t>
            </a:r>
            <a:r>
              <a:rPr lang="en-US" dirty="0">
                <a:latin typeface="madefor-text"/>
              </a:rPr>
              <a:t>microblogging efforts</a:t>
            </a:r>
            <a:r>
              <a:rPr lang="en-US" b="0" i="0" dirty="0">
                <a:solidFill>
                  <a:srgbClr val="000000"/>
                </a:solidFill>
                <a:effectLst/>
                <a:latin typeface="madefor-text"/>
              </a:rPr>
              <a:t> will (ideally) contain information that will interest your target audience, so just reshape your content to fit the feed. For example, you could turn the most valuable morsels in your blog posts into </a:t>
            </a:r>
            <a:r>
              <a:rPr lang="en-US" dirty="0">
                <a:latin typeface="madefor-text"/>
              </a:rPr>
              <a:t>social media graphics</a:t>
            </a:r>
            <a:r>
              <a:rPr lang="en-US" b="0" i="0" dirty="0">
                <a:solidFill>
                  <a:srgbClr val="000000"/>
                </a:solidFill>
                <a:effectLst/>
                <a:latin typeface="madefor-text"/>
              </a:rPr>
              <a:t> for Instagram or LinkedIn. On average, small businesses that blog have </a:t>
            </a:r>
            <a:r>
              <a:rPr lang="en-US" dirty="0">
                <a:latin typeface="madefor-text"/>
              </a:rPr>
              <a:t>79% more Twitter followers</a:t>
            </a:r>
            <a:r>
              <a:rPr lang="en-US" b="0" i="0" dirty="0">
                <a:solidFill>
                  <a:srgbClr val="000000"/>
                </a:solidFill>
                <a:effectLst/>
                <a:latin typeface="madefor-text"/>
              </a:rPr>
              <a:t> than those that don’t. </a:t>
            </a:r>
            <a:endParaRPr lang="en-IN" b="1" dirty="0"/>
          </a:p>
        </p:txBody>
      </p:sp>
    </p:spTree>
    <p:extLst>
      <p:ext uri="{BB962C8B-B14F-4D97-AF65-F5344CB8AC3E}">
        <p14:creationId xmlns:p14="http://schemas.microsoft.com/office/powerpoint/2010/main" val="1566387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5B7466-FEBE-5AD8-8482-913F219EB4D7}"/>
              </a:ext>
            </a:extLst>
          </p:cNvPr>
          <p:cNvSpPr txBox="1"/>
          <p:nvPr/>
        </p:nvSpPr>
        <p:spPr>
          <a:xfrm>
            <a:off x="522514" y="1045029"/>
            <a:ext cx="9741159" cy="5139869"/>
          </a:xfrm>
          <a:prstGeom prst="rect">
            <a:avLst/>
          </a:prstGeom>
          <a:noFill/>
        </p:spPr>
        <p:txBody>
          <a:bodyPr wrap="square" rtlCol="0">
            <a:spAutoFit/>
          </a:bodyPr>
          <a:lstStyle/>
          <a:p>
            <a:pPr algn="l" rtl="0" fontAlgn="base"/>
            <a:r>
              <a:rPr lang="en-US" sz="2000" b="1" i="0" dirty="0">
                <a:solidFill>
                  <a:srgbClr val="000000"/>
                </a:solidFill>
                <a:effectLst/>
                <a:latin typeface="var(--ricos-custom-h3-font-family,unset)"/>
              </a:rPr>
              <a:t>4.Builds trust in client relationships : </a:t>
            </a:r>
            <a:r>
              <a:rPr lang="en-US" b="0" i="0" dirty="0">
                <a:solidFill>
                  <a:srgbClr val="000000"/>
                </a:solidFill>
                <a:effectLst/>
                <a:latin typeface="madefor-text"/>
              </a:rPr>
              <a:t>People trust what is familiar. Blogging gives customers the opportunity to learn more about your company than they could from an ad or a landing page. A </a:t>
            </a:r>
            <a:r>
              <a:rPr lang="en-US" dirty="0">
                <a:solidFill>
                  <a:srgbClr val="000000"/>
                </a:solidFill>
                <a:latin typeface="var(--ricos-custom-link-font-family,unset)"/>
              </a:rPr>
              <a:t>blog</a:t>
            </a:r>
            <a:r>
              <a:rPr lang="en-US" b="0" i="0" dirty="0">
                <a:solidFill>
                  <a:srgbClr val="000000"/>
                </a:solidFill>
                <a:effectLst/>
                <a:latin typeface="madefor-text"/>
              </a:rPr>
              <a:t> gives you a platform, a </a:t>
            </a:r>
            <a:r>
              <a:rPr lang="en-US" dirty="0">
                <a:solidFill>
                  <a:srgbClr val="000000"/>
                </a:solidFill>
                <a:latin typeface="var(--ricos-custom-link-font-family,unset)"/>
              </a:rPr>
              <a:t>type of website</a:t>
            </a:r>
            <a:r>
              <a:rPr lang="en-US" dirty="0">
                <a:solidFill>
                  <a:srgbClr val="000000"/>
                </a:solidFill>
                <a:latin typeface="madefor-text"/>
              </a:rPr>
              <a:t> </a:t>
            </a:r>
            <a:r>
              <a:rPr lang="en-US" b="0" i="0" dirty="0">
                <a:solidFill>
                  <a:srgbClr val="000000"/>
                </a:solidFill>
                <a:effectLst/>
                <a:latin typeface="madefor-text"/>
              </a:rPr>
              <a:t>to answer frequently asked questions and share company news. Plus, sharing high-quality content shows your target market what you know about your industry, so they can trust you to provide a quality product or service. A blog can work as a part of your customer relationship management plans and help you build both credibility and authority in different areas. If you're thinking of </a:t>
            </a:r>
            <a:r>
              <a:rPr lang="en-US" dirty="0">
                <a:solidFill>
                  <a:srgbClr val="000000"/>
                </a:solidFill>
                <a:latin typeface="var(--ricos-custom-link-font-family,unset)"/>
              </a:rPr>
              <a:t>starting a business</a:t>
            </a:r>
            <a:r>
              <a:rPr lang="en-US" dirty="0">
                <a:solidFill>
                  <a:srgbClr val="000000"/>
                </a:solidFill>
                <a:latin typeface="madefor-text"/>
              </a:rPr>
              <a:t> </a:t>
            </a:r>
            <a:r>
              <a:rPr lang="en-US" b="0" i="0" dirty="0">
                <a:solidFill>
                  <a:srgbClr val="000000"/>
                </a:solidFill>
                <a:effectLst/>
                <a:latin typeface="madefor-text"/>
              </a:rPr>
              <a:t>or taking an existing one to the next level, taking up blogging for business could prove impactful. </a:t>
            </a:r>
          </a:p>
          <a:p>
            <a:pPr algn="l" rtl="0" fontAlgn="base"/>
            <a:endParaRPr lang="en-US" dirty="0">
              <a:solidFill>
                <a:srgbClr val="000000"/>
              </a:solidFill>
              <a:latin typeface="madefor-text"/>
            </a:endParaRPr>
          </a:p>
          <a:p>
            <a:pPr algn="l" rtl="0" fontAlgn="base"/>
            <a:r>
              <a:rPr lang="en-US" b="1" i="0" dirty="0">
                <a:solidFill>
                  <a:srgbClr val="000000"/>
                </a:solidFill>
                <a:effectLst/>
                <a:latin typeface="var(--ricos-custom-h3-font-family,unset)"/>
              </a:rPr>
              <a:t>5</a:t>
            </a:r>
            <a:r>
              <a:rPr lang="en-US" sz="2000" b="1" i="0" dirty="0">
                <a:solidFill>
                  <a:srgbClr val="000000"/>
                </a:solidFill>
                <a:effectLst/>
                <a:latin typeface="var(--ricos-custom-h3-font-family,unset)"/>
              </a:rPr>
              <a:t>.Differentiates a business from its competition : </a:t>
            </a:r>
            <a:r>
              <a:rPr lang="en-US" b="0" i="0" dirty="0">
                <a:solidFill>
                  <a:srgbClr val="000000"/>
                </a:solidFill>
                <a:effectLst/>
                <a:latin typeface="madefor-text"/>
              </a:rPr>
              <a:t>It can be difficult to show customers how your business offers more than your competitors—especially when your product or service isn’t flashy or easily accessible. For instance, a customer needs to actively research which SEO tool is actually the most effective for them. To deal with that challenge, </a:t>
            </a:r>
            <a:r>
              <a:rPr lang="en-US" b="0" i="0" dirty="0" err="1">
                <a:solidFill>
                  <a:srgbClr val="000000"/>
                </a:solidFill>
                <a:effectLst/>
                <a:latin typeface="madefor-text"/>
              </a:rPr>
              <a:t>Ahrefs</a:t>
            </a:r>
            <a:r>
              <a:rPr lang="en-US" b="0" i="0" dirty="0">
                <a:solidFill>
                  <a:srgbClr val="000000"/>
                </a:solidFill>
                <a:effectLst/>
                <a:latin typeface="madefor-text"/>
              </a:rPr>
              <a:t> built a comprehensive blog that shares valuable tips for analyzing data. When relevant, the blog posts feature step-by-step </a:t>
            </a:r>
            <a:r>
              <a:rPr lang="en-US" b="0" i="0" dirty="0" err="1">
                <a:solidFill>
                  <a:srgbClr val="000000"/>
                </a:solidFill>
                <a:effectLst/>
                <a:latin typeface="madefor-text"/>
              </a:rPr>
              <a:t>Ahrefs</a:t>
            </a:r>
            <a:r>
              <a:rPr lang="en-US" b="0" i="0" dirty="0">
                <a:solidFill>
                  <a:srgbClr val="000000"/>
                </a:solidFill>
                <a:effectLst/>
                <a:latin typeface="madefor-text"/>
              </a:rPr>
              <a:t> tutorials, a clever way of marketing the product in a way that is beneficial to the reader. A blog helps businesses take advantage of multiple </a:t>
            </a:r>
            <a:r>
              <a:rPr lang="en-US" dirty="0">
                <a:solidFill>
                  <a:srgbClr val="000000"/>
                </a:solidFill>
                <a:latin typeface="var(--ricos-custom-link-font-family,unset)"/>
              </a:rPr>
              <a:t>marketing channels</a:t>
            </a:r>
            <a:r>
              <a:rPr lang="en-US" b="0" i="0" dirty="0">
                <a:solidFill>
                  <a:srgbClr val="000000"/>
                </a:solidFill>
                <a:effectLst/>
                <a:latin typeface="madefor-text"/>
              </a:rPr>
              <a:t>. </a:t>
            </a:r>
          </a:p>
          <a:p>
            <a:br>
              <a:rPr lang="en-US" b="0" i="0" dirty="0">
                <a:solidFill>
                  <a:srgbClr val="000000"/>
                </a:solidFill>
                <a:effectLst/>
                <a:latin typeface="madefor-text"/>
              </a:rPr>
            </a:br>
            <a:endParaRPr lang="en-US" b="0" i="0" dirty="0">
              <a:solidFill>
                <a:srgbClr val="000000"/>
              </a:solidFill>
              <a:effectLst/>
              <a:latin typeface="madefor-text"/>
            </a:endParaRPr>
          </a:p>
        </p:txBody>
      </p:sp>
    </p:spTree>
    <p:extLst>
      <p:ext uri="{BB962C8B-B14F-4D97-AF65-F5344CB8AC3E}">
        <p14:creationId xmlns:p14="http://schemas.microsoft.com/office/powerpoint/2010/main" val="3467956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ED45-9894-E527-E871-106501649BF6}"/>
              </a:ext>
            </a:extLst>
          </p:cNvPr>
          <p:cNvSpPr>
            <a:spLocks noGrp="1"/>
          </p:cNvSpPr>
          <p:nvPr>
            <p:ph type="title"/>
          </p:nvPr>
        </p:nvSpPr>
        <p:spPr>
          <a:xfrm>
            <a:off x="1154954" y="973667"/>
            <a:ext cx="8761413" cy="1088397"/>
          </a:xfrm>
        </p:spPr>
        <p:txBody>
          <a:bodyPr>
            <a:normAutofit/>
          </a:bodyPr>
          <a:lstStyle/>
          <a:p>
            <a:pPr algn="ctr"/>
            <a:r>
              <a:rPr lang="en-US" dirty="0"/>
              <a:t>Languages Used for frontend</a:t>
            </a:r>
            <a:endParaRPr lang="en-IN" dirty="0"/>
          </a:p>
        </p:txBody>
      </p:sp>
      <p:sp>
        <p:nvSpPr>
          <p:cNvPr id="3" name="Content Placeholder 2">
            <a:extLst>
              <a:ext uri="{FF2B5EF4-FFF2-40B4-BE49-F238E27FC236}">
                <a16:creationId xmlns:a16="http://schemas.microsoft.com/office/drawing/2014/main" id="{1F31DCB7-E25D-7BAC-E18D-43B7D56B0C30}"/>
              </a:ext>
            </a:extLst>
          </p:cNvPr>
          <p:cNvSpPr>
            <a:spLocks noGrp="1"/>
          </p:cNvSpPr>
          <p:nvPr>
            <p:ph idx="1"/>
          </p:nvPr>
        </p:nvSpPr>
        <p:spPr>
          <a:xfrm>
            <a:off x="996334" y="1726164"/>
            <a:ext cx="8825659" cy="3631163"/>
          </a:xfrm>
        </p:spPr>
        <p:txBody>
          <a:bodyPr/>
          <a:lstStyle/>
          <a:p>
            <a:pPr marL="0" indent="0">
              <a:buNone/>
            </a:pPr>
            <a:endParaRPr lang="en-US" dirty="0"/>
          </a:p>
          <a:p>
            <a:r>
              <a:rPr lang="en-US" dirty="0"/>
              <a:t>CSS</a:t>
            </a:r>
          </a:p>
          <a:p>
            <a:r>
              <a:rPr lang="en-US" sz="2000" i="0" dirty="0">
                <a:solidFill>
                  <a:srgbClr val="4D5156"/>
                </a:solidFill>
                <a:effectLst/>
              </a:rPr>
              <a:t>BOOTSTRAP</a:t>
            </a:r>
            <a:endParaRPr lang="en-US" dirty="0"/>
          </a:p>
          <a:p>
            <a:r>
              <a:rPr lang="en-US" dirty="0"/>
              <a:t>JAVA SCRIPT</a:t>
            </a:r>
          </a:p>
          <a:p>
            <a:r>
              <a:rPr lang="en-US" dirty="0"/>
              <a:t>REACT.JS</a:t>
            </a:r>
          </a:p>
          <a:p>
            <a:endParaRPr lang="en-US" dirty="0"/>
          </a:p>
        </p:txBody>
      </p:sp>
    </p:spTree>
    <p:extLst>
      <p:ext uri="{BB962C8B-B14F-4D97-AF65-F5344CB8AC3E}">
        <p14:creationId xmlns:p14="http://schemas.microsoft.com/office/powerpoint/2010/main" val="2369081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3FAD80-E8B3-2464-2356-183EEA6A6DB2}"/>
              </a:ext>
            </a:extLst>
          </p:cNvPr>
          <p:cNvSpPr txBox="1"/>
          <p:nvPr/>
        </p:nvSpPr>
        <p:spPr>
          <a:xfrm>
            <a:off x="1642188" y="905069"/>
            <a:ext cx="8509518" cy="4370427"/>
          </a:xfrm>
          <a:prstGeom prst="rect">
            <a:avLst/>
          </a:prstGeom>
          <a:noFill/>
        </p:spPr>
        <p:txBody>
          <a:bodyPr wrap="square" rtlCol="0">
            <a:spAutoFit/>
          </a:bodyPr>
          <a:lstStyle/>
          <a:p>
            <a:pPr marL="0" indent="0">
              <a:buNone/>
            </a:pPr>
            <a:endParaRPr lang="en-US" sz="2000" b="1" u="sng" dirty="0"/>
          </a:p>
          <a:p>
            <a:r>
              <a:rPr lang="en-US" sz="2000" b="1" u="sng" dirty="0"/>
              <a:t>CSS:</a:t>
            </a:r>
          </a:p>
          <a:p>
            <a:pPr marL="0" indent="0">
              <a:buNone/>
            </a:pPr>
            <a:r>
              <a:rPr lang="en-US" sz="2000" b="0" i="0" dirty="0">
                <a:solidFill>
                  <a:srgbClr val="202124"/>
                </a:solidFill>
                <a:effectLst/>
              </a:rPr>
              <a:t>		CSS, which stands for Cascading Style Sheets, is a style sheet language used for describing the visual presentation of web pages written in HTML or XML. CSS allows you to control the layout, design, and formatting of web content.</a:t>
            </a:r>
            <a:endParaRPr lang="en-US" sz="2000" b="0" i="0" dirty="0">
              <a:solidFill>
                <a:srgbClr val="4D5156"/>
              </a:solidFill>
              <a:effectLst/>
            </a:endParaRPr>
          </a:p>
          <a:p>
            <a:pPr marL="0" indent="0">
              <a:buNone/>
            </a:pPr>
            <a:endParaRPr lang="en-US" sz="2000" dirty="0">
              <a:solidFill>
                <a:srgbClr val="4D5156"/>
              </a:solidFill>
            </a:endParaRPr>
          </a:p>
          <a:p>
            <a:pPr marL="0" indent="0">
              <a:buNone/>
            </a:pPr>
            <a:r>
              <a:rPr lang="en-US" sz="2000" b="1" i="0" u="sng" dirty="0">
                <a:solidFill>
                  <a:srgbClr val="4D5156"/>
                </a:solidFill>
                <a:effectLst/>
              </a:rPr>
              <a:t>BOOTSTRAP:</a:t>
            </a:r>
          </a:p>
          <a:p>
            <a:pPr marL="0" indent="0">
              <a:buNone/>
            </a:pPr>
            <a:r>
              <a:rPr lang="en-US" sz="2000" dirty="0">
                <a:solidFill>
                  <a:srgbClr val="4D5156"/>
                </a:solidFill>
              </a:rPr>
              <a:t>	Bootstrap is a popular front-end framework for building responsive and mobile-first web applications. It provides a set of pre-designed HTML, CSS, and JavaScript components, along with a grid system and various utilities, to help developers create modern and visually appealing web interfaces quickly and efficiently.</a:t>
            </a:r>
            <a:endParaRPr lang="en-US" sz="2000" b="0" i="0" dirty="0">
              <a:solidFill>
                <a:srgbClr val="4D5156"/>
              </a:solidFill>
              <a:effectLst/>
            </a:endParaRPr>
          </a:p>
          <a:p>
            <a:endParaRPr lang="en-IN" dirty="0"/>
          </a:p>
        </p:txBody>
      </p:sp>
    </p:spTree>
    <p:extLst>
      <p:ext uri="{BB962C8B-B14F-4D97-AF65-F5344CB8AC3E}">
        <p14:creationId xmlns:p14="http://schemas.microsoft.com/office/powerpoint/2010/main" val="4234465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BCCC9E-E305-E92D-EDAA-84F28D5EC6EB}"/>
              </a:ext>
            </a:extLst>
          </p:cNvPr>
          <p:cNvSpPr txBox="1"/>
          <p:nvPr/>
        </p:nvSpPr>
        <p:spPr>
          <a:xfrm>
            <a:off x="1903445" y="1343608"/>
            <a:ext cx="7371184" cy="3416320"/>
          </a:xfrm>
          <a:prstGeom prst="rect">
            <a:avLst/>
          </a:prstGeom>
          <a:noFill/>
        </p:spPr>
        <p:txBody>
          <a:bodyPr wrap="square" rtlCol="0">
            <a:spAutoFit/>
          </a:bodyPr>
          <a:lstStyle/>
          <a:p>
            <a:r>
              <a:rPr lang="en-IN" b="1" u="sng" dirty="0"/>
              <a:t>JAVASCRIPT :</a:t>
            </a:r>
          </a:p>
          <a:p>
            <a:pPr marL="0" indent="0">
              <a:buNone/>
            </a:pPr>
            <a:r>
              <a:rPr lang="en-IN" dirty="0"/>
              <a:t> 	</a:t>
            </a:r>
            <a:r>
              <a:rPr lang="en-US" dirty="0"/>
              <a:t>JavaScript is a versatile and widely-used programming language primarily known for its role in web development. It allows you to create interactive and dynamic web pages, build web applications, and enhance user experiences. </a:t>
            </a:r>
          </a:p>
          <a:p>
            <a:pPr marL="0" indent="0">
              <a:buNone/>
            </a:pPr>
            <a:endParaRPr lang="en-IN" dirty="0"/>
          </a:p>
          <a:p>
            <a:r>
              <a:rPr lang="en-IN" b="1" u="sng" dirty="0"/>
              <a:t>REACT:</a:t>
            </a:r>
          </a:p>
          <a:p>
            <a:pPr marL="0" indent="0">
              <a:buNone/>
            </a:pPr>
            <a:r>
              <a:rPr lang="en-IN" dirty="0"/>
              <a:t>	</a:t>
            </a:r>
            <a:r>
              <a:rPr lang="en-US" dirty="0"/>
              <a:t>React, also known as React.js or ReactJS, is a popular JavaScript library for building user interfaces (UIs). Developed and maintained by Facebook, React is widely used for creating dynamic, interactive, and reusable UI components.</a:t>
            </a:r>
          </a:p>
          <a:p>
            <a:endParaRPr lang="en-IN" dirty="0"/>
          </a:p>
        </p:txBody>
      </p:sp>
    </p:spTree>
    <p:extLst>
      <p:ext uri="{BB962C8B-B14F-4D97-AF65-F5344CB8AC3E}">
        <p14:creationId xmlns:p14="http://schemas.microsoft.com/office/powerpoint/2010/main" val="153660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466</TotalTime>
  <Words>1301</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arial</vt:lpstr>
      <vt:lpstr>Google Sans</vt:lpstr>
      <vt:lpstr>madefor-text</vt:lpstr>
      <vt:lpstr>madefor-text-bold</vt:lpstr>
      <vt:lpstr>Rockwell</vt:lpstr>
      <vt:lpstr>Rockwell Condensed</vt:lpstr>
      <vt:lpstr>var(--ricos-custom-h3-font-family,unset)</vt:lpstr>
      <vt:lpstr>var(--ricos-custom-link-font-family,unset)</vt:lpstr>
      <vt:lpstr>Wingdings</vt:lpstr>
      <vt:lpstr>Wood Type</vt:lpstr>
      <vt:lpstr>  BLOG WEBSITE</vt:lpstr>
      <vt:lpstr>PowerPoint Presentation</vt:lpstr>
      <vt:lpstr>PowerPoint Presentation</vt:lpstr>
      <vt:lpstr>INTRODUCTION</vt:lpstr>
      <vt:lpstr>Benefits of this website</vt:lpstr>
      <vt:lpstr>PowerPoint Presentation</vt:lpstr>
      <vt:lpstr>Languages Used for frontend</vt:lpstr>
      <vt:lpstr>PowerPoint Presentation</vt:lpstr>
      <vt:lpstr>PowerPoint Presentation</vt:lpstr>
      <vt:lpstr>Languages used for Backend </vt:lpstr>
      <vt:lpstr>Libraries USED</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A5 PHOTOGRAPHY</dc:title>
  <dc:creator>pyshco _tech</dc:creator>
  <cp:lastModifiedBy>pyshco _tech</cp:lastModifiedBy>
  <cp:revision>4</cp:revision>
  <dcterms:created xsi:type="dcterms:W3CDTF">2023-10-25T04:51:49Z</dcterms:created>
  <dcterms:modified xsi:type="dcterms:W3CDTF">2023-11-04T08:45:36Z</dcterms:modified>
</cp:coreProperties>
</file>