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2" r:id="rId4"/>
    <p:sldId id="258" r:id="rId5"/>
    <p:sldId id="259" r:id="rId6"/>
    <p:sldId id="273" r:id="rId7"/>
    <p:sldId id="263" r:id="rId8"/>
    <p:sldId id="264" r:id="rId9"/>
    <p:sldId id="261" r:id="rId10"/>
    <p:sldId id="265" r:id="rId11"/>
    <p:sldId id="266" r:id="rId12"/>
    <p:sldId id="267" r:id="rId13"/>
    <p:sldId id="268" r:id="rId14"/>
    <p:sldId id="269" r:id="rId15"/>
    <p:sldId id="270" r:id="rId16"/>
    <p:sldId id="271" r:id="rId17"/>
    <p:sldId id="272" r:id="rId18"/>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B4C71EC6-210F-42DE-9C53-41977AD35B3D}" type="datetimeFigureOut">
              <a:rPr lang="ru-RU" smtClean="0"/>
              <a:t>04.09.2023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B4C71EC6-210F-42DE-9C53-41977AD35B3D}" type="datetimeFigureOut">
              <a:rPr lang="ru-RU" smtClean="0"/>
              <a:t>04.09.2023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B4C71EC6-210F-42DE-9C53-41977AD35B3D}" type="datetimeFigureOut">
              <a:rPr lang="ru-RU" smtClean="0"/>
              <a:t>04.09.2023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B4C71EC6-210F-42DE-9C53-41977AD35B3D}" type="datetimeFigureOut">
              <a:rPr lang="ru-RU" smtClean="0"/>
              <a:t>04.09.2023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B4C71EC6-210F-42DE-9C53-41977AD35B3D}" type="datetimeFigureOut">
              <a:rPr lang="ru-RU" smtClean="0"/>
              <a:t>04.09.2023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B4C71EC6-210F-42DE-9C53-41977AD35B3D}" type="datetimeFigureOut">
              <a:rPr lang="ru-RU" smtClean="0"/>
              <a:t>04.09.2023</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B4C71EC6-210F-42DE-9C53-41977AD35B3D}" type="datetimeFigureOut">
              <a:rPr lang="ru-RU" smtClean="0"/>
              <a:t>04.09.2023</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B4C71EC6-210F-42DE-9C53-41977AD35B3D}" type="datetimeFigureOut">
              <a:rPr lang="ru-RU" smtClean="0"/>
              <a:t>04.09.2023</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B4C71EC6-210F-42DE-9C53-41977AD35B3D}" type="datetimeFigureOut">
              <a:rPr lang="ru-RU" smtClean="0"/>
              <a:t>04.09.2023</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B4C71EC6-210F-42DE-9C53-41977AD35B3D}" type="datetimeFigureOut">
              <a:rPr lang="ru-RU" smtClean="0"/>
              <a:t>04.09.2023</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B4C71EC6-210F-42DE-9C53-41977AD35B3D}" type="datetimeFigureOut">
              <a:rPr lang="ru-RU" smtClean="0"/>
              <a:t>04.09.2023</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C71EC6-210F-42DE-9C53-41977AD35B3D}" type="datetimeFigureOut">
              <a:rPr lang="ru-RU" smtClean="0"/>
              <a:t>04.09.2023</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9B0651-EE4F-4900-A07F-96A6BFA9D0F0}" type="slidenum">
              <a:rPr lang="ru-RU" smtClean="0"/>
              <a:t>‹#›</a:t>
            </a:fld>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youtu.be/6Mw1N5o3_RI" TargetMode="External"/><Relationship Id="rId2" Type="http://schemas.openxmlformats.org/officeDocument/2006/relationships/hyperlink" Target="https://www.microsoft.com/en-US/download/details.aspx?id=57467" TargetMode="Externa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normAutofit fontScale="90000"/>
          </a:bodyPr>
          <a:lstStyle/>
          <a:p>
            <a:r>
              <a:rPr lang="en-US" b="1" dirty="0"/>
              <a:t>MPI </a:t>
            </a:r>
            <a:r>
              <a:rPr lang="en-US" b="1" dirty="0" err="1"/>
              <a:t>asoslari</a:t>
            </a:r>
            <a:r>
              <a:rPr lang="ru-RU" dirty="0"/>
              <a:t/>
            </a:r>
            <a:br>
              <a:rPr lang="ru-RU" dirty="0"/>
            </a:br>
            <a:r>
              <a:rPr lang="en-US" dirty="0"/>
              <a:t>Message Passing Interface.  MPI </a:t>
            </a:r>
            <a:r>
              <a:rPr lang="en-US" dirty="0" err="1"/>
              <a:t>ma’lumot</a:t>
            </a:r>
            <a:r>
              <a:rPr lang="en-US" dirty="0"/>
              <a:t> </a:t>
            </a:r>
            <a:r>
              <a:rPr lang="en-US" dirty="0" err="1"/>
              <a:t>turlari</a:t>
            </a:r>
            <a:r>
              <a:rPr lang="en-US" dirty="0"/>
              <a:t>. MPI </a:t>
            </a:r>
            <a:r>
              <a:rPr lang="en-US" dirty="0" err="1"/>
              <a:t>kutubxonalaridan</a:t>
            </a:r>
            <a:r>
              <a:rPr lang="en-US" dirty="0"/>
              <a:t> </a:t>
            </a:r>
            <a:r>
              <a:rPr lang="en-US" dirty="0" err="1"/>
              <a:t>foydalanish</a:t>
            </a:r>
            <a:r>
              <a:rPr lang="en-US" dirty="0"/>
              <a:t>. </a:t>
            </a:r>
            <a:r>
              <a:rPr lang="en-US" dirty="0" err="1"/>
              <a:t>Dasturni</a:t>
            </a:r>
            <a:r>
              <a:rPr lang="en-US" dirty="0"/>
              <a:t> </a:t>
            </a:r>
            <a:r>
              <a:rPr lang="en-US" dirty="0" err="1"/>
              <a:t>cmd</a:t>
            </a:r>
            <a:r>
              <a:rPr lang="en-US" dirty="0"/>
              <a:t> (command line interpreter)</a:t>
            </a:r>
            <a:r>
              <a:rPr lang="en-US" dirty="0" err="1"/>
              <a:t>orqali</a:t>
            </a:r>
            <a:r>
              <a:rPr lang="en-US" dirty="0"/>
              <a:t> </a:t>
            </a:r>
            <a:r>
              <a:rPr lang="en-US" dirty="0" err="1"/>
              <a:t>ishga</a:t>
            </a:r>
            <a:r>
              <a:rPr lang="en-US" dirty="0"/>
              <a:t> </a:t>
            </a:r>
            <a:r>
              <a:rPr lang="en-US" dirty="0" err="1"/>
              <a:t>tushirish</a:t>
            </a:r>
            <a:r>
              <a:rPr lang="en-US" dirty="0"/>
              <a:t>. </a:t>
            </a:r>
            <a:endParaRPr lang="ru-RU" dirty="0"/>
          </a:p>
        </p:txBody>
      </p:sp>
      <p:sp>
        <p:nvSpPr>
          <p:cNvPr id="3" name="Подзаголовок 2"/>
          <p:cNvSpPr>
            <a:spLocks noGrp="1"/>
          </p:cNvSpPr>
          <p:nvPr>
            <p:ph type="subTitle" idx="1"/>
          </p:nvPr>
        </p:nvSpPr>
        <p:spPr>
          <a:xfrm>
            <a:off x="6012160" y="5877272"/>
            <a:ext cx="3097948" cy="816496"/>
          </a:xfrm>
        </p:spPr>
        <p:txBody>
          <a:bodyPr>
            <a:noAutofit/>
          </a:bodyPr>
          <a:lstStyle/>
          <a:p>
            <a:r>
              <a:rPr lang="en-US" sz="2400" dirty="0" smtClean="0"/>
              <a:t>1-mavzu</a:t>
            </a:r>
          </a:p>
          <a:p>
            <a:r>
              <a:rPr lang="en-US" sz="2400" dirty="0" err="1" smtClean="0"/>
              <a:t>Obloqulov</a:t>
            </a:r>
            <a:r>
              <a:rPr lang="en-US" sz="2400" dirty="0" smtClean="0"/>
              <a:t> S</a:t>
            </a:r>
            <a:endParaRPr lang="ru-RU" sz="2400" dirty="0"/>
          </a:p>
        </p:txBody>
      </p:sp>
    </p:spTree>
    <p:extLst>
      <p:ext uri="{BB962C8B-B14F-4D97-AF65-F5344CB8AC3E}">
        <p14:creationId xmlns:p14="http://schemas.microsoft.com/office/powerpoint/2010/main" val="1043858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57200" y="476672"/>
            <a:ext cx="8229600" cy="6192688"/>
          </a:xfrm>
        </p:spPr>
        <p:txBody>
          <a:bodyPr>
            <a:normAutofit fontScale="77500" lnSpcReduction="20000"/>
          </a:bodyPr>
          <a:lstStyle/>
          <a:p>
            <a:r>
              <a:rPr lang="en-US" b="1" dirty="0"/>
              <a:t>Message Passing Interface (MPI) </a:t>
            </a:r>
            <a:r>
              <a:rPr lang="en-US" dirty="0"/>
              <a:t>- </a:t>
            </a:r>
            <a:r>
              <a:rPr lang="en-US" dirty="0" err="1"/>
              <a:t>bir</a:t>
            </a:r>
            <a:r>
              <a:rPr lang="en-US" dirty="0"/>
              <a:t> </a:t>
            </a:r>
            <a:r>
              <a:rPr lang="en-US" dirty="0" err="1"/>
              <a:t>xil</a:t>
            </a:r>
            <a:r>
              <a:rPr lang="en-US" dirty="0"/>
              <a:t> </a:t>
            </a:r>
            <a:r>
              <a:rPr lang="en-US" dirty="0" err="1"/>
              <a:t>vazifani</a:t>
            </a:r>
            <a:r>
              <a:rPr lang="en-US" dirty="0"/>
              <a:t> </a:t>
            </a:r>
            <a:r>
              <a:rPr lang="en-US" dirty="0" err="1"/>
              <a:t>bajaradigan</a:t>
            </a:r>
            <a:r>
              <a:rPr lang="en-US" dirty="0"/>
              <a:t> </a:t>
            </a:r>
            <a:r>
              <a:rPr lang="en-US" dirty="0" err="1"/>
              <a:t>jarayonlar</a:t>
            </a:r>
            <a:r>
              <a:rPr lang="en-US" dirty="0"/>
              <a:t> </a:t>
            </a:r>
            <a:r>
              <a:rPr lang="en-US" dirty="0" err="1"/>
              <a:t>o'rtasida</a:t>
            </a:r>
            <a:r>
              <a:rPr lang="en-US" dirty="0"/>
              <a:t> </a:t>
            </a:r>
            <a:r>
              <a:rPr lang="en-US" dirty="0" err="1"/>
              <a:t>xabar</a:t>
            </a:r>
            <a:r>
              <a:rPr lang="en-US" dirty="0"/>
              <a:t> </a:t>
            </a:r>
            <a:r>
              <a:rPr lang="en-US" dirty="0" err="1"/>
              <a:t>almashish</a:t>
            </a:r>
            <a:r>
              <a:rPr lang="en-US" dirty="0"/>
              <a:t> </a:t>
            </a:r>
            <a:r>
              <a:rPr lang="en-US" dirty="0" err="1"/>
              <a:t>imkonini</a:t>
            </a:r>
            <a:r>
              <a:rPr lang="en-US" dirty="0"/>
              <a:t> </a:t>
            </a:r>
            <a:r>
              <a:rPr lang="en-US" dirty="0" err="1"/>
              <a:t>beruvchi</a:t>
            </a:r>
            <a:r>
              <a:rPr lang="en-US" dirty="0"/>
              <a:t> </a:t>
            </a:r>
            <a:r>
              <a:rPr lang="en-US" dirty="0" err="1"/>
              <a:t>ma'lumotlarni</a:t>
            </a:r>
            <a:r>
              <a:rPr lang="en-US" dirty="0"/>
              <a:t> </a:t>
            </a:r>
            <a:r>
              <a:rPr lang="en-US" dirty="0" err="1"/>
              <a:t>uzatish</a:t>
            </a:r>
            <a:r>
              <a:rPr lang="en-US" dirty="0"/>
              <a:t> </a:t>
            </a:r>
            <a:r>
              <a:rPr lang="en-US" dirty="0" err="1"/>
              <a:t>uchun</a:t>
            </a:r>
            <a:r>
              <a:rPr lang="en-US" dirty="0"/>
              <a:t> </a:t>
            </a:r>
            <a:r>
              <a:rPr lang="en-US" dirty="0" err="1"/>
              <a:t>dasturlash</a:t>
            </a:r>
            <a:r>
              <a:rPr lang="en-US" dirty="0"/>
              <a:t> </a:t>
            </a:r>
            <a:r>
              <a:rPr lang="en-US" dirty="0" err="1"/>
              <a:t>interfeysi</a:t>
            </a:r>
            <a:r>
              <a:rPr lang="en-US" dirty="0"/>
              <a:t> (API). </a:t>
            </a:r>
            <a:r>
              <a:rPr lang="en-US" b="1" dirty="0" err="1"/>
              <a:t>Uilyam</a:t>
            </a:r>
            <a:r>
              <a:rPr lang="en-US" b="1" dirty="0"/>
              <a:t> </a:t>
            </a:r>
            <a:r>
              <a:rPr lang="en-US" b="1" dirty="0" err="1"/>
              <a:t>Groupe</a:t>
            </a:r>
            <a:r>
              <a:rPr lang="en-US" b="1" dirty="0"/>
              <a:t>, </a:t>
            </a:r>
            <a:r>
              <a:rPr lang="en-US" b="1" dirty="0" err="1"/>
              <a:t>Evin</a:t>
            </a:r>
            <a:r>
              <a:rPr lang="en-US" b="1" dirty="0"/>
              <a:t> </a:t>
            </a:r>
            <a:r>
              <a:rPr lang="en-US" b="1" dirty="0" smtClean="0"/>
              <a:t>Lusk</a:t>
            </a:r>
            <a:r>
              <a:rPr lang="en-US" dirty="0" smtClean="0"/>
              <a:t> </a:t>
            </a:r>
            <a:r>
              <a:rPr lang="en-US" dirty="0" err="1"/>
              <a:t>va</a:t>
            </a:r>
            <a:r>
              <a:rPr lang="en-US" dirty="0"/>
              <a:t> </a:t>
            </a:r>
            <a:r>
              <a:rPr lang="en-US" dirty="0" err="1"/>
              <a:t>boshqalar</a:t>
            </a:r>
            <a:r>
              <a:rPr lang="en-US" dirty="0"/>
              <a:t> </a:t>
            </a:r>
            <a:r>
              <a:rPr lang="en-US" dirty="0" err="1"/>
              <a:t>tomonidan</a:t>
            </a:r>
            <a:r>
              <a:rPr lang="en-US" dirty="0"/>
              <a:t> </a:t>
            </a:r>
            <a:r>
              <a:rPr lang="en-US" dirty="0" err="1"/>
              <a:t>ishlab</a:t>
            </a:r>
            <a:r>
              <a:rPr lang="en-US" dirty="0"/>
              <a:t> </a:t>
            </a:r>
            <a:r>
              <a:rPr lang="en-US" dirty="0" err="1"/>
              <a:t>chiqilgan</a:t>
            </a:r>
            <a:r>
              <a:rPr lang="en-US" dirty="0" smtClean="0"/>
              <a:t>.</a:t>
            </a:r>
            <a:endParaRPr lang="ru-RU" dirty="0" smtClean="0"/>
          </a:p>
          <a:p>
            <a:r>
              <a:rPr lang="en-US" b="1" dirty="0"/>
              <a:t>MPI </a:t>
            </a:r>
            <a:r>
              <a:rPr lang="en-US" dirty="0"/>
              <a:t>parallel </a:t>
            </a:r>
            <a:r>
              <a:rPr lang="en-US" dirty="0" err="1"/>
              <a:t>dasturlashda</a:t>
            </a:r>
            <a:r>
              <a:rPr lang="en-US" dirty="0"/>
              <a:t> </a:t>
            </a:r>
            <a:r>
              <a:rPr lang="en-US" dirty="0" err="1"/>
              <a:t>eng</a:t>
            </a:r>
            <a:r>
              <a:rPr lang="en-US" dirty="0"/>
              <a:t> </a:t>
            </a:r>
            <a:r>
              <a:rPr lang="en-US" dirty="0" err="1"/>
              <a:t>keng</a:t>
            </a:r>
            <a:r>
              <a:rPr lang="en-US" dirty="0"/>
              <a:t> </a:t>
            </a:r>
            <a:r>
              <a:rPr lang="en-US" dirty="0" err="1"/>
              <a:t>tarqalgan</a:t>
            </a:r>
            <a:r>
              <a:rPr lang="en-US" dirty="0"/>
              <a:t> </a:t>
            </a:r>
            <a:r>
              <a:rPr lang="en-US" dirty="0" err="1"/>
              <a:t>ma'lumotlar</a:t>
            </a:r>
            <a:r>
              <a:rPr lang="en-US" dirty="0"/>
              <a:t> </a:t>
            </a:r>
            <a:r>
              <a:rPr lang="en-US" dirty="0" err="1"/>
              <a:t>almashinuvi</a:t>
            </a:r>
            <a:r>
              <a:rPr lang="en-US" dirty="0"/>
              <a:t> </a:t>
            </a:r>
            <a:r>
              <a:rPr lang="en-US" dirty="0" err="1"/>
              <a:t>interfeysi</a:t>
            </a:r>
            <a:r>
              <a:rPr lang="en-US" dirty="0"/>
              <a:t> </a:t>
            </a:r>
            <a:r>
              <a:rPr lang="en-US" dirty="0" err="1"/>
              <a:t>standarti</a:t>
            </a:r>
            <a:r>
              <a:rPr lang="en-US" dirty="0"/>
              <a:t> </a:t>
            </a:r>
            <a:r>
              <a:rPr lang="en-US" dirty="0" err="1"/>
              <a:t>bo'lib</a:t>
            </a:r>
            <a:r>
              <a:rPr lang="en-US" dirty="0"/>
              <a:t>, </a:t>
            </a:r>
            <a:r>
              <a:rPr lang="en-US" dirty="0" err="1"/>
              <a:t>ko'p</a:t>
            </a:r>
            <a:r>
              <a:rPr lang="en-US" dirty="0"/>
              <a:t> </a:t>
            </a:r>
            <a:r>
              <a:rPr lang="en-US" dirty="0" err="1"/>
              <a:t>sonli</a:t>
            </a:r>
            <a:r>
              <a:rPr lang="en-US" dirty="0"/>
              <a:t> </a:t>
            </a:r>
            <a:r>
              <a:rPr lang="en-US" dirty="0" err="1"/>
              <a:t>kompyuter</a:t>
            </a:r>
            <a:r>
              <a:rPr lang="en-US" dirty="0"/>
              <a:t> </a:t>
            </a:r>
            <a:r>
              <a:rPr lang="en-US" dirty="0" err="1"/>
              <a:t>platformalari</a:t>
            </a:r>
            <a:r>
              <a:rPr lang="en-US" dirty="0"/>
              <a:t> </a:t>
            </a:r>
            <a:r>
              <a:rPr lang="en-US" dirty="0" err="1"/>
              <a:t>uchun</a:t>
            </a:r>
            <a:r>
              <a:rPr lang="en-US" dirty="0"/>
              <a:t> </a:t>
            </a:r>
            <a:r>
              <a:rPr lang="en-US" dirty="0" err="1"/>
              <a:t>ilovalar</a:t>
            </a:r>
            <a:r>
              <a:rPr lang="en-US" dirty="0"/>
              <a:t> </a:t>
            </a:r>
            <a:r>
              <a:rPr lang="en-US" dirty="0" err="1"/>
              <a:t>mavjud</a:t>
            </a:r>
            <a:r>
              <a:rPr lang="en-US" dirty="0"/>
              <a:t>. U </a:t>
            </a:r>
            <a:r>
              <a:rPr lang="en-US" dirty="0" err="1"/>
              <a:t>klasterlar</a:t>
            </a:r>
            <a:r>
              <a:rPr lang="en-US" dirty="0"/>
              <a:t> </a:t>
            </a:r>
            <a:r>
              <a:rPr lang="en-US" dirty="0" err="1"/>
              <a:t>va</a:t>
            </a:r>
            <a:r>
              <a:rPr lang="en-US" dirty="0"/>
              <a:t> </a:t>
            </a:r>
            <a:r>
              <a:rPr lang="en-US" dirty="0" err="1"/>
              <a:t>superkompyuterlar</a:t>
            </a:r>
            <a:r>
              <a:rPr lang="en-US" dirty="0"/>
              <a:t> </a:t>
            </a:r>
            <a:r>
              <a:rPr lang="en-US" dirty="0" err="1"/>
              <a:t>uchun</a:t>
            </a:r>
            <a:r>
              <a:rPr lang="en-US" dirty="0"/>
              <a:t> </a:t>
            </a:r>
            <a:r>
              <a:rPr lang="en-US" dirty="0" err="1"/>
              <a:t>dasturlarni</a:t>
            </a:r>
            <a:r>
              <a:rPr lang="en-US" dirty="0"/>
              <a:t> </a:t>
            </a:r>
            <a:r>
              <a:rPr lang="en-US" dirty="0" err="1"/>
              <a:t>ishlab</a:t>
            </a:r>
            <a:r>
              <a:rPr lang="en-US" dirty="0"/>
              <a:t> </a:t>
            </a:r>
            <a:r>
              <a:rPr lang="en-US" dirty="0" err="1"/>
              <a:t>chiqishda</a:t>
            </a:r>
            <a:r>
              <a:rPr lang="en-US" dirty="0"/>
              <a:t> </a:t>
            </a:r>
            <a:r>
              <a:rPr lang="en-US" dirty="0" err="1"/>
              <a:t>foydalaniladi</a:t>
            </a:r>
            <a:r>
              <a:rPr lang="en-US" dirty="0"/>
              <a:t>. MPI-da </a:t>
            </a:r>
            <a:r>
              <a:rPr lang="en-US" dirty="0" err="1"/>
              <a:t>jarayonlar</a:t>
            </a:r>
            <a:r>
              <a:rPr lang="en-US" dirty="0"/>
              <a:t> </a:t>
            </a:r>
            <a:r>
              <a:rPr lang="en-US" dirty="0" err="1"/>
              <a:t>o'rtasidagi</a:t>
            </a:r>
            <a:r>
              <a:rPr lang="en-US" dirty="0"/>
              <a:t> </a:t>
            </a:r>
            <a:r>
              <a:rPr lang="en-US" dirty="0" err="1"/>
              <a:t>asosiy</a:t>
            </a:r>
            <a:r>
              <a:rPr lang="en-US" dirty="0"/>
              <a:t> </a:t>
            </a:r>
            <a:r>
              <a:rPr lang="en-US" dirty="0" err="1"/>
              <a:t>aloqa</a:t>
            </a:r>
            <a:r>
              <a:rPr lang="en-US" dirty="0"/>
              <a:t> </a:t>
            </a:r>
            <a:r>
              <a:rPr lang="en-US" dirty="0" err="1"/>
              <a:t>vositasi</a:t>
            </a:r>
            <a:r>
              <a:rPr lang="en-US" dirty="0"/>
              <a:t> </a:t>
            </a:r>
            <a:r>
              <a:rPr lang="en-US" dirty="0" err="1"/>
              <a:t>xabarlarni</a:t>
            </a:r>
            <a:r>
              <a:rPr lang="en-US" dirty="0"/>
              <a:t> </a:t>
            </a:r>
            <a:r>
              <a:rPr lang="en-US" dirty="0" err="1"/>
              <a:t>bir-biriga</a:t>
            </a:r>
            <a:r>
              <a:rPr lang="en-US" dirty="0"/>
              <a:t> </a:t>
            </a:r>
            <a:r>
              <a:rPr lang="en-US" dirty="0" err="1"/>
              <a:t>uzatishdir</a:t>
            </a:r>
            <a:r>
              <a:rPr lang="en-US" dirty="0" smtClean="0"/>
              <a:t>.</a:t>
            </a:r>
            <a:endParaRPr lang="ru-RU" dirty="0" smtClean="0"/>
          </a:p>
          <a:p>
            <a:r>
              <a:rPr lang="en-US" dirty="0" err="1"/>
              <a:t>Hozirgi</a:t>
            </a:r>
            <a:r>
              <a:rPr lang="en-US" dirty="0"/>
              <a:t> </a:t>
            </a:r>
            <a:r>
              <a:rPr lang="en-US" dirty="0" err="1"/>
              <a:t>vaqtda</a:t>
            </a:r>
            <a:r>
              <a:rPr lang="en-US" dirty="0"/>
              <a:t> MPI </a:t>
            </a:r>
            <a:r>
              <a:rPr lang="en-US" dirty="0" err="1"/>
              <a:t>ning</a:t>
            </a:r>
            <a:r>
              <a:rPr lang="en-US" dirty="0"/>
              <a:t> </a:t>
            </a:r>
            <a:r>
              <a:rPr lang="en-US" dirty="0" err="1"/>
              <a:t>ko'plab</a:t>
            </a:r>
            <a:r>
              <a:rPr lang="en-US" dirty="0"/>
              <a:t> </a:t>
            </a:r>
            <a:r>
              <a:rPr lang="en-US" dirty="0" err="1"/>
              <a:t>bepul</a:t>
            </a:r>
            <a:r>
              <a:rPr lang="en-US" dirty="0"/>
              <a:t> </a:t>
            </a:r>
            <a:r>
              <a:rPr lang="en-US" dirty="0" err="1"/>
              <a:t>va</a:t>
            </a:r>
            <a:r>
              <a:rPr lang="en-US" dirty="0"/>
              <a:t> </a:t>
            </a:r>
            <a:r>
              <a:rPr lang="en-US" dirty="0" err="1"/>
              <a:t>tijorat</a:t>
            </a:r>
            <a:r>
              <a:rPr lang="en-US" dirty="0"/>
              <a:t> </a:t>
            </a:r>
            <a:r>
              <a:rPr lang="en-US" dirty="0" err="1"/>
              <a:t>dasturlari</a:t>
            </a:r>
            <a:r>
              <a:rPr lang="en-US" dirty="0"/>
              <a:t> </a:t>
            </a:r>
            <a:r>
              <a:rPr lang="en-US" dirty="0" err="1"/>
              <a:t>mavjud</a:t>
            </a:r>
            <a:r>
              <a:rPr lang="en-US" dirty="0"/>
              <a:t>. </a:t>
            </a:r>
            <a:endParaRPr lang="ru-RU" dirty="0" smtClean="0"/>
          </a:p>
          <a:p>
            <a:r>
              <a:rPr lang="en-US" dirty="0"/>
              <a:t>MPI </a:t>
            </a:r>
            <a:r>
              <a:rPr lang="en-US" dirty="0" err="1"/>
              <a:t>birinchi</a:t>
            </a:r>
            <a:r>
              <a:rPr lang="en-US" dirty="0"/>
              <a:t> </a:t>
            </a:r>
            <a:r>
              <a:rPr lang="en-US" dirty="0" err="1"/>
              <a:t>navbatda</a:t>
            </a:r>
            <a:r>
              <a:rPr lang="en-US" dirty="0"/>
              <a:t> </a:t>
            </a:r>
            <a:r>
              <a:rPr lang="en-US" dirty="0" err="1"/>
              <a:t>taqsimlangan</a:t>
            </a:r>
            <a:r>
              <a:rPr lang="en-US" dirty="0"/>
              <a:t> </a:t>
            </a:r>
            <a:r>
              <a:rPr lang="en-US" dirty="0" err="1"/>
              <a:t>xotira</a:t>
            </a:r>
            <a:r>
              <a:rPr lang="en-US" dirty="0"/>
              <a:t> </a:t>
            </a:r>
            <a:r>
              <a:rPr lang="en-US" dirty="0" err="1"/>
              <a:t>tizimlariga</a:t>
            </a:r>
            <a:r>
              <a:rPr lang="en-US" dirty="0"/>
              <a:t>, </a:t>
            </a:r>
            <a:r>
              <a:rPr lang="en-US" dirty="0" err="1"/>
              <a:t>ya'ni</a:t>
            </a:r>
            <a:r>
              <a:rPr lang="en-US" dirty="0"/>
              <a:t> </a:t>
            </a:r>
            <a:r>
              <a:rPr lang="en-US" dirty="0" err="1"/>
              <a:t>ma'lumotlarni</a:t>
            </a:r>
            <a:r>
              <a:rPr lang="en-US" dirty="0"/>
              <a:t> </a:t>
            </a:r>
            <a:r>
              <a:rPr lang="en-US" dirty="0" err="1"/>
              <a:t>uzatish</a:t>
            </a:r>
            <a:r>
              <a:rPr lang="en-US" dirty="0"/>
              <a:t> </a:t>
            </a:r>
            <a:r>
              <a:rPr lang="en-US" dirty="0" err="1"/>
              <a:t>xarajatlari</a:t>
            </a:r>
            <a:r>
              <a:rPr lang="en-US" dirty="0"/>
              <a:t> </a:t>
            </a:r>
            <a:r>
              <a:rPr lang="en-US" dirty="0" err="1"/>
              <a:t>yuqori</a:t>
            </a:r>
            <a:r>
              <a:rPr lang="en-US" dirty="0"/>
              <a:t> </a:t>
            </a:r>
            <a:r>
              <a:rPr lang="en-US" dirty="0" err="1"/>
              <a:t>bo'lganda</a:t>
            </a:r>
            <a:r>
              <a:rPr lang="en-US" dirty="0"/>
              <a:t>, </a:t>
            </a:r>
            <a:r>
              <a:rPr lang="en-US" dirty="0" err="1"/>
              <a:t>OpenMP</a:t>
            </a:r>
            <a:r>
              <a:rPr lang="en-US" dirty="0"/>
              <a:t> </a:t>
            </a:r>
            <a:r>
              <a:rPr lang="en-US" dirty="0" err="1"/>
              <a:t>esa</a:t>
            </a:r>
            <a:r>
              <a:rPr lang="en-US" dirty="0"/>
              <a:t> </a:t>
            </a:r>
            <a:r>
              <a:rPr lang="en-US" dirty="0" err="1"/>
              <a:t>umumiy</a:t>
            </a:r>
            <a:r>
              <a:rPr lang="en-US" dirty="0"/>
              <a:t> </a:t>
            </a:r>
            <a:r>
              <a:rPr lang="en-US" dirty="0" err="1"/>
              <a:t>xotiraga</a:t>
            </a:r>
            <a:r>
              <a:rPr lang="en-US" dirty="0"/>
              <a:t> </a:t>
            </a:r>
            <a:r>
              <a:rPr lang="en-US" dirty="0" err="1"/>
              <a:t>ega</a:t>
            </a:r>
            <a:r>
              <a:rPr lang="en-US" dirty="0"/>
              <a:t> </a:t>
            </a:r>
            <a:r>
              <a:rPr lang="en-US" dirty="0" err="1"/>
              <a:t>tizimlarga</a:t>
            </a:r>
            <a:r>
              <a:rPr lang="en-US" dirty="0"/>
              <a:t> (</a:t>
            </a:r>
            <a:r>
              <a:rPr lang="en-US" dirty="0" err="1"/>
              <a:t>umumiy</a:t>
            </a:r>
            <a:r>
              <a:rPr lang="en-US" dirty="0"/>
              <a:t> </a:t>
            </a:r>
            <a:r>
              <a:rPr lang="en-US" dirty="0" err="1"/>
              <a:t>keshga</a:t>
            </a:r>
            <a:r>
              <a:rPr lang="en-US" dirty="0"/>
              <a:t> </a:t>
            </a:r>
            <a:r>
              <a:rPr lang="en-US" dirty="0" err="1"/>
              <a:t>ega</a:t>
            </a:r>
            <a:r>
              <a:rPr lang="en-US" dirty="0"/>
              <a:t> </a:t>
            </a:r>
            <a:r>
              <a:rPr lang="en-US" dirty="0" err="1"/>
              <a:t>ko'p</a:t>
            </a:r>
            <a:r>
              <a:rPr lang="en-US" dirty="0"/>
              <a:t> </a:t>
            </a:r>
            <a:r>
              <a:rPr lang="en-US" dirty="0" err="1"/>
              <a:t>yadroli</a:t>
            </a:r>
            <a:r>
              <a:rPr lang="en-US" dirty="0"/>
              <a:t>) </a:t>
            </a:r>
            <a:r>
              <a:rPr lang="en-US" dirty="0" err="1"/>
              <a:t>qaratilgan</a:t>
            </a:r>
            <a:r>
              <a:rPr lang="en-US" dirty="0"/>
              <a:t>. </a:t>
            </a:r>
            <a:r>
              <a:rPr lang="en-US" dirty="0" err="1"/>
              <a:t>Klasterdagi</a:t>
            </a:r>
            <a:r>
              <a:rPr lang="en-US" dirty="0"/>
              <a:t> </a:t>
            </a:r>
            <a:r>
              <a:rPr lang="en-US" dirty="0" err="1"/>
              <a:t>ko'p</a:t>
            </a:r>
            <a:r>
              <a:rPr lang="en-US" dirty="0"/>
              <a:t> </a:t>
            </a:r>
            <a:r>
              <a:rPr lang="en-US" dirty="0" err="1"/>
              <a:t>yadroli</a:t>
            </a:r>
            <a:r>
              <a:rPr lang="en-US" dirty="0"/>
              <a:t> </a:t>
            </a:r>
            <a:r>
              <a:rPr lang="en-US" dirty="0" err="1"/>
              <a:t>tizimlardan</a:t>
            </a:r>
            <a:r>
              <a:rPr lang="en-US" dirty="0"/>
              <a:t> optimal </a:t>
            </a:r>
            <a:r>
              <a:rPr lang="en-US" dirty="0" err="1"/>
              <a:t>foydalanish</a:t>
            </a:r>
            <a:r>
              <a:rPr lang="en-US" dirty="0"/>
              <a:t> </a:t>
            </a:r>
            <a:r>
              <a:rPr lang="en-US" dirty="0" err="1"/>
              <a:t>uchun</a:t>
            </a:r>
            <a:r>
              <a:rPr lang="en-US" dirty="0"/>
              <a:t> </a:t>
            </a:r>
            <a:r>
              <a:rPr lang="en-US" dirty="0" err="1"/>
              <a:t>ikkala</a:t>
            </a:r>
            <a:r>
              <a:rPr lang="en-US" dirty="0"/>
              <a:t> </a:t>
            </a:r>
            <a:r>
              <a:rPr lang="en-US" dirty="0" err="1"/>
              <a:t>texnologiya</a:t>
            </a:r>
            <a:r>
              <a:rPr lang="en-US" dirty="0"/>
              <a:t> </a:t>
            </a:r>
            <a:r>
              <a:rPr lang="en-US" dirty="0" err="1"/>
              <a:t>birgalikda</a:t>
            </a:r>
            <a:r>
              <a:rPr lang="en-US" dirty="0"/>
              <a:t> </a:t>
            </a:r>
            <a:r>
              <a:rPr lang="en-US" dirty="0" err="1"/>
              <a:t>ishlatilishi</a:t>
            </a:r>
            <a:r>
              <a:rPr lang="en-US" dirty="0"/>
              <a:t> </a:t>
            </a:r>
            <a:r>
              <a:rPr lang="en-US" dirty="0" err="1"/>
              <a:t>mumkin</a:t>
            </a:r>
            <a:r>
              <a:rPr lang="en-US" dirty="0"/>
              <a:t>.</a:t>
            </a:r>
            <a:endParaRPr lang="ru-RU" dirty="0"/>
          </a:p>
        </p:txBody>
      </p:sp>
    </p:spTree>
    <p:extLst>
      <p:ext uri="{BB962C8B-B14F-4D97-AF65-F5344CB8AC3E}">
        <p14:creationId xmlns:p14="http://schemas.microsoft.com/office/powerpoint/2010/main" val="22080573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57200" y="548680"/>
            <a:ext cx="8229600" cy="5832648"/>
          </a:xfrm>
        </p:spPr>
        <p:txBody>
          <a:bodyPr>
            <a:normAutofit fontScale="85000" lnSpcReduction="20000"/>
          </a:bodyPr>
          <a:lstStyle/>
          <a:p>
            <a:r>
              <a:rPr lang="en-US" dirty="0" smtClean="0"/>
              <a:t>MPI </a:t>
            </a:r>
            <a:r>
              <a:rPr lang="en-US" dirty="0" err="1"/>
              <a:t>kutubxonasiga</a:t>
            </a:r>
            <a:r>
              <a:rPr lang="en-US" dirty="0"/>
              <a:t> </a:t>
            </a:r>
            <a:r>
              <a:rPr lang="en-US" dirty="0" err="1"/>
              <a:t>tegishli</a:t>
            </a:r>
            <a:r>
              <a:rPr lang="en-US" dirty="0"/>
              <a:t> </a:t>
            </a:r>
            <a:r>
              <a:rPr lang="en-US" dirty="0" err="1"/>
              <a:t>barcha</a:t>
            </a:r>
            <a:r>
              <a:rPr lang="en-US" dirty="0"/>
              <a:t> </a:t>
            </a:r>
            <a:r>
              <a:rPr lang="en-US" dirty="0" err="1"/>
              <a:t>funksiyalarning</a:t>
            </a:r>
            <a:r>
              <a:rPr lang="en-US" dirty="0"/>
              <a:t> </a:t>
            </a:r>
            <a:r>
              <a:rPr lang="en-US" dirty="0" err="1"/>
              <a:t>nomlari</a:t>
            </a:r>
            <a:r>
              <a:rPr lang="en-US" dirty="0"/>
              <a:t>, </a:t>
            </a:r>
            <a:r>
              <a:rPr lang="en-US" dirty="0" err="1"/>
              <a:t>ma'lumotlar</a:t>
            </a:r>
            <a:r>
              <a:rPr lang="en-US" dirty="0"/>
              <a:t> </a:t>
            </a:r>
            <a:r>
              <a:rPr lang="en-US" dirty="0" err="1"/>
              <a:t>turlari</a:t>
            </a:r>
            <a:r>
              <a:rPr lang="en-US" dirty="0"/>
              <a:t>, </a:t>
            </a:r>
            <a:r>
              <a:rPr lang="en-US" dirty="0" err="1"/>
              <a:t>konstantalar</a:t>
            </a:r>
            <a:r>
              <a:rPr lang="en-US" dirty="0"/>
              <a:t> </a:t>
            </a:r>
            <a:r>
              <a:rPr lang="en-US" dirty="0" err="1"/>
              <a:t>va</a:t>
            </a:r>
            <a:r>
              <a:rPr lang="en-US" dirty="0"/>
              <a:t> </a:t>
            </a:r>
            <a:r>
              <a:rPr lang="en-US" dirty="0" err="1"/>
              <a:t>hokazolar</a:t>
            </a:r>
            <a:r>
              <a:rPr lang="en-US" dirty="0"/>
              <a:t> </a:t>
            </a:r>
            <a:r>
              <a:rPr lang="en-US" b="1" dirty="0"/>
              <a:t>MPI_</a:t>
            </a:r>
            <a:r>
              <a:rPr lang="en-US" dirty="0"/>
              <a:t> </a:t>
            </a:r>
            <a:r>
              <a:rPr lang="en-US" dirty="0" err="1"/>
              <a:t>prefiksi</a:t>
            </a:r>
            <a:r>
              <a:rPr lang="en-US" dirty="0"/>
              <a:t> </a:t>
            </a:r>
            <a:r>
              <a:rPr lang="en-US" dirty="0" err="1"/>
              <a:t>bilan</a:t>
            </a:r>
            <a:r>
              <a:rPr lang="en-US" dirty="0"/>
              <a:t> </a:t>
            </a:r>
            <a:r>
              <a:rPr lang="en-US" dirty="0" err="1"/>
              <a:t>boshlanadi</a:t>
            </a:r>
            <a:r>
              <a:rPr lang="en-US" dirty="0"/>
              <a:t> </a:t>
            </a:r>
            <a:r>
              <a:rPr lang="en-US" dirty="0" err="1"/>
              <a:t>va</a:t>
            </a:r>
            <a:r>
              <a:rPr lang="en-US" dirty="0"/>
              <a:t> </a:t>
            </a:r>
            <a:r>
              <a:rPr lang="en-US" dirty="0" err="1"/>
              <a:t>mpi.h</a:t>
            </a:r>
            <a:r>
              <a:rPr lang="en-US" dirty="0"/>
              <a:t> </a:t>
            </a:r>
            <a:r>
              <a:rPr lang="en-US" dirty="0" err="1"/>
              <a:t>sarlavha</a:t>
            </a:r>
            <a:r>
              <a:rPr lang="en-US" dirty="0"/>
              <a:t> </a:t>
            </a:r>
            <a:r>
              <a:rPr lang="en-US" dirty="0" err="1"/>
              <a:t>faylida</a:t>
            </a:r>
            <a:r>
              <a:rPr lang="en-US" dirty="0"/>
              <a:t> </a:t>
            </a:r>
            <a:r>
              <a:rPr lang="en-US" dirty="0" err="1"/>
              <a:t>tasvirlanadi</a:t>
            </a:r>
            <a:r>
              <a:rPr lang="en-US" dirty="0"/>
              <a:t>. </a:t>
            </a:r>
            <a:r>
              <a:rPr lang="en-US" dirty="0" err="1"/>
              <a:t>Barcha</a:t>
            </a:r>
            <a:r>
              <a:rPr lang="en-US" dirty="0"/>
              <a:t> </a:t>
            </a:r>
            <a:r>
              <a:rPr lang="en-US" dirty="0" err="1" smtClean="0"/>
              <a:t>funksiyalar</a:t>
            </a:r>
            <a:r>
              <a:rPr lang="en-US" dirty="0" smtClean="0"/>
              <a:t> </a:t>
            </a:r>
            <a:r>
              <a:rPr lang="en-US" dirty="0"/>
              <a:t>(</a:t>
            </a:r>
            <a:r>
              <a:rPr lang="en-US" b="1" dirty="0" err="1"/>
              <a:t>MPI_Wtime</a:t>
            </a:r>
            <a:r>
              <a:rPr lang="en-US" b="1" dirty="0"/>
              <a:t> </a:t>
            </a:r>
            <a:r>
              <a:rPr lang="en-US" b="1" dirty="0" err="1"/>
              <a:t>va</a:t>
            </a:r>
            <a:r>
              <a:rPr lang="en-US" b="1" dirty="0"/>
              <a:t> </a:t>
            </a:r>
            <a:r>
              <a:rPr lang="en-US" b="1" dirty="0" err="1"/>
              <a:t>MPI_Wtick</a:t>
            </a:r>
            <a:r>
              <a:rPr lang="en-US" b="1" dirty="0"/>
              <a:t> </a:t>
            </a:r>
            <a:r>
              <a:rPr lang="en-US" dirty="0" err="1"/>
              <a:t>bundan</a:t>
            </a:r>
            <a:r>
              <a:rPr lang="en-US" dirty="0"/>
              <a:t> </a:t>
            </a:r>
            <a:r>
              <a:rPr lang="en-US" dirty="0" err="1"/>
              <a:t>mustasno</a:t>
            </a:r>
            <a:r>
              <a:rPr lang="en-US" dirty="0"/>
              <a:t>) </a:t>
            </a:r>
            <a:r>
              <a:rPr lang="en-US" b="1" dirty="0" err="1">
                <a:solidFill>
                  <a:srgbClr val="FF0000"/>
                </a:solidFill>
              </a:rPr>
              <a:t>int</a:t>
            </a:r>
            <a:r>
              <a:rPr lang="en-US" dirty="0"/>
              <a:t> </a:t>
            </a:r>
            <a:r>
              <a:rPr lang="en-US" dirty="0" err="1"/>
              <a:t>qaytish</a:t>
            </a:r>
            <a:r>
              <a:rPr lang="en-US" dirty="0"/>
              <a:t> </a:t>
            </a:r>
            <a:r>
              <a:rPr lang="en-US" dirty="0" err="1"/>
              <a:t>turiga</a:t>
            </a:r>
            <a:r>
              <a:rPr lang="en-US" dirty="0"/>
              <a:t> </a:t>
            </a:r>
            <a:r>
              <a:rPr lang="en-US" dirty="0" err="1"/>
              <a:t>ega</a:t>
            </a:r>
            <a:r>
              <a:rPr lang="en-US" dirty="0"/>
              <a:t> </a:t>
            </a:r>
            <a:r>
              <a:rPr lang="en-US" dirty="0" err="1"/>
              <a:t>va</a:t>
            </a:r>
            <a:r>
              <a:rPr lang="en-US" dirty="0"/>
              <a:t> </a:t>
            </a:r>
            <a:r>
              <a:rPr lang="en-US" dirty="0" err="1"/>
              <a:t>muvaffaqiyatga</a:t>
            </a:r>
            <a:r>
              <a:rPr lang="en-US" dirty="0"/>
              <a:t> </a:t>
            </a:r>
            <a:r>
              <a:rPr lang="en-US" dirty="0" err="1"/>
              <a:t>erishilganda</a:t>
            </a:r>
            <a:r>
              <a:rPr lang="en-US" dirty="0"/>
              <a:t> </a:t>
            </a:r>
            <a:r>
              <a:rPr lang="en-US" dirty="0" err="1"/>
              <a:t>xato</a:t>
            </a:r>
            <a:r>
              <a:rPr lang="en-US" dirty="0"/>
              <a:t> </a:t>
            </a:r>
            <a:r>
              <a:rPr lang="en-US" dirty="0" err="1"/>
              <a:t>kodi</a:t>
            </a:r>
            <a:r>
              <a:rPr lang="en-US" dirty="0"/>
              <a:t> </a:t>
            </a:r>
            <a:r>
              <a:rPr lang="en-US" dirty="0" err="1"/>
              <a:t>yoki</a:t>
            </a:r>
            <a:r>
              <a:rPr lang="en-US" dirty="0"/>
              <a:t> </a:t>
            </a:r>
            <a:r>
              <a:rPr lang="en-US" b="1" dirty="0">
                <a:solidFill>
                  <a:srgbClr val="FF0000"/>
                </a:solidFill>
              </a:rPr>
              <a:t>MPI_SUCCESS</a:t>
            </a:r>
            <a:r>
              <a:rPr lang="en-US" dirty="0"/>
              <a:t> </a:t>
            </a:r>
            <a:r>
              <a:rPr lang="en-US" dirty="0" err="1"/>
              <a:t>qaytaradi</a:t>
            </a:r>
            <a:r>
              <a:rPr lang="en-US" dirty="0"/>
              <a:t>. </a:t>
            </a:r>
            <a:r>
              <a:rPr lang="en-US" dirty="0" err="1"/>
              <a:t>Biroq</a:t>
            </a:r>
            <a:r>
              <a:rPr lang="en-US" dirty="0"/>
              <a:t>, </a:t>
            </a:r>
            <a:r>
              <a:rPr lang="en-US" dirty="0" err="1"/>
              <a:t>xato</a:t>
            </a:r>
            <a:r>
              <a:rPr lang="en-US" dirty="0"/>
              <a:t> </a:t>
            </a:r>
            <a:r>
              <a:rPr lang="en-US" dirty="0" err="1"/>
              <a:t>bo'lsa</a:t>
            </a:r>
            <a:r>
              <a:rPr lang="en-US" dirty="0"/>
              <a:t>, </a:t>
            </a:r>
            <a:r>
              <a:rPr lang="en-US" dirty="0" err="1"/>
              <a:t>uni</a:t>
            </a:r>
            <a:r>
              <a:rPr lang="en-US" dirty="0"/>
              <a:t> </a:t>
            </a:r>
            <a:r>
              <a:rPr lang="en-US" dirty="0" err="1"/>
              <a:t>chaqirgan</a:t>
            </a:r>
            <a:r>
              <a:rPr lang="en-US" dirty="0"/>
              <a:t> </a:t>
            </a:r>
            <a:r>
              <a:rPr lang="en-US" dirty="0" err="1" smtClean="0"/>
              <a:t>funksiyadan</a:t>
            </a:r>
            <a:r>
              <a:rPr lang="en-US" dirty="0" smtClean="0"/>
              <a:t> </a:t>
            </a:r>
            <a:r>
              <a:rPr lang="en-US" dirty="0" err="1"/>
              <a:t>qaytishdan</a:t>
            </a:r>
            <a:r>
              <a:rPr lang="en-US" dirty="0"/>
              <a:t> </a:t>
            </a:r>
            <a:r>
              <a:rPr lang="en-US" dirty="0" err="1"/>
              <a:t>oldin</a:t>
            </a:r>
            <a:r>
              <a:rPr lang="en-US" dirty="0"/>
              <a:t>, </a:t>
            </a:r>
            <a:r>
              <a:rPr lang="en-US" dirty="0" err="1"/>
              <a:t>dasturni</a:t>
            </a:r>
            <a:r>
              <a:rPr lang="en-US" dirty="0"/>
              <a:t> </a:t>
            </a:r>
            <a:r>
              <a:rPr lang="en-US" dirty="0" err="1"/>
              <a:t>g'ayritabiiy</a:t>
            </a:r>
            <a:r>
              <a:rPr lang="en-US" dirty="0"/>
              <a:t> </a:t>
            </a:r>
            <a:r>
              <a:rPr lang="en-US" dirty="0" err="1"/>
              <a:t>tarzda</a:t>
            </a:r>
            <a:r>
              <a:rPr lang="en-US" dirty="0"/>
              <a:t> </a:t>
            </a:r>
            <a:r>
              <a:rPr lang="en-US" dirty="0" err="1"/>
              <a:t>tugatadigan</a:t>
            </a:r>
            <a:r>
              <a:rPr lang="en-US" dirty="0"/>
              <a:t> </a:t>
            </a:r>
            <a:r>
              <a:rPr lang="en-US" dirty="0" err="1"/>
              <a:t>standart</a:t>
            </a:r>
            <a:r>
              <a:rPr lang="en-US" dirty="0"/>
              <a:t> </a:t>
            </a:r>
            <a:r>
              <a:rPr lang="en-US" dirty="0" err="1"/>
              <a:t>xato</a:t>
            </a:r>
            <a:r>
              <a:rPr lang="en-US" dirty="0"/>
              <a:t> </a:t>
            </a:r>
            <a:r>
              <a:rPr lang="en-US" dirty="0" err="1"/>
              <a:t>ishlov</a:t>
            </a:r>
            <a:r>
              <a:rPr lang="en-US" dirty="0"/>
              <a:t> </a:t>
            </a:r>
            <a:r>
              <a:rPr lang="en-US" dirty="0" err="1"/>
              <a:t>beruvchisi</a:t>
            </a:r>
            <a:r>
              <a:rPr lang="en-US" dirty="0"/>
              <a:t> </a:t>
            </a:r>
            <a:r>
              <a:rPr lang="en-US" dirty="0" err="1"/>
              <a:t>chaqiriladi</a:t>
            </a:r>
            <a:r>
              <a:rPr lang="en-US" dirty="0"/>
              <a:t>. </a:t>
            </a:r>
            <a:r>
              <a:rPr lang="en-US" dirty="0" err="1"/>
              <a:t>Shuning</a:t>
            </a:r>
            <a:r>
              <a:rPr lang="en-US" dirty="0"/>
              <a:t> </a:t>
            </a:r>
            <a:r>
              <a:rPr lang="en-US" dirty="0" err="1"/>
              <a:t>uchun</a:t>
            </a:r>
            <a:r>
              <a:rPr lang="en-US" dirty="0"/>
              <a:t>, </a:t>
            </a:r>
            <a:r>
              <a:rPr lang="en-US" dirty="0" err="1"/>
              <a:t>qaytish</a:t>
            </a:r>
            <a:r>
              <a:rPr lang="en-US" dirty="0"/>
              <a:t> </a:t>
            </a:r>
            <a:r>
              <a:rPr lang="en-US" dirty="0" err="1"/>
              <a:t>qiymatini</a:t>
            </a:r>
            <a:r>
              <a:rPr lang="en-US" dirty="0"/>
              <a:t> </a:t>
            </a:r>
            <a:r>
              <a:rPr lang="en-US" dirty="0" err="1"/>
              <a:t>tekshirish</a:t>
            </a:r>
            <a:r>
              <a:rPr lang="en-US" dirty="0"/>
              <a:t> </a:t>
            </a:r>
            <a:r>
              <a:rPr lang="en-US" dirty="0" err="1"/>
              <a:t>mantiqiy</a:t>
            </a:r>
            <a:r>
              <a:rPr lang="en-US" dirty="0"/>
              <a:t> </a:t>
            </a:r>
            <a:r>
              <a:rPr lang="en-US" dirty="0" err="1"/>
              <a:t>emas</a:t>
            </a:r>
            <a:r>
              <a:rPr lang="en-US" dirty="0"/>
              <a:t>. </a:t>
            </a:r>
            <a:r>
              <a:rPr lang="en-US" dirty="0" err="1"/>
              <a:t>Standart</a:t>
            </a:r>
            <a:r>
              <a:rPr lang="en-US" dirty="0"/>
              <a:t> </a:t>
            </a:r>
            <a:r>
              <a:rPr lang="en-US" dirty="0" err="1"/>
              <a:t>xato</a:t>
            </a:r>
            <a:r>
              <a:rPr lang="en-US" dirty="0"/>
              <a:t> </a:t>
            </a:r>
            <a:r>
              <a:rPr lang="en-US" dirty="0" err="1"/>
              <a:t>ishlov</a:t>
            </a:r>
            <a:r>
              <a:rPr lang="en-US" dirty="0"/>
              <a:t> </a:t>
            </a:r>
            <a:r>
              <a:rPr lang="en-US" dirty="0" err="1"/>
              <a:t>beruvchini</a:t>
            </a:r>
            <a:r>
              <a:rPr lang="en-US" dirty="0"/>
              <a:t> </a:t>
            </a:r>
            <a:r>
              <a:rPr lang="en-US" dirty="0" err="1"/>
              <a:t>almashtirish</a:t>
            </a:r>
            <a:r>
              <a:rPr lang="en-US" dirty="0"/>
              <a:t> </a:t>
            </a:r>
            <a:r>
              <a:rPr lang="en-US" dirty="0" err="1"/>
              <a:t>mumkin</a:t>
            </a:r>
            <a:r>
              <a:rPr lang="en-US" dirty="0"/>
              <a:t> (</a:t>
            </a:r>
            <a:r>
              <a:rPr lang="en-US" b="1" dirty="0" err="1">
                <a:solidFill>
                  <a:srgbClr val="FF0000"/>
                </a:solidFill>
              </a:rPr>
              <a:t>MPI_Errandler_set</a:t>
            </a:r>
            <a:r>
              <a:rPr lang="en-US" dirty="0"/>
              <a:t> </a:t>
            </a:r>
            <a:r>
              <a:rPr lang="en-US" dirty="0" err="1"/>
              <a:t>funksiyasidan</a:t>
            </a:r>
            <a:r>
              <a:rPr lang="en-US" dirty="0"/>
              <a:t> </a:t>
            </a:r>
            <a:r>
              <a:rPr lang="en-US" dirty="0" err="1"/>
              <a:t>foydalangan</a:t>
            </a:r>
            <a:r>
              <a:rPr lang="en-US" dirty="0"/>
              <a:t> </a:t>
            </a:r>
            <a:r>
              <a:rPr lang="en-US" dirty="0" err="1"/>
              <a:t>holda</a:t>
            </a:r>
            <a:r>
              <a:rPr lang="en-US" dirty="0"/>
              <a:t>), </a:t>
            </a:r>
            <a:r>
              <a:rPr lang="en-US" dirty="0" err="1"/>
              <a:t>lekin</a:t>
            </a:r>
            <a:r>
              <a:rPr lang="en-US" dirty="0"/>
              <a:t> MPI </a:t>
            </a:r>
            <a:r>
              <a:rPr lang="en-US" dirty="0" err="1"/>
              <a:t>standarti</a:t>
            </a:r>
            <a:r>
              <a:rPr lang="en-US" dirty="0"/>
              <a:t> </a:t>
            </a:r>
            <a:r>
              <a:rPr lang="en-US" dirty="0" err="1"/>
              <a:t>dastur</a:t>
            </a:r>
            <a:r>
              <a:rPr lang="en-US" dirty="0"/>
              <a:t> </a:t>
            </a:r>
            <a:r>
              <a:rPr lang="en-US" dirty="0" err="1"/>
              <a:t>xatolikdan</a:t>
            </a:r>
            <a:r>
              <a:rPr lang="en-US" dirty="0"/>
              <a:t> </a:t>
            </a:r>
            <a:r>
              <a:rPr lang="en-US" dirty="0" err="1"/>
              <a:t>keyin</a:t>
            </a:r>
            <a:r>
              <a:rPr lang="en-US" dirty="0"/>
              <a:t> </a:t>
            </a:r>
            <a:r>
              <a:rPr lang="en-US" dirty="0" err="1"/>
              <a:t>ishlashni</a:t>
            </a:r>
            <a:r>
              <a:rPr lang="en-US" dirty="0"/>
              <a:t> </a:t>
            </a:r>
            <a:r>
              <a:rPr lang="en-US" dirty="0" err="1"/>
              <a:t>davom</a:t>
            </a:r>
            <a:r>
              <a:rPr lang="en-US" dirty="0"/>
              <a:t> </a:t>
            </a:r>
            <a:r>
              <a:rPr lang="en-US" dirty="0" err="1"/>
              <a:t>ettirishiga</a:t>
            </a:r>
            <a:r>
              <a:rPr lang="en-US" dirty="0"/>
              <a:t> </a:t>
            </a:r>
            <a:r>
              <a:rPr lang="en-US" dirty="0" err="1"/>
              <a:t>kafolat</a:t>
            </a:r>
            <a:r>
              <a:rPr lang="en-US" dirty="0"/>
              <a:t> </a:t>
            </a:r>
            <a:r>
              <a:rPr lang="en-US" dirty="0" err="1"/>
              <a:t>bermaydi</a:t>
            </a:r>
            <a:r>
              <a:rPr lang="en-US" dirty="0"/>
              <a:t>. </a:t>
            </a:r>
            <a:r>
              <a:rPr lang="en-US" dirty="0" err="1"/>
              <a:t>Demak</a:t>
            </a:r>
            <a:r>
              <a:rPr lang="en-US" dirty="0"/>
              <a:t>, </a:t>
            </a:r>
            <a:r>
              <a:rPr lang="en-US" dirty="0" err="1"/>
              <a:t>bu</a:t>
            </a:r>
            <a:r>
              <a:rPr lang="en-US" dirty="0"/>
              <a:t> ham </a:t>
            </a:r>
            <a:r>
              <a:rPr lang="en-US" dirty="0" err="1"/>
              <a:t>odatda</a:t>
            </a:r>
            <a:r>
              <a:rPr lang="en-US" dirty="0"/>
              <a:t> </a:t>
            </a:r>
            <a:r>
              <a:rPr lang="en-US" dirty="0" err="1"/>
              <a:t>mantiqiy</a:t>
            </a:r>
            <a:r>
              <a:rPr lang="en-US" dirty="0"/>
              <a:t> </a:t>
            </a:r>
            <a:r>
              <a:rPr lang="en-US" dirty="0" err="1"/>
              <a:t>emas</a:t>
            </a:r>
            <a:r>
              <a:rPr lang="en-US" dirty="0"/>
              <a:t>.</a:t>
            </a:r>
            <a:endParaRPr lang="ru-RU" dirty="0"/>
          </a:p>
        </p:txBody>
      </p:sp>
    </p:spTree>
    <p:extLst>
      <p:ext uri="{BB962C8B-B14F-4D97-AF65-F5344CB8AC3E}">
        <p14:creationId xmlns:p14="http://schemas.microsoft.com/office/powerpoint/2010/main" val="8408521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0"/>
            <a:ext cx="8229600" cy="720080"/>
          </a:xfrm>
        </p:spPr>
        <p:txBody>
          <a:bodyPr>
            <a:normAutofit/>
          </a:bodyPr>
          <a:lstStyle/>
          <a:p>
            <a:r>
              <a:rPr lang="en-US" sz="4000" dirty="0" smtClean="0"/>
              <a:t>MPI da </a:t>
            </a:r>
            <a:r>
              <a:rPr lang="en-US" sz="4000" dirty="0" err="1" smtClean="0"/>
              <a:t>ma’lumot</a:t>
            </a:r>
            <a:r>
              <a:rPr lang="en-US" sz="4000" dirty="0" smtClean="0"/>
              <a:t> </a:t>
            </a:r>
            <a:r>
              <a:rPr lang="en-US" sz="4000" dirty="0" err="1" smtClean="0"/>
              <a:t>turlari</a:t>
            </a:r>
            <a:endParaRPr lang="ru-RU" sz="4000" dirty="0"/>
          </a:p>
        </p:txBody>
      </p:sp>
      <p:sp>
        <p:nvSpPr>
          <p:cNvPr id="3" name="Объект 2"/>
          <p:cNvSpPr>
            <a:spLocks noGrp="1"/>
          </p:cNvSpPr>
          <p:nvPr>
            <p:ph idx="1"/>
          </p:nvPr>
        </p:nvSpPr>
        <p:spPr/>
        <p:txBody>
          <a:bodyPr/>
          <a:lstStyle/>
          <a:p>
            <a:endParaRPr lang="ru-RU" dirty="0"/>
          </a:p>
        </p:txBody>
      </p:sp>
      <p:graphicFrame>
        <p:nvGraphicFramePr>
          <p:cNvPr id="4" name="Содержимое 3"/>
          <p:cNvGraphicFramePr>
            <a:graphicFrameLocks/>
          </p:cNvGraphicFramePr>
          <p:nvPr>
            <p:extLst>
              <p:ext uri="{D42A27DB-BD31-4B8C-83A1-F6EECF244321}">
                <p14:modId xmlns:p14="http://schemas.microsoft.com/office/powerpoint/2010/main" val="1761863965"/>
              </p:ext>
            </p:extLst>
          </p:nvPr>
        </p:nvGraphicFramePr>
        <p:xfrm>
          <a:off x="179512" y="692696"/>
          <a:ext cx="8856984" cy="6044602"/>
        </p:xfrm>
        <a:graphic>
          <a:graphicData uri="http://schemas.openxmlformats.org/drawingml/2006/table">
            <a:tbl>
              <a:tblPr firstRow="1" bandRow="1">
                <a:tableStyleId>{5C22544A-7EE6-4342-B048-85BDC9FD1C3A}</a:tableStyleId>
              </a:tblPr>
              <a:tblGrid>
                <a:gridCol w="461305"/>
                <a:gridCol w="2614059"/>
                <a:gridCol w="1533148"/>
                <a:gridCol w="1619099"/>
                <a:gridCol w="2629373"/>
              </a:tblGrid>
              <a:tr h="564304">
                <a:tc>
                  <a:txBody>
                    <a:bodyPr/>
                    <a:lstStyle/>
                    <a:p>
                      <a:pPr algn="ctr"/>
                      <a:r>
                        <a:rPr lang="ru-RU" sz="1600" dirty="0" smtClean="0"/>
                        <a:t>№</a:t>
                      </a:r>
                      <a:endParaRPr lang="ru-RU" sz="1600" dirty="0"/>
                    </a:p>
                  </a:txBody>
                  <a:tcPr/>
                </a:tc>
                <a:tc>
                  <a:txBody>
                    <a:bodyPr/>
                    <a:lstStyle/>
                    <a:p>
                      <a:pPr algn="ctr"/>
                      <a:r>
                        <a:rPr lang="en-US" sz="1600" dirty="0" smtClean="0"/>
                        <a:t>MPI</a:t>
                      </a:r>
                      <a:endParaRPr lang="ru-RU" sz="1600" dirty="0"/>
                    </a:p>
                  </a:txBody>
                  <a:tcPr/>
                </a:tc>
                <a:tc>
                  <a:txBody>
                    <a:bodyPr/>
                    <a:lstStyle/>
                    <a:p>
                      <a:pPr algn="ctr"/>
                      <a:r>
                        <a:rPr lang="en-US" sz="1600" dirty="0" smtClean="0"/>
                        <a:t>C++</a:t>
                      </a:r>
                      <a:endParaRPr lang="ru-RU" sz="1600" dirty="0"/>
                    </a:p>
                  </a:txBody>
                  <a:tcPr/>
                </a:tc>
                <a:tc>
                  <a:txBody>
                    <a:bodyPr/>
                    <a:lstStyle/>
                    <a:p>
                      <a:pPr algn="ctr"/>
                      <a:r>
                        <a:rPr lang="ru-RU" sz="1600" b="1" kern="1200" dirty="0" smtClean="0">
                          <a:solidFill>
                            <a:schemeClr val="lt1"/>
                          </a:solidFill>
                          <a:latin typeface="+mn-lt"/>
                          <a:ea typeface="+mn-ea"/>
                          <a:cs typeface="+mn-cs"/>
                        </a:rPr>
                        <a:t> </a:t>
                      </a:r>
                      <a:r>
                        <a:rPr lang="en-US" sz="1600" b="1" kern="1200" dirty="0" err="1" smtClean="0">
                          <a:solidFill>
                            <a:schemeClr val="lt1"/>
                          </a:solidFill>
                          <a:latin typeface="+mn-lt"/>
                          <a:ea typeface="+mn-ea"/>
                          <a:cs typeface="+mn-cs"/>
                        </a:rPr>
                        <a:t>Xotirada</a:t>
                      </a:r>
                      <a:r>
                        <a:rPr lang="en-US" sz="1600" b="1" kern="1200" baseline="0" dirty="0" smtClean="0">
                          <a:solidFill>
                            <a:schemeClr val="lt1"/>
                          </a:solidFill>
                          <a:latin typeface="+mn-lt"/>
                          <a:ea typeface="+mn-ea"/>
                          <a:cs typeface="+mn-cs"/>
                        </a:rPr>
                        <a:t> </a:t>
                      </a:r>
                      <a:r>
                        <a:rPr lang="en-US" sz="1600" b="1" kern="1200" baseline="0" dirty="0" err="1" smtClean="0">
                          <a:solidFill>
                            <a:schemeClr val="lt1"/>
                          </a:solidFill>
                          <a:latin typeface="+mn-lt"/>
                          <a:ea typeface="+mn-ea"/>
                          <a:cs typeface="+mn-cs"/>
                        </a:rPr>
                        <a:t>egallagan</a:t>
                      </a:r>
                      <a:r>
                        <a:rPr lang="en-US" sz="1600" b="1" kern="1200" baseline="0" dirty="0" smtClean="0">
                          <a:solidFill>
                            <a:schemeClr val="lt1"/>
                          </a:solidFill>
                          <a:latin typeface="+mn-lt"/>
                          <a:ea typeface="+mn-ea"/>
                          <a:cs typeface="+mn-cs"/>
                        </a:rPr>
                        <a:t> </a:t>
                      </a:r>
                      <a:r>
                        <a:rPr lang="en-US" sz="1600" b="1" kern="1200" baseline="0" dirty="0" err="1" smtClean="0">
                          <a:solidFill>
                            <a:schemeClr val="lt1"/>
                          </a:solidFill>
                          <a:latin typeface="+mn-lt"/>
                          <a:ea typeface="+mn-ea"/>
                          <a:cs typeface="+mn-cs"/>
                        </a:rPr>
                        <a:t>joyi</a:t>
                      </a:r>
                      <a:endParaRPr lang="ru-RU" sz="1600" dirty="0"/>
                    </a:p>
                  </a:txBody>
                  <a:tcPr/>
                </a:tc>
                <a:tc>
                  <a:txBody>
                    <a:bodyPr/>
                    <a:lstStyle/>
                    <a:p>
                      <a:pPr algn="ctr"/>
                      <a:r>
                        <a:rPr lang="ru-RU" sz="1600" b="1" kern="1200" dirty="0" smtClean="0">
                          <a:solidFill>
                            <a:schemeClr val="lt1"/>
                          </a:solidFill>
                          <a:latin typeface="+mn-lt"/>
                          <a:ea typeface="+mn-ea"/>
                          <a:cs typeface="+mn-cs"/>
                        </a:rPr>
                        <a:t> </a:t>
                      </a:r>
                      <a:r>
                        <a:rPr lang="en-US" sz="1600" b="1" kern="1200" dirty="0" err="1" smtClean="0">
                          <a:solidFill>
                            <a:schemeClr val="lt1"/>
                          </a:solidFill>
                          <a:latin typeface="+mn-lt"/>
                          <a:ea typeface="+mn-ea"/>
                          <a:cs typeface="+mn-cs"/>
                        </a:rPr>
                        <a:t>Diapazoni</a:t>
                      </a:r>
                      <a:endParaRPr lang="ru-RU" sz="1600" dirty="0"/>
                    </a:p>
                  </a:txBody>
                  <a:tcPr/>
                </a:tc>
              </a:tr>
              <a:tr h="637299">
                <a:tc>
                  <a:txBody>
                    <a:bodyPr/>
                    <a:lstStyle/>
                    <a:p>
                      <a:r>
                        <a:rPr lang="en-US" sz="1400" dirty="0" smtClean="0"/>
                        <a:t>1</a:t>
                      </a:r>
                      <a:endParaRPr lang="ru-RU" sz="1400" dirty="0"/>
                    </a:p>
                  </a:txBody>
                  <a:tcPr/>
                </a:tc>
                <a:tc>
                  <a:txBody>
                    <a:bodyPr/>
                    <a:lstStyle/>
                    <a:p>
                      <a:pPr>
                        <a:lnSpc>
                          <a:spcPct val="100000"/>
                        </a:lnSpc>
                      </a:pPr>
                      <a:r>
                        <a:rPr lang="fr-FR" sz="1400" dirty="0" smtClean="0"/>
                        <a:t>MPI_DOUBLE                 </a:t>
                      </a:r>
                    </a:p>
                  </a:txBody>
                  <a:tcPr/>
                </a:tc>
                <a:tc>
                  <a:txBody>
                    <a:bodyPr/>
                    <a:lstStyle/>
                    <a:p>
                      <a:pPr>
                        <a:lnSpc>
                          <a:spcPct val="100000"/>
                        </a:lnSpc>
                      </a:pPr>
                      <a:r>
                        <a:rPr lang="fr-FR" sz="1400" dirty="0" smtClean="0"/>
                        <a:t>double </a:t>
                      </a:r>
                    </a:p>
                  </a:txBody>
                  <a:tcPr/>
                </a:tc>
                <a:tc>
                  <a:txBody>
                    <a:bodyPr/>
                    <a:lstStyle/>
                    <a:p>
                      <a:r>
                        <a:rPr lang="fr-FR" sz="1400" dirty="0" smtClean="0"/>
                        <a:t>8</a:t>
                      </a:r>
                    </a:p>
                  </a:txBody>
                  <a:tcPr/>
                </a:tc>
                <a:tc>
                  <a:txBody>
                    <a:bodyPr/>
                    <a:lstStyle/>
                    <a:p>
                      <a:r>
                        <a:rPr lang="fr-FR" sz="1400" dirty="0" smtClean="0"/>
                        <a:t>-9 223 372 036 854 775 808 .0   /   9 223 372 036 854 775 807.0</a:t>
                      </a:r>
                    </a:p>
                  </a:txBody>
                  <a:tcPr/>
                </a:tc>
              </a:tr>
              <a:tr h="504903">
                <a:tc>
                  <a:txBody>
                    <a:bodyPr/>
                    <a:lstStyle/>
                    <a:p>
                      <a:r>
                        <a:rPr lang="en-US" sz="1400" dirty="0" smtClean="0"/>
                        <a:t>2</a:t>
                      </a:r>
                      <a:endParaRPr lang="ru-RU" sz="1400" dirty="0"/>
                    </a:p>
                  </a:txBody>
                  <a:tcPr/>
                </a:tc>
                <a:tc>
                  <a:txBody>
                    <a:bodyPr/>
                    <a:lstStyle/>
                    <a:p>
                      <a:pPr>
                        <a:lnSpc>
                          <a:spcPct val="100000"/>
                        </a:lnSpc>
                      </a:pPr>
                      <a:r>
                        <a:rPr lang="en-US" sz="1400" dirty="0" smtClean="0"/>
                        <a:t>MPI_FLOAT</a:t>
                      </a:r>
                      <a:endParaRPr lang="ru-RU" sz="1400" dirty="0"/>
                    </a:p>
                  </a:txBody>
                  <a:tcPr/>
                </a:tc>
                <a:tc>
                  <a:txBody>
                    <a:bodyPr/>
                    <a:lstStyle/>
                    <a:p>
                      <a:pPr>
                        <a:lnSpc>
                          <a:spcPct val="100000"/>
                        </a:lnSpc>
                      </a:pPr>
                      <a:r>
                        <a:rPr lang="en-US" sz="1400" dirty="0" smtClean="0"/>
                        <a:t>float </a:t>
                      </a:r>
                    </a:p>
                  </a:txBody>
                  <a:tcPr/>
                </a:tc>
                <a:tc>
                  <a:txBody>
                    <a:bodyPr/>
                    <a:lstStyle/>
                    <a:p>
                      <a:pPr>
                        <a:lnSpc>
                          <a:spcPct val="100000"/>
                        </a:lnSpc>
                      </a:pPr>
                      <a:r>
                        <a:rPr lang="en-US" sz="1400" dirty="0" smtClean="0"/>
                        <a:t>4</a:t>
                      </a:r>
                      <a:endParaRPr lang="ru-RU" sz="1400" dirty="0"/>
                    </a:p>
                  </a:txBody>
                  <a:tcPr/>
                </a:tc>
                <a:tc>
                  <a:txBody>
                    <a:bodyPr/>
                    <a:lstStyle/>
                    <a:p>
                      <a:r>
                        <a:rPr lang="en-US" sz="1400" dirty="0" smtClean="0"/>
                        <a:t>-2 147 483 648.0 /   2 147 483 647.0</a:t>
                      </a:r>
                      <a:endParaRPr lang="ru-RU" sz="1400" dirty="0" smtClean="0"/>
                    </a:p>
                  </a:txBody>
                  <a:tcPr/>
                </a:tc>
              </a:tr>
              <a:tr h="451422">
                <a:tc>
                  <a:txBody>
                    <a:bodyPr/>
                    <a:lstStyle/>
                    <a:p>
                      <a:r>
                        <a:rPr lang="en-US" sz="1400" dirty="0" smtClean="0"/>
                        <a:t>3</a:t>
                      </a:r>
                      <a:endParaRPr lang="ru-RU" sz="1400" dirty="0"/>
                    </a:p>
                  </a:txBody>
                  <a:tcPr/>
                </a:tc>
                <a:tc>
                  <a:txBody>
                    <a:bodyPr/>
                    <a:lstStyle/>
                    <a:p>
                      <a:pPr>
                        <a:lnSpc>
                          <a:spcPct val="100000"/>
                        </a:lnSpc>
                      </a:pPr>
                      <a:r>
                        <a:rPr lang="en-US" sz="1400" dirty="0" smtClean="0"/>
                        <a:t>MPI_INT</a:t>
                      </a:r>
                      <a:endParaRPr lang="ru-RU" sz="1400" dirty="0"/>
                    </a:p>
                  </a:txBody>
                  <a:tcPr/>
                </a:tc>
                <a:tc>
                  <a:txBody>
                    <a:bodyPr/>
                    <a:lstStyle/>
                    <a:p>
                      <a:pPr>
                        <a:lnSpc>
                          <a:spcPct val="100000"/>
                        </a:lnSpc>
                      </a:pPr>
                      <a:r>
                        <a:rPr lang="en-US" sz="1400" dirty="0" smtClean="0"/>
                        <a:t> </a:t>
                      </a:r>
                      <a:r>
                        <a:rPr lang="en-US" sz="1400" dirty="0" err="1" smtClean="0"/>
                        <a:t>int</a:t>
                      </a:r>
                      <a:r>
                        <a:rPr lang="en-US" sz="1400" dirty="0" smtClean="0"/>
                        <a:t>       </a:t>
                      </a:r>
                    </a:p>
                  </a:txBody>
                  <a:tcPr/>
                </a:tc>
                <a:tc>
                  <a:txBody>
                    <a:bodyPr/>
                    <a:lstStyle/>
                    <a:p>
                      <a:pPr>
                        <a:lnSpc>
                          <a:spcPct val="100000"/>
                        </a:lnSpc>
                      </a:pPr>
                      <a:r>
                        <a:rPr lang="en-US" sz="1400" dirty="0" smtClean="0"/>
                        <a:t>4</a:t>
                      </a:r>
                      <a:endParaRPr lang="ru-RU" sz="1400" dirty="0"/>
                    </a:p>
                  </a:txBody>
                  <a:tcPr/>
                </a:tc>
                <a:tc>
                  <a:txBody>
                    <a:bodyPr/>
                    <a:lstStyle/>
                    <a:p>
                      <a:r>
                        <a:rPr lang="en-US" sz="1400" dirty="0" smtClean="0"/>
                        <a:t>-2 147 483 648   /   2 147 483 647</a:t>
                      </a:r>
                    </a:p>
                  </a:txBody>
                  <a:tcPr/>
                </a:tc>
              </a:tr>
              <a:tr h="297002">
                <a:tc>
                  <a:txBody>
                    <a:bodyPr/>
                    <a:lstStyle/>
                    <a:p>
                      <a:r>
                        <a:rPr lang="en-US" sz="1400" dirty="0" smtClean="0"/>
                        <a:t>4</a:t>
                      </a:r>
                      <a:endParaRPr lang="ru-RU" sz="1400" dirty="0"/>
                    </a:p>
                  </a:txBody>
                  <a:tcPr/>
                </a:tc>
                <a:tc>
                  <a:txBody>
                    <a:bodyPr/>
                    <a:lstStyle/>
                    <a:p>
                      <a:pPr>
                        <a:lnSpc>
                          <a:spcPct val="100000"/>
                        </a:lnSpc>
                      </a:pPr>
                      <a:r>
                        <a:rPr lang="en-US" sz="1400" dirty="0" smtClean="0"/>
                        <a:t>MPI_CHAR    </a:t>
                      </a:r>
                    </a:p>
                  </a:txBody>
                  <a:tcPr/>
                </a:tc>
                <a:tc>
                  <a:txBody>
                    <a:bodyPr/>
                    <a:lstStyle/>
                    <a:p>
                      <a:pPr>
                        <a:lnSpc>
                          <a:spcPct val="100000"/>
                        </a:lnSpc>
                      </a:pPr>
                      <a:r>
                        <a:rPr lang="en-US" sz="1400" dirty="0" smtClean="0"/>
                        <a:t>char</a:t>
                      </a:r>
                      <a:endParaRPr lang="ru-RU" sz="1400" dirty="0"/>
                    </a:p>
                  </a:txBody>
                  <a:tcPr/>
                </a:tc>
                <a:tc>
                  <a:txBody>
                    <a:bodyPr/>
                    <a:lstStyle/>
                    <a:p>
                      <a:pPr>
                        <a:lnSpc>
                          <a:spcPct val="100000"/>
                        </a:lnSpc>
                      </a:pPr>
                      <a:r>
                        <a:rPr lang="en-US" sz="1400" dirty="0" smtClean="0"/>
                        <a:t>1</a:t>
                      </a:r>
                      <a:endParaRPr lang="ru-RU" sz="1400" dirty="0"/>
                    </a:p>
                  </a:txBody>
                  <a:tcPr/>
                </a:tc>
                <a:tc>
                  <a:txBody>
                    <a:bodyPr/>
                    <a:lstStyle/>
                    <a:p>
                      <a:r>
                        <a:rPr lang="en-US" sz="1400" dirty="0" smtClean="0"/>
                        <a:t>0    /   255</a:t>
                      </a:r>
                    </a:p>
                  </a:txBody>
                  <a:tcPr/>
                </a:tc>
              </a:tr>
              <a:tr h="451422">
                <a:tc>
                  <a:txBody>
                    <a:bodyPr/>
                    <a:lstStyle/>
                    <a:p>
                      <a:r>
                        <a:rPr lang="en-US" sz="1400" dirty="0" smtClean="0"/>
                        <a:t>5</a:t>
                      </a:r>
                      <a:endParaRPr lang="ru-RU" sz="1400" dirty="0"/>
                    </a:p>
                  </a:txBody>
                  <a:tcPr/>
                </a:tc>
                <a:tc>
                  <a:txBody>
                    <a:bodyPr/>
                    <a:lstStyle/>
                    <a:p>
                      <a:pPr>
                        <a:lnSpc>
                          <a:spcPct val="100000"/>
                        </a:lnSpc>
                      </a:pPr>
                      <a:r>
                        <a:rPr lang="en-US" sz="1400" dirty="0" smtClean="0"/>
                        <a:t>MPI_LONG</a:t>
                      </a:r>
                      <a:endParaRPr lang="ru-RU" sz="1400" dirty="0"/>
                    </a:p>
                  </a:txBody>
                  <a:tcPr/>
                </a:tc>
                <a:tc>
                  <a:txBody>
                    <a:bodyPr/>
                    <a:lstStyle/>
                    <a:p>
                      <a:pPr>
                        <a:lnSpc>
                          <a:spcPct val="100000"/>
                        </a:lnSpc>
                      </a:pPr>
                      <a:r>
                        <a:rPr lang="en-US" sz="1400" dirty="0" smtClean="0"/>
                        <a:t> signed long </a:t>
                      </a:r>
                      <a:r>
                        <a:rPr lang="en-US" sz="1400" dirty="0" err="1" smtClean="0"/>
                        <a:t>int</a:t>
                      </a:r>
                      <a:r>
                        <a:rPr lang="en-US" sz="1400" dirty="0" smtClean="0"/>
                        <a:t> </a:t>
                      </a:r>
                    </a:p>
                  </a:txBody>
                  <a:tcPr/>
                </a:tc>
                <a:tc>
                  <a:txBody>
                    <a:bodyPr/>
                    <a:lstStyle/>
                    <a:p>
                      <a:pPr>
                        <a:lnSpc>
                          <a:spcPct val="100000"/>
                        </a:lnSpc>
                      </a:pPr>
                      <a:r>
                        <a:rPr lang="en-US" sz="1400" dirty="0" smtClean="0"/>
                        <a:t>4</a:t>
                      </a:r>
                      <a:endParaRPr lang="ru-RU" sz="1400" dirty="0"/>
                    </a:p>
                  </a:txBody>
                  <a:tcPr/>
                </a:tc>
                <a:tc>
                  <a:txBody>
                    <a:bodyPr/>
                    <a:lstStyle/>
                    <a:p>
                      <a:r>
                        <a:rPr lang="en-US" sz="1400" dirty="0" smtClean="0"/>
                        <a:t>-2 147 483 648   /   2 147 483 647</a:t>
                      </a:r>
                    </a:p>
                  </a:txBody>
                  <a:tcPr/>
                </a:tc>
              </a:tr>
              <a:tr h="297002">
                <a:tc>
                  <a:txBody>
                    <a:bodyPr/>
                    <a:lstStyle/>
                    <a:p>
                      <a:r>
                        <a:rPr lang="en-US" sz="1400" dirty="0" smtClean="0"/>
                        <a:t>6</a:t>
                      </a:r>
                      <a:endParaRPr lang="ru-RU" sz="1400" dirty="0"/>
                    </a:p>
                  </a:txBody>
                  <a:tcPr/>
                </a:tc>
                <a:tc>
                  <a:txBody>
                    <a:bodyPr/>
                    <a:lstStyle/>
                    <a:p>
                      <a:pPr>
                        <a:lnSpc>
                          <a:spcPct val="100000"/>
                        </a:lnSpc>
                      </a:pPr>
                      <a:r>
                        <a:rPr lang="en-US" sz="1400" dirty="0" smtClean="0"/>
                        <a:t> MPI_LONG_DOUBLE  </a:t>
                      </a:r>
                    </a:p>
                  </a:txBody>
                  <a:tcPr/>
                </a:tc>
                <a:tc>
                  <a:txBody>
                    <a:bodyPr/>
                    <a:lstStyle/>
                    <a:p>
                      <a:pPr>
                        <a:lnSpc>
                          <a:spcPct val="100000"/>
                        </a:lnSpc>
                      </a:pPr>
                      <a:r>
                        <a:rPr lang="en-US" sz="1400" dirty="0" smtClean="0"/>
                        <a:t>long double</a:t>
                      </a:r>
                    </a:p>
                  </a:txBody>
                  <a:tcPr/>
                </a:tc>
                <a:tc>
                  <a:txBody>
                    <a:bodyPr/>
                    <a:lstStyle/>
                    <a:p>
                      <a:pPr>
                        <a:lnSpc>
                          <a:spcPct val="100000"/>
                        </a:lnSpc>
                      </a:pPr>
                      <a:r>
                        <a:rPr lang="en-US" sz="1400" dirty="0" smtClean="0"/>
                        <a:t>10</a:t>
                      </a:r>
                      <a:endParaRPr lang="ru-RU" sz="1400" dirty="0"/>
                    </a:p>
                  </a:txBody>
                  <a:tcPr/>
                </a:tc>
                <a:tc>
                  <a:txBody>
                    <a:bodyPr/>
                    <a:lstStyle/>
                    <a:p>
                      <a:r>
                        <a:rPr lang="en-US" sz="1400" dirty="0" smtClean="0"/>
                        <a:t>3.4e-4932  /  3.4e+4932</a:t>
                      </a:r>
                    </a:p>
                  </a:txBody>
                  <a:tcPr/>
                </a:tc>
              </a:tr>
              <a:tr h="297002">
                <a:tc>
                  <a:txBody>
                    <a:bodyPr/>
                    <a:lstStyle/>
                    <a:p>
                      <a:r>
                        <a:rPr lang="en-US" sz="1400" dirty="0" smtClean="0"/>
                        <a:t>7</a:t>
                      </a:r>
                      <a:endParaRPr lang="ru-RU" sz="1400" dirty="0"/>
                    </a:p>
                  </a:txBody>
                  <a:tcPr/>
                </a:tc>
                <a:tc>
                  <a:txBody>
                    <a:bodyPr/>
                    <a:lstStyle/>
                    <a:p>
                      <a:pPr>
                        <a:lnSpc>
                          <a:spcPct val="100000"/>
                        </a:lnSpc>
                      </a:pPr>
                      <a:r>
                        <a:rPr lang="en-US" sz="1400" dirty="0" smtClean="0"/>
                        <a:t>MPI_SHORT</a:t>
                      </a:r>
                      <a:endParaRPr lang="ru-RU" sz="1400" dirty="0"/>
                    </a:p>
                  </a:txBody>
                  <a:tcPr/>
                </a:tc>
                <a:tc>
                  <a:txBody>
                    <a:bodyPr/>
                    <a:lstStyle/>
                    <a:p>
                      <a:pPr>
                        <a:lnSpc>
                          <a:spcPct val="100000"/>
                        </a:lnSpc>
                      </a:pPr>
                      <a:r>
                        <a:rPr lang="en-US" sz="1400" dirty="0" smtClean="0"/>
                        <a:t>signed short </a:t>
                      </a:r>
                      <a:r>
                        <a:rPr lang="en-US" sz="1400" dirty="0" err="1" smtClean="0"/>
                        <a:t>int</a:t>
                      </a:r>
                      <a:r>
                        <a:rPr lang="en-US" sz="1400" dirty="0" smtClean="0"/>
                        <a:t>   </a:t>
                      </a:r>
                    </a:p>
                  </a:txBody>
                  <a:tcPr/>
                </a:tc>
                <a:tc>
                  <a:txBody>
                    <a:bodyPr/>
                    <a:lstStyle/>
                    <a:p>
                      <a:pPr>
                        <a:lnSpc>
                          <a:spcPct val="100000"/>
                        </a:lnSpc>
                      </a:pPr>
                      <a:r>
                        <a:rPr lang="en-US" sz="1400" dirty="0" smtClean="0"/>
                        <a:t>2</a:t>
                      </a:r>
                      <a:endParaRPr lang="ru-RU" sz="1400" dirty="0"/>
                    </a:p>
                  </a:txBody>
                  <a:tcPr/>
                </a:tc>
                <a:tc>
                  <a:txBody>
                    <a:bodyPr/>
                    <a:lstStyle/>
                    <a:p>
                      <a:r>
                        <a:rPr lang="en-US" sz="1400" dirty="0" smtClean="0"/>
                        <a:t>-32 768     /   32 767</a:t>
                      </a:r>
                    </a:p>
                  </a:txBody>
                  <a:tcPr/>
                </a:tc>
              </a:tr>
              <a:tr h="297002">
                <a:tc>
                  <a:txBody>
                    <a:bodyPr/>
                    <a:lstStyle/>
                    <a:p>
                      <a:r>
                        <a:rPr lang="en-US" sz="1400" dirty="0" smtClean="0"/>
                        <a:t>8</a:t>
                      </a:r>
                      <a:endParaRPr lang="ru-RU" sz="1400" dirty="0"/>
                    </a:p>
                  </a:txBody>
                  <a:tcPr/>
                </a:tc>
                <a:tc>
                  <a:txBody>
                    <a:bodyPr/>
                    <a:lstStyle/>
                    <a:p>
                      <a:pPr>
                        <a:lnSpc>
                          <a:spcPct val="100000"/>
                        </a:lnSpc>
                      </a:pPr>
                      <a:r>
                        <a:rPr lang="en-US" sz="1400" dirty="0" smtClean="0"/>
                        <a:t> MPI_UNSIGNED</a:t>
                      </a:r>
                    </a:p>
                  </a:txBody>
                  <a:tcPr/>
                </a:tc>
                <a:tc>
                  <a:txBody>
                    <a:bodyPr/>
                    <a:lstStyle/>
                    <a:p>
                      <a:pPr>
                        <a:lnSpc>
                          <a:spcPct val="100000"/>
                        </a:lnSpc>
                      </a:pPr>
                      <a:r>
                        <a:rPr lang="en-US" sz="1400" dirty="0" smtClean="0"/>
                        <a:t>unsigned </a:t>
                      </a:r>
                      <a:r>
                        <a:rPr lang="en-US" sz="1400" dirty="0" err="1" smtClean="0"/>
                        <a:t>int</a:t>
                      </a:r>
                      <a:r>
                        <a:rPr lang="en-US" sz="1400" dirty="0" smtClean="0"/>
                        <a:t> </a:t>
                      </a:r>
                    </a:p>
                  </a:txBody>
                  <a:tcPr/>
                </a:tc>
                <a:tc>
                  <a:txBody>
                    <a:bodyPr/>
                    <a:lstStyle/>
                    <a:p>
                      <a:pPr>
                        <a:lnSpc>
                          <a:spcPct val="100000"/>
                        </a:lnSpc>
                      </a:pPr>
                      <a:r>
                        <a:rPr lang="en-US" sz="1400" dirty="0" smtClean="0"/>
                        <a:t>4</a:t>
                      </a:r>
                      <a:endParaRPr lang="ru-RU" sz="1400" dirty="0"/>
                    </a:p>
                  </a:txBody>
                  <a:tcPr/>
                </a:tc>
                <a:tc>
                  <a:txBody>
                    <a:bodyPr/>
                    <a:lstStyle/>
                    <a:p>
                      <a:r>
                        <a:rPr lang="en-US" sz="1400" dirty="0" smtClean="0"/>
                        <a:t>0      /   4 294 967 295</a:t>
                      </a:r>
                    </a:p>
                  </a:txBody>
                  <a:tcPr/>
                </a:tc>
              </a:tr>
              <a:tr h="504903">
                <a:tc>
                  <a:txBody>
                    <a:bodyPr/>
                    <a:lstStyle/>
                    <a:p>
                      <a:r>
                        <a:rPr lang="en-US" sz="1400" dirty="0" smtClean="0"/>
                        <a:t>9</a:t>
                      </a:r>
                      <a:endParaRPr lang="ru-RU" sz="1400" dirty="0"/>
                    </a:p>
                  </a:txBody>
                  <a:tcPr/>
                </a:tc>
                <a:tc>
                  <a:txBody>
                    <a:bodyPr/>
                    <a:lstStyle/>
                    <a:p>
                      <a:pPr>
                        <a:lnSpc>
                          <a:spcPct val="100000"/>
                        </a:lnSpc>
                      </a:pPr>
                      <a:r>
                        <a:rPr lang="en-US" sz="1400" dirty="0" smtClean="0"/>
                        <a:t>MPI_UNSIGNED_CHAR </a:t>
                      </a:r>
                    </a:p>
                  </a:txBody>
                  <a:tcPr/>
                </a:tc>
                <a:tc>
                  <a:txBody>
                    <a:bodyPr/>
                    <a:lstStyle/>
                    <a:p>
                      <a:pPr>
                        <a:lnSpc>
                          <a:spcPct val="100000"/>
                        </a:lnSpc>
                      </a:pPr>
                      <a:r>
                        <a:rPr lang="en-US" sz="1400" dirty="0" smtClean="0"/>
                        <a:t>unsigned char</a:t>
                      </a:r>
                    </a:p>
                  </a:txBody>
                  <a:tcPr/>
                </a:tc>
                <a:tc>
                  <a:txBody>
                    <a:bodyPr/>
                    <a:lstStyle/>
                    <a:p>
                      <a:pPr>
                        <a:lnSpc>
                          <a:spcPct val="100000"/>
                        </a:lnSpc>
                      </a:pPr>
                      <a:r>
                        <a:rPr lang="en-US" sz="1400" dirty="0" smtClean="0"/>
                        <a:t>1</a:t>
                      </a:r>
                      <a:endParaRPr lang="ru-RU" sz="1400" dirty="0"/>
                    </a:p>
                  </a:txBody>
                  <a:tcPr/>
                </a:tc>
                <a:tc>
                  <a:txBody>
                    <a:bodyPr/>
                    <a:lstStyle/>
                    <a:p>
                      <a:r>
                        <a:rPr lang="en-US" sz="1400" dirty="0" smtClean="0"/>
                        <a:t>0      /   255</a:t>
                      </a:r>
                    </a:p>
                    <a:p>
                      <a:pPr>
                        <a:lnSpc>
                          <a:spcPct val="100000"/>
                        </a:lnSpc>
                      </a:pPr>
                      <a:endParaRPr lang="ru-RU" sz="1400" dirty="0"/>
                    </a:p>
                  </a:txBody>
                  <a:tcPr/>
                </a:tc>
              </a:tr>
              <a:tr h="297002">
                <a:tc>
                  <a:txBody>
                    <a:bodyPr/>
                    <a:lstStyle/>
                    <a:p>
                      <a:r>
                        <a:rPr lang="en-US" sz="1400" dirty="0" smtClean="0"/>
                        <a:t>10</a:t>
                      </a:r>
                      <a:endParaRPr lang="ru-RU" sz="1400" dirty="0"/>
                    </a:p>
                  </a:txBody>
                  <a:tcPr/>
                </a:tc>
                <a:tc>
                  <a:txBody>
                    <a:bodyPr/>
                    <a:lstStyle/>
                    <a:p>
                      <a:pPr>
                        <a:lnSpc>
                          <a:spcPct val="100000"/>
                        </a:lnSpc>
                      </a:pPr>
                      <a:r>
                        <a:rPr lang="en-US" sz="1400" dirty="0" smtClean="0"/>
                        <a:t>MPI_UNSIGNED_LONG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unsigned long</a:t>
                      </a:r>
                      <a:r>
                        <a:rPr lang="en-US" sz="1400" baseline="0" dirty="0" smtClean="0"/>
                        <a:t> </a:t>
                      </a:r>
                      <a:r>
                        <a:rPr lang="en-US" sz="1400" dirty="0" err="1" smtClean="0"/>
                        <a:t>int</a:t>
                      </a:r>
                      <a:endParaRPr lang="en-US" sz="1400" dirty="0" smtClean="0"/>
                    </a:p>
                  </a:txBody>
                  <a:tcPr/>
                </a:tc>
                <a:tc>
                  <a:txBody>
                    <a:bodyPr/>
                    <a:lstStyle/>
                    <a:p>
                      <a:pPr>
                        <a:lnSpc>
                          <a:spcPct val="100000"/>
                        </a:lnSpc>
                      </a:pPr>
                      <a:r>
                        <a:rPr lang="en-US" sz="1400" dirty="0" smtClean="0"/>
                        <a:t>4</a:t>
                      </a:r>
                      <a:endParaRPr lang="ru-RU" sz="1400" dirty="0"/>
                    </a:p>
                  </a:txBody>
                  <a:tcPr/>
                </a:tc>
                <a:tc>
                  <a:txBody>
                    <a:bodyPr/>
                    <a:lstStyle/>
                    <a:p>
                      <a:r>
                        <a:rPr lang="en-US" sz="1400" dirty="0" smtClean="0"/>
                        <a:t>0      /   4 294 967 295</a:t>
                      </a:r>
                    </a:p>
                  </a:txBody>
                  <a:tcPr/>
                </a:tc>
              </a:tr>
              <a:tr h="297002">
                <a:tc>
                  <a:txBody>
                    <a:bodyPr/>
                    <a:lstStyle/>
                    <a:p>
                      <a:r>
                        <a:rPr lang="en-US" sz="1400" dirty="0" smtClean="0"/>
                        <a:t>11</a:t>
                      </a:r>
                      <a:endParaRPr lang="ru-RU" sz="1400" dirty="0"/>
                    </a:p>
                  </a:txBody>
                  <a:tcPr/>
                </a:tc>
                <a:tc>
                  <a:txBody>
                    <a:bodyPr/>
                    <a:lstStyle/>
                    <a:p>
                      <a:pPr>
                        <a:lnSpc>
                          <a:spcPct val="100000"/>
                        </a:lnSpc>
                      </a:pPr>
                      <a:r>
                        <a:rPr lang="en-US" sz="1400" dirty="0" smtClean="0"/>
                        <a:t>MPI_UNSIGNED_SHORT</a:t>
                      </a:r>
                    </a:p>
                  </a:txBody>
                  <a:tcPr/>
                </a:tc>
                <a:tc>
                  <a:txBody>
                    <a:bodyPr/>
                    <a:lstStyle/>
                    <a:p>
                      <a:pPr>
                        <a:lnSpc>
                          <a:spcPct val="100000"/>
                        </a:lnSpc>
                      </a:pPr>
                      <a:r>
                        <a:rPr lang="en-US" sz="1400" dirty="0" smtClean="0"/>
                        <a:t>unsigned short </a:t>
                      </a:r>
                      <a:r>
                        <a:rPr lang="en-US" sz="1400" dirty="0" err="1" smtClean="0"/>
                        <a:t>int</a:t>
                      </a:r>
                      <a:r>
                        <a:rPr lang="en-US" sz="1400" dirty="0" smtClean="0"/>
                        <a:t> </a:t>
                      </a:r>
                      <a:endParaRPr lang="ru-RU" sz="1400" dirty="0" smtClean="0"/>
                    </a:p>
                  </a:txBody>
                  <a:tcPr/>
                </a:tc>
                <a:tc>
                  <a:txBody>
                    <a:bodyPr/>
                    <a:lstStyle/>
                    <a:p>
                      <a:pPr>
                        <a:lnSpc>
                          <a:spcPct val="100000"/>
                        </a:lnSpc>
                      </a:pPr>
                      <a:r>
                        <a:rPr lang="en-US" sz="1400" dirty="0" smtClean="0"/>
                        <a:t>2</a:t>
                      </a:r>
                      <a:endParaRPr lang="ru-RU"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0      /   65 535</a:t>
                      </a:r>
                      <a:endParaRPr lang="ru-RU" sz="1400" dirty="0" smtClean="0"/>
                    </a:p>
                  </a:txBody>
                  <a:tcPr/>
                </a:tc>
              </a:tr>
              <a:tr h="297002">
                <a:tc>
                  <a:txBody>
                    <a:bodyPr/>
                    <a:lstStyle/>
                    <a:p>
                      <a:r>
                        <a:rPr lang="en-US" sz="1400" dirty="0" smtClean="0"/>
                        <a:t>12</a:t>
                      </a:r>
                      <a:endParaRPr lang="ru-RU" sz="1400" dirty="0"/>
                    </a:p>
                  </a:txBody>
                  <a:tcPr/>
                </a:tc>
                <a:tc>
                  <a:txBody>
                    <a:bodyPr/>
                    <a:lstStyle/>
                    <a:p>
                      <a:r>
                        <a:rPr lang="ru-RU" sz="1400" dirty="0" smtClean="0"/>
                        <a:t>MPI_BYTE  </a:t>
                      </a:r>
                    </a:p>
                  </a:txBody>
                  <a:tcPr/>
                </a:tc>
                <a:tc rowSpan="2" gridSpan="3">
                  <a:txBody>
                    <a:bodyPr/>
                    <a:lstStyle/>
                    <a:p>
                      <a:r>
                        <a:rPr lang="ru-RU" sz="1400" kern="1200" dirty="0" smtClean="0">
                          <a:solidFill>
                            <a:schemeClr val="dk1"/>
                          </a:solidFill>
                          <a:latin typeface="+mn-lt"/>
                          <a:ea typeface="+mn-ea"/>
                          <a:cs typeface="+mn-cs"/>
                        </a:rPr>
                        <a:t> </a:t>
                      </a:r>
                      <a:r>
                        <a:rPr lang="ru-RU" sz="1100" kern="1200" dirty="0" smtClean="0">
                          <a:solidFill>
                            <a:schemeClr val="dk1"/>
                          </a:solidFill>
                          <a:latin typeface="+mn-lt"/>
                          <a:ea typeface="+mn-ea"/>
                          <a:cs typeface="+mn-cs"/>
                        </a:rPr>
                        <a:t>Типы данных MPI_BYTE и MPI_PACKED не соответствуют типу данных </a:t>
                      </a:r>
                      <a:r>
                        <a:rPr lang="ru-RU" sz="1100" kern="1200" dirty="0" err="1" smtClean="0">
                          <a:solidFill>
                            <a:schemeClr val="dk1"/>
                          </a:solidFill>
                          <a:latin typeface="+mn-lt"/>
                          <a:ea typeface="+mn-ea"/>
                          <a:cs typeface="+mn-cs"/>
                        </a:rPr>
                        <a:t>Fortran</a:t>
                      </a:r>
                      <a:r>
                        <a:rPr lang="ru-RU" sz="1100" kern="1200" dirty="0" smtClean="0">
                          <a:solidFill>
                            <a:schemeClr val="dk1"/>
                          </a:solidFill>
                          <a:latin typeface="+mn-lt"/>
                          <a:ea typeface="+mn-ea"/>
                          <a:cs typeface="+mn-cs"/>
                        </a:rPr>
                        <a:t> или C</a:t>
                      </a:r>
                      <a:r>
                        <a:rPr lang="en-US" sz="1100" kern="1200" dirty="0" smtClean="0">
                          <a:solidFill>
                            <a:schemeClr val="dk1"/>
                          </a:solidFill>
                          <a:latin typeface="+mn-lt"/>
                          <a:ea typeface="+mn-ea"/>
                          <a:cs typeface="+mn-cs"/>
                        </a:rPr>
                        <a:t>,C++</a:t>
                      </a:r>
                      <a:r>
                        <a:rPr lang="ru-RU" sz="1100" kern="1200" dirty="0" smtClean="0">
                          <a:solidFill>
                            <a:schemeClr val="dk1"/>
                          </a:solidFill>
                          <a:latin typeface="+mn-lt"/>
                          <a:ea typeface="+mn-ea"/>
                          <a:cs typeface="+mn-cs"/>
                        </a:rPr>
                        <a:t>. Значение типа MPI_BYTE состоит из байта (8 двоичных цифр). Байт не интерпретируется и отличается от символа. Разные машины могут</a:t>
                      </a:r>
                      <a:r>
                        <a:rPr lang="en-US" sz="1100" kern="1200" baseline="0" dirty="0" smtClean="0">
                          <a:solidFill>
                            <a:schemeClr val="dk1"/>
                          </a:solidFill>
                          <a:latin typeface="+mn-lt"/>
                          <a:ea typeface="+mn-ea"/>
                          <a:cs typeface="+mn-cs"/>
                        </a:rPr>
                        <a:t> </a:t>
                      </a:r>
                      <a:r>
                        <a:rPr lang="ru-RU" sz="1100" kern="1200" dirty="0" smtClean="0">
                          <a:solidFill>
                            <a:schemeClr val="dk1"/>
                          </a:solidFill>
                          <a:latin typeface="+mn-lt"/>
                          <a:ea typeface="+mn-ea"/>
                          <a:cs typeface="+mn-cs"/>
                        </a:rPr>
                        <a:t>иметь разные представления символов или могут использовать более одного байта для представления символов. С другой</a:t>
                      </a:r>
                      <a:r>
                        <a:rPr lang="en-US" sz="1100" kern="1200" baseline="0" dirty="0" smtClean="0">
                          <a:solidFill>
                            <a:schemeClr val="dk1"/>
                          </a:solidFill>
                          <a:latin typeface="+mn-lt"/>
                          <a:ea typeface="+mn-ea"/>
                          <a:cs typeface="+mn-cs"/>
                        </a:rPr>
                        <a:t> </a:t>
                      </a:r>
                      <a:r>
                        <a:rPr lang="ru-RU" sz="1100" kern="1200" dirty="0" smtClean="0">
                          <a:solidFill>
                            <a:schemeClr val="dk1"/>
                          </a:solidFill>
                          <a:latin typeface="+mn-lt"/>
                          <a:ea typeface="+mn-ea"/>
                          <a:cs typeface="+mn-cs"/>
                        </a:rPr>
                        <a:t>стороны, байт имеет одинаковое двоичное значение на всех машинах.</a:t>
                      </a:r>
                      <a:endParaRPr lang="ru-RU" sz="1400" dirty="0"/>
                    </a:p>
                  </a:txBody>
                  <a:tcPr/>
                </a:tc>
                <a:tc rowSpan="2" hMerge="1">
                  <a:txBody>
                    <a:bodyPr/>
                    <a:lstStyle/>
                    <a:p>
                      <a:endParaRPr lang="ru-RU" dirty="0"/>
                    </a:p>
                  </a:txBody>
                  <a:tcPr/>
                </a:tc>
                <a:tc rowSpan="2" hMerge="1">
                  <a:txBody>
                    <a:bodyPr/>
                    <a:lstStyle/>
                    <a:p>
                      <a:endParaRPr lang="ru-RU"/>
                    </a:p>
                  </a:txBody>
                  <a:tcPr/>
                </a:tc>
              </a:tr>
              <a:tr h="755419">
                <a:tc>
                  <a:txBody>
                    <a:bodyPr/>
                    <a:lstStyle/>
                    <a:p>
                      <a:r>
                        <a:rPr lang="en-US" sz="1400" dirty="0" smtClean="0"/>
                        <a:t>13</a:t>
                      </a:r>
                      <a:endParaRPr lang="ru-RU"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MPI_PACKED</a:t>
                      </a:r>
                      <a:endParaRPr lang="ru-RU" sz="1400" dirty="0" smtClean="0"/>
                    </a:p>
                  </a:txBody>
                  <a:tcPr/>
                </a:tc>
                <a:tc gridSpan="3" vMerge="1">
                  <a:txBody>
                    <a:bodyPr/>
                    <a:lstStyle/>
                    <a:p>
                      <a:endParaRPr lang="ru-RU"/>
                    </a:p>
                  </a:txBody>
                  <a:tcPr/>
                </a:tc>
                <a:tc hMerge="1" vMerge="1">
                  <a:txBody>
                    <a:bodyPr/>
                    <a:lstStyle/>
                    <a:p>
                      <a:endParaRPr lang="ru-RU" dirty="0"/>
                    </a:p>
                  </a:txBody>
                  <a:tcPr/>
                </a:tc>
                <a:tc hMerge="1" vMerge="1">
                  <a:txBody>
                    <a:bodyPr/>
                    <a:lstStyle/>
                    <a:p>
                      <a:endParaRPr lang="ru-RU" dirty="0"/>
                    </a:p>
                  </a:txBody>
                  <a:tcPr/>
                </a:tc>
              </a:tr>
            </a:tbl>
          </a:graphicData>
        </a:graphic>
      </p:graphicFrame>
    </p:spTree>
    <p:extLst>
      <p:ext uri="{BB962C8B-B14F-4D97-AF65-F5344CB8AC3E}">
        <p14:creationId xmlns:p14="http://schemas.microsoft.com/office/powerpoint/2010/main" val="9215433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0"/>
            <a:ext cx="8229600" cy="737320"/>
          </a:xfrm>
        </p:spPr>
        <p:txBody>
          <a:bodyPr>
            <a:normAutofit/>
          </a:bodyPr>
          <a:lstStyle/>
          <a:p>
            <a:r>
              <a:rPr lang="en-US" sz="4000" dirty="0" smtClean="0">
                <a:solidFill>
                  <a:srgbClr val="FF0000"/>
                </a:solidFill>
              </a:rPr>
              <a:t>CMD</a:t>
            </a:r>
            <a:endParaRPr lang="ru-RU" sz="4000" dirty="0">
              <a:solidFill>
                <a:srgbClr val="FF0000"/>
              </a:solidFill>
            </a:endParaRPr>
          </a:p>
        </p:txBody>
      </p:sp>
      <p:sp>
        <p:nvSpPr>
          <p:cNvPr id="3" name="Объект 2"/>
          <p:cNvSpPr>
            <a:spLocks noGrp="1"/>
          </p:cNvSpPr>
          <p:nvPr>
            <p:ph idx="1"/>
          </p:nvPr>
        </p:nvSpPr>
        <p:spPr>
          <a:xfrm>
            <a:off x="107504" y="764704"/>
            <a:ext cx="9036496" cy="5976664"/>
          </a:xfrm>
        </p:spPr>
        <p:txBody>
          <a:bodyPr>
            <a:noAutofit/>
          </a:bodyPr>
          <a:lstStyle/>
          <a:p>
            <a:r>
              <a:rPr lang="uz-Latn-UZ" sz="2000" dirty="0"/>
              <a:t>Cmd.exe OS/2, Windows CE va Windows NT-ga asoslangan operatsion tizimlar uchun buyruq qatori interpretatoridir. cmd.exe </a:t>
            </a:r>
            <a:r>
              <a:rPr lang="uz-Latn-UZ" sz="2000" dirty="0" smtClean="0"/>
              <a:t>MS-DOS</a:t>
            </a:r>
            <a:r>
              <a:rPr lang="ru-RU" sz="2000" dirty="0" smtClean="0"/>
              <a:t>(</a:t>
            </a:r>
            <a:r>
              <a:rPr lang="en-US" sz="2000" dirty="0"/>
              <a:t> Disk Operating System </a:t>
            </a:r>
            <a:r>
              <a:rPr lang="ru-RU" sz="2000" dirty="0" smtClean="0"/>
              <a:t>)</a:t>
            </a:r>
            <a:r>
              <a:rPr lang="uz-Latn-UZ" sz="2000" dirty="0" smtClean="0"/>
              <a:t> </a:t>
            </a:r>
            <a:r>
              <a:rPr lang="uz-Latn-UZ" sz="2000" dirty="0"/>
              <a:t>va Windows 9x oilalarida qo'llaniladigan COMMAND.COM ning analogidir. IA-32 va OS/2 arxitekturasi uchun Windows NT oilasining operatsion tizimlarida eski dasturlar bilan moslik uchun COMMAND.COM ham mavjud. Interpretator sozlamalarida kursor o'lchamini, shriftni, matn rangini va oyna hajmini o'zgartirish imkoniyati mavjud.</a:t>
            </a:r>
            <a:endParaRPr lang="ru-RU" sz="2000" dirty="0"/>
          </a:p>
          <a:p>
            <a:r>
              <a:rPr lang="uz-Latn-UZ" sz="2000" dirty="0"/>
              <a:t>Therese Stowell Windows NT uchun cmd.exe ning dastlabki versiyasini ishlab chiqdi. Ba'zi eski DOS buyruqlari qo'llab-quvvatlanmagan yoki o'zgartirilgan bo'lsa-da, cmd.exe hali ham DOSdan meros bo'lib qolgan juda ko'p buyruqlarga ega.</a:t>
            </a:r>
            <a:endParaRPr lang="ru-RU" sz="2000" dirty="0"/>
          </a:p>
          <a:p>
            <a:r>
              <a:rPr lang="uz-Latn-UZ" sz="2000" dirty="0"/>
              <a:t>command.com dan farqli o'laroq, OS/2 tizimlari va Windows NT oilasidagi cmd.exe, noto'g'ri kiritilgan buyruqlar bo'lsa, xatoliklar haqida batafsil xabarlar beradi. Cmd.exe xato xabarlarini tizimda joriy tilda o'rnatilgan tilda ko'rsatadi.</a:t>
            </a:r>
            <a:endParaRPr lang="ru-RU" sz="2000" dirty="0"/>
          </a:p>
          <a:p>
            <a:r>
              <a:rPr lang="uz-Latn-UZ" sz="2000" dirty="0"/>
              <a:t>Windows 2000 versiyasi chiqqandan so'ng cmd.exe ning rivojlanishi samarali tarzda to'xtatildi. U hanuzgacha shaxsiy kompyuterlar uchun zamonaviy Microsoft operatsion tizimlarining bir qismidir (shu jumladan Windows Vista, Windows 7, Windows Server 2008, Windows 8, Windows Server 2012, Windows 10, Windows 11 ). Ushbu tizimlardagi standart qobiq Windows PowerShell hisoblanadi.</a:t>
            </a:r>
            <a:endParaRPr lang="ru-RU" sz="2000" dirty="0"/>
          </a:p>
          <a:p>
            <a:endParaRPr lang="ru-RU" sz="2000" dirty="0"/>
          </a:p>
        </p:txBody>
      </p:sp>
    </p:spTree>
    <p:extLst>
      <p:ext uri="{BB962C8B-B14F-4D97-AF65-F5344CB8AC3E}">
        <p14:creationId xmlns:p14="http://schemas.microsoft.com/office/powerpoint/2010/main" val="20025867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uz-Latn-UZ" b="1" dirty="0"/>
              <a:t>Buyruqlarga misollar:</a:t>
            </a:r>
            <a:r>
              <a:rPr lang="ru-RU" dirty="0"/>
              <a:t/>
            </a:r>
            <a:br>
              <a:rPr lang="ru-RU" dirty="0"/>
            </a:br>
            <a:endParaRPr lang="ru-RU" dirty="0"/>
          </a:p>
        </p:txBody>
      </p:sp>
      <p:sp>
        <p:nvSpPr>
          <p:cNvPr id="3" name="Объект 2"/>
          <p:cNvSpPr>
            <a:spLocks noGrp="1"/>
          </p:cNvSpPr>
          <p:nvPr>
            <p:ph idx="1"/>
          </p:nvPr>
        </p:nvSpPr>
        <p:spPr/>
        <p:txBody>
          <a:bodyPr/>
          <a:lstStyle/>
          <a:p>
            <a:endParaRPr lang="ru-RU" dirty="0"/>
          </a:p>
        </p:txBody>
      </p:sp>
      <p:pic>
        <p:nvPicPr>
          <p:cNvPr id="717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2895"/>
          <a:stretch/>
        </p:blipFill>
        <p:spPr bwMode="auto">
          <a:xfrm>
            <a:off x="395534" y="980728"/>
            <a:ext cx="8382719" cy="54726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742460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0"/>
            <a:ext cx="8229600" cy="836712"/>
          </a:xfrm>
        </p:spPr>
        <p:txBody>
          <a:bodyPr>
            <a:normAutofit fontScale="90000"/>
          </a:bodyPr>
          <a:lstStyle/>
          <a:p>
            <a:r>
              <a:rPr lang="en-US" b="1" dirty="0" err="1"/>
              <a:t>Cmd</a:t>
            </a:r>
            <a:r>
              <a:rPr lang="en-US" b="1" dirty="0"/>
              <a:t> </a:t>
            </a:r>
            <a:r>
              <a:rPr lang="en-US" b="1" dirty="0" err="1"/>
              <a:t>orqali</a:t>
            </a:r>
            <a:r>
              <a:rPr lang="en-US" b="1" dirty="0"/>
              <a:t> </a:t>
            </a:r>
            <a:r>
              <a:rPr lang="en-US" b="1" dirty="0" err="1"/>
              <a:t>dasturlarni</a:t>
            </a:r>
            <a:r>
              <a:rPr lang="en-US" b="1" dirty="0"/>
              <a:t> </a:t>
            </a:r>
            <a:r>
              <a:rPr lang="en-US" b="1" dirty="0" err="1"/>
              <a:t>ishga</a:t>
            </a:r>
            <a:r>
              <a:rPr lang="en-US" b="1" dirty="0"/>
              <a:t> </a:t>
            </a:r>
            <a:r>
              <a:rPr lang="en-US" b="1" dirty="0" err="1"/>
              <a:t>tushirish</a:t>
            </a:r>
            <a:r>
              <a:rPr lang="en-US" b="1" dirty="0"/>
              <a:t>.</a:t>
            </a:r>
            <a:endParaRPr lang="ru-RU" dirty="0"/>
          </a:p>
        </p:txBody>
      </p:sp>
      <p:sp>
        <p:nvSpPr>
          <p:cNvPr id="6" name="Прямоугольник 5"/>
          <p:cNvSpPr/>
          <p:nvPr/>
        </p:nvSpPr>
        <p:spPr>
          <a:xfrm>
            <a:off x="683568" y="788031"/>
            <a:ext cx="7848872" cy="1107996"/>
          </a:xfrm>
          <a:prstGeom prst="rect">
            <a:avLst/>
          </a:prstGeom>
        </p:spPr>
        <p:txBody>
          <a:bodyPr wrap="square">
            <a:spAutoFit/>
          </a:bodyPr>
          <a:lstStyle/>
          <a:p>
            <a:r>
              <a:rPr lang="en-US" sz="2200" dirty="0" err="1"/>
              <a:t>Cmd</a:t>
            </a:r>
            <a:r>
              <a:rPr lang="en-US" sz="2200" dirty="0"/>
              <a:t> </a:t>
            </a:r>
            <a:r>
              <a:rPr lang="en-US" sz="2200" dirty="0" err="1"/>
              <a:t>orqali</a:t>
            </a:r>
            <a:r>
              <a:rPr lang="en-US" sz="2200" dirty="0"/>
              <a:t> </a:t>
            </a:r>
            <a:r>
              <a:rPr lang="en-US" sz="2200" dirty="0" err="1"/>
              <a:t>dasturni</a:t>
            </a:r>
            <a:r>
              <a:rPr lang="en-US" sz="2200" dirty="0"/>
              <a:t> </a:t>
            </a:r>
            <a:r>
              <a:rPr lang="en-US" sz="2200" dirty="0" err="1"/>
              <a:t>ishga</a:t>
            </a:r>
            <a:r>
              <a:rPr lang="en-US" sz="2200" dirty="0"/>
              <a:t> </a:t>
            </a:r>
            <a:r>
              <a:rPr lang="en-US" sz="2200" dirty="0" err="1"/>
              <a:t>tushirish</a:t>
            </a:r>
            <a:r>
              <a:rPr lang="en-US" sz="2200" dirty="0"/>
              <a:t> </a:t>
            </a:r>
            <a:r>
              <a:rPr lang="en-US" sz="2200" dirty="0" err="1"/>
              <a:t>uchun</a:t>
            </a:r>
            <a:r>
              <a:rPr lang="en-US" sz="2200" dirty="0"/>
              <a:t> </a:t>
            </a:r>
            <a:r>
              <a:rPr lang="en-US" sz="2200" dirty="0" err="1"/>
              <a:t>dastur</a:t>
            </a:r>
            <a:r>
              <a:rPr lang="en-US" sz="2200" dirty="0"/>
              <a:t> </a:t>
            </a:r>
            <a:r>
              <a:rPr lang="en-US" sz="2200" dirty="0" err="1"/>
              <a:t>yo’lini</a:t>
            </a:r>
            <a:r>
              <a:rPr lang="en-US" sz="2200" dirty="0"/>
              <a:t> </a:t>
            </a:r>
            <a:r>
              <a:rPr lang="en-US" sz="2200" dirty="0" err="1"/>
              <a:t>qo’shtirnoq</a:t>
            </a:r>
            <a:r>
              <a:rPr lang="en-US" sz="2200" dirty="0"/>
              <a:t> </a:t>
            </a:r>
            <a:r>
              <a:rPr lang="en-US" sz="2200" dirty="0" err="1"/>
              <a:t>ichiga</a:t>
            </a:r>
            <a:r>
              <a:rPr lang="en-US" sz="2200" dirty="0"/>
              <a:t> </a:t>
            </a:r>
            <a:r>
              <a:rPr lang="en-US" sz="2200" dirty="0" err="1"/>
              <a:t>olib</a:t>
            </a:r>
            <a:r>
              <a:rPr lang="en-US" sz="2200" dirty="0"/>
              <a:t> </a:t>
            </a:r>
            <a:r>
              <a:rPr lang="en-US" sz="2200" dirty="0" err="1"/>
              <a:t>cmdga</a:t>
            </a:r>
            <a:r>
              <a:rPr lang="en-US" sz="2200" dirty="0"/>
              <a:t> </a:t>
            </a:r>
            <a:r>
              <a:rPr lang="en-US" sz="2200" dirty="0" err="1"/>
              <a:t>kiritamiz</a:t>
            </a:r>
            <a:r>
              <a:rPr lang="en-US" sz="2200" dirty="0"/>
              <a:t> </a:t>
            </a:r>
            <a:r>
              <a:rPr lang="en-US" sz="2200" dirty="0" err="1"/>
              <a:t>va</a:t>
            </a:r>
            <a:r>
              <a:rPr lang="en-US" sz="2200" dirty="0"/>
              <a:t> Enter </a:t>
            </a:r>
            <a:r>
              <a:rPr lang="en-US" sz="2200" dirty="0" err="1"/>
              <a:t>tugmasi</a:t>
            </a:r>
            <a:r>
              <a:rPr lang="en-US" sz="2200" dirty="0"/>
              <a:t> </a:t>
            </a:r>
            <a:r>
              <a:rPr lang="en-US" sz="2200" dirty="0" err="1"/>
              <a:t>bosiladi</a:t>
            </a:r>
            <a:r>
              <a:rPr lang="en-US" sz="2200" dirty="0"/>
              <a:t> </a:t>
            </a:r>
            <a:r>
              <a:rPr lang="en-US" sz="2200" dirty="0" err="1"/>
              <a:t>so’ng</a:t>
            </a:r>
            <a:r>
              <a:rPr lang="en-US" sz="2200" dirty="0"/>
              <a:t> </a:t>
            </a:r>
            <a:r>
              <a:rPr lang="en-US" sz="2200" dirty="0" err="1"/>
              <a:t>o’sha</a:t>
            </a:r>
            <a:r>
              <a:rPr lang="en-US" sz="2200" dirty="0"/>
              <a:t> </a:t>
            </a:r>
            <a:r>
              <a:rPr lang="en-US" sz="2200" dirty="0" err="1"/>
              <a:t>dastur</a:t>
            </a:r>
            <a:r>
              <a:rPr lang="en-US" sz="2200" dirty="0"/>
              <a:t> </a:t>
            </a:r>
            <a:r>
              <a:rPr lang="en-US" sz="2200" dirty="0" err="1"/>
              <a:t>ishga</a:t>
            </a:r>
            <a:r>
              <a:rPr lang="en-US" sz="2200" dirty="0"/>
              <a:t> </a:t>
            </a:r>
            <a:r>
              <a:rPr lang="en-US" sz="2200" dirty="0" err="1"/>
              <a:t>tushadi</a:t>
            </a:r>
            <a:r>
              <a:rPr lang="en-US" sz="2200" dirty="0"/>
              <a:t>. </a:t>
            </a:r>
            <a:r>
              <a:rPr lang="en-US" sz="2200" dirty="0" err="1"/>
              <a:t>Quyida</a:t>
            </a:r>
            <a:r>
              <a:rPr lang="en-US" sz="2200" dirty="0"/>
              <a:t> </a:t>
            </a:r>
            <a:r>
              <a:rPr lang="en-US" sz="2200" dirty="0" err="1"/>
              <a:t>misol</a:t>
            </a:r>
            <a:r>
              <a:rPr lang="en-US" sz="2200" dirty="0"/>
              <a:t> </a:t>
            </a:r>
            <a:r>
              <a:rPr lang="en-US" sz="2200" dirty="0" err="1"/>
              <a:t>keltirilgan</a:t>
            </a:r>
            <a:r>
              <a:rPr lang="en-US" sz="2200" dirty="0"/>
              <a:t>.</a:t>
            </a:r>
            <a:endParaRPr lang="ru-RU" sz="2200" dirty="0"/>
          </a:p>
        </p:txBody>
      </p:sp>
      <p:pic>
        <p:nvPicPr>
          <p:cNvPr id="7" name="Рисунок 6"/>
          <p:cNvPicPr/>
          <p:nvPr/>
        </p:nvPicPr>
        <p:blipFill>
          <a:blip r:embed="rId2"/>
          <a:stretch>
            <a:fillRect/>
          </a:stretch>
        </p:blipFill>
        <p:spPr>
          <a:xfrm>
            <a:off x="0" y="2060848"/>
            <a:ext cx="9144000" cy="3816424"/>
          </a:xfrm>
          <a:prstGeom prst="rect">
            <a:avLst/>
          </a:prstGeom>
        </p:spPr>
      </p:pic>
    </p:spTree>
    <p:extLst>
      <p:ext uri="{BB962C8B-B14F-4D97-AF65-F5344CB8AC3E}">
        <p14:creationId xmlns:p14="http://schemas.microsoft.com/office/powerpoint/2010/main" val="33859646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9325" y="260648"/>
            <a:ext cx="9144000" cy="548680"/>
          </a:xfrm>
        </p:spPr>
        <p:txBody>
          <a:bodyPr>
            <a:noAutofit/>
          </a:bodyPr>
          <a:lstStyle/>
          <a:p>
            <a:r>
              <a:rPr lang="en-US" sz="3600" b="1" dirty="0" err="1"/>
              <a:t>Dasturlarni</a:t>
            </a:r>
            <a:r>
              <a:rPr lang="en-US" sz="3600" b="1" dirty="0"/>
              <a:t> </a:t>
            </a:r>
            <a:r>
              <a:rPr lang="en-US" sz="3600" b="1" dirty="0" err="1"/>
              <a:t>bir</a:t>
            </a:r>
            <a:r>
              <a:rPr lang="en-US" sz="3600" b="1" dirty="0"/>
              <a:t> </a:t>
            </a:r>
            <a:r>
              <a:rPr lang="en-US" sz="3600" b="1" dirty="0" err="1"/>
              <a:t>nechta</a:t>
            </a:r>
            <a:r>
              <a:rPr lang="en-US" sz="3600" b="1" dirty="0"/>
              <a:t> </a:t>
            </a:r>
            <a:r>
              <a:rPr lang="en-US" sz="3600" b="1" dirty="0" err="1"/>
              <a:t>jarayonlar</a:t>
            </a:r>
            <a:r>
              <a:rPr lang="en-US" sz="3600" b="1" dirty="0"/>
              <a:t> </a:t>
            </a:r>
            <a:r>
              <a:rPr lang="en-US" sz="3600" b="1" dirty="0" err="1"/>
              <a:t>orqali</a:t>
            </a:r>
            <a:r>
              <a:rPr lang="en-US" sz="3600" b="1" dirty="0"/>
              <a:t> </a:t>
            </a:r>
            <a:r>
              <a:rPr lang="en-US" sz="3600" b="1" dirty="0" err="1"/>
              <a:t>ishga</a:t>
            </a:r>
            <a:r>
              <a:rPr lang="en-US" sz="3600" b="1" dirty="0"/>
              <a:t> </a:t>
            </a:r>
            <a:r>
              <a:rPr lang="en-US" sz="3600" b="1" dirty="0" err="1"/>
              <a:t>tushirish</a:t>
            </a:r>
            <a:r>
              <a:rPr lang="en-US" sz="3600" b="1" dirty="0" smtClean="0"/>
              <a:t>.</a:t>
            </a:r>
            <a:endParaRPr lang="ru-RU" sz="3600" dirty="0"/>
          </a:p>
        </p:txBody>
      </p:sp>
      <p:sp>
        <p:nvSpPr>
          <p:cNvPr id="3" name="Объект 2"/>
          <p:cNvSpPr>
            <a:spLocks noGrp="1"/>
          </p:cNvSpPr>
          <p:nvPr>
            <p:ph idx="1"/>
          </p:nvPr>
        </p:nvSpPr>
        <p:spPr>
          <a:xfrm>
            <a:off x="218340" y="1052736"/>
            <a:ext cx="8784976" cy="2160239"/>
          </a:xfrm>
        </p:spPr>
        <p:txBody>
          <a:bodyPr>
            <a:normAutofit fontScale="92500" lnSpcReduction="10000"/>
          </a:bodyPr>
          <a:lstStyle/>
          <a:p>
            <a:r>
              <a:rPr lang="en-US" sz="2200" dirty="0" err="1"/>
              <a:t>Dasturlarni</a:t>
            </a:r>
            <a:r>
              <a:rPr lang="en-US" sz="2200" dirty="0"/>
              <a:t> </a:t>
            </a:r>
            <a:r>
              <a:rPr lang="en-US" sz="2200" dirty="0" err="1"/>
              <a:t>bir</a:t>
            </a:r>
            <a:r>
              <a:rPr lang="en-US" sz="2200" dirty="0"/>
              <a:t> </a:t>
            </a:r>
            <a:r>
              <a:rPr lang="en-US" sz="2200" dirty="0" err="1"/>
              <a:t>nechta</a:t>
            </a:r>
            <a:r>
              <a:rPr lang="en-US" sz="2200" dirty="0"/>
              <a:t> </a:t>
            </a:r>
            <a:r>
              <a:rPr lang="en-US" sz="2200" dirty="0" err="1"/>
              <a:t>jarayonlar</a:t>
            </a:r>
            <a:r>
              <a:rPr lang="en-US" sz="2200" dirty="0"/>
              <a:t> </a:t>
            </a:r>
            <a:r>
              <a:rPr lang="en-US" sz="2200" dirty="0" err="1"/>
              <a:t>orqali</a:t>
            </a:r>
            <a:r>
              <a:rPr lang="en-US" sz="2200" dirty="0"/>
              <a:t> </a:t>
            </a:r>
            <a:r>
              <a:rPr lang="en-US" sz="2200" dirty="0" err="1"/>
              <a:t>ishga</a:t>
            </a:r>
            <a:r>
              <a:rPr lang="en-US" sz="2200" dirty="0"/>
              <a:t> </a:t>
            </a:r>
            <a:r>
              <a:rPr lang="en-US" sz="2200" dirty="0" err="1"/>
              <a:t>tushirish</a:t>
            </a:r>
            <a:r>
              <a:rPr lang="en-US" sz="2200" dirty="0"/>
              <a:t> </a:t>
            </a:r>
            <a:r>
              <a:rPr lang="en-US" sz="2200" dirty="0" err="1"/>
              <a:t>uchun</a:t>
            </a:r>
            <a:r>
              <a:rPr lang="en-US" sz="2200" dirty="0"/>
              <a:t> </a:t>
            </a:r>
            <a:r>
              <a:rPr lang="en-US" sz="2200" dirty="0" err="1"/>
              <a:t>bizga</a:t>
            </a:r>
            <a:r>
              <a:rPr lang="en-US" sz="2200" dirty="0"/>
              <a:t> MPI </a:t>
            </a:r>
            <a:r>
              <a:rPr lang="en-US" sz="2200" dirty="0" err="1"/>
              <a:t>texnologiyasi</a:t>
            </a:r>
            <a:r>
              <a:rPr lang="en-US" sz="2200" dirty="0"/>
              <a:t> </a:t>
            </a:r>
            <a:r>
              <a:rPr lang="en-US" sz="2200" dirty="0" err="1"/>
              <a:t>kerak</a:t>
            </a:r>
            <a:r>
              <a:rPr lang="en-US" sz="2200" dirty="0"/>
              <a:t> </a:t>
            </a:r>
            <a:r>
              <a:rPr lang="en-US" sz="2200" dirty="0" err="1"/>
              <a:t>bo’ladi</a:t>
            </a:r>
            <a:r>
              <a:rPr lang="en-US" sz="2200" dirty="0"/>
              <a:t> </a:t>
            </a:r>
            <a:r>
              <a:rPr lang="en-US" sz="2200" dirty="0" err="1"/>
              <a:t>bu</a:t>
            </a:r>
            <a:r>
              <a:rPr lang="en-US" sz="2200" dirty="0"/>
              <a:t> </a:t>
            </a:r>
            <a:r>
              <a:rPr lang="en-US" sz="2200" dirty="0" err="1"/>
              <a:t>texnologiyani</a:t>
            </a:r>
            <a:r>
              <a:rPr lang="en-US" sz="2200" dirty="0"/>
              <a:t> </a:t>
            </a:r>
            <a:r>
              <a:rPr lang="en-US" sz="2200" dirty="0" err="1"/>
              <a:t>istalgan</a:t>
            </a:r>
            <a:r>
              <a:rPr lang="en-US" sz="2200" dirty="0"/>
              <a:t> </a:t>
            </a:r>
            <a:r>
              <a:rPr lang="en-US" sz="2200" dirty="0" err="1"/>
              <a:t>brauzerdan</a:t>
            </a:r>
            <a:r>
              <a:rPr lang="en-US" sz="2200" dirty="0"/>
              <a:t> </a:t>
            </a:r>
            <a:r>
              <a:rPr lang="en-US" sz="2200" dirty="0" err="1"/>
              <a:t>ushbu</a:t>
            </a:r>
            <a:r>
              <a:rPr lang="en-US" sz="2200" dirty="0"/>
              <a:t> </a:t>
            </a:r>
            <a:r>
              <a:rPr lang="en-US" sz="2200" u="sng" dirty="0">
                <a:hlinkClick r:id="rId2"/>
              </a:rPr>
              <a:t>https://www.microsoft.com/en-US/download/details.aspx?id=57467</a:t>
            </a:r>
            <a:r>
              <a:rPr lang="en-US" sz="2200" dirty="0"/>
              <a:t> </a:t>
            </a:r>
            <a:r>
              <a:rPr lang="en-US" sz="2200" dirty="0" err="1"/>
              <a:t>havola</a:t>
            </a:r>
            <a:r>
              <a:rPr lang="en-US" sz="2200" dirty="0"/>
              <a:t> </a:t>
            </a:r>
            <a:r>
              <a:rPr lang="en-US" sz="2200" dirty="0" err="1"/>
              <a:t>orqali</a:t>
            </a:r>
            <a:r>
              <a:rPr lang="en-US" sz="2200" dirty="0"/>
              <a:t> </a:t>
            </a:r>
            <a:r>
              <a:rPr lang="en-US" sz="2200" dirty="0" err="1"/>
              <a:t>yuklab</a:t>
            </a:r>
            <a:r>
              <a:rPr lang="en-US" sz="2200" dirty="0"/>
              <a:t> </a:t>
            </a:r>
            <a:r>
              <a:rPr lang="en-US" sz="2200" dirty="0" err="1"/>
              <a:t>olish</a:t>
            </a:r>
            <a:r>
              <a:rPr lang="en-US" sz="2200" dirty="0"/>
              <a:t> </a:t>
            </a:r>
            <a:r>
              <a:rPr lang="en-US" sz="2200" dirty="0" err="1"/>
              <a:t>mumkin.Yuklab</a:t>
            </a:r>
            <a:r>
              <a:rPr lang="en-US" sz="2200" dirty="0"/>
              <a:t> </a:t>
            </a:r>
            <a:r>
              <a:rPr lang="en-US" sz="2200" dirty="0" err="1"/>
              <a:t>olingan</a:t>
            </a:r>
            <a:r>
              <a:rPr lang="en-US" sz="2200" dirty="0"/>
              <a:t> </a:t>
            </a:r>
            <a:r>
              <a:rPr lang="en-US" sz="2200" dirty="0" err="1"/>
              <a:t>fayllani</a:t>
            </a:r>
            <a:r>
              <a:rPr lang="en-US" sz="2200" dirty="0"/>
              <a:t> </a:t>
            </a:r>
            <a:r>
              <a:rPr lang="en-US" sz="2200" dirty="0" err="1"/>
              <a:t>ishga</a:t>
            </a:r>
            <a:r>
              <a:rPr lang="en-US" sz="2200" dirty="0"/>
              <a:t> </a:t>
            </a:r>
            <a:r>
              <a:rPr lang="en-US" sz="2200" dirty="0" err="1"/>
              <a:t>tushirish</a:t>
            </a:r>
            <a:r>
              <a:rPr lang="en-US" sz="2200" dirty="0"/>
              <a:t> </a:t>
            </a:r>
            <a:r>
              <a:rPr lang="en-US" sz="2200" dirty="0" err="1"/>
              <a:t>orqali</a:t>
            </a:r>
            <a:r>
              <a:rPr lang="en-US" sz="2200" dirty="0"/>
              <a:t> MPI </a:t>
            </a:r>
            <a:r>
              <a:rPr lang="en-US" sz="2200" dirty="0" err="1"/>
              <a:t>texnologiyasini</a:t>
            </a:r>
            <a:r>
              <a:rPr lang="en-US" sz="2200" dirty="0"/>
              <a:t> </a:t>
            </a:r>
            <a:r>
              <a:rPr lang="en-US" sz="2200" dirty="0" err="1"/>
              <a:t>o’rnatamiz</a:t>
            </a:r>
            <a:r>
              <a:rPr lang="en-US" sz="2200" dirty="0"/>
              <a:t>, </a:t>
            </a:r>
            <a:r>
              <a:rPr lang="en-US" sz="2200" dirty="0" err="1"/>
              <a:t>so’ng</a:t>
            </a:r>
            <a:r>
              <a:rPr lang="en-US" sz="2200" dirty="0"/>
              <a:t> </a:t>
            </a:r>
            <a:r>
              <a:rPr lang="en-US" sz="2200" dirty="0" err="1"/>
              <a:t>quyidagi</a:t>
            </a:r>
            <a:r>
              <a:rPr lang="en-US" sz="2200" dirty="0"/>
              <a:t> </a:t>
            </a:r>
            <a:r>
              <a:rPr lang="en-US" sz="2200" dirty="0" err="1"/>
              <a:t>tarzda</a:t>
            </a:r>
            <a:r>
              <a:rPr lang="en-US" sz="2200" dirty="0"/>
              <a:t> </a:t>
            </a:r>
            <a:r>
              <a:rPr lang="en-US" sz="2200" dirty="0" err="1"/>
              <a:t>dasturni</a:t>
            </a:r>
            <a:r>
              <a:rPr lang="en-US" sz="2200" dirty="0"/>
              <a:t> </a:t>
            </a:r>
            <a:r>
              <a:rPr lang="en-US" sz="2200" dirty="0" err="1"/>
              <a:t>bir</a:t>
            </a:r>
            <a:r>
              <a:rPr lang="en-US" sz="2200" dirty="0"/>
              <a:t> </a:t>
            </a:r>
            <a:r>
              <a:rPr lang="en-US" sz="2200" dirty="0" err="1"/>
              <a:t>nechta</a:t>
            </a:r>
            <a:r>
              <a:rPr lang="en-US" sz="2200" dirty="0"/>
              <a:t> </a:t>
            </a:r>
            <a:r>
              <a:rPr lang="en-US" sz="2200" dirty="0" err="1"/>
              <a:t>jarayon</a:t>
            </a:r>
            <a:r>
              <a:rPr lang="en-US" sz="2200" dirty="0"/>
              <a:t> </a:t>
            </a:r>
            <a:r>
              <a:rPr lang="en-US" sz="2200" dirty="0" err="1"/>
              <a:t>orqali</a:t>
            </a:r>
            <a:r>
              <a:rPr lang="en-US" sz="2200" dirty="0"/>
              <a:t> </a:t>
            </a:r>
            <a:r>
              <a:rPr lang="en-US" sz="2200" dirty="0" err="1"/>
              <a:t>ishga</a:t>
            </a:r>
            <a:r>
              <a:rPr lang="en-US" sz="2200" dirty="0"/>
              <a:t> </a:t>
            </a:r>
            <a:r>
              <a:rPr lang="en-US" sz="2200" dirty="0" err="1"/>
              <a:t>tushirishimiz</a:t>
            </a:r>
            <a:r>
              <a:rPr lang="en-US" sz="2200" dirty="0"/>
              <a:t> </a:t>
            </a:r>
            <a:r>
              <a:rPr lang="en-US" sz="2200" dirty="0" err="1"/>
              <a:t>mumkin</a:t>
            </a:r>
            <a:r>
              <a:rPr lang="en-US" sz="2200" dirty="0"/>
              <a:t> </a:t>
            </a:r>
            <a:r>
              <a:rPr lang="en-US" sz="2200" dirty="0" err="1"/>
              <a:t>bo’ladi</a:t>
            </a:r>
            <a:r>
              <a:rPr lang="en-US" sz="2200" dirty="0" smtClean="0"/>
              <a:t>.</a:t>
            </a:r>
          </a:p>
          <a:p>
            <a:r>
              <a:rPr lang="en-US" sz="2200" dirty="0" smtClean="0"/>
              <a:t>Video </a:t>
            </a:r>
            <a:r>
              <a:rPr lang="en-US" sz="2200" dirty="0" err="1" smtClean="0"/>
              <a:t>yo’riqnoma</a:t>
            </a:r>
            <a:r>
              <a:rPr lang="en-US" sz="2200" dirty="0" smtClean="0"/>
              <a:t>: </a:t>
            </a:r>
            <a:r>
              <a:rPr lang="en-US" sz="2200" dirty="0" smtClean="0">
                <a:hlinkClick r:id="rId3"/>
              </a:rPr>
              <a:t>https://youtu.be/6Mw1N5o3_RI</a:t>
            </a:r>
            <a:endParaRPr lang="en-US" sz="2200" dirty="0" smtClean="0"/>
          </a:p>
        </p:txBody>
      </p:sp>
      <p:pic>
        <p:nvPicPr>
          <p:cNvPr id="6" name="Объект 3"/>
          <p:cNvPicPr>
            <a:picLocks/>
          </p:cNvPicPr>
          <p:nvPr/>
        </p:nvPicPr>
        <p:blipFill>
          <a:blip r:embed="rId4"/>
          <a:stretch>
            <a:fillRect/>
          </a:stretch>
        </p:blipFill>
        <p:spPr>
          <a:xfrm>
            <a:off x="494896" y="3356992"/>
            <a:ext cx="8229600" cy="2592288"/>
          </a:xfrm>
          <a:prstGeom prst="rect">
            <a:avLst/>
          </a:prstGeom>
        </p:spPr>
      </p:pic>
      <p:sp>
        <p:nvSpPr>
          <p:cNvPr id="7" name="Прямоугольник 6"/>
          <p:cNvSpPr/>
          <p:nvPr/>
        </p:nvSpPr>
        <p:spPr>
          <a:xfrm>
            <a:off x="251520" y="6009418"/>
            <a:ext cx="8892480" cy="769441"/>
          </a:xfrm>
          <a:prstGeom prst="rect">
            <a:avLst/>
          </a:prstGeom>
        </p:spPr>
        <p:txBody>
          <a:bodyPr wrap="square">
            <a:spAutoFit/>
          </a:bodyPr>
          <a:lstStyle/>
          <a:p>
            <a:r>
              <a:rPr lang="en-US" sz="2200" dirty="0"/>
              <a:t> Bu </a:t>
            </a:r>
            <a:r>
              <a:rPr lang="en-US" sz="2200" dirty="0" err="1"/>
              <a:t>yerda</a:t>
            </a:r>
            <a:r>
              <a:rPr lang="en-US" sz="2200" dirty="0"/>
              <a:t> </a:t>
            </a:r>
            <a:r>
              <a:rPr lang="en-US" sz="2200" b="1" dirty="0" err="1"/>
              <a:t>mpiexec</a:t>
            </a:r>
            <a:r>
              <a:rPr lang="en-US" sz="2200" b="1" dirty="0"/>
              <a:t> –n 5</a:t>
            </a:r>
            <a:r>
              <a:rPr lang="en-US" sz="2200" dirty="0"/>
              <a:t> </a:t>
            </a:r>
            <a:r>
              <a:rPr lang="en-US" sz="2200" dirty="0" err="1"/>
              <a:t>kalit</a:t>
            </a:r>
            <a:r>
              <a:rPr lang="en-US" sz="2200" dirty="0"/>
              <a:t> </a:t>
            </a:r>
            <a:r>
              <a:rPr lang="en-US" sz="2200" dirty="0" err="1"/>
              <a:t>so’zlari</a:t>
            </a:r>
            <a:r>
              <a:rPr lang="en-US" sz="2200" dirty="0"/>
              <a:t> </a:t>
            </a:r>
            <a:r>
              <a:rPr lang="en-US" sz="2200" dirty="0" err="1"/>
              <a:t>orqali</a:t>
            </a:r>
            <a:r>
              <a:rPr lang="en-US" sz="2200" dirty="0"/>
              <a:t> </a:t>
            </a:r>
            <a:r>
              <a:rPr lang="en-US" sz="2200" dirty="0" err="1"/>
              <a:t>dasturni</a:t>
            </a:r>
            <a:r>
              <a:rPr lang="en-US" sz="2200" dirty="0"/>
              <a:t> </a:t>
            </a:r>
            <a:r>
              <a:rPr lang="en-US" sz="2200" dirty="0" err="1"/>
              <a:t>ishga</a:t>
            </a:r>
            <a:r>
              <a:rPr lang="en-US" sz="2200" dirty="0"/>
              <a:t> </a:t>
            </a:r>
            <a:r>
              <a:rPr lang="en-US" sz="2200" dirty="0" err="1"/>
              <a:t>tushiradigan</a:t>
            </a:r>
            <a:r>
              <a:rPr lang="en-US" sz="2200" dirty="0"/>
              <a:t> </a:t>
            </a:r>
            <a:r>
              <a:rPr lang="en-US" sz="2200" dirty="0" err="1"/>
              <a:t>jarayonlar</a:t>
            </a:r>
            <a:r>
              <a:rPr lang="en-US" sz="2200" dirty="0"/>
              <a:t> </a:t>
            </a:r>
            <a:r>
              <a:rPr lang="en-US" sz="2200" dirty="0" err="1"/>
              <a:t>soni</a:t>
            </a:r>
            <a:r>
              <a:rPr lang="en-US" sz="2200" dirty="0"/>
              <a:t> </a:t>
            </a:r>
            <a:r>
              <a:rPr lang="en-US" sz="2200" dirty="0" err="1"/>
              <a:t>belgilanyapti</a:t>
            </a:r>
            <a:r>
              <a:rPr lang="en-US" sz="2200" dirty="0"/>
              <a:t>.</a:t>
            </a:r>
            <a:endParaRPr lang="ru-RU" sz="2200" dirty="0"/>
          </a:p>
        </p:txBody>
      </p:sp>
    </p:spTree>
    <p:extLst>
      <p:ext uri="{BB962C8B-B14F-4D97-AF65-F5344CB8AC3E}">
        <p14:creationId xmlns:p14="http://schemas.microsoft.com/office/powerpoint/2010/main" val="40227109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2348880"/>
            <a:ext cx="8229600" cy="1143000"/>
          </a:xfrm>
        </p:spPr>
        <p:txBody>
          <a:bodyPr>
            <a:noAutofit/>
          </a:bodyPr>
          <a:lstStyle/>
          <a:p>
            <a:r>
              <a:rPr lang="en-US" sz="8000" dirty="0" err="1" smtClean="0"/>
              <a:t>E’tiboringiz</a:t>
            </a:r>
            <a:r>
              <a:rPr lang="en-US" sz="8000" dirty="0" smtClean="0"/>
              <a:t> </a:t>
            </a:r>
            <a:r>
              <a:rPr lang="en-US" sz="8000" dirty="0" err="1" smtClean="0"/>
              <a:t>uchun</a:t>
            </a:r>
            <a:r>
              <a:rPr lang="en-US" sz="8000" dirty="0" smtClean="0"/>
              <a:t> </a:t>
            </a:r>
            <a:r>
              <a:rPr lang="en-US" sz="8000" dirty="0" err="1" smtClean="0"/>
              <a:t>rahmat</a:t>
            </a:r>
            <a:r>
              <a:rPr lang="en-US" sz="8000" dirty="0"/>
              <a:t>!</a:t>
            </a:r>
            <a:endParaRPr lang="ru-RU" sz="8000" dirty="0"/>
          </a:p>
        </p:txBody>
      </p:sp>
    </p:spTree>
    <p:extLst>
      <p:ext uri="{BB962C8B-B14F-4D97-AF65-F5344CB8AC3E}">
        <p14:creationId xmlns:p14="http://schemas.microsoft.com/office/powerpoint/2010/main" val="12473631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smtClean="0"/>
              <a:t>Mashgulotlar</a:t>
            </a:r>
            <a:endParaRPr lang="ru-RU" dirty="0"/>
          </a:p>
        </p:txBody>
      </p:sp>
      <p:sp>
        <p:nvSpPr>
          <p:cNvPr id="3" name="Объект 2"/>
          <p:cNvSpPr>
            <a:spLocks noGrp="1"/>
          </p:cNvSpPr>
          <p:nvPr>
            <p:ph idx="1"/>
          </p:nvPr>
        </p:nvSpPr>
        <p:spPr/>
        <p:txBody>
          <a:bodyPr/>
          <a:lstStyle/>
          <a:p>
            <a:r>
              <a:rPr lang="en-US" dirty="0" err="1" smtClean="0"/>
              <a:t>Maruza</a:t>
            </a:r>
            <a:r>
              <a:rPr lang="en-US" dirty="0" smtClean="0"/>
              <a:t>: 18 </a:t>
            </a:r>
            <a:r>
              <a:rPr lang="en-US" dirty="0" err="1" smtClean="0"/>
              <a:t>soat</a:t>
            </a:r>
            <a:endParaRPr lang="en-US" dirty="0" smtClean="0"/>
          </a:p>
          <a:p>
            <a:r>
              <a:rPr lang="en-US" dirty="0" err="1" smtClean="0"/>
              <a:t>Amaliyot</a:t>
            </a:r>
            <a:r>
              <a:rPr lang="en-US" dirty="0" smtClean="0"/>
              <a:t>: 22 </a:t>
            </a:r>
            <a:r>
              <a:rPr lang="en-US" dirty="0" err="1" smtClean="0"/>
              <a:t>soat</a:t>
            </a:r>
            <a:endParaRPr lang="en-US" dirty="0" smtClean="0"/>
          </a:p>
          <a:p>
            <a:r>
              <a:rPr lang="en-US" dirty="0" err="1" smtClean="0"/>
              <a:t>Laboratoriya</a:t>
            </a:r>
            <a:r>
              <a:rPr lang="en-US" dirty="0" smtClean="0"/>
              <a:t>: 12 </a:t>
            </a:r>
            <a:r>
              <a:rPr lang="en-US" dirty="0" err="1" smtClean="0"/>
              <a:t>soat</a:t>
            </a:r>
            <a:endParaRPr lang="en-US" dirty="0" smtClean="0"/>
          </a:p>
          <a:p>
            <a:r>
              <a:rPr lang="en-US" dirty="0" err="1" smtClean="0"/>
              <a:t>Mustaqil</a:t>
            </a:r>
            <a:r>
              <a:rPr lang="en-US" dirty="0" smtClean="0"/>
              <a:t> </a:t>
            </a:r>
            <a:r>
              <a:rPr lang="en-US" dirty="0" err="1" smtClean="0"/>
              <a:t>ta’lim</a:t>
            </a:r>
            <a:r>
              <a:rPr lang="en-US" dirty="0" smtClean="0"/>
              <a:t>: 68 </a:t>
            </a:r>
            <a:r>
              <a:rPr lang="en-US" dirty="0" err="1" smtClean="0"/>
              <a:t>soat</a:t>
            </a:r>
            <a:endParaRPr lang="ru-RU" dirty="0"/>
          </a:p>
        </p:txBody>
      </p:sp>
    </p:spTree>
    <p:extLst>
      <p:ext uri="{BB962C8B-B14F-4D97-AF65-F5344CB8AC3E}">
        <p14:creationId xmlns:p14="http://schemas.microsoft.com/office/powerpoint/2010/main" val="19731630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27856"/>
            <a:ext cx="8229600" cy="808856"/>
          </a:xfrm>
        </p:spPr>
        <p:txBody>
          <a:bodyPr>
            <a:normAutofit/>
          </a:bodyPr>
          <a:lstStyle/>
          <a:p>
            <a:r>
              <a:rPr lang="en-US" sz="4000" dirty="0" err="1" smtClean="0"/>
              <a:t>Mustaqil</a:t>
            </a:r>
            <a:r>
              <a:rPr lang="en-US" sz="4000" dirty="0" smtClean="0"/>
              <a:t> </a:t>
            </a:r>
            <a:r>
              <a:rPr lang="en-US" sz="4000" dirty="0" err="1" smtClean="0"/>
              <a:t>ta’lim</a:t>
            </a:r>
            <a:r>
              <a:rPr lang="en-US" sz="4000" dirty="0" smtClean="0"/>
              <a:t> </a:t>
            </a:r>
            <a:r>
              <a:rPr lang="en-US" sz="4000" dirty="0" err="1" smtClean="0"/>
              <a:t>mavzulari</a:t>
            </a:r>
            <a:endParaRPr lang="ru-RU" sz="4000" dirty="0"/>
          </a:p>
        </p:txBody>
      </p:sp>
      <p:graphicFrame>
        <p:nvGraphicFramePr>
          <p:cNvPr id="5" name="Объект 4"/>
          <p:cNvGraphicFramePr>
            <a:graphicFrameLocks noGrp="1"/>
          </p:cNvGraphicFramePr>
          <p:nvPr>
            <p:ph idx="1"/>
            <p:extLst>
              <p:ext uri="{D42A27DB-BD31-4B8C-83A1-F6EECF244321}">
                <p14:modId xmlns:p14="http://schemas.microsoft.com/office/powerpoint/2010/main" val="3077270094"/>
              </p:ext>
            </p:extLst>
          </p:nvPr>
        </p:nvGraphicFramePr>
        <p:xfrm>
          <a:off x="323528" y="836712"/>
          <a:ext cx="8496944" cy="5686228"/>
        </p:xfrm>
        <a:graphic>
          <a:graphicData uri="http://schemas.openxmlformats.org/drawingml/2006/table">
            <a:tbl>
              <a:tblPr firstRow="1" firstCol="1" bandRow="1">
                <a:tableStyleId>{5C22544A-7EE6-4342-B048-85BDC9FD1C3A}</a:tableStyleId>
              </a:tblPr>
              <a:tblGrid>
                <a:gridCol w="576064"/>
                <a:gridCol w="7920880"/>
              </a:tblGrid>
              <a:tr h="324036">
                <a:tc>
                  <a:txBody>
                    <a:bodyPr/>
                    <a:lstStyle/>
                    <a:p>
                      <a:pPr algn="ctr">
                        <a:lnSpc>
                          <a:spcPct val="107000"/>
                        </a:lnSpc>
                        <a:spcAft>
                          <a:spcPts val="800"/>
                        </a:spcAft>
                      </a:pPr>
                      <a:r>
                        <a:rPr lang="uz-Latn-UZ" sz="1200">
                          <a:effectLst/>
                          <a:latin typeface="+mj-lt"/>
                        </a:rPr>
                        <a:t>1</a:t>
                      </a:r>
                      <a:endParaRPr lang="ru-RU" sz="1100">
                        <a:effectLst/>
                        <a:latin typeface="+mj-lt"/>
                        <a:ea typeface="等线"/>
                        <a:cs typeface="Times New Roman"/>
                      </a:endParaRPr>
                    </a:p>
                  </a:txBody>
                  <a:tcPr marL="68580" marR="68580" marT="0" marB="0"/>
                </a:tc>
                <a:tc>
                  <a:txBody>
                    <a:bodyPr/>
                    <a:lstStyle/>
                    <a:p>
                      <a:pPr>
                        <a:lnSpc>
                          <a:spcPct val="107000"/>
                        </a:lnSpc>
                        <a:spcAft>
                          <a:spcPts val="800"/>
                        </a:spcAft>
                      </a:pPr>
                      <a:r>
                        <a:rPr lang="uz-Latn-UZ" sz="2000">
                          <a:effectLst/>
                          <a:latin typeface="+mj-lt"/>
                        </a:rPr>
                        <a:t>Dasturlarni cmd orqali ishga tushirish usullari. Cmd buyruqlari. </a:t>
                      </a:r>
                      <a:endParaRPr lang="ru-RU" sz="1600">
                        <a:effectLst/>
                        <a:latin typeface="+mj-lt"/>
                        <a:ea typeface="等线"/>
                        <a:cs typeface="Times New Roman"/>
                      </a:endParaRPr>
                    </a:p>
                  </a:txBody>
                  <a:tcPr marL="68580" marR="68580" marT="0" marB="0"/>
                </a:tc>
              </a:tr>
              <a:tr h="324036">
                <a:tc>
                  <a:txBody>
                    <a:bodyPr/>
                    <a:lstStyle/>
                    <a:p>
                      <a:pPr algn="ctr">
                        <a:lnSpc>
                          <a:spcPct val="107000"/>
                        </a:lnSpc>
                        <a:spcAft>
                          <a:spcPts val="800"/>
                        </a:spcAft>
                      </a:pPr>
                      <a:r>
                        <a:rPr lang="uz-Latn-UZ" sz="1200">
                          <a:effectLst/>
                          <a:latin typeface="+mj-lt"/>
                        </a:rPr>
                        <a:t>2</a:t>
                      </a:r>
                      <a:endParaRPr lang="ru-RU" sz="1100">
                        <a:effectLst/>
                        <a:latin typeface="+mj-lt"/>
                        <a:ea typeface="等线"/>
                        <a:cs typeface="Times New Roman"/>
                      </a:endParaRPr>
                    </a:p>
                  </a:txBody>
                  <a:tcPr marL="68580" marR="68580" marT="0" marB="0"/>
                </a:tc>
                <a:tc>
                  <a:txBody>
                    <a:bodyPr/>
                    <a:lstStyle/>
                    <a:p>
                      <a:pPr>
                        <a:lnSpc>
                          <a:spcPct val="107000"/>
                        </a:lnSpc>
                        <a:spcAft>
                          <a:spcPts val="800"/>
                        </a:spcAft>
                      </a:pPr>
                      <a:r>
                        <a:rPr lang="en-US" sz="2000">
                          <a:effectLst/>
                          <a:latin typeface="+mj-lt"/>
                        </a:rPr>
                        <a:t>MPI kutubxonasining yaratilish tarixi.</a:t>
                      </a:r>
                      <a:endParaRPr lang="ru-RU" sz="1600">
                        <a:effectLst/>
                        <a:latin typeface="+mj-lt"/>
                        <a:ea typeface="等线"/>
                        <a:cs typeface="Times New Roman"/>
                      </a:endParaRPr>
                    </a:p>
                  </a:txBody>
                  <a:tcPr marL="68580" marR="68580" marT="0" marB="0"/>
                </a:tc>
              </a:tr>
              <a:tr h="324036">
                <a:tc>
                  <a:txBody>
                    <a:bodyPr/>
                    <a:lstStyle/>
                    <a:p>
                      <a:pPr algn="ctr">
                        <a:lnSpc>
                          <a:spcPct val="107000"/>
                        </a:lnSpc>
                        <a:spcAft>
                          <a:spcPts val="800"/>
                        </a:spcAft>
                      </a:pPr>
                      <a:r>
                        <a:rPr lang="uz-Latn-UZ" sz="1200">
                          <a:effectLst/>
                          <a:latin typeface="+mj-lt"/>
                        </a:rPr>
                        <a:t>3</a:t>
                      </a:r>
                      <a:endParaRPr lang="ru-RU" sz="1100">
                        <a:effectLst/>
                        <a:latin typeface="+mj-lt"/>
                        <a:ea typeface="等线"/>
                        <a:cs typeface="Times New Roman"/>
                      </a:endParaRPr>
                    </a:p>
                  </a:txBody>
                  <a:tcPr marL="68580" marR="68580" marT="0" marB="0"/>
                </a:tc>
                <a:tc>
                  <a:txBody>
                    <a:bodyPr/>
                    <a:lstStyle/>
                    <a:p>
                      <a:pPr>
                        <a:lnSpc>
                          <a:spcPct val="107000"/>
                        </a:lnSpc>
                        <a:spcAft>
                          <a:spcPts val="800"/>
                        </a:spcAft>
                      </a:pPr>
                      <a:r>
                        <a:rPr lang="en-US" sz="2000">
                          <a:effectLst/>
                          <a:latin typeface="+mj-lt"/>
                        </a:rPr>
                        <a:t>MPI_status strukturasi. </a:t>
                      </a:r>
                      <a:endParaRPr lang="ru-RU" sz="1600">
                        <a:effectLst/>
                        <a:latin typeface="+mj-lt"/>
                        <a:ea typeface="等线"/>
                        <a:cs typeface="Times New Roman"/>
                      </a:endParaRPr>
                    </a:p>
                  </a:txBody>
                  <a:tcPr marL="68580" marR="68580" marT="0" marB="0"/>
                </a:tc>
              </a:tr>
              <a:tr h="324036">
                <a:tc>
                  <a:txBody>
                    <a:bodyPr/>
                    <a:lstStyle/>
                    <a:p>
                      <a:pPr algn="ctr">
                        <a:lnSpc>
                          <a:spcPct val="107000"/>
                        </a:lnSpc>
                        <a:spcAft>
                          <a:spcPts val="800"/>
                        </a:spcAft>
                      </a:pPr>
                      <a:r>
                        <a:rPr lang="uz-Latn-UZ" sz="1200">
                          <a:effectLst/>
                          <a:latin typeface="+mj-lt"/>
                        </a:rPr>
                        <a:t>4</a:t>
                      </a:r>
                      <a:endParaRPr lang="ru-RU" sz="1100">
                        <a:effectLst/>
                        <a:latin typeface="+mj-lt"/>
                        <a:ea typeface="等线"/>
                        <a:cs typeface="Times New Roman"/>
                      </a:endParaRPr>
                    </a:p>
                  </a:txBody>
                  <a:tcPr marL="68580" marR="68580" marT="0" marB="0"/>
                </a:tc>
                <a:tc>
                  <a:txBody>
                    <a:bodyPr/>
                    <a:lstStyle/>
                    <a:p>
                      <a:pPr>
                        <a:lnSpc>
                          <a:spcPct val="107000"/>
                        </a:lnSpc>
                        <a:spcAft>
                          <a:spcPts val="800"/>
                        </a:spcAft>
                      </a:pPr>
                      <a:r>
                        <a:rPr lang="en-US" sz="2000">
                          <a:effectLst/>
                          <a:latin typeface="+mj-lt"/>
                        </a:rPr>
                        <a:t>MPI umumiy protseduralari.</a:t>
                      </a:r>
                      <a:endParaRPr lang="ru-RU" sz="1600">
                        <a:effectLst/>
                        <a:latin typeface="+mj-lt"/>
                        <a:ea typeface="等线"/>
                        <a:cs typeface="Times New Roman"/>
                      </a:endParaRPr>
                    </a:p>
                  </a:txBody>
                  <a:tcPr marL="68580" marR="68580" marT="0" marB="0"/>
                </a:tc>
              </a:tr>
              <a:tr h="324036">
                <a:tc>
                  <a:txBody>
                    <a:bodyPr/>
                    <a:lstStyle/>
                    <a:p>
                      <a:pPr algn="ctr">
                        <a:lnSpc>
                          <a:spcPct val="107000"/>
                        </a:lnSpc>
                        <a:spcAft>
                          <a:spcPts val="800"/>
                        </a:spcAft>
                      </a:pPr>
                      <a:r>
                        <a:rPr lang="uz-Latn-UZ" sz="1200">
                          <a:effectLst/>
                          <a:latin typeface="+mj-lt"/>
                        </a:rPr>
                        <a:t>5</a:t>
                      </a:r>
                      <a:endParaRPr lang="ru-RU" sz="1100">
                        <a:effectLst/>
                        <a:latin typeface="+mj-lt"/>
                        <a:ea typeface="等线"/>
                        <a:cs typeface="Times New Roman"/>
                      </a:endParaRPr>
                    </a:p>
                  </a:txBody>
                  <a:tcPr marL="68580" marR="68580" marT="0" marB="0"/>
                </a:tc>
                <a:tc>
                  <a:txBody>
                    <a:bodyPr/>
                    <a:lstStyle/>
                    <a:p>
                      <a:pPr>
                        <a:lnSpc>
                          <a:spcPct val="107000"/>
                        </a:lnSpc>
                        <a:spcAft>
                          <a:spcPts val="800"/>
                        </a:spcAft>
                      </a:pPr>
                      <a:r>
                        <a:rPr lang="en-US" sz="2000" dirty="0">
                          <a:effectLst/>
                          <a:latin typeface="+mj-lt"/>
                        </a:rPr>
                        <a:t>MPI da </a:t>
                      </a:r>
                      <a:r>
                        <a:rPr lang="en-US" sz="2000" dirty="0" err="1">
                          <a:effectLst/>
                          <a:latin typeface="+mj-lt"/>
                        </a:rPr>
                        <a:t>xabar</a:t>
                      </a:r>
                      <a:r>
                        <a:rPr lang="en-US" sz="2000" dirty="0">
                          <a:effectLst/>
                          <a:latin typeface="+mj-lt"/>
                        </a:rPr>
                        <a:t> </a:t>
                      </a:r>
                      <a:r>
                        <a:rPr lang="en-US" sz="2000" dirty="0" err="1">
                          <a:effectLst/>
                          <a:latin typeface="+mj-lt"/>
                        </a:rPr>
                        <a:t>almashish</a:t>
                      </a:r>
                      <a:r>
                        <a:rPr lang="en-US" sz="2000" dirty="0">
                          <a:effectLst/>
                          <a:latin typeface="+mj-lt"/>
                        </a:rPr>
                        <a:t> </a:t>
                      </a:r>
                      <a:r>
                        <a:rPr lang="en-US" sz="2000" dirty="0" err="1">
                          <a:effectLst/>
                          <a:latin typeface="+mj-lt"/>
                        </a:rPr>
                        <a:t>turlari</a:t>
                      </a:r>
                      <a:r>
                        <a:rPr lang="en-US" sz="2000" dirty="0">
                          <a:effectLst/>
                          <a:latin typeface="+mj-lt"/>
                        </a:rPr>
                        <a:t> </a:t>
                      </a:r>
                      <a:r>
                        <a:rPr lang="en-US" sz="2000" dirty="0" err="1">
                          <a:effectLst/>
                          <a:latin typeface="+mj-lt"/>
                        </a:rPr>
                        <a:t>va</a:t>
                      </a:r>
                      <a:r>
                        <a:rPr lang="en-US" sz="2000" dirty="0">
                          <a:effectLst/>
                          <a:latin typeface="+mj-lt"/>
                        </a:rPr>
                        <a:t> </a:t>
                      </a:r>
                      <a:r>
                        <a:rPr lang="en-US" sz="2000" dirty="0" err="1">
                          <a:effectLst/>
                          <a:latin typeface="+mj-lt"/>
                        </a:rPr>
                        <a:t>ular</a:t>
                      </a:r>
                      <a:r>
                        <a:rPr lang="en-US" sz="2000" dirty="0">
                          <a:effectLst/>
                          <a:latin typeface="+mj-lt"/>
                        </a:rPr>
                        <a:t> </a:t>
                      </a:r>
                      <a:r>
                        <a:rPr lang="en-US" sz="2000" dirty="0" err="1">
                          <a:effectLst/>
                          <a:latin typeface="+mj-lt"/>
                        </a:rPr>
                        <a:t>orasidagi</a:t>
                      </a:r>
                      <a:r>
                        <a:rPr lang="en-US" sz="2000" dirty="0">
                          <a:effectLst/>
                          <a:latin typeface="+mj-lt"/>
                        </a:rPr>
                        <a:t> </a:t>
                      </a:r>
                      <a:r>
                        <a:rPr lang="en-US" sz="2000" dirty="0" err="1">
                          <a:effectLst/>
                          <a:latin typeface="+mj-lt"/>
                        </a:rPr>
                        <a:t>farqlar</a:t>
                      </a:r>
                      <a:r>
                        <a:rPr lang="en-US" sz="2000" dirty="0" smtClean="0">
                          <a:effectLst/>
                          <a:latin typeface="+mj-lt"/>
                        </a:rPr>
                        <a:t>.</a:t>
                      </a:r>
                    </a:p>
                  </a:txBody>
                  <a:tcPr marL="68580" marR="68580" marT="0" marB="0"/>
                </a:tc>
              </a:tr>
              <a:tr h="468052">
                <a:tc>
                  <a:txBody>
                    <a:bodyPr/>
                    <a:lstStyle/>
                    <a:p>
                      <a:pPr algn="ctr">
                        <a:lnSpc>
                          <a:spcPct val="107000"/>
                        </a:lnSpc>
                        <a:spcAft>
                          <a:spcPts val="800"/>
                        </a:spcAft>
                      </a:pPr>
                      <a:r>
                        <a:rPr lang="uz-Latn-UZ" sz="1200" dirty="0">
                          <a:effectLst/>
                          <a:latin typeface="+mj-lt"/>
                          <a:ea typeface="等线"/>
                          <a:cs typeface="Times New Roman"/>
                        </a:rPr>
                        <a:t>6</a:t>
                      </a:r>
                      <a:endParaRPr lang="ru-RU" sz="1100" dirty="0">
                        <a:effectLst/>
                        <a:latin typeface="+mj-lt"/>
                        <a:ea typeface="等线"/>
                        <a:cs typeface="Times New Roman"/>
                      </a:endParaRPr>
                    </a:p>
                  </a:txBody>
                  <a:tcPr marL="68580" marR="68580" marT="0" marB="0"/>
                </a:tc>
                <a:tc>
                  <a:txBody>
                    <a:bodyPr/>
                    <a:lstStyle/>
                    <a:p>
                      <a:pPr>
                        <a:lnSpc>
                          <a:spcPct val="107000"/>
                        </a:lnSpc>
                        <a:spcAft>
                          <a:spcPts val="800"/>
                        </a:spcAft>
                      </a:pPr>
                      <a:r>
                        <a:rPr lang="en-US" sz="2000" dirty="0" err="1">
                          <a:effectLst/>
                          <a:latin typeface="+mj-lt"/>
                          <a:ea typeface="等线"/>
                          <a:cs typeface="Times New Roman"/>
                        </a:rPr>
                        <a:t>Blokirovkali</a:t>
                      </a:r>
                      <a:r>
                        <a:rPr lang="en-US" sz="2000" dirty="0">
                          <a:effectLst/>
                          <a:latin typeface="+mj-lt"/>
                          <a:ea typeface="等线"/>
                          <a:cs typeface="Times New Roman"/>
                        </a:rPr>
                        <a:t> </a:t>
                      </a:r>
                      <a:r>
                        <a:rPr lang="en-US" sz="2000" dirty="0" err="1">
                          <a:effectLst/>
                          <a:latin typeface="+mj-lt"/>
                          <a:ea typeface="等线"/>
                          <a:cs typeface="Times New Roman"/>
                        </a:rPr>
                        <a:t>xabar</a:t>
                      </a:r>
                      <a:r>
                        <a:rPr lang="en-US" sz="2000" dirty="0">
                          <a:effectLst/>
                          <a:latin typeface="+mj-lt"/>
                          <a:ea typeface="等线"/>
                          <a:cs typeface="Times New Roman"/>
                        </a:rPr>
                        <a:t> </a:t>
                      </a:r>
                      <a:r>
                        <a:rPr lang="en-US" sz="2000" dirty="0" err="1">
                          <a:effectLst/>
                          <a:latin typeface="+mj-lt"/>
                          <a:ea typeface="等线"/>
                          <a:cs typeface="Times New Roman"/>
                        </a:rPr>
                        <a:t>almashishni</a:t>
                      </a:r>
                      <a:r>
                        <a:rPr lang="en-US" sz="2000" dirty="0">
                          <a:effectLst/>
                          <a:latin typeface="+mj-lt"/>
                          <a:ea typeface="等线"/>
                          <a:cs typeface="Times New Roman"/>
                        </a:rPr>
                        <a:t> real </a:t>
                      </a:r>
                      <a:r>
                        <a:rPr lang="en-US" sz="2000" dirty="0" err="1">
                          <a:effectLst/>
                          <a:latin typeface="+mj-lt"/>
                          <a:ea typeface="等线"/>
                          <a:cs typeface="Times New Roman"/>
                        </a:rPr>
                        <a:t>muammolarni</a:t>
                      </a:r>
                      <a:r>
                        <a:rPr lang="en-US" sz="2000" dirty="0">
                          <a:effectLst/>
                          <a:latin typeface="+mj-lt"/>
                          <a:ea typeface="等线"/>
                          <a:cs typeface="Times New Roman"/>
                        </a:rPr>
                        <a:t> </a:t>
                      </a:r>
                      <a:r>
                        <a:rPr lang="en-US" sz="2000" dirty="0" err="1">
                          <a:effectLst/>
                          <a:latin typeface="+mj-lt"/>
                          <a:ea typeface="等线"/>
                          <a:cs typeface="Times New Roman"/>
                        </a:rPr>
                        <a:t>yechishga</a:t>
                      </a:r>
                      <a:r>
                        <a:rPr lang="en-US" sz="2000" dirty="0">
                          <a:effectLst/>
                          <a:latin typeface="+mj-lt"/>
                          <a:ea typeface="等线"/>
                          <a:cs typeface="Times New Roman"/>
                        </a:rPr>
                        <a:t> </a:t>
                      </a:r>
                      <a:r>
                        <a:rPr lang="en-US" sz="2000" dirty="0" err="1">
                          <a:effectLst/>
                          <a:latin typeface="+mj-lt"/>
                          <a:ea typeface="等线"/>
                          <a:cs typeface="Times New Roman"/>
                        </a:rPr>
                        <a:t>qo’llanilishi</a:t>
                      </a:r>
                      <a:r>
                        <a:rPr lang="en-US" sz="2000" dirty="0">
                          <a:effectLst/>
                          <a:latin typeface="+mj-lt"/>
                          <a:ea typeface="等线"/>
                          <a:cs typeface="Times New Roman"/>
                        </a:rPr>
                        <a:t>.</a:t>
                      </a:r>
                      <a:endParaRPr lang="ru-RU" sz="1600" dirty="0">
                        <a:effectLst/>
                        <a:latin typeface="+mj-lt"/>
                        <a:ea typeface="等线"/>
                        <a:cs typeface="Times New Roman"/>
                      </a:endParaRPr>
                    </a:p>
                  </a:txBody>
                  <a:tcPr marL="68580" marR="68580" marT="0" marB="0"/>
                </a:tc>
              </a:tr>
              <a:tr h="324036">
                <a:tc>
                  <a:txBody>
                    <a:bodyPr/>
                    <a:lstStyle/>
                    <a:p>
                      <a:pPr algn="ctr">
                        <a:lnSpc>
                          <a:spcPct val="107000"/>
                        </a:lnSpc>
                        <a:spcAft>
                          <a:spcPts val="800"/>
                        </a:spcAft>
                      </a:pPr>
                      <a:r>
                        <a:rPr lang="uz-Latn-UZ" sz="1200" b="1">
                          <a:effectLst/>
                          <a:latin typeface="+mj-lt"/>
                          <a:ea typeface="等线"/>
                          <a:cs typeface="Times New Roman"/>
                        </a:rPr>
                        <a:t>7</a:t>
                      </a:r>
                      <a:endParaRPr lang="ru-RU" sz="1100">
                        <a:effectLst/>
                        <a:latin typeface="+mj-lt"/>
                        <a:ea typeface="等线"/>
                        <a:cs typeface="Times New Roman"/>
                      </a:endParaRPr>
                    </a:p>
                  </a:txBody>
                  <a:tcPr marL="68580" marR="68580" marT="0" marB="0"/>
                </a:tc>
                <a:tc>
                  <a:txBody>
                    <a:bodyPr/>
                    <a:lstStyle/>
                    <a:p>
                      <a:pPr>
                        <a:lnSpc>
                          <a:spcPct val="107000"/>
                        </a:lnSpc>
                        <a:spcAft>
                          <a:spcPts val="800"/>
                        </a:spcAft>
                      </a:pPr>
                      <a:r>
                        <a:rPr lang="en-US" sz="2000">
                          <a:effectLst/>
                          <a:latin typeface="+mj-lt"/>
                          <a:ea typeface="等线"/>
                          <a:cs typeface="Times New Roman"/>
                        </a:rPr>
                        <a:t>MPI_Wtick funksiyasi.</a:t>
                      </a:r>
                      <a:endParaRPr lang="ru-RU" sz="1600">
                        <a:effectLst/>
                        <a:latin typeface="+mj-lt"/>
                        <a:ea typeface="等线"/>
                        <a:cs typeface="Times New Roman"/>
                      </a:endParaRPr>
                    </a:p>
                  </a:txBody>
                  <a:tcPr marL="68580" marR="68580" marT="0" marB="0"/>
                </a:tc>
              </a:tr>
              <a:tr h="324036">
                <a:tc>
                  <a:txBody>
                    <a:bodyPr/>
                    <a:lstStyle/>
                    <a:p>
                      <a:pPr algn="ctr">
                        <a:lnSpc>
                          <a:spcPct val="107000"/>
                        </a:lnSpc>
                        <a:spcAft>
                          <a:spcPts val="800"/>
                        </a:spcAft>
                      </a:pPr>
                      <a:r>
                        <a:rPr lang="uz-Latn-UZ" sz="1200" b="1">
                          <a:effectLst/>
                          <a:latin typeface="+mj-lt"/>
                          <a:ea typeface="等线"/>
                          <a:cs typeface="Times New Roman"/>
                        </a:rPr>
                        <a:t>8</a:t>
                      </a:r>
                      <a:endParaRPr lang="ru-RU" sz="1100">
                        <a:effectLst/>
                        <a:latin typeface="+mj-lt"/>
                        <a:ea typeface="等线"/>
                        <a:cs typeface="Times New Roman"/>
                      </a:endParaRPr>
                    </a:p>
                  </a:txBody>
                  <a:tcPr marL="68580" marR="68580" marT="0" marB="0"/>
                </a:tc>
                <a:tc>
                  <a:txBody>
                    <a:bodyPr/>
                    <a:lstStyle/>
                    <a:p>
                      <a:pPr>
                        <a:lnSpc>
                          <a:spcPct val="107000"/>
                        </a:lnSpc>
                        <a:spcAft>
                          <a:spcPts val="800"/>
                        </a:spcAft>
                      </a:pPr>
                      <a:r>
                        <a:rPr lang="en-US" sz="2000">
                          <a:effectLst/>
                          <a:latin typeface="+mj-lt"/>
                          <a:ea typeface="等线"/>
                          <a:cs typeface="Times New Roman"/>
                        </a:rPr>
                        <a:t>MPI_Probe funksiyasining muhim holatlarda qo’llanilishi.</a:t>
                      </a:r>
                      <a:endParaRPr lang="ru-RU" sz="1600">
                        <a:effectLst/>
                        <a:latin typeface="+mj-lt"/>
                        <a:ea typeface="等线"/>
                        <a:cs typeface="Times New Roman"/>
                      </a:endParaRPr>
                    </a:p>
                  </a:txBody>
                  <a:tcPr marL="68580" marR="68580" marT="0" marB="0"/>
                </a:tc>
              </a:tr>
              <a:tr h="648071">
                <a:tc>
                  <a:txBody>
                    <a:bodyPr/>
                    <a:lstStyle/>
                    <a:p>
                      <a:pPr algn="ctr">
                        <a:lnSpc>
                          <a:spcPct val="107000"/>
                        </a:lnSpc>
                        <a:spcAft>
                          <a:spcPts val="800"/>
                        </a:spcAft>
                      </a:pPr>
                      <a:r>
                        <a:rPr lang="uz-Latn-UZ" sz="1200" b="1">
                          <a:effectLst/>
                          <a:latin typeface="+mj-lt"/>
                          <a:ea typeface="等线"/>
                          <a:cs typeface="Times New Roman"/>
                        </a:rPr>
                        <a:t>9</a:t>
                      </a:r>
                      <a:endParaRPr lang="ru-RU" sz="1100">
                        <a:effectLst/>
                        <a:latin typeface="+mj-lt"/>
                        <a:ea typeface="等线"/>
                        <a:cs typeface="Times New Roman"/>
                      </a:endParaRPr>
                    </a:p>
                  </a:txBody>
                  <a:tcPr marL="68580" marR="68580" marT="0" marB="0"/>
                </a:tc>
                <a:tc>
                  <a:txBody>
                    <a:bodyPr/>
                    <a:lstStyle/>
                    <a:p>
                      <a:pPr>
                        <a:lnSpc>
                          <a:spcPct val="107000"/>
                        </a:lnSpc>
                        <a:spcAft>
                          <a:spcPts val="800"/>
                        </a:spcAft>
                      </a:pPr>
                      <a:r>
                        <a:rPr lang="uz-Latn-UZ" sz="2000" dirty="0">
                          <a:effectLst/>
                          <a:latin typeface="+mj-lt"/>
                          <a:ea typeface="等线"/>
                          <a:cs typeface="Times New Roman"/>
                        </a:rPr>
                        <a:t>Blokirovkasiz xabar almashish mohiyati va uning qo’llanilish sohalari.Blokirovkasiz xabar almashish funksiyalari.</a:t>
                      </a:r>
                      <a:endParaRPr lang="ru-RU" sz="1600" dirty="0">
                        <a:effectLst/>
                        <a:latin typeface="+mj-lt"/>
                        <a:ea typeface="等线"/>
                        <a:cs typeface="Times New Roman"/>
                      </a:endParaRPr>
                    </a:p>
                  </a:txBody>
                  <a:tcPr marL="68580" marR="68580" marT="0" marB="0"/>
                </a:tc>
              </a:tr>
              <a:tr h="648071">
                <a:tc>
                  <a:txBody>
                    <a:bodyPr/>
                    <a:lstStyle/>
                    <a:p>
                      <a:pPr algn="ctr">
                        <a:lnSpc>
                          <a:spcPct val="107000"/>
                        </a:lnSpc>
                        <a:spcAft>
                          <a:spcPts val="800"/>
                        </a:spcAft>
                      </a:pPr>
                      <a:r>
                        <a:rPr lang="uz-Latn-UZ" sz="1200" b="1" dirty="0">
                          <a:effectLst/>
                          <a:latin typeface="+mj-lt"/>
                          <a:ea typeface="等线"/>
                          <a:cs typeface="Times New Roman"/>
                        </a:rPr>
                        <a:t>11</a:t>
                      </a:r>
                      <a:endParaRPr lang="ru-RU" sz="1100" dirty="0">
                        <a:effectLst/>
                        <a:latin typeface="+mj-lt"/>
                        <a:ea typeface="等线"/>
                        <a:cs typeface="Times New Roman"/>
                      </a:endParaRPr>
                    </a:p>
                  </a:txBody>
                  <a:tcPr marL="68580" marR="68580" marT="0" marB="0"/>
                </a:tc>
                <a:tc>
                  <a:txBody>
                    <a:bodyPr/>
                    <a:lstStyle/>
                    <a:p>
                      <a:pPr>
                        <a:lnSpc>
                          <a:spcPct val="107000"/>
                        </a:lnSpc>
                        <a:spcAft>
                          <a:spcPts val="800"/>
                        </a:spcAft>
                      </a:pPr>
                      <a:r>
                        <a:rPr lang="uz-Latn-UZ" sz="2000">
                          <a:effectLst/>
                          <a:latin typeface="+mj-lt"/>
                          <a:ea typeface="等线"/>
                          <a:cs typeface="Times New Roman"/>
                        </a:rPr>
                        <a:t>Blokirovkasiz xabar almashish holatini tekshirish funksiyalari va ularni amalda qo’llanilishi.</a:t>
                      </a:r>
                      <a:endParaRPr lang="ru-RU" sz="1600">
                        <a:effectLst/>
                        <a:latin typeface="+mj-lt"/>
                        <a:ea typeface="等线"/>
                        <a:cs typeface="Times New Roman"/>
                      </a:endParaRPr>
                    </a:p>
                  </a:txBody>
                  <a:tcPr marL="68580" marR="68580" marT="0" marB="0"/>
                </a:tc>
              </a:tr>
              <a:tr h="648071">
                <a:tc>
                  <a:txBody>
                    <a:bodyPr/>
                    <a:lstStyle/>
                    <a:p>
                      <a:pPr algn="ctr">
                        <a:lnSpc>
                          <a:spcPct val="107000"/>
                        </a:lnSpc>
                        <a:spcAft>
                          <a:spcPts val="800"/>
                        </a:spcAft>
                      </a:pPr>
                      <a:r>
                        <a:rPr lang="uz-Latn-UZ" sz="1200" b="1">
                          <a:effectLst/>
                          <a:latin typeface="+mj-lt"/>
                          <a:ea typeface="等线"/>
                          <a:cs typeface="Times New Roman"/>
                        </a:rPr>
                        <a:t>12</a:t>
                      </a:r>
                      <a:endParaRPr lang="ru-RU" sz="1100">
                        <a:effectLst/>
                        <a:latin typeface="+mj-lt"/>
                        <a:ea typeface="等线"/>
                        <a:cs typeface="Times New Roman"/>
                      </a:endParaRPr>
                    </a:p>
                  </a:txBody>
                  <a:tcPr marL="68580" marR="68580" marT="0" marB="0"/>
                </a:tc>
                <a:tc>
                  <a:txBody>
                    <a:bodyPr/>
                    <a:lstStyle/>
                    <a:p>
                      <a:pPr>
                        <a:lnSpc>
                          <a:spcPct val="107000"/>
                        </a:lnSpc>
                        <a:spcAft>
                          <a:spcPts val="800"/>
                        </a:spcAft>
                      </a:pPr>
                      <a:r>
                        <a:rPr lang="uz-Latn-UZ" sz="2000">
                          <a:effectLst/>
                          <a:latin typeface="+mj-lt"/>
                          <a:ea typeface="等线"/>
                          <a:cs typeface="Times New Roman"/>
                        </a:rPr>
                        <a:t>Blokirovkali va blokirovkasiz xabar almashish o’rtasidagi asosiy farqlar,afzallik va kamchiliklari.</a:t>
                      </a:r>
                      <a:endParaRPr lang="ru-RU" sz="1600">
                        <a:effectLst/>
                        <a:latin typeface="+mj-lt"/>
                        <a:ea typeface="等线"/>
                        <a:cs typeface="Times New Roman"/>
                      </a:endParaRPr>
                    </a:p>
                  </a:txBody>
                  <a:tcPr marL="68580" marR="68580" marT="0" marB="0"/>
                </a:tc>
              </a:tr>
              <a:tr h="648071">
                <a:tc>
                  <a:txBody>
                    <a:bodyPr/>
                    <a:lstStyle/>
                    <a:p>
                      <a:pPr algn="ctr">
                        <a:lnSpc>
                          <a:spcPct val="107000"/>
                        </a:lnSpc>
                        <a:spcAft>
                          <a:spcPts val="800"/>
                        </a:spcAft>
                      </a:pPr>
                      <a:r>
                        <a:rPr lang="uz-Latn-UZ" sz="1200" b="1">
                          <a:effectLst/>
                          <a:latin typeface="+mj-lt"/>
                          <a:ea typeface="等线"/>
                          <a:cs typeface="Times New Roman"/>
                        </a:rPr>
                        <a:t>13</a:t>
                      </a:r>
                      <a:endParaRPr lang="ru-RU" sz="1100">
                        <a:effectLst/>
                        <a:latin typeface="+mj-lt"/>
                        <a:ea typeface="等线"/>
                        <a:cs typeface="Times New Roman"/>
                      </a:endParaRPr>
                    </a:p>
                  </a:txBody>
                  <a:tcPr marL="68580" marR="68580" marT="0" marB="0"/>
                </a:tc>
                <a:tc>
                  <a:txBody>
                    <a:bodyPr/>
                    <a:lstStyle/>
                    <a:p>
                      <a:pPr>
                        <a:lnSpc>
                          <a:spcPct val="107000"/>
                        </a:lnSpc>
                        <a:spcAft>
                          <a:spcPts val="800"/>
                        </a:spcAft>
                      </a:pPr>
                      <a:r>
                        <a:rPr lang="en-US" sz="2000" dirty="0" err="1">
                          <a:effectLst/>
                          <a:latin typeface="+mj-lt"/>
                          <a:ea typeface="等线"/>
                          <a:cs typeface="Times New Roman"/>
                        </a:rPr>
                        <a:t>Jarayonlar</a:t>
                      </a:r>
                      <a:r>
                        <a:rPr lang="en-US" sz="2000" dirty="0">
                          <a:effectLst/>
                          <a:latin typeface="+mj-lt"/>
                          <a:ea typeface="等线"/>
                          <a:cs typeface="Times New Roman"/>
                        </a:rPr>
                        <a:t> </a:t>
                      </a:r>
                      <a:r>
                        <a:rPr lang="en-US" sz="2000" dirty="0" err="1">
                          <a:effectLst/>
                          <a:latin typeface="+mj-lt"/>
                          <a:ea typeface="等线"/>
                          <a:cs typeface="Times New Roman"/>
                        </a:rPr>
                        <a:t>o’rtasida</a:t>
                      </a:r>
                      <a:r>
                        <a:rPr lang="en-US" sz="2000" dirty="0">
                          <a:effectLst/>
                          <a:latin typeface="+mj-lt"/>
                          <a:ea typeface="等线"/>
                          <a:cs typeface="Times New Roman"/>
                        </a:rPr>
                        <a:t> </a:t>
                      </a:r>
                      <a:r>
                        <a:rPr lang="en-US" sz="2000" dirty="0" err="1">
                          <a:effectLst/>
                          <a:latin typeface="+mj-lt"/>
                          <a:ea typeface="等线"/>
                          <a:cs typeface="Times New Roman"/>
                        </a:rPr>
                        <a:t>ikki</a:t>
                      </a:r>
                      <a:r>
                        <a:rPr lang="en-US" sz="2000" dirty="0">
                          <a:effectLst/>
                          <a:latin typeface="+mj-lt"/>
                          <a:ea typeface="等线"/>
                          <a:cs typeface="Times New Roman"/>
                        </a:rPr>
                        <a:t> </a:t>
                      </a:r>
                      <a:r>
                        <a:rPr lang="en-US" sz="2000" dirty="0" err="1">
                          <a:effectLst/>
                          <a:latin typeface="+mj-lt"/>
                          <a:ea typeface="等线"/>
                          <a:cs typeface="Times New Roman"/>
                        </a:rPr>
                        <a:t>tomonlama</a:t>
                      </a:r>
                      <a:r>
                        <a:rPr lang="en-US" sz="2000" dirty="0">
                          <a:effectLst/>
                          <a:latin typeface="+mj-lt"/>
                          <a:ea typeface="等线"/>
                          <a:cs typeface="Times New Roman"/>
                        </a:rPr>
                        <a:t> </a:t>
                      </a:r>
                      <a:r>
                        <a:rPr lang="en-US" sz="2000" dirty="0" err="1">
                          <a:effectLst/>
                          <a:latin typeface="+mj-lt"/>
                          <a:ea typeface="等线"/>
                          <a:cs typeface="Times New Roman"/>
                        </a:rPr>
                        <a:t>xabar</a:t>
                      </a:r>
                      <a:r>
                        <a:rPr lang="en-US" sz="2000" dirty="0">
                          <a:effectLst/>
                          <a:latin typeface="+mj-lt"/>
                          <a:ea typeface="等线"/>
                          <a:cs typeface="Times New Roman"/>
                        </a:rPr>
                        <a:t> </a:t>
                      </a:r>
                      <a:r>
                        <a:rPr lang="en-US" sz="2000" dirty="0" err="1">
                          <a:effectLst/>
                          <a:latin typeface="+mj-lt"/>
                          <a:ea typeface="等线"/>
                          <a:cs typeface="Times New Roman"/>
                        </a:rPr>
                        <a:t>almashish</a:t>
                      </a:r>
                      <a:r>
                        <a:rPr lang="en-US" sz="2000" dirty="0">
                          <a:effectLst/>
                          <a:latin typeface="+mj-lt"/>
                          <a:ea typeface="等线"/>
                          <a:cs typeface="Times New Roman"/>
                        </a:rPr>
                        <a:t> </a:t>
                      </a:r>
                      <a:r>
                        <a:rPr lang="en-US" sz="2000" dirty="0" err="1">
                          <a:effectLst/>
                          <a:latin typeface="+mj-lt"/>
                          <a:ea typeface="等线"/>
                          <a:cs typeface="Times New Roman"/>
                        </a:rPr>
                        <a:t>uchun</a:t>
                      </a:r>
                      <a:r>
                        <a:rPr lang="en-US" sz="2000" dirty="0">
                          <a:effectLst/>
                          <a:latin typeface="+mj-lt"/>
                          <a:ea typeface="等线"/>
                          <a:cs typeface="Times New Roman"/>
                        </a:rPr>
                        <a:t> </a:t>
                      </a:r>
                      <a:r>
                        <a:rPr lang="en-US" sz="2000" dirty="0" err="1">
                          <a:effectLst/>
                          <a:latin typeface="+mj-lt"/>
                          <a:ea typeface="等线"/>
                          <a:cs typeface="Times New Roman"/>
                        </a:rPr>
                        <a:t>ishlatiladigan</a:t>
                      </a:r>
                      <a:r>
                        <a:rPr lang="en-US" sz="2000" dirty="0">
                          <a:effectLst/>
                          <a:latin typeface="+mj-lt"/>
                          <a:ea typeface="等线"/>
                          <a:cs typeface="Times New Roman"/>
                        </a:rPr>
                        <a:t> </a:t>
                      </a:r>
                      <a:r>
                        <a:rPr lang="en-US" sz="2000" dirty="0" err="1">
                          <a:effectLst/>
                          <a:latin typeface="+mj-lt"/>
                          <a:ea typeface="等线"/>
                          <a:cs typeface="Times New Roman"/>
                        </a:rPr>
                        <a:t>funksiyalar</a:t>
                      </a:r>
                      <a:r>
                        <a:rPr lang="en-US" sz="2000" dirty="0">
                          <a:effectLst/>
                          <a:latin typeface="+mj-lt"/>
                          <a:ea typeface="等线"/>
                          <a:cs typeface="Times New Roman"/>
                        </a:rPr>
                        <a:t>.</a:t>
                      </a:r>
                      <a:endParaRPr lang="ru-RU" sz="1600" dirty="0">
                        <a:effectLst/>
                        <a:latin typeface="+mj-lt"/>
                        <a:ea typeface="等线"/>
                        <a:cs typeface="Times New Roman"/>
                      </a:endParaRPr>
                    </a:p>
                  </a:txBody>
                  <a:tcPr marL="68580" marR="68580" marT="0" marB="0"/>
                </a:tc>
              </a:tr>
              <a:tr h="324036">
                <a:tc>
                  <a:txBody>
                    <a:bodyPr/>
                    <a:lstStyle/>
                    <a:p>
                      <a:pPr algn="ctr">
                        <a:lnSpc>
                          <a:spcPct val="107000"/>
                        </a:lnSpc>
                        <a:spcAft>
                          <a:spcPts val="800"/>
                        </a:spcAft>
                      </a:pPr>
                      <a:r>
                        <a:rPr lang="uz-Latn-UZ" sz="1200" b="1">
                          <a:effectLst/>
                          <a:latin typeface="+mj-lt"/>
                          <a:ea typeface="等线"/>
                          <a:cs typeface="Times New Roman"/>
                        </a:rPr>
                        <a:t>14</a:t>
                      </a:r>
                      <a:endParaRPr lang="ru-RU" sz="1100">
                        <a:effectLst/>
                        <a:latin typeface="+mj-lt"/>
                        <a:ea typeface="等线"/>
                        <a:cs typeface="Times New Roman"/>
                      </a:endParaRPr>
                    </a:p>
                  </a:txBody>
                  <a:tcPr marL="68580" marR="68580" marT="0" marB="0"/>
                </a:tc>
                <a:tc>
                  <a:txBody>
                    <a:bodyPr/>
                    <a:lstStyle/>
                    <a:p>
                      <a:pPr>
                        <a:lnSpc>
                          <a:spcPct val="107000"/>
                        </a:lnSpc>
                        <a:spcAft>
                          <a:spcPts val="800"/>
                        </a:spcAft>
                      </a:pPr>
                      <a:r>
                        <a:rPr lang="en-US" sz="2000" dirty="0" err="1">
                          <a:effectLst/>
                          <a:latin typeface="+mj-lt"/>
                          <a:ea typeface="等线"/>
                          <a:cs typeface="Times New Roman"/>
                        </a:rPr>
                        <a:t>Jarayonlar</a:t>
                      </a:r>
                      <a:r>
                        <a:rPr lang="en-US" sz="2000" dirty="0">
                          <a:effectLst/>
                          <a:latin typeface="+mj-lt"/>
                          <a:ea typeface="等线"/>
                          <a:cs typeface="Times New Roman"/>
                        </a:rPr>
                        <a:t> </a:t>
                      </a:r>
                      <a:r>
                        <a:rPr lang="en-US" sz="2000" dirty="0" err="1">
                          <a:effectLst/>
                          <a:latin typeface="+mj-lt"/>
                          <a:ea typeface="等线"/>
                          <a:cs typeface="Times New Roman"/>
                        </a:rPr>
                        <a:t>o’rtasida</a:t>
                      </a:r>
                      <a:r>
                        <a:rPr lang="en-US" sz="2000" dirty="0">
                          <a:effectLst/>
                          <a:latin typeface="+mj-lt"/>
                          <a:ea typeface="等线"/>
                          <a:cs typeface="Times New Roman"/>
                        </a:rPr>
                        <a:t> </a:t>
                      </a:r>
                      <a:r>
                        <a:rPr lang="en-US" sz="2000" dirty="0" err="1">
                          <a:effectLst/>
                          <a:latin typeface="+mj-lt"/>
                          <a:ea typeface="等线"/>
                          <a:cs typeface="Times New Roman"/>
                        </a:rPr>
                        <a:t>jamoaviy</a:t>
                      </a:r>
                      <a:r>
                        <a:rPr lang="en-US" sz="2000" dirty="0">
                          <a:effectLst/>
                          <a:latin typeface="+mj-lt"/>
                          <a:ea typeface="等线"/>
                          <a:cs typeface="Times New Roman"/>
                        </a:rPr>
                        <a:t> (</a:t>
                      </a:r>
                      <a:r>
                        <a:rPr lang="en-US" sz="2000" dirty="0" err="1">
                          <a:effectLst/>
                          <a:latin typeface="+mj-lt"/>
                          <a:ea typeface="等线"/>
                          <a:cs typeface="Times New Roman"/>
                        </a:rPr>
                        <a:t>kollektiv</a:t>
                      </a:r>
                      <a:r>
                        <a:rPr lang="en-US" sz="2000" dirty="0">
                          <a:effectLst/>
                          <a:latin typeface="+mj-lt"/>
                          <a:ea typeface="等线"/>
                          <a:cs typeface="Times New Roman"/>
                        </a:rPr>
                        <a:t>) </a:t>
                      </a:r>
                      <a:r>
                        <a:rPr lang="en-US" sz="2000" dirty="0" err="1">
                          <a:effectLst/>
                          <a:latin typeface="+mj-lt"/>
                          <a:ea typeface="等线"/>
                          <a:cs typeface="Times New Roman"/>
                        </a:rPr>
                        <a:t>xabar</a:t>
                      </a:r>
                      <a:r>
                        <a:rPr lang="en-US" sz="2000" dirty="0">
                          <a:effectLst/>
                          <a:latin typeface="+mj-lt"/>
                          <a:ea typeface="等线"/>
                          <a:cs typeface="Times New Roman"/>
                        </a:rPr>
                        <a:t> </a:t>
                      </a:r>
                      <a:r>
                        <a:rPr lang="en-US" sz="2000" dirty="0" err="1">
                          <a:effectLst/>
                          <a:latin typeface="+mj-lt"/>
                          <a:ea typeface="等线"/>
                          <a:cs typeface="Times New Roman"/>
                        </a:rPr>
                        <a:t>almashish</a:t>
                      </a:r>
                      <a:r>
                        <a:rPr lang="en-US" sz="2000" dirty="0">
                          <a:effectLst/>
                          <a:latin typeface="+mj-lt"/>
                          <a:ea typeface="等线"/>
                          <a:cs typeface="Times New Roman"/>
                        </a:rPr>
                        <a:t>.</a:t>
                      </a:r>
                      <a:endParaRPr lang="ru-RU" sz="1600" dirty="0">
                        <a:effectLst/>
                        <a:latin typeface="+mj-lt"/>
                        <a:ea typeface="等线"/>
                        <a:cs typeface="Times New Roman"/>
                      </a:endParaRPr>
                    </a:p>
                  </a:txBody>
                  <a:tcPr marL="68580" marR="68580" marT="0" marB="0"/>
                </a:tc>
              </a:tr>
            </a:tbl>
          </a:graphicData>
        </a:graphic>
      </p:graphicFrame>
    </p:spTree>
    <p:extLst>
      <p:ext uri="{BB962C8B-B14F-4D97-AF65-F5344CB8AC3E}">
        <p14:creationId xmlns:p14="http://schemas.microsoft.com/office/powerpoint/2010/main" val="42754934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95536" y="11266"/>
            <a:ext cx="8229600" cy="681430"/>
          </a:xfrm>
        </p:spPr>
        <p:txBody>
          <a:bodyPr>
            <a:normAutofit fontScale="90000"/>
          </a:bodyPr>
          <a:lstStyle/>
          <a:p>
            <a:r>
              <a:rPr lang="en-US" b="1" dirty="0" err="1"/>
              <a:t>Asosiy</a:t>
            </a:r>
            <a:r>
              <a:rPr lang="en-US" b="1" dirty="0"/>
              <a:t> </a:t>
            </a:r>
            <a:r>
              <a:rPr lang="en-US" b="1" dirty="0" err="1"/>
              <a:t>adabiyotlar</a:t>
            </a:r>
            <a:endParaRPr lang="ru-RU" dirty="0"/>
          </a:p>
        </p:txBody>
      </p:sp>
      <p:graphicFrame>
        <p:nvGraphicFramePr>
          <p:cNvPr id="6" name="Объект 5"/>
          <p:cNvGraphicFramePr>
            <a:graphicFrameLocks noGrp="1"/>
          </p:cNvGraphicFramePr>
          <p:nvPr>
            <p:ph idx="1"/>
            <p:extLst>
              <p:ext uri="{D42A27DB-BD31-4B8C-83A1-F6EECF244321}">
                <p14:modId xmlns:p14="http://schemas.microsoft.com/office/powerpoint/2010/main" val="1754838835"/>
              </p:ext>
            </p:extLst>
          </p:nvPr>
        </p:nvGraphicFramePr>
        <p:xfrm>
          <a:off x="457200" y="764706"/>
          <a:ext cx="8229600" cy="5439038"/>
        </p:xfrm>
        <a:graphic>
          <a:graphicData uri="http://schemas.openxmlformats.org/drawingml/2006/table">
            <a:tbl>
              <a:tblPr firstRow="1" firstCol="1" bandRow="1">
                <a:tableStyleId>{5C22544A-7EE6-4342-B048-85BDC9FD1C3A}</a:tableStyleId>
              </a:tblPr>
              <a:tblGrid>
                <a:gridCol w="8229600"/>
              </a:tblGrid>
              <a:tr h="864094">
                <a:tc>
                  <a:txBody>
                    <a:bodyPr/>
                    <a:lstStyle/>
                    <a:p>
                      <a:pPr hangingPunct="0">
                        <a:lnSpc>
                          <a:spcPct val="107000"/>
                        </a:lnSpc>
                        <a:spcAft>
                          <a:spcPts val="0"/>
                        </a:spcAft>
                      </a:pPr>
                      <a:r>
                        <a:rPr lang="ru-RU" sz="2000" dirty="0">
                          <a:effectLst/>
                        </a:rPr>
                        <a:t>А. С. Антонов. Параллельное программирование с использованием технологии </a:t>
                      </a:r>
                      <a:r>
                        <a:rPr lang="en-US" sz="2000" dirty="0" err="1">
                          <a:effectLst/>
                        </a:rPr>
                        <a:t>OpenMP</a:t>
                      </a:r>
                      <a:r>
                        <a:rPr lang="ru-RU" sz="2000" dirty="0">
                          <a:effectLst/>
                        </a:rPr>
                        <a:t>: Учебное пособие. М.: Изд-во МГУ, 2009</a:t>
                      </a:r>
                      <a:endParaRPr lang="ru-RU" sz="2000" dirty="0">
                        <a:effectLst/>
                        <a:latin typeface="Calibri"/>
                        <a:ea typeface="等线"/>
                        <a:cs typeface="Times New Roman"/>
                      </a:endParaRPr>
                    </a:p>
                  </a:txBody>
                  <a:tcPr marL="68580" marR="68580" marT="0" marB="0"/>
                </a:tc>
              </a:tr>
              <a:tr h="720080">
                <a:tc>
                  <a:txBody>
                    <a:bodyPr/>
                    <a:lstStyle/>
                    <a:p>
                      <a:pPr hangingPunct="0">
                        <a:lnSpc>
                          <a:spcPct val="107000"/>
                        </a:lnSpc>
                        <a:spcAft>
                          <a:spcPts val="0"/>
                        </a:spcAft>
                      </a:pPr>
                      <a:r>
                        <a:rPr lang="ru-RU" sz="2000" dirty="0">
                          <a:effectLst/>
                        </a:rPr>
                        <a:t>А. С. Антонов. Параллельное программирование с использованием технологии </a:t>
                      </a:r>
                      <a:r>
                        <a:rPr lang="en-US" sz="2000" dirty="0">
                          <a:effectLst/>
                        </a:rPr>
                        <a:t>MPI</a:t>
                      </a:r>
                      <a:r>
                        <a:rPr lang="ru-RU" sz="2000" dirty="0">
                          <a:effectLst/>
                        </a:rPr>
                        <a:t>: Учебное пособие. М.: Изд-во МГУ, </a:t>
                      </a:r>
                      <a:r>
                        <a:rPr lang="ru-RU" sz="2000" dirty="0" smtClean="0">
                          <a:effectLst/>
                        </a:rPr>
                        <a:t>2004</a:t>
                      </a:r>
                      <a:endParaRPr lang="ru-RU" sz="2000" dirty="0">
                        <a:effectLst/>
                      </a:endParaRPr>
                    </a:p>
                  </a:txBody>
                  <a:tcPr marL="68580" marR="68580" marT="0" marB="0"/>
                </a:tc>
              </a:tr>
              <a:tr h="792088">
                <a:tc>
                  <a:txBody>
                    <a:bodyPr/>
                    <a:lstStyle/>
                    <a:p>
                      <a:pPr hangingPunct="0">
                        <a:lnSpc>
                          <a:spcPct val="107000"/>
                        </a:lnSpc>
                        <a:spcAft>
                          <a:spcPts val="0"/>
                        </a:spcAft>
                      </a:pPr>
                      <a:r>
                        <a:rPr lang="uz-Cyrl-UZ" sz="2000" dirty="0">
                          <a:effectLst/>
                        </a:rPr>
                        <a:t>Э. Уильямс. </a:t>
                      </a:r>
                      <a:r>
                        <a:rPr lang="ru-RU" sz="2000" dirty="0">
                          <a:effectLst/>
                        </a:rPr>
                        <a:t>Параллельное программирование на С++ в действии</a:t>
                      </a:r>
                      <a:r>
                        <a:rPr lang="uz-Cyrl-UZ" sz="2000" dirty="0">
                          <a:effectLst/>
                        </a:rPr>
                        <a:t>. М.: ДМК Пресс, 2012 </a:t>
                      </a:r>
                      <a:endParaRPr lang="ru-RU" sz="2000" dirty="0">
                        <a:effectLst/>
                      </a:endParaRPr>
                    </a:p>
                  </a:txBody>
                  <a:tcPr marL="68580" marR="68580" marT="0" marB="0"/>
                </a:tc>
              </a:tr>
              <a:tr h="527899">
                <a:tc>
                  <a:txBody>
                    <a:bodyPr/>
                    <a:lstStyle/>
                    <a:p>
                      <a:pPr algn="just">
                        <a:lnSpc>
                          <a:spcPct val="107000"/>
                        </a:lnSpc>
                        <a:spcAft>
                          <a:spcPts val="0"/>
                        </a:spcAft>
                      </a:pPr>
                      <a:r>
                        <a:rPr lang="uz-Cyrl-UZ" sz="2000">
                          <a:effectLst/>
                        </a:rPr>
                        <a:t>К. Ю. Богачёв. Основ</a:t>
                      </a:r>
                      <a:r>
                        <a:rPr lang="ru-RU" sz="2000">
                          <a:effectLst/>
                        </a:rPr>
                        <a:t>ы параллельного программирования. М.: БИНОМ Лаборатория знаний, 2015.</a:t>
                      </a:r>
                      <a:endParaRPr lang="ru-RU" sz="2000">
                        <a:effectLst/>
                        <a:latin typeface="Calibri"/>
                        <a:ea typeface="等线"/>
                        <a:cs typeface="Times New Roman"/>
                      </a:endParaRPr>
                    </a:p>
                  </a:txBody>
                  <a:tcPr marL="68580" marR="68580" marT="0" marB="0"/>
                </a:tc>
              </a:tr>
              <a:tr h="802366">
                <a:tc>
                  <a:txBody>
                    <a:bodyPr/>
                    <a:lstStyle/>
                    <a:p>
                      <a:pPr hangingPunct="0">
                        <a:lnSpc>
                          <a:spcPct val="107000"/>
                        </a:lnSpc>
                        <a:spcAft>
                          <a:spcPts val="0"/>
                        </a:spcAft>
                      </a:pPr>
                      <a:r>
                        <a:rPr lang="uz-Cyrl-UZ" sz="2000" dirty="0">
                          <a:effectLst/>
                        </a:rPr>
                        <a:t>Р. </a:t>
                      </a:r>
                      <a:r>
                        <a:rPr lang="ru-RU" sz="2000" dirty="0">
                          <a:effectLst/>
                        </a:rPr>
                        <a:t>Миллер. Последовательные и параллельные алгоритмы: Общий подход </a:t>
                      </a:r>
                      <a:r>
                        <a:rPr lang="uz-Cyrl-UZ" sz="2000" dirty="0">
                          <a:effectLst/>
                        </a:rPr>
                        <a:t>– </a:t>
                      </a:r>
                      <a:r>
                        <a:rPr lang="ru-RU" sz="2000" dirty="0">
                          <a:effectLst/>
                        </a:rPr>
                        <a:t>М. : БИНОМ. Лаборатория знаний</a:t>
                      </a:r>
                      <a:r>
                        <a:rPr lang="en-US" sz="2000" dirty="0">
                          <a:effectLst/>
                        </a:rPr>
                        <a:t>, 2006</a:t>
                      </a:r>
                      <a:r>
                        <a:rPr lang="en-US" sz="2000" dirty="0" smtClean="0">
                          <a:effectLst/>
                        </a:rPr>
                        <a:t>.</a:t>
                      </a:r>
                      <a:endParaRPr lang="ru-RU" sz="2000" dirty="0">
                        <a:effectLst/>
                      </a:endParaRPr>
                    </a:p>
                  </a:txBody>
                  <a:tcPr marL="68580" marR="68580" marT="0" marB="0"/>
                </a:tc>
              </a:tr>
              <a:tr h="527899">
                <a:tc>
                  <a:txBody>
                    <a:bodyPr/>
                    <a:lstStyle/>
                    <a:p>
                      <a:pPr algn="just">
                        <a:lnSpc>
                          <a:spcPct val="107000"/>
                        </a:lnSpc>
                        <a:spcAft>
                          <a:spcPts val="0"/>
                        </a:spcAft>
                      </a:pPr>
                      <a:r>
                        <a:rPr lang="en-US" sz="2000">
                          <a:effectLst/>
                        </a:rPr>
                        <a:t>F. Gebali. Algorithms and Parallel Computing. 2011</a:t>
                      </a:r>
                      <a:endParaRPr lang="ru-RU" sz="2000">
                        <a:effectLst/>
                        <a:latin typeface="Calibri"/>
                        <a:ea typeface="等线"/>
                        <a:cs typeface="Times New Roman"/>
                      </a:endParaRPr>
                    </a:p>
                  </a:txBody>
                  <a:tcPr marL="68580" marR="68580" marT="0" marB="0"/>
                </a:tc>
              </a:tr>
              <a:tr h="1080239">
                <a:tc>
                  <a:txBody>
                    <a:bodyPr/>
                    <a:lstStyle/>
                    <a:p>
                      <a:pPr algn="just">
                        <a:lnSpc>
                          <a:spcPct val="107000"/>
                        </a:lnSpc>
                        <a:spcAft>
                          <a:spcPts val="0"/>
                        </a:spcAft>
                      </a:pPr>
                      <a:r>
                        <a:rPr lang="ru-RU" sz="2000" dirty="0">
                          <a:effectLst/>
                        </a:rPr>
                        <a:t>Практическое введение в технологию MPI на кластере </a:t>
                      </a:r>
                      <a:r>
                        <a:rPr lang="ru-RU" sz="2000" dirty="0" err="1">
                          <a:effectLst/>
                        </a:rPr>
                        <a:t>HybriLIT</a:t>
                      </a:r>
                      <a:r>
                        <a:rPr lang="ru-RU" sz="2000" dirty="0">
                          <a:effectLst/>
                        </a:rPr>
                        <a:t> : учебное пособие / М. В. </a:t>
                      </a:r>
                      <a:r>
                        <a:rPr lang="ru-RU" sz="2000" dirty="0" err="1">
                          <a:effectLst/>
                        </a:rPr>
                        <a:t>Башашин</a:t>
                      </a:r>
                      <a:r>
                        <a:rPr lang="ru-RU" sz="2000" dirty="0">
                          <a:effectLst/>
                        </a:rPr>
                        <a:t>, Е. В. Земляная, О. И. </a:t>
                      </a:r>
                      <a:r>
                        <a:rPr lang="ru-RU" sz="2000" dirty="0" err="1">
                          <a:effectLst/>
                        </a:rPr>
                        <a:t>Стрельцова</a:t>
                      </a:r>
                      <a:r>
                        <a:rPr lang="ru-RU" sz="2000" dirty="0">
                          <a:effectLst/>
                        </a:rPr>
                        <a:t>. — Дубна : Гос. ун-т «Дубна», 2019. — 50 [2] c.</a:t>
                      </a:r>
                      <a:endParaRPr lang="ru-RU" sz="2000" dirty="0">
                        <a:effectLst/>
                        <a:latin typeface="Calibri"/>
                        <a:ea typeface="等线"/>
                        <a:cs typeface="Times New Roman"/>
                      </a:endParaRPr>
                    </a:p>
                  </a:txBody>
                  <a:tcPr marL="68580" marR="68580" marT="0" marB="0"/>
                </a:tc>
              </a:tr>
            </a:tbl>
          </a:graphicData>
        </a:graphic>
      </p:graphicFrame>
    </p:spTree>
    <p:extLst>
      <p:ext uri="{BB962C8B-B14F-4D97-AF65-F5344CB8AC3E}">
        <p14:creationId xmlns:p14="http://schemas.microsoft.com/office/powerpoint/2010/main" val="36012294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0"/>
            <a:ext cx="8229600" cy="836712"/>
          </a:xfrm>
        </p:spPr>
        <p:txBody>
          <a:bodyPr/>
          <a:lstStyle/>
          <a:p>
            <a:r>
              <a:rPr lang="en-US" b="1" dirty="0"/>
              <a:t>Q</a:t>
            </a:r>
            <a:r>
              <a:rPr lang="uz-Cyrl-UZ" b="1" dirty="0" smtClean="0"/>
              <a:t>oʻshimcha </a:t>
            </a:r>
            <a:r>
              <a:rPr lang="uz-Cyrl-UZ" b="1" dirty="0"/>
              <a:t>adabiyotlar</a:t>
            </a:r>
            <a:endParaRPr lang="ru-RU" dirty="0"/>
          </a:p>
        </p:txBody>
      </p:sp>
      <p:graphicFrame>
        <p:nvGraphicFramePr>
          <p:cNvPr id="6" name="Объект 5"/>
          <p:cNvGraphicFramePr>
            <a:graphicFrameLocks noGrp="1"/>
          </p:cNvGraphicFramePr>
          <p:nvPr>
            <p:ph idx="1"/>
            <p:extLst>
              <p:ext uri="{D42A27DB-BD31-4B8C-83A1-F6EECF244321}">
                <p14:modId xmlns:p14="http://schemas.microsoft.com/office/powerpoint/2010/main" val="2112294035"/>
              </p:ext>
            </p:extLst>
          </p:nvPr>
        </p:nvGraphicFramePr>
        <p:xfrm>
          <a:off x="457200" y="836711"/>
          <a:ext cx="8229600" cy="5595441"/>
        </p:xfrm>
        <a:graphic>
          <a:graphicData uri="http://schemas.openxmlformats.org/drawingml/2006/table">
            <a:tbl>
              <a:tblPr firstRow="1" firstCol="1" bandRow="1">
                <a:tableStyleId>{5C22544A-7EE6-4342-B048-85BDC9FD1C3A}</a:tableStyleId>
              </a:tblPr>
              <a:tblGrid>
                <a:gridCol w="8229600"/>
              </a:tblGrid>
              <a:tr h="533384">
                <a:tc>
                  <a:txBody>
                    <a:bodyPr/>
                    <a:lstStyle/>
                    <a:p>
                      <a:pPr algn="just">
                        <a:lnSpc>
                          <a:spcPct val="107000"/>
                        </a:lnSpc>
                        <a:spcAft>
                          <a:spcPts val="0"/>
                        </a:spcAft>
                      </a:pPr>
                      <a:r>
                        <a:rPr lang="uz-Cyrl-UZ" sz="2200">
                          <a:effectLst/>
                        </a:rPr>
                        <a:t>В. Э. Мал</a:t>
                      </a:r>
                      <a:r>
                        <a:rPr lang="ru-RU" sz="2200">
                          <a:effectLst/>
                        </a:rPr>
                        <a:t>ы</a:t>
                      </a:r>
                      <a:r>
                        <a:rPr lang="uz-Cyrl-UZ" sz="2200">
                          <a:effectLst/>
                        </a:rPr>
                        <a:t>шкин. Параллельное программирование мультикомпьтеров: учебник. Новосибирск: Изд-во НГТУ, 2006.</a:t>
                      </a:r>
                      <a:endParaRPr lang="ru-RU" sz="2200">
                        <a:effectLst/>
                        <a:latin typeface="Calibri"/>
                        <a:ea typeface="等线"/>
                        <a:cs typeface="Times New Roman"/>
                      </a:endParaRPr>
                    </a:p>
                  </a:txBody>
                  <a:tcPr marL="68580" marR="68580" marT="0" marB="0"/>
                </a:tc>
              </a:tr>
              <a:tr h="1162407">
                <a:tc>
                  <a:txBody>
                    <a:bodyPr/>
                    <a:lstStyle/>
                    <a:p>
                      <a:pPr>
                        <a:spcAft>
                          <a:spcPts val="0"/>
                        </a:spcAft>
                      </a:pPr>
                      <a:r>
                        <a:rPr lang="ru-RU" sz="2200" dirty="0">
                          <a:effectLst/>
                        </a:rPr>
                        <a:t>А. Н. </a:t>
                      </a:r>
                      <a:r>
                        <a:rPr lang="ru-RU" sz="2200" dirty="0" err="1">
                          <a:effectLst/>
                        </a:rPr>
                        <a:t>Коварцев</a:t>
                      </a:r>
                      <a:r>
                        <a:rPr lang="ru-RU" sz="2200" dirty="0">
                          <a:effectLst/>
                        </a:rPr>
                        <a:t>. Методы и средства визуального параллельного программирования. Учебник. – Самара: Изд-во </a:t>
                      </a:r>
                      <a:r>
                        <a:rPr lang="ru-RU" sz="2200" dirty="0" err="1">
                          <a:effectLst/>
                        </a:rPr>
                        <a:t>Самар</a:t>
                      </a:r>
                      <a:r>
                        <a:rPr lang="ru-RU" sz="2200" dirty="0">
                          <a:effectLst/>
                        </a:rPr>
                        <a:t>. гос. </a:t>
                      </a:r>
                      <a:r>
                        <a:rPr lang="ru-RU" sz="2200" dirty="0" err="1">
                          <a:effectLst/>
                        </a:rPr>
                        <a:t>аэрокосм</a:t>
                      </a:r>
                      <a:r>
                        <a:rPr lang="ru-RU" sz="2200" dirty="0">
                          <a:effectLst/>
                        </a:rPr>
                        <a:t>. ун-та, 2011</a:t>
                      </a:r>
                      <a:r>
                        <a:rPr lang="ru-RU" sz="2200" dirty="0" smtClean="0">
                          <a:effectLst/>
                        </a:rPr>
                        <a:t>.</a:t>
                      </a:r>
                      <a:endParaRPr lang="ru-RU" sz="2200" dirty="0">
                        <a:effectLst/>
                      </a:endParaRPr>
                    </a:p>
                  </a:txBody>
                  <a:tcPr marL="68580" marR="68580" marT="0" marB="0"/>
                </a:tc>
              </a:tr>
              <a:tr h="1091462">
                <a:tc>
                  <a:txBody>
                    <a:bodyPr/>
                    <a:lstStyle/>
                    <a:p>
                      <a:pPr algn="just">
                        <a:lnSpc>
                          <a:spcPct val="107000"/>
                        </a:lnSpc>
                        <a:spcAft>
                          <a:spcPts val="0"/>
                        </a:spcAft>
                      </a:pPr>
                      <a:r>
                        <a:rPr lang="ru-RU" sz="2200" dirty="0">
                          <a:effectLst/>
                        </a:rPr>
                        <a:t>Арыков С.Б., </a:t>
                      </a:r>
                      <a:r>
                        <a:rPr lang="ru-RU" sz="2200" dirty="0" err="1">
                          <a:effectLst/>
                        </a:rPr>
                        <a:t>Городничев</a:t>
                      </a:r>
                      <a:r>
                        <a:rPr lang="ru-RU" sz="2200" dirty="0">
                          <a:effectLst/>
                        </a:rPr>
                        <a:t> М.А., Щукин Г.А. Параллельное программирование над общей памятью. POSIX </a:t>
                      </a:r>
                      <a:r>
                        <a:rPr lang="ru-RU" sz="2200" dirty="0" err="1">
                          <a:effectLst/>
                        </a:rPr>
                        <a:t>Threads</a:t>
                      </a:r>
                      <a:r>
                        <a:rPr lang="ru-RU" sz="2200" dirty="0">
                          <a:effectLst/>
                        </a:rPr>
                        <a:t>. Учебное пособие. — Новосибирск: НГТУ, 2018.</a:t>
                      </a:r>
                      <a:endParaRPr lang="ru-RU" sz="2200" dirty="0">
                        <a:effectLst/>
                        <a:latin typeface="Calibri"/>
                        <a:ea typeface="等线"/>
                        <a:cs typeface="Times New Roman"/>
                      </a:endParaRPr>
                    </a:p>
                  </a:txBody>
                  <a:tcPr marL="68580" marR="68580" marT="0" marB="0"/>
                </a:tc>
              </a:tr>
              <a:tr h="932889">
                <a:tc>
                  <a:txBody>
                    <a:bodyPr/>
                    <a:lstStyle/>
                    <a:p>
                      <a:pPr algn="just">
                        <a:lnSpc>
                          <a:spcPct val="107000"/>
                        </a:lnSpc>
                        <a:spcAft>
                          <a:spcPts val="0"/>
                        </a:spcAft>
                      </a:pPr>
                      <a:r>
                        <a:rPr lang="ru-RU" sz="2200" dirty="0" err="1">
                          <a:effectLst/>
                        </a:rPr>
                        <a:t>Лупин</a:t>
                      </a:r>
                      <a:r>
                        <a:rPr lang="ru-RU" sz="2200" dirty="0">
                          <a:effectLst/>
                        </a:rPr>
                        <a:t> С.А., </a:t>
                      </a:r>
                      <a:r>
                        <a:rPr lang="ru-RU" sz="2200" dirty="0" err="1">
                          <a:effectLst/>
                        </a:rPr>
                        <a:t>Посыпкин</a:t>
                      </a:r>
                      <a:r>
                        <a:rPr lang="ru-RU" sz="2200" dirty="0">
                          <a:effectLst/>
                        </a:rPr>
                        <a:t> М.А. Технологии параллельного программирования. М</a:t>
                      </a:r>
                      <a:r>
                        <a:rPr lang="en-US" sz="2200" dirty="0">
                          <a:effectLst/>
                        </a:rPr>
                        <a:t>.: </a:t>
                      </a:r>
                      <a:r>
                        <a:rPr lang="ru-RU" sz="2200" dirty="0">
                          <a:effectLst/>
                        </a:rPr>
                        <a:t>ИД</a:t>
                      </a:r>
                      <a:r>
                        <a:rPr lang="en-US" sz="2200" dirty="0">
                          <a:effectLst/>
                        </a:rPr>
                        <a:t> «</a:t>
                      </a:r>
                      <a:r>
                        <a:rPr lang="ru-RU" sz="2200" dirty="0">
                          <a:effectLst/>
                        </a:rPr>
                        <a:t>ФОРУМ</a:t>
                      </a:r>
                      <a:r>
                        <a:rPr lang="en-US" sz="2200" dirty="0">
                          <a:effectLst/>
                        </a:rPr>
                        <a:t>»: </a:t>
                      </a:r>
                      <a:r>
                        <a:rPr lang="ru-RU" sz="2200" dirty="0">
                          <a:effectLst/>
                        </a:rPr>
                        <a:t>ИНФРА</a:t>
                      </a:r>
                      <a:r>
                        <a:rPr lang="en-US" sz="2200" dirty="0">
                          <a:effectLst/>
                        </a:rPr>
                        <a:t>-</a:t>
                      </a:r>
                      <a:r>
                        <a:rPr lang="ru-RU" sz="2200" dirty="0">
                          <a:effectLst/>
                        </a:rPr>
                        <a:t>М</a:t>
                      </a:r>
                      <a:r>
                        <a:rPr lang="en-US" sz="2200" dirty="0">
                          <a:effectLst/>
                        </a:rPr>
                        <a:t>, 2011. — 208 </a:t>
                      </a:r>
                      <a:r>
                        <a:rPr lang="ru-RU" sz="2200" dirty="0">
                          <a:effectLst/>
                        </a:rPr>
                        <a:t>с</a:t>
                      </a:r>
                      <a:r>
                        <a:rPr lang="en-US" sz="2200" dirty="0">
                          <a:effectLst/>
                        </a:rPr>
                        <a:t>.</a:t>
                      </a:r>
                      <a:endParaRPr lang="ru-RU" sz="2200" dirty="0">
                        <a:effectLst/>
                        <a:latin typeface="Calibri"/>
                        <a:ea typeface="等线"/>
                        <a:cs typeface="Times New Roman"/>
                      </a:endParaRPr>
                    </a:p>
                  </a:txBody>
                  <a:tcPr marL="68580" marR="68580" marT="0" marB="0"/>
                </a:tc>
              </a:tr>
              <a:tr h="648072">
                <a:tc>
                  <a:txBody>
                    <a:bodyPr/>
                    <a:lstStyle/>
                    <a:p>
                      <a:pPr algn="just" fontAlgn="base">
                        <a:spcAft>
                          <a:spcPts val="0"/>
                        </a:spcAft>
                      </a:pPr>
                      <a:r>
                        <a:rPr lang="en-US" sz="2200" dirty="0">
                          <a:effectLst/>
                        </a:rPr>
                        <a:t>Michael J. Quinn. Parallel Programming in C with MPI and </a:t>
                      </a:r>
                      <a:r>
                        <a:rPr lang="en-US" sz="2200" dirty="0" err="1" smtClean="0">
                          <a:effectLst/>
                        </a:rPr>
                        <a:t>OpenMP</a:t>
                      </a:r>
                      <a:endParaRPr lang="ru-RU" sz="2200" dirty="0">
                        <a:effectLst/>
                      </a:endParaRPr>
                    </a:p>
                  </a:txBody>
                  <a:tcPr marL="68580" marR="68580" marT="0" marB="0"/>
                </a:tc>
              </a:tr>
              <a:tr h="1043061">
                <a:tc>
                  <a:txBody>
                    <a:bodyPr/>
                    <a:lstStyle/>
                    <a:p>
                      <a:pPr algn="just">
                        <a:spcAft>
                          <a:spcPts val="800"/>
                        </a:spcAft>
                      </a:pPr>
                      <a:r>
                        <a:rPr lang="en-US" sz="2200" dirty="0">
                          <a:effectLst/>
                        </a:rPr>
                        <a:t>O. R. </a:t>
                      </a:r>
                      <a:r>
                        <a:rPr lang="en-US" sz="2200" dirty="0" err="1">
                          <a:effectLst/>
                        </a:rPr>
                        <a:t>Yusupov</a:t>
                      </a:r>
                      <a:r>
                        <a:rPr lang="en-US" sz="2200" dirty="0">
                          <a:effectLst/>
                        </a:rPr>
                        <a:t>, F. F. </a:t>
                      </a:r>
                      <a:r>
                        <a:rPr lang="en-US" sz="2200" dirty="0" err="1">
                          <a:effectLst/>
                        </a:rPr>
                        <a:t>Meliyev</a:t>
                      </a:r>
                      <a:r>
                        <a:rPr lang="en-US" sz="2200" dirty="0">
                          <a:effectLst/>
                        </a:rPr>
                        <a:t>, E. Sh. </a:t>
                      </a:r>
                      <a:r>
                        <a:rPr lang="en-US" sz="2200" dirty="0" err="1">
                          <a:effectLst/>
                        </a:rPr>
                        <a:t>Eshonqulov</a:t>
                      </a:r>
                      <a:r>
                        <a:rPr lang="en-US" sz="2200" dirty="0">
                          <a:effectLst/>
                        </a:rPr>
                        <a:t>.   </a:t>
                      </a:r>
                      <a:r>
                        <a:rPr lang="en-US" sz="2200" dirty="0" err="1">
                          <a:effectLst/>
                        </a:rPr>
                        <a:t>Dasturlash</a:t>
                      </a:r>
                      <a:r>
                        <a:rPr lang="en-US" sz="2200" dirty="0">
                          <a:effectLst/>
                        </a:rPr>
                        <a:t> </a:t>
                      </a:r>
                      <a:r>
                        <a:rPr lang="en-US" sz="2200" dirty="0" err="1">
                          <a:effectLst/>
                        </a:rPr>
                        <a:t>asoslari</a:t>
                      </a:r>
                      <a:r>
                        <a:rPr lang="en-US" sz="2200" dirty="0">
                          <a:effectLst/>
                        </a:rPr>
                        <a:t>(I </a:t>
                      </a:r>
                      <a:r>
                        <a:rPr lang="en-US" sz="2200" dirty="0" err="1">
                          <a:effectLst/>
                        </a:rPr>
                        <a:t>qism</a:t>
                      </a:r>
                      <a:r>
                        <a:rPr lang="en-US" sz="2200" dirty="0">
                          <a:effectLst/>
                        </a:rPr>
                        <a:t>). </a:t>
                      </a:r>
                      <a:r>
                        <a:rPr lang="en-US" sz="2200" dirty="0" err="1">
                          <a:effectLst/>
                        </a:rPr>
                        <a:t>Oliy</a:t>
                      </a:r>
                      <a:r>
                        <a:rPr lang="en-US" sz="2200" dirty="0">
                          <a:effectLst/>
                        </a:rPr>
                        <a:t> </a:t>
                      </a:r>
                      <a:r>
                        <a:rPr lang="en-US" sz="2200" dirty="0" err="1">
                          <a:effectLst/>
                        </a:rPr>
                        <a:t>oʻquv</a:t>
                      </a:r>
                      <a:r>
                        <a:rPr lang="en-US" sz="2200" dirty="0">
                          <a:effectLst/>
                        </a:rPr>
                        <a:t> </a:t>
                      </a:r>
                      <a:r>
                        <a:rPr lang="en-US" sz="2200" dirty="0" err="1">
                          <a:effectLst/>
                        </a:rPr>
                        <a:t>yurtlari</a:t>
                      </a:r>
                      <a:r>
                        <a:rPr lang="en-US" sz="2200" dirty="0">
                          <a:effectLst/>
                        </a:rPr>
                        <a:t> </a:t>
                      </a:r>
                      <a:r>
                        <a:rPr lang="en-US" sz="2200" dirty="0" err="1">
                          <a:effectLst/>
                        </a:rPr>
                        <a:t>uchun</a:t>
                      </a:r>
                      <a:r>
                        <a:rPr lang="en-US" sz="2200" dirty="0">
                          <a:effectLst/>
                        </a:rPr>
                        <a:t> </a:t>
                      </a:r>
                      <a:r>
                        <a:rPr lang="en-US" sz="2200" dirty="0" err="1">
                          <a:effectLst/>
                        </a:rPr>
                        <a:t>oʻquv</a:t>
                      </a:r>
                      <a:r>
                        <a:rPr lang="en-US" sz="2200" dirty="0">
                          <a:effectLst/>
                        </a:rPr>
                        <a:t> </a:t>
                      </a:r>
                      <a:r>
                        <a:rPr lang="en-US" sz="2200" dirty="0" err="1">
                          <a:effectLst/>
                        </a:rPr>
                        <a:t>qoʻllanma</a:t>
                      </a:r>
                      <a:r>
                        <a:rPr lang="en-US" sz="2200" dirty="0">
                          <a:effectLst/>
                        </a:rPr>
                        <a:t>. – Samarqand: </a:t>
                      </a:r>
                      <a:r>
                        <a:rPr lang="en-US" sz="2200" dirty="0" err="1">
                          <a:effectLst/>
                        </a:rPr>
                        <a:t>SamDU</a:t>
                      </a:r>
                      <a:r>
                        <a:rPr lang="en-US" sz="2200" dirty="0">
                          <a:effectLst/>
                        </a:rPr>
                        <a:t> </a:t>
                      </a:r>
                      <a:r>
                        <a:rPr lang="en-US" sz="2200" dirty="0" err="1">
                          <a:effectLst/>
                        </a:rPr>
                        <a:t>nashri</a:t>
                      </a:r>
                      <a:r>
                        <a:rPr lang="en-US" sz="2200" dirty="0">
                          <a:effectLst/>
                        </a:rPr>
                        <a:t>. 2021-yil, 280 bet.</a:t>
                      </a:r>
                      <a:endParaRPr lang="ru-RU" sz="2200" b="1" dirty="0">
                        <a:effectLst/>
                        <a:latin typeface="Times New Roman"/>
                        <a:ea typeface="Calibri"/>
                      </a:endParaRPr>
                    </a:p>
                  </a:txBody>
                  <a:tcPr marL="68580" marR="68580" marT="0" marB="0"/>
                </a:tc>
              </a:tr>
            </a:tbl>
          </a:graphicData>
        </a:graphic>
      </p:graphicFrame>
    </p:spTree>
    <p:extLst>
      <p:ext uri="{BB962C8B-B14F-4D97-AF65-F5344CB8AC3E}">
        <p14:creationId xmlns:p14="http://schemas.microsoft.com/office/powerpoint/2010/main" val="6381011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Internet </a:t>
            </a:r>
            <a:r>
              <a:rPr lang="en-US" dirty="0" err="1" smtClean="0"/>
              <a:t>saytlari</a:t>
            </a:r>
            <a:endParaRPr lang="ru-RU" dirty="0"/>
          </a:p>
        </p:txBody>
      </p:sp>
      <p:sp>
        <p:nvSpPr>
          <p:cNvPr id="3" name="Объект 2"/>
          <p:cNvSpPr>
            <a:spLocks noGrp="1"/>
          </p:cNvSpPr>
          <p:nvPr>
            <p:ph idx="1"/>
          </p:nvPr>
        </p:nvSpPr>
        <p:spPr/>
        <p:txBody>
          <a:bodyPr/>
          <a:lstStyle/>
          <a:p>
            <a:r>
              <a:rPr lang="en-US" dirty="0"/>
              <a:t>Ravesli.com</a:t>
            </a:r>
            <a:endParaRPr lang="ru-RU" b="1" dirty="0"/>
          </a:p>
          <a:p>
            <a:r>
              <a:rPr lang="en-US" dirty="0"/>
              <a:t>Code-live.ru</a:t>
            </a:r>
            <a:endParaRPr lang="ru-RU" b="1" dirty="0"/>
          </a:p>
          <a:p>
            <a:r>
              <a:rPr lang="en-US" dirty="0"/>
              <a:t>Itproger.com</a:t>
            </a:r>
            <a:endParaRPr lang="ru-RU" b="1" dirty="0"/>
          </a:p>
          <a:p>
            <a:r>
              <a:rPr lang="en-US" dirty="0"/>
              <a:t>Purecodecpp.com</a:t>
            </a:r>
            <a:endParaRPr lang="ru-RU" b="1" dirty="0"/>
          </a:p>
          <a:p>
            <a:r>
              <a:rPr lang="en-US" dirty="0"/>
              <a:t>Metanit.com</a:t>
            </a:r>
            <a:endParaRPr lang="ru-RU" dirty="0"/>
          </a:p>
        </p:txBody>
      </p:sp>
    </p:spTree>
    <p:extLst>
      <p:ext uri="{BB962C8B-B14F-4D97-AF65-F5344CB8AC3E}">
        <p14:creationId xmlns:p14="http://schemas.microsoft.com/office/powerpoint/2010/main" val="33414324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0"/>
            <a:ext cx="8229600" cy="836712"/>
          </a:xfrm>
        </p:spPr>
        <p:txBody>
          <a:bodyPr>
            <a:normAutofit/>
          </a:bodyPr>
          <a:lstStyle/>
          <a:p>
            <a:r>
              <a:rPr lang="en-US" sz="4000" dirty="0" err="1" smtClean="0"/>
              <a:t>Jarayon</a:t>
            </a:r>
            <a:r>
              <a:rPr lang="en-US" sz="4000" dirty="0" smtClean="0"/>
              <a:t> </a:t>
            </a:r>
            <a:r>
              <a:rPr lang="en-US" sz="4000" dirty="0" err="1" smtClean="0"/>
              <a:t>va</a:t>
            </a:r>
            <a:r>
              <a:rPr lang="en-US" sz="4000" dirty="0" smtClean="0"/>
              <a:t> </a:t>
            </a:r>
            <a:r>
              <a:rPr lang="en-US" sz="4000" dirty="0" err="1" smtClean="0"/>
              <a:t>oqim</a:t>
            </a:r>
            <a:r>
              <a:rPr lang="en-US" sz="4000" dirty="0" smtClean="0"/>
              <a:t> </a:t>
            </a:r>
            <a:r>
              <a:rPr lang="en-US" sz="4000" dirty="0" err="1" smtClean="0"/>
              <a:t>tushunchasi</a:t>
            </a:r>
            <a:endParaRPr lang="ru-RU" sz="4000" dirty="0"/>
          </a:p>
        </p:txBody>
      </p:sp>
      <p:sp>
        <p:nvSpPr>
          <p:cNvPr id="3" name="Объект 2"/>
          <p:cNvSpPr>
            <a:spLocks noGrp="1"/>
          </p:cNvSpPr>
          <p:nvPr>
            <p:ph idx="1"/>
          </p:nvPr>
        </p:nvSpPr>
        <p:spPr>
          <a:xfrm>
            <a:off x="323528" y="908720"/>
            <a:ext cx="8640960" cy="3024336"/>
          </a:xfrm>
        </p:spPr>
        <p:txBody>
          <a:bodyPr>
            <a:normAutofit fontScale="85000" lnSpcReduction="20000"/>
          </a:bodyPr>
          <a:lstStyle/>
          <a:p>
            <a:pPr fontAlgn="base"/>
            <a:r>
              <a:rPr lang="uz" dirty="0" smtClean="0">
                <a:solidFill>
                  <a:srgbClr val="FF0000"/>
                </a:solidFill>
              </a:rPr>
              <a:t>Jarayon </a:t>
            </a:r>
            <a:r>
              <a:rPr lang="uz" dirty="0"/>
              <a:t>- bu dasturning bajariladigan nusxasi </a:t>
            </a:r>
            <a:r>
              <a:rPr lang="uz" i="1" dirty="0">
                <a:solidFill>
                  <a:srgbClr val="FF0000"/>
                </a:solidFill>
              </a:rPr>
              <a:t>. </a:t>
            </a:r>
            <a:r>
              <a:rPr lang="uz" dirty="0"/>
              <a:t>Masalan, MS Word dasturini ochganingizda MS Word dasturini ishga tushiradigan jarayonni </a:t>
            </a:r>
            <a:r>
              <a:rPr lang="en-US" dirty="0" err="1"/>
              <a:t>ishga</a:t>
            </a:r>
            <a:r>
              <a:rPr lang="en-US" dirty="0"/>
              <a:t> </a:t>
            </a:r>
            <a:r>
              <a:rPr lang="en-US" dirty="0" err="1"/>
              <a:t>tushirasiz</a:t>
            </a:r>
            <a:r>
              <a:rPr lang="uz" dirty="0"/>
              <a:t> .</a:t>
            </a:r>
          </a:p>
          <a:p>
            <a:pPr fontAlgn="base"/>
            <a:r>
              <a:rPr lang="en-US" dirty="0" err="1">
                <a:solidFill>
                  <a:srgbClr val="FF0000"/>
                </a:solidFill>
              </a:rPr>
              <a:t>Oqim</a:t>
            </a:r>
            <a:r>
              <a:rPr lang="uz" dirty="0"/>
              <a:t>- bu jarayon ichidagi </a:t>
            </a:r>
            <a:r>
              <a:rPr lang="en-US" dirty="0" err="1"/>
              <a:t>alohida</a:t>
            </a:r>
            <a:r>
              <a:rPr lang="en-US" dirty="0"/>
              <a:t> </a:t>
            </a:r>
            <a:r>
              <a:rPr lang="uz" dirty="0"/>
              <a:t>bajariladigan vazifa. Jarayon bir nechta bajariladigan </a:t>
            </a:r>
            <a:r>
              <a:rPr lang="en-US" dirty="0" err="1"/>
              <a:t>oqimlarni</a:t>
            </a:r>
            <a:r>
              <a:rPr lang="en-US" dirty="0"/>
              <a:t> </a:t>
            </a:r>
            <a:r>
              <a:rPr lang="uz" dirty="0"/>
              <a:t>o'z ichiga olishi mumkin. Ilova ishga tushirilgandan so'ng, asosiy </a:t>
            </a:r>
            <a:r>
              <a:rPr lang="en-US" dirty="0" err="1"/>
              <a:t>oqim</a:t>
            </a:r>
            <a:r>
              <a:rPr lang="en-US" dirty="0"/>
              <a:t> </a:t>
            </a:r>
            <a:r>
              <a:rPr lang="uz" dirty="0"/>
              <a:t>bajariladi, u keyinchalik boshqa </a:t>
            </a:r>
            <a:r>
              <a:rPr lang="en-US" dirty="0" err="1"/>
              <a:t>oqimlarni</a:t>
            </a:r>
            <a:r>
              <a:rPr lang="en-US" dirty="0"/>
              <a:t> </a:t>
            </a:r>
            <a:r>
              <a:rPr lang="uz" dirty="0"/>
              <a:t>yaratishi mumkin.</a:t>
            </a:r>
          </a:p>
          <a:p>
            <a:endParaRPr lang="ru-RU" dirty="0"/>
          </a:p>
        </p:txBody>
      </p:sp>
      <p:pic>
        <p:nvPicPr>
          <p:cNvPr id="614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3660749"/>
            <a:ext cx="8424936" cy="3080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004577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188640"/>
            <a:ext cx="8229600" cy="864096"/>
          </a:xfrm>
        </p:spPr>
        <p:txBody>
          <a:bodyPr/>
          <a:lstStyle/>
          <a:p>
            <a:r>
              <a:rPr lang="en-US" dirty="0" err="1" smtClean="0"/>
              <a:t>Jarayon</a:t>
            </a:r>
            <a:r>
              <a:rPr lang="en-US" dirty="0" smtClean="0"/>
              <a:t> </a:t>
            </a:r>
            <a:r>
              <a:rPr lang="en-US" dirty="0" err="1" smtClean="0"/>
              <a:t>va</a:t>
            </a:r>
            <a:r>
              <a:rPr lang="en-US" dirty="0" smtClean="0"/>
              <a:t> </a:t>
            </a:r>
            <a:r>
              <a:rPr lang="en-US" dirty="0" err="1" smtClean="0"/>
              <a:t>oqim</a:t>
            </a:r>
            <a:endParaRPr lang="ru-RU"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51512" y="1268760"/>
            <a:ext cx="4392488" cy="51125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51520" y="1268760"/>
            <a:ext cx="3927723" cy="51125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9" name="Прямая соединительная линия 8"/>
          <p:cNvCxnSpPr/>
          <p:nvPr/>
        </p:nvCxnSpPr>
        <p:spPr>
          <a:xfrm>
            <a:off x="4427984" y="980728"/>
            <a:ext cx="72008" cy="587727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53317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27856"/>
            <a:ext cx="8229600" cy="736848"/>
          </a:xfrm>
        </p:spPr>
        <p:txBody>
          <a:bodyPr>
            <a:normAutofit/>
          </a:bodyPr>
          <a:lstStyle/>
          <a:p>
            <a:r>
              <a:rPr lang="en-US" sz="4000" dirty="0" smtClean="0"/>
              <a:t>MPI </a:t>
            </a:r>
            <a:r>
              <a:rPr lang="en-US" sz="4000" dirty="0" err="1" smtClean="0"/>
              <a:t>asoslari</a:t>
            </a:r>
            <a:endParaRPr lang="ru-RU" sz="4000" dirty="0"/>
          </a:p>
        </p:txBody>
      </p:sp>
      <p:sp>
        <p:nvSpPr>
          <p:cNvPr id="3" name="Объект 2"/>
          <p:cNvSpPr>
            <a:spLocks noGrp="1"/>
          </p:cNvSpPr>
          <p:nvPr>
            <p:ph idx="1"/>
          </p:nvPr>
        </p:nvSpPr>
        <p:spPr>
          <a:xfrm>
            <a:off x="457200" y="908720"/>
            <a:ext cx="8229600" cy="5544616"/>
          </a:xfrm>
        </p:spPr>
        <p:txBody>
          <a:bodyPr>
            <a:normAutofit fontScale="92500" lnSpcReduction="10000"/>
          </a:bodyPr>
          <a:lstStyle/>
          <a:p>
            <a:r>
              <a:rPr lang="en-US" b="1" dirty="0"/>
              <a:t>MPI</a:t>
            </a:r>
            <a:r>
              <a:rPr lang="en-US" dirty="0"/>
              <a:t> (Message passing interface-</a:t>
            </a:r>
            <a:r>
              <a:rPr lang="en-US" dirty="0" err="1"/>
              <a:t>xabar</a:t>
            </a:r>
            <a:r>
              <a:rPr lang="en-US" dirty="0"/>
              <a:t> </a:t>
            </a:r>
            <a:r>
              <a:rPr lang="en-US" dirty="0" err="1"/>
              <a:t>uzatish</a:t>
            </a:r>
            <a:r>
              <a:rPr lang="en-US" dirty="0"/>
              <a:t> </a:t>
            </a:r>
            <a:r>
              <a:rPr lang="en-US" dirty="0" err="1"/>
              <a:t>interfeysi</a:t>
            </a:r>
            <a:r>
              <a:rPr lang="en-US" dirty="0"/>
              <a:t>) </a:t>
            </a:r>
            <a:r>
              <a:rPr lang="en-US" dirty="0" err="1"/>
              <a:t>turli</a:t>
            </a:r>
            <a:r>
              <a:rPr lang="en-US" dirty="0"/>
              <a:t> </a:t>
            </a:r>
            <a:r>
              <a:rPr lang="en-US" dirty="0" err="1"/>
              <a:t>xil</a:t>
            </a:r>
            <a:r>
              <a:rPr lang="en-US" dirty="0"/>
              <a:t> </a:t>
            </a:r>
            <a:r>
              <a:rPr lang="en-US" dirty="0" err="1"/>
              <a:t>tabiatdagi</a:t>
            </a:r>
            <a:r>
              <a:rPr lang="en-US" dirty="0"/>
              <a:t> parallel </a:t>
            </a:r>
            <a:r>
              <a:rPr lang="en-US" dirty="0" err="1"/>
              <a:t>hisoblash</a:t>
            </a:r>
            <a:r>
              <a:rPr lang="en-US" dirty="0"/>
              <a:t> </a:t>
            </a:r>
            <a:r>
              <a:rPr lang="en-US" dirty="0" err="1"/>
              <a:t>tizimlarida</a:t>
            </a:r>
            <a:r>
              <a:rPr lang="en-US" dirty="0"/>
              <a:t> </a:t>
            </a:r>
            <a:r>
              <a:rPr lang="en-US" dirty="0" err="1"/>
              <a:t>ishlaydigan</a:t>
            </a:r>
            <a:r>
              <a:rPr lang="en-US" dirty="0"/>
              <a:t> </a:t>
            </a:r>
            <a:r>
              <a:rPr lang="en-US" dirty="0" err="1"/>
              <a:t>ilovalarni</a:t>
            </a:r>
            <a:r>
              <a:rPr lang="en-US" dirty="0"/>
              <a:t> </a:t>
            </a:r>
            <a:r>
              <a:rPr lang="en-US" dirty="0" err="1"/>
              <a:t>yaratish</a:t>
            </a:r>
            <a:r>
              <a:rPr lang="en-US" dirty="0"/>
              <a:t> </a:t>
            </a:r>
            <a:r>
              <a:rPr lang="en-US" dirty="0" err="1"/>
              <a:t>va</a:t>
            </a:r>
            <a:r>
              <a:rPr lang="en-US" dirty="0"/>
              <a:t> </a:t>
            </a:r>
            <a:r>
              <a:rPr lang="en-US" dirty="0" err="1"/>
              <a:t>ishga</a:t>
            </a:r>
            <a:r>
              <a:rPr lang="en-US" dirty="0"/>
              <a:t> </a:t>
            </a:r>
            <a:r>
              <a:rPr lang="en-US" dirty="0" err="1"/>
              <a:t>tushirish</a:t>
            </a:r>
            <a:r>
              <a:rPr lang="en-US" dirty="0"/>
              <a:t> </a:t>
            </a:r>
            <a:r>
              <a:rPr lang="en-US" dirty="0" err="1"/>
              <a:t>imkonini</a:t>
            </a:r>
            <a:r>
              <a:rPr lang="en-US" dirty="0"/>
              <a:t> </a:t>
            </a:r>
            <a:r>
              <a:rPr lang="en-US" dirty="0" err="1"/>
              <a:t>beruvchi</a:t>
            </a:r>
            <a:r>
              <a:rPr lang="en-US" dirty="0"/>
              <a:t> </a:t>
            </a:r>
            <a:r>
              <a:rPr lang="en-US" dirty="0" err="1"/>
              <a:t>yordamchi</a:t>
            </a:r>
            <a:r>
              <a:rPr lang="en-US" dirty="0"/>
              <a:t> </a:t>
            </a:r>
            <a:r>
              <a:rPr lang="en-US" dirty="0" err="1"/>
              <a:t>dasturlar</a:t>
            </a:r>
            <a:r>
              <a:rPr lang="en-US" dirty="0"/>
              <a:t> </a:t>
            </a:r>
            <a:r>
              <a:rPr lang="en-US" dirty="0" err="1"/>
              <a:t>va</a:t>
            </a:r>
            <a:r>
              <a:rPr lang="en-US" dirty="0"/>
              <a:t> </a:t>
            </a:r>
            <a:r>
              <a:rPr lang="en-US" dirty="0" err="1"/>
              <a:t>kutubxona</a:t>
            </a:r>
            <a:r>
              <a:rPr lang="en-US" dirty="0"/>
              <a:t> </a:t>
            </a:r>
            <a:r>
              <a:rPr lang="en-US" dirty="0" err="1" smtClean="0"/>
              <a:t>funksiyalari</a:t>
            </a:r>
            <a:r>
              <a:rPr lang="en-US" dirty="0" smtClean="0"/>
              <a:t> </a:t>
            </a:r>
            <a:r>
              <a:rPr lang="en-US" dirty="0" err="1"/>
              <a:t>to'plamidir</a:t>
            </a:r>
            <a:r>
              <a:rPr lang="en-US" dirty="0"/>
              <a:t> (C/C++, FORTRAN </a:t>
            </a:r>
            <a:r>
              <a:rPr lang="en-US" dirty="0" err="1"/>
              <a:t>tillari</a:t>
            </a:r>
            <a:r>
              <a:rPr lang="en-US" dirty="0"/>
              <a:t> </a:t>
            </a:r>
            <a:r>
              <a:rPr lang="en-US" dirty="0" err="1"/>
              <a:t>uchun</a:t>
            </a:r>
            <a:r>
              <a:rPr lang="en-US" dirty="0"/>
              <a:t>). </a:t>
            </a:r>
            <a:endParaRPr lang="en-US" dirty="0" smtClean="0"/>
          </a:p>
          <a:p>
            <a:r>
              <a:rPr lang="en-US" dirty="0" smtClean="0"/>
              <a:t>MPI 1990-yillarda </a:t>
            </a:r>
            <a:r>
              <a:rPr lang="en-US" dirty="0" err="1"/>
              <a:t>taqsimlangan</a:t>
            </a:r>
            <a:r>
              <a:rPr lang="en-US" dirty="0"/>
              <a:t> </a:t>
            </a:r>
            <a:r>
              <a:rPr lang="en-US" dirty="0" err="1"/>
              <a:t>xotira</a:t>
            </a:r>
            <a:r>
              <a:rPr lang="en-US" dirty="0"/>
              <a:t> </a:t>
            </a:r>
            <a:r>
              <a:rPr lang="en-US" dirty="0" err="1"/>
              <a:t>tizimlari</a:t>
            </a:r>
            <a:r>
              <a:rPr lang="en-US" dirty="0"/>
              <a:t> </a:t>
            </a:r>
            <a:r>
              <a:rPr lang="en-US" dirty="0" err="1"/>
              <a:t>uchun</a:t>
            </a:r>
            <a:r>
              <a:rPr lang="en-US" dirty="0"/>
              <a:t> </a:t>
            </a:r>
            <a:r>
              <a:rPr lang="en-US" dirty="0" err="1"/>
              <a:t>yagona</a:t>
            </a:r>
            <a:r>
              <a:rPr lang="en-US" dirty="0"/>
              <a:t> </a:t>
            </a:r>
            <a:r>
              <a:rPr lang="en-US" dirty="0" err="1"/>
              <a:t>dasturlash</a:t>
            </a:r>
            <a:r>
              <a:rPr lang="en-US" dirty="0"/>
              <a:t> </a:t>
            </a:r>
            <a:r>
              <a:rPr lang="en-US" dirty="0" err="1"/>
              <a:t>yondashuvi</a:t>
            </a:r>
            <a:r>
              <a:rPr lang="en-US" dirty="0"/>
              <a:t> </a:t>
            </a:r>
            <a:r>
              <a:rPr lang="en-US" dirty="0" err="1"/>
              <a:t>sifatida</a:t>
            </a:r>
            <a:r>
              <a:rPr lang="en-US" dirty="0"/>
              <a:t> </a:t>
            </a:r>
            <a:r>
              <a:rPr lang="en-US" dirty="0" err="1"/>
              <a:t>taqdim</a:t>
            </a:r>
            <a:r>
              <a:rPr lang="en-US" dirty="0"/>
              <a:t> </a:t>
            </a:r>
            <a:r>
              <a:rPr lang="en-US" dirty="0" err="1"/>
              <a:t>etilgan</a:t>
            </a:r>
            <a:r>
              <a:rPr lang="en-US" dirty="0"/>
              <a:t>. MPI </a:t>
            </a:r>
            <a:r>
              <a:rPr lang="en-US" dirty="0" err="1"/>
              <a:t>mashhurlik</a:t>
            </a:r>
            <a:r>
              <a:rPr lang="en-US" dirty="0"/>
              <a:t> </a:t>
            </a:r>
            <a:r>
              <a:rPr lang="en-US" dirty="0" err="1"/>
              <a:t>darajasiga</a:t>
            </a:r>
            <a:r>
              <a:rPr lang="en-US" dirty="0"/>
              <a:t> </a:t>
            </a:r>
            <a:r>
              <a:rPr lang="en-US" dirty="0" err="1"/>
              <a:t>ko'tarildi</a:t>
            </a:r>
            <a:r>
              <a:rPr lang="en-US" dirty="0"/>
              <a:t> </a:t>
            </a:r>
            <a:r>
              <a:rPr lang="en-US" dirty="0" err="1"/>
              <a:t>va</a:t>
            </a:r>
            <a:r>
              <a:rPr lang="en-US" dirty="0"/>
              <a:t> </a:t>
            </a:r>
            <a:r>
              <a:rPr lang="en-US" dirty="0" err="1"/>
              <a:t>hozir</a:t>
            </a:r>
            <a:r>
              <a:rPr lang="en-US" dirty="0"/>
              <a:t> </a:t>
            </a:r>
            <a:r>
              <a:rPr lang="en-US" dirty="0" err="1"/>
              <a:t>umumiy</a:t>
            </a:r>
            <a:r>
              <a:rPr lang="en-US" dirty="0"/>
              <a:t> </a:t>
            </a:r>
            <a:r>
              <a:rPr lang="en-US" dirty="0" err="1"/>
              <a:t>xotira</a:t>
            </a:r>
            <a:r>
              <a:rPr lang="en-US" dirty="0"/>
              <a:t> </a:t>
            </a:r>
            <a:r>
              <a:rPr lang="en-US" dirty="0" err="1"/>
              <a:t>tizimlarida</a:t>
            </a:r>
            <a:r>
              <a:rPr lang="en-US" dirty="0"/>
              <a:t> </a:t>
            </a:r>
            <a:r>
              <a:rPr lang="en-US" dirty="0" err="1"/>
              <a:t>va</a:t>
            </a:r>
            <a:r>
              <a:rPr lang="en-US" dirty="0"/>
              <a:t> </a:t>
            </a:r>
            <a:r>
              <a:rPr lang="en-US" dirty="0" err="1"/>
              <a:t>turli</a:t>
            </a:r>
            <a:r>
              <a:rPr lang="en-US" dirty="0"/>
              <a:t> </a:t>
            </a:r>
            <a:r>
              <a:rPr lang="en-US" dirty="0" err="1"/>
              <a:t>xil</a:t>
            </a:r>
            <a:r>
              <a:rPr lang="en-US" dirty="0"/>
              <a:t> </a:t>
            </a:r>
            <a:r>
              <a:rPr lang="en-US" dirty="0" err="1"/>
              <a:t>aralash</a:t>
            </a:r>
            <a:r>
              <a:rPr lang="en-US" dirty="0"/>
              <a:t> </a:t>
            </a:r>
            <a:r>
              <a:rPr lang="en-US" dirty="0" err="1"/>
              <a:t>hisoblash</a:t>
            </a:r>
            <a:r>
              <a:rPr lang="en-US" dirty="0"/>
              <a:t> </a:t>
            </a:r>
            <a:r>
              <a:rPr lang="en-US" dirty="0" err="1"/>
              <a:t>muhitlarida</a:t>
            </a:r>
            <a:r>
              <a:rPr lang="en-US" dirty="0"/>
              <a:t> </a:t>
            </a:r>
            <a:r>
              <a:rPr lang="en-US" dirty="0" err="1"/>
              <a:t>keng</a:t>
            </a:r>
            <a:r>
              <a:rPr lang="en-US" dirty="0"/>
              <a:t> </a:t>
            </a:r>
            <a:r>
              <a:rPr lang="en-US" dirty="0" err="1"/>
              <a:t>qo'llaniladi</a:t>
            </a:r>
            <a:r>
              <a:rPr lang="en-US" dirty="0"/>
              <a:t>. </a:t>
            </a:r>
            <a:r>
              <a:rPr lang="en-US" b="1" dirty="0"/>
              <a:t>MPI </a:t>
            </a:r>
            <a:r>
              <a:rPr lang="en-US" b="1" dirty="0" err="1"/>
              <a:t>jarayonlar</a:t>
            </a:r>
            <a:r>
              <a:rPr lang="en-US" b="1" dirty="0"/>
              <a:t> </a:t>
            </a:r>
            <a:r>
              <a:rPr lang="en-US" b="1" dirty="0" err="1"/>
              <a:t>o’rtasida</a:t>
            </a:r>
            <a:r>
              <a:rPr lang="en-US" b="1" dirty="0"/>
              <a:t> </a:t>
            </a:r>
            <a:r>
              <a:rPr lang="en-US" b="1" dirty="0" err="1"/>
              <a:t>xabar</a:t>
            </a:r>
            <a:r>
              <a:rPr lang="en-US" b="1" dirty="0"/>
              <a:t> </a:t>
            </a:r>
            <a:r>
              <a:rPr lang="en-US" b="1" dirty="0" err="1"/>
              <a:t>almashish</a:t>
            </a:r>
            <a:r>
              <a:rPr lang="en-US" b="1" dirty="0"/>
              <a:t> </a:t>
            </a:r>
            <a:r>
              <a:rPr lang="en-US" b="1" dirty="0" err="1"/>
              <a:t>maqsadida</a:t>
            </a:r>
            <a:r>
              <a:rPr lang="en-US" b="1" dirty="0"/>
              <a:t> </a:t>
            </a:r>
            <a:r>
              <a:rPr lang="en-US" b="1" dirty="0" err="1"/>
              <a:t>qo’llaniladi</a:t>
            </a:r>
            <a:r>
              <a:rPr lang="en-US" b="1" dirty="0" smtClean="0"/>
              <a:t>.</a:t>
            </a:r>
            <a:endParaRPr lang="ru-RU" b="1" dirty="0"/>
          </a:p>
        </p:txBody>
      </p:sp>
    </p:spTree>
    <p:extLst>
      <p:ext uri="{BB962C8B-B14F-4D97-AF65-F5344CB8AC3E}">
        <p14:creationId xmlns:p14="http://schemas.microsoft.com/office/powerpoint/2010/main" val="3915390729"/>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269</TotalTime>
  <Words>1208</Words>
  <Application>Microsoft Office PowerPoint</Application>
  <PresentationFormat>Экран (4:3)</PresentationFormat>
  <Paragraphs>147</Paragraphs>
  <Slides>17</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17</vt:i4>
      </vt:variant>
    </vt:vector>
  </HeadingPairs>
  <TitlesOfParts>
    <vt:vector size="18" baseType="lpstr">
      <vt:lpstr>Тема Office</vt:lpstr>
      <vt:lpstr>MPI asoslari Message Passing Interface.  MPI ma’lumot turlari. MPI kutubxonalaridan foydalanish. Dasturni cmd (command line interpreter)orqali ishga tushirish. </vt:lpstr>
      <vt:lpstr>Mashgulotlar</vt:lpstr>
      <vt:lpstr>Mustaqil ta’lim mavzulari</vt:lpstr>
      <vt:lpstr>Asosiy adabiyotlar</vt:lpstr>
      <vt:lpstr>Qoʻshimcha adabiyotlar</vt:lpstr>
      <vt:lpstr>Internet saytlari</vt:lpstr>
      <vt:lpstr>Jarayon va oqim tushunchasi</vt:lpstr>
      <vt:lpstr>Jarayon va oqim</vt:lpstr>
      <vt:lpstr>MPI asoslari</vt:lpstr>
      <vt:lpstr>Презентация PowerPoint</vt:lpstr>
      <vt:lpstr>Презентация PowerPoint</vt:lpstr>
      <vt:lpstr>MPI da ma’lumot turlari</vt:lpstr>
      <vt:lpstr>CMD</vt:lpstr>
      <vt:lpstr>Buyruqlarga misollar: </vt:lpstr>
      <vt:lpstr>Cmd orqali dasturlarni ishga tushirish.</vt:lpstr>
      <vt:lpstr>Dasturlarni bir nechta jarayonlar orqali ishga tushirish.</vt:lpstr>
      <vt:lpstr>E’tiboringiz uchun rahmat!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MPI asoslari Message Passing Interface.  MPI ma’lumot turlari. MPI kutubxonalaridan foydalanish. Dasturni cmd (command line interpreter)orqali ishga tushirish. </dc:title>
  <dc:creator>Sardor Bek</dc:creator>
  <cp:lastModifiedBy>Sardor Bek</cp:lastModifiedBy>
  <cp:revision>12</cp:revision>
  <dcterms:created xsi:type="dcterms:W3CDTF">2023-09-04T04:14:51Z</dcterms:created>
  <dcterms:modified xsi:type="dcterms:W3CDTF">2023-09-04T11:15:15Z</dcterms:modified>
</cp:coreProperties>
</file>