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1" r:id="rId12"/>
    <p:sldId id="265" r:id="rId13"/>
    <p:sldId id="273" r:id="rId14"/>
    <p:sldId id="266" r:id="rId15"/>
    <p:sldId id="268" r:id="rId16"/>
    <p:sldId id="280" r:id="rId17"/>
    <p:sldId id="274" r:id="rId18"/>
    <p:sldId id="272" r:id="rId19"/>
    <p:sldId id="269" r:id="rId20"/>
    <p:sldId id="281" r:id="rId21"/>
    <p:sldId id="276" r:id="rId22"/>
    <p:sldId id="277" r:id="rId23"/>
    <p:sldId id="282" r:id="rId24"/>
    <p:sldId id="279" r:id="rId25"/>
  </p:sldIdLst>
  <p:sldSz cx="9144000" cy="6858000" type="screen4x3"/>
  <p:notesSz cx="6858000" cy="9144000"/>
  <p:defaultTextStyle>
    <a:defPPr>
      <a:defRPr lang="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23" autoAdjust="0"/>
    <p:restoredTop sz="92819" autoAdjust="0"/>
  </p:normalViewPr>
  <p:slideViewPr>
    <p:cSldViewPr>
      <p:cViewPr>
        <p:scale>
          <a:sx n="50" d="100"/>
          <a:sy n="50" d="100"/>
        </p:scale>
        <p:origin x="-240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z" smtClean="0"/>
              <a:t>Sarlavha namunasi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z" smtClean="0"/>
              <a:t>Namuna matn</a:t>
            </a:r>
          </a:p>
          <a:p>
            <a:pPr lvl="1"/>
            <a:r>
              <a:rPr lang="uz" smtClean="0"/>
              <a:t>Ikkinchi daraja</a:t>
            </a:r>
          </a:p>
          <a:p>
            <a:pPr lvl="2"/>
            <a:r>
              <a:rPr lang="uz" smtClean="0"/>
              <a:t>Uchinchi daraja</a:t>
            </a:r>
          </a:p>
          <a:p>
            <a:pPr lvl="3"/>
            <a:r>
              <a:rPr lang="uz" smtClean="0"/>
              <a:t>To'rtinchi daraja</a:t>
            </a:r>
          </a:p>
          <a:p>
            <a:pPr lvl="4"/>
            <a:r>
              <a:rPr lang="uz" smtClean="0"/>
              <a:t>Beshinchi daraja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/>
              <a:t>OpenMPga</a:t>
            </a:r>
            <a:r>
              <a:rPr lang="en-US" sz="7200" b="1" dirty="0" smtClean="0"/>
              <a:t> </a:t>
            </a:r>
            <a:r>
              <a:rPr lang="en-US" sz="7200" b="1" dirty="0" err="1"/>
              <a:t>kirish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26394629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592832"/>
          </a:xfrm>
        </p:spPr>
        <p:txBody>
          <a:bodyPr>
            <a:normAutofit fontScale="90000"/>
          </a:bodyPr>
          <a:lstStyle/>
          <a:p>
            <a:r>
              <a:rPr lang="uz" sz="4000" b="1" dirty="0" smtClean="0"/>
              <a:t>OpenMP</a:t>
            </a:r>
            <a:r>
              <a:rPr lang="en-US" sz="4000" b="1" dirty="0" err="1" smtClean="0"/>
              <a:t>ni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qachon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ishlatish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kerak</a:t>
            </a:r>
            <a:r>
              <a:rPr lang="uz" sz="4000" b="1" dirty="0" smtClean="0"/>
              <a:t> 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48072"/>
            <a:ext cx="8712968" cy="6309320"/>
          </a:xfrm>
        </p:spPr>
        <p:txBody>
          <a:bodyPr>
            <a:noAutofit/>
          </a:bodyPr>
          <a:lstStyle/>
          <a:p>
            <a:r>
              <a:rPr lang="uz" sz="1800" dirty="0" err="1"/>
              <a:t>OpenMP texnologiyasidan </a:t>
            </a:r>
            <a:r>
              <a:rPr lang="uz" sz="1800" dirty="0"/>
              <a:t>qachon foydalanishni bilish undan qanday foydalanishni bilish kabi muhimdir.</a:t>
            </a:r>
          </a:p>
          <a:p>
            <a:r>
              <a:rPr lang="en-US" sz="1800" b="1" dirty="0"/>
              <a:t>P</a:t>
            </a:r>
            <a:r>
              <a:rPr lang="uz" sz="1800" b="1" dirty="0" smtClean="0"/>
              <a:t>latforma </a:t>
            </a:r>
            <a:r>
              <a:rPr lang="uz" sz="1800" b="1" dirty="0"/>
              <a:t>ko'p </a:t>
            </a:r>
            <a:r>
              <a:rPr lang="uz" sz="1800" b="1" dirty="0" smtClean="0"/>
              <a:t>protsessor</a:t>
            </a:r>
            <a:r>
              <a:rPr lang="en-US" sz="1800" b="1" dirty="0" smtClean="0"/>
              <a:t>li</a:t>
            </a:r>
            <a:r>
              <a:rPr lang="uz" sz="1800" b="1" dirty="0" smtClean="0"/>
              <a:t> </a:t>
            </a:r>
            <a:r>
              <a:rPr lang="uz" sz="1800" b="1" dirty="0"/>
              <a:t>yoki ko'p yadroli </a:t>
            </a:r>
            <a:r>
              <a:rPr lang="en-US" sz="1800" b="1" dirty="0" err="1" smtClean="0"/>
              <a:t>bo’lsa</a:t>
            </a:r>
            <a:r>
              <a:rPr lang="uz" sz="1800" dirty="0" smtClean="0"/>
              <a:t>. </a:t>
            </a:r>
            <a:r>
              <a:rPr lang="uz" sz="1800" dirty="0"/>
              <a:t>Agar dastur bitta yadro yoki protsessorni to'liq iste'mol qilsa, uni OpenMP bilan ko'p tarmoqli qilish </a:t>
            </a:r>
            <a:r>
              <a:rPr lang="uz" sz="1800" dirty="0" smtClean="0"/>
              <a:t>uning </a:t>
            </a:r>
            <a:r>
              <a:rPr lang="uz" sz="1800" dirty="0"/>
              <a:t>ish faoliyatini yaxshilaydi.</a:t>
            </a:r>
          </a:p>
          <a:p>
            <a:r>
              <a:rPr lang="uz" sz="1800" b="1" dirty="0"/>
              <a:t>Ilova platformalararo bo'lishi kerak </a:t>
            </a:r>
            <a:r>
              <a:rPr lang="uz" sz="1800" dirty="0"/>
              <a:t>. OpenMP o'zaro platformali va keng qo'llab-quvvatlanadigan API. </a:t>
            </a:r>
            <a:r>
              <a:rPr lang="en-US" sz="1800" dirty="0" err="1" smtClean="0"/>
              <a:t>OpenMP</a:t>
            </a:r>
            <a:r>
              <a:rPr lang="uz" sz="1800" dirty="0" smtClean="0"/>
              <a:t> </a:t>
            </a:r>
            <a:r>
              <a:rPr lang="uz" sz="1800" dirty="0"/>
              <a:t>pragma direktivalari yordamida amalga oshirilganligi sababli , dastur OpenMP standartini qo'llab-quvvatlamaydigan kompilyator bilan ham kompilyatsiya qilinishi mumkin .</a:t>
            </a:r>
          </a:p>
          <a:p>
            <a:r>
              <a:rPr lang="en-US" sz="1800" b="1" dirty="0" err="1" smtClean="0"/>
              <a:t>Sikl</a:t>
            </a:r>
            <a:r>
              <a:rPr lang="uz" sz="1800" b="1" dirty="0" smtClean="0"/>
              <a:t>larni </a:t>
            </a:r>
            <a:r>
              <a:rPr lang="uz" sz="1800" b="1" dirty="0"/>
              <a:t>parallel qilish kerak </a:t>
            </a:r>
            <a:r>
              <a:rPr lang="en-US" sz="1800" b="1" dirty="0" err="1" smtClean="0"/>
              <a:t>bo’lganda</a:t>
            </a:r>
            <a:r>
              <a:rPr lang="uz" sz="1800" dirty="0" smtClean="0"/>
              <a:t>. </a:t>
            </a:r>
            <a:r>
              <a:rPr lang="uz" sz="1800" dirty="0" err="1"/>
              <a:t>OpenMP </a:t>
            </a:r>
            <a:r>
              <a:rPr lang="uz" sz="1800" dirty="0"/>
              <a:t>sikllarning parallel bajarilishini tashkil qilish orqali o'zining to'liq salohiyatini namoyish etadi. Agar ilovangiz </a:t>
            </a:r>
            <a:r>
              <a:rPr lang="en-US" sz="1800" dirty="0" err="1" smtClean="0"/>
              <a:t>bir</a:t>
            </a:r>
            <a:r>
              <a:rPr lang="en-US" sz="1800" dirty="0" smtClean="0"/>
              <a:t> </a:t>
            </a:r>
            <a:r>
              <a:rPr lang="en-US" sz="1800" dirty="0" err="1" smtClean="0"/>
              <a:t>biriga</a:t>
            </a:r>
            <a:r>
              <a:rPr lang="en-US" sz="1800" dirty="0" smtClean="0"/>
              <a:t> </a:t>
            </a:r>
            <a:r>
              <a:rPr lang="en-US" sz="1800" dirty="0" err="1" smtClean="0"/>
              <a:t>bog’liq</a:t>
            </a:r>
            <a:r>
              <a:rPr lang="en-US" sz="1800" dirty="0" smtClean="0"/>
              <a:t> </a:t>
            </a:r>
            <a:r>
              <a:rPr lang="en-US" sz="1800" dirty="0" err="1" smtClean="0"/>
              <a:t>bo’lmagan</a:t>
            </a:r>
            <a:r>
              <a:rPr lang="en-US" sz="1800" dirty="0" smtClean="0"/>
              <a:t> </a:t>
            </a:r>
            <a:r>
              <a:rPr lang="uz" sz="1800" dirty="0" smtClean="0"/>
              <a:t>uzoq </a:t>
            </a:r>
            <a:r>
              <a:rPr lang="uz" sz="1800" dirty="0"/>
              <a:t>tsikllarga ega bo'lsa, OpenMP ideal echimdir.</a:t>
            </a:r>
          </a:p>
          <a:p>
            <a:r>
              <a:rPr lang="uz" sz="1800" b="1" dirty="0" smtClean="0"/>
              <a:t>Ilovani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ishlab</a:t>
            </a:r>
            <a:r>
              <a:rPr lang="en-US" sz="1800" b="1" dirty="0" smtClean="0"/>
              <a:t> </a:t>
            </a:r>
            <a:r>
              <a:rPr lang="uz" sz="1800" b="1" dirty="0" smtClean="0"/>
              <a:t> </a:t>
            </a:r>
            <a:r>
              <a:rPr lang="uz" sz="1800" b="1" dirty="0"/>
              <a:t>chiqarishdan oldin uning ish faoliyatini </a:t>
            </a:r>
            <a:r>
              <a:rPr lang="en-US" sz="1800" b="1" dirty="0" err="1" smtClean="0"/>
              <a:t>tezlashtirish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kerak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bo’lganda</a:t>
            </a:r>
            <a:r>
              <a:rPr lang="uz" sz="1800" b="1" dirty="0" smtClean="0"/>
              <a:t>. </a:t>
            </a:r>
            <a:r>
              <a:rPr lang="uz" sz="1800" dirty="0"/>
              <a:t>OpenMP </a:t>
            </a:r>
            <a:r>
              <a:rPr lang="uz" sz="1800" dirty="0" smtClean="0"/>
              <a:t> </a:t>
            </a:r>
            <a:r>
              <a:rPr lang="uz" sz="1800" dirty="0"/>
              <a:t>ilovani qayta arxitektura qilishni talab qilmagani uchun unumdorlikni oshirish uchun kodingizga kichik oʻzgarishlar kiritish uchun juda yaxshi.</a:t>
            </a:r>
          </a:p>
          <a:p>
            <a:r>
              <a:rPr lang="uz" sz="1800" dirty="0"/>
              <a:t>Biroq, OpenMP </a:t>
            </a:r>
            <a:r>
              <a:rPr lang="uz" sz="1800" b="1" dirty="0"/>
              <a:t>barcha </a:t>
            </a:r>
            <a:r>
              <a:rPr lang="uz" sz="1800" b="1" dirty="0" smtClean="0"/>
              <a:t>ka</a:t>
            </a:r>
            <a:r>
              <a:rPr lang="en-US" sz="1800" b="1" dirty="0" err="1" smtClean="0"/>
              <a:t>mchilik</a:t>
            </a:r>
            <a:r>
              <a:rPr lang="uz" sz="1800" b="1" dirty="0" smtClean="0"/>
              <a:t>lar </a:t>
            </a:r>
            <a:r>
              <a:rPr lang="uz" sz="1800" b="1" dirty="0"/>
              <a:t>uchun davo </a:t>
            </a:r>
            <a:r>
              <a:rPr lang="uz" sz="1800" dirty="0"/>
              <a:t>emas . Texnologiya birinchi navbatda yuqori unumli hisoblash tizimlarini ishlab chiquvchilarga qaratilgan bo'lib, agar kod ko'plab tsikllarni o'z ichiga olsa va umumiy ma'lumotlar massivlari bilan ishlasa, eng samarali hisoblanadi.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7048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uz" b="1" dirty="0" err="1"/>
              <a:t>OpenMP </a:t>
            </a:r>
            <a:r>
              <a:rPr lang="uz" b="1" dirty="0"/>
              <a:t>asoslari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uz" b="1" dirty="0"/>
              <a:t>Sintaksis </a:t>
            </a:r>
            <a:r>
              <a:rPr lang="uz" dirty="0"/>
              <a:t>. Asosan, OpenMP konstruksiyalari kompilyator direktivalaridir</a:t>
            </a:r>
            <a:r>
              <a:rPr lang="uz" dirty="0" smtClean="0"/>
              <a:t>.</a:t>
            </a:r>
            <a:r>
              <a:rPr lang="en-US" dirty="0" smtClean="0"/>
              <a:t> </a:t>
            </a:r>
            <a:r>
              <a:rPr lang="uz" dirty="0" smtClean="0"/>
              <a:t>C/C</a:t>
            </a:r>
            <a:r>
              <a:rPr lang="uz" dirty="0"/>
              <a:t>++ uchun direktivalar quyidagicha:</a:t>
            </a:r>
          </a:p>
          <a:p>
            <a:r>
              <a:rPr lang="uz" b="1" dirty="0"/>
              <a:t>#pragma </a:t>
            </a:r>
            <a:r>
              <a:rPr lang="uz" b="1" dirty="0" smtClean="0"/>
              <a:t> </a:t>
            </a:r>
            <a:r>
              <a:rPr lang="uz" b="1" dirty="0"/>
              <a:t>omp </a:t>
            </a:r>
            <a:r>
              <a:rPr lang="en-US" b="1" dirty="0" err="1" smtClean="0"/>
              <a:t>konstruksiya</a:t>
            </a:r>
            <a:r>
              <a:rPr lang="uz" b="1" dirty="0" smtClean="0"/>
              <a:t> </a:t>
            </a:r>
            <a:r>
              <a:rPr lang="uz" b="1" dirty="0"/>
              <a:t>[shart [shart]...]</a:t>
            </a:r>
            <a:endParaRPr lang="ru-RU" dirty="0"/>
          </a:p>
          <a:p>
            <a:r>
              <a:rPr lang="uz" dirty="0"/>
              <a:t>OpenMP konstruksiyalari </a:t>
            </a:r>
            <a:r>
              <a:rPr lang="en-US" dirty="0" err="1" smtClean="0"/>
              <a:t>direktival</a:t>
            </a:r>
            <a:r>
              <a:rPr lang="uz" dirty="0" smtClean="0"/>
              <a:t>ar </a:t>
            </a:r>
            <a:r>
              <a:rPr lang="uz" dirty="0"/>
              <a:t>bo'lgani uchun ularni tushunmaydigan kompilyator ularni o'tkazib yuboradi va ketma-ket bo'lsa ham , OpenMP dasturini yaratadi.</a:t>
            </a:r>
            <a:endParaRPr lang="en-US" dirty="0" smtClean="0"/>
          </a:p>
          <a:p>
            <a:r>
              <a:rPr lang="uz" dirty="0"/>
              <a:t>Ko'pincha, OpenMP direktivalari faqat bitta kirish nuqtasi va bitta chiqish nuqtasi bo'lgan qurilish bloklariga nisbatan qo'llaniladi. </a:t>
            </a:r>
            <a:r>
              <a:rPr lang="en-US" dirty="0" err="1" smtClean="0"/>
              <a:t>Ba’zi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istisnoli</a:t>
            </a:r>
            <a:r>
              <a:rPr lang="en-US" dirty="0" smtClean="0"/>
              <a:t> </a:t>
            </a:r>
            <a:r>
              <a:rPr lang="en-US" dirty="0" err="1" smtClean="0"/>
              <a:t>holatlar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. Bu </a:t>
            </a:r>
            <a:r>
              <a:rPr lang="en-US" dirty="0" err="1" smtClean="0"/>
              <a:t>istisnolar</a:t>
            </a:r>
            <a:r>
              <a:rPr lang="en-US" dirty="0" smtClean="0"/>
              <a:t> </a:t>
            </a:r>
            <a:r>
              <a:rPr lang="uz" dirty="0" smtClean="0"/>
              <a:t>Fortranda </a:t>
            </a:r>
            <a:r>
              <a:rPr lang="uz" dirty="0"/>
              <a:t>STOP </a:t>
            </a:r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uz" dirty="0" smtClean="0"/>
              <a:t>va </a:t>
            </a:r>
            <a:r>
              <a:rPr lang="uz" dirty="0"/>
              <a:t>C /C++ da </a:t>
            </a:r>
            <a:r>
              <a:rPr lang="en-US" dirty="0" smtClean="0"/>
              <a:t>exit() </a:t>
            </a:r>
            <a:r>
              <a:rPr lang="en-US" dirty="0" err="1" smtClean="0"/>
              <a:t>funksiyasidir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36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uz" b="1" dirty="0" err="1"/>
              <a:t>OpenMP ning </a:t>
            </a:r>
            <a:r>
              <a:rPr lang="uz" b="1" dirty="0"/>
              <a:t>asosiy elementlari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805264"/>
          </a:xfrm>
        </p:spPr>
        <p:txBody>
          <a:bodyPr>
            <a:normAutofit fontScale="85000" lnSpcReduction="20000"/>
          </a:bodyPr>
          <a:lstStyle/>
          <a:p>
            <a:r>
              <a:rPr lang="uz" dirty="0"/>
              <a:t>OpenMP </a:t>
            </a:r>
            <a:r>
              <a:rPr lang="uz" dirty="0" smtClean="0"/>
              <a:t>da </a:t>
            </a:r>
            <a:r>
              <a:rPr lang="uz" dirty="0"/>
              <a:t>parallellashtirish - maxsus direktivalarni kiritish va yordamchi funktsiyalarni </a:t>
            </a:r>
            <a:r>
              <a:rPr lang="uz" dirty="0" smtClean="0"/>
              <a:t>chaqirish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amalga</a:t>
            </a:r>
            <a:r>
              <a:rPr lang="en-US" dirty="0" smtClean="0"/>
              <a:t> </a:t>
            </a:r>
            <a:r>
              <a:rPr lang="en-US" dirty="0" err="1" smtClean="0"/>
              <a:t>oshiriladi</a:t>
            </a:r>
            <a:r>
              <a:rPr lang="uz" dirty="0" smtClean="0"/>
              <a:t>.</a:t>
            </a:r>
            <a:endParaRPr lang="uz" dirty="0"/>
          </a:p>
          <a:p>
            <a:r>
              <a:rPr lang="en-US" dirty="0" err="1" smtClean="0"/>
              <a:t>OpenMPning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uz" dirty="0" smtClean="0"/>
              <a:t>sosiy elementlar</a:t>
            </a:r>
            <a:r>
              <a:rPr lang="en-US" dirty="0" smtClean="0"/>
              <a:t>i</a:t>
            </a:r>
            <a:r>
              <a:rPr lang="uz" dirty="0" smtClean="0"/>
              <a:t>:</a:t>
            </a:r>
            <a:endParaRPr lang="uz" dirty="0"/>
          </a:p>
          <a:p>
            <a:r>
              <a:rPr lang="uz" dirty="0"/>
              <a:t>• </a:t>
            </a:r>
            <a:r>
              <a:rPr lang="en-US" dirty="0" err="1" smtClean="0"/>
              <a:t>oqimlarni</a:t>
            </a:r>
            <a:r>
              <a:rPr lang="en-US" dirty="0" smtClean="0"/>
              <a:t> </a:t>
            </a:r>
            <a:r>
              <a:rPr lang="uz" dirty="0" smtClean="0"/>
              <a:t>yaratish </a:t>
            </a:r>
            <a:r>
              <a:rPr lang="uz" dirty="0"/>
              <a:t>uchun konstruksiyalar ( parallel </a:t>
            </a:r>
            <a:r>
              <a:rPr lang="uz" dirty="0" smtClean="0"/>
              <a:t>direktiva</a:t>
            </a:r>
            <a:r>
              <a:rPr lang="en-US" dirty="0" err="1" smtClean="0"/>
              <a:t>si</a:t>
            </a:r>
            <a:r>
              <a:rPr lang="uz" dirty="0" smtClean="0"/>
              <a:t> )</a:t>
            </a:r>
            <a:endParaRPr lang="uz" dirty="0"/>
          </a:p>
          <a:p>
            <a:r>
              <a:rPr lang="uz" dirty="0"/>
              <a:t>• ishni </a:t>
            </a:r>
            <a:r>
              <a:rPr lang="en-US" dirty="0" err="1" smtClean="0"/>
              <a:t>oqimlar</a:t>
            </a:r>
            <a:r>
              <a:rPr lang="en-US" dirty="0" smtClean="0"/>
              <a:t> </a:t>
            </a:r>
            <a:r>
              <a:rPr lang="uz" dirty="0" smtClean="0"/>
              <a:t>o'rtasida </a:t>
            </a:r>
            <a:r>
              <a:rPr lang="uz" dirty="0"/>
              <a:t>taqsimlash uchun konstruktsiyalar ( DO / for va </a:t>
            </a:r>
            <a:r>
              <a:rPr lang="en-US" dirty="0" smtClean="0"/>
              <a:t>section </a:t>
            </a:r>
            <a:r>
              <a:rPr lang="uz" dirty="0" smtClean="0"/>
              <a:t>direktivalari )</a:t>
            </a:r>
            <a:endParaRPr lang="uz" dirty="0"/>
          </a:p>
          <a:p>
            <a:r>
              <a:rPr lang="uz" dirty="0"/>
              <a:t>• ma'lumotlar bilan ishlashni boshqarish uchun konstruktsiyalar </a:t>
            </a:r>
            <a:r>
              <a:rPr lang="uz" dirty="0" smtClean="0"/>
              <a:t>(</a:t>
            </a:r>
            <a:r>
              <a:rPr lang="en-US" dirty="0" smtClean="0"/>
              <a:t>shared </a:t>
            </a:r>
            <a:r>
              <a:rPr lang="en-US" dirty="0" err="1" smtClean="0"/>
              <a:t>va</a:t>
            </a:r>
            <a:r>
              <a:rPr lang="en-US" dirty="0" smtClean="0"/>
              <a:t> private </a:t>
            </a:r>
            <a:r>
              <a:rPr lang="en-US" dirty="0" err="1" smtClean="0"/>
              <a:t>ifodalari</a:t>
            </a:r>
            <a:r>
              <a:rPr lang="uz" dirty="0" smtClean="0"/>
              <a:t>),</a:t>
            </a:r>
            <a:endParaRPr lang="uz" dirty="0"/>
          </a:p>
          <a:p>
            <a:r>
              <a:rPr lang="uz" dirty="0"/>
              <a:t>• </a:t>
            </a:r>
            <a:r>
              <a:rPr lang="en-US" dirty="0" err="1" smtClean="0"/>
              <a:t>oqimlarni</a:t>
            </a:r>
            <a:r>
              <a:rPr lang="en-US" dirty="0" smtClean="0"/>
              <a:t> </a:t>
            </a:r>
            <a:r>
              <a:rPr lang="uz" dirty="0" smtClean="0"/>
              <a:t>sinxronlashtirish </a:t>
            </a:r>
            <a:r>
              <a:rPr lang="uz" dirty="0"/>
              <a:t>uchun konstruktsiyalar ( </a:t>
            </a:r>
            <a:r>
              <a:rPr lang="en-US" dirty="0" smtClean="0"/>
              <a:t>critical</a:t>
            </a:r>
            <a:r>
              <a:rPr lang="uz" dirty="0" smtClean="0"/>
              <a:t>, atom</a:t>
            </a:r>
            <a:r>
              <a:rPr lang="en-US" dirty="0" err="1" smtClean="0"/>
              <a:t>ic</a:t>
            </a:r>
            <a:r>
              <a:rPr lang="uz" dirty="0" smtClean="0"/>
              <a:t> </a:t>
            </a:r>
            <a:r>
              <a:rPr lang="uz" dirty="0"/>
              <a:t>va </a:t>
            </a:r>
            <a:r>
              <a:rPr lang="en-US" dirty="0" smtClean="0"/>
              <a:t>barrier</a:t>
            </a:r>
            <a:r>
              <a:rPr lang="uz" dirty="0" smtClean="0"/>
              <a:t> </a:t>
            </a:r>
            <a:r>
              <a:rPr lang="en-US" dirty="0" err="1" smtClean="0"/>
              <a:t>direktivalari</a:t>
            </a:r>
            <a:r>
              <a:rPr lang="uz" dirty="0" smtClean="0"/>
              <a:t>)</a:t>
            </a:r>
            <a:endParaRPr lang="uz" dirty="0"/>
          </a:p>
          <a:p>
            <a:r>
              <a:rPr lang="uz" dirty="0"/>
              <a:t>• </a:t>
            </a:r>
            <a:r>
              <a:rPr lang="en-US" dirty="0" err="1" smtClean="0"/>
              <a:t>vaqt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ishlovchi</a:t>
            </a:r>
            <a:r>
              <a:rPr lang="en-US" dirty="0" smtClean="0"/>
              <a:t> </a:t>
            </a:r>
            <a:r>
              <a:rPr lang="en-US" dirty="0" err="1" smtClean="0"/>
              <a:t>protseduralar</a:t>
            </a:r>
            <a:endParaRPr lang="en-US" dirty="0" smtClean="0"/>
          </a:p>
          <a:p>
            <a:r>
              <a:rPr lang="uz" dirty="0" smtClean="0"/>
              <a:t>•</a:t>
            </a:r>
            <a:r>
              <a:rPr lang="uz" dirty="0"/>
              <a:t>atrof-muhit o'zgaruvchilari (masalan, OMP_NUM_THREADS).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91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825446"/>
          </a:xfrm>
        </p:spPr>
        <p:txBody>
          <a:bodyPr/>
          <a:lstStyle/>
          <a:p>
            <a:r>
              <a:rPr lang="uz" b="1" dirty="0"/>
              <a:t>Direktivlar va </a:t>
            </a:r>
            <a:r>
              <a:rPr lang="uz" b="1" dirty="0" smtClean="0"/>
              <a:t>funksiyalar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256584"/>
          </a:xfrm>
        </p:spPr>
        <p:txBody>
          <a:bodyPr>
            <a:noAutofit/>
          </a:bodyPr>
          <a:lstStyle/>
          <a:p>
            <a:r>
              <a:rPr lang="uz" sz="2400" dirty="0" smtClean="0"/>
              <a:t>C/C</a:t>
            </a:r>
            <a:r>
              <a:rPr lang="uz" sz="2400" dirty="0"/>
              <a:t>++ da direktiv formati:</a:t>
            </a:r>
          </a:p>
          <a:p>
            <a:r>
              <a:rPr lang="uz" sz="2400" b="1" dirty="0"/>
              <a:t>#pragma </a:t>
            </a:r>
            <a:r>
              <a:rPr lang="uz" sz="2400" b="1" dirty="0" smtClean="0"/>
              <a:t>om</a:t>
            </a:r>
            <a:r>
              <a:rPr lang="en-US" sz="2400" b="1" dirty="0" smtClean="0"/>
              <a:t>p </a:t>
            </a:r>
            <a:r>
              <a:rPr lang="uz" sz="2400" b="1" dirty="0" smtClean="0"/>
              <a:t>directive </a:t>
            </a:r>
            <a:r>
              <a:rPr lang="uz" sz="2400" b="1" dirty="0"/>
              <a:t>-name [ </a:t>
            </a:r>
            <a:r>
              <a:rPr lang="en-US" sz="2400" b="1" dirty="0" err="1" smtClean="0"/>
              <a:t>optsiya</a:t>
            </a:r>
            <a:r>
              <a:rPr lang="uz" sz="2400" b="1" dirty="0" smtClean="0"/>
              <a:t>[ </a:t>
            </a:r>
            <a:r>
              <a:rPr lang="uz" sz="2400" b="1" dirty="0"/>
              <a:t>[ , ] </a:t>
            </a:r>
            <a:r>
              <a:rPr lang="en-US" sz="2400" b="1" dirty="0" err="1" smtClean="0"/>
              <a:t>optsiya</a:t>
            </a:r>
            <a:r>
              <a:rPr lang="uz" sz="2400" b="1" dirty="0" smtClean="0"/>
              <a:t>] </a:t>
            </a:r>
            <a:r>
              <a:rPr lang="uz" sz="2400" b="1" dirty="0"/>
              <a:t>... ]</a:t>
            </a:r>
            <a:endParaRPr lang="ru-RU" sz="2400" dirty="0"/>
          </a:p>
          <a:p>
            <a:r>
              <a:rPr lang="uz" sz="2400" dirty="0"/>
              <a:t>Ko'pgina direktivlarning ta'sir </a:t>
            </a:r>
            <a:r>
              <a:rPr lang="en-US" sz="2400" dirty="0" err="1" smtClean="0"/>
              <a:t>hududi</a:t>
            </a:r>
            <a:r>
              <a:rPr lang="en-US" sz="2400" dirty="0" smtClean="0"/>
              <a:t> </a:t>
            </a:r>
            <a:r>
              <a:rPr lang="en-US" sz="2400" dirty="0" err="1" smtClean="0"/>
              <a:t>bitta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yoki</a:t>
            </a:r>
            <a:r>
              <a:rPr lang="en-US" sz="2400" dirty="0" smtClean="0"/>
              <a:t> </a:t>
            </a:r>
            <a:r>
              <a:rPr lang="en-US" sz="2400" dirty="0" err="1" smtClean="0"/>
              <a:t>blogdir</a:t>
            </a:r>
            <a:r>
              <a:rPr lang="en-US" sz="2400" dirty="0" smtClean="0"/>
              <a:t>.</a:t>
            </a:r>
            <a:endParaRPr lang="uz" sz="2400" dirty="0"/>
          </a:p>
          <a:p>
            <a:r>
              <a:rPr lang="uz" sz="2400" dirty="0" smtClean="0"/>
              <a:t>OpenMP direktivalarini</a:t>
            </a:r>
            <a:r>
              <a:rPr lang="en-US" sz="2400" dirty="0" smtClean="0"/>
              <a:t> </a:t>
            </a:r>
            <a:r>
              <a:rPr lang="en-US" sz="2400" dirty="0" err="1" smtClean="0"/>
              <a:t>quyidagi</a:t>
            </a:r>
            <a:r>
              <a:rPr lang="en-US" sz="2400" dirty="0" smtClean="0"/>
              <a:t> </a:t>
            </a:r>
            <a:r>
              <a:rPr lang="uz" sz="2400" dirty="0" smtClean="0"/>
              <a:t> </a:t>
            </a:r>
            <a:r>
              <a:rPr lang="uz" sz="2400" dirty="0"/>
              <a:t>toifalarga bo'lish mumkin:</a:t>
            </a:r>
          </a:p>
          <a:p>
            <a:r>
              <a:rPr lang="uz" sz="2400" dirty="0"/>
              <a:t>parallel hududni </a:t>
            </a:r>
            <a:r>
              <a:rPr lang="uz" sz="2400" dirty="0" smtClean="0"/>
              <a:t>aniqlash ;</a:t>
            </a:r>
          </a:p>
          <a:p>
            <a:r>
              <a:rPr lang="uz" sz="2400" dirty="0"/>
              <a:t>ishni </a:t>
            </a:r>
            <a:r>
              <a:rPr lang="uz" sz="2400" dirty="0" smtClean="0"/>
              <a:t>taqsimlash</a:t>
            </a:r>
          </a:p>
          <a:p>
            <a:r>
              <a:rPr lang="uz" sz="2400" dirty="0" smtClean="0"/>
              <a:t>sinxronizatsiya </a:t>
            </a:r>
            <a:r>
              <a:rPr lang="uz" sz="2400" dirty="0"/>
              <a:t>.</a:t>
            </a:r>
          </a:p>
          <a:p>
            <a:r>
              <a:rPr lang="uz" sz="2400" dirty="0"/>
              <a:t>Har bir direktivada bir nechta qo'shimcha atributlar bo'lishi mumkin - </a:t>
            </a:r>
            <a:r>
              <a:rPr lang="en-US" sz="2400" dirty="0" err="1" smtClean="0"/>
              <a:t>optsiyalar</a:t>
            </a:r>
            <a:r>
              <a:rPr lang="uz" sz="2400" dirty="0" smtClean="0"/>
              <a:t>( </a:t>
            </a:r>
            <a:r>
              <a:rPr lang="en-US" sz="2400" dirty="0" smtClean="0"/>
              <a:t>clause</a:t>
            </a:r>
            <a:r>
              <a:rPr lang="uz" sz="2400" dirty="0" smtClean="0"/>
              <a:t> </a:t>
            </a:r>
            <a:r>
              <a:rPr lang="uz" sz="2400" dirty="0"/>
              <a:t>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1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16632"/>
            <a:ext cx="8924925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84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z" b="1" dirty="0"/>
              <a:t>Parallel hududlar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6165304"/>
          </a:xfrm>
        </p:spPr>
        <p:txBody>
          <a:bodyPr>
            <a:noAutofit/>
          </a:bodyPr>
          <a:lstStyle/>
          <a:p>
            <a:r>
              <a:rPr lang="en-US" sz="2000" dirty="0" smtClean="0"/>
              <a:t>Parallel </a:t>
            </a:r>
            <a:r>
              <a:rPr lang="en-US" sz="2000" dirty="0" err="1" smtClean="0"/>
              <a:t>hududlar</a:t>
            </a:r>
            <a:r>
              <a:rPr lang="en-US" sz="2000" dirty="0" smtClean="0"/>
              <a:t> </a:t>
            </a:r>
            <a:r>
              <a:rPr lang="uz" sz="2000" dirty="0" smtClean="0"/>
              <a:t>OpenMP </a:t>
            </a:r>
            <a:r>
              <a:rPr lang="uz" sz="2000" dirty="0"/>
              <a:t>da asosiy tushunchadir . Aynan shu hudud ko'rsatilgan joyda dastur parallel ravishda bajariladi. Kompilyator </a:t>
            </a:r>
            <a:r>
              <a:rPr lang="uz" sz="2000" dirty="0" smtClean="0"/>
              <a:t>pragma</a:t>
            </a:r>
            <a:r>
              <a:rPr lang="en-US" sz="2000" dirty="0" smtClean="0"/>
              <a:t> </a:t>
            </a:r>
            <a:r>
              <a:rPr lang="en-US" sz="2000" b="1" dirty="0"/>
              <a:t>#</a:t>
            </a:r>
            <a:r>
              <a:rPr lang="uz" sz="2000" b="1" dirty="0" smtClean="0"/>
              <a:t>om</a:t>
            </a:r>
            <a:r>
              <a:rPr lang="en-US" sz="2000" b="1" dirty="0" smtClean="0"/>
              <a:t>p</a:t>
            </a:r>
            <a:r>
              <a:rPr lang="uz" sz="2000" b="1" dirty="0" smtClean="0"/>
              <a:t> </a:t>
            </a:r>
            <a:r>
              <a:rPr lang="uz" sz="2000" b="1" dirty="0"/>
              <a:t>parallel</a:t>
            </a:r>
            <a:r>
              <a:rPr lang="uz" sz="2000" dirty="0" smtClean="0"/>
              <a:t> </a:t>
            </a:r>
            <a:r>
              <a:rPr lang="uz" sz="2000" dirty="0"/>
              <a:t>duch kelishi bilanoq </a:t>
            </a:r>
            <a:r>
              <a:rPr lang="uz" sz="2000" dirty="0" smtClean="0"/>
              <a:t>, </a:t>
            </a:r>
            <a:r>
              <a:rPr lang="uz" sz="2000" dirty="0"/>
              <a:t>parallel oqimlarni yaratish bo'yicha ko'rsatmalarni kiritadi.</a:t>
            </a:r>
            <a:endParaRPr lang="en-US" sz="2000" dirty="0" smtClean="0"/>
          </a:p>
          <a:p>
            <a:r>
              <a:rPr lang="uz" sz="2000" dirty="0" smtClean="0"/>
              <a:t>Parallel </a:t>
            </a:r>
            <a:r>
              <a:rPr lang="uz" sz="2000" dirty="0" smtClean="0"/>
              <a:t>mintaqalar uchun yaratilgan </a:t>
            </a:r>
            <a:r>
              <a:rPr lang="en-US" sz="2000" dirty="0" err="1" smtClean="0"/>
              <a:t>oqim</a:t>
            </a:r>
            <a:r>
              <a:rPr lang="uz" sz="2000" dirty="0" smtClean="0"/>
              <a:t>lar</a:t>
            </a:r>
            <a:r>
              <a:rPr lang="en-US" sz="2000" dirty="0" smtClean="0"/>
              <a:t> </a:t>
            </a:r>
            <a:r>
              <a:rPr lang="en-US" sz="2000" dirty="0" err="1" smtClean="0"/>
              <a:t>soni</a:t>
            </a:r>
            <a:r>
              <a:rPr lang="en-US" sz="2000" dirty="0" smtClean="0"/>
              <a:t> </a:t>
            </a:r>
            <a:r>
              <a:rPr lang="uz" sz="2000" dirty="0" smtClean="0"/>
              <a:t> </a:t>
            </a:r>
            <a:r>
              <a:rPr lang="uz" sz="2000" b="1" dirty="0"/>
              <a:t>OMP_NUM_THREADS </a:t>
            </a:r>
            <a:r>
              <a:rPr lang="uz" sz="2000" dirty="0"/>
              <a:t>muhit o'zgaruvchisi orqali boshqariladi va dastur ichidagi funksiya chaqiruvi orqali ham o'rnatilishi mumkin.</a:t>
            </a:r>
          </a:p>
          <a:p>
            <a:r>
              <a:rPr lang="uz" sz="2000" dirty="0"/>
              <a:t>Har bir ishlab chiqarilgan </a:t>
            </a:r>
            <a:r>
              <a:rPr lang="en-US" sz="2000" dirty="0" err="1" smtClean="0"/>
              <a:t>oqim</a:t>
            </a:r>
            <a:r>
              <a:rPr lang="en-US" sz="2000" dirty="0" smtClean="0"/>
              <a:t> </a:t>
            </a:r>
            <a:r>
              <a:rPr lang="uz" sz="2000" dirty="0" smtClean="0"/>
              <a:t>struktura </a:t>
            </a:r>
            <a:r>
              <a:rPr lang="uz" sz="2000" dirty="0"/>
              <a:t>blokidagi kod blokini bajaradi. Odatiy </a:t>
            </a:r>
            <a:r>
              <a:rPr lang="en-US" sz="2000" dirty="0" err="1" smtClean="0"/>
              <a:t>holatda</a:t>
            </a:r>
            <a:r>
              <a:rPr lang="uz" sz="2000" dirty="0" smtClean="0"/>
              <a:t>, </a:t>
            </a:r>
            <a:r>
              <a:rPr lang="en-US" sz="2000" dirty="0" err="1" smtClean="0"/>
              <a:t>oqim</a:t>
            </a:r>
            <a:r>
              <a:rPr lang="uz" sz="2000" dirty="0" smtClean="0"/>
              <a:t>lar </a:t>
            </a:r>
            <a:r>
              <a:rPr lang="uz" sz="2000" dirty="0"/>
              <a:t>o'rtasida sinxronizatsiya mavjud emas va shuning uchun turli xil </a:t>
            </a:r>
            <a:r>
              <a:rPr lang="en-US" sz="2000" dirty="0" err="1" smtClean="0"/>
              <a:t>oqim</a:t>
            </a:r>
            <a:r>
              <a:rPr lang="uz" sz="2000" dirty="0" smtClean="0"/>
              <a:t>lar </a:t>
            </a:r>
            <a:r>
              <a:rPr lang="uz" sz="2000" dirty="0"/>
              <a:t>tomonidan ma'lum bir bayonotni bajarish ketma-ketligi aniqlanmagan.</a:t>
            </a:r>
          </a:p>
          <a:p>
            <a:r>
              <a:rPr lang="uz" sz="2000" dirty="0"/>
              <a:t>Kodning parallel bo'limi bajarilgandan so'ng, </a:t>
            </a:r>
            <a:r>
              <a:rPr lang="uz" sz="2000" dirty="0" smtClean="0"/>
              <a:t>asosiy</a:t>
            </a:r>
            <a:r>
              <a:rPr lang="en-US" sz="2000" dirty="0" smtClean="0"/>
              <a:t> </a:t>
            </a:r>
            <a:r>
              <a:rPr lang="en-US" sz="2000" dirty="0" err="1" smtClean="0"/>
              <a:t>oqim</a:t>
            </a:r>
            <a:r>
              <a:rPr lang="uz" sz="2000" dirty="0" smtClean="0"/>
              <a:t>dan </a:t>
            </a:r>
            <a:r>
              <a:rPr lang="uz" sz="2000" dirty="0"/>
              <a:t>tashqari </a:t>
            </a:r>
            <a:r>
              <a:rPr lang="uz" sz="2000" dirty="0" smtClean="0"/>
              <a:t>barcha</a:t>
            </a:r>
            <a:r>
              <a:rPr lang="en-US" sz="2000" dirty="0"/>
              <a:t> </a:t>
            </a:r>
            <a:r>
              <a:rPr lang="en-US" sz="2000" dirty="0" err="1" smtClean="0"/>
              <a:t>oqimlar</a:t>
            </a:r>
            <a:r>
              <a:rPr lang="en-US" sz="2000" dirty="0" smtClean="0"/>
              <a:t> </a:t>
            </a:r>
            <a:r>
              <a:rPr lang="uz" sz="2000" dirty="0" smtClean="0"/>
              <a:t>tugatiladi </a:t>
            </a:r>
            <a:r>
              <a:rPr lang="uz" sz="2000" dirty="0"/>
              <a:t>va faqat asosiy </a:t>
            </a:r>
            <a:r>
              <a:rPr lang="en-US" sz="2000" dirty="0" err="1" smtClean="0"/>
              <a:t>oqim</a:t>
            </a:r>
            <a:r>
              <a:rPr lang="en-US" sz="2000" dirty="0" smtClean="0"/>
              <a:t> </a:t>
            </a:r>
            <a:r>
              <a:rPr lang="uz" sz="2000" dirty="0" smtClean="0"/>
              <a:t>bajarilishda </a:t>
            </a:r>
            <a:r>
              <a:rPr lang="uz" sz="2000" dirty="0"/>
              <a:t>davom </a:t>
            </a:r>
            <a:r>
              <a:rPr lang="uz" sz="2000" dirty="0" smtClean="0"/>
              <a:t>etadi</a:t>
            </a:r>
            <a:r>
              <a:rPr lang="en-US" sz="2000" dirty="0" smtClean="0"/>
              <a:t>.</a:t>
            </a:r>
          </a:p>
          <a:p>
            <a:r>
              <a:rPr lang="uz" sz="2000" dirty="0" smtClean="0"/>
              <a:t>Har </a:t>
            </a:r>
            <a:r>
              <a:rPr lang="uz" sz="2000" dirty="0"/>
              <a:t>bir ip o'zining noyob raqamiga ega bo'lib, u 0 dan (asosiy </a:t>
            </a:r>
            <a:r>
              <a:rPr lang="en-US" sz="2000" dirty="0" err="1"/>
              <a:t>oqim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uz" sz="2000" dirty="0" smtClean="0"/>
              <a:t>uchun</a:t>
            </a:r>
            <a:r>
              <a:rPr lang="uz" sz="2000" dirty="0"/>
              <a:t>) </a:t>
            </a:r>
            <a:r>
              <a:rPr lang="en-US" sz="2000" dirty="0" smtClean="0"/>
              <a:t>“</a:t>
            </a:r>
            <a:r>
              <a:rPr lang="en-US" sz="2000" dirty="0" err="1" smtClean="0"/>
              <a:t>oqim</a:t>
            </a:r>
            <a:r>
              <a:rPr lang="uz" sz="2000" dirty="0" smtClean="0"/>
              <a:t>lar</a:t>
            </a:r>
            <a:r>
              <a:rPr lang="en-US" sz="2000" dirty="0" smtClean="0"/>
              <a:t> </a:t>
            </a:r>
            <a:r>
              <a:rPr lang="en-US" sz="2000" dirty="0" err="1" smtClean="0"/>
              <a:t>umumiy</a:t>
            </a:r>
            <a:r>
              <a:rPr lang="uz" sz="2000" dirty="0" smtClean="0"/>
              <a:t> soni</a:t>
            </a:r>
            <a:r>
              <a:rPr lang="en-US" sz="2000" dirty="0" smtClean="0"/>
              <a:t>-1” </a:t>
            </a:r>
            <a:r>
              <a:rPr lang="en-US" sz="2000" dirty="0" err="1" smtClean="0"/>
              <a:t>ga</a:t>
            </a:r>
            <a:r>
              <a:rPr lang="uz" sz="2000" dirty="0" smtClean="0"/>
              <a:t> </a:t>
            </a:r>
            <a:r>
              <a:rPr lang="uz" sz="2000" dirty="0"/>
              <a:t>qadar o'zgaradi </a:t>
            </a:r>
            <a:r>
              <a:rPr lang="uz" sz="2000" dirty="0" smtClean="0"/>
              <a:t>. </a:t>
            </a:r>
            <a:r>
              <a:rPr lang="en-US" sz="2000" dirty="0" err="1" smtClean="0"/>
              <a:t>Oqim</a:t>
            </a:r>
            <a:r>
              <a:rPr lang="en-US" sz="2000" dirty="0" smtClean="0"/>
              <a:t> </a:t>
            </a:r>
            <a:r>
              <a:rPr lang="uz" sz="2000" dirty="0" smtClean="0"/>
              <a:t>identifikat</a:t>
            </a:r>
            <a:r>
              <a:rPr lang="en-US" sz="2000" dirty="0" err="1" smtClean="0"/>
              <a:t>siya</a:t>
            </a:r>
            <a:r>
              <a:rPr lang="en-US" sz="2000" dirty="0" smtClean="0"/>
              <a:t> </a:t>
            </a:r>
            <a:r>
              <a:rPr lang="en-US" sz="2000" dirty="0" err="1" smtClean="0"/>
              <a:t>raqamini</a:t>
            </a:r>
            <a:r>
              <a:rPr lang="en-US" sz="2000" dirty="0" smtClean="0"/>
              <a:t> </a:t>
            </a:r>
            <a:r>
              <a:rPr lang="uz" sz="2000" dirty="0" smtClean="0"/>
              <a:t>omp_get_thread_num() </a:t>
            </a:r>
            <a:r>
              <a:rPr lang="uz" sz="2000" dirty="0"/>
              <a:t>funksiyasi yordamida aniqlash mumkin</a:t>
            </a:r>
            <a:r>
              <a:rPr lang="uz" sz="2000" b="1" dirty="0"/>
              <a:t> .</a:t>
            </a:r>
            <a:endParaRPr lang="ru-RU" sz="2000" dirty="0"/>
          </a:p>
          <a:p>
            <a:r>
              <a:rPr lang="en-US" sz="2000" dirty="0" err="1" smtClean="0"/>
              <a:t>Oqim</a:t>
            </a:r>
            <a:r>
              <a:rPr lang="en-US" sz="2000" dirty="0" smtClean="0"/>
              <a:t> </a:t>
            </a:r>
            <a:r>
              <a:rPr lang="uz" sz="2000" dirty="0" smtClean="0"/>
              <a:t>identifikatorini </a:t>
            </a:r>
            <a:r>
              <a:rPr lang="uz" sz="2000" dirty="0"/>
              <a:t>bilish, </a:t>
            </a:r>
            <a:r>
              <a:rPr lang="en-US" sz="2000" dirty="0" err="1" smtClean="0"/>
              <a:t>oqim</a:t>
            </a:r>
            <a:r>
              <a:rPr lang="uz" sz="2000" dirty="0" smtClean="0"/>
              <a:t>larni </a:t>
            </a:r>
            <a:r>
              <a:rPr lang="uz" sz="2000" dirty="0"/>
              <a:t>parallel bajarish maydoni ichidagi turli </a:t>
            </a:r>
            <a:r>
              <a:rPr lang="uz" sz="2000" dirty="0" smtClean="0"/>
              <a:t>s</a:t>
            </a:r>
            <a:r>
              <a:rPr lang="en-US" sz="2000" dirty="0" err="1" smtClean="0"/>
              <a:t>oha</a:t>
            </a:r>
            <a:r>
              <a:rPr lang="uz" sz="2000" dirty="0" smtClean="0"/>
              <a:t>larga </a:t>
            </a:r>
            <a:r>
              <a:rPr lang="uz" sz="2000" dirty="0"/>
              <a:t>yo'naltirish mumkin.</a:t>
            </a:r>
          </a:p>
        </p:txBody>
      </p:sp>
    </p:spTree>
    <p:extLst>
      <p:ext uri="{BB962C8B-B14F-4D97-AF65-F5344CB8AC3E}">
        <p14:creationId xmlns:p14="http://schemas.microsoft.com/office/powerpoint/2010/main" val="251103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uz" b="1" i="1" dirty="0"/>
              <a:t>#pragma </a:t>
            </a:r>
            <a:r>
              <a:rPr lang="uz" b="1" i="1" dirty="0" err="1"/>
              <a:t>omp </a:t>
            </a:r>
            <a:r>
              <a:rPr lang="uz" b="1" i="1" dirty="0"/>
              <a:t>parallel</a:t>
            </a:r>
            <a:endParaRPr lang="en-US" dirty="0"/>
          </a:p>
          <a:p>
            <a:r>
              <a:rPr lang="uz" i="1" dirty="0"/>
              <a:t>{</a:t>
            </a:r>
            <a:endParaRPr lang="ru-RU" dirty="0"/>
          </a:p>
          <a:p>
            <a:r>
              <a:rPr lang="uz" i="1" dirty="0"/>
              <a:t>myid = omp_get_thread_num (); </a:t>
            </a:r>
            <a:endParaRPr lang="en-US" i="1" dirty="0" smtClean="0"/>
          </a:p>
          <a:p>
            <a:r>
              <a:rPr lang="en-US" i="1" dirty="0" smtClean="0"/>
              <a:t>if</a:t>
            </a:r>
            <a:r>
              <a:rPr lang="uz" i="1" dirty="0" smtClean="0"/>
              <a:t>( </a:t>
            </a:r>
            <a:r>
              <a:rPr lang="uz" i="1" dirty="0"/>
              <a:t>myid == 0)</a:t>
            </a:r>
            <a:endParaRPr lang="en-US" dirty="0"/>
          </a:p>
          <a:p>
            <a:r>
              <a:rPr lang="en-US" i="1" dirty="0" err="1"/>
              <a:t>do_something</a:t>
            </a:r>
            <a:r>
              <a:rPr lang="uz" i="1" dirty="0" smtClean="0"/>
              <a:t>();</a:t>
            </a:r>
            <a:endParaRPr lang="en-US" dirty="0"/>
          </a:p>
          <a:p>
            <a:r>
              <a:rPr lang="en-US" i="1" dirty="0" smtClean="0"/>
              <a:t>else</a:t>
            </a:r>
            <a:endParaRPr lang="en-US" dirty="0"/>
          </a:p>
          <a:p>
            <a:r>
              <a:rPr lang="en-US" i="1" dirty="0" err="1"/>
              <a:t>do_something_else</a:t>
            </a:r>
            <a:r>
              <a:rPr lang="uz" i="1" dirty="0" smtClean="0"/>
              <a:t> </a:t>
            </a:r>
            <a:r>
              <a:rPr lang="uz" i="1" dirty="0"/>
              <a:t>( myid );</a:t>
            </a:r>
            <a:endParaRPr lang="en-US" dirty="0"/>
          </a:p>
          <a:p>
            <a:r>
              <a:rPr lang="uz" i="1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1744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z" b="1" dirty="0"/>
              <a:t>Dasturning bajarilishi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uz" sz="2800" dirty="0"/>
              <a:t>OpenMP </a:t>
            </a:r>
            <a:r>
              <a:rPr lang="uz" sz="2800" dirty="0" smtClean="0"/>
              <a:t>kutubxonasi</a:t>
            </a:r>
            <a:r>
              <a:rPr lang="en-US" sz="2800" dirty="0" err="1" smtClean="0"/>
              <a:t>ni</a:t>
            </a:r>
            <a:r>
              <a:rPr lang="en-US" sz="2800" dirty="0" smtClean="0"/>
              <a:t> #include&lt;</a:t>
            </a:r>
            <a:r>
              <a:rPr lang="en-US" sz="2800" dirty="0" err="1" smtClean="0"/>
              <a:t>omp.h</a:t>
            </a:r>
            <a:r>
              <a:rPr lang="en-US" sz="2800" dirty="0" smtClean="0"/>
              <a:t>&gt;</a:t>
            </a:r>
            <a:r>
              <a:rPr lang="en-US" sz="2800" dirty="0" err="1" smtClean="0"/>
              <a:t>qo’shish</a:t>
            </a:r>
            <a:endParaRPr lang="ru-RU" sz="2800" dirty="0"/>
          </a:p>
          <a:p>
            <a:r>
              <a:rPr lang="uz" sz="2800" dirty="0"/>
              <a:t>Kerakli miqdordagi protsessorlarda bajariladigan faylni ishga tushiring, </a:t>
            </a:r>
            <a:r>
              <a:rPr lang="uz" sz="2800" dirty="0" smtClean="0"/>
              <a:t>ya'ni </a:t>
            </a:r>
            <a:r>
              <a:rPr lang="uz" sz="2800" dirty="0"/>
              <a:t>OMP_NUM_THREADS muhit oʻzgaruvchisini oʻrnatish orqali </a:t>
            </a:r>
            <a:r>
              <a:rPr lang="en-US" sz="2800" dirty="0" err="1" smtClean="0"/>
              <a:t>oqim</a:t>
            </a:r>
            <a:r>
              <a:rPr lang="uz" sz="2800" dirty="0" smtClean="0"/>
              <a:t>lar </a:t>
            </a:r>
            <a:r>
              <a:rPr lang="uz" sz="2800" dirty="0"/>
              <a:t>sonini belgilashingiz mumkin.</a:t>
            </a:r>
          </a:p>
          <a:p>
            <a:r>
              <a:rPr lang="uz" sz="2800" b="1" dirty="0"/>
              <a:t>eksportOMP_NUM_THREADS =n </a:t>
            </a:r>
            <a:r>
              <a:rPr lang="uz" sz="2800" dirty="0"/>
              <a:t>- Linux uchun </a:t>
            </a:r>
            <a:r>
              <a:rPr lang="uz" sz="2800" dirty="0" smtClean="0"/>
              <a:t>.</a:t>
            </a:r>
            <a:endParaRPr lang="uz" sz="2800" dirty="0"/>
          </a:p>
          <a:p>
            <a:r>
              <a:rPr lang="en-US" sz="2800" b="1" dirty="0"/>
              <a:t>v</a:t>
            </a:r>
            <a:r>
              <a:rPr lang="uz" sz="2800" b="1" dirty="0" smtClean="0"/>
              <a:t>oid</a:t>
            </a:r>
            <a:r>
              <a:rPr lang="en-US" sz="2800" b="1" dirty="0" smtClean="0"/>
              <a:t> </a:t>
            </a:r>
            <a:r>
              <a:rPr lang="uz" sz="2800" b="1" dirty="0" smtClean="0"/>
              <a:t>omp_set_num_threads </a:t>
            </a:r>
            <a:r>
              <a:rPr lang="uz" sz="2800" b="1" dirty="0"/>
              <a:t>( </a:t>
            </a:r>
            <a:r>
              <a:rPr lang="uz" sz="2800" b="1" dirty="0" smtClean="0"/>
              <a:t>int</a:t>
            </a:r>
            <a:r>
              <a:rPr lang="en-US" sz="2800" b="1" dirty="0" smtClean="0"/>
              <a:t> </a:t>
            </a:r>
            <a:r>
              <a:rPr lang="uz" sz="2800" b="1" dirty="0" smtClean="0"/>
              <a:t>num_threads </a:t>
            </a:r>
            <a:r>
              <a:rPr lang="uz" sz="2800" b="1" dirty="0"/>
              <a:t>) </a:t>
            </a:r>
            <a:r>
              <a:rPr lang="uz" sz="2800" dirty="0" smtClean="0"/>
              <a:t>– </a:t>
            </a:r>
            <a:r>
              <a:rPr lang="en-US" sz="2800" dirty="0" err="1" smtClean="0"/>
              <a:t>oqimlar</a:t>
            </a:r>
            <a:r>
              <a:rPr lang="en-US" sz="2800" dirty="0" smtClean="0"/>
              <a:t> </a:t>
            </a:r>
            <a:r>
              <a:rPr lang="en-US" sz="2800" dirty="0" err="1" smtClean="0"/>
              <a:t>sonini</a:t>
            </a:r>
            <a:r>
              <a:rPr lang="en-US" sz="2800" dirty="0" smtClean="0"/>
              <a:t> </a:t>
            </a:r>
            <a:r>
              <a:rPr lang="en-US" sz="2800" dirty="0" err="1" smtClean="0"/>
              <a:t>belgilash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798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88"/>
            <a:ext cx="8229600" cy="693084"/>
          </a:xfrm>
        </p:spPr>
        <p:txBody>
          <a:bodyPr>
            <a:normAutofit fontScale="90000"/>
          </a:bodyPr>
          <a:lstStyle/>
          <a:p>
            <a:r>
              <a:rPr lang="uz" b="1" dirty="0"/>
              <a:t>Vaqtni o'lchash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9"/>
            <a:ext cx="8712968" cy="3384376"/>
          </a:xfrm>
        </p:spPr>
        <p:txBody>
          <a:bodyPr>
            <a:normAutofit/>
          </a:bodyPr>
          <a:lstStyle/>
          <a:p>
            <a:r>
              <a:rPr lang="uz" sz="2300" b="1" dirty="0"/>
              <a:t>Omp_get_wtime () </a:t>
            </a:r>
            <a:r>
              <a:rPr lang="uz" sz="2300" dirty="0"/>
              <a:t>tizim taymer funksiyasi chaqiruvchi </a:t>
            </a:r>
            <a:r>
              <a:rPr lang="en-US" sz="2300" dirty="0" err="1" smtClean="0"/>
              <a:t>oqim</a:t>
            </a:r>
            <a:r>
              <a:rPr lang="uz" sz="2300" dirty="0" smtClean="0"/>
              <a:t>da </a:t>
            </a:r>
            <a:r>
              <a:rPr lang="uz" sz="2300" dirty="0"/>
              <a:t>o'tmishdagi bir nuqtadan beri o'tgan astronomik vaqtni soniyalarda (ikki aniqlikdagi haqiqiy raqam) qaytaradi.</a:t>
            </a:r>
          </a:p>
          <a:p>
            <a:r>
              <a:rPr lang="en-US" sz="2300" b="1" dirty="0"/>
              <a:t>d</a:t>
            </a:r>
            <a:r>
              <a:rPr lang="uz" sz="2300" b="1" dirty="0" smtClean="0"/>
              <a:t>ouble</a:t>
            </a:r>
            <a:r>
              <a:rPr lang="en-US" sz="2300" b="1" dirty="0" smtClean="0"/>
              <a:t> </a:t>
            </a:r>
            <a:r>
              <a:rPr lang="uz" sz="2300" b="1" dirty="0" smtClean="0"/>
              <a:t>omp_get_wtime (</a:t>
            </a:r>
            <a:r>
              <a:rPr lang="en-US" sz="2300" b="1" dirty="0" smtClean="0"/>
              <a:t>void</a:t>
            </a:r>
            <a:r>
              <a:rPr lang="uz" sz="2300" b="1" dirty="0" smtClean="0"/>
              <a:t>);</a:t>
            </a:r>
            <a:endParaRPr lang="en-US" sz="2300" dirty="0"/>
          </a:p>
          <a:p>
            <a:r>
              <a:rPr lang="uz" sz="2300" dirty="0"/>
              <a:t>Malumot nuqtasi sifatida ishlatiladigan vaqt nuqtasi jarayonning amal qilish muddati davomida o'zgarmaydi. Turli </a:t>
            </a:r>
            <a:r>
              <a:rPr lang="en-US" sz="2300" dirty="0" err="1" smtClean="0"/>
              <a:t>oqimlarning</a:t>
            </a:r>
            <a:r>
              <a:rPr lang="en-US" sz="2300" dirty="0" smtClean="0"/>
              <a:t> </a:t>
            </a:r>
            <a:r>
              <a:rPr lang="uz" sz="2300" dirty="0" smtClean="0"/>
              <a:t>taymerlari </a:t>
            </a:r>
            <a:r>
              <a:rPr lang="uz" sz="2300" dirty="0"/>
              <a:t>sinxronlashtirilmagan va turli qiymatlarni ishlab chiqarishi mumkin</a:t>
            </a:r>
            <a:r>
              <a:rPr lang="uz" sz="2300" dirty="0" smtClean="0"/>
              <a:t>.</a:t>
            </a:r>
            <a:endParaRPr lang="uz" sz="23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2"/>
          <a:stretch/>
        </p:blipFill>
        <p:spPr bwMode="auto">
          <a:xfrm>
            <a:off x="424941" y="4115423"/>
            <a:ext cx="8460433" cy="272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33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uz" b="1" dirty="0" smtClean="0"/>
              <a:t>arallel</a:t>
            </a:r>
            <a:r>
              <a:rPr lang="en-US" b="1" dirty="0" smtClean="0"/>
              <a:t> </a:t>
            </a:r>
            <a:r>
              <a:rPr lang="en-US" b="1" dirty="0" err="1" smtClean="0"/>
              <a:t>direktivasi</a:t>
            </a:r>
            <a:r>
              <a:rPr lang="uz" b="1" dirty="0" smtClean="0"/>
              <a:t> 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579"/>
            <a:ext cx="75247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872029"/>
            <a:ext cx="3838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40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sz="4000" b="1" dirty="0" err="1"/>
              <a:t>OpenMP</a:t>
            </a:r>
            <a:r>
              <a:rPr lang="en-US" sz="4000" b="1" dirty="0"/>
              <a:t> </a:t>
            </a:r>
            <a:r>
              <a:rPr lang="en-US" sz="4000" b="1" dirty="0" err="1" smtClean="0"/>
              <a:t>imkoniyatlari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486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2100" b="1" dirty="0" err="1"/>
              <a:t>OpenMP</a:t>
            </a:r>
            <a:r>
              <a:rPr lang="en-US" sz="2100" dirty="0"/>
              <a:t>(</a:t>
            </a:r>
            <a:r>
              <a:rPr lang="en-US" sz="2100" dirty="0" err="1"/>
              <a:t>OpenMulti</a:t>
            </a:r>
            <a:r>
              <a:rPr lang="en-US" sz="2100" dirty="0"/>
              <a:t>-Processing) C, C++ </a:t>
            </a:r>
            <a:r>
              <a:rPr lang="en-US" sz="2100" dirty="0" err="1"/>
              <a:t>va</a:t>
            </a:r>
            <a:r>
              <a:rPr lang="en-US" sz="2100" dirty="0"/>
              <a:t> Fortran </a:t>
            </a:r>
            <a:r>
              <a:rPr lang="en-US" sz="2100" dirty="0" err="1"/>
              <a:t>dasturlarini</a:t>
            </a:r>
            <a:r>
              <a:rPr lang="en-US" sz="2100" dirty="0"/>
              <a:t> </a:t>
            </a:r>
            <a:r>
              <a:rPr lang="en-US" sz="2100" dirty="0" err="1"/>
              <a:t>parallellashtirish</a:t>
            </a:r>
            <a:r>
              <a:rPr lang="en-US" sz="2100" dirty="0"/>
              <a:t> </a:t>
            </a:r>
            <a:r>
              <a:rPr lang="en-US" sz="2100" dirty="0" err="1"/>
              <a:t>uchun</a:t>
            </a:r>
            <a:r>
              <a:rPr lang="en-US" sz="2100" dirty="0"/>
              <a:t> </a:t>
            </a:r>
            <a:r>
              <a:rPr lang="en-US" sz="2100" dirty="0" err="1"/>
              <a:t>ochiq</a:t>
            </a:r>
            <a:r>
              <a:rPr lang="en-US" sz="2100" dirty="0"/>
              <a:t> </a:t>
            </a:r>
            <a:r>
              <a:rPr lang="en-US" sz="2100" dirty="0" err="1"/>
              <a:t>standartdir</a:t>
            </a:r>
            <a:r>
              <a:rPr lang="en-US" sz="2100" dirty="0"/>
              <a:t>. </a:t>
            </a:r>
            <a:r>
              <a:rPr lang="en-US" sz="2100" dirty="0" err="1"/>
              <a:t>Ko'p</a:t>
            </a:r>
            <a:r>
              <a:rPr lang="en-US" sz="2100" dirty="0"/>
              <a:t> </a:t>
            </a:r>
            <a:r>
              <a:rPr lang="en-US" sz="2100" dirty="0" err="1"/>
              <a:t>protsessorli</a:t>
            </a:r>
            <a:r>
              <a:rPr lang="en-US" sz="2100" dirty="0"/>
              <a:t>, </a:t>
            </a:r>
            <a:r>
              <a:rPr lang="en-US" sz="2100" dirty="0" err="1"/>
              <a:t>umumiy</a:t>
            </a:r>
            <a:r>
              <a:rPr lang="en-US" sz="2100" dirty="0"/>
              <a:t> </a:t>
            </a:r>
            <a:r>
              <a:rPr lang="en-US" sz="2100" dirty="0" err="1"/>
              <a:t>xotira</a:t>
            </a:r>
            <a:r>
              <a:rPr lang="en-US" sz="2100" dirty="0"/>
              <a:t> </a:t>
            </a:r>
            <a:r>
              <a:rPr lang="en-US" sz="2100" dirty="0" err="1"/>
              <a:t>tizimlarida</a:t>
            </a:r>
            <a:r>
              <a:rPr lang="en-US" sz="2100" dirty="0"/>
              <a:t> </a:t>
            </a:r>
            <a:r>
              <a:rPr lang="en-US" sz="2100" dirty="0" err="1"/>
              <a:t>ko'p</a:t>
            </a:r>
            <a:r>
              <a:rPr lang="en-US" sz="2100" dirty="0"/>
              <a:t> </a:t>
            </a:r>
            <a:r>
              <a:rPr lang="en-US" sz="2100" dirty="0" err="1"/>
              <a:t>bosqichli</a:t>
            </a:r>
            <a:r>
              <a:rPr lang="en-US" sz="2100" dirty="0"/>
              <a:t> </a:t>
            </a:r>
            <a:r>
              <a:rPr lang="en-US" sz="2100" dirty="0" err="1"/>
              <a:t>ilovalarni</a:t>
            </a:r>
            <a:r>
              <a:rPr lang="en-US" sz="2100" dirty="0"/>
              <a:t> </a:t>
            </a:r>
            <a:r>
              <a:rPr lang="en-US" sz="2100" dirty="0" err="1"/>
              <a:t>dasturlash</a:t>
            </a:r>
            <a:r>
              <a:rPr lang="en-US" sz="2100" dirty="0"/>
              <a:t> </a:t>
            </a:r>
            <a:r>
              <a:rPr lang="en-US" sz="2100" dirty="0" err="1"/>
              <a:t>uchun</a:t>
            </a:r>
            <a:r>
              <a:rPr lang="en-US" sz="2100" dirty="0"/>
              <a:t> </a:t>
            </a:r>
            <a:r>
              <a:rPr lang="en-US" sz="2100" dirty="0" err="1"/>
              <a:t>mo'ljallangan</a:t>
            </a:r>
            <a:r>
              <a:rPr lang="en-US" sz="2100" dirty="0"/>
              <a:t> </a:t>
            </a:r>
            <a:r>
              <a:rPr lang="en-US" sz="2100" dirty="0" err="1"/>
              <a:t>kompilyator</a:t>
            </a:r>
            <a:r>
              <a:rPr lang="en-US" sz="2100" dirty="0"/>
              <a:t> </a:t>
            </a:r>
            <a:r>
              <a:rPr lang="en-US" sz="2100" dirty="0" err="1"/>
              <a:t>direktivalari</a:t>
            </a:r>
            <a:r>
              <a:rPr lang="en-US" sz="2100" dirty="0"/>
              <a:t>, </a:t>
            </a:r>
            <a:r>
              <a:rPr lang="en-US" sz="2100" dirty="0" err="1"/>
              <a:t>kutubxona</a:t>
            </a:r>
            <a:r>
              <a:rPr lang="en-US" sz="2100" dirty="0"/>
              <a:t> </a:t>
            </a:r>
            <a:r>
              <a:rPr lang="en-US" sz="2100" dirty="0" err="1" smtClean="0"/>
              <a:t>protseduralari</a:t>
            </a:r>
            <a:r>
              <a:rPr lang="en-US" sz="2100" dirty="0" smtClean="0"/>
              <a:t> </a:t>
            </a:r>
            <a:r>
              <a:rPr lang="en-US" sz="2100" dirty="0" err="1" smtClean="0"/>
              <a:t>va</a:t>
            </a:r>
            <a:r>
              <a:rPr lang="en-US" sz="2100" dirty="0" smtClean="0"/>
              <a:t> </a:t>
            </a:r>
            <a:r>
              <a:rPr lang="en-US" sz="2100" dirty="0" err="1"/>
              <a:t>muhit</a:t>
            </a:r>
            <a:r>
              <a:rPr lang="en-US" sz="2100" dirty="0"/>
              <a:t> </a:t>
            </a:r>
            <a:r>
              <a:rPr lang="en-US" sz="2100" dirty="0" err="1"/>
              <a:t>o'zgaruvchilari</a:t>
            </a:r>
            <a:r>
              <a:rPr lang="en-US" sz="2100" dirty="0"/>
              <a:t> </a:t>
            </a:r>
            <a:r>
              <a:rPr lang="en-US" sz="2100" dirty="0" err="1"/>
              <a:t>to'plamining</a:t>
            </a:r>
            <a:r>
              <a:rPr lang="en-US" sz="2100" dirty="0"/>
              <a:t> </a:t>
            </a:r>
            <a:r>
              <a:rPr lang="en-US" sz="2100" dirty="0" err="1"/>
              <a:t>tavsifini</a:t>
            </a:r>
            <a:r>
              <a:rPr lang="en-US" sz="2100" dirty="0"/>
              <a:t> </a:t>
            </a:r>
            <a:r>
              <a:rPr lang="en-US" sz="2100" dirty="0" err="1"/>
              <a:t>beradi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OpenMP</a:t>
            </a:r>
            <a:r>
              <a:rPr lang="en-US" sz="2100" dirty="0"/>
              <a:t> </a:t>
            </a:r>
            <a:r>
              <a:rPr lang="en-US" sz="2100" dirty="0" err="1"/>
              <a:t>interfeysi</a:t>
            </a:r>
            <a:r>
              <a:rPr lang="en-US" sz="2100" dirty="0"/>
              <a:t> </a:t>
            </a:r>
            <a:r>
              <a:rPr lang="en-US" sz="2100" dirty="0" err="1"/>
              <a:t>umumiy</a:t>
            </a:r>
            <a:r>
              <a:rPr lang="en-US" sz="2100" dirty="0"/>
              <a:t> </a:t>
            </a:r>
            <a:r>
              <a:rPr lang="en-US" sz="2100" dirty="0" err="1"/>
              <a:t>xotira</a:t>
            </a:r>
            <a:r>
              <a:rPr lang="en-US" sz="2100" dirty="0"/>
              <a:t> </a:t>
            </a:r>
            <a:r>
              <a:rPr lang="en-US" sz="2100" dirty="0" err="1"/>
              <a:t>modelida</a:t>
            </a:r>
            <a:r>
              <a:rPr lang="en-US" sz="2100" dirty="0"/>
              <a:t> </a:t>
            </a:r>
            <a:r>
              <a:rPr lang="en-US" sz="2100" dirty="0" err="1"/>
              <a:t>kengaytiriladigan</a:t>
            </a:r>
            <a:r>
              <a:rPr lang="en-US" sz="2100" dirty="0"/>
              <a:t> SMP </a:t>
            </a:r>
            <a:r>
              <a:rPr lang="en-US" sz="2100" dirty="0" err="1"/>
              <a:t>tizimlarida</a:t>
            </a:r>
            <a:r>
              <a:rPr lang="en-US" sz="2100" dirty="0"/>
              <a:t> (SSMP, </a:t>
            </a:r>
            <a:r>
              <a:rPr lang="en-US" sz="2100" dirty="0" err="1"/>
              <a:t>ccNUMA</a:t>
            </a:r>
            <a:r>
              <a:rPr lang="en-US" sz="2100" dirty="0"/>
              <a:t> </a:t>
            </a:r>
            <a:r>
              <a:rPr lang="en-US" sz="2100" dirty="0" err="1"/>
              <a:t>va</a:t>
            </a:r>
            <a:r>
              <a:rPr lang="en-US" sz="2100" dirty="0"/>
              <a:t> </a:t>
            </a:r>
            <a:r>
              <a:rPr lang="en-US" sz="2100" dirty="0" err="1"/>
              <a:t>boshqalar</a:t>
            </a:r>
            <a:r>
              <a:rPr lang="en-US" sz="2100" dirty="0"/>
              <a:t>) </a:t>
            </a:r>
            <a:r>
              <a:rPr lang="en-US" sz="2100" dirty="0" err="1"/>
              <a:t>dasturlash</a:t>
            </a:r>
            <a:r>
              <a:rPr lang="en-US" sz="2100" dirty="0"/>
              <a:t> </a:t>
            </a:r>
            <a:r>
              <a:rPr lang="en-US" sz="2100" dirty="0" err="1"/>
              <a:t>uchun</a:t>
            </a:r>
            <a:r>
              <a:rPr lang="en-US" sz="2100" dirty="0"/>
              <a:t> </a:t>
            </a:r>
            <a:r>
              <a:rPr lang="en-US" sz="2100" dirty="0" err="1"/>
              <a:t>standart</a:t>
            </a:r>
            <a:r>
              <a:rPr lang="en-US" sz="2100" dirty="0"/>
              <a:t> </a:t>
            </a:r>
            <a:r>
              <a:rPr lang="en-US" sz="2100" dirty="0" err="1"/>
              <a:t>sifatida</a:t>
            </a:r>
            <a:r>
              <a:rPr lang="en-US" sz="2100" dirty="0"/>
              <a:t> </a:t>
            </a:r>
            <a:r>
              <a:rPr lang="en-US" sz="2100" dirty="0" err="1"/>
              <a:t>ishlab</a:t>
            </a:r>
            <a:r>
              <a:rPr lang="en-US" sz="2100" dirty="0"/>
              <a:t> </a:t>
            </a:r>
            <a:r>
              <a:rPr lang="en-US" sz="2100" dirty="0" err="1"/>
              <a:t>chiqilgan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OpenMP</a:t>
            </a:r>
            <a:r>
              <a:rPr lang="en-US" sz="2100" dirty="0"/>
              <a:t> </a:t>
            </a:r>
            <a:r>
              <a:rPr lang="en-US" sz="2100" dirty="0" err="1"/>
              <a:t>standarti</a:t>
            </a:r>
            <a:r>
              <a:rPr lang="en-US" sz="2100" dirty="0"/>
              <a:t> </a:t>
            </a:r>
            <a:r>
              <a:rPr lang="en-US" sz="2100" dirty="0" err="1"/>
              <a:t>kompilyator</a:t>
            </a:r>
            <a:r>
              <a:rPr lang="en-US" sz="2100" dirty="0"/>
              <a:t> </a:t>
            </a:r>
            <a:r>
              <a:rPr lang="en-US" sz="2100" dirty="0" err="1"/>
              <a:t>direktivalari</a:t>
            </a:r>
            <a:r>
              <a:rPr lang="en-US" sz="2100" dirty="0"/>
              <a:t>, </a:t>
            </a:r>
            <a:r>
              <a:rPr lang="en-US" sz="2100" dirty="0" err="1"/>
              <a:t>protseduralari</a:t>
            </a:r>
            <a:r>
              <a:rPr lang="en-US" sz="2100" dirty="0"/>
              <a:t> </a:t>
            </a:r>
            <a:r>
              <a:rPr lang="en-US" sz="2100" dirty="0" err="1"/>
              <a:t>va</a:t>
            </a:r>
            <a:r>
              <a:rPr lang="en-US" sz="2100" dirty="0"/>
              <a:t> </a:t>
            </a:r>
            <a:r>
              <a:rPr lang="en-US" sz="2100" dirty="0" err="1" smtClean="0"/>
              <a:t>o'zgaruvchilari</a:t>
            </a:r>
            <a:r>
              <a:rPr lang="en-US" sz="2100" dirty="0" smtClean="0"/>
              <a:t> </a:t>
            </a:r>
            <a:r>
              <a:rPr lang="en-US" sz="2100" dirty="0" err="1"/>
              <a:t>to'plami</a:t>
            </a:r>
            <a:r>
              <a:rPr lang="en-US" sz="2100" dirty="0"/>
              <a:t> </a:t>
            </a:r>
            <a:r>
              <a:rPr lang="en-US" sz="2100" dirty="0" err="1"/>
              <a:t>uchun</a:t>
            </a:r>
            <a:r>
              <a:rPr lang="en-US" sz="2100" dirty="0"/>
              <a:t> </a:t>
            </a:r>
            <a:r>
              <a:rPr lang="en-US" sz="2100" dirty="0" err="1"/>
              <a:t>spetsifikatsiyalarni</a:t>
            </a:r>
            <a:r>
              <a:rPr lang="en-US" sz="2100" dirty="0"/>
              <a:t> </a:t>
            </a:r>
            <a:r>
              <a:rPr lang="en-US" sz="2100" dirty="0" err="1"/>
              <a:t>o'z</a:t>
            </a:r>
            <a:r>
              <a:rPr lang="en-US" sz="2100" dirty="0"/>
              <a:t> </a:t>
            </a:r>
            <a:r>
              <a:rPr lang="en-US" sz="2100" dirty="0" err="1"/>
              <a:t>ichiga</a:t>
            </a:r>
            <a:r>
              <a:rPr lang="en-US" sz="2100" dirty="0"/>
              <a:t> </a:t>
            </a:r>
            <a:r>
              <a:rPr lang="en-US" sz="2100" dirty="0" err="1"/>
              <a:t>oladi</a:t>
            </a:r>
            <a:r>
              <a:rPr lang="en-US" sz="2100" dirty="0"/>
              <a:t>.</a:t>
            </a:r>
          </a:p>
          <a:p>
            <a:r>
              <a:rPr lang="en-US" sz="2100" dirty="0"/>
              <a:t>C, C++ </a:t>
            </a:r>
            <a:r>
              <a:rPr lang="en-US" sz="2100" dirty="0" err="1"/>
              <a:t>va</a:t>
            </a:r>
            <a:r>
              <a:rPr lang="en-US" sz="2100" dirty="0"/>
              <a:t> Fortran </a:t>
            </a:r>
            <a:r>
              <a:rPr lang="en-US" sz="2100" dirty="0" err="1"/>
              <a:t>dasturlarini</a:t>
            </a:r>
            <a:r>
              <a:rPr lang="en-US" sz="2100" dirty="0"/>
              <a:t> </a:t>
            </a:r>
            <a:r>
              <a:rPr lang="en-US" sz="2100" dirty="0" err="1"/>
              <a:t>parallellashtirish</a:t>
            </a:r>
            <a:r>
              <a:rPr lang="en-US" sz="2100" dirty="0"/>
              <a:t> </a:t>
            </a:r>
            <a:r>
              <a:rPr lang="en-US" sz="2100" dirty="0" err="1"/>
              <a:t>uchun</a:t>
            </a:r>
            <a:r>
              <a:rPr lang="en-US" sz="2100" dirty="0"/>
              <a:t> </a:t>
            </a:r>
            <a:r>
              <a:rPr lang="en-US" sz="2100" dirty="0" err="1"/>
              <a:t>ochiq</a:t>
            </a:r>
            <a:r>
              <a:rPr lang="en-US" sz="2100" dirty="0"/>
              <a:t> </a:t>
            </a:r>
            <a:r>
              <a:rPr lang="en-US" sz="2100" dirty="0" err="1"/>
              <a:t>standart</a:t>
            </a:r>
            <a:endParaRPr lang="en-US" sz="2100" dirty="0"/>
          </a:p>
          <a:p>
            <a:r>
              <a:rPr lang="en-US" sz="2100" dirty="0" err="1"/>
              <a:t>Yuqori</a:t>
            </a:r>
            <a:r>
              <a:rPr lang="en-US" sz="2100" dirty="0"/>
              <a:t> </a:t>
            </a:r>
            <a:r>
              <a:rPr lang="en-US" sz="2100" dirty="0" err="1"/>
              <a:t>samarali</a:t>
            </a:r>
            <a:r>
              <a:rPr lang="en-US" sz="2100" dirty="0"/>
              <a:t> </a:t>
            </a:r>
            <a:r>
              <a:rPr lang="en-US" sz="2100" dirty="0" err="1"/>
              <a:t>hisoblash</a:t>
            </a:r>
            <a:r>
              <a:rPr lang="en-US" sz="2100" dirty="0"/>
              <a:t> (HPC High Performance Computing ) </a:t>
            </a:r>
            <a:r>
              <a:rPr lang="en-US" sz="2100" dirty="0" err="1"/>
              <a:t>sohasida</a:t>
            </a:r>
            <a:r>
              <a:rPr lang="en-US" sz="2100" dirty="0"/>
              <a:t> </a:t>
            </a:r>
            <a:r>
              <a:rPr lang="en-US" sz="2100" dirty="0" err="1"/>
              <a:t>juda</a:t>
            </a:r>
            <a:r>
              <a:rPr lang="en-US" sz="2100" dirty="0"/>
              <a:t> </a:t>
            </a:r>
            <a:r>
              <a:rPr lang="en-US" sz="2100" dirty="0" err="1"/>
              <a:t>muhim</a:t>
            </a:r>
            <a:r>
              <a:rPr lang="en-US" sz="2100" dirty="0"/>
              <a:t>.</a:t>
            </a:r>
          </a:p>
          <a:p>
            <a:r>
              <a:rPr lang="en-US" sz="2100" dirty="0" err="1" smtClean="0"/>
              <a:t>Kompilyator</a:t>
            </a:r>
            <a:r>
              <a:rPr lang="en-US" sz="2100" dirty="0" smtClean="0"/>
              <a:t> </a:t>
            </a:r>
            <a:r>
              <a:rPr lang="en-US" sz="2100" dirty="0" err="1" smtClean="0"/>
              <a:t>qo'llab-quvvatlashini</a:t>
            </a:r>
            <a:r>
              <a:rPr lang="en-US" sz="2100" dirty="0" smtClean="0"/>
              <a:t> </a:t>
            </a:r>
            <a:r>
              <a:rPr lang="en-US" sz="2100" dirty="0" err="1"/>
              <a:t>talab</a:t>
            </a:r>
            <a:r>
              <a:rPr lang="en-US" sz="2100" dirty="0"/>
              <a:t> </a:t>
            </a:r>
            <a:r>
              <a:rPr lang="en-US" sz="2100" dirty="0" err="1"/>
              <a:t>qiladi</a:t>
            </a:r>
            <a:r>
              <a:rPr lang="en-US" sz="2100" dirty="0"/>
              <a:t>.</a:t>
            </a:r>
          </a:p>
          <a:p>
            <a:r>
              <a:rPr lang="en-US" sz="2100" dirty="0" err="1" smtClean="0"/>
              <a:t>Ketma</a:t>
            </a:r>
            <a:r>
              <a:rPr lang="en-US" sz="2100" dirty="0" err="1"/>
              <a:t>-</a:t>
            </a:r>
            <a:r>
              <a:rPr lang="en-US" sz="2100" dirty="0" err="1" smtClean="0"/>
              <a:t>ket</a:t>
            </a:r>
            <a:r>
              <a:rPr lang="en-US" sz="2100" dirty="0" smtClean="0"/>
              <a:t> </a:t>
            </a:r>
            <a:r>
              <a:rPr lang="en-US" sz="2100" dirty="0" err="1" smtClean="0"/>
              <a:t>va</a:t>
            </a:r>
            <a:r>
              <a:rPr lang="en-US" sz="2100" dirty="0" smtClean="0"/>
              <a:t> parallel </a:t>
            </a:r>
            <a:r>
              <a:rPr lang="en-US" sz="2100" dirty="0" err="1" smtClean="0"/>
              <a:t>sohalar</a:t>
            </a:r>
            <a:r>
              <a:rPr lang="en-US" sz="2100" dirty="0" smtClean="0"/>
              <a:t> </a:t>
            </a:r>
            <a:r>
              <a:rPr lang="en-US" sz="2100" dirty="0" err="1" smtClean="0"/>
              <a:t>bir</a:t>
            </a:r>
            <a:r>
              <a:rPr lang="en-US" sz="2100" dirty="0" smtClean="0"/>
              <a:t> </a:t>
            </a:r>
            <a:r>
              <a:rPr lang="en-US" sz="2100" dirty="0" err="1" smtClean="0"/>
              <a:t>dasturda</a:t>
            </a:r>
            <a:r>
              <a:rPr lang="en-US" sz="2100" dirty="0" smtClean="0"/>
              <a:t>.</a:t>
            </a:r>
            <a:endParaRPr lang="en-US" sz="2100" dirty="0"/>
          </a:p>
          <a:p>
            <a:r>
              <a:rPr lang="en-US" sz="2100" dirty="0" err="1" smtClean="0"/>
              <a:t>Inkremental</a:t>
            </a:r>
            <a:r>
              <a:rPr lang="en-US" sz="2100" dirty="0" smtClean="0"/>
              <a:t> </a:t>
            </a:r>
            <a:r>
              <a:rPr lang="en-US" sz="2100" dirty="0" err="1" smtClean="0"/>
              <a:t>parallelizm</a:t>
            </a:r>
            <a:r>
              <a:rPr lang="en-US" sz="2100" dirty="0" smtClean="0"/>
              <a:t>(</a:t>
            </a:r>
            <a:r>
              <a:rPr lang="en-US" sz="2100" dirty="0" err="1" smtClean="0"/>
              <a:t>tsikllar</a:t>
            </a:r>
            <a:r>
              <a:rPr lang="en-US" sz="2100" dirty="0"/>
              <a:t>).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450561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239140"/>
              </p:ext>
            </p:extLst>
          </p:nvPr>
        </p:nvGraphicFramePr>
        <p:xfrm>
          <a:off x="1210278" y="1052736"/>
          <a:ext cx="6912768" cy="532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</a:tblGrid>
              <a:tr h="592066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Optsiya</a:t>
                      </a:r>
                      <a:r>
                        <a:rPr lang="en-US" sz="2800" b="1" dirty="0" smtClean="0"/>
                        <a:t>(</a:t>
                      </a:r>
                      <a:r>
                        <a:rPr lang="en-US" sz="2800" b="1" dirty="0" err="1" smtClean="0"/>
                        <a:t>qo’shimchalar</a:t>
                      </a:r>
                      <a:r>
                        <a:rPr lang="en-US" sz="2800" b="1" dirty="0" smtClean="0"/>
                        <a:t>)</a:t>
                      </a:r>
                      <a:endParaRPr lang="ru-RU" sz="2800" b="1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If(</a:t>
                      </a:r>
                      <a:r>
                        <a:rPr lang="en-US" sz="2800" b="1" dirty="0" err="1" smtClean="0"/>
                        <a:t>shart</a:t>
                      </a:r>
                      <a:r>
                        <a:rPr lang="en-US" sz="2800" b="1" dirty="0" smtClean="0"/>
                        <a:t>)</a:t>
                      </a:r>
                      <a:endParaRPr lang="ru-RU" sz="2800" b="1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num_threads</a:t>
                      </a:r>
                      <a:r>
                        <a:rPr lang="en-US" sz="2800" b="1" dirty="0" smtClean="0"/>
                        <a:t>(</a:t>
                      </a:r>
                      <a:r>
                        <a:rPr lang="en-US" sz="2800" b="1" dirty="0" err="1" smtClean="0"/>
                        <a:t>butun</a:t>
                      </a:r>
                      <a:r>
                        <a:rPr lang="en-US" sz="2800" b="1" dirty="0" smtClean="0"/>
                        <a:t> son)</a:t>
                      </a:r>
                      <a:endParaRPr lang="ru-RU" sz="2800" b="1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default(</a:t>
                      </a:r>
                      <a:r>
                        <a:rPr lang="en-US" sz="2800" b="1" dirty="0" err="1" smtClean="0"/>
                        <a:t>shared│none</a:t>
                      </a:r>
                      <a:r>
                        <a:rPr lang="en-US" sz="2800" b="1" dirty="0" smtClean="0"/>
                        <a:t>)</a:t>
                      </a:r>
                      <a:endParaRPr lang="ru-RU" sz="2800" b="1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private(</a:t>
                      </a:r>
                      <a:r>
                        <a:rPr lang="en-US" sz="2800" b="1" dirty="0" err="1" smtClean="0"/>
                        <a:t>ro’yxat</a:t>
                      </a:r>
                      <a:r>
                        <a:rPr lang="en-US" sz="2800" b="1" dirty="0" smtClean="0"/>
                        <a:t>)</a:t>
                      </a:r>
                      <a:endParaRPr lang="ru-RU" sz="2800" b="1" dirty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/>
                        <a:t>firstprivate</a:t>
                      </a:r>
                      <a:r>
                        <a:rPr lang="en-US" sz="2800" b="1" dirty="0" smtClean="0"/>
                        <a:t>(</a:t>
                      </a:r>
                      <a:r>
                        <a:rPr lang="en-US" sz="2800" b="1" dirty="0" err="1" smtClean="0"/>
                        <a:t>ro’yxat</a:t>
                      </a:r>
                      <a:r>
                        <a:rPr lang="en-US" sz="2800" b="1" dirty="0" smtClean="0"/>
                        <a:t>)</a:t>
                      </a:r>
                      <a:endParaRPr lang="ru-RU" sz="2800" b="1" dirty="0" smtClean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shared(</a:t>
                      </a:r>
                      <a:r>
                        <a:rPr lang="en-US" sz="2800" b="1" dirty="0" err="1" smtClean="0"/>
                        <a:t>ro’yxat</a:t>
                      </a:r>
                      <a:r>
                        <a:rPr lang="en-US" sz="2800" b="1" dirty="0" smtClean="0"/>
                        <a:t>)</a:t>
                      </a:r>
                      <a:endParaRPr lang="ru-RU" sz="2800" b="1" dirty="0" smtClean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/>
                        <a:t>copyin</a:t>
                      </a:r>
                      <a:r>
                        <a:rPr lang="en-US" sz="2800" b="1" dirty="0" smtClean="0"/>
                        <a:t>(</a:t>
                      </a:r>
                      <a:r>
                        <a:rPr lang="en-US" sz="2800" b="1" dirty="0" err="1" smtClean="0"/>
                        <a:t>ro’yxat</a:t>
                      </a:r>
                      <a:r>
                        <a:rPr lang="en-US" sz="2800" b="1" dirty="0" smtClean="0"/>
                        <a:t>)</a:t>
                      </a:r>
                      <a:endParaRPr lang="ru-RU" sz="2800" b="1" dirty="0" smtClean="0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reduction(</a:t>
                      </a:r>
                      <a:r>
                        <a:rPr lang="en-US" sz="2800" b="1" dirty="0" err="1" smtClean="0"/>
                        <a:t>operator:ro’yxat</a:t>
                      </a:r>
                      <a:r>
                        <a:rPr lang="en-US" sz="2800" b="1" dirty="0" smtClean="0"/>
                        <a:t>)</a:t>
                      </a:r>
                      <a:endParaRPr lang="ru-RU" sz="28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763688" y="8400"/>
            <a:ext cx="5805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Parallel </a:t>
            </a:r>
            <a:r>
              <a:rPr lang="en-US" sz="3600" b="1" dirty="0" err="1" smtClean="0"/>
              <a:t>direktivasi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optsiyalari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9636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en-US" sz="2600" b="1" dirty="0" err="1" smtClean="0"/>
              <a:t>Parallellashtirishda</a:t>
            </a:r>
            <a:r>
              <a:rPr lang="en-US" sz="2600" b="1" dirty="0" smtClean="0"/>
              <a:t> </a:t>
            </a:r>
            <a:r>
              <a:rPr lang="en-US" sz="2600" b="1" dirty="0" err="1"/>
              <a:t>y</a:t>
            </a:r>
            <a:r>
              <a:rPr lang="en-US" sz="2600" b="1" dirty="0" err="1" smtClean="0"/>
              <a:t>o’l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qo’yilishi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mumkin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bo’lgan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xatolar</a:t>
            </a:r>
            <a:endParaRPr lang="ru-RU" sz="2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32359"/>
            <a:ext cx="8964487" cy="1584176"/>
          </a:xfrm>
        </p:spPr>
        <p:txBody>
          <a:bodyPr>
            <a:normAutofit fontScale="70000" lnSpcReduction="20000"/>
          </a:bodyPr>
          <a:lstStyle/>
          <a:p>
            <a:r>
              <a:rPr lang="uz" b="1" dirty="0"/>
              <a:t>1. </a:t>
            </a:r>
            <a:r>
              <a:rPr lang="uz" b="1" dirty="0" smtClean="0"/>
              <a:t>openmp</a:t>
            </a:r>
            <a:r>
              <a:rPr lang="en-US" b="1" dirty="0"/>
              <a:t> </a:t>
            </a:r>
            <a:r>
              <a:rPr lang="en-US" b="1" dirty="0" err="1" smtClean="0"/>
              <a:t>yo’qligi</a:t>
            </a:r>
            <a:r>
              <a:rPr lang="uz" b="1" dirty="0" smtClean="0"/>
              <a:t> </a:t>
            </a:r>
            <a:r>
              <a:rPr lang="uz" b="1" dirty="0"/>
              <a:t>.</a:t>
            </a:r>
            <a:endParaRPr lang="en-US" dirty="0"/>
          </a:p>
          <a:p>
            <a:r>
              <a:rPr lang="uz" dirty="0"/>
              <a:t>Agar kompilyator sozlamalarida </a:t>
            </a:r>
            <a:r>
              <a:rPr lang="uz" dirty="0" err="1"/>
              <a:t>OpenMP qo'llab-quvvatlash yoqilmagan bo'lsa </a:t>
            </a:r>
            <a:r>
              <a:rPr lang="uz" dirty="0"/>
              <a:t>, </a:t>
            </a:r>
            <a:r>
              <a:rPr lang="uz" dirty="0" err="1"/>
              <a:t>OpenMP direktivalari e'tiborga olinmaydi </a:t>
            </a:r>
            <a:r>
              <a:rPr lang="uz" dirty="0"/>
              <a:t>. Kompilyator xato yoki hatto ogohlantirish bermaydi, </a:t>
            </a:r>
            <a:r>
              <a:rPr lang="uz" dirty="0"/>
              <a:t>kod dasturchi </a:t>
            </a:r>
            <a:r>
              <a:rPr lang="uz" dirty="0"/>
              <a:t>kutganidek </a:t>
            </a:r>
            <a:r>
              <a:rPr lang="uz" dirty="0" smtClean="0"/>
              <a:t>bajarilmaydi </a:t>
            </a:r>
            <a:r>
              <a:rPr lang="uz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9" y="2924944"/>
            <a:ext cx="3297043" cy="62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2132856"/>
            <a:ext cx="468052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" sz="2200" b="1" dirty="0"/>
              <a:t>2. </a:t>
            </a:r>
            <a:r>
              <a:rPr lang="uz" sz="2200" b="1" dirty="0" smtClean="0"/>
              <a:t>Parallel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so’zi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tushib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qolishi</a:t>
            </a:r>
            <a:r>
              <a:rPr lang="uz" sz="2200" b="1" dirty="0" smtClean="0"/>
              <a:t>.</a:t>
            </a:r>
            <a:endParaRPr lang="en-US" sz="2200" dirty="0"/>
          </a:p>
          <a:p>
            <a:r>
              <a:rPr lang="uz" sz="2200" dirty="0"/>
              <a:t>Kod direktivalarini noto'g'ri yozish.</a:t>
            </a:r>
          </a:p>
          <a:p>
            <a:r>
              <a:rPr lang="uz" sz="2200" b="1" dirty="0"/>
              <a:t>Noto'g'ri </a:t>
            </a:r>
            <a:r>
              <a:rPr lang="uz" sz="2200" b="1" dirty="0" smtClean="0"/>
              <a:t>:</a:t>
            </a:r>
            <a:endParaRPr lang="en-US" sz="2200" b="1" dirty="0" smtClean="0"/>
          </a:p>
          <a:p>
            <a:endParaRPr lang="ru-RU" sz="2200" b="1" dirty="0"/>
          </a:p>
          <a:p>
            <a:r>
              <a:rPr lang="uz" sz="2200" dirty="0"/>
              <a:t>Kod parchasi muvaffaqiyatli kompilyatsiya qilinadi, lekin # </a:t>
            </a:r>
            <a:r>
              <a:rPr lang="uz" sz="2200" dirty="0" smtClean="0"/>
              <a:t>pragma</a:t>
            </a:r>
            <a:r>
              <a:rPr lang="en-US" sz="2200" dirty="0" smtClean="0"/>
              <a:t> </a:t>
            </a:r>
            <a:r>
              <a:rPr lang="uz" sz="2200" dirty="0" smtClean="0"/>
              <a:t>omp</a:t>
            </a:r>
            <a:r>
              <a:rPr lang="en-US" sz="2200" dirty="0" smtClean="0"/>
              <a:t> </a:t>
            </a:r>
            <a:r>
              <a:rPr lang="uz" sz="2200" dirty="0" smtClean="0"/>
              <a:t>for </a:t>
            </a:r>
            <a:r>
              <a:rPr lang="uz" sz="2200" dirty="0"/>
              <a:t>direktivasi kompilyator tomonidan e'tiborga olinmaydi. Shunday qilib, tsikl faqat bitta ip tomonidan bajariladi va buni aniqlash juda qiyin</a:t>
            </a:r>
            <a:r>
              <a:rPr lang="uz" sz="2200" dirty="0" smtClean="0"/>
              <a:t>.</a:t>
            </a:r>
            <a:endParaRPr lang="uz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44208" y="2132856"/>
            <a:ext cx="1103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" sz="2400" b="1" dirty="0" smtClean="0"/>
              <a:t>To'g'ri :</a:t>
            </a:r>
            <a:endParaRPr lang="ru-RU" sz="2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13" y="2780928"/>
            <a:ext cx="37645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1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7175"/>
            <a:ext cx="8601075" cy="288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270126"/>
            <a:ext cx="86487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4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93610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5. </a:t>
            </a:r>
            <a:r>
              <a:rPr lang="en-US" sz="2400" b="1" dirty="0" err="1" smtClean="0"/>
              <a:t>Ortiqcha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parallellashtirish</a:t>
            </a:r>
            <a:endParaRPr lang="en-US" sz="2400" b="1" dirty="0" smtClean="0"/>
          </a:p>
          <a:p>
            <a:r>
              <a:rPr lang="en-US" sz="2200" b="1" dirty="0" smtClean="0"/>
              <a:t>#pragma </a:t>
            </a:r>
            <a:r>
              <a:rPr lang="en-US" sz="2200" b="1" dirty="0" err="1" smtClean="0"/>
              <a:t>omp</a:t>
            </a:r>
            <a:r>
              <a:rPr lang="en-US" sz="2200" b="1" dirty="0" smtClean="0"/>
              <a:t> parallel</a:t>
            </a:r>
            <a:r>
              <a:rPr lang="en-US" sz="2200" dirty="0" smtClean="0"/>
              <a:t> </a:t>
            </a:r>
            <a:r>
              <a:rPr lang="en-US" sz="2200" dirty="0" err="1" smtClean="0"/>
              <a:t>direktivasini</a:t>
            </a:r>
            <a:r>
              <a:rPr lang="en-US" sz="2200" dirty="0" smtClean="0"/>
              <a:t> </a:t>
            </a:r>
            <a:r>
              <a:rPr lang="en-US" sz="2200" dirty="0" err="1" smtClean="0"/>
              <a:t>ishlatishda</a:t>
            </a:r>
            <a:r>
              <a:rPr lang="en-US" sz="2200" dirty="0" smtClean="0"/>
              <a:t> </a:t>
            </a:r>
            <a:r>
              <a:rPr lang="en-US" sz="2200" dirty="0" err="1" smtClean="0"/>
              <a:t>ehtiyotkor</a:t>
            </a:r>
            <a:r>
              <a:rPr lang="en-US" sz="2200" dirty="0" smtClean="0"/>
              <a:t> </a:t>
            </a:r>
            <a:r>
              <a:rPr lang="en-US" sz="2200" dirty="0" err="1" smtClean="0"/>
              <a:t>bo’lish</a:t>
            </a:r>
            <a:r>
              <a:rPr lang="en-US" sz="2200" dirty="0" smtClean="0"/>
              <a:t> </a:t>
            </a:r>
            <a:r>
              <a:rPr lang="en-US" sz="2200" dirty="0" err="1" smtClean="0"/>
              <a:t>lozim</a:t>
            </a:r>
            <a:r>
              <a:rPr lang="en-US" sz="2200" dirty="0" smtClean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1498"/>
            <a:ext cx="4572000" cy="384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91498"/>
            <a:ext cx="4320480" cy="384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619672" y="1429833"/>
            <a:ext cx="1298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Noto’g’ri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40152" y="1415433"/>
            <a:ext cx="952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T</a:t>
            </a:r>
            <a:r>
              <a:rPr lang="en-US" sz="2400" b="1" dirty="0" err="1" smtClean="0"/>
              <a:t>o’g’ri</a:t>
            </a:r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5949280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myFunc</a:t>
            </a:r>
            <a:r>
              <a:rPr lang="en-US" sz="2400" b="1" dirty="0"/>
              <a:t> </a:t>
            </a:r>
            <a:r>
              <a:rPr lang="en-US" sz="2400" b="1" dirty="0" err="1"/>
              <a:t>funksiyasi</a:t>
            </a:r>
            <a:r>
              <a:rPr lang="en-US" sz="2400" b="1" dirty="0"/>
              <a:t> 20 </a:t>
            </a:r>
            <a:r>
              <a:rPr lang="en-US" sz="2400" b="1" dirty="0" err="1"/>
              <a:t>marta</a:t>
            </a:r>
            <a:r>
              <a:rPr lang="en-US" sz="2400" b="1" dirty="0"/>
              <a:t> </a:t>
            </a:r>
            <a:r>
              <a:rPr lang="en-US" sz="2400" b="1" dirty="0" err="1"/>
              <a:t>chaqiriladi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32352" y="5910371"/>
            <a:ext cx="432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myFunc</a:t>
            </a:r>
            <a:r>
              <a:rPr lang="en-US" sz="2400" b="1" dirty="0"/>
              <a:t> </a:t>
            </a:r>
            <a:r>
              <a:rPr lang="en-US" sz="2400" b="1" dirty="0" err="1"/>
              <a:t>funksiyasi</a:t>
            </a:r>
            <a:r>
              <a:rPr lang="en-US" sz="2400" b="1" dirty="0"/>
              <a:t> </a:t>
            </a:r>
            <a:r>
              <a:rPr lang="en-US" sz="2400" b="1" dirty="0" smtClean="0"/>
              <a:t>10 </a:t>
            </a:r>
            <a:r>
              <a:rPr lang="en-US" sz="2400" b="1" dirty="0" err="1"/>
              <a:t>marta</a:t>
            </a:r>
            <a:r>
              <a:rPr lang="en-US" sz="2400" b="1" dirty="0"/>
              <a:t> </a:t>
            </a:r>
            <a:r>
              <a:rPr lang="en-US" sz="2400" b="1" dirty="0" err="1"/>
              <a:t>chaqiriladi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16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2151112"/>
          </a:xfrm>
        </p:spPr>
        <p:txBody>
          <a:bodyPr>
            <a:normAutofit/>
          </a:bodyPr>
          <a:lstStyle/>
          <a:p>
            <a:r>
              <a:rPr lang="uz" sz="6000" b="1" dirty="0" smtClean="0"/>
              <a:t>E'tiboringiz uchun rahmat!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47077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z" b="1" dirty="0" smtClean="0"/>
              <a:t>OpenMP</a:t>
            </a:r>
            <a:r>
              <a:rPr lang="en-US" b="1" dirty="0" smtClean="0"/>
              <a:t> </a:t>
            </a:r>
            <a:r>
              <a:rPr lang="en-US" b="1" dirty="0" err="1" smtClean="0"/>
              <a:t>afzalliklari</a:t>
            </a:r>
            <a:r>
              <a:rPr lang="uz" b="1" dirty="0" smtClean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700" y="836712"/>
            <a:ext cx="8472756" cy="5616624"/>
          </a:xfrm>
        </p:spPr>
        <p:txBody>
          <a:bodyPr>
            <a:noAutofit/>
          </a:bodyPr>
          <a:lstStyle/>
          <a:p>
            <a:r>
              <a:rPr lang="en-US" sz="2400" dirty="0" smtClean="0"/>
              <a:t>1.</a:t>
            </a:r>
            <a:r>
              <a:rPr lang="en-US" sz="2400" b="1" dirty="0" smtClean="0"/>
              <a:t> </a:t>
            </a:r>
            <a:r>
              <a:rPr lang="uz" sz="2400" b="1" dirty="0" smtClean="0"/>
              <a:t>“</a:t>
            </a:r>
            <a:r>
              <a:rPr lang="en-US" sz="2400" b="1" dirty="0" err="1" smtClean="0"/>
              <a:t>Inkrementall</a:t>
            </a:r>
            <a:r>
              <a:rPr lang="en-US" sz="2400" b="1" dirty="0" smtClean="0"/>
              <a:t> </a:t>
            </a:r>
            <a:r>
              <a:rPr lang="uz" sz="2400" b="1" dirty="0" smtClean="0"/>
              <a:t>parallellashtirish</a:t>
            </a:r>
            <a:r>
              <a:rPr lang="uz" sz="2400" b="1" dirty="0"/>
              <a:t>" </a:t>
            </a:r>
            <a:r>
              <a:rPr lang="uz" sz="2400" dirty="0"/>
              <a:t>g'oyasi </a:t>
            </a:r>
            <a:r>
              <a:rPr lang="uz" sz="2400" dirty="0" smtClean="0"/>
              <a:t>tufayli </a:t>
            </a:r>
            <a:r>
              <a:rPr lang="uz" sz="2400" dirty="0"/>
              <a:t>OpenMP o'z hisoblash dasturlarini katta parallel halqalar bilan tezda parallellashtirishni xohlaydigan ishlab chiquvchilar uchun idealdir. Ishlab chiquvchi yangi parallel dastur yaratmaydi, shunchaki ketma- ket dastur </a:t>
            </a:r>
            <a:r>
              <a:rPr lang="en-US" sz="2400" dirty="0" err="1" smtClean="0"/>
              <a:t>ichiga</a:t>
            </a:r>
            <a:r>
              <a:rPr lang="en-US" sz="2400" dirty="0" smtClean="0"/>
              <a:t> </a:t>
            </a:r>
            <a:r>
              <a:rPr lang="uz" sz="2400" dirty="0" smtClean="0"/>
              <a:t> </a:t>
            </a:r>
            <a:r>
              <a:rPr lang="uz" sz="2400" dirty="0"/>
              <a:t>OpenMP direktivalarini </a:t>
            </a:r>
            <a:r>
              <a:rPr lang="uz" sz="2400" dirty="0" smtClean="0"/>
              <a:t>qo'shadi</a:t>
            </a:r>
            <a:r>
              <a:rPr lang="uz" sz="2400" dirty="0"/>
              <a:t>.</a:t>
            </a:r>
          </a:p>
          <a:p>
            <a:r>
              <a:rPr lang="uz" sz="2400" dirty="0"/>
              <a:t>2. Shu bilan birga, OpenMP juda </a:t>
            </a:r>
            <a:r>
              <a:rPr lang="uz" sz="2400" b="1" dirty="0"/>
              <a:t>moslashuvchan mexanizm bo'lib </a:t>
            </a:r>
            <a:r>
              <a:rPr lang="uz" sz="2400" dirty="0"/>
              <a:t>, ishlab chiquvchiga parallel dasturning xatti-harakatlari ustidan katta nazoratni </a:t>
            </a:r>
            <a:r>
              <a:rPr lang="uz" sz="2400" dirty="0" smtClean="0"/>
              <a:t>ta'minlaydi.</a:t>
            </a:r>
            <a:endParaRPr lang="uz" sz="2400" dirty="0"/>
          </a:p>
          <a:p>
            <a:r>
              <a:rPr lang="en-US" sz="2400" dirty="0" smtClean="0"/>
              <a:t>3. </a:t>
            </a:r>
            <a:r>
              <a:rPr lang="uz" sz="2400" dirty="0" smtClean="0"/>
              <a:t>Bitta </a:t>
            </a:r>
            <a:r>
              <a:rPr lang="uz" sz="2400" dirty="0"/>
              <a:t>protsessorli platformadagi OpenMP dasturi </a:t>
            </a:r>
            <a:r>
              <a:rPr lang="uz" sz="2400" b="1" dirty="0"/>
              <a:t>ketma-ket </a:t>
            </a:r>
            <a:r>
              <a:rPr lang="uz" sz="2400" dirty="0"/>
              <a:t>dastur </a:t>
            </a:r>
            <a:r>
              <a:rPr lang="uz" sz="2400" b="1" dirty="0"/>
              <a:t>sifatida ishlatilishi </a:t>
            </a:r>
            <a:r>
              <a:rPr lang="uz" sz="2400" b="1" dirty="0" smtClean="0"/>
              <a:t>mumkin</a:t>
            </a:r>
            <a:r>
              <a:rPr lang="uz" sz="2400" dirty="0" smtClean="0"/>
              <a:t>, </a:t>
            </a:r>
            <a:r>
              <a:rPr lang="uz" sz="2400" dirty="0"/>
              <a:t>ya'ni. ketma-ket va parallel versiyalarni qo'llab-quvvatlashga hojat yo'q. OpenMP direktivalari ketma-ket kompilyator tomonidan oddiygina e'tiborga olinmaydi 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041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825446"/>
          </a:xfrm>
        </p:spPr>
        <p:txBody>
          <a:bodyPr/>
          <a:lstStyle/>
          <a:p>
            <a:r>
              <a:rPr lang="uz" b="1" dirty="0" smtClean="0"/>
              <a:t>OpenMP</a:t>
            </a:r>
            <a:r>
              <a:rPr lang="en-US" b="1" dirty="0" smtClean="0"/>
              <a:t> </a:t>
            </a:r>
            <a:r>
              <a:rPr lang="en-US" b="1" dirty="0" err="1" smtClean="0"/>
              <a:t>ning</a:t>
            </a:r>
            <a:r>
              <a:rPr lang="en-US" b="1" dirty="0" smtClean="0"/>
              <a:t> </a:t>
            </a:r>
            <a:r>
              <a:rPr lang="en-US" b="1" dirty="0" err="1" smtClean="0"/>
              <a:t>maqsadi</a:t>
            </a:r>
            <a:r>
              <a:rPr lang="uz" b="1" dirty="0" smtClean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r>
              <a:rPr lang="uz" sz="2200" dirty="0" smtClean="0"/>
              <a:t>Standartlashtirish </a:t>
            </a:r>
            <a:r>
              <a:rPr lang="uz" sz="2200" dirty="0"/>
              <a:t>:</a:t>
            </a:r>
          </a:p>
          <a:p>
            <a:r>
              <a:rPr lang="uz" sz="2200" dirty="0"/>
              <a:t>Umumiy xotiraga ega turli xil tizimlar/arxitekturalar/platformalar uchun </a:t>
            </a:r>
            <a:r>
              <a:rPr lang="uz" sz="2200" dirty="0" smtClean="0"/>
              <a:t>yagona standart.</a:t>
            </a:r>
          </a:p>
          <a:p>
            <a:r>
              <a:rPr lang="uz" sz="2200" dirty="0"/>
              <a:t>Etakchi dasturiy ta'minot va apparat sotuvchilari tomonidan birgalikda </a:t>
            </a:r>
            <a:r>
              <a:rPr lang="en-US" sz="2200" dirty="0" err="1" smtClean="0"/>
              <a:t>kuchaytiriladi</a:t>
            </a:r>
            <a:r>
              <a:rPr lang="uz" sz="2200" dirty="0" smtClean="0"/>
              <a:t>.</a:t>
            </a:r>
          </a:p>
          <a:p>
            <a:r>
              <a:rPr lang="uz" sz="2200" dirty="0" smtClean="0"/>
              <a:t>Qisqalik </a:t>
            </a:r>
            <a:r>
              <a:rPr lang="uz" sz="2200" dirty="0"/>
              <a:t>va ifodalilik:</a:t>
            </a:r>
          </a:p>
          <a:p>
            <a:r>
              <a:rPr lang="en-US" sz="2200" dirty="0" err="1" smtClean="0"/>
              <a:t>Unchalik</a:t>
            </a:r>
            <a:r>
              <a:rPr lang="en-US" sz="2200" dirty="0" smtClean="0"/>
              <a:t> </a:t>
            </a:r>
            <a:r>
              <a:rPr lang="en-US" sz="2200" dirty="0" err="1" smtClean="0"/>
              <a:t>katta</a:t>
            </a:r>
            <a:r>
              <a:rPr lang="en-US" sz="2200" dirty="0" smtClean="0"/>
              <a:t> </a:t>
            </a:r>
            <a:r>
              <a:rPr lang="en-US" sz="2200" dirty="0" err="1" smtClean="0"/>
              <a:t>bo’lmagan</a:t>
            </a:r>
            <a:r>
              <a:rPr lang="en-US" sz="2200" dirty="0" smtClean="0"/>
              <a:t> </a:t>
            </a:r>
            <a:r>
              <a:rPr lang="en-US" sz="2200" dirty="0" err="1" smtClean="0"/>
              <a:t>direktivalar</a:t>
            </a:r>
            <a:r>
              <a:rPr lang="en-US" sz="2200" dirty="0" smtClean="0"/>
              <a:t> </a:t>
            </a:r>
            <a:r>
              <a:rPr lang="uz" sz="2200" dirty="0" smtClean="0"/>
              <a:t> </a:t>
            </a:r>
            <a:r>
              <a:rPr lang="uz" sz="2200" dirty="0"/>
              <a:t>va qo'shimcha elementlarning </a:t>
            </a:r>
            <a:r>
              <a:rPr lang="uz" sz="2200" dirty="0" smtClean="0"/>
              <a:t>to'plami.</a:t>
            </a:r>
            <a:endParaRPr lang="uz" sz="2200" dirty="0"/>
          </a:p>
          <a:p>
            <a:r>
              <a:rPr lang="uz" sz="2200" dirty="0"/>
              <a:t>Foydalanish </a:t>
            </a:r>
            <a:r>
              <a:rPr lang="uz" sz="2200" dirty="0" smtClean="0"/>
              <a:t>qulayligi :</a:t>
            </a:r>
          </a:p>
          <a:p>
            <a:r>
              <a:rPr lang="uz" sz="2200" dirty="0"/>
              <a:t>Dasturchining ishiga deyarli ta'sir qilmaydigan parallel dasturlarni yaratishning </a:t>
            </a:r>
            <a:r>
              <a:rPr lang="uz" sz="2200" dirty="0" smtClean="0"/>
              <a:t>soddalashtirilgan mexanizmi.</a:t>
            </a:r>
          </a:p>
          <a:p>
            <a:r>
              <a:rPr lang="uz" sz="2200" dirty="0" smtClean="0"/>
              <a:t>Portativlik </a:t>
            </a:r>
            <a:r>
              <a:rPr lang="uz" sz="2200" dirty="0"/>
              <a:t>:</a:t>
            </a:r>
          </a:p>
          <a:p>
            <a:r>
              <a:rPr lang="uz" sz="2200" dirty="0"/>
              <a:t>C/C++ va Fortran tillarida </a:t>
            </a:r>
            <a:r>
              <a:rPr lang="uz" sz="2200" dirty="0" smtClean="0"/>
              <a:t>qo'llab-quvvatlanadi .</a:t>
            </a:r>
          </a:p>
          <a:p>
            <a:r>
              <a:rPr lang="uz" sz="2200" dirty="0"/>
              <a:t>Bir nechta platformalarda </a:t>
            </a:r>
            <a:r>
              <a:rPr lang="uz" sz="2200" dirty="0" smtClean="0"/>
              <a:t>qo'llab-quvvatlanadi ( </a:t>
            </a:r>
            <a:r>
              <a:rPr lang="uz" sz="2200" dirty="0" err="1"/>
              <a:t>Unix </a:t>
            </a:r>
            <a:r>
              <a:rPr lang="uz" sz="2200" dirty="0"/>
              <a:t>/ </a:t>
            </a:r>
            <a:r>
              <a:rPr lang="uz" sz="2200" dirty="0" err="1"/>
              <a:t>Linux </a:t>
            </a:r>
            <a:r>
              <a:rPr lang="uz" sz="2200" dirty="0"/>
              <a:t>, </a:t>
            </a:r>
            <a:r>
              <a:rPr lang="uz" sz="2200" dirty="0" err="1"/>
              <a:t>MacOS </a:t>
            </a:r>
            <a:r>
              <a:rPr lang="uz" sz="2200" dirty="0"/>
              <a:t>, </a:t>
            </a:r>
            <a:r>
              <a:rPr lang="uz" sz="2200" dirty="0" err="1"/>
              <a:t>Windows </a:t>
            </a:r>
            <a:r>
              <a:rPr lang="uz" sz="2200" dirty="0"/>
              <a:t>).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0135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63" y="-31"/>
            <a:ext cx="8229600" cy="548711"/>
          </a:xfrm>
        </p:spPr>
        <p:txBody>
          <a:bodyPr>
            <a:normAutofit fontScale="90000"/>
          </a:bodyPr>
          <a:lstStyle/>
          <a:p>
            <a:r>
              <a:rPr lang="uz" b="1" dirty="0" smtClean="0"/>
              <a:t>OpenMP</a:t>
            </a:r>
            <a:r>
              <a:rPr lang="en-US" b="1" dirty="0" smtClean="0"/>
              <a:t> </a:t>
            </a:r>
            <a:r>
              <a:rPr lang="en-US" b="1" dirty="0" err="1" smtClean="0"/>
              <a:t>tarixi</a:t>
            </a:r>
            <a:r>
              <a:rPr lang="uz" b="1" dirty="0" smtClean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56" y="1772816"/>
            <a:ext cx="8716516" cy="4824535"/>
          </a:xfrm>
        </p:spPr>
        <p:txBody>
          <a:bodyPr>
            <a:noAutofit/>
          </a:bodyPr>
          <a:lstStyle/>
          <a:p>
            <a:r>
              <a:rPr lang="uz" sz="2200" dirty="0"/>
              <a:t>Fortran </a:t>
            </a:r>
            <a:r>
              <a:rPr lang="uz" sz="2200" dirty="0" smtClean="0"/>
              <a:t>kengaytmalari : </a:t>
            </a:r>
            <a:r>
              <a:rPr lang="uz" sz="2200" b="1" dirty="0"/>
              <a:t>90- </a:t>
            </a:r>
            <a:r>
              <a:rPr lang="uz" sz="2200" dirty="0" smtClean="0"/>
              <a:t>yillarning </a:t>
            </a:r>
            <a:r>
              <a:rPr lang="uz" sz="2200" b="1" dirty="0" smtClean="0"/>
              <a:t>boshi</a:t>
            </a:r>
          </a:p>
          <a:p>
            <a:r>
              <a:rPr lang="ru-RU" sz="2200" dirty="0"/>
              <a:t>Х3Н5 </a:t>
            </a:r>
            <a:r>
              <a:rPr lang="uz" sz="2200" dirty="0" smtClean="0"/>
              <a:t>loyihasi - </a:t>
            </a:r>
            <a:r>
              <a:rPr lang="uz" sz="2200" b="1" dirty="0"/>
              <a:t>ANSI </a:t>
            </a:r>
            <a:r>
              <a:rPr lang="uz" sz="2200" dirty="0" smtClean="0"/>
              <a:t>standartidagi </a:t>
            </a:r>
            <a:r>
              <a:rPr lang="uz" sz="2200" dirty="0"/>
              <a:t>birinchi urinish </a:t>
            </a:r>
            <a:r>
              <a:rPr lang="uz" sz="2200" dirty="0" smtClean="0"/>
              <a:t>: </a:t>
            </a:r>
            <a:r>
              <a:rPr lang="uz" sz="2200" b="1" dirty="0" smtClean="0"/>
              <a:t>1994 yil</a:t>
            </a:r>
          </a:p>
          <a:p>
            <a:r>
              <a:rPr lang="uz" sz="2200" dirty="0" smtClean="0"/>
              <a:t>OpenMP </a:t>
            </a:r>
            <a:r>
              <a:rPr lang="uz" sz="2200" dirty="0"/>
              <a:t>rivojlanishining </a:t>
            </a:r>
            <a:r>
              <a:rPr lang="uz" sz="2200" dirty="0" smtClean="0"/>
              <a:t>boshlanishi</a:t>
            </a:r>
            <a:r>
              <a:rPr lang="uz" sz="2200" dirty="0"/>
              <a:t> </a:t>
            </a:r>
            <a:r>
              <a:rPr lang="uz" sz="2200" dirty="0" smtClean="0"/>
              <a:t>: </a:t>
            </a:r>
            <a:r>
              <a:rPr lang="uz" sz="2200" b="1" dirty="0" smtClean="0"/>
              <a:t>1997</a:t>
            </a:r>
            <a:r>
              <a:rPr lang="en-US" sz="2200" b="1" dirty="0" smtClean="0"/>
              <a:t>-</a:t>
            </a:r>
            <a:r>
              <a:rPr lang="en-US" sz="2200" b="1" dirty="0" err="1" smtClean="0"/>
              <a:t>yil</a:t>
            </a:r>
            <a:endParaRPr lang="uz" sz="2200" b="1" dirty="0"/>
          </a:p>
          <a:p>
            <a:r>
              <a:rPr lang="en-US" sz="2200" dirty="0" smtClean="0"/>
              <a:t>1.0-2.5- </a:t>
            </a:r>
            <a:r>
              <a:rPr lang="uz" sz="2200" dirty="0" smtClean="0"/>
              <a:t>versiyalari </a:t>
            </a:r>
            <a:r>
              <a:rPr lang="uz" sz="2200" dirty="0"/>
              <a:t>(1997 yil oktabr - </a:t>
            </a:r>
            <a:r>
              <a:rPr lang="uz" sz="2200" dirty="0" smtClean="0"/>
              <a:t>2005 yil may) </a:t>
            </a:r>
            <a:r>
              <a:rPr lang="uz" sz="2200" b="1" dirty="0" smtClean="0"/>
              <a:t>: </a:t>
            </a:r>
            <a:r>
              <a:rPr lang="en-US" sz="2200" b="1" dirty="0" err="1" smtClean="0"/>
              <a:t>Birinchi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versiyalarida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siklni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oqimlar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orqali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parallellashtirish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kiritilgan</a:t>
            </a:r>
            <a:endParaRPr lang="en-US" sz="2200" b="1" dirty="0" smtClean="0"/>
          </a:p>
          <a:p>
            <a:r>
              <a:rPr lang="en-US" sz="2200" dirty="0" smtClean="0"/>
              <a:t>3.0-3.1- </a:t>
            </a:r>
            <a:r>
              <a:rPr lang="uz" sz="2200" dirty="0"/>
              <a:t>versiyalari (2008 yil may - </a:t>
            </a:r>
            <a:r>
              <a:rPr lang="uz" sz="2200" dirty="0" smtClean="0"/>
              <a:t>2011 yil iyul) : </a:t>
            </a:r>
            <a:r>
              <a:rPr lang="uz" sz="2200" b="1" dirty="0"/>
              <a:t>Mustaqil vazifalarni qo'llab-quvvatlash va </a:t>
            </a:r>
            <a:r>
              <a:rPr lang="uz" sz="2200" b="1" dirty="0" smtClean="0"/>
              <a:t>rivojlantirish</a:t>
            </a:r>
          </a:p>
          <a:p>
            <a:r>
              <a:rPr lang="uz" sz="2200" dirty="0" smtClean="0"/>
              <a:t>4.0</a:t>
            </a:r>
            <a:r>
              <a:rPr lang="en-US" sz="2200" dirty="0" smtClean="0"/>
              <a:t>- v</a:t>
            </a:r>
            <a:r>
              <a:rPr lang="uz" sz="2200" dirty="0" smtClean="0"/>
              <a:t>ersiya </a:t>
            </a:r>
            <a:r>
              <a:rPr lang="uz" sz="2200" dirty="0"/>
              <a:t>… </a:t>
            </a:r>
            <a:r>
              <a:rPr lang="uz" sz="2200" dirty="0" smtClean="0"/>
              <a:t>(2013</a:t>
            </a:r>
            <a:r>
              <a:rPr lang="en-US" sz="2200" dirty="0" smtClean="0"/>
              <a:t>-</a:t>
            </a:r>
            <a:r>
              <a:rPr lang="en-US" sz="2200" dirty="0" err="1" smtClean="0"/>
              <a:t>yil</a:t>
            </a:r>
            <a:r>
              <a:rPr lang="en-US" sz="2200" dirty="0" smtClean="0"/>
              <a:t> </a:t>
            </a:r>
            <a:r>
              <a:rPr lang="uz" sz="2200" dirty="0" smtClean="0"/>
              <a:t>iyul) : </a:t>
            </a:r>
            <a:r>
              <a:rPr lang="en-US" sz="2200" b="1" dirty="0" err="1" smtClean="0"/>
              <a:t>Siklni</a:t>
            </a:r>
            <a:r>
              <a:rPr lang="en-US" sz="2200" b="1" dirty="0" smtClean="0"/>
              <a:t> </a:t>
            </a:r>
            <a:r>
              <a:rPr lang="uz" sz="2200" b="1" dirty="0" smtClean="0"/>
              <a:t>vektorlashtirishni</a:t>
            </a:r>
            <a:r>
              <a:rPr lang="uz" sz="2200" dirty="0" smtClean="0"/>
              <a:t> </a:t>
            </a:r>
            <a:r>
              <a:rPr lang="uz" sz="2200" b="1" dirty="0" smtClean="0"/>
              <a:t>qo'llab-quvvatlash </a:t>
            </a:r>
            <a:r>
              <a:rPr lang="uz" sz="2200" b="1" dirty="0"/>
              <a:t>(SIMD), tezlatgichlarni qo'llab-quvvatlash ( </a:t>
            </a:r>
            <a:r>
              <a:rPr lang="en-US" sz="2200" b="1" dirty="0" smtClean="0"/>
              <a:t>target</a:t>
            </a:r>
            <a:r>
              <a:rPr lang="uz" sz="2200" b="1" dirty="0" smtClean="0"/>
              <a:t> </a:t>
            </a:r>
            <a:r>
              <a:rPr lang="uz" sz="2200" b="1" dirty="0"/>
              <a:t>), bog'liq vazifalar, o'rnatilgan xatolarni boshqarish mexanizmlari ( </a:t>
            </a:r>
            <a:r>
              <a:rPr lang="en-US" sz="2200" b="1" dirty="0" smtClean="0"/>
              <a:t>cancel</a:t>
            </a:r>
            <a:r>
              <a:rPr lang="uz" sz="2200" b="1" dirty="0" smtClean="0"/>
              <a:t>), </a:t>
            </a:r>
            <a:r>
              <a:rPr lang="uz" sz="2200" b="1" dirty="0"/>
              <a:t>maxsus qisqartirishlar, atom </a:t>
            </a:r>
            <a:r>
              <a:rPr lang="uz" sz="2200" b="1" dirty="0" smtClean="0"/>
              <a:t>konstruktsiyalarini kengaytirish</a:t>
            </a:r>
            <a:r>
              <a:rPr lang="en-US" sz="2200" b="1" dirty="0" smtClean="0"/>
              <a:t>.</a:t>
            </a:r>
            <a:endParaRPr lang="ru-RU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1"/>
            <a:ext cx="857250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79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53155"/>
          </a:xfrm>
        </p:spPr>
        <p:txBody>
          <a:bodyPr/>
          <a:lstStyle/>
          <a:p>
            <a:r>
              <a:rPr lang="uz" b="1" dirty="0"/>
              <a:t>Umumiy xotira modeli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3528392" cy="5949280"/>
          </a:xfrm>
        </p:spPr>
        <p:txBody>
          <a:bodyPr>
            <a:normAutofit/>
          </a:bodyPr>
          <a:lstStyle/>
          <a:p>
            <a:endParaRPr lang="ru-RU" sz="2200" dirty="0"/>
          </a:p>
          <a:p>
            <a:r>
              <a:rPr lang="uz" sz="2200" dirty="0"/>
              <a:t>Barcha </a:t>
            </a:r>
            <a:r>
              <a:rPr lang="en-US" sz="2200" dirty="0" err="1" smtClean="0"/>
              <a:t>oqimlar</a:t>
            </a:r>
            <a:r>
              <a:rPr lang="en-US" sz="2200" dirty="0" smtClean="0"/>
              <a:t> </a:t>
            </a:r>
            <a:r>
              <a:rPr lang="uz" sz="2200" dirty="0" smtClean="0"/>
              <a:t>umumiy </a:t>
            </a:r>
            <a:r>
              <a:rPr lang="uz" sz="2200" dirty="0"/>
              <a:t>umumiy xotiraga kirish huquqiga ega.</a:t>
            </a:r>
          </a:p>
          <a:p>
            <a:r>
              <a:rPr lang="uz" sz="2200" dirty="0" smtClean="0"/>
              <a:t>Ma'lumotlar </a:t>
            </a:r>
            <a:r>
              <a:rPr lang="uz" sz="2200" dirty="0"/>
              <a:t>umumiy yoki shaxsiy bo'lishi mumkin.</a:t>
            </a:r>
          </a:p>
          <a:p>
            <a:r>
              <a:rPr lang="uz" sz="2200" dirty="0" smtClean="0"/>
              <a:t>Umumiy </a:t>
            </a:r>
            <a:r>
              <a:rPr lang="uz" sz="2200" dirty="0"/>
              <a:t>ma'lumotlar barcha </a:t>
            </a:r>
            <a:r>
              <a:rPr lang="en-US" sz="2200" dirty="0" err="1" smtClean="0"/>
              <a:t>oqimlar</a:t>
            </a:r>
            <a:r>
              <a:rPr lang="en-US" sz="2200" dirty="0" smtClean="0"/>
              <a:t> </a:t>
            </a:r>
            <a:r>
              <a:rPr lang="uz" sz="2200" dirty="0" smtClean="0"/>
              <a:t>uchun </a:t>
            </a:r>
            <a:r>
              <a:rPr lang="uz" sz="2200" dirty="0"/>
              <a:t>mavjud.</a:t>
            </a:r>
          </a:p>
          <a:p>
            <a:r>
              <a:rPr lang="uz" sz="2200" dirty="0" smtClean="0"/>
              <a:t>Shaxsiy </a:t>
            </a:r>
            <a:r>
              <a:rPr lang="uz" sz="2200" dirty="0"/>
              <a:t>ma'lumotlar faqat bitta </a:t>
            </a:r>
            <a:r>
              <a:rPr lang="en-US" sz="2200" dirty="0" err="1" smtClean="0"/>
              <a:t>oqim</a:t>
            </a:r>
            <a:r>
              <a:rPr lang="en-US" sz="2200" smtClean="0"/>
              <a:t> </a:t>
            </a:r>
            <a:r>
              <a:rPr lang="uz" sz="2200" smtClean="0"/>
              <a:t>egasi </a:t>
            </a:r>
            <a:r>
              <a:rPr lang="uz" sz="2200" dirty="0"/>
              <a:t>uchun mavjud.</a:t>
            </a:r>
          </a:p>
          <a:p>
            <a:r>
              <a:rPr lang="uz" sz="2200" dirty="0"/>
              <a:t>Umumiy ma'lumotlarga kirish uchun sinxronlashni </a:t>
            </a:r>
            <a:r>
              <a:rPr lang="uz" sz="2200" dirty="0" smtClean="0"/>
              <a:t>talab qiladi .</a:t>
            </a:r>
            <a:endParaRPr lang="ru-RU" sz="2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68760"/>
            <a:ext cx="558011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7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4525963"/>
          </a:xfrm>
        </p:spPr>
        <p:txBody>
          <a:bodyPr>
            <a:noAutofit/>
          </a:bodyPr>
          <a:lstStyle/>
          <a:p>
            <a:r>
              <a:rPr lang="uz" sz="2400" dirty="0"/>
              <a:t>Umumiy xotira modelida </a:t>
            </a:r>
            <a:r>
              <a:rPr lang="en-US" sz="2400" dirty="0" err="1" smtClean="0"/>
              <a:t>oqimlar</a:t>
            </a:r>
            <a:r>
              <a:rPr lang="en-US" sz="2400" dirty="0" smtClean="0"/>
              <a:t> </a:t>
            </a:r>
            <a:r>
              <a:rPr lang="uz" sz="2400" dirty="0" smtClean="0"/>
              <a:t>umumiy </a:t>
            </a:r>
            <a:r>
              <a:rPr lang="uz" sz="2400" dirty="0"/>
              <a:t>o'zgaruvchilar orqali o'zaro ta'sir qiladi. Dasturda bunday o'zgaruvchilarga </a:t>
            </a:r>
            <a:r>
              <a:rPr lang="uz" sz="2400" dirty="0" smtClean="0"/>
              <a:t>ehtiyot</a:t>
            </a:r>
            <a:r>
              <a:rPr lang="en-US" sz="2400" dirty="0" err="1" smtClean="0"/>
              <a:t>siz</a:t>
            </a:r>
            <a:r>
              <a:rPr lang="uz" sz="2400" dirty="0" smtClean="0"/>
              <a:t>lik </a:t>
            </a:r>
            <a:r>
              <a:rPr lang="uz" sz="2400" dirty="0"/>
              <a:t>bilan munosabatda bo'lish poyga xatolariga olib kelishi mumkin ( </a:t>
            </a:r>
            <a:r>
              <a:rPr lang="en-US" sz="2400" b="1" dirty="0" smtClean="0"/>
              <a:t>race condition</a:t>
            </a:r>
            <a:r>
              <a:rPr lang="uz" sz="2400" b="1" dirty="0" smtClean="0"/>
              <a:t> </a:t>
            </a:r>
            <a:r>
              <a:rPr lang="uz" sz="2400" dirty="0"/>
              <a:t>). Buning sababi shundaki, </a:t>
            </a:r>
            <a:r>
              <a:rPr lang="en-US" sz="2400" dirty="0" err="1" smtClean="0"/>
              <a:t>oqim</a:t>
            </a:r>
            <a:r>
              <a:rPr lang="uz" sz="2400" dirty="0" smtClean="0"/>
              <a:t>lar </a:t>
            </a:r>
            <a:r>
              <a:rPr lang="uz" sz="2400" dirty="0"/>
              <a:t>parallel ravishda bajariladi va shunga mos ravishda umumiy o'zgaruvchilarga kirish ketma-ketligi bir dasturni ishga tushirishdan boshqasiga farq qilishi mumkin.</a:t>
            </a:r>
          </a:p>
          <a:p>
            <a:r>
              <a:rPr lang="uz" sz="2400" dirty="0"/>
              <a:t>Raqobat xatolarini nazorat qilish </a:t>
            </a:r>
            <a:r>
              <a:rPr lang="uz" sz="2400" dirty="0" smtClean="0"/>
              <a:t>uchun</a:t>
            </a:r>
            <a:r>
              <a:rPr lang="en-US" sz="2400" dirty="0"/>
              <a:t> </a:t>
            </a:r>
            <a:r>
              <a:rPr lang="en-US" sz="2400" dirty="0" err="1"/>
              <a:t>oqim</a:t>
            </a:r>
            <a:r>
              <a:rPr lang="uz" sz="2400" dirty="0"/>
              <a:t>lar </a:t>
            </a:r>
            <a:r>
              <a:rPr lang="en-US" sz="2400" dirty="0" smtClean="0"/>
              <a:t> </a:t>
            </a:r>
            <a:r>
              <a:rPr lang="uz" sz="2400" dirty="0" smtClean="0"/>
              <a:t>ishi </a:t>
            </a:r>
            <a:r>
              <a:rPr lang="uz" sz="2400" dirty="0"/>
              <a:t>sinxronlashtirilishi kerak. Buning uchun muhim bo'limlar, to'siqlar, atom operatsiyalari va qulflar kabi sinxronizatsiya primitivlari qo'llaniladi. Shuni ta'kidlash kerakki, sinxronizatsiya dasturdan qo'shimcha xarajatlarni talab qilishi mumkin va </a:t>
            </a:r>
            <a:r>
              <a:rPr lang="en-US" sz="2400" dirty="0" err="1" smtClean="0"/>
              <a:t>shuning</a:t>
            </a:r>
            <a:r>
              <a:rPr lang="en-US" sz="2400" dirty="0" smtClean="0"/>
              <a:t> </a:t>
            </a:r>
            <a:r>
              <a:rPr lang="en-US" sz="2400" dirty="0" err="1" smtClean="0"/>
              <a:t>uchun</a:t>
            </a:r>
            <a:r>
              <a:rPr lang="en-US" sz="2400" dirty="0" smtClean="0"/>
              <a:t> </a:t>
            </a:r>
            <a:r>
              <a:rPr lang="en-US" sz="2400" dirty="0" err="1" smtClean="0"/>
              <a:t>ma’lumotlarni</a:t>
            </a:r>
            <a:r>
              <a:rPr lang="en-US" sz="2400" dirty="0" smtClean="0"/>
              <a:t> </a:t>
            </a:r>
            <a:r>
              <a:rPr lang="en-US" sz="2400" dirty="0" err="1" smtClean="0"/>
              <a:t>shunday</a:t>
            </a:r>
            <a:r>
              <a:rPr lang="en-US" sz="2400" dirty="0" smtClean="0"/>
              <a:t> </a:t>
            </a:r>
            <a:r>
              <a:rPr lang="en-US" sz="2400" dirty="0" err="1" smtClean="0"/>
              <a:t>taqsimlash</a:t>
            </a:r>
            <a:r>
              <a:rPr lang="en-US" sz="2400" dirty="0" smtClean="0"/>
              <a:t> </a:t>
            </a:r>
            <a:r>
              <a:rPr lang="en-US" sz="2400" dirty="0" err="1" smtClean="0"/>
              <a:t>kerakki</a:t>
            </a:r>
            <a:r>
              <a:rPr lang="en-US" sz="2400" dirty="0" smtClean="0"/>
              <a:t>, </a:t>
            </a:r>
            <a:r>
              <a:rPr lang="en-US" sz="2400" dirty="0" err="1" smtClean="0"/>
              <a:t>sinxronizatsiya</a:t>
            </a:r>
            <a:r>
              <a:rPr lang="en-US" sz="2400" dirty="0" smtClean="0"/>
              <a:t> </a:t>
            </a:r>
            <a:r>
              <a:rPr lang="en-US" sz="2400" dirty="0" err="1" smtClean="0"/>
              <a:t>nuqtalari</a:t>
            </a:r>
            <a:r>
              <a:rPr lang="en-US" sz="2400" dirty="0" smtClean="0"/>
              <a:t> </a:t>
            </a:r>
            <a:r>
              <a:rPr lang="en-US" sz="2400" dirty="0" err="1" smtClean="0"/>
              <a:t>soni</a:t>
            </a:r>
            <a:r>
              <a:rPr lang="en-US" sz="2400" dirty="0" smtClean="0"/>
              <a:t> minimal </a:t>
            </a:r>
            <a:r>
              <a:rPr lang="en-US" sz="2400" dirty="0" err="1" smtClean="0"/>
              <a:t>bo’lishi</a:t>
            </a:r>
            <a:r>
              <a:rPr lang="en-US" sz="2400" dirty="0" smtClean="0"/>
              <a:t> </a:t>
            </a:r>
            <a:r>
              <a:rPr lang="en-US" sz="2400" dirty="0" err="1" smtClean="0"/>
              <a:t>kerak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938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707" y="-2945"/>
            <a:ext cx="8229600" cy="695641"/>
          </a:xfrm>
        </p:spPr>
        <p:txBody>
          <a:bodyPr>
            <a:normAutofit/>
          </a:bodyPr>
          <a:lstStyle/>
          <a:p>
            <a:r>
              <a:rPr lang="uz" sz="3600" b="1" dirty="0"/>
              <a:t>OpenMP </a:t>
            </a:r>
            <a:r>
              <a:rPr lang="en-US" sz="3600" b="1" dirty="0" smtClean="0"/>
              <a:t>da </a:t>
            </a:r>
            <a:r>
              <a:rPr lang="en-US" sz="3600" b="1" dirty="0" err="1" smtClean="0"/>
              <a:t>dasturlash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modeli</a:t>
            </a:r>
            <a:endParaRPr lang="ru-RU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7734300" cy="218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32" y="5013176"/>
            <a:ext cx="48577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5056" y="758093"/>
            <a:ext cx="87129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" sz="2000" dirty="0"/>
              <a:t>OpenMP dasturlash modelida </a:t>
            </a:r>
            <a:r>
              <a:rPr lang="en-US" sz="2000" dirty="0" err="1" smtClean="0"/>
              <a:t>asosiy</a:t>
            </a:r>
            <a:r>
              <a:rPr lang="en-US" sz="2000" dirty="0" smtClean="0"/>
              <a:t> </a:t>
            </a:r>
            <a:r>
              <a:rPr lang="en-US" sz="2000" dirty="0" err="1" smtClean="0"/>
              <a:t>oqim</a:t>
            </a:r>
            <a:r>
              <a:rPr lang="uz" sz="2000" dirty="0" smtClean="0"/>
              <a:t> </a:t>
            </a:r>
            <a:r>
              <a:rPr lang="uz" sz="2000" dirty="0"/>
              <a:t>kerak bo'lganda </a:t>
            </a:r>
            <a:r>
              <a:rPr lang="uz" sz="2000" dirty="0" smtClean="0"/>
              <a:t>bo</a:t>
            </a:r>
            <a:r>
              <a:rPr lang="en-US" sz="2000" dirty="0" err="1" smtClean="0"/>
              <a:t>shqa</a:t>
            </a:r>
            <a:r>
              <a:rPr lang="uz" sz="2000" dirty="0" smtClean="0"/>
              <a:t> </a:t>
            </a:r>
            <a:r>
              <a:rPr lang="en-US" sz="2000" dirty="0" err="1" smtClean="0"/>
              <a:t>oqimlarn</a:t>
            </a:r>
            <a:r>
              <a:rPr lang="uz" sz="2000" dirty="0" smtClean="0"/>
              <a:t>i </a:t>
            </a:r>
            <a:r>
              <a:rPr lang="uz" sz="2000" dirty="0"/>
              <a:t>yaratadi. </a:t>
            </a:r>
            <a:r>
              <a:rPr lang="en-US" sz="2000" b="1" dirty="0" smtClean="0"/>
              <a:t>Fork-join </a:t>
            </a:r>
            <a:r>
              <a:rPr lang="uz" sz="2000" dirty="0" smtClean="0"/>
              <a:t>modelida</a:t>
            </a:r>
            <a:r>
              <a:rPr lang="uz" sz="2000" b="1" dirty="0" smtClean="0"/>
              <a:t> </a:t>
            </a:r>
            <a:r>
              <a:rPr lang="uz" sz="2000" dirty="0"/>
              <a:t>dasturlash dasturning manba kodining asosiy joylariga kompilyator direktivalarini kiritish orqali amalga oshiriladi. </a:t>
            </a:r>
            <a:r>
              <a:rPr lang="en-US" sz="2000" dirty="0" err="1"/>
              <a:t>Kompilyator</a:t>
            </a:r>
            <a:r>
              <a:rPr lang="en-US" sz="2000" dirty="0"/>
              <a:t> </a:t>
            </a:r>
            <a:r>
              <a:rPr lang="en-US" sz="2000" dirty="0" err="1"/>
              <a:t>ushbu</a:t>
            </a:r>
            <a:r>
              <a:rPr lang="en-US" sz="2000" dirty="0"/>
              <a:t> </a:t>
            </a:r>
            <a:r>
              <a:rPr lang="en-US" sz="2000" dirty="0" err="1"/>
              <a:t>direktivalarni</a:t>
            </a:r>
            <a:r>
              <a:rPr lang="en-US" sz="2000" dirty="0"/>
              <a:t> </a:t>
            </a:r>
            <a:r>
              <a:rPr lang="en-US" sz="2000" dirty="0" err="1" smtClean="0"/>
              <a:t>interpretatsiyalaydi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bo'limlarini</a:t>
            </a:r>
            <a:r>
              <a:rPr lang="en-US" sz="2000" dirty="0"/>
              <a:t> </a:t>
            </a:r>
            <a:r>
              <a:rPr lang="en-US" sz="2000" dirty="0" err="1"/>
              <a:t>parallellashtirish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dasturning</a:t>
            </a:r>
            <a:r>
              <a:rPr lang="en-US" sz="2000" dirty="0"/>
              <a:t> </a:t>
            </a:r>
            <a:r>
              <a:rPr lang="en-US" sz="2000" dirty="0" err="1"/>
              <a:t>tegishli</a:t>
            </a:r>
            <a:r>
              <a:rPr lang="en-US" sz="2000" dirty="0"/>
              <a:t> </a:t>
            </a:r>
            <a:r>
              <a:rPr lang="en-US" sz="2000" dirty="0" err="1"/>
              <a:t>joylariga</a:t>
            </a:r>
            <a:r>
              <a:rPr lang="en-US" sz="2000" dirty="0"/>
              <a:t> </a:t>
            </a:r>
            <a:r>
              <a:rPr lang="en-US" sz="2000" dirty="0" err="1"/>
              <a:t>kutubxona</a:t>
            </a:r>
            <a:r>
              <a:rPr lang="en-US" sz="2000" dirty="0"/>
              <a:t> </a:t>
            </a:r>
            <a:r>
              <a:rPr lang="en-US" sz="2000" dirty="0" err="1"/>
              <a:t>qo'ng'iroqlarini</a:t>
            </a:r>
            <a:r>
              <a:rPr lang="en-US" sz="2000" dirty="0"/>
              <a:t> </a:t>
            </a:r>
            <a:r>
              <a:rPr lang="en-US" sz="2000" dirty="0" err="1"/>
              <a:t>kiritadi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92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/>
          </a:bodyPr>
          <a:lstStyle/>
          <a:p>
            <a:r>
              <a:rPr lang="uz" sz="4000" b="1" dirty="0"/>
              <a:t>OpenMP </a:t>
            </a:r>
            <a:r>
              <a:rPr lang="en-US" sz="4000" b="1" dirty="0" err="1" smtClean="0"/>
              <a:t>dasturlari</a:t>
            </a:r>
            <a:r>
              <a:rPr lang="uz" sz="4000" b="1" dirty="0" smtClean="0"/>
              <a:t>ning tuzilishi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ketma-ket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bo'limlari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err="1"/>
              <a:t>serialcode</a:t>
            </a:r>
            <a:r>
              <a:rPr lang="en-US" dirty="0" smtClean="0"/>
              <a:t>) </a:t>
            </a:r>
            <a:r>
              <a:rPr lang="en-US" dirty="0" err="1"/>
              <a:t>va</a:t>
            </a:r>
            <a:r>
              <a:rPr lang="en-US" dirty="0"/>
              <a:t> parallel </a:t>
            </a:r>
            <a:r>
              <a:rPr lang="en-US" dirty="0" err="1"/>
              <a:t>mintaqalar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err="1" smtClean="0"/>
              <a:t>parallel</a:t>
            </a:r>
            <a:r>
              <a:rPr lang="en-US" dirty="0" smtClean="0"/>
              <a:t> </a:t>
            </a:r>
            <a:r>
              <a:rPr lang="ru-RU" dirty="0" err="1" smtClean="0"/>
              <a:t>region</a:t>
            </a:r>
            <a:r>
              <a:rPr lang="en-US" dirty="0" smtClean="0"/>
              <a:t>) </a:t>
            </a:r>
            <a:r>
              <a:rPr lang="en-US" dirty="0" err="1"/>
              <a:t>shaklida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etiladi</a:t>
            </a:r>
            <a:r>
              <a:rPr lang="en-US" dirty="0"/>
              <a:t>.</a:t>
            </a:r>
          </a:p>
          <a:p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oqim</a:t>
            </a:r>
            <a:r>
              <a:rPr lang="en-US" dirty="0" smtClean="0"/>
              <a:t> </a:t>
            </a:r>
            <a:r>
              <a:rPr lang="en-US" dirty="0" err="1" smtClean="0"/>
              <a:t>o’zining</a:t>
            </a:r>
            <a:r>
              <a:rPr lang="en-US" dirty="0" smtClean="0"/>
              <a:t> ID</a:t>
            </a:r>
            <a:r>
              <a:rPr lang="uz" dirty="0" smtClean="0"/>
              <a:t> raqamiga ega .</a:t>
            </a:r>
          </a:p>
          <a:p>
            <a:r>
              <a:rPr lang="uz" dirty="0" smtClean="0"/>
              <a:t>Asosiy </a:t>
            </a:r>
            <a:r>
              <a:rPr lang="en-US" dirty="0" err="1" smtClean="0"/>
              <a:t>oqim</a:t>
            </a:r>
            <a:r>
              <a:rPr lang="uz" dirty="0" smtClean="0"/>
              <a:t>( </a:t>
            </a:r>
            <a:r>
              <a:rPr lang="uz" dirty="0"/>
              <a:t>master ) </a:t>
            </a:r>
            <a:r>
              <a:rPr lang="uz" dirty="0" smtClean="0"/>
              <a:t>0</a:t>
            </a:r>
            <a:r>
              <a:rPr lang="en-US" dirty="0" smtClean="0"/>
              <a:t>-</a:t>
            </a:r>
            <a:r>
              <a:rPr lang="en-US" dirty="0" err="1" smtClean="0"/>
              <a:t>raqam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/>
              <a:t> </a:t>
            </a:r>
            <a:r>
              <a:rPr lang="uz" dirty="0" smtClean="0"/>
              <a:t>raqamlangan</a:t>
            </a:r>
            <a:r>
              <a:rPr lang="uz" dirty="0"/>
              <a:t>.</a:t>
            </a:r>
          </a:p>
          <a:p>
            <a:r>
              <a:rPr lang="uz" dirty="0"/>
              <a:t>Jarayon xotirasi </a:t>
            </a:r>
            <a:r>
              <a:rPr lang="uz" dirty="0" smtClean="0"/>
              <a:t>(</a:t>
            </a:r>
            <a:r>
              <a:rPr lang="en-US" dirty="0" smtClean="0"/>
              <a:t>heap</a:t>
            </a:r>
            <a:r>
              <a:rPr lang="uz" dirty="0" smtClean="0"/>
              <a:t>) </a:t>
            </a:r>
            <a:r>
              <a:rPr lang="uz" dirty="0"/>
              <a:t>barcha oqimlar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umumiydir</a:t>
            </a:r>
            <a:r>
              <a:rPr lang="uz" dirty="0" smtClean="0"/>
              <a:t>.</a:t>
            </a:r>
            <a:endParaRPr lang="uz" dirty="0"/>
          </a:p>
          <a:p>
            <a:r>
              <a:rPr lang="uz" dirty="0"/>
              <a:t>OpenMP </a:t>
            </a:r>
            <a:r>
              <a:rPr lang="en-US" dirty="0" err="1" smtClean="0"/>
              <a:t>oqimlarni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boshqarishni</a:t>
            </a:r>
            <a:r>
              <a:rPr lang="en-US" dirty="0" smtClean="0"/>
              <a:t> </a:t>
            </a:r>
            <a:r>
              <a:rPr lang="uz" dirty="0" smtClean="0"/>
              <a:t>amalga </a:t>
            </a:r>
            <a:r>
              <a:rPr lang="uz" dirty="0"/>
              <a:t>oshiradi </a:t>
            </a:r>
            <a:r>
              <a:rPr lang="en-US" dirty="0"/>
              <a:t>(</a:t>
            </a:r>
            <a:r>
              <a:rPr lang="ru-RU" dirty="0" err="1" smtClean="0"/>
              <a:t>task</a:t>
            </a:r>
            <a:r>
              <a:rPr lang="en-US" dirty="0" smtClean="0"/>
              <a:t> </a:t>
            </a:r>
            <a:r>
              <a:rPr lang="ru-RU" dirty="0" err="1"/>
              <a:t>parallelism</a:t>
            </a:r>
            <a:r>
              <a:rPr lang="uz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19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1508</Words>
  <Application>Microsoft Office PowerPoint</Application>
  <PresentationFormat>Экран (4:3)</PresentationFormat>
  <Paragraphs>130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OpenMPga kirish</vt:lpstr>
      <vt:lpstr>OpenMP imkoniyatlari</vt:lpstr>
      <vt:lpstr>OpenMP afzalliklari </vt:lpstr>
      <vt:lpstr>OpenMP ning maqsadi </vt:lpstr>
      <vt:lpstr>OpenMP tarixi </vt:lpstr>
      <vt:lpstr>Umumiy xotira modeli</vt:lpstr>
      <vt:lpstr>Презентация PowerPoint</vt:lpstr>
      <vt:lpstr>OpenMP da dasturlash modeli</vt:lpstr>
      <vt:lpstr>OpenMP dasturlarining tuzilishi</vt:lpstr>
      <vt:lpstr>OpenMPni qachon ishlatish kerak </vt:lpstr>
      <vt:lpstr>OpenMP asoslari </vt:lpstr>
      <vt:lpstr>OpenMP ning asosiy elementlari </vt:lpstr>
      <vt:lpstr>Direktivlar va funksiyalar</vt:lpstr>
      <vt:lpstr>Презентация PowerPoint</vt:lpstr>
      <vt:lpstr>Parallel hududlar</vt:lpstr>
      <vt:lpstr>Презентация PowerPoint</vt:lpstr>
      <vt:lpstr>Dasturning bajarilishi</vt:lpstr>
      <vt:lpstr>Vaqtni o'lchash</vt:lpstr>
      <vt:lpstr>Parallel direktivasi </vt:lpstr>
      <vt:lpstr>Презентация PowerPoint</vt:lpstr>
      <vt:lpstr>Parallellashtirishda yo’l qo’yilishi mumkin bo’lgan xatolar</vt:lpstr>
      <vt:lpstr>Презентация PowerPoint</vt:lpstr>
      <vt:lpstr>Презентация PowerPoint</vt:lpstr>
      <vt:lpstr>E'tiboringiz uchun rahmat!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Введение в OpenMP</dc:title>
  <dc:creator>Sardor Bek</dc:creator>
  <cp:lastModifiedBy>Sardor Bek</cp:lastModifiedBy>
  <cp:revision>32</cp:revision>
  <dcterms:created xsi:type="dcterms:W3CDTF">2023-03-23T09:48:43Z</dcterms:created>
  <dcterms:modified xsi:type="dcterms:W3CDTF">2023-03-26T17:32:50Z</dcterms:modified>
</cp:coreProperties>
</file>