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smtClean="0"/>
              <a:t>Образец заголовка</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B80C674-7DFC-42FE-B9CD-82963CDB1557}"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076456F-F47D-4F25-8053-2A695DA0CA7D}"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D6C7379-69CC-4837-9905-BEBA22830C8A}"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ru-RU" smtClean="0"/>
              <a:t>Образец заголовка</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9EB8B7E-8AEE-4F10-BFEE-C999AD004D36}"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smtClean="0"/>
              <a:t>Образец текста</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smtClean="0"/>
              <a:t>Образец текста</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8668F3F9-58BC-440B-B37B-805B9055EF92}" type="datetimeFigureOut">
              <a:rPr lang="en-US" dirty="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0D5A53AF-48EA-489D-8260-9DCAB666386A}" type="datetimeFigureOut">
              <a:rPr lang="en-US" dirty="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smtClean="0"/>
              <a:t>Образец заголовка</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20000" y="2505075"/>
            <a:ext cx="5025216"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smtClean="0"/>
              <a:t>Образец текста</a:t>
            </a:r>
          </a:p>
        </p:txBody>
      </p:sp>
      <p:sp>
        <p:nvSpPr>
          <p:cNvPr id="6" name="Content Placeholder 5"/>
          <p:cNvSpPr>
            <a:spLocks noGrp="1"/>
          </p:cNvSpPr>
          <p:nvPr>
            <p:ph sz="quarter" idx="4"/>
          </p:nvPr>
        </p:nvSpPr>
        <p:spPr>
          <a:xfrm>
            <a:off x="6319840" y="2505075"/>
            <a:ext cx="503554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7D1BD23-6E54-4D9D-AD88-A2813C73CC25}"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471A834-4F3C-4AF9-9C74-05EC35A0F292}" type="datetimeFigureOut">
              <a:rPr lang="en-US" dirty="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12/23/2023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82782" y="1916769"/>
            <a:ext cx="9144000" cy="3047117"/>
          </a:xfrm>
        </p:spPr>
        <p:txBody>
          <a:bodyPr>
            <a:normAutofit/>
          </a:bodyPr>
          <a:lstStyle/>
          <a:p>
            <a:pPr algn="ctr"/>
            <a:r>
              <a:rPr lang="en-US" sz="6000" b="1" dirty="0" smtClean="0">
                <a:effectLst/>
                <a:latin typeface="Calibri" panose="020F0502020204030204" pitchFamily="34" charset="0"/>
                <a:cs typeface="Calibri" panose="020F0502020204030204" pitchFamily="34" charset="0"/>
              </a:rPr>
              <a:t>1-MA’RUZA. MA’LUMOTLAR BAZASINING </a:t>
            </a:r>
            <a:br>
              <a:rPr lang="en-US" sz="6000" b="1" dirty="0" smtClean="0">
                <a:effectLst/>
                <a:latin typeface="Calibri" panose="020F0502020204030204" pitchFamily="34" charset="0"/>
                <a:cs typeface="Calibri" panose="020F0502020204030204" pitchFamily="34" charset="0"/>
              </a:rPr>
            </a:br>
            <a:r>
              <a:rPr lang="en-US" sz="6000" b="1" dirty="0" smtClean="0">
                <a:effectLst/>
                <a:latin typeface="Calibri" panose="020F0502020204030204" pitchFamily="34" charset="0"/>
                <a:cs typeface="Calibri" panose="020F0502020204030204" pitchFamily="34" charset="0"/>
              </a:rPr>
              <a:t>MAQSADI, VAZIFALARI </a:t>
            </a:r>
            <a:br>
              <a:rPr lang="en-US" sz="6000" b="1" dirty="0" smtClean="0">
                <a:effectLst/>
                <a:latin typeface="Calibri" panose="020F0502020204030204" pitchFamily="34" charset="0"/>
                <a:cs typeface="Calibri" panose="020F0502020204030204" pitchFamily="34" charset="0"/>
              </a:rPr>
            </a:br>
            <a:r>
              <a:rPr lang="en-US" sz="6000" b="1" dirty="0" smtClean="0">
                <a:effectLst/>
                <a:latin typeface="Calibri" panose="020F0502020204030204" pitchFamily="34" charset="0"/>
                <a:cs typeface="Calibri" panose="020F0502020204030204" pitchFamily="34" charset="0"/>
              </a:rPr>
              <a:t>VA ASOSIY TUSHUNCHALARI</a:t>
            </a:r>
            <a:endParaRPr lang="ru-RU" sz="6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2999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a:t>Ma’lumotlarning</a:t>
            </a:r>
            <a:r>
              <a:rPr lang="en-US" b="1" dirty="0"/>
              <a:t> </a:t>
            </a:r>
            <a:r>
              <a:rPr lang="en-US" b="1" dirty="0" err="1"/>
              <a:t>modellari</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690688"/>
            <a:ext cx="11403874" cy="4648609"/>
          </a:xfrm>
        </p:spPr>
        <p:txBody>
          <a:bodyPr>
            <a:noAutofit/>
          </a:bodyPr>
          <a:lstStyle/>
          <a:p>
            <a:pPr marL="0" indent="0" algn="just">
              <a:buNone/>
            </a:pPr>
            <a:r>
              <a:rPr lang="en-US" dirty="0" err="1">
                <a:latin typeface="Calibri" panose="020F0502020204030204" pitchFamily="34" charset="0"/>
                <a:cs typeface="Calibri" panose="020F0502020204030204" pitchFamily="34" charset="0"/>
              </a:rPr>
              <a:t>Ma’lumotni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modellashtirish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loyihalashtirishdagi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birinchi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qadam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aniqlangan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muammolar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sohasi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yaratish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jarayonini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anglatadi</a:t>
            </a:r>
            <a:r>
              <a:rPr lang="en-US"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modeli</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murakkab</a:t>
            </a:r>
            <a:r>
              <a:rPr lang="en-US" dirty="0">
                <a:latin typeface="Calibri" panose="020F0502020204030204" pitchFamily="34" charset="0"/>
                <a:cs typeface="Calibri" panose="020F0502020204030204" pitchFamily="34" charset="0"/>
              </a:rPr>
              <a:t> real </a:t>
            </a:r>
            <a:r>
              <a:rPr lang="en-US" dirty="0" err="1">
                <a:latin typeface="Calibri" panose="020F0502020204030204" pitchFamily="34" charset="0"/>
                <a:cs typeface="Calibri" panose="020F0502020204030204" pitchFamily="34" charset="0"/>
              </a:rPr>
              <a:t>dunyo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nisbatan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oddiy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namoyishi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odatda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grafik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ko’rinishda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aks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ettirilishidir</a:t>
            </a:r>
            <a:r>
              <a:rPr lang="en-US" dirty="0">
                <a:latin typeface="Calibri" panose="020F0502020204030204" pitchFamily="34" charset="0"/>
                <a:cs typeface="Calibri" panose="020F0502020204030204" pitchFamily="34" charset="0"/>
              </a:rPr>
              <a:t>. </a:t>
            </a:r>
            <a:endParaRPr lang="ru-RU" dirty="0">
              <a:latin typeface="Calibri" panose="020F0502020204030204" pitchFamily="34" charset="0"/>
              <a:cs typeface="Calibri" panose="020F0502020204030204" pitchFamily="34" charset="0"/>
            </a:endParaRPr>
          </a:p>
          <a:p>
            <a:pPr marL="0" indent="0" algn="just">
              <a:buNone/>
            </a:pPr>
            <a:r>
              <a:rPr lang="en-US" dirty="0" err="1">
                <a:latin typeface="Calibri" panose="020F0502020204030204" pitchFamily="34" charset="0"/>
                <a:cs typeface="Calibri" panose="020F0502020204030204" pitchFamily="34" charset="0"/>
              </a:rPr>
              <a:t>Ma’lumot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modellarida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uchta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turdagi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munosabatlar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qo’llaniladi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ko’p-ko’pga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bir-birga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loyihalashtiruvchilar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odatda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qisqartirilgan</a:t>
            </a:r>
            <a:r>
              <a:rPr lang="en-US" dirty="0">
                <a:latin typeface="Calibri" panose="020F0502020204030204" pitchFamily="34" charset="0"/>
                <a:cs typeface="Calibri" panose="020F0502020204030204" pitchFamily="34" charset="0"/>
              </a:rPr>
              <a:t> 1:M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1..*, M:N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1:1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1..1 </a:t>
            </a:r>
            <a:r>
              <a:rPr lang="en-US" dirty="0" err="1">
                <a:latin typeface="Calibri" panose="020F0502020204030204" pitchFamily="34" charset="0"/>
                <a:cs typeface="Calibri" panose="020F0502020204030204" pitchFamily="34" charset="0"/>
              </a:rPr>
              <a:t>belgilarini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ishlatadilar</a:t>
            </a:r>
            <a:r>
              <a:rPr lang="en-US" dirty="0">
                <a:latin typeface="Calibri" panose="020F0502020204030204" pitchFamily="34" charset="0"/>
                <a:cs typeface="Calibri" panose="020F0502020204030204" pitchFamily="34" charset="0"/>
              </a:rPr>
              <a:t>. (M:N </a:t>
            </a:r>
            <a:r>
              <a:rPr lang="en-US" dirty="0" err="1">
                <a:latin typeface="Calibri" panose="020F0502020204030204" pitchFamily="34" charset="0"/>
                <a:cs typeface="Calibri" panose="020F0502020204030204" pitchFamily="34" charset="0"/>
              </a:rPr>
              <a:t>belgisi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ko’pchilikning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o’zaro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munosabatlari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standart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yorliq</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bo’lsa</a:t>
            </a:r>
            <a:r>
              <a:rPr lang="en-US" dirty="0">
                <a:latin typeface="Calibri" panose="020F0502020204030204" pitchFamily="34" charset="0"/>
                <a:cs typeface="Calibri" panose="020F0502020204030204" pitchFamily="34" charset="0"/>
              </a:rPr>
              <a:t>-da, M:M </a:t>
            </a:r>
            <a:r>
              <a:rPr lang="en-US" dirty="0" err="1">
                <a:latin typeface="Calibri" panose="020F0502020204030204" pitchFamily="34" charset="0"/>
                <a:cs typeface="Calibri" panose="020F0502020204030204" pitchFamily="34" charset="0"/>
              </a:rPr>
              <a:t>yorlig’i</a:t>
            </a:r>
            <a:r>
              <a:rPr lang="en-US" dirty="0">
                <a:latin typeface="Calibri" panose="020F0502020204030204" pitchFamily="34" charset="0"/>
                <a:cs typeface="Calibri" panose="020F0502020204030204" pitchFamily="34" charset="0"/>
              </a:rPr>
              <a:t> ham </a:t>
            </a:r>
            <a:r>
              <a:rPr lang="en-US" dirty="0" err="1">
                <a:latin typeface="Calibri" panose="020F0502020204030204" pitchFamily="34" charset="0"/>
                <a:cs typeface="Calibri" panose="020F0502020204030204" pitchFamily="34" charset="0"/>
              </a:rPr>
              <a:t>ishlatilishi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157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61258"/>
            <a:ext cx="10515600" cy="1011419"/>
          </a:xfrm>
        </p:spPr>
        <p:txBody>
          <a:bodyPr>
            <a:normAutofit/>
          </a:bodyPr>
          <a:lstStyle/>
          <a:p>
            <a:pPr algn="ctr"/>
            <a:r>
              <a:rPr lang="en-US" b="1" dirty="0" err="1"/>
              <a:t>Relyatsion</a:t>
            </a:r>
            <a:r>
              <a:rPr lang="en-US" b="1" dirty="0"/>
              <a:t> model</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199880"/>
            <a:ext cx="11403874" cy="4648609"/>
          </a:xfrm>
        </p:spPr>
        <p:txBody>
          <a:bodyPr>
            <a:noAutofit/>
          </a:bodyPr>
          <a:lstStyle/>
          <a:p>
            <a:pPr marL="0" indent="0" algn="just">
              <a:buNone/>
            </a:pPr>
            <a:r>
              <a:rPr lang="en-US" sz="2600" dirty="0" err="1">
                <a:latin typeface="Calibri" panose="020F0502020204030204" pitchFamily="34" charset="0"/>
                <a:cs typeface="Calibri" panose="020F0502020204030204" pitchFamily="34" charset="0"/>
              </a:rPr>
              <a:t>Relyatsion</a:t>
            </a:r>
            <a:r>
              <a:rPr lang="en-US" sz="2600" dirty="0">
                <a:latin typeface="Calibri" panose="020F0502020204030204" pitchFamily="34" charset="0"/>
                <a:cs typeface="Calibri" panose="020F0502020204030204" pitchFamily="34" charset="0"/>
              </a:rPr>
              <a:t> model 1970-yilda E. F. </a:t>
            </a:r>
            <a:r>
              <a:rPr lang="en-US" sz="2600" dirty="0" err="1">
                <a:latin typeface="Calibri" panose="020F0502020204030204" pitchFamily="34" charset="0"/>
                <a:cs typeface="Calibri" panose="020F0502020204030204" pitchFamily="34" charset="0"/>
              </a:rPr>
              <a:t>Codd</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tomonidan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taqdim</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etilgan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Relyatsion</a:t>
            </a:r>
            <a:r>
              <a:rPr lang="en-US" sz="2600" dirty="0">
                <a:latin typeface="Calibri" panose="020F0502020204030204" pitchFamily="34" charset="0"/>
                <a:cs typeface="Calibri" panose="020F0502020204030204" pitchFamily="34" charset="0"/>
              </a:rPr>
              <a:t> model </a:t>
            </a:r>
            <a:r>
              <a:rPr lang="en-US" sz="2600" dirty="0" err="1">
                <a:latin typeface="Calibri" panose="020F0502020204030204" pitchFamily="34" charset="0"/>
                <a:cs typeface="Calibri" panose="020F0502020204030204" pitchFamily="34" charset="0"/>
              </a:rPr>
              <a:t>foydalanuvchilar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uchun</a:t>
            </a:r>
            <a:r>
              <a:rPr lang="en-US" sz="2600" dirty="0">
                <a:latin typeface="Calibri" panose="020F0502020204030204" pitchFamily="34" charset="0"/>
                <a:cs typeface="Calibri" panose="020F0502020204030204" pitchFamily="34" charset="0"/>
              </a:rPr>
              <a:t> ham, </a:t>
            </a:r>
            <a:r>
              <a:rPr lang="en-US" sz="2600" dirty="0" err="1">
                <a:latin typeface="Calibri" panose="020F0502020204030204" pitchFamily="34" charset="0"/>
                <a:cs typeface="Calibri" panose="020F0502020204030204" pitchFamily="34" charset="0"/>
              </a:rPr>
              <a:t>loyihalovchilar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uchun</a:t>
            </a:r>
            <a:r>
              <a:rPr lang="en-US" sz="2600" dirty="0">
                <a:latin typeface="Calibri" panose="020F0502020204030204" pitchFamily="34" charset="0"/>
                <a:cs typeface="Calibri" panose="020F0502020204030204" pitchFamily="34" charset="0"/>
              </a:rPr>
              <a:t> ham </a:t>
            </a:r>
            <a:r>
              <a:rPr lang="en-US" sz="2600" dirty="0" err="1">
                <a:latin typeface="Calibri" panose="020F0502020204030204" pitchFamily="34" charset="0"/>
                <a:cs typeface="Calibri" panose="020F0502020204030204" pitchFamily="34" charset="0"/>
              </a:rPr>
              <a:t>katta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yutuq</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bo’ldi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Uning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konsepsual</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soddaligi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haqiqiy</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ma’lumotlar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bazasida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inqilob</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uchun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zamin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yaratdi</a:t>
            </a:r>
            <a:r>
              <a:rPr lang="en-US" sz="2600" dirty="0">
                <a:latin typeface="Calibri" panose="020F0502020204030204" pitchFamily="34" charset="0"/>
                <a:cs typeface="Calibri" panose="020F0502020204030204" pitchFamily="34" charset="0"/>
              </a:rPr>
              <a:t>.</a:t>
            </a:r>
            <a:endParaRPr lang="ru-RU" sz="2600" dirty="0">
              <a:latin typeface="Calibri" panose="020F0502020204030204" pitchFamily="34" charset="0"/>
              <a:cs typeface="Calibri" panose="020F0502020204030204" pitchFamily="34" charset="0"/>
            </a:endParaRPr>
          </a:p>
          <a:p>
            <a:pPr marL="0" indent="0" algn="just">
              <a:buNone/>
            </a:pPr>
            <a:r>
              <a:rPr lang="en-US" sz="2600" dirty="0" err="1">
                <a:latin typeface="Calibri" panose="020F0502020204030204" pitchFamily="34" charset="0"/>
                <a:cs typeface="Calibri" panose="020F0502020204030204" pitchFamily="34" charset="0"/>
              </a:rPr>
              <a:t>Relyatsion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modelning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asosi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bu</a:t>
            </a:r>
            <a:r>
              <a:rPr lang="en-US" sz="2600"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munosabatlar</a:t>
            </a:r>
            <a:r>
              <a:rPr lang="en-US" sz="2600" dirty="0">
                <a:latin typeface="Calibri" panose="020F0502020204030204" pitchFamily="34" charset="0"/>
                <a:cs typeface="Calibri" panose="020F0502020204030204" pitchFamily="34" charset="0"/>
              </a:rPr>
              <a:t> deb </a:t>
            </a:r>
            <a:r>
              <a:rPr lang="en-US" sz="2600" dirty="0" err="1">
                <a:latin typeface="Calibri" panose="020F0502020204030204" pitchFamily="34" charset="0"/>
                <a:cs typeface="Calibri" panose="020F0502020204030204" pitchFamily="34" charset="0"/>
              </a:rPr>
              <a:t>nomlanadigan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matematik</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tushunchadir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Mavhum</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matematik</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nazariyaning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murakkabligini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oldini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olish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uchun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o’zaro</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bog’liqlikni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ba’zan</a:t>
            </a:r>
            <a:r>
              <a:rPr lang="en-US" sz="2600"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jadval</a:t>
            </a:r>
            <a:r>
              <a:rPr lang="en-US" sz="2600" dirty="0">
                <a:latin typeface="Calibri" panose="020F0502020204030204" pitchFamily="34" charset="0"/>
                <a:cs typeface="Calibri" panose="020F0502020204030204" pitchFamily="34" charset="0"/>
              </a:rPr>
              <a:t> deb </a:t>
            </a:r>
            <a:r>
              <a:rPr lang="en-US" sz="2600" dirty="0" err="1">
                <a:latin typeface="Calibri" panose="020F0502020204030204" pitchFamily="34" charset="0"/>
                <a:cs typeface="Calibri" panose="020F0502020204030204" pitchFamily="34" charset="0"/>
              </a:rPr>
              <a:t>atash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mumkin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kesishgan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satrlar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va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ustunlardan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tashkil</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topgan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ikki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o’lchovli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struktura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sifatida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o’ylashingiz</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mumkin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Bugungi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kunda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kompyuterlar</a:t>
            </a:r>
            <a:r>
              <a:rPr lang="en-US" sz="2600" dirty="0">
                <a:latin typeface="Calibri" panose="020F0502020204030204" pitchFamily="34" charset="0"/>
                <a:cs typeface="Calibri" panose="020F0502020204030204" pitchFamily="34" charset="0"/>
              </a:rPr>
              <a:t> Oracle, DB2, Microsoft SQL Server, MySQL </a:t>
            </a:r>
            <a:r>
              <a:rPr lang="en-US" sz="2600" dirty="0" err="1">
                <a:latin typeface="Calibri" panose="020F0502020204030204" pitchFamily="34" charset="0"/>
                <a:cs typeface="Calibri" panose="020F0502020204030204" pitchFamily="34" charset="0"/>
              </a:rPr>
              <a:t>va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boshqa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relatsion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dasturlar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kabi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murakkab</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ma’lumotlar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bazasi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dasturlarini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ishlatishi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mumkin</a:t>
            </a:r>
            <a:r>
              <a:rPr lang="en-US" sz="2600" dirty="0">
                <a:latin typeface="Calibri" panose="020F0502020204030204" pitchFamily="34" charset="0"/>
                <a:cs typeface="Calibri" panose="020F0502020204030204" pitchFamily="34" charset="0"/>
              </a:rPr>
              <a:t>.</a:t>
            </a:r>
            <a:endParaRPr lang="ru-RU" sz="2600" dirty="0">
              <a:latin typeface="Calibri" panose="020F0502020204030204" pitchFamily="34" charset="0"/>
              <a:cs typeface="Calibri" panose="020F0502020204030204" pitchFamily="34" charset="0"/>
            </a:endParaRPr>
          </a:p>
          <a:p>
            <a:pPr marL="0" indent="0" algn="just">
              <a:buNone/>
            </a:pPr>
            <a:r>
              <a:rPr lang="en-US" sz="2600" dirty="0" err="1">
                <a:latin typeface="Calibri" panose="020F0502020204030204" pitchFamily="34" charset="0"/>
                <a:cs typeface="Calibri" panose="020F0502020204030204" pitchFamily="34" charset="0"/>
              </a:rPr>
              <a:t>Relyatsion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ma’lumotlar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modeli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juda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murakkab</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relyatsion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ma’lumotlar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bazasini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boshqarish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tizimi</a:t>
            </a:r>
            <a:r>
              <a:rPr lang="en-US" sz="2600" dirty="0">
                <a:latin typeface="Calibri" panose="020F0502020204030204" pitchFamily="34" charset="0"/>
                <a:cs typeface="Calibri" panose="020F0502020204030204" pitchFamily="34" charset="0"/>
              </a:rPr>
              <a:t> (RMBBT) </a:t>
            </a:r>
            <a:r>
              <a:rPr lang="en-US" sz="2600" dirty="0" err="1">
                <a:latin typeface="Calibri" panose="020F0502020204030204" pitchFamily="34" charset="0"/>
                <a:cs typeface="Calibri" panose="020F0502020204030204" pitchFamily="34" charset="0"/>
              </a:rPr>
              <a:t>orqali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amalga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oshiriladi</a:t>
            </a:r>
            <a:r>
              <a:rPr lang="en-US" sz="2600" dirty="0">
                <a:latin typeface="Calibri" panose="020F0502020204030204" pitchFamily="34" charset="0"/>
                <a:cs typeface="Calibri" panose="020F0502020204030204" pitchFamily="34" charset="0"/>
              </a:rPr>
              <a:t>. RMBBT </a:t>
            </a:r>
            <a:r>
              <a:rPr lang="en-US" sz="2600" dirty="0" err="1">
                <a:latin typeface="Calibri" panose="020F0502020204030204" pitchFamily="34" charset="0"/>
                <a:cs typeface="Calibri" panose="020F0502020204030204" pitchFamily="34" charset="0"/>
              </a:rPr>
              <a:t>iyerarxik</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va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tarmoq</a:t>
            </a:r>
            <a:r>
              <a:rPr lang="en-US" sz="2600" dirty="0">
                <a:latin typeface="Calibri" panose="020F0502020204030204" pitchFamily="34" charset="0"/>
                <a:cs typeface="Calibri" panose="020F0502020204030204" pitchFamily="34" charset="0"/>
              </a:rPr>
              <a:t> MBBT </a:t>
            </a:r>
            <a:r>
              <a:rPr lang="en-US" sz="2600" dirty="0" err="1">
                <a:latin typeface="Calibri" panose="020F0502020204030204" pitchFamily="34" charset="0"/>
                <a:cs typeface="Calibri" panose="020F0502020204030204" pitchFamily="34" charset="0"/>
              </a:rPr>
              <a:t>tizimlari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tomonidan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ta’minlangan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bir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xil</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asosiy</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funksiyalarni</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bajaradi</a:t>
            </a:r>
            <a:r>
              <a:rPr lang="en-US" sz="2600" dirty="0">
                <a:latin typeface="Calibri" panose="020F0502020204030204" pitchFamily="34" charset="0"/>
                <a:cs typeface="Calibri" panose="020F0502020204030204" pitchFamily="34" charset="0"/>
              </a:rPr>
              <a:t>.</a:t>
            </a:r>
            <a:endParaRPr lang="ru-R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116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a:t>Relyatsion</a:t>
            </a:r>
            <a:r>
              <a:rPr lang="en-US" b="1" dirty="0"/>
              <a:t> model</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690688"/>
            <a:ext cx="11403874" cy="4648609"/>
          </a:xfrm>
        </p:spPr>
        <p:txBody>
          <a:bodyPr>
            <a:noAutofit/>
          </a:bodyPr>
          <a:lstStyle/>
          <a:p>
            <a:pPr marL="0" indent="0" algn="just">
              <a:buNone/>
            </a:pPr>
            <a:r>
              <a:rPr lang="en-US" dirty="0" err="1">
                <a:latin typeface="Calibri" panose="020F0502020204030204" pitchFamily="34" charset="0"/>
                <a:cs typeface="Calibri" panose="020F0502020204030204" pitchFamily="34" charset="0"/>
              </a:rPr>
              <a:t>Relyatsion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ustunlik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darajasiga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ko’tarilishining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sababi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kuchli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moslashuvchan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so’rovlar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dasturlarining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aksariyati</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Structured Query Language (SQL)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foydalanuvchiga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qanday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bajarilishini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ko’rsatmasdan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qilish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kerakligini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aniqlashga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imkon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beradi</a:t>
            </a:r>
            <a:r>
              <a:rPr lang="en-US" dirty="0">
                <a:latin typeface="Calibri" panose="020F0502020204030204" pitchFamily="34" charset="0"/>
                <a:cs typeface="Calibri" panose="020F0502020204030204" pitchFamily="34" charset="0"/>
              </a:rPr>
              <a:t>. RMBBT </a:t>
            </a:r>
            <a:r>
              <a:rPr lang="en-US" dirty="0" err="1">
                <a:latin typeface="Calibri" panose="020F0502020204030204" pitchFamily="34" charset="0"/>
                <a:cs typeface="Calibri" panose="020F0502020204030204" pitchFamily="34" charset="0"/>
              </a:rPr>
              <a:t>SQLdan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foydalanuvchi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so’rovlarini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so’ralgan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bo’yicha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ko’rsatmalarga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tarjima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qilish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foydalanadi</a:t>
            </a:r>
            <a:r>
              <a:rPr lang="en-US" dirty="0">
                <a:latin typeface="Calibri" panose="020F0502020204030204" pitchFamily="34" charset="0"/>
                <a:cs typeface="Calibri" panose="020F0502020204030204" pitchFamily="34" charset="0"/>
              </a:rPr>
              <a:t>. SQL </a:t>
            </a:r>
            <a:r>
              <a:rPr lang="en-US" dirty="0" err="1">
                <a:latin typeface="Calibri" panose="020F0502020204030204" pitchFamily="34" charset="0"/>
                <a:cs typeface="Calibri" panose="020F0502020204030204" pitchFamily="34" charset="0"/>
              </a:rPr>
              <a:t>ma’lumotlarni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qanday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fayl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muhiti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solishtirganda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kamroq</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sarflash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imkonini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beradi</a:t>
            </a:r>
            <a:r>
              <a:rPr lang="en-US" dirty="0" smtClean="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683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270260"/>
            <a:ext cx="10515600" cy="662782"/>
          </a:xfrm>
        </p:spPr>
        <p:txBody>
          <a:bodyPr>
            <a:normAutofit fontScale="90000"/>
          </a:bodyPr>
          <a:lstStyle/>
          <a:p>
            <a:pPr algn="ctr"/>
            <a:r>
              <a:rPr lang="en-US" b="1" dirty="0" err="1"/>
              <a:t>Relyatsion</a:t>
            </a:r>
            <a:r>
              <a:rPr lang="en-US" b="1" dirty="0"/>
              <a:t> model</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933042"/>
            <a:ext cx="11403874" cy="4648609"/>
          </a:xfrm>
        </p:spPr>
        <p:txBody>
          <a:bodyPr>
            <a:noAutofit/>
          </a:bodyPr>
          <a:lstStyle/>
          <a:p>
            <a:pPr marL="0" indent="0" algn="just">
              <a:buNone/>
            </a:pPr>
            <a:r>
              <a:rPr lang="en-US" sz="2400" dirty="0" err="1">
                <a:latin typeface="Calibri" panose="020F0502020204030204" pitchFamily="34" charset="0"/>
                <a:cs typeface="Calibri" panose="020F0502020204030204" pitchFamily="34" charset="0"/>
              </a:rPr>
              <a:t>Iste’molchi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nuqtai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nazaridan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SQLga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asoslangan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qanday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aloqador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ilovasi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qismni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o’z</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ichiga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interfeysi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saqlanadigan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jadvallar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to’plami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SQL "</a:t>
            </a:r>
            <a:r>
              <a:rPr lang="en-US" sz="2400" dirty="0" err="1">
                <a:latin typeface="Calibri" panose="020F0502020204030204" pitchFamily="34" charset="0"/>
                <a:cs typeface="Calibri" panose="020F0502020204030204" pitchFamily="34" charset="0"/>
              </a:rPr>
              <a:t>mexanizmi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Ushbu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qismlarning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quyidagicha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izohlanadi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Foydalanuvchi</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interfeysi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Asosan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interfeys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bilan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o’zaro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ishlashga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imkon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beradi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avtomatik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ravishda</a:t>
            </a:r>
            <a:r>
              <a:rPr lang="en-US" sz="2400" dirty="0">
                <a:latin typeface="Calibri" panose="020F0502020204030204" pitchFamily="34" charset="0"/>
                <a:cs typeface="Calibri" panose="020F0502020204030204" pitchFamily="34" charset="0"/>
              </a:rPr>
              <a:t> SQL </a:t>
            </a:r>
            <a:r>
              <a:rPr lang="en-US" sz="2400" dirty="0" err="1">
                <a:latin typeface="Calibri" panose="020F0502020204030204" pitchFamily="34" charset="0"/>
                <a:cs typeface="Calibri" panose="020F0502020204030204" pitchFamily="34" charset="0"/>
              </a:rPr>
              <a:t>kodini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yaratish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orqali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interfeys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dasturiy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ta’minot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sotuvchisi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bilan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mazmunli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o’zaro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ta’sir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o’tkazish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g’oyasi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mahsulidir</a:t>
            </a:r>
            <a:r>
              <a:rPr lang="en-US" sz="2400" dirty="0">
                <a:latin typeface="Calibri" panose="020F0502020204030204" pitchFamily="34" charset="0"/>
                <a:cs typeface="Calibri" panose="020F0502020204030204" pitchFamily="34" charset="0"/>
              </a:rPr>
              <a:t>. </a:t>
            </a:r>
            <a:endParaRPr lang="ru-RU"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Ma’lumotlar</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bazasida</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saqlanadigan</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jadvallar</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to’plami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Relyatsion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barcha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jadvallarda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saqlanadigan</a:t>
            </a:r>
            <a:r>
              <a:rPr lang="en-US" sz="2400" dirty="0">
                <a:latin typeface="Calibri" panose="020F0502020204030204" pitchFamily="34" charset="0"/>
                <a:cs typeface="Calibri" panose="020F0502020204030204" pitchFamily="34" charset="0"/>
              </a:rPr>
              <a:t> deb </a:t>
            </a:r>
            <a:r>
              <a:rPr lang="en-US" sz="2400" dirty="0" err="1">
                <a:latin typeface="Calibri" panose="020F0502020204030204" pitchFamily="34" charset="0"/>
                <a:cs typeface="Calibri" panose="020F0502020204030204" pitchFamily="34" charset="0"/>
              </a:rPr>
              <a:t>qabul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qilinadi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Jadvallar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shunchaki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tushunarli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tarzda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foydalanuvchilarga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taqdim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etadi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jadval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mustaqil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Turli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jadvallardagi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satrlar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umumiy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atributlardagi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umumiy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qiymatlar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bilan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bog’liq</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SQL “</a:t>
            </a:r>
            <a:r>
              <a:rPr lang="en-US" sz="2400" i="1" dirty="0" err="1">
                <a:latin typeface="Calibri" panose="020F0502020204030204" pitchFamily="34" charset="0"/>
                <a:cs typeface="Calibri" panose="020F0502020204030204" pitchFamily="34" charset="0"/>
              </a:rPr>
              <a:t>mexanizmi</a:t>
            </a:r>
            <a:r>
              <a:rPr lang="en-US" sz="2400" i="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SQL </a:t>
            </a:r>
            <a:r>
              <a:rPr lang="en-US" sz="2400" dirty="0" err="1">
                <a:latin typeface="Calibri" panose="020F0502020204030204" pitchFamily="34" charset="0"/>
                <a:cs typeface="Calibri" panose="020F0502020204030204" pitchFamily="34" charset="0"/>
              </a:rPr>
              <a:t>mexanizmi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barcha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foydalanuvchilardan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yashirin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bo’lib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barcha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so’rovlarni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yoki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talablarni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bajaradi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Yodda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tutingki</a:t>
            </a:r>
            <a:r>
              <a:rPr lang="en-US" sz="2400" dirty="0">
                <a:latin typeface="Calibri" panose="020F0502020204030204" pitchFamily="34" charset="0"/>
                <a:cs typeface="Calibri" panose="020F0502020204030204" pitchFamily="34" charset="0"/>
              </a:rPr>
              <a:t>, SQL </a:t>
            </a:r>
            <a:r>
              <a:rPr lang="en-US" sz="2400" dirty="0" err="1">
                <a:latin typeface="Calibri" panose="020F0502020204030204" pitchFamily="34" charset="0"/>
                <a:cs typeface="Calibri" panose="020F0502020204030204" pitchFamily="34" charset="0"/>
              </a:rPr>
              <a:t>mexanizmi</a:t>
            </a:r>
            <a:r>
              <a:rPr lang="en-US" sz="2400" dirty="0">
                <a:latin typeface="Calibri" panose="020F0502020204030204" pitchFamily="34" charset="0"/>
                <a:cs typeface="Calibri" panose="020F0502020204030204" pitchFamily="34" charset="0"/>
              </a:rPr>
              <a:t> MBBT </a:t>
            </a:r>
            <a:r>
              <a:rPr lang="en-US" sz="2400" dirty="0" err="1">
                <a:latin typeface="Calibri" panose="020F0502020204030204" pitchFamily="34" charset="0"/>
                <a:cs typeface="Calibri" panose="020F0502020204030204" pitchFamily="34" charset="0"/>
              </a:rPr>
              <a:t>dasturining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qismi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86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636020"/>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marL="0" indent="0" algn="just">
              <a:buNone/>
            </a:pPr>
            <a:r>
              <a:rPr lang="en-US" dirty="0" smtClean="0">
                <a:latin typeface="Calibri" panose="020F0502020204030204" pitchFamily="34" charset="0"/>
                <a:cs typeface="Calibri" panose="020F0502020204030204" pitchFamily="34" charset="0"/>
              </a:rPr>
              <a:t>	</a:t>
            </a:r>
            <a:r>
              <a:rPr lang="uz-Cyrl-UZ" dirty="0" smtClean="0">
                <a:latin typeface="Calibri" panose="020F0502020204030204" pitchFamily="34" charset="0"/>
                <a:cs typeface="Calibri" panose="020F0502020204030204" pitchFamily="34" charset="0"/>
              </a:rPr>
              <a:t>Ma’lumotlar </a:t>
            </a:r>
            <a:r>
              <a:rPr lang="uz-Cyrl-UZ" dirty="0">
                <a:latin typeface="Calibri" panose="020F0502020204030204" pitchFamily="34" charset="0"/>
                <a:cs typeface="Calibri" panose="020F0502020204030204" pitchFamily="34" charset="0"/>
              </a:rPr>
              <a:t>bazasini yaratish va uni dolzarb holatda saqlab turishni amalga oshiradigan, shuningdek, turli foydalanuvchilarning ma’lumotlar bazasida saqlanayotgan axborotlardan o’z maqsadlari uchun foydalanish imkoniyatlarini ta’minlaydigan dasturlar majmui </a:t>
            </a:r>
            <a:r>
              <a:rPr lang="uz-Cyrl-UZ" b="1" dirty="0">
                <a:latin typeface="Calibri" panose="020F0502020204030204" pitchFamily="34" charset="0"/>
                <a:cs typeface="Calibri" panose="020F0502020204030204" pitchFamily="34" charset="0"/>
              </a:rPr>
              <a:t>ma’lumotlar bazasini boshqarish tizimi (MBBT)</a:t>
            </a:r>
            <a:r>
              <a:rPr lang="uz-Cyrl-UZ" dirty="0">
                <a:latin typeface="Calibri" panose="020F0502020204030204" pitchFamily="34" charset="0"/>
                <a:cs typeface="Calibri" panose="020F0502020204030204" pitchFamily="34" charset="0"/>
              </a:rPr>
              <a:t> deb ataladi</a:t>
            </a:r>
            <a:r>
              <a:rPr lang="uz-Cyrl-UZ"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0" indent="0" algn="just">
              <a:buNone/>
            </a:pPr>
            <a:r>
              <a:rPr lang="en-US" dirty="0" smtClean="0">
                <a:latin typeface="Calibri" panose="020F0502020204030204" pitchFamily="34" charset="0"/>
                <a:cs typeface="Calibri" panose="020F0502020204030204" pitchFamily="34" charset="0"/>
              </a:rPr>
              <a:t>	</a:t>
            </a:r>
            <a:r>
              <a:rPr lang="uz-Cyrl-UZ" dirty="0" smtClean="0">
                <a:latin typeface="Calibri" panose="020F0502020204030204" pitchFamily="34" charset="0"/>
                <a:cs typeface="Calibri" panose="020F0502020204030204" pitchFamily="34" charset="0"/>
              </a:rPr>
              <a:t>Ma’lumotlar </a:t>
            </a:r>
            <a:r>
              <a:rPr lang="uz-Cyrl-UZ" dirty="0">
                <a:latin typeface="Calibri" panose="020F0502020204030204" pitchFamily="34" charset="0"/>
                <a:cs typeface="Calibri" panose="020F0502020204030204" pitchFamily="34" charset="0"/>
              </a:rPr>
              <a:t>bazasi tizimi bu kompyuterlashtirilgan yozuvlarni saqlash tizimidir. Ma’lumotlar bazasining o’zi elektron fayl (jadval)lar kabinetining bir turi sifatida ko’rib chiqilishi mumkin. Ushbu tizimning foydalanuvchilariga bunday fayllarda turli xil operatsiyalarni bajarish imkoniyati beriladi, masalan: ma’lumotlar bazasiga yangi bo’sh fayllarni qo’shish, mavjud fayllarga yangi ma’lumotlarni kiritish, ma’lumotlarni olish, ma’lumotlarni o’zgartirish, ma’lumotlarni o’chirish, ma’lumotlar bazasini o’chirish.</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49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marL="0" indent="0">
              <a:buNone/>
            </a:pPr>
            <a:r>
              <a:rPr lang="en-US" dirty="0" smtClean="0">
                <a:latin typeface="Calibri" panose="020F0502020204030204" pitchFamily="34" charset="0"/>
                <a:cs typeface="Calibri" panose="020F0502020204030204" pitchFamily="34" charset="0"/>
              </a:rPr>
              <a:t>	</a:t>
            </a:r>
            <a:r>
              <a:rPr lang="uz-Cyrl-UZ" dirty="0" smtClean="0">
                <a:latin typeface="Calibri" panose="020F0502020204030204" pitchFamily="34" charset="0"/>
                <a:cs typeface="Calibri" panose="020F0502020204030204" pitchFamily="34" charset="0"/>
              </a:rPr>
              <a:t>Odatda</a:t>
            </a:r>
            <a:r>
              <a:rPr lang="uz-Cyrl-UZ" dirty="0">
                <a:latin typeface="Calibri" panose="020F0502020204030204" pitchFamily="34" charset="0"/>
                <a:cs typeface="Calibri" panose="020F0502020204030204" pitchFamily="34" charset="0"/>
              </a:rPr>
              <a:t>, zamonaviy MBBT quyidagi komponentlar mavjud:</a:t>
            </a:r>
            <a:endParaRPr lang="ru-RU" dirty="0">
              <a:latin typeface="Calibri" panose="020F0502020204030204" pitchFamily="34" charset="0"/>
              <a:cs typeface="Calibri" panose="020F0502020204030204" pitchFamily="34" charset="0"/>
            </a:endParaRPr>
          </a:p>
          <a:p>
            <a:pPr marL="0" lvl="0" indent="0">
              <a:buNone/>
            </a:pPr>
            <a:r>
              <a:rPr lang="en-US" dirty="0" smtClean="0">
                <a:latin typeface="Calibri" panose="020F0502020204030204" pitchFamily="34" charset="0"/>
                <a:cs typeface="Calibri" panose="020F0502020204030204" pitchFamily="34" charset="0"/>
              </a:rPr>
              <a:t>1) </a:t>
            </a:r>
            <a:r>
              <a:rPr lang="uz-Cyrl-UZ" dirty="0" smtClean="0">
                <a:latin typeface="Calibri" panose="020F0502020204030204" pitchFamily="34" charset="0"/>
                <a:cs typeface="Calibri" panose="020F0502020204030204" pitchFamily="34" charset="0"/>
              </a:rPr>
              <a:t>Tashqi </a:t>
            </a:r>
            <a:r>
              <a:rPr lang="uz-Cyrl-UZ" dirty="0">
                <a:latin typeface="Calibri" panose="020F0502020204030204" pitchFamily="34" charset="0"/>
                <a:cs typeface="Calibri" panose="020F0502020204030204" pitchFamily="34" charset="0"/>
              </a:rPr>
              <a:t>va tasodifiy kirish xotirasi va jurnallaridagi ma’lumotlarni boshqarish uchun javob beradigan yadro;</a:t>
            </a:r>
            <a:endParaRPr lang="ru-RU" dirty="0">
              <a:latin typeface="Calibri" panose="020F0502020204030204" pitchFamily="34" charset="0"/>
              <a:cs typeface="Calibri" panose="020F0502020204030204" pitchFamily="34" charset="0"/>
            </a:endParaRPr>
          </a:p>
          <a:p>
            <a:pPr marL="0" lvl="0" indent="0">
              <a:buNone/>
            </a:pPr>
            <a:r>
              <a:rPr lang="en-US" dirty="0" smtClean="0">
                <a:latin typeface="Calibri" panose="020F0502020204030204" pitchFamily="34" charset="0"/>
                <a:cs typeface="Calibri" panose="020F0502020204030204" pitchFamily="34" charset="0"/>
              </a:rPr>
              <a:t>2) </a:t>
            </a:r>
            <a:r>
              <a:rPr lang="uz-Cyrl-UZ" dirty="0" smtClean="0">
                <a:latin typeface="Calibri" panose="020F0502020204030204" pitchFamily="34" charset="0"/>
                <a:cs typeface="Calibri" panose="020F0502020204030204" pitchFamily="34" charset="0"/>
              </a:rPr>
              <a:t>ma’lumotlar </a:t>
            </a:r>
            <a:r>
              <a:rPr lang="uz-Cyrl-UZ" dirty="0">
                <a:latin typeface="Calibri" panose="020F0502020204030204" pitchFamily="34" charset="0"/>
                <a:cs typeface="Calibri" panose="020F0502020204030204" pitchFamily="34" charset="0"/>
              </a:rPr>
              <a:t>olish va o’zgartirish uchun so’rovlarni optimallashtirish va, odatda, mashinadan mustaqil bajariladigan ichki kodni yaratishni ta’minlaydigan ma’lumotlar bazasi tilidagi protsessor;</a:t>
            </a:r>
            <a:endParaRPr lang="ru-RU" dirty="0">
              <a:latin typeface="Calibri" panose="020F0502020204030204" pitchFamily="34" charset="0"/>
              <a:cs typeface="Calibri" panose="020F0502020204030204" pitchFamily="34" charset="0"/>
            </a:endParaRPr>
          </a:p>
          <a:p>
            <a:pPr marL="0" lvl="0" indent="0">
              <a:buNone/>
            </a:pPr>
            <a:r>
              <a:rPr lang="en-US" dirty="0" smtClean="0">
                <a:latin typeface="Calibri" panose="020F0502020204030204" pitchFamily="34" charset="0"/>
                <a:cs typeface="Calibri" panose="020F0502020204030204" pitchFamily="34" charset="0"/>
              </a:rPr>
              <a:t>3) </a:t>
            </a:r>
            <a:r>
              <a:rPr lang="uz-Cyrl-UZ" dirty="0" smtClean="0">
                <a:latin typeface="Calibri" panose="020F0502020204030204" pitchFamily="34" charset="0"/>
                <a:cs typeface="Calibri" panose="020F0502020204030204" pitchFamily="34" charset="0"/>
              </a:rPr>
              <a:t>ma’lumotlar </a:t>
            </a:r>
            <a:r>
              <a:rPr lang="uz-Cyrl-UZ" dirty="0">
                <a:latin typeface="Calibri" panose="020F0502020204030204" pitchFamily="34" charset="0"/>
                <a:cs typeface="Calibri" panose="020F0502020204030204" pitchFamily="34" charset="0"/>
              </a:rPr>
              <a:t>bazasini boshqarish bilan foydalanuvchi interfeysini yaratadigan ma’lumotlarni boshqarish dasturlarini sharhlaydigan ishlaydigan qo’llab-quvvatlash quyi tizimi;</a:t>
            </a:r>
            <a:endParaRPr lang="ru-RU" dirty="0">
              <a:latin typeface="Calibri" panose="020F0502020204030204" pitchFamily="34" charset="0"/>
              <a:cs typeface="Calibri" panose="020F0502020204030204" pitchFamily="34" charset="0"/>
            </a:endParaRPr>
          </a:p>
          <a:p>
            <a:pPr marL="0" lvl="0" indent="0">
              <a:buNone/>
            </a:pPr>
            <a:r>
              <a:rPr lang="en-US" dirty="0" smtClean="0">
                <a:latin typeface="Calibri" panose="020F0502020204030204" pitchFamily="34" charset="0"/>
                <a:cs typeface="Calibri" panose="020F0502020204030204" pitchFamily="34" charset="0"/>
              </a:rPr>
              <a:t>4) </a:t>
            </a:r>
            <a:r>
              <a:rPr lang="uz-Cyrl-UZ" dirty="0" smtClean="0">
                <a:latin typeface="Calibri" panose="020F0502020204030204" pitchFamily="34" charset="0"/>
                <a:cs typeface="Calibri" panose="020F0502020204030204" pitchFamily="34" charset="0"/>
              </a:rPr>
              <a:t>axborot </a:t>
            </a:r>
            <a:r>
              <a:rPr lang="uz-Cyrl-UZ" dirty="0">
                <a:latin typeface="Calibri" panose="020F0502020204030204" pitchFamily="34" charset="0"/>
                <a:cs typeface="Calibri" panose="020F0502020204030204" pitchFamily="34" charset="0"/>
              </a:rPr>
              <a:t>tizimiga xizmat ko’rsatishda bir qator qo’shimcha funksiyalarni ta’minlovchi xizmat dasturlari (tashqi yordam dasturlari).</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736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marL="0" indent="0" algn="ctr">
              <a:buNone/>
            </a:pPr>
            <a:r>
              <a:rPr lang="uz-Cyrl-UZ" b="1" dirty="0">
                <a:latin typeface="Calibri" panose="020F0502020204030204" pitchFamily="34" charset="0"/>
                <a:cs typeface="Calibri" panose="020F0502020204030204" pitchFamily="34" charset="0"/>
              </a:rPr>
              <a:t>MBBT ma’lumotlar modeliga ko’ra, </a:t>
            </a:r>
            <a:r>
              <a:rPr lang="uz-Cyrl-UZ" b="1" i="1" dirty="0">
                <a:latin typeface="Calibri" panose="020F0502020204030204" pitchFamily="34" charset="0"/>
                <a:cs typeface="Calibri" panose="020F0502020204030204" pitchFamily="34" charset="0"/>
              </a:rPr>
              <a:t>iyerarxik</a:t>
            </a:r>
            <a:r>
              <a:rPr lang="uz-Cyrl-UZ" b="1" dirty="0">
                <a:latin typeface="Calibri" panose="020F0502020204030204" pitchFamily="34" charset="0"/>
                <a:cs typeface="Calibri" panose="020F0502020204030204" pitchFamily="34" charset="0"/>
              </a:rPr>
              <a:t>, </a:t>
            </a:r>
            <a:r>
              <a:rPr lang="uz-Cyrl-UZ" b="1" i="1" dirty="0">
                <a:latin typeface="Calibri" panose="020F0502020204030204" pitchFamily="34" charset="0"/>
                <a:cs typeface="Calibri" panose="020F0502020204030204" pitchFamily="34" charset="0"/>
              </a:rPr>
              <a:t>tarmoq</a:t>
            </a:r>
            <a:r>
              <a:rPr lang="uz-Cyrl-UZ" b="1" dirty="0">
                <a:latin typeface="Calibri" panose="020F0502020204030204" pitchFamily="34" charset="0"/>
                <a:cs typeface="Calibri" panose="020F0502020204030204" pitchFamily="34" charset="0"/>
              </a:rPr>
              <a:t>, </a:t>
            </a:r>
            <a:r>
              <a:rPr lang="uz-Cyrl-UZ" b="1" i="1" dirty="0">
                <a:latin typeface="Calibri" panose="020F0502020204030204" pitchFamily="34" charset="0"/>
                <a:cs typeface="Calibri" panose="020F0502020204030204" pitchFamily="34" charset="0"/>
              </a:rPr>
              <a:t>relyatsion</a:t>
            </a:r>
            <a:r>
              <a:rPr lang="uz-Cyrl-UZ" b="1" dirty="0">
                <a:latin typeface="Calibri" panose="020F0502020204030204" pitchFamily="34" charset="0"/>
                <a:cs typeface="Calibri" panose="020F0502020204030204" pitchFamily="34" charset="0"/>
              </a:rPr>
              <a:t>, </a:t>
            </a:r>
            <a:r>
              <a:rPr lang="uz-Cyrl-UZ" b="1" i="1" dirty="0">
                <a:latin typeface="Calibri" panose="020F0502020204030204" pitchFamily="34" charset="0"/>
                <a:cs typeface="Calibri" panose="020F0502020204030204" pitchFamily="34" charset="0"/>
              </a:rPr>
              <a:t>obyektga</a:t>
            </a:r>
            <a:r>
              <a:rPr lang="uz-Cyrl-UZ" b="1" dirty="0">
                <a:latin typeface="Calibri" panose="020F0502020204030204" pitchFamily="34" charset="0"/>
                <a:cs typeface="Calibri" panose="020F0502020204030204" pitchFamily="34" charset="0"/>
              </a:rPr>
              <a:t>-</a:t>
            </a:r>
            <a:r>
              <a:rPr lang="uz-Cyrl-UZ" b="1" i="1" dirty="0">
                <a:latin typeface="Calibri" panose="020F0502020204030204" pitchFamily="34" charset="0"/>
                <a:cs typeface="Calibri" panose="020F0502020204030204" pitchFamily="34" charset="0"/>
              </a:rPr>
              <a:t>yo’naltirilgan, grafik, ER model </a:t>
            </a:r>
            <a:r>
              <a:rPr lang="uz-Cyrl-UZ" b="1" dirty="0">
                <a:latin typeface="Calibri" panose="020F0502020204030204" pitchFamily="34" charset="0"/>
                <a:cs typeface="Calibri" panose="020F0502020204030204" pitchFamily="34" charset="0"/>
              </a:rPr>
              <a:t>kabi turlarga ajratish mumkin. </a:t>
            </a:r>
            <a:endParaRPr lang="ru-RU" b="1" dirty="0">
              <a:latin typeface="Calibri" panose="020F0502020204030204" pitchFamily="34" charset="0"/>
              <a:cs typeface="Calibri" panose="020F0502020204030204" pitchFamily="34" charset="0"/>
            </a:endParaRPr>
          </a:p>
          <a:p>
            <a:pPr marL="0" indent="0">
              <a:buNone/>
            </a:pPr>
            <a:r>
              <a:rPr lang="uz-Cyrl-UZ" i="1" dirty="0">
                <a:latin typeface="Calibri" panose="020F0502020204030204" pitchFamily="34" charset="0"/>
                <a:cs typeface="Calibri" panose="020F0502020204030204" pitchFamily="34" charset="0"/>
              </a:rPr>
              <a:t>Iyerarxik MB - </a:t>
            </a:r>
            <a:r>
              <a:rPr lang="uz-Cyrl-UZ" dirty="0">
                <a:latin typeface="Calibri" panose="020F0502020204030204" pitchFamily="34" charset="0"/>
                <a:cs typeface="Calibri" panose="020F0502020204030204" pitchFamily="34" charset="0"/>
              </a:rPr>
              <a:t>ma’lumotlar bazasining ushbu turida ma’lumotlar ajdod va avlod o’rtasidagi munosabatlarning tugunlarida saqlanadi. Shuningdek, yozuvlarda nafaqat bu ma’lumotlar, balki ularning ajdodi va avlodlari to’g’risida ham ma’lumotlar mavjud. Nomidan ko’rinib turibdiki, “iyerarxiya”, bu daraxtga o’xshash tuzilishdir. Har bir yozuv orasida ajdod-avlod munosabatlari sifatida bog’langan aloqalar mavjud.</a:t>
            </a:r>
            <a:endParaRPr lang="ru-RU" dirty="0">
              <a:latin typeface="Calibri" panose="020F0502020204030204" pitchFamily="34" charset="0"/>
              <a:cs typeface="Calibri" panose="020F0502020204030204" pitchFamily="34" charset="0"/>
            </a:endParaRPr>
          </a:p>
          <a:p>
            <a:pPr marL="0" indent="0">
              <a:buNone/>
            </a:pPr>
            <a:r>
              <a:rPr lang="uz-Cyrl-UZ" dirty="0">
                <a:latin typeface="Calibri" panose="020F0502020204030204" pitchFamily="34" charset="0"/>
                <a:cs typeface="Calibri" panose="020F0502020204030204" pitchFamily="34" charset="0"/>
              </a:rPr>
              <a:t>Ma’lumotni olish uchun biz kerakli ma’lumotlarni olguncha har bir daraxtni kesib o’tishimiz kerak. Ular asosan bank va telekommunikatsiya sohalarida yuqori samaradorlik va ilovalarni boshqarish uchun ishlatiladi.</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17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r>
              <a:rPr lang="uz-Cyrl-UZ" b="1" i="1" dirty="0"/>
              <a:t>Tarmoq ma’lumotlar bazalari </a:t>
            </a:r>
            <a:r>
              <a:rPr lang="uz-Cyrl-UZ" i="1" dirty="0"/>
              <a:t>– </a:t>
            </a:r>
            <a:r>
              <a:rPr lang="uz-Cyrl-UZ" dirty="0"/>
              <a:t>tarmoq ma’lumotlar bazasining tuzilishi Charlz Baxman tomonidan ixtiro qilingan. Tarmoq ma’lumotlar bazasini boshqarish tizimlari (Network MBBT) subyektlar o’rtasidagi munosabatlarni yaratish uchun tarmoq tuzilishidan foydalanadi. Tarmoq ma’lumotlar bazalari asosan katta kompyuterlar tarmog’ida qo’llaniladi. Tarmoq ma’lumotlar bazalarida ajdod </a:t>
            </a:r>
            <a:r>
              <a:rPr lang="uz-Cyrl-UZ" b="1" dirty="0"/>
              <a:t>egalik qiluvchi</a:t>
            </a:r>
            <a:r>
              <a:rPr lang="uz-Cyrl-UZ" dirty="0"/>
              <a:t>, avlod esa a’zo deb ataladi. Tarmoq ma’lumotlar bazasidagi ma’lumotlar ko’pga-ko’p munosabatlar kabi tashkil etilgan. </a:t>
            </a:r>
            <a:r>
              <a:rPr lang="en-US" dirty="0" err="1"/>
              <a:t>Masalan</a:t>
            </a:r>
            <a:r>
              <a:rPr lang="en-US" dirty="0"/>
              <a:t>, Integrated Data Store (IDS), IDMS (Integrated Database Management System), </a:t>
            </a:r>
            <a:r>
              <a:rPr lang="en-US" dirty="0" err="1"/>
              <a:t>Raima</a:t>
            </a:r>
            <a:r>
              <a:rPr lang="en-US" dirty="0"/>
              <a:t> MBBT, </a:t>
            </a:r>
            <a:r>
              <a:rPr lang="en-US" dirty="0" err="1"/>
              <a:t>TurboIMAGE</a:t>
            </a:r>
            <a:r>
              <a:rPr lang="en-US" dirty="0"/>
              <a:t> </a:t>
            </a:r>
            <a:r>
              <a:rPr lang="en-US" dirty="0" err="1"/>
              <a:t>va</a:t>
            </a:r>
            <a:r>
              <a:rPr lang="en-US" dirty="0"/>
              <a:t> Univac DMS-1100 </a:t>
            </a:r>
            <a:r>
              <a:rPr lang="en-US" dirty="0" err="1"/>
              <a:t>kabilar</a:t>
            </a:r>
            <a:r>
              <a:rPr lang="en-US" dirty="0"/>
              <a:t> MBBT </a:t>
            </a:r>
            <a:r>
              <a:rPr lang="en-US" dirty="0" err="1"/>
              <a:t>unga</a:t>
            </a:r>
            <a:r>
              <a:rPr lang="en-US" dirty="0"/>
              <a:t> </a:t>
            </a:r>
            <a:r>
              <a:rPr lang="en-US" dirty="0" err="1"/>
              <a:t>misol</a:t>
            </a:r>
            <a:r>
              <a:rPr lang="en-US" dirty="0"/>
              <a:t> </a:t>
            </a:r>
            <a:r>
              <a:rPr lang="en-US" dirty="0" err="1"/>
              <a:t>bo’ladi</a:t>
            </a:r>
            <a:r>
              <a:rPr lang="en-US" dirty="0"/>
              <a:t>. </a:t>
            </a:r>
            <a:endParaRPr lang="ru-RU" dirty="0"/>
          </a:p>
        </p:txBody>
      </p:sp>
    </p:spTree>
    <p:extLst>
      <p:ext uri="{BB962C8B-B14F-4D97-AF65-F5344CB8AC3E}">
        <p14:creationId xmlns:p14="http://schemas.microsoft.com/office/powerpoint/2010/main" val="73025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r>
              <a:rPr lang="en-US" i="1" dirty="0" err="1">
                <a:latin typeface="Calibri" panose="020F0502020204030204" pitchFamily="34" charset="0"/>
                <a:cs typeface="Calibri" panose="020F0502020204030204" pitchFamily="34" charset="0"/>
              </a:rPr>
              <a:t>Relyatsion</a:t>
            </a:r>
            <a:r>
              <a:rPr lang="en-US" i="1" dirty="0">
                <a:latin typeface="Calibri" panose="020F0502020204030204" pitchFamily="34" charset="0"/>
                <a:cs typeface="Calibri" panose="020F0502020204030204" pitchFamily="34" charset="0"/>
              </a:rPr>
              <a:t> MBBT</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barcha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orasida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mashhuridir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Ushbu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turdagi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o’rtasida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o’zaro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bog’liqlik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mavjud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bo’lib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satrlar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ustunlar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jadvali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shaklida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shu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yozuvni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ustun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esa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atributni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anglatadi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alohida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maydon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qiymatini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ifodalaydi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Relyatsion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so’rovlar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hosil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qilish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yozuvlarni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kiritish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o’chirish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qidirishni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ichiga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strukturalangan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so’rovlar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tili</a:t>
            </a:r>
            <a:r>
              <a:rPr lang="en-US" dirty="0">
                <a:latin typeface="Calibri" panose="020F0502020204030204" pitchFamily="34" charset="0"/>
                <a:cs typeface="Calibri" panose="020F0502020204030204" pitchFamily="34" charset="0"/>
              </a:rPr>
              <a:t> (SQL) </a:t>
            </a:r>
            <a:r>
              <a:rPr lang="en-US" dirty="0" err="1">
                <a:latin typeface="Calibri" panose="020F0502020204030204" pitchFamily="34" charset="0"/>
                <a:cs typeface="Calibri" panose="020F0502020204030204" pitchFamily="34" charset="0"/>
              </a:rPr>
              <a:t>qo’llaniladi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Relyatsion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ikki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ortiq</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jadvallar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o’rtasidagi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munosabatni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tasvirlaydi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kalit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maydon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orqali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amalga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oshiriladi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satrda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xos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kalit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maydon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mavjud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kalit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maydonlar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bitta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jadvalni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boshqasiga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ishlatiladi</a:t>
            </a:r>
            <a:r>
              <a:rPr lang="en-US" dirty="0">
                <a:latin typeface="Calibri" panose="020F0502020204030204" pitchFamily="34" charset="0"/>
                <a:cs typeface="Calibri" panose="020F0502020204030204" pitchFamily="34" charset="0"/>
              </a:rPr>
              <a:t>. Oracle, SQL Server, MySQL, SQLite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IBM DB2 </a:t>
            </a:r>
            <a:r>
              <a:rPr lang="en-US" dirty="0" err="1">
                <a:latin typeface="Calibri" panose="020F0502020204030204" pitchFamily="34" charset="0"/>
                <a:cs typeface="Calibri" panose="020F0502020204030204" pitchFamily="34" charset="0"/>
              </a:rPr>
              <a:t>kabi</a:t>
            </a:r>
            <a:r>
              <a:rPr lang="en-US" dirty="0">
                <a:latin typeface="Calibri" panose="020F0502020204030204" pitchFamily="34" charset="0"/>
                <a:cs typeface="Calibri" panose="020F0502020204030204" pitchFamily="34" charset="0"/>
              </a:rPr>
              <a:t> MBBT </a:t>
            </a:r>
            <a:r>
              <a:rPr lang="en-US" dirty="0" err="1">
                <a:latin typeface="Calibri" panose="020F0502020204030204" pitchFamily="34" charset="0"/>
                <a:cs typeface="Calibri" panose="020F0502020204030204" pitchFamily="34" charset="0"/>
              </a:rPr>
              <a:t>unga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misol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bo’ladi</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985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marL="0" indent="0">
              <a:buNone/>
            </a:pPr>
            <a:r>
              <a:rPr lang="en-US" sz="2400" i="1" dirty="0" err="1">
                <a:latin typeface="Calibri" panose="020F0502020204030204" pitchFamily="34" charset="0"/>
                <a:cs typeface="Calibri" panose="020F0502020204030204" pitchFamily="34" charset="0"/>
              </a:rPr>
              <a:t>Obyektga</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yo’naltirilgan</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ma’lumotlar</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bazasi</a:t>
            </a:r>
            <a:r>
              <a:rPr lang="en-US" sz="2400" i="1"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Obyektga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yo’naltirilgan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1980-yillarning </a:t>
            </a:r>
            <a:r>
              <a:rPr lang="en-US" sz="2400" dirty="0" err="1">
                <a:latin typeface="Calibri" panose="020F0502020204030204" pitchFamily="34" charset="0"/>
                <a:cs typeface="Calibri" panose="020F0502020204030204" pitchFamily="34" charset="0"/>
              </a:rPr>
              <a:t>boshlarida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yaratilgan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Obyektga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yo’naltirilgan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obyektga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yo’naltirilgan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dasturlash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funksiyasi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bilan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shug’ullanadi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C ++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Java </a:t>
            </a:r>
            <a:r>
              <a:rPr lang="en-US" sz="2400" dirty="0" err="1">
                <a:latin typeface="Calibri" panose="020F0502020204030204" pitchFamily="34" charset="0"/>
                <a:cs typeface="Calibri" panose="020F0502020204030204" pitchFamily="34" charset="0"/>
              </a:rPr>
              <a:t>semantikasini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oshiradi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Obyektni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ishlab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chiquvchilar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to’liq</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dasturlarini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kamroq</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harakat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kamroq</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vaqt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sarflab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yozishlari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mumkin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Obyektga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yo’naltirilgan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bazalari</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obyektlar</a:t>
            </a:r>
            <a:r>
              <a:rPr lang="en-US" sz="2400" dirty="0">
                <a:latin typeface="Calibri" panose="020F0502020204030204" pitchFamily="34" charset="0"/>
                <a:cs typeface="Calibri" panose="020F0502020204030204" pitchFamily="34" charset="0"/>
              </a:rPr>
              <a:t> deb </a:t>
            </a:r>
            <a:r>
              <a:rPr lang="en-US" sz="2400" dirty="0" err="1">
                <a:latin typeface="Calibri" panose="020F0502020204030204" pitchFamily="34" charset="0"/>
                <a:cs typeface="Calibri" panose="020F0502020204030204" pitchFamily="34" charset="0"/>
              </a:rPr>
              <a:t>nomlangan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kichik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dasturlardan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foydalanadi</a:t>
            </a:r>
            <a:r>
              <a:rPr lang="en-US" sz="2400" dirty="0">
                <a:latin typeface="Calibri" panose="020F0502020204030204" pitchFamily="34" charset="0"/>
                <a:cs typeface="Calibri" panose="020F0502020204030204" pitchFamily="34" charset="0"/>
              </a:rPr>
              <a:t>. </a:t>
            </a:r>
            <a:endParaRPr lang="ru-RU" sz="2400" dirty="0">
              <a:latin typeface="Calibri" panose="020F0502020204030204" pitchFamily="34" charset="0"/>
              <a:cs typeface="Calibri" panose="020F0502020204030204" pitchFamily="34" charset="0"/>
            </a:endParaRPr>
          </a:p>
          <a:p>
            <a:pPr marL="0" indent="0">
              <a:buNone/>
            </a:pPr>
            <a:r>
              <a:rPr lang="en-US" sz="2400" i="1" dirty="0" err="1">
                <a:latin typeface="Calibri" panose="020F0502020204030204" pitchFamily="34" charset="0"/>
                <a:cs typeface="Calibri" panose="020F0502020204030204" pitchFamily="34" charset="0"/>
              </a:rPr>
              <a:t>Grafik</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ma’lumotlar</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bazalari</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bu</a:t>
            </a:r>
            <a:r>
              <a:rPr lang="en-US" sz="2400" dirty="0">
                <a:latin typeface="Calibri" panose="020F0502020204030204" pitchFamily="34" charset="0"/>
                <a:cs typeface="Calibri" panose="020F0502020204030204" pitchFamily="34" charset="0"/>
              </a:rPr>
              <a:t> NoSQL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bo’lib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semantik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so’rovlar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grafik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tuzilmani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qo’llaydi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tugun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qirralar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xususiyatlar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ko’rinishida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saqlanadi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unda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tugun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yozuvga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teng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qirrasi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ikkita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tugun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o’rtasidagi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bog’liqlik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xususiyatlar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tugunlarga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qo’shilgan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qo’shimcha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ma’lumotlardir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Masalan</a:t>
            </a:r>
            <a:r>
              <a:rPr lang="en-US" sz="2400" dirty="0">
                <a:latin typeface="Calibri" panose="020F0502020204030204" pitchFamily="34" charset="0"/>
                <a:cs typeface="Calibri" panose="020F0502020204030204" pitchFamily="34" charset="0"/>
              </a:rPr>
              <a:t>, Neo4j, Azure Cosmos DB, SAP HANA, </a:t>
            </a:r>
            <a:r>
              <a:rPr lang="en-US" sz="2400" dirty="0" err="1">
                <a:latin typeface="Calibri" panose="020F0502020204030204" pitchFamily="34" charset="0"/>
                <a:cs typeface="Calibri" panose="020F0502020204030204" pitchFamily="34" charset="0"/>
              </a:rPr>
              <a:t>Sparksee</a:t>
            </a:r>
            <a:r>
              <a:rPr lang="en-US" sz="2400" dirty="0">
                <a:latin typeface="Calibri" panose="020F0502020204030204" pitchFamily="34" charset="0"/>
                <a:cs typeface="Calibri" panose="020F0502020204030204" pitchFamily="34" charset="0"/>
              </a:rPr>
              <a:t>, Oracle Spatial and Graph, </a:t>
            </a:r>
            <a:r>
              <a:rPr lang="en-US" sz="2400" dirty="0" err="1">
                <a:latin typeface="Calibri" panose="020F0502020204030204" pitchFamily="34" charset="0"/>
                <a:cs typeface="Calibri" panose="020F0502020204030204" pitchFamily="34" charset="0"/>
              </a:rPr>
              <a:t>OrientDB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ArrangoDB</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MarkLogic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kabilar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unga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misol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bo’ladi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83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smtClean="0">
                <a:latin typeface="Calibri" panose="020F0502020204030204" pitchFamily="34" charset="0"/>
                <a:cs typeface="Calibri" panose="020F0502020204030204" pitchFamily="34" charset="0"/>
              </a:rPr>
              <a:t>Ma’lumotlar</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bazasi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kelib</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chiqishi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tarixi</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1886" y="1528354"/>
            <a:ext cx="10961914" cy="4648609"/>
          </a:xfrm>
        </p:spPr>
        <p:txBody>
          <a:bodyPr>
            <a:noAutofit/>
          </a:bodyPr>
          <a:lstStyle/>
          <a:p>
            <a:pPr marL="0" indent="0" algn="just">
              <a:buNone/>
            </a:pPr>
            <a:r>
              <a:rPr lang="en-US" sz="3200" dirty="0" err="1">
                <a:latin typeface="Calibri" panose="020F0502020204030204" pitchFamily="34" charset="0"/>
                <a:cs typeface="Calibri" panose="020F0502020204030204" pitchFamily="34" charset="0"/>
              </a:rPr>
              <a:t>Ma’lumotlar</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bazasi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tarixi</a:t>
            </a:r>
            <a:r>
              <a:rPr lang="en-US" sz="3200" dirty="0">
                <a:latin typeface="Calibri" panose="020F0502020204030204" pitchFamily="34" charset="0"/>
                <a:cs typeface="Calibri" panose="020F0502020204030204" pitchFamily="34" charset="0"/>
              </a:rPr>
              <a:t> tor </a:t>
            </a:r>
            <a:r>
              <a:rPr lang="en-US" sz="3200" dirty="0" err="1">
                <a:latin typeface="Calibri" panose="020F0502020204030204" pitchFamily="34" charset="0"/>
                <a:cs typeface="Calibri" panose="020F0502020204030204" pitchFamily="34" charset="0"/>
              </a:rPr>
              <a:t>ma’noda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ma’lumotlar</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bazalarini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an’anaviy</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zamonaviy</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ma’noda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ko’rib</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chiqadi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Ushbu</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tushuncha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paydo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bo’lishiga</a:t>
            </a:r>
            <a:r>
              <a:rPr lang="en-US" sz="3200" dirty="0">
                <a:latin typeface="Calibri" panose="020F0502020204030204" pitchFamily="34" charset="0"/>
                <a:cs typeface="Calibri" panose="020F0502020204030204" pitchFamily="34" charset="0"/>
              </a:rPr>
              <a:t> 1955-yilda </a:t>
            </a:r>
            <a:r>
              <a:rPr lang="en-US" sz="3200" dirty="0" err="1">
                <a:latin typeface="Calibri" panose="020F0502020204030204" pitchFamily="34" charset="0"/>
                <a:cs typeface="Calibri" panose="020F0502020204030204" pitchFamily="34" charset="0"/>
              </a:rPr>
              <a:t>dasturlashtiriladigan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yozuv</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uskunalari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paydo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bo’lgani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bilan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bog’lash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mumkin</a:t>
            </a:r>
            <a:r>
              <a:rPr lang="en-US" sz="3200" dirty="0">
                <a:latin typeface="Calibri" panose="020F0502020204030204" pitchFamily="34" charset="0"/>
                <a:cs typeface="Calibri" panose="020F0502020204030204" pitchFamily="34" charset="0"/>
              </a:rPr>
              <a:t>. Bu </a:t>
            </a:r>
            <a:r>
              <a:rPr lang="en-US" sz="3200" dirty="0" err="1">
                <a:latin typeface="Calibri" panose="020F0502020204030204" pitchFamily="34" charset="0"/>
                <a:cs typeface="Calibri" panose="020F0502020204030204" pitchFamily="34" charset="0"/>
              </a:rPr>
              <a:t>vaqtda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dasturiy</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ta’minot</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fayllarga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asoslangan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yozuvlarni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qayta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ishlash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modelini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qo’llab-quvvatlar</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edi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Ma’lumotlarni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saqlash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uchun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perfokartalardan</a:t>
            </a:r>
            <a:r>
              <a:rPr lang="en-US" sz="3200" dirty="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foydalanilgan</a:t>
            </a:r>
            <a:r>
              <a:rPr lang="en-US" sz="3200" dirty="0" smtClean="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Internet </a:t>
            </a:r>
            <a:r>
              <a:rPr lang="en-US" sz="3200" dirty="0" err="1">
                <a:latin typeface="Calibri" panose="020F0502020204030204" pitchFamily="34" charset="0"/>
                <a:cs typeface="Calibri" panose="020F0502020204030204" pitchFamily="34" charset="0"/>
              </a:rPr>
              <a:t>tarmog’ining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ma’lumotlar</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bazasi</a:t>
            </a:r>
            <a:r>
              <a:rPr lang="en-US" sz="3200" dirty="0">
                <a:latin typeface="Calibri" panose="020F0502020204030204" pitchFamily="34" charset="0"/>
                <a:cs typeface="Calibri" panose="020F0502020204030204" pitchFamily="34" charset="0"/>
              </a:rPr>
              <a:t> 1960-yillarning </a:t>
            </a:r>
            <a:r>
              <a:rPr lang="en-US" sz="3200" dirty="0" err="1">
                <a:latin typeface="Calibri" panose="020F0502020204030204" pitchFamily="34" charset="0"/>
                <a:cs typeface="Calibri" panose="020F0502020204030204" pitchFamily="34" charset="0"/>
              </a:rPr>
              <a:t>o’rtalarida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paydo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bo’ldi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Eng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muhim</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qadam</a:t>
            </a:r>
            <a:r>
              <a:rPr lang="en-US" sz="3200" dirty="0">
                <a:latin typeface="Calibri" panose="020F0502020204030204" pitchFamily="34" charset="0"/>
                <a:cs typeface="Calibri" panose="020F0502020204030204" pitchFamily="34" charset="0"/>
              </a:rPr>
              <a:t> Edgar </a:t>
            </a:r>
            <a:r>
              <a:rPr lang="en-US" sz="3200" dirty="0" err="1">
                <a:latin typeface="Calibri" panose="020F0502020204030204" pitchFamily="34" charset="0"/>
                <a:cs typeface="Calibri" panose="020F0502020204030204" pitchFamily="34" charset="0"/>
              </a:rPr>
              <a:t>Koddning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ishi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tufayli</a:t>
            </a:r>
            <a:r>
              <a:rPr lang="en-US" sz="3200" dirty="0">
                <a:latin typeface="Calibri" panose="020F0502020204030204" pitchFamily="34" charset="0"/>
                <a:cs typeface="Calibri" panose="020F0502020204030204" pitchFamily="34" charset="0"/>
              </a:rPr>
              <a:t> 1970-yillarning </a:t>
            </a:r>
            <a:r>
              <a:rPr lang="en-US" sz="3200" dirty="0" err="1">
                <a:latin typeface="Calibri" panose="020F0502020204030204" pitchFamily="34" charset="0"/>
                <a:cs typeface="Calibri" panose="020F0502020204030204" pitchFamily="34" charset="0"/>
              </a:rPr>
              <a:t>boshlarida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relyatsion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ma’lumotlar</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modelining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paydo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bo’lishi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bilan</a:t>
            </a:r>
            <a:r>
              <a:rPr lang="en-US" sz="3200" dirty="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bog’liq</a:t>
            </a:r>
            <a:r>
              <a:rPr lang="en-US" sz="3200" dirty="0" smtClean="0">
                <a:latin typeface="Calibri" panose="020F0502020204030204" pitchFamily="34" charset="0"/>
                <a:cs typeface="Calibri" panose="020F0502020204030204" pitchFamily="34" charset="0"/>
              </a:rPr>
              <a:t>.</a:t>
            </a:r>
            <a:endParaRPr lang="ru-RU"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303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marL="0" indent="0" algn="just">
              <a:buNone/>
            </a:pPr>
            <a:r>
              <a:rPr lang="en-US" sz="2400" dirty="0" err="1">
                <a:latin typeface="Calibri" panose="020F0502020204030204" pitchFamily="34" charset="0"/>
                <a:cs typeface="Calibri" panose="020F0502020204030204" pitchFamily="34" charset="0"/>
              </a:rPr>
              <a:t>MBBTning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kirish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usuli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bo’yicha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esa</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fayl</a:t>
            </a:r>
            <a:r>
              <a:rPr lang="en-US" sz="2400" i="1" dirty="0">
                <a:latin typeface="Calibri" panose="020F0502020204030204" pitchFamily="34" charset="0"/>
                <a:cs typeface="Calibri" panose="020F0502020204030204" pitchFamily="34" charset="0"/>
              </a:rPr>
              <a:t>-server</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mijoz</a:t>
            </a:r>
            <a:r>
              <a:rPr lang="en-US" sz="2400" i="1" dirty="0">
                <a:latin typeface="Calibri" panose="020F0502020204030204" pitchFamily="34" charset="0"/>
                <a:cs typeface="Calibri" panose="020F0502020204030204" pitchFamily="34" charset="0"/>
              </a:rPr>
              <a:t>-server</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o’rnatilgan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tamoyillariga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ajratish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mumkin</a:t>
            </a:r>
            <a:r>
              <a:rPr lang="en-US" sz="2400" dirty="0" smtClean="0">
                <a:latin typeface="Calibri" panose="020F0502020204030204" pitchFamily="34" charset="0"/>
                <a:cs typeface="Calibri" panose="020F0502020204030204" pitchFamily="34" charset="0"/>
              </a:rPr>
              <a:t>.</a:t>
            </a:r>
          </a:p>
          <a:p>
            <a:pPr marL="0" indent="0" algn="just">
              <a:buNone/>
            </a:pPr>
            <a:r>
              <a:rPr lang="en-US" sz="2400" b="1" i="1" dirty="0" err="1">
                <a:latin typeface="Calibri" panose="020F0502020204030204" pitchFamily="34" charset="0"/>
                <a:cs typeface="Calibri" panose="020F0502020204030204" pitchFamily="34" charset="0"/>
              </a:rPr>
              <a:t>Fayl</a:t>
            </a:r>
            <a:r>
              <a:rPr lang="en-US" sz="2400" b="1" i="1" dirty="0">
                <a:latin typeface="Calibri" panose="020F0502020204030204" pitchFamily="34" charset="0"/>
                <a:cs typeface="Calibri" panose="020F0502020204030204" pitchFamily="34" charset="0"/>
              </a:rPr>
              <a:t>-server</a:t>
            </a:r>
            <a:r>
              <a:rPr lang="en-US" sz="2400" dirty="0">
                <a:latin typeface="Calibri" panose="020F0502020204030204" pitchFamily="34" charset="0"/>
                <a:cs typeface="Calibri" panose="020F0502020204030204" pitchFamily="34" charset="0"/>
              </a:rPr>
              <a:t> – MBBT </a:t>
            </a:r>
            <a:r>
              <a:rPr lang="en-US" sz="2400" dirty="0" err="1">
                <a:latin typeface="Calibri" panose="020F0502020204030204" pitchFamily="34" charset="0"/>
                <a:cs typeface="Calibri" panose="020F0502020204030204" pitchFamily="34" charset="0"/>
              </a:rPr>
              <a:t>fayl-serverida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fayllari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markaziy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ravishda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fayl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serverida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joylashgan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mijozning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kompyuterida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stansiyasida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joylashgan</a:t>
            </a:r>
            <a:r>
              <a:rPr lang="en-US" sz="2400" dirty="0">
                <a:latin typeface="Calibri" panose="020F0502020204030204" pitchFamily="34" charset="0"/>
                <a:cs typeface="Calibri" panose="020F0502020204030204" pitchFamily="34" charset="0"/>
              </a:rPr>
              <a:t>. MBBT </a:t>
            </a:r>
            <a:r>
              <a:rPr lang="en-US" sz="2400" dirty="0" err="1">
                <a:latin typeface="Calibri" panose="020F0502020204030204" pitchFamily="34" charset="0"/>
                <a:cs typeface="Calibri" panose="020F0502020204030204" pitchFamily="34" charset="0"/>
              </a:rPr>
              <a:t>kirish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mahalliy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tarmoq</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orqali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amalga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oshiriladi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O’qishlar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yangilanishlar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fayl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blokirovkalari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orqali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sinxronlashtiriladi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Ushbu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arxitekturaning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afzalligi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fayl-serveri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protsessoriga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yuklamaning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pastligi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Kamchiligi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sifatida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esa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lokal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tarmoqdagi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potensial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yuqori</a:t>
            </a:r>
            <a:r>
              <a:rPr lang="en-US" sz="2400" dirty="0">
                <a:latin typeface="Calibri" panose="020F0502020204030204" pitchFamily="34" charset="0"/>
                <a:cs typeface="Calibri" panose="020F0502020204030204" pitchFamily="34" charset="0"/>
              </a:rPr>
              <a:t> yuk; </a:t>
            </a:r>
            <a:r>
              <a:rPr lang="en-US" sz="2400" dirty="0" err="1">
                <a:latin typeface="Calibri" panose="020F0502020204030204" pitchFamily="34" charset="0"/>
                <a:cs typeface="Calibri" panose="020F0502020204030204" pitchFamily="34" charset="0"/>
              </a:rPr>
              <a:t>markazlashtirilgan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boshqaruvning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qiyinligi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yoki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umuman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mumkin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emasligi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yuqori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ishonchlilik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yuqori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darajadagi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yuqori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darajadagi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xavfsizlik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kabi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muhim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xususiyatlarni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ta’minlash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qiyinligi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yoki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yetishmasligini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ko’rsatishimiz</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mumkin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Hozirgi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vaqtda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fayl</a:t>
            </a:r>
            <a:r>
              <a:rPr lang="en-US" sz="2400" dirty="0">
                <a:latin typeface="Calibri" panose="020F0502020204030204" pitchFamily="34" charset="0"/>
                <a:cs typeface="Calibri" panose="020F0502020204030204" pitchFamily="34" charset="0"/>
              </a:rPr>
              <a:t>-server </a:t>
            </a:r>
            <a:r>
              <a:rPr lang="en-US" sz="2400" dirty="0" err="1">
                <a:latin typeface="Calibri" panose="020F0502020204030204" pitchFamily="34" charset="0"/>
                <a:cs typeface="Calibri" panose="020F0502020204030204" pitchFamily="34" charset="0"/>
              </a:rPr>
              <a:t>texnologiyalari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eskirgan</a:t>
            </a:r>
            <a:r>
              <a:rPr lang="en-US" sz="2400" dirty="0">
                <a:latin typeface="Calibri" panose="020F0502020204030204" pitchFamily="34" charset="0"/>
                <a:cs typeface="Calibri" panose="020F0502020204030204" pitchFamily="34" charset="0"/>
              </a:rPr>
              <a:t> deb </a:t>
            </a:r>
            <a:r>
              <a:rPr lang="en-US" sz="2400" dirty="0" err="1">
                <a:latin typeface="Calibri" panose="020F0502020204030204" pitchFamily="34" charset="0"/>
                <a:cs typeface="Calibri" panose="020F0502020204030204" pitchFamily="34" charset="0"/>
              </a:rPr>
              <a:t>hisoblanadi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katta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axborot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tizimlarida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undan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kamchilik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hisoblanadi</a:t>
            </a:r>
            <a:r>
              <a:rPr lang="en-US" sz="2400" dirty="0">
                <a:latin typeface="Calibri" panose="020F0502020204030204" pitchFamily="34" charset="0"/>
                <a:cs typeface="Calibri" panose="020F0502020204030204" pitchFamily="34" charset="0"/>
              </a:rPr>
              <a:t>[7] .Bu </a:t>
            </a:r>
            <a:r>
              <a:rPr lang="en-US" sz="2400" dirty="0" err="1">
                <a:latin typeface="Calibri" panose="020F0502020204030204" pitchFamily="34" charset="0"/>
                <a:cs typeface="Calibri" panose="020F0502020204030204" pitchFamily="34" charset="0"/>
              </a:rPr>
              <a:t>texnologiya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asosidagi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MBBTga</a:t>
            </a:r>
            <a:r>
              <a:rPr lang="en-US" sz="2400" dirty="0">
                <a:latin typeface="Calibri" panose="020F0502020204030204" pitchFamily="34" charset="0"/>
                <a:cs typeface="Calibri" panose="020F0502020204030204" pitchFamily="34" charset="0"/>
              </a:rPr>
              <a:t>  Microsoft Access, Paradox, dBase, FoxPro, Visual FoxPro </a:t>
            </a:r>
            <a:r>
              <a:rPr lang="en-US" sz="2400" dirty="0" err="1">
                <a:latin typeface="Calibri" panose="020F0502020204030204" pitchFamily="34" charset="0"/>
                <a:cs typeface="Calibri" panose="020F0502020204030204" pitchFamily="34" charset="0"/>
              </a:rPr>
              <a:t>kabilarni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misol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qilish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mumkin</a:t>
            </a:r>
            <a:r>
              <a:rPr lang="en-US" sz="2400" dirty="0">
                <a:latin typeface="Calibri" panose="020F0502020204030204" pitchFamily="34" charset="0"/>
                <a:cs typeface="Calibri" panose="020F0502020204030204" pitchFamily="34" charset="0"/>
              </a:rPr>
              <a:t>. </a:t>
            </a:r>
            <a:endParaRPr lang="ru-RU" sz="2400" dirty="0">
              <a:latin typeface="Calibri" panose="020F0502020204030204" pitchFamily="34" charset="0"/>
              <a:cs typeface="Calibri" panose="020F0502020204030204" pitchFamily="34" charset="0"/>
            </a:endParaRPr>
          </a:p>
          <a:p>
            <a:pPr marL="0" indent="0" algn="just">
              <a:buNone/>
            </a:pP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279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r>
              <a:rPr lang="en-US" i="1" dirty="0" err="1">
                <a:latin typeface="Calibri" panose="020F0502020204030204" pitchFamily="34" charset="0"/>
                <a:cs typeface="Calibri" panose="020F0502020204030204" pitchFamily="34" charset="0"/>
              </a:rPr>
              <a:t>Mijoz</a:t>
            </a:r>
            <a:r>
              <a:rPr lang="en-US" i="1" dirty="0">
                <a:latin typeface="Calibri" panose="020F0502020204030204" pitchFamily="34" charset="0"/>
                <a:cs typeface="Calibri" panose="020F0502020204030204" pitchFamily="34" charset="0"/>
              </a:rPr>
              <a:t>-server – </a:t>
            </a:r>
            <a:r>
              <a:rPr lang="en-US" dirty="0">
                <a:latin typeface="Calibri" panose="020F0502020204030204" pitchFamily="34" charset="0"/>
                <a:cs typeface="Calibri" panose="020F0502020204030204" pitchFamily="34" charset="0"/>
              </a:rPr>
              <a:t>MBBT </a:t>
            </a:r>
            <a:r>
              <a:rPr lang="en-US" dirty="0" err="1">
                <a:latin typeface="Calibri" panose="020F0502020204030204" pitchFamily="34" charset="0"/>
                <a:cs typeface="Calibri" panose="020F0502020204030204" pitchFamily="34" charset="0"/>
              </a:rPr>
              <a:t>mijoz-serveri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serverda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joylashgan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monopol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rejimda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huquqiga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ishlov</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bo’yicha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mijozlarning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barcha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so’rovlari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mijoz-serveri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tomonidan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markazlashtirilgan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holda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qayta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ishlanadi</a:t>
            </a:r>
            <a:r>
              <a:rPr lang="en-US" dirty="0">
                <a:latin typeface="Calibri" panose="020F0502020204030204" pitchFamily="34" charset="0"/>
                <a:cs typeface="Calibri" panose="020F0502020204030204" pitchFamily="34" charset="0"/>
              </a:rPr>
              <a:t>. MBBT </a:t>
            </a:r>
            <a:r>
              <a:rPr lang="en-US" dirty="0" err="1">
                <a:latin typeface="Calibri" panose="020F0502020204030204" pitchFamily="34" charset="0"/>
                <a:cs typeface="Calibri" panose="020F0502020204030204" pitchFamily="34" charset="0"/>
              </a:rPr>
              <a:t>mijoz-serverining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kamchiliklari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serverga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talabning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oshishi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hisoblanadi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afzal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jihatlari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esa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lokal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tarmoqdagi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potensial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kam</a:t>
            </a:r>
            <a:r>
              <a:rPr lang="en-US" dirty="0">
                <a:latin typeface="Calibri" panose="020F0502020204030204" pitchFamily="34" charset="0"/>
                <a:cs typeface="Calibri" panose="020F0502020204030204" pitchFamily="34" charset="0"/>
              </a:rPr>
              <a:t> yuk; </a:t>
            </a:r>
            <a:r>
              <a:rPr lang="en-US" dirty="0" err="1">
                <a:latin typeface="Calibri" panose="020F0502020204030204" pitchFamily="34" charset="0"/>
                <a:cs typeface="Calibri" panose="020F0502020204030204" pitchFamily="34" charset="0"/>
              </a:rPr>
              <a:t>markazlashtirilgan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boshqaruvning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qulayligi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yuqori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ishonchlilik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yuqori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darajadagi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yuqori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xavfsizlik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kabi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muhim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xususiyatlarni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taqdim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qulayligidir</a:t>
            </a:r>
            <a:r>
              <a:rPr lang="en-US" dirty="0">
                <a:latin typeface="Calibri" panose="020F0502020204030204" pitchFamily="34" charset="0"/>
                <a:cs typeface="Calibri" panose="020F0502020204030204" pitchFamily="34" charset="0"/>
              </a:rPr>
              <a:t>. Oracle </a:t>
            </a:r>
            <a:r>
              <a:rPr lang="en-US" dirty="0" err="1">
                <a:latin typeface="Calibri" panose="020F0502020204030204" pitchFamily="34" charset="0"/>
                <a:cs typeface="Calibri" panose="020F0502020204030204" pitchFamily="34" charset="0"/>
              </a:rPr>
              <a:t>DataBase</a:t>
            </a:r>
            <a:r>
              <a:rPr lang="en-US" dirty="0">
                <a:latin typeface="Calibri" panose="020F0502020204030204" pitchFamily="34" charset="0"/>
                <a:cs typeface="Calibri" panose="020F0502020204030204" pitchFamily="34" charset="0"/>
              </a:rPr>
              <a:t>, Firebird, </a:t>
            </a:r>
            <a:r>
              <a:rPr lang="en-US" dirty="0" err="1">
                <a:latin typeface="Calibri" panose="020F0502020204030204" pitchFamily="34" charset="0"/>
                <a:cs typeface="Calibri" panose="020F0502020204030204" pitchFamily="34" charset="0"/>
              </a:rPr>
              <a:t>Interbase</a:t>
            </a:r>
            <a:r>
              <a:rPr lang="en-US" dirty="0">
                <a:latin typeface="Calibri" panose="020F0502020204030204" pitchFamily="34" charset="0"/>
                <a:cs typeface="Calibri" panose="020F0502020204030204" pitchFamily="34" charset="0"/>
              </a:rPr>
              <a:t>, IBM DB2, Informix, MS SQL Server, Sybase Adaptive Server Enterprise, PostgreSQL, MySQL, Cache, </a:t>
            </a:r>
            <a:r>
              <a:rPr lang="ru-RU" dirty="0">
                <a:latin typeface="Calibri" panose="020F0502020204030204" pitchFamily="34" charset="0"/>
                <a:cs typeface="Calibri" panose="020F0502020204030204" pitchFamily="34" charset="0"/>
              </a:rPr>
              <a:t>ЛИНТЕР</a:t>
            </a:r>
            <a:r>
              <a:rPr lang="uz-Cyrl-UZ" dirty="0">
                <a:latin typeface="Calibri" panose="020F0502020204030204" pitchFamily="34" charset="0"/>
                <a:cs typeface="Calibri" panose="020F0502020204030204" pitchFamily="34" charset="0"/>
              </a:rPr>
              <a:t> kabilarni mijoz-server texnologiyasiga misol qilishimiz mumkin</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063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marL="0" indent="0" algn="just">
              <a:buNone/>
            </a:pPr>
            <a:r>
              <a:rPr lang="en-US" i="1" dirty="0" err="1">
                <a:latin typeface="Calibri" panose="020F0502020204030204" pitchFamily="34" charset="0"/>
                <a:cs typeface="Calibri" panose="020F0502020204030204" pitchFamily="34" charset="0"/>
              </a:rPr>
              <a:t>O’rnatilgan</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ma’lumotlar</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o’z-o’zini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o’rnatish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tartibini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qilmasdan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dasturiy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mahsulotlarning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ajralmas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qismi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sifatida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yetkazilishi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O’rnatilgan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qo’llash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mahalliy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mo’ljallangan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tarmoqdan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jamoaviy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mo’ljallanmagan</a:t>
            </a:r>
            <a:r>
              <a:rPr lang="en-US" dirty="0" smtClean="0">
                <a:latin typeface="Calibri" panose="020F0502020204030204" pitchFamily="34" charset="0"/>
                <a:cs typeface="Calibri" panose="020F0502020204030204" pitchFamily="34" charset="0"/>
              </a:rPr>
              <a:t>.</a:t>
            </a:r>
          </a:p>
          <a:p>
            <a:pPr marL="0" indent="0" algn="just">
              <a:buNone/>
            </a:pPr>
            <a:r>
              <a:rPr lang="en-US" dirty="0" err="1">
                <a:latin typeface="Calibri" panose="020F0502020204030204" pitchFamily="34" charset="0"/>
                <a:cs typeface="Calibri" panose="020F0502020204030204" pitchFamily="34" charset="0"/>
              </a:rPr>
              <a:t>Fizik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o’rnatilgan</a:t>
            </a:r>
            <a:r>
              <a:rPr lang="en-US" dirty="0">
                <a:latin typeface="Calibri" panose="020F0502020204030204" pitchFamily="34" charset="0"/>
                <a:cs typeface="Calibri" panose="020F0502020204030204" pitchFamily="34" charset="0"/>
              </a:rPr>
              <a:t> MBBT </a:t>
            </a:r>
            <a:r>
              <a:rPr lang="en-US" dirty="0" err="1">
                <a:latin typeface="Calibri" panose="020F0502020204030204" pitchFamily="34" charset="0"/>
                <a:cs typeface="Calibri" panose="020F0502020204030204" pitchFamily="34" charset="0"/>
              </a:rPr>
              <a:t>ko’pincha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ulanuvchi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kutubxona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sifatida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amalga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oshiriladi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Ilovalar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tomonidan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kirish</a:t>
            </a:r>
            <a:r>
              <a:rPr lang="en-US" dirty="0">
                <a:latin typeface="Calibri" panose="020F0502020204030204" pitchFamily="34" charset="0"/>
                <a:cs typeface="Calibri" panose="020F0502020204030204" pitchFamily="34" charset="0"/>
              </a:rPr>
              <a:t> SQL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dasturning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maxsus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interfeyslari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orqali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amalga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oshirilishi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Bunday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MBBTlarga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OpenEdge</a:t>
            </a:r>
            <a:r>
              <a:rPr lang="en-US" dirty="0">
                <a:latin typeface="Calibri" panose="020F0502020204030204" pitchFamily="34" charset="0"/>
                <a:cs typeface="Calibri" panose="020F0502020204030204" pitchFamily="34" charset="0"/>
              </a:rPr>
              <a:t>, SQLite, </a:t>
            </a:r>
            <a:r>
              <a:rPr lang="en-US" dirty="0" err="1">
                <a:latin typeface="Calibri" panose="020F0502020204030204" pitchFamily="34" charset="0"/>
                <a:cs typeface="Calibri" panose="020F0502020204030204" pitchFamily="34" charset="0"/>
              </a:rPr>
              <a:t>BerkeleyDB</a:t>
            </a:r>
            <a:r>
              <a:rPr lang="en-US" dirty="0">
                <a:latin typeface="Calibri" panose="020F0502020204030204" pitchFamily="34" charset="0"/>
                <a:cs typeface="Calibri" panose="020F0502020204030204" pitchFamily="34" charset="0"/>
              </a:rPr>
              <a:t>, Firebird Embedded, Microsoft SQL Server Compact, </a:t>
            </a:r>
            <a:r>
              <a:rPr lang="ru-RU" dirty="0">
                <a:latin typeface="Calibri" panose="020F0502020204030204" pitchFamily="34" charset="0"/>
                <a:cs typeface="Calibri" panose="020F0502020204030204" pitchFamily="34" charset="0"/>
              </a:rPr>
              <a:t>ЛИНТЕР</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kabilarni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kiritish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indent="0" algn="just">
              <a:buNone/>
            </a:pP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157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So’nggi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yillarda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qo’llanilayotgan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mashhur</a:t>
            </a:r>
            <a:r>
              <a:rPr lang="en-US" dirty="0">
                <a:latin typeface="Calibri" panose="020F0502020204030204" pitchFamily="34" charset="0"/>
                <a:cs typeface="Calibri" panose="020F0502020204030204" pitchFamily="34" charset="0"/>
              </a:rPr>
              <a:t> MBBT </a:t>
            </a:r>
            <a:r>
              <a:rPr lang="en-US" dirty="0" err="1">
                <a:latin typeface="Calibri" panose="020F0502020204030204" pitchFamily="34" charset="0"/>
                <a:cs typeface="Calibri" panose="020F0502020204030204" pitchFamily="34" charset="0"/>
              </a:rPr>
              <a:t>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quyidagilar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misol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oladi</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lvl="0"/>
            <a:r>
              <a:rPr lang="ru-RU" dirty="0" err="1">
                <a:latin typeface="Calibri" panose="020F0502020204030204" pitchFamily="34" charset="0"/>
                <a:cs typeface="Calibri" panose="020F0502020204030204" pitchFamily="34" charset="0"/>
              </a:rPr>
              <a:t>MySQL</a:t>
            </a:r>
            <a:endParaRPr lang="ru-RU" dirty="0">
              <a:latin typeface="Calibri" panose="020F0502020204030204" pitchFamily="34" charset="0"/>
              <a:cs typeface="Calibri" panose="020F0502020204030204" pitchFamily="34" charset="0"/>
            </a:endParaRPr>
          </a:p>
          <a:p>
            <a:pPr lvl="0"/>
            <a:r>
              <a:rPr lang="ru-RU" dirty="0" err="1">
                <a:latin typeface="Calibri" panose="020F0502020204030204" pitchFamily="34" charset="0"/>
                <a:cs typeface="Calibri" panose="020F0502020204030204" pitchFamily="34" charset="0"/>
              </a:rPr>
              <a:t>Microsoft</a:t>
            </a:r>
            <a:r>
              <a:rPr lang="ru-RU" dirty="0">
                <a:latin typeface="Calibri" panose="020F0502020204030204" pitchFamily="34" charset="0"/>
                <a:cs typeface="Calibri" panose="020F0502020204030204" pitchFamily="34" charset="0"/>
              </a:rPr>
              <a:t> </a:t>
            </a:r>
            <a:r>
              <a:rPr lang="ru-RU" dirty="0" err="1">
                <a:latin typeface="Calibri" panose="020F0502020204030204" pitchFamily="34" charset="0"/>
                <a:cs typeface="Calibri" panose="020F0502020204030204" pitchFamily="34" charset="0"/>
              </a:rPr>
              <a:t>Access</a:t>
            </a:r>
            <a:endParaRPr lang="ru-RU" dirty="0">
              <a:latin typeface="Calibri" panose="020F0502020204030204" pitchFamily="34" charset="0"/>
              <a:cs typeface="Calibri" panose="020F0502020204030204" pitchFamily="34" charset="0"/>
            </a:endParaRPr>
          </a:p>
          <a:p>
            <a:pPr lvl="0"/>
            <a:r>
              <a:rPr lang="ru-RU" dirty="0" err="1">
                <a:latin typeface="Calibri" panose="020F0502020204030204" pitchFamily="34" charset="0"/>
                <a:cs typeface="Calibri" panose="020F0502020204030204" pitchFamily="34" charset="0"/>
              </a:rPr>
              <a:t>Oracle</a:t>
            </a:r>
            <a:endParaRPr lang="ru-RU" dirty="0">
              <a:latin typeface="Calibri" panose="020F0502020204030204" pitchFamily="34" charset="0"/>
              <a:cs typeface="Calibri" panose="020F0502020204030204" pitchFamily="34" charset="0"/>
            </a:endParaRPr>
          </a:p>
          <a:p>
            <a:pPr lvl="0"/>
            <a:r>
              <a:rPr lang="ru-RU" dirty="0" err="1">
                <a:latin typeface="Calibri" panose="020F0502020204030204" pitchFamily="34" charset="0"/>
                <a:cs typeface="Calibri" panose="020F0502020204030204" pitchFamily="34" charset="0"/>
              </a:rPr>
              <a:t>PostgreSQL</a:t>
            </a:r>
            <a:endParaRPr lang="ru-RU" dirty="0">
              <a:latin typeface="Calibri" panose="020F0502020204030204" pitchFamily="34" charset="0"/>
              <a:cs typeface="Calibri" panose="020F0502020204030204" pitchFamily="34" charset="0"/>
            </a:endParaRPr>
          </a:p>
          <a:p>
            <a:pPr lvl="0"/>
            <a:r>
              <a:rPr lang="ru-RU" dirty="0" err="1">
                <a:latin typeface="Calibri" panose="020F0502020204030204" pitchFamily="34" charset="0"/>
                <a:cs typeface="Calibri" panose="020F0502020204030204" pitchFamily="34" charset="0"/>
              </a:rPr>
              <a:t>dBASE</a:t>
            </a:r>
            <a:endParaRPr lang="ru-RU" dirty="0">
              <a:latin typeface="Calibri" panose="020F0502020204030204" pitchFamily="34" charset="0"/>
              <a:cs typeface="Calibri" panose="020F0502020204030204" pitchFamily="34" charset="0"/>
            </a:endParaRPr>
          </a:p>
          <a:p>
            <a:pPr lvl="0"/>
            <a:r>
              <a:rPr lang="ru-RU" dirty="0" err="1">
                <a:latin typeface="Calibri" panose="020F0502020204030204" pitchFamily="34" charset="0"/>
                <a:cs typeface="Calibri" panose="020F0502020204030204" pitchFamily="34" charset="0"/>
              </a:rPr>
              <a:t>FoxPro</a:t>
            </a:r>
            <a:endParaRPr lang="ru-RU" dirty="0">
              <a:latin typeface="Calibri" panose="020F0502020204030204" pitchFamily="34" charset="0"/>
              <a:cs typeface="Calibri" panose="020F0502020204030204" pitchFamily="34" charset="0"/>
            </a:endParaRPr>
          </a:p>
          <a:p>
            <a:pPr lvl="0"/>
            <a:r>
              <a:rPr lang="ru-RU" dirty="0" err="1">
                <a:latin typeface="Calibri" panose="020F0502020204030204" pitchFamily="34" charset="0"/>
                <a:cs typeface="Calibri" panose="020F0502020204030204" pitchFamily="34" charset="0"/>
              </a:rPr>
              <a:t>SQLite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boshqalar</a:t>
            </a:r>
            <a:r>
              <a:rPr lang="ru-RU"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37666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marL="0" indent="0">
              <a:buNone/>
            </a:pPr>
            <a:r>
              <a:rPr lang="en-US" sz="2400" dirty="0" err="1">
                <a:latin typeface="Calibri" panose="020F0502020204030204" pitchFamily="34" charset="0"/>
                <a:cs typeface="Calibri" panose="020F0502020204030204" pitchFamily="34" charset="0"/>
              </a:rPr>
              <a:t>Mutaxassislar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MBBTning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quyidagi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afzal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jihatlarini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alohida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ta’kidlab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o’tadilar</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MBBT </a:t>
            </a:r>
            <a:r>
              <a:rPr lang="en-US" sz="2400" dirty="0" err="1">
                <a:latin typeface="Calibri" panose="020F0502020204030204" pitchFamily="34" charset="0"/>
                <a:cs typeface="Calibri" panose="020F0502020204030204" pitchFamily="34" charset="0"/>
              </a:rPr>
              <a:t>ma’lumotlarni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saqlash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turli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xil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texnikalarni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taklif</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etadi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MBBT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xil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holda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nechta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dasturlarning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ehtiyojlarini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muvozanatlash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samarali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ishlov</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beruvchi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bo’lib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xizmat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qiladi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yagona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boshqaruv</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tartibi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mavjudligi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err="1">
                <a:latin typeface="Calibri" panose="020F0502020204030204" pitchFamily="34" charset="0"/>
                <a:cs typeface="Calibri" panose="020F0502020204030204" pitchFamily="34" charset="0"/>
              </a:rPr>
              <a:t>Ilova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dasturchilari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hech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qachon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taqdim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etish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saqlash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tafsilotlariga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duch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kelmaydilar</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MBBT </a:t>
            </a:r>
            <a:r>
              <a:rPr lang="en-US" sz="2400" dirty="0" err="1">
                <a:latin typeface="Calibri" panose="020F0502020204030204" pitchFamily="34" charset="0"/>
                <a:cs typeface="Calibri" panose="020F0502020204030204" pitchFamily="34" charset="0"/>
              </a:rPr>
              <a:t>ma’lumotlarini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samarali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saqlash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turli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xil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kuchli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funksiyalardan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foydalanadi</a:t>
            </a:r>
            <a:r>
              <a:rPr lang="en-US" sz="2400" dirty="0" smtClean="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683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lvl="0"/>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yaxlitligi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xavfsizligini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ta’minlaydi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MBBT </a:t>
            </a:r>
            <a:r>
              <a:rPr lang="en-US" sz="2400" dirty="0" err="1">
                <a:latin typeface="Calibri" panose="020F0502020204030204" pitchFamily="34" charset="0"/>
                <a:cs typeface="Calibri" panose="020F0502020204030204" pitchFamily="34" charset="0"/>
              </a:rPr>
              <a:t>ma’lumotlarning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taqiqlanishiga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qarshi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yuqori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darajadagi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himoya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yaxlitlikni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cheklashni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nazarda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tutadi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MBBT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vaqtning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o’zida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bitta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bitta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huquqiga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bo’ladigan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tarzda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MBBTni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rejalashtiradi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err="1">
                <a:latin typeface="Calibri" panose="020F0502020204030204" pitchFamily="34" charset="0"/>
                <a:cs typeface="Calibri" panose="020F0502020204030204" pitchFamily="34" charset="0"/>
              </a:rPr>
              <a:t>Ilovalarni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ishlab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chiqish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vaqti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qisqartirildi</a:t>
            </a:r>
            <a:r>
              <a:rPr lang="en-US" sz="2400" dirty="0" smtClean="0">
                <a:latin typeface="Calibri" panose="020F0502020204030204" pitchFamily="34" charset="0"/>
                <a:cs typeface="Calibri" panose="020F0502020204030204" pitchFamily="34" charset="0"/>
              </a:rPr>
              <a:t>.</a:t>
            </a:r>
          </a:p>
          <a:p>
            <a:pPr marL="0" indent="0">
              <a:buNone/>
            </a:pPr>
            <a:r>
              <a:rPr lang="en-US" b="1" dirty="0">
                <a:latin typeface="Calibri" panose="020F0502020204030204" pitchFamily="34" charset="0"/>
                <a:cs typeface="Calibri" panose="020F0502020204030204" pitchFamily="34" charset="0"/>
              </a:rPr>
              <a:t>Shu </a:t>
            </a:r>
            <a:r>
              <a:rPr lang="en-US" b="1" dirty="0" err="1">
                <a:latin typeface="Calibri" panose="020F0502020204030204" pitchFamily="34" charset="0"/>
                <a:cs typeface="Calibri" panose="020F0502020204030204" pitchFamily="34" charset="0"/>
              </a:rPr>
              <a:t>bilan</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bir</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qator</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MBBTning</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umumiy</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kamchiliklari</a:t>
            </a:r>
            <a:r>
              <a:rPr lang="en-US" b="1" dirty="0">
                <a:latin typeface="Calibri" panose="020F0502020204030204" pitchFamily="34" charset="0"/>
                <a:cs typeface="Calibri" panose="020F0502020204030204" pitchFamily="34" charset="0"/>
              </a:rPr>
              <a:t> ham </a:t>
            </a:r>
            <a:r>
              <a:rPr lang="en-US" b="1" dirty="0" err="1">
                <a:latin typeface="Calibri" panose="020F0502020204030204" pitchFamily="34" charset="0"/>
                <a:cs typeface="Calibri" panose="020F0502020204030204" pitchFamily="34" charset="0"/>
              </a:rPr>
              <a:t>mavjud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bo’lib</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bu</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holatlarni</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dasturchilar</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albatta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e’tiborga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olishlari</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lozim</a:t>
            </a:r>
            <a:r>
              <a:rPr lang="en-US" b="1" dirty="0">
                <a:latin typeface="Calibri" panose="020F0502020204030204" pitchFamily="34" charset="0"/>
                <a:cs typeface="Calibri" panose="020F0502020204030204" pitchFamily="34" charset="0"/>
              </a:rPr>
              <a:t>:</a:t>
            </a:r>
            <a:endParaRPr lang="ru-RU" b="1"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MBBT </a:t>
            </a:r>
            <a:r>
              <a:rPr lang="en-US" dirty="0" err="1">
                <a:latin typeface="Calibri" panose="020F0502020204030204" pitchFamily="34" charset="0"/>
                <a:cs typeface="Calibri" panose="020F0502020204030204" pitchFamily="34" charset="0"/>
              </a:rPr>
              <a:t>uskunalari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dasturiy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ta’minotining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narxi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qimmat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tashkilotning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byudjetiga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zarar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lvl="0"/>
            <a:r>
              <a:rPr lang="en-US" dirty="0" err="1">
                <a:latin typeface="Calibri" panose="020F0502020204030204" pitchFamily="34" charset="0"/>
                <a:cs typeface="Calibri" panose="020F0502020204030204" pitchFamily="34" charset="0"/>
              </a:rPr>
              <a:t>MBBTlarning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aksariyati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hollarda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murakkab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tizimlardir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shuning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foydalanuvchilarni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MBBTdan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bo’yicha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o’qitish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etiladi</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lvl="0" indent="0">
              <a:buNone/>
            </a:pP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2333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18454"/>
            <a:ext cx="10515600" cy="662782"/>
          </a:xfrm>
        </p:spPr>
        <p:txBody>
          <a:bodyPr>
            <a:noAutofit/>
          </a:bodyPr>
          <a:lstStyle/>
          <a:p>
            <a:pPr algn="ctr"/>
            <a:r>
              <a:rPr lang="en-US" sz="4400" b="1" dirty="0" err="1"/>
              <a:t>Ma’lumotlar</a:t>
            </a:r>
            <a:r>
              <a:rPr lang="en-US" sz="4400" b="1" dirty="0"/>
              <a:t> </a:t>
            </a:r>
            <a:r>
              <a:rPr lang="en-US" sz="4400" b="1" dirty="0" err="1"/>
              <a:t>bazasini</a:t>
            </a:r>
            <a:r>
              <a:rPr lang="en-US" sz="4400" b="1" dirty="0"/>
              <a:t> </a:t>
            </a:r>
            <a:r>
              <a:rPr lang="en-US" sz="4400" b="1" dirty="0" err="1"/>
              <a:t>boshqarish</a:t>
            </a:r>
            <a:r>
              <a:rPr lang="en-US" sz="4400" b="1" dirty="0"/>
              <a:t> </a:t>
            </a:r>
            <a:r>
              <a:rPr lang="en-US" sz="4400" b="1" dirty="0" err="1"/>
              <a:t>tizimlari</a:t>
            </a:r>
            <a:endParaRPr lang="ru-RU" sz="4400"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442494"/>
            <a:ext cx="11403874" cy="4648609"/>
          </a:xfrm>
        </p:spPr>
        <p:txBody>
          <a:bodyPr>
            <a:noAutofit/>
          </a:bodyPr>
          <a:lstStyle/>
          <a:p>
            <a:pPr lvl="0"/>
            <a:r>
              <a:rPr lang="en-US" sz="2400" dirty="0" err="1">
                <a:latin typeface="Calibri" panose="020F0502020204030204" pitchFamily="34" charset="0"/>
                <a:cs typeface="Calibri" panose="020F0502020204030204" pitchFamily="34" charset="0"/>
              </a:rPr>
              <a:t>Ba’zi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tashkilotlarda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barcha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yagona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birlashtirilgan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elektr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uzilishi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yoki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omborida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buzilganligi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sababli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butunlay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o’chib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ketishi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mumkin</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err="1">
                <a:latin typeface="Calibri" panose="020F0502020204030204" pitchFamily="34" charset="0"/>
                <a:cs typeface="Calibri" panose="020F0502020204030204" pitchFamily="34" charset="0"/>
              </a:rPr>
              <a:t>Ko’pgina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tomonidan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vaqtning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o’zida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bitta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dasturdan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yo’qolishiga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olib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keladi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MBBT </a:t>
            </a:r>
            <a:r>
              <a:rPr lang="en-US" sz="2400" dirty="0" err="1">
                <a:latin typeface="Calibri" panose="020F0502020204030204" pitchFamily="34" charset="0"/>
                <a:cs typeface="Calibri" panose="020F0502020204030204" pitchFamily="34" charset="0"/>
              </a:rPr>
              <a:t>murakkab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hisob-kitoblarni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amalga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oshira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olmaydi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987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smtClean="0">
                <a:latin typeface="Calibri" panose="020F0502020204030204" pitchFamily="34" charset="0"/>
                <a:cs typeface="Calibri" panose="020F0502020204030204" pitchFamily="34" charset="0"/>
              </a:rPr>
              <a:t>Ma’lumotlar</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bazasi</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tushunchalari</a:t>
            </a:r>
            <a:endParaRPr lang="ru-RU"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1886" y="1528354"/>
            <a:ext cx="11403874" cy="4648609"/>
          </a:xfrm>
        </p:spPr>
        <p:txBody>
          <a:bodyPr>
            <a:noAutofit/>
          </a:bodyPr>
          <a:lstStyle/>
          <a:p>
            <a:pPr marL="0" indent="0" algn="just">
              <a:buNone/>
            </a:pPr>
            <a:r>
              <a:rPr lang="en-US" sz="3200" b="1" dirty="0" err="1">
                <a:latin typeface="Calibri" panose="020F0502020204030204" pitchFamily="34" charset="0"/>
                <a:cs typeface="Calibri" panose="020F0502020204030204" pitchFamily="34" charset="0"/>
              </a:rPr>
              <a:t>Ma’lumotlar</a:t>
            </a:r>
            <a:r>
              <a:rPr lang="en-US" sz="3200" b="1" dirty="0">
                <a:latin typeface="Calibri" panose="020F0502020204030204" pitchFamily="34" charset="0"/>
                <a:cs typeface="Calibri" panose="020F0502020204030204" pitchFamily="34" charset="0"/>
              </a:rPr>
              <a:t> </a:t>
            </a:r>
            <a:r>
              <a:rPr lang="en-US" sz="3200" b="1" dirty="0" err="1">
                <a:latin typeface="Calibri" panose="020F0502020204030204" pitchFamily="34" charset="0"/>
                <a:cs typeface="Calibri" panose="020F0502020204030204" pitchFamily="34" charset="0"/>
              </a:rPr>
              <a:t>bazasi</a:t>
            </a:r>
            <a:r>
              <a:rPr lang="en-US" sz="3200" b="1" dirty="0">
                <a:latin typeface="Calibri" panose="020F0502020204030204" pitchFamily="34" charset="0"/>
                <a:cs typeface="Calibri" panose="020F0502020204030204" pitchFamily="34" charset="0"/>
              </a:rPr>
              <a:t> – </a:t>
            </a:r>
            <a:r>
              <a:rPr lang="en-US" sz="3200" dirty="0" err="1">
                <a:latin typeface="Calibri" panose="020F0502020204030204" pitchFamily="34" charset="0"/>
                <a:cs typeface="Calibri" panose="020F0502020204030204" pitchFamily="34" charset="0"/>
              </a:rPr>
              <a:t>tegishli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ma’lumotlar</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to’plamini</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o’z</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ichiga</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olgan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umumiy</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birlashgan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kompyuter</a:t>
            </a:r>
            <a:r>
              <a:rPr lang="en-US" sz="3200" dirty="0">
                <a:latin typeface="Calibri" panose="020F0502020204030204" pitchFamily="34" charset="0"/>
                <a:cs typeface="Calibri" panose="020F0502020204030204" pitchFamily="34" charset="0"/>
              </a:rPr>
              <a:t> </a:t>
            </a:r>
            <a:r>
              <a:rPr lang="en-US" sz="3200" dirty="0" err="1" smtClean="0">
                <a:latin typeface="Calibri" panose="020F0502020204030204" pitchFamily="34" charset="0"/>
                <a:cs typeface="Calibri" panose="020F0502020204030204" pitchFamily="34" charset="0"/>
              </a:rPr>
              <a:t>tuzilmasi</a:t>
            </a:r>
            <a:endParaRPr lang="en-US" sz="3200" dirty="0" smtClean="0">
              <a:latin typeface="Calibri" panose="020F0502020204030204" pitchFamily="34" charset="0"/>
              <a:cs typeface="Calibri" panose="020F0502020204030204" pitchFamily="34" charset="0"/>
            </a:endParaRPr>
          </a:p>
          <a:p>
            <a:pPr marL="0" indent="0" algn="just">
              <a:buNone/>
            </a:pPr>
            <a:r>
              <a:rPr lang="en-US" dirty="0" err="1">
                <a:latin typeface="Calibri" panose="020F0502020204030204" pitchFamily="34" charset="0"/>
                <a:cs typeface="Calibri" panose="020F0502020204030204" pitchFamily="34" charset="0"/>
              </a:rPr>
              <a:t>Axborot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turiga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masalaning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qo’yilishiga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qarab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ikki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mavzudagi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necha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megabaytdan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biznesning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ichki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tashqi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muhitidagi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yuzlab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mavzularni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qamrab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terabaytgacha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o’zgarishi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indent="0" algn="just">
              <a:buNone/>
            </a:pP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kompyuterlarga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asoslangan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tizimlarga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tezda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imkonini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beradigan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ixtisoslashgan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tuzilmalardir</a:t>
            </a:r>
            <a:r>
              <a:rPr lang="en-US" dirty="0">
                <a:latin typeface="Calibri" panose="020F0502020204030204" pitchFamily="34" charset="0"/>
                <a:cs typeface="Calibri" panose="020F0502020204030204" pitchFamily="34" charset="0"/>
              </a:rPr>
              <a:t>. </a:t>
            </a:r>
            <a:endParaRPr lang="ru-RU" dirty="0">
              <a:latin typeface="Calibri" panose="020F0502020204030204" pitchFamily="34" charset="0"/>
              <a:cs typeface="Calibri" panose="020F0502020204030204" pitchFamily="34" charset="0"/>
            </a:endParaRPr>
          </a:p>
          <a:p>
            <a:pPr marL="0" indent="0" algn="just">
              <a:buNone/>
            </a:pP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tushunchasi</a:t>
            </a:r>
            <a:r>
              <a:rPr lang="en-US"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maydon</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yozuv</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fayl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atamalari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bog’liq</a:t>
            </a:r>
            <a:endParaRPr lang="ru-RU"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213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smtClean="0">
                <a:latin typeface="Calibri" panose="020F0502020204030204" pitchFamily="34" charset="0"/>
                <a:cs typeface="Calibri" panose="020F0502020204030204" pitchFamily="34" charset="0"/>
              </a:rPr>
              <a:t>Ma’lumotlar</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bazasi</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tushunchalari</a:t>
            </a:r>
            <a:endParaRPr lang="ru-RU"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52698" y="1384662"/>
            <a:ext cx="11403874" cy="4648609"/>
          </a:xfrm>
        </p:spPr>
        <p:txBody>
          <a:bodyPr>
            <a:noAutofit/>
          </a:bodyPr>
          <a:lstStyle/>
          <a:p>
            <a:pPr marL="0" indent="0" algn="just">
              <a:buNone/>
            </a:pPr>
            <a:r>
              <a:rPr lang="en-US" b="1" dirty="0" err="1">
                <a:latin typeface="Calibri" panose="020F0502020204030204" pitchFamily="34" charset="0"/>
                <a:cs typeface="Calibri" panose="020F0502020204030204" pitchFamily="34" charset="0"/>
              </a:rPr>
              <a:t>Maydon</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kichik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birligi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Masalan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OTMlar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haqida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mavjud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bazasida</a:t>
            </a:r>
            <a:r>
              <a:rPr lang="en-US" dirty="0">
                <a:latin typeface="Calibri" panose="020F0502020204030204" pitchFamily="34" charset="0"/>
                <a:cs typeface="Calibri" panose="020F0502020204030204" pitchFamily="34" charset="0"/>
              </a:rPr>
              <a:t> "OTM </a:t>
            </a:r>
            <a:r>
              <a:rPr lang="en-US" dirty="0" err="1">
                <a:latin typeface="Calibri" panose="020F0502020204030204" pitchFamily="34" charset="0"/>
                <a:cs typeface="Calibri" panose="020F0502020204030204" pitchFamily="34" charset="0"/>
              </a:rPr>
              <a:t>raqami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nomi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maydon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ichiga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tavsiflangan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OTMlarning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fakultetlar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yo’nalishlar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guruhlar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talabalar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ushbu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maydonning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alohida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nusxasi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mavjud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bo’ladi</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indent="0" algn="just">
              <a:buNone/>
            </a:pPr>
            <a:r>
              <a:rPr lang="en-US" b="1" dirty="0" err="1">
                <a:latin typeface="Calibri" panose="020F0502020204030204" pitchFamily="34" charset="0"/>
                <a:cs typeface="Calibri" panose="020F0502020204030204" pitchFamily="34" charset="0"/>
              </a:rPr>
              <a:t>Yozuv</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tegishli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maydonlar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to’plamidir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Bunday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holda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yozuvning</a:t>
            </a:r>
            <a:r>
              <a:rPr lang="en-US"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nusxasi</a:t>
            </a:r>
            <a:r>
              <a:rPr lang="en-US" i="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maydonlarning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tegishli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nusxalari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guruhidan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iborat</a:t>
            </a:r>
            <a:r>
              <a:rPr lang="en-US" dirty="0">
                <a:latin typeface="Calibri" panose="020F0502020204030204" pitchFamily="34" charset="0"/>
                <a:cs typeface="Calibri" panose="020F0502020204030204" pitchFamily="34" charset="0"/>
              </a:rPr>
              <a:t>. </a:t>
            </a:r>
            <a:endParaRPr lang="ru-RU" dirty="0">
              <a:latin typeface="Calibri" panose="020F0502020204030204" pitchFamily="34" charset="0"/>
              <a:cs typeface="Calibri" panose="020F0502020204030204" pitchFamily="34" charset="0"/>
            </a:endParaRPr>
          </a:p>
          <a:p>
            <a:pPr marL="0" indent="0" algn="just">
              <a:buNone/>
            </a:pPr>
            <a:r>
              <a:rPr lang="en-US" b="1" dirty="0" err="1">
                <a:latin typeface="Calibri" panose="020F0502020204030204" pitchFamily="34" charset="0"/>
                <a:cs typeface="Calibri" panose="020F0502020204030204" pitchFamily="34" charset="0"/>
              </a:rPr>
              <a:t>Fayl</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xil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turdagi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yozuvlarning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barcha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mavjud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nusxalari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to’plami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Oddiylik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qanday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berilgan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fayl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faqat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bitta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turdagi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yozuvlarni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ichiga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mumkin</a:t>
            </a:r>
            <a:r>
              <a:rPr lang="en-US" dirty="0">
                <a:latin typeface="Calibri" panose="020F0502020204030204" pitchFamily="34" charset="0"/>
                <a:cs typeface="Calibri" panose="020F0502020204030204" pitchFamily="34" charset="0"/>
              </a:rPr>
              <a:t> deb </a:t>
            </a:r>
            <a:r>
              <a:rPr lang="en-US" dirty="0" err="1">
                <a:latin typeface="Calibri" panose="020F0502020204030204" pitchFamily="34" charset="0"/>
                <a:cs typeface="Calibri" panose="020F0502020204030204" pitchFamily="34" charset="0"/>
              </a:rPr>
              <a:t>qabul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qilinadi</a:t>
            </a:r>
            <a:r>
              <a:rPr lang="en-US" dirty="0">
                <a:latin typeface="Calibri" panose="020F0502020204030204" pitchFamily="34" charset="0"/>
                <a:cs typeface="Calibri" panose="020F0502020204030204" pitchFamily="34" charset="0"/>
              </a:rPr>
              <a:t>. </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784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smtClean="0">
                <a:latin typeface="Calibri" panose="020F0502020204030204" pitchFamily="34" charset="0"/>
                <a:cs typeface="Calibri" panose="020F0502020204030204" pitchFamily="34" charset="0"/>
              </a:rPr>
              <a:t>Ma’lumotlar</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bazasi</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tushunchalari</a:t>
            </a:r>
            <a:endParaRPr lang="ru-RU" b="1"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52698" y="1384662"/>
            <a:ext cx="11403874" cy="4648609"/>
          </a:xfrm>
        </p:spPr>
        <p:txBody>
          <a:bodyPr>
            <a:noAutofit/>
          </a:bodyPr>
          <a:lstStyle/>
          <a:p>
            <a:pPr marL="0" indent="0" algn="just">
              <a:buNone/>
            </a:pPr>
            <a:r>
              <a:rPr lang="en-US" b="1" dirty="0" err="1">
                <a:latin typeface="Calibri" panose="020F0502020204030204" pitchFamily="34" charset="0"/>
                <a:cs typeface="Calibri" panose="020F0502020204030204" pitchFamily="34" charset="0"/>
              </a:rPr>
              <a:t>Ma’lumotlarni</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to’g’ri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yaratilishi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olinishiga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qaratilgan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qoidalar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muhim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o’ynashini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hisobga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olib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qanday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biznes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davlat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idorasi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xizmat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ko’rsatish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tashkiloti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xayriya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faoliyatining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asosiy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yo’nalishi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ekanligi</a:t>
            </a:r>
            <a:r>
              <a:rPr lang="en-US" dirty="0">
                <a:latin typeface="Calibri" panose="020F0502020204030204" pitchFamily="34" charset="0"/>
                <a:cs typeface="Calibri" panose="020F0502020204030204" pitchFamily="34" charset="0"/>
              </a:rPr>
              <a:t> biz </a:t>
            </a:r>
            <a:r>
              <a:rPr lang="en-US" dirty="0" err="1">
                <a:latin typeface="Calibri" panose="020F0502020204030204" pitchFamily="34" charset="0"/>
                <a:cs typeface="Calibri" panose="020F0502020204030204" pitchFamily="34" charset="0"/>
              </a:rPr>
              <a:t>to’liq</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anglashimi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lozim</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indent="0" algn="just">
              <a:buNone/>
            </a:pPr>
            <a:r>
              <a:rPr lang="en-US" dirty="0" err="1">
                <a:latin typeface="Calibri" panose="020F0502020204030204" pitchFamily="34" charset="0"/>
                <a:cs typeface="Calibri" panose="020F0502020204030204" pitchFamily="34" charset="0"/>
              </a:rPr>
              <a:t>Ma’lumotni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samarali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odatda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kompyuter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foydalanishni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qiladi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quyidagilar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to’plamini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saqlaydigan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umumiy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birlashtirilgan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kompyuter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tuzilmasi</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lvl="0" indent="0" algn="just">
              <a:buNone/>
            </a:pPr>
            <a:r>
              <a:rPr lang="en-US" dirty="0" err="1">
                <a:latin typeface="Calibri" panose="020F0502020204030204" pitchFamily="34" charset="0"/>
                <a:cs typeface="Calibri" panose="020F0502020204030204" pitchFamily="34" charset="0"/>
              </a:rPr>
              <a:t>Tashqi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foydalanuvchi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oxirgi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foydalanuvchini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qiziqtirgan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muhim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faktlar</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lvl="0" indent="0" algn="just">
              <a:buNone/>
            </a:pPr>
            <a:r>
              <a:rPr lang="en-US" dirty="0">
                <a:latin typeface="Calibri" panose="020F0502020204030204" pitchFamily="34" charset="0"/>
                <a:cs typeface="Calibri" panose="020F0502020204030204" pitchFamily="34" charset="0"/>
              </a:rPr>
              <a:t>Metadata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haqidagi</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ma’lumotlar</a:t>
            </a:r>
            <a:r>
              <a:rPr lang="en-US" dirty="0" smtClean="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orqali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oxirgi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foydalanuvchi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birlashtiriladi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boshqariladi</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32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a:t>Ma’lumotlar</a:t>
            </a:r>
            <a:r>
              <a:rPr lang="en-US" b="1" dirty="0"/>
              <a:t> </a:t>
            </a:r>
            <a:r>
              <a:rPr lang="en-US" b="1" dirty="0" err="1"/>
              <a:t>bazasining</a:t>
            </a:r>
            <a:r>
              <a:rPr lang="en-US" b="1" dirty="0"/>
              <a:t> </a:t>
            </a:r>
            <a:r>
              <a:rPr lang="en-US" b="1" dirty="0" err="1"/>
              <a:t>turlari</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52698" y="1384662"/>
            <a:ext cx="11403874" cy="4648609"/>
          </a:xfrm>
        </p:spPr>
        <p:txBody>
          <a:bodyPr>
            <a:noAutofit/>
          </a:bodyPr>
          <a:lstStyle/>
          <a:p>
            <a:pPr marL="0" indent="0" algn="just">
              <a:buNone/>
            </a:pPr>
            <a:r>
              <a:rPr lang="en-US" sz="2400" dirty="0" err="1" smtClean="0">
                <a:latin typeface="Calibri" panose="020F0502020204030204" pitchFamily="34" charset="0"/>
                <a:cs typeface="Calibri" panose="020F0502020204030204" pitchFamily="34" charset="0"/>
              </a:rPr>
              <a:t>Foydalanuvchilar</a:t>
            </a:r>
            <a:r>
              <a:rPr lang="en-US" sz="2400" dirty="0" smtClean="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soni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bitta</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foydalanuvchi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yoki</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ko’p</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foydalanuvchi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sifatida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tasniflanganligini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aniqlaydi</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Bitta</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foydalanuvchi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vaqtning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o’zida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faqat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bitta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qo’llab-quvvatlaydi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Bunga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javoban</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ko’p</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foydalanuvchi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vaqtning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o’zida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nechta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qo’llab-quvvatlaydi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Ko’p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nisbatan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miqdordagi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foydalanuvchilarni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odatda</a:t>
            </a:r>
            <a:r>
              <a:rPr lang="en-US" sz="2400" dirty="0">
                <a:latin typeface="Calibri" panose="020F0502020204030204" pitchFamily="34" charset="0"/>
                <a:cs typeface="Calibri" panose="020F0502020204030204" pitchFamily="34" charset="0"/>
              </a:rPr>
              <a:t> 50 </a:t>
            </a:r>
            <a:r>
              <a:rPr lang="en-US" sz="2400" dirty="0" err="1">
                <a:latin typeface="Calibri" panose="020F0502020204030204" pitchFamily="34" charset="0"/>
                <a:cs typeface="Calibri" panose="020F0502020204030204" pitchFamily="34" charset="0"/>
              </a:rPr>
              <a:t>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qo’llab-quvvatlasa</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tashkilotning</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ishchi</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guruhi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deb </a:t>
            </a:r>
            <a:r>
              <a:rPr lang="en-US" sz="2400" dirty="0" err="1">
                <a:latin typeface="Calibri" panose="020F0502020204030204" pitchFamily="34" charset="0"/>
                <a:cs typeface="Calibri" panose="020F0502020204030204" pitchFamily="34" charset="0"/>
              </a:rPr>
              <a:t>ataladi</a:t>
            </a:r>
            <a:r>
              <a:rPr lang="en-US" sz="2400" dirty="0">
                <a:latin typeface="Calibri" panose="020F0502020204030204" pitchFamily="34" charset="0"/>
                <a:cs typeface="Calibri" panose="020F0502020204030204" pitchFamily="34" charset="0"/>
              </a:rPr>
              <a:t>. </a:t>
            </a:r>
            <a:endParaRPr lang="ru-RU" sz="2400" dirty="0">
              <a:latin typeface="Calibri" panose="020F0502020204030204" pitchFamily="34" charset="0"/>
              <a:cs typeface="Calibri" panose="020F0502020204030204" pitchFamily="34" charset="0"/>
            </a:endParaRPr>
          </a:p>
          <a:p>
            <a:pPr marL="0" indent="0" algn="just">
              <a:buNone/>
            </a:pPr>
            <a:r>
              <a:rPr lang="en-US" sz="2400" i="1" dirty="0" err="1">
                <a:latin typeface="Calibri" panose="020F0502020204030204" pitchFamily="34" charset="0"/>
                <a:cs typeface="Calibri" panose="020F0502020204030204" pitchFamily="34" charset="0"/>
              </a:rPr>
              <a:t>Markazlashtirilgan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markazlashtirilmagan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tarqatilgan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amalga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oshirish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boshqarish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uchun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aniq</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belgilangan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infratuzilma</a:t>
            </a:r>
            <a:r>
              <a:rPr lang="en-US" sz="2400" dirty="0">
                <a:latin typeface="Calibri" panose="020F0502020204030204" pitchFamily="34" charset="0"/>
                <a:cs typeface="Calibri" panose="020F0502020204030204" pitchFamily="34" charset="0"/>
              </a:rPr>
              <a:t> (apparat, </a:t>
            </a:r>
            <a:r>
              <a:rPr lang="en-US" sz="2400" dirty="0" err="1">
                <a:latin typeface="Calibri" panose="020F0502020204030204" pitchFamily="34" charset="0"/>
                <a:cs typeface="Calibri" panose="020F0502020204030204" pitchFamily="34" charset="0"/>
              </a:rPr>
              <a:t>operatsion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tizimlar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tarmoq</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texnologiyalari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boshqalar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talab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qiladi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Odatda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infratuzilmaga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yaratadigan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ishlaydigan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tashkilot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egalik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qiladi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xizmat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qiladi</a:t>
            </a:r>
            <a:r>
              <a:rPr lang="en-US" sz="2400" dirty="0">
                <a:latin typeface="Calibri" panose="020F0502020204030204" pitchFamily="34" charset="0"/>
                <a:cs typeface="Calibri" panose="020F0502020204030204" pitchFamily="34" charset="0"/>
              </a:rPr>
              <a:t>. Ammo </a:t>
            </a:r>
            <a:r>
              <a:rPr lang="en-US" sz="2400" dirty="0" err="1">
                <a:latin typeface="Calibri" panose="020F0502020204030204" pitchFamily="34" charset="0"/>
                <a:cs typeface="Calibri" panose="020F0502020204030204" pitchFamily="34" charset="0"/>
              </a:rPr>
              <a:t>so’nggi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yillarda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bulutli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bazalaridan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foydalanish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tobora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ommalashib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bormoqda</a:t>
            </a:r>
            <a:r>
              <a:rPr lang="en-US" sz="2400"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Bulutli</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ma’lumotlar</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bu</a:t>
            </a:r>
            <a:r>
              <a:rPr lang="en-US" sz="2400" dirty="0">
                <a:latin typeface="Calibri" panose="020F0502020204030204" pitchFamily="34" charset="0"/>
                <a:cs typeface="Calibri" panose="020F0502020204030204" pitchFamily="34" charset="0"/>
              </a:rPr>
              <a:t> Microsoft Azure </a:t>
            </a:r>
            <a:r>
              <a:rPr lang="en-US" sz="2400" dirty="0" err="1">
                <a:latin typeface="Calibri" panose="020F0502020204030204" pitchFamily="34" charset="0"/>
                <a:cs typeface="Calibri" panose="020F0502020204030204" pitchFamily="34" charset="0"/>
              </a:rPr>
              <a:t>yoki</a:t>
            </a:r>
            <a:r>
              <a:rPr lang="en-US" sz="2400" dirty="0">
                <a:latin typeface="Calibri" panose="020F0502020204030204" pitchFamily="34" charset="0"/>
                <a:cs typeface="Calibri" panose="020F0502020204030204" pitchFamily="34" charset="0"/>
              </a:rPr>
              <a:t> Amazon AWS </a:t>
            </a:r>
            <a:r>
              <a:rPr lang="en-US" sz="2400" dirty="0" err="1">
                <a:latin typeface="Calibri" panose="020F0502020204030204" pitchFamily="34" charset="0"/>
                <a:cs typeface="Calibri" panose="020F0502020204030204" pitchFamily="34" charset="0"/>
              </a:rPr>
              <a:t>kabi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bulutli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xizmatlaridan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foydalanib</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yaratilgan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saqlanadigan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ma’lumotlar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bazasi</a:t>
            </a:r>
            <a:r>
              <a:rPr lang="en-US" sz="2400" dirty="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502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a:t>Ma’lumotlar</a:t>
            </a:r>
            <a:r>
              <a:rPr lang="en-US" b="1" dirty="0"/>
              <a:t> </a:t>
            </a:r>
            <a:r>
              <a:rPr lang="en-US" b="1" dirty="0" err="1"/>
              <a:t>bazasini</a:t>
            </a:r>
            <a:r>
              <a:rPr lang="en-US" b="1" dirty="0"/>
              <a:t> </a:t>
            </a:r>
            <a:r>
              <a:rPr lang="en-US" b="1" dirty="0" err="1"/>
              <a:t>loyihalash</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52698" y="1384662"/>
            <a:ext cx="11403874" cy="4648609"/>
          </a:xfrm>
        </p:spPr>
        <p:txBody>
          <a:bodyPr>
            <a:noAutofit/>
          </a:bodyPr>
          <a:lstStyle/>
          <a:p>
            <a:pPr marL="0" indent="0" algn="just">
              <a:buNone/>
            </a:pPr>
            <a:r>
              <a:rPr lang="en-US" b="1" dirty="0" err="1">
                <a:latin typeface="Calibri" panose="020F0502020204030204" pitchFamily="34" charset="0"/>
                <a:cs typeface="Calibri" panose="020F0502020204030204" pitchFamily="34" charset="0"/>
              </a:rPr>
              <a:t>Ma’lumotlar</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bazasini</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loyihalash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deganda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tuzilishini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loyihalashtirishga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qaratilgan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tashqi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foydalanuvchi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uchun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ishlatiladigan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harakatlar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tushuniladi</a:t>
            </a:r>
            <a:r>
              <a:rPr lang="en-US" dirty="0">
                <a:latin typeface="Calibri" panose="020F0502020204030204" pitchFamily="34" charset="0"/>
                <a:cs typeface="Calibri" panose="020F0502020204030204" pitchFamily="34" charset="0"/>
              </a:rPr>
              <a:t>. </a:t>
            </a:r>
            <a:endParaRPr lang="ru-RU" dirty="0">
              <a:latin typeface="Calibri" panose="020F0502020204030204" pitchFamily="34" charset="0"/>
              <a:cs typeface="Calibri" panose="020F0502020204030204" pitchFamily="34" charset="0"/>
            </a:endParaRPr>
          </a:p>
          <a:p>
            <a:pPr marL="0" indent="0" algn="just">
              <a:buNone/>
            </a:pPr>
            <a:r>
              <a:rPr lang="en-US" b="1" dirty="0" err="1">
                <a:latin typeface="Calibri" panose="020F0502020204030204" pitchFamily="34" charset="0"/>
                <a:cs typeface="Calibri" panose="020F0502020204030204" pitchFamily="34" charset="0"/>
              </a:rPr>
              <a:t>Ma’lumotlar</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bazasini</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loyihalash</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loyihalashtirish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chiqish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amalga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oshirish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xizmat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ko’rsatishni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osonlashtiradigan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jarayonlar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to’plami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To’g’ri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chiqilgan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oson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izchilligini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yaxshilaydi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diskni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joyi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nuqtai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nazaridan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iqtisodiy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jihatdan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samarali</a:t>
            </a:r>
            <a:r>
              <a:rPr lang="en-US" dirty="0">
                <a:latin typeface="Calibri" panose="020F0502020204030204" pitchFamily="34" charset="0"/>
                <a:cs typeface="Calibri" panose="020F0502020204030204" pitchFamily="34" charset="0"/>
              </a:rPr>
              <a:t>. </a:t>
            </a:r>
            <a:endParaRPr lang="ru-RU" dirty="0">
              <a:latin typeface="Calibri" panose="020F0502020204030204" pitchFamily="34" charset="0"/>
              <a:cs typeface="Calibri" panose="020F0502020204030204" pitchFamily="34" charset="0"/>
            </a:endParaRPr>
          </a:p>
          <a:p>
            <a:pPr marL="0" indent="0" algn="just">
              <a:buNone/>
            </a:pP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loyihalashning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asosiy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vazifalari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taklif</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etilayotgan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tizimining</a:t>
            </a:r>
            <a:r>
              <a:rPr lang="en-US"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mantiqiy</a:t>
            </a:r>
            <a:r>
              <a:rPr lang="en-US" i="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fizik</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loyihalash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modellarini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chiqarishdir</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689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a:t>Ma’lumotlar</a:t>
            </a:r>
            <a:r>
              <a:rPr lang="en-US" b="1" dirty="0"/>
              <a:t> </a:t>
            </a:r>
            <a:r>
              <a:rPr lang="en-US" b="1" dirty="0" err="1"/>
              <a:t>bazasini</a:t>
            </a:r>
            <a:r>
              <a:rPr lang="en-US" b="1" dirty="0"/>
              <a:t> </a:t>
            </a:r>
            <a:r>
              <a:rPr lang="en-US" b="1" dirty="0" err="1"/>
              <a:t>loyihalash</a:t>
            </a:r>
            <a:endParaRPr lang="ru-RU" dirty="0">
              <a:latin typeface="Calibri" panose="020F0502020204030204" pitchFamily="34" charset="0"/>
              <a:cs typeface="Calibri" panose="020F0502020204030204" pitchFamily="34" charset="0"/>
            </a:endParaRPr>
          </a:p>
        </p:txBody>
      </p:sp>
      <p:sp>
        <p:nvSpPr>
          <p:cNvPr id="3" name="Объект 2"/>
          <p:cNvSpPr>
            <a:spLocks noGrp="1"/>
          </p:cNvSpPr>
          <p:nvPr>
            <p:ph idx="1"/>
          </p:nvPr>
        </p:nvSpPr>
        <p:spPr>
          <a:xfrm>
            <a:off x="394063" y="1690688"/>
            <a:ext cx="11403874" cy="4648609"/>
          </a:xfrm>
        </p:spPr>
        <p:txBody>
          <a:bodyPr>
            <a:noAutofit/>
          </a:bodyPr>
          <a:lstStyle/>
          <a:p>
            <a:pPr marL="0" indent="0" algn="just">
              <a:buNone/>
            </a:pPr>
            <a:r>
              <a:rPr lang="en-US" i="1" dirty="0" err="1">
                <a:latin typeface="Calibri" panose="020F0502020204030204" pitchFamily="34" charset="0"/>
                <a:cs typeface="Calibri" panose="020F0502020204030204" pitchFamily="34" charset="0"/>
              </a:rPr>
              <a:t>Mantiqiy</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model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talablariga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fizik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mulohazalardan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mustaqil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ravishda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saqlanadigan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e’tiborni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qaratadi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qanday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yoki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qayerda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saqlanishi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tarzda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bog’liq</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emas</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fizik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loyihasi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modeli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boshqarish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tizimlari</a:t>
            </a:r>
            <a:r>
              <a:rPr lang="en-US" dirty="0">
                <a:latin typeface="Calibri" panose="020F0502020204030204" pitchFamily="34" charset="0"/>
                <a:cs typeface="Calibri" panose="020F0502020204030204" pitchFamily="34" charset="0"/>
              </a:rPr>
              <a:t> (MBBT) </a:t>
            </a:r>
            <a:r>
              <a:rPr lang="en-US" dirty="0" err="1">
                <a:latin typeface="Calibri" panose="020F0502020204030204" pitchFamily="34" charset="0"/>
                <a:cs typeface="Calibri" panose="020F0502020204030204" pitchFamily="34" charset="0"/>
              </a:rPr>
              <a:t>kabi</a:t>
            </a:r>
            <a:r>
              <a:rPr lang="en-US" dirty="0">
                <a:latin typeface="Calibri" panose="020F0502020204030204" pitchFamily="34" charset="0"/>
                <a:cs typeface="Calibri" panose="020F0502020204030204" pitchFamily="34" charset="0"/>
              </a:rPr>
              <a:t> apparat </a:t>
            </a:r>
            <a:r>
              <a:rPr lang="en-US" dirty="0" err="1">
                <a:latin typeface="Calibri" panose="020F0502020204030204" pitchFamily="34" charset="0"/>
                <a:cs typeface="Calibri" panose="020F0502020204030204" pitchFamily="34" charset="0"/>
              </a:rPr>
              <a:t>vositalari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dasturiy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ta’minot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tizimlaridan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foydalangan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holda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mantiqiy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loyihasini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fizik</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muhitga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tarjima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qilishni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o’z</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ichiga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oladi</a:t>
            </a:r>
            <a:r>
              <a:rPr lang="en-US" dirty="0">
                <a:latin typeface="Calibri" panose="020F0502020204030204" pitchFamily="34" charset="0"/>
                <a:cs typeface="Calibri" panose="020F0502020204030204" pitchFamily="34" charset="0"/>
              </a:rPr>
              <a:t>.</a:t>
            </a:r>
            <a:endParaRPr lang="ru-RU" dirty="0">
              <a:latin typeface="Calibri" panose="020F0502020204030204" pitchFamily="34" charset="0"/>
              <a:cs typeface="Calibri" panose="020F0502020204030204" pitchFamily="34" charset="0"/>
            </a:endParaRPr>
          </a:p>
          <a:p>
            <a:pPr marL="0" indent="0" algn="just">
              <a:buNone/>
            </a:pP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chiqish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davrida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bir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qator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bosqichlar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mavjud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bo’lib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ma’lumotlar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bazasi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tizimini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ishlab</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chiqishda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kuzatiladi</a:t>
            </a:r>
            <a:endParaRPr lang="ru-R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729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b="1" dirty="0" err="1"/>
              <a:t>Ma’lumotlar</a:t>
            </a:r>
            <a:r>
              <a:rPr lang="en-US" b="1" dirty="0"/>
              <a:t> </a:t>
            </a:r>
            <a:r>
              <a:rPr lang="en-US" b="1" dirty="0" err="1"/>
              <a:t>bazasini</a:t>
            </a:r>
            <a:r>
              <a:rPr lang="en-US" b="1" dirty="0"/>
              <a:t> </a:t>
            </a:r>
            <a:r>
              <a:rPr lang="en-US" b="1" dirty="0" err="1"/>
              <a:t>loyihalash</a:t>
            </a:r>
            <a:endParaRPr lang="ru-RU" dirty="0">
              <a:latin typeface="Calibri" panose="020F0502020204030204" pitchFamily="34" charset="0"/>
              <a:cs typeface="Calibri" panose="020F0502020204030204" pitchFamily="34" charset="0"/>
            </a:endParaRPr>
          </a:p>
        </p:txBody>
      </p:sp>
      <p:pic>
        <p:nvPicPr>
          <p:cNvPr id="15" name="Рисунок 14"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627" y="1362647"/>
            <a:ext cx="9186476" cy="5225074"/>
          </a:xfrm>
          <a:prstGeom prst="rect">
            <a:avLst/>
          </a:prstGeom>
        </p:spPr>
      </p:pic>
    </p:spTree>
    <p:extLst>
      <p:ext uri="{BB962C8B-B14F-4D97-AF65-F5344CB8AC3E}">
        <p14:creationId xmlns:p14="http://schemas.microsoft.com/office/powerpoint/2010/main" val="3405285592"/>
      </p:ext>
    </p:extLst>
  </p:cSld>
  <p:clrMapOvr>
    <a:masterClrMapping/>
  </p:clrMapOvr>
</p:sld>
</file>

<file path=ppt/theme/theme1.xml><?xml version="1.0" encoding="utf-8"?>
<a:theme xmlns:a="http://schemas.openxmlformats.org/drawingml/2006/main" name="Глубина">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Глубина</Template>
  <TotalTime>38</TotalTime>
  <Words>2213</Words>
  <Application>Microsoft Office PowerPoint</Application>
  <PresentationFormat>Широкоэкранный</PresentationFormat>
  <Paragraphs>99</Paragraphs>
  <Slides>26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Arial</vt:lpstr>
      <vt:lpstr>Calibri</vt:lpstr>
      <vt:lpstr>Corbel</vt:lpstr>
      <vt:lpstr>Глубина</vt:lpstr>
      <vt:lpstr>1-MA’RUZA. MA’LUMOTLAR BAZASINING  MAQSADI, VAZIFALARI  VA ASOSIY TUSHUNCHALARI</vt:lpstr>
      <vt:lpstr>Ma’lumotlar bazasi kelib chiqishi tarixi</vt:lpstr>
      <vt:lpstr>Ma’lumotlar bazasi tushunchalari</vt:lpstr>
      <vt:lpstr>Ma’lumotlar bazasi tushunchalari</vt:lpstr>
      <vt:lpstr>Ma’lumotlar bazasi tushunchalari</vt:lpstr>
      <vt:lpstr>Ma’lumotlar bazasining turlari</vt:lpstr>
      <vt:lpstr>Ma’lumotlar bazasini loyihalash</vt:lpstr>
      <vt:lpstr>Ma’lumotlar bazasini loyihalash</vt:lpstr>
      <vt:lpstr>Ma’lumotlar bazasini loyihalash</vt:lpstr>
      <vt:lpstr>Ma’lumotlarning modellari</vt:lpstr>
      <vt:lpstr>Relyatsion model</vt:lpstr>
      <vt:lpstr>Relyatsion model</vt:lpstr>
      <vt:lpstr>Relyatsion model</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lpstr>Ma’lumotlar bazasini boshqarish tizimlari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1-MA’RUZA. MA’LUMOTLAR BAZASINING  MAQSADI, VAZIFALARI  VA ASOSIY TUSHUNCHALARI</dc:title>
  <dc:creator>Erali</dc:creator>
  <cp:lastModifiedBy>Ilhomjonov Iqbolshoh</cp:lastModifiedBy>
  <cp:revision>8</cp:revision>
  <dcterms:created xsi:type="dcterms:W3CDTF">2021-02-01T17:04:13Z</dcterms:created>
  <dcterms:modified xsi:type="dcterms:W3CDTF">2023-12-23T09:11:31Z</dcterms:modified>
</cp:coreProperties>
</file>