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6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71548" y="2773046"/>
            <a:ext cx="7718861" cy="2495345"/>
          </a:xfrm>
        </p:spPr>
        <p:txBody>
          <a:bodyPr anchor="b">
            <a:normAutofit/>
          </a:bodyPr>
          <a:lstStyle>
            <a:lvl1pPr>
              <a:defRPr sz="5955"/>
            </a:lvl1pPr>
          </a:lstStyle>
          <a:p>
            <a:r>
              <a:rPr lang="ru-RU"/>
              <a:t>Образец заголовка</a:t>
            </a:r>
            <a:endParaRPr lang="en-US" dirty="0"/>
          </a:p>
        </p:txBody>
      </p:sp>
      <p:sp>
        <p:nvSpPr>
          <p:cNvPr id="3" name="Subtitle 2"/>
          <p:cNvSpPr>
            <a:spLocks noGrp="1"/>
          </p:cNvSpPr>
          <p:nvPr>
            <p:ph type="subTitle" idx="1"/>
          </p:nvPr>
        </p:nvSpPr>
        <p:spPr>
          <a:xfrm>
            <a:off x="2271548" y="5268389"/>
            <a:ext cx="7718861" cy="1242040"/>
          </a:xfrm>
        </p:spPr>
        <p:txBody>
          <a:bodyPr anchor="t"/>
          <a:lstStyle>
            <a:lvl1pPr marL="0" indent="0" algn="l">
              <a:buNone/>
              <a:defRPr>
                <a:solidFill>
                  <a:schemeClr val="tx1">
                    <a:lumMod val="65000"/>
                    <a:lumOff val="35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9" name="Freeform 8"/>
          <p:cNvSpPr/>
          <p:nvPr/>
        </p:nvSpPr>
        <p:spPr bwMode="auto">
          <a:xfrm>
            <a:off x="-37093" y="4765277"/>
            <a:ext cx="1631928" cy="86213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95066" y="4995078"/>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58564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271547" y="672254"/>
            <a:ext cx="7708960" cy="3437402"/>
          </a:xfrm>
        </p:spPr>
        <p:txBody>
          <a:bodyPr anchor="ctr">
            <a:normAutofit/>
          </a:bodyPr>
          <a:lstStyle>
            <a:lvl1pPr algn="l">
              <a:defRPr sz="5293" b="0" cap="none"/>
            </a:lvl1pPr>
          </a:lstStyle>
          <a:p>
            <a:r>
              <a:rPr lang="ru-RU"/>
              <a:t>Образец заголовка</a:t>
            </a:r>
            <a:endParaRPr lang="en-US" dirty="0"/>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97523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2825345" y="3865457"/>
            <a:ext cx="6611908" cy="420158"/>
          </a:xfrm>
        </p:spPr>
        <p:txBody>
          <a:bodyPr anchor="ctr">
            <a:noAutofit/>
          </a:bodyPr>
          <a:lstStyle>
            <a:lvl1pPr marL="0" indent="0">
              <a:buFontTx/>
              <a:buNone/>
              <a:defRPr sz="1764">
                <a:solidFill>
                  <a:schemeClr val="tx1">
                    <a:lumMod val="50000"/>
                    <a:lumOff val="50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ru-RU"/>
              <a:t>Образец текста</a:t>
            </a:r>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9"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ru-RU" smtClean="0"/>
              <a:t>‹#›</a:t>
            </a:fld>
            <a:endParaRPr lang="ru-RU"/>
          </a:p>
        </p:txBody>
      </p:sp>
      <p:sp>
        <p:nvSpPr>
          <p:cNvPr id="14" name="TextBox 13"/>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5" name="TextBox 14"/>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587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271547" y="2689015"/>
            <a:ext cx="7708960" cy="3004899"/>
          </a:xfrm>
        </p:spPr>
        <p:txBody>
          <a:bodyPr anchor="b">
            <a:normAutofit/>
          </a:bodyPr>
          <a:lstStyle>
            <a:lvl1pPr algn="l">
              <a:defRPr sz="5293" b="0"/>
            </a:lvl1pPr>
          </a:lstStyle>
          <a:p>
            <a:r>
              <a:rPr lang="ru-RU"/>
              <a:t>Образец заголовка</a:t>
            </a:r>
            <a:endParaRPr lang="en-US" dirty="0"/>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251759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3"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271546" y="4789805"/>
            <a:ext cx="7821586"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ru-RU"/>
              <a:t>Образец текста</a:t>
            </a:r>
          </a:p>
        </p:txBody>
      </p:sp>
      <p:sp>
        <p:nvSpPr>
          <p:cNvPr id="4" name="Text Placeholder 3"/>
          <p:cNvSpPr>
            <a:spLocks noGrp="1"/>
          </p:cNvSpPr>
          <p:nvPr>
            <p:ph type="body" sz="half" idx="2"/>
          </p:nvPr>
        </p:nvSpPr>
        <p:spPr>
          <a:xfrm>
            <a:off x="2271546" y="5714153"/>
            <a:ext cx="7821586"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2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ru-RU" smtClean="0"/>
              <a:t>‹#›</a:t>
            </a:fld>
            <a:endParaRPr lang="ru-RU"/>
          </a:p>
        </p:txBody>
      </p:sp>
      <p:sp>
        <p:nvSpPr>
          <p:cNvPr id="11" name="TextBox 10"/>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2" name="TextBox 11"/>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2214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271548" y="691891"/>
            <a:ext cx="7708959" cy="3176022"/>
          </a:xfrm>
        </p:spPr>
        <p:txBody>
          <a:bodyPr anchor="ctr">
            <a:normAutofit/>
          </a:bodyPr>
          <a:lstStyle>
            <a:lvl1pPr algn="l">
              <a:defRPr sz="5293" b="0"/>
            </a:lvl1pPr>
          </a:lstStyle>
          <a:p>
            <a:r>
              <a:rPr lang="ru-RU"/>
              <a:t>Образец заголовка</a:t>
            </a:r>
            <a:endParaRPr lang="en-US" dirty="0"/>
          </a:p>
        </p:txBody>
      </p:sp>
      <p:sp>
        <p:nvSpPr>
          <p:cNvPr id="21" name="Text Placeholder 9"/>
          <p:cNvSpPr>
            <a:spLocks noGrp="1"/>
          </p:cNvSpPr>
          <p:nvPr>
            <p:ph type="body" sz="quarter" idx="13"/>
          </p:nvPr>
        </p:nvSpPr>
        <p:spPr>
          <a:xfrm>
            <a:off x="2271547" y="4789805"/>
            <a:ext cx="7708960"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ru-RU"/>
              <a:t>Образец текста</a:t>
            </a:r>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15247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738439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4065" y="691890"/>
            <a:ext cx="1936754" cy="5826876"/>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271548" y="691890"/>
            <a:ext cx="5515507" cy="5826876"/>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172818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28-Nov-22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9881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274805" y="688255"/>
            <a:ext cx="7705702" cy="1412537"/>
          </a:xfrm>
        </p:spPr>
        <p:txBody>
          <a:bodyPr/>
          <a:lstStyle/>
          <a:p>
            <a:r>
              <a:rPr lang="ru-RU"/>
              <a:t>Образец заголовка</a:t>
            </a:r>
            <a:endParaRPr lang="en-US" dirty="0"/>
          </a:p>
        </p:txBody>
      </p:sp>
      <p:sp>
        <p:nvSpPr>
          <p:cNvPr id="3" name="Content Placeholder 2"/>
          <p:cNvSpPr>
            <a:spLocks noGrp="1"/>
          </p:cNvSpPr>
          <p:nvPr>
            <p:ph idx="1"/>
          </p:nvPr>
        </p:nvSpPr>
        <p:spPr>
          <a:xfrm>
            <a:off x="2271547" y="2352886"/>
            <a:ext cx="7708960" cy="416587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74974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271547" y="2287781"/>
            <a:ext cx="7708960" cy="1619760"/>
          </a:xfrm>
        </p:spPr>
        <p:txBody>
          <a:bodyPr anchor="b"/>
          <a:lstStyle>
            <a:lvl1pPr algn="l">
              <a:defRPr sz="4411" b="0" cap="none"/>
            </a:lvl1pPr>
          </a:lstStyle>
          <a:p>
            <a:r>
              <a:rPr lang="ru-RU"/>
              <a:t>Образец заголовка</a:t>
            </a:r>
            <a:endParaRPr lang="en-US" dirty="0"/>
          </a:p>
        </p:txBody>
      </p:sp>
      <p:sp>
        <p:nvSpPr>
          <p:cNvPr id="3" name="Text Placeholder 2"/>
          <p:cNvSpPr>
            <a:spLocks noGrp="1"/>
          </p:cNvSpPr>
          <p:nvPr>
            <p:ph type="body" idx="1"/>
          </p:nvPr>
        </p:nvSpPr>
        <p:spPr>
          <a:xfrm>
            <a:off x="2271547" y="3949488"/>
            <a:ext cx="7708960" cy="948830"/>
          </a:xfrm>
        </p:spPr>
        <p:txBody>
          <a:bodyPr anchor="t"/>
          <a:lstStyle>
            <a:lvl1pPr marL="0" indent="0" algn="l">
              <a:buNone/>
              <a:defRPr sz="2206">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28-Nov-22</a:t>
            </a:fld>
            <a:endParaRPr lang="en-US"/>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0926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271548" y="2356312"/>
            <a:ext cx="3739335" cy="415460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41684" y="2356312"/>
            <a:ext cx="3738823" cy="415460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97853" y="868750"/>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2460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649203" y="2455474"/>
            <a:ext cx="3361680"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ru-RU"/>
              <a:t>Образец текста</a:t>
            </a:r>
          </a:p>
        </p:txBody>
      </p:sp>
      <p:sp>
        <p:nvSpPr>
          <p:cNvPr id="4" name="Content Placeholder 3"/>
          <p:cNvSpPr>
            <a:spLocks noGrp="1"/>
          </p:cNvSpPr>
          <p:nvPr>
            <p:ph sz="half" idx="2"/>
          </p:nvPr>
        </p:nvSpPr>
        <p:spPr>
          <a:xfrm>
            <a:off x="2271546" y="3090963"/>
            <a:ext cx="3739336" cy="34249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14559" y="2451914"/>
            <a:ext cx="3360093"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ru-RU"/>
              <a:t>Образец текста</a:t>
            </a:r>
          </a:p>
        </p:txBody>
      </p:sp>
      <p:sp>
        <p:nvSpPr>
          <p:cNvPr id="6" name="Content Placeholder 5"/>
          <p:cNvSpPr>
            <a:spLocks noGrp="1"/>
          </p:cNvSpPr>
          <p:nvPr>
            <p:ph sz="quarter" idx="4"/>
          </p:nvPr>
        </p:nvSpPr>
        <p:spPr>
          <a:xfrm>
            <a:off x="6237483" y="3087404"/>
            <a:ext cx="3737170" cy="34249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28-Nov-22</a:t>
            </a:fld>
            <a:endParaRPr lang="en-US"/>
          </a:p>
        </p:txBody>
      </p:sp>
      <p:sp>
        <p:nvSpPr>
          <p:cNvPr id="8" name="Footer Placeholder 7"/>
          <p:cNvSpPr>
            <a:spLocks noGrp="1"/>
          </p:cNvSpPr>
          <p:nvPr>
            <p:ph type="ftr" sz="quarter" idx="11"/>
          </p:nvPr>
        </p:nvSpPr>
        <p:spPr/>
        <p:txBody>
          <a:bodyPr/>
          <a:lstStyle/>
          <a:p>
            <a:endParaRPr lang="ru-RU"/>
          </a:p>
        </p:txBody>
      </p:sp>
      <p:sp>
        <p:nvSpPr>
          <p:cNvPr id="11"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97853" y="868750"/>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13718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274804" y="688255"/>
            <a:ext cx="7705703" cy="1412537"/>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28-Nov-22</a:t>
            </a:fld>
            <a:endParaRPr lang="en-US"/>
          </a:p>
        </p:txBody>
      </p:sp>
      <p:sp>
        <p:nvSpPr>
          <p:cNvPr id="4" name="Footer Placeholder 3"/>
          <p:cNvSpPr>
            <a:spLocks noGrp="1"/>
          </p:cNvSpPr>
          <p:nvPr>
            <p:ph type="ftr" sz="quarter" idx="11"/>
          </p:nvPr>
        </p:nvSpPr>
        <p:spPr/>
        <p:txBody>
          <a:bodyPr/>
          <a:lstStyle/>
          <a:p>
            <a:endParaRPr lang="ru-RU"/>
          </a:p>
        </p:txBody>
      </p:sp>
      <p:sp>
        <p:nvSpPr>
          <p:cNvPr id="8"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32111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28-Nov-22</a:t>
            </a:fld>
            <a:endParaRPr lang="en-US"/>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4599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271547" y="491936"/>
            <a:ext cx="3075152" cy="1076655"/>
          </a:xfrm>
        </p:spPr>
        <p:txBody>
          <a:bodyPr anchor="b"/>
          <a:lstStyle>
            <a:lvl1pPr algn="l">
              <a:defRPr sz="2206" b="0"/>
            </a:lvl1pPr>
          </a:lstStyle>
          <a:p>
            <a:r>
              <a:rPr lang="ru-RU"/>
              <a:t>Образец заголовка</a:t>
            </a:r>
            <a:endParaRPr lang="en-US" dirty="0"/>
          </a:p>
        </p:txBody>
      </p:sp>
      <p:sp>
        <p:nvSpPr>
          <p:cNvPr id="3" name="Content Placeholder 2"/>
          <p:cNvSpPr>
            <a:spLocks noGrp="1"/>
          </p:cNvSpPr>
          <p:nvPr>
            <p:ph idx="1"/>
          </p:nvPr>
        </p:nvSpPr>
        <p:spPr>
          <a:xfrm>
            <a:off x="5547253" y="491938"/>
            <a:ext cx="4433254" cy="5971501"/>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271547" y="1762915"/>
            <a:ext cx="3075152" cy="4700520"/>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9489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271547" y="5293995"/>
            <a:ext cx="7708960" cy="624986"/>
          </a:xfrm>
        </p:spPr>
        <p:txBody>
          <a:bodyPr anchor="b">
            <a:normAutofit/>
          </a:bodyPr>
          <a:lstStyle>
            <a:lvl1pPr algn="l">
              <a:defRPr sz="2647"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271547" y="700225"/>
            <a:ext cx="7708960" cy="4251175"/>
          </a:xfrm>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ru-RU"/>
              <a:t>Вставка рисунка</a:t>
            </a:r>
            <a:endParaRPr lang="en-US" dirty="0"/>
          </a:p>
        </p:txBody>
      </p:sp>
      <p:sp>
        <p:nvSpPr>
          <p:cNvPr id="4" name="Text Placeholder 3"/>
          <p:cNvSpPr>
            <a:spLocks noGrp="1"/>
          </p:cNvSpPr>
          <p:nvPr>
            <p:ph type="body" sz="half" idx="2"/>
          </p:nvPr>
        </p:nvSpPr>
        <p:spPr>
          <a:xfrm>
            <a:off x="2271547" y="5918981"/>
            <a:ext cx="7708960" cy="544455"/>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28-Nov-22</a:t>
            </a:fld>
            <a:endParaRPr lang="en-US"/>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7447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2095"/>
            <a:ext cx="2316903" cy="7320931"/>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3881" y="314"/>
            <a:ext cx="2283074" cy="7557301"/>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13868" cy="75628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274804" y="688255"/>
            <a:ext cx="7705703" cy="1412537"/>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271547" y="2352887"/>
            <a:ext cx="7708960" cy="428561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089390" y="6765641"/>
            <a:ext cx="896239" cy="408216"/>
          </a:xfrm>
          <a:prstGeom prst="rect">
            <a:avLst/>
          </a:prstGeom>
        </p:spPr>
        <p:txBody>
          <a:bodyPr vert="horz" lIns="91440" tIns="45720" rIns="91440" bIns="45720" rtlCol="0" anchor="ctr"/>
          <a:lstStyle>
            <a:lvl1pPr algn="r">
              <a:defRPr sz="993">
                <a:solidFill>
                  <a:schemeClr val="tx1">
                    <a:tint val="75000"/>
                  </a:schemeClr>
                </a:solidFill>
              </a:defRPr>
            </a:lvl1pPr>
          </a:lstStyle>
          <a:p>
            <a:fld id="{1D8BD707-D9CF-40AE-B4C6-C98DA3205C09}" type="datetimeFigureOut">
              <a:rPr lang="en-US" smtClean="0"/>
              <a:t>28-Nov-22</a:t>
            </a:fld>
            <a:endParaRPr lang="en-US"/>
          </a:p>
        </p:txBody>
      </p:sp>
      <p:sp>
        <p:nvSpPr>
          <p:cNvPr id="5" name="Footer Placeholder 4"/>
          <p:cNvSpPr>
            <a:spLocks noGrp="1"/>
          </p:cNvSpPr>
          <p:nvPr>
            <p:ph type="ftr" sz="quarter" idx="3"/>
          </p:nvPr>
        </p:nvSpPr>
        <p:spPr>
          <a:xfrm>
            <a:off x="2271546" y="6766434"/>
            <a:ext cx="6685115" cy="402652"/>
          </a:xfrm>
          <a:prstGeom prst="rect">
            <a:avLst/>
          </a:prstGeom>
        </p:spPr>
        <p:txBody>
          <a:bodyPr vert="horz" lIns="91440" tIns="45720" rIns="91440" bIns="45720" rtlCol="0" anchor="ctr"/>
          <a:lstStyle>
            <a:lvl1pPr algn="l">
              <a:defRPr sz="993">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97853" y="868750"/>
            <a:ext cx="684099" cy="402652"/>
          </a:xfrm>
          <a:prstGeom prst="rect">
            <a:avLst/>
          </a:prstGeom>
        </p:spPr>
        <p:txBody>
          <a:bodyPr vert="horz" lIns="91440" tIns="45720" rIns="91440" bIns="45720" rtlCol="0" anchor="ctr"/>
          <a:lstStyle>
            <a:lvl1pPr algn="r">
              <a:defRPr sz="2206">
                <a:solidFill>
                  <a:srgbClr val="FEFFFF"/>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194802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buClr>
        <a:buFont typeface="Wingdings 3" charset="2"/>
        <a:buChar char=""/>
        <a:defRPr sz="1985" kern="1200">
          <a:solidFill>
            <a:schemeClr val="tx1">
              <a:lumMod val="75000"/>
              <a:lumOff val="25000"/>
            </a:schemeClr>
          </a:solidFill>
          <a:latin typeface="+mn-lt"/>
          <a:ea typeface="+mn-ea"/>
          <a:cs typeface="+mn-cs"/>
        </a:defRPr>
      </a:lvl1pPr>
      <a:lvl2pPr marL="819325" indent="-315125" algn="l" defTabSz="504200" rtl="0" eaLnBrk="1" latinLnBrk="0" hangingPunct="1">
        <a:spcBef>
          <a:spcPts val="1103"/>
        </a:spcBef>
        <a:spcAft>
          <a:spcPts val="0"/>
        </a:spcAft>
        <a:buClr>
          <a:schemeClr val="accent1"/>
        </a:buClr>
        <a:buFont typeface="Wingdings 3" charset="2"/>
        <a:buChar char=""/>
        <a:defRPr sz="1764" kern="1200">
          <a:solidFill>
            <a:schemeClr val="tx1">
              <a:lumMod val="75000"/>
              <a:lumOff val="25000"/>
            </a:schemeClr>
          </a:solidFill>
          <a:latin typeface="+mn-lt"/>
          <a:ea typeface="+mn-ea"/>
          <a:cs typeface="+mn-cs"/>
        </a:defRPr>
      </a:lvl2pPr>
      <a:lvl3pPr marL="1260500" indent="-252100" algn="l" defTabSz="504200" rtl="0" eaLnBrk="1" latinLnBrk="0" hangingPunct="1">
        <a:spcBef>
          <a:spcPts val="1103"/>
        </a:spcBef>
        <a:spcAft>
          <a:spcPts val="0"/>
        </a:spcAft>
        <a:buClr>
          <a:schemeClr val="accent1"/>
        </a:buClr>
        <a:buFont typeface="Wingdings 3" charset="2"/>
        <a:buChar char=""/>
        <a:defRPr sz="1544" kern="1200">
          <a:solidFill>
            <a:schemeClr val="tx1">
              <a:lumMod val="75000"/>
              <a:lumOff val="25000"/>
            </a:schemeClr>
          </a:solidFill>
          <a:latin typeface="+mn-lt"/>
          <a:ea typeface="+mn-ea"/>
          <a:cs typeface="+mn-cs"/>
        </a:defRPr>
      </a:lvl3pPr>
      <a:lvl4pPr marL="1764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4pPr>
      <a:lvl5pPr marL="22689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5pPr>
      <a:lvl6pPr marL="27731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73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815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5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81417" y="1023937"/>
            <a:ext cx="8331834" cy="4474210"/>
          </a:xfrm>
          <a:prstGeom prst="rect">
            <a:avLst/>
          </a:prstGeom>
        </p:spPr>
        <p:txBody>
          <a:bodyPr vert="horz" wrap="square" lIns="0" tIns="33020" rIns="0" bIns="0" rtlCol="0">
            <a:spAutoFit/>
          </a:bodyPr>
          <a:lstStyle/>
          <a:p>
            <a:pPr marL="1107440" marR="1095375" indent="866140">
              <a:lnSpc>
                <a:spcPts val="8800"/>
              </a:lnSpc>
              <a:spcBef>
                <a:spcPts val="260"/>
              </a:spcBef>
            </a:pPr>
            <a:r>
              <a:rPr lang="en-US" sz="7200" b="1" spc="-5" dirty="0">
                <a:latin typeface="Candara"/>
                <a:cs typeface="Candara"/>
              </a:rPr>
              <a:t>9</a:t>
            </a:r>
            <a:r>
              <a:rPr sz="7200" b="1" spc="-5" smtClean="0">
                <a:latin typeface="Candara"/>
                <a:cs typeface="Candara"/>
              </a:rPr>
              <a:t>-MA’RUZA</a:t>
            </a:r>
            <a:r>
              <a:rPr sz="7200" b="1" spc="-5" dirty="0">
                <a:latin typeface="Candara"/>
                <a:cs typeface="Candara"/>
              </a:rPr>
              <a:t>. </a:t>
            </a:r>
            <a:r>
              <a:rPr sz="7200" b="1" dirty="0">
                <a:latin typeface="Candara"/>
                <a:cs typeface="Candara"/>
              </a:rPr>
              <a:t> MA’LUMOTLAR</a:t>
            </a:r>
            <a:endParaRPr sz="7200" dirty="0">
              <a:latin typeface="Candara"/>
              <a:cs typeface="Candara"/>
            </a:endParaRPr>
          </a:p>
          <a:p>
            <a:pPr marL="1270" algn="ctr">
              <a:lnSpc>
                <a:spcPts val="8465"/>
              </a:lnSpc>
            </a:pPr>
            <a:r>
              <a:rPr sz="7200" b="1" spc="-5" dirty="0">
                <a:latin typeface="Candara"/>
                <a:cs typeface="Candara"/>
              </a:rPr>
              <a:t>BAZASINI</a:t>
            </a:r>
            <a:endParaRPr sz="7200" dirty="0">
              <a:latin typeface="Candara"/>
              <a:cs typeface="Candara"/>
            </a:endParaRPr>
          </a:p>
          <a:p>
            <a:pPr algn="ctr">
              <a:lnSpc>
                <a:spcPct val="100000"/>
              </a:lnSpc>
              <a:spcBef>
                <a:spcPts val="165"/>
              </a:spcBef>
            </a:pPr>
            <a:r>
              <a:rPr sz="7200" b="1" spc="-5" dirty="0">
                <a:latin typeface="Candara"/>
                <a:cs typeface="Candara"/>
              </a:rPr>
              <a:t>NORMALLASHTIRISH</a:t>
            </a:r>
            <a:endParaRPr sz="7200" dirty="0">
              <a:latin typeface="Candara"/>
              <a:cs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1795" cy="2253615"/>
          </a:xfrm>
          <a:prstGeom prst="rect">
            <a:avLst/>
          </a:prstGeom>
        </p:spPr>
        <p:txBody>
          <a:bodyPr vert="horz" wrap="square" lIns="0" tIns="5715" rIns="0" bIns="0" rtlCol="0">
            <a:spAutoFit/>
          </a:bodyPr>
          <a:lstStyle/>
          <a:p>
            <a:pPr marL="12700" marR="8890" indent="360680" algn="just">
              <a:lnSpc>
                <a:spcPct val="101800"/>
              </a:lnSpc>
              <a:spcBef>
                <a:spcPts val="45"/>
              </a:spcBef>
            </a:pPr>
            <a:r>
              <a:rPr sz="2400" dirty="0">
                <a:latin typeface="Candara"/>
                <a:cs typeface="Candara"/>
              </a:rPr>
              <a:t>Ushbu nomlarning </a:t>
            </a:r>
            <a:r>
              <a:rPr sz="2400" spc="-5" dirty="0">
                <a:latin typeface="Candara"/>
                <a:cs typeface="Candara"/>
              </a:rPr>
              <a:t>qaysi </a:t>
            </a:r>
            <a:r>
              <a:rPr sz="2400" dirty="0">
                <a:latin typeface="Candara"/>
                <a:cs typeface="Candara"/>
              </a:rPr>
              <a:t>biri </a:t>
            </a:r>
            <a:r>
              <a:rPr sz="2400" spc="-5" dirty="0">
                <a:latin typeface="Candara"/>
                <a:cs typeface="Candara"/>
              </a:rPr>
              <a:t>to'g'ri bo'ladi? Agar </a:t>
            </a:r>
            <a:r>
              <a:rPr sz="2400" dirty="0">
                <a:latin typeface="Candara"/>
                <a:cs typeface="Candara"/>
              </a:rPr>
              <a:t>biz </a:t>
            </a:r>
            <a:r>
              <a:rPr sz="2400" spc="-5" dirty="0">
                <a:latin typeface="Candara"/>
                <a:cs typeface="Candara"/>
              </a:rPr>
              <a:t>yangi </a:t>
            </a:r>
            <a:r>
              <a:rPr sz="2400" dirty="0">
                <a:latin typeface="Candara"/>
                <a:cs typeface="Candara"/>
              </a:rPr>
              <a:t>yozuvlarni </a:t>
            </a:r>
            <a:r>
              <a:rPr sz="2400" spc="5" dirty="0">
                <a:latin typeface="Candara"/>
                <a:cs typeface="Candara"/>
              </a:rPr>
              <a:t> </a:t>
            </a:r>
            <a:r>
              <a:rPr sz="2400" spc="-5" dirty="0">
                <a:latin typeface="Candara"/>
                <a:cs typeface="Candara"/>
              </a:rPr>
              <a:t>qo'shishda</a:t>
            </a:r>
            <a:r>
              <a:rPr sz="2400" dirty="0">
                <a:latin typeface="Candara"/>
                <a:cs typeface="Candara"/>
              </a:rPr>
              <a:t> yana</a:t>
            </a:r>
            <a:r>
              <a:rPr sz="2400" spc="5" dirty="0">
                <a:latin typeface="Candara"/>
                <a:cs typeface="Candara"/>
              </a:rPr>
              <a:t> </a:t>
            </a:r>
            <a:r>
              <a:rPr sz="2400" spc="-10" dirty="0">
                <a:latin typeface="Candara"/>
                <a:cs typeface="Candara"/>
              </a:rPr>
              <a:t>bir</a:t>
            </a:r>
            <a:r>
              <a:rPr sz="2400" spc="-5" dirty="0">
                <a:latin typeface="Candara"/>
                <a:cs typeface="Candara"/>
              </a:rPr>
              <a:t> </a:t>
            </a:r>
            <a:r>
              <a:rPr sz="2400" dirty="0">
                <a:latin typeface="Candara"/>
                <a:cs typeface="Candara"/>
              </a:rPr>
              <a:t>yangi</a:t>
            </a:r>
            <a:r>
              <a:rPr sz="2400" spc="5" dirty="0">
                <a:latin typeface="Candara"/>
                <a:cs typeface="Candara"/>
              </a:rPr>
              <a:t> </a:t>
            </a:r>
            <a:r>
              <a:rPr sz="2400" spc="-5" dirty="0">
                <a:latin typeface="Candara"/>
                <a:cs typeface="Candara"/>
              </a:rPr>
              <a:t>qiymat</a:t>
            </a:r>
            <a:r>
              <a:rPr sz="2400" dirty="0">
                <a:latin typeface="Candara"/>
                <a:cs typeface="Candara"/>
              </a:rPr>
              <a:t> </a:t>
            </a:r>
            <a:r>
              <a:rPr sz="2400" spc="-5" dirty="0">
                <a:latin typeface="Candara"/>
                <a:cs typeface="Candara"/>
              </a:rPr>
              <a:t>qo'shishimiz</a:t>
            </a:r>
            <a:r>
              <a:rPr sz="2400" dirty="0">
                <a:latin typeface="Candara"/>
                <a:cs typeface="Candara"/>
              </a:rPr>
              <a:t> mumkinligini</a:t>
            </a:r>
            <a:r>
              <a:rPr sz="2400" spc="5" dirty="0">
                <a:latin typeface="Candara"/>
                <a:cs typeface="Candara"/>
              </a:rPr>
              <a:t> </a:t>
            </a:r>
            <a:r>
              <a:rPr sz="2400" dirty="0">
                <a:latin typeface="Candara"/>
                <a:cs typeface="Candara"/>
              </a:rPr>
              <a:t>tasavvur </a:t>
            </a:r>
            <a:r>
              <a:rPr sz="2400" spc="5" dirty="0">
                <a:latin typeface="Candara"/>
                <a:cs typeface="Candara"/>
              </a:rPr>
              <a:t> </a:t>
            </a:r>
            <a:r>
              <a:rPr sz="2400" spc="-5" dirty="0">
                <a:latin typeface="Candara"/>
                <a:cs typeface="Candara"/>
              </a:rPr>
              <a:t>qilsak, </a:t>
            </a:r>
            <a:r>
              <a:rPr sz="2400" dirty="0">
                <a:latin typeface="Candara"/>
                <a:cs typeface="Candara"/>
              </a:rPr>
              <a:t>masalan, "Daraxt".</a:t>
            </a:r>
            <a:endParaRPr sz="2400">
              <a:latin typeface="Candara"/>
              <a:cs typeface="Candara"/>
            </a:endParaRPr>
          </a:p>
          <a:p>
            <a:pPr marL="12700" marR="5080" indent="360680" algn="just">
              <a:lnSpc>
                <a:spcPct val="101800"/>
              </a:lnSpc>
              <a:spcBef>
                <a:spcPts val="10"/>
              </a:spcBef>
            </a:pPr>
            <a:r>
              <a:rPr sz="2400" dirty="0">
                <a:latin typeface="Candara"/>
                <a:cs typeface="Candara"/>
              </a:rPr>
              <a:t>Bu </a:t>
            </a:r>
            <a:r>
              <a:rPr sz="2400" spc="-5" dirty="0">
                <a:latin typeface="Candara"/>
                <a:cs typeface="Candara"/>
              </a:rPr>
              <a:t>holda, </a:t>
            </a:r>
            <a:r>
              <a:rPr sz="2400" dirty="0">
                <a:latin typeface="Candara"/>
                <a:cs typeface="Candara"/>
              </a:rPr>
              <a:t>jadvalimizga </a:t>
            </a:r>
            <a:r>
              <a:rPr sz="2400" spc="-5" dirty="0">
                <a:latin typeface="Candara"/>
                <a:cs typeface="Candara"/>
              </a:rPr>
              <a:t>ma’lumot qo’shib </a:t>
            </a:r>
            <a:r>
              <a:rPr sz="2400" dirty="0">
                <a:latin typeface="Candara"/>
                <a:cs typeface="Candara"/>
              </a:rPr>
              <a:t>borsak, </a:t>
            </a:r>
            <a:r>
              <a:rPr sz="2400" spc="-5" dirty="0">
                <a:latin typeface="Candara"/>
                <a:cs typeface="Candara"/>
              </a:rPr>
              <a:t>"Qattiq yog'och", </a:t>
            </a:r>
            <a:r>
              <a:rPr sz="2400" dirty="0">
                <a:latin typeface="Candara"/>
                <a:cs typeface="Candara"/>
              </a:rPr>
              <a:t> </a:t>
            </a:r>
            <a:r>
              <a:rPr sz="2400" spc="-5" dirty="0">
                <a:latin typeface="Candara"/>
                <a:cs typeface="Candara"/>
              </a:rPr>
              <a:t>"Tabiiy yog'och", </a:t>
            </a:r>
            <a:r>
              <a:rPr sz="2400" dirty="0">
                <a:latin typeface="Candara"/>
                <a:cs typeface="Candara"/>
              </a:rPr>
              <a:t>shunchaki </a:t>
            </a:r>
            <a:r>
              <a:rPr sz="2400" spc="-5" dirty="0">
                <a:latin typeface="Candara"/>
                <a:cs typeface="Candara"/>
              </a:rPr>
              <a:t>"Yog'och" </a:t>
            </a:r>
            <a:r>
              <a:rPr sz="2400" dirty="0">
                <a:latin typeface="Candara"/>
                <a:cs typeface="Candara"/>
              </a:rPr>
              <a:t>so’zlari paydo </a:t>
            </a:r>
            <a:r>
              <a:rPr sz="2400" spc="-5" dirty="0">
                <a:latin typeface="Candara"/>
                <a:cs typeface="Candara"/>
              </a:rPr>
              <a:t>bo’lishi </a:t>
            </a:r>
            <a:r>
              <a:rPr sz="2400" dirty="0">
                <a:latin typeface="Candara"/>
                <a:cs typeface="Candara"/>
              </a:rPr>
              <a:t>mumkin. </a:t>
            </a:r>
            <a:r>
              <a:rPr sz="2400" spc="5" dirty="0">
                <a:latin typeface="Candara"/>
                <a:cs typeface="Candara"/>
              </a:rPr>
              <a:t> </a:t>
            </a:r>
            <a:r>
              <a:rPr sz="2400" spc="-5" dirty="0">
                <a:latin typeface="Candara"/>
                <a:cs typeface="Candara"/>
              </a:rPr>
              <a:t>Bularning</a:t>
            </a:r>
            <a:r>
              <a:rPr sz="2400" spc="-10" dirty="0">
                <a:latin typeface="Candara"/>
                <a:cs typeface="Candara"/>
              </a:rPr>
              <a:t> </a:t>
            </a:r>
            <a:r>
              <a:rPr sz="2400" spc="-5" dirty="0">
                <a:latin typeface="Candara"/>
                <a:cs typeface="Candara"/>
              </a:rPr>
              <a:t>qaysi</a:t>
            </a:r>
            <a:r>
              <a:rPr sz="2400" spc="-20" dirty="0">
                <a:latin typeface="Candara"/>
                <a:cs typeface="Candara"/>
              </a:rPr>
              <a:t> </a:t>
            </a:r>
            <a:r>
              <a:rPr sz="2400" spc="-5" dirty="0">
                <a:latin typeface="Candara"/>
                <a:cs typeface="Candara"/>
              </a:rPr>
              <a:t>biri</a:t>
            </a:r>
            <a:r>
              <a:rPr sz="2400" spc="-15" dirty="0">
                <a:latin typeface="Candara"/>
                <a:cs typeface="Candara"/>
              </a:rPr>
              <a:t> </a:t>
            </a:r>
            <a:r>
              <a:rPr sz="2400" spc="-5" dirty="0">
                <a:latin typeface="Candara"/>
                <a:cs typeface="Candara"/>
              </a:rPr>
              <a:t>to’g’ri</a:t>
            </a:r>
            <a:r>
              <a:rPr sz="2400" spc="-15" dirty="0">
                <a:latin typeface="Candara"/>
                <a:cs typeface="Candara"/>
              </a:rPr>
              <a:t> </a:t>
            </a:r>
            <a:r>
              <a:rPr sz="2400" spc="-5" dirty="0">
                <a:latin typeface="Candara"/>
                <a:cs typeface="Candara"/>
              </a:rPr>
              <a:t>ekanligi</a:t>
            </a:r>
            <a:r>
              <a:rPr sz="2400" spc="-15" dirty="0">
                <a:latin typeface="Candara"/>
                <a:cs typeface="Candara"/>
              </a:rPr>
              <a:t> </a:t>
            </a:r>
            <a:r>
              <a:rPr sz="2400" spc="-5" dirty="0">
                <a:latin typeface="Candara"/>
                <a:cs typeface="Candara"/>
              </a:rPr>
              <a:t>haqida</a:t>
            </a:r>
            <a:r>
              <a:rPr sz="2400" spc="-10" dirty="0">
                <a:latin typeface="Candara"/>
                <a:cs typeface="Candara"/>
              </a:rPr>
              <a:t> </a:t>
            </a:r>
            <a:r>
              <a:rPr sz="2400" spc="-5" dirty="0">
                <a:latin typeface="Candara"/>
                <a:cs typeface="Candara"/>
              </a:rPr>
              <a:t>savollar paydo</a:t>
            </a:r>
            <a:r>
              <a:rPr sz="2400" dirty="0">
                <a:latin typeface="Candara"/>
                <a:cs typeface="Candara"/>
              </a:rPr>
              <a:t> </a:t>
            </a:r>
            <a:r>
              <a:rPr sz="2400" spc="-5" dirty="0">
                <a:latin typeface="Candara"/>
                <a:cs typeface="Candara"/>
              </a:rPr>
              <a:t>bo’la</a:t>
            </a:r>
            <a:r>
              <a:rPr sz="2400" spc="-10" dirty="0">
                <a:latin typeface="Candara"/>
                <a:cs typeface="Candara"/>
              </a:rPr>
              <a:t> </a:t>
            </a:r>
            <a:r>
              <a:rPr sz="2400" spc="-5" dirty="0">
                <a:latin typeface="Candara"/>
                <a:cs typeface="Candara"/>
              </a:rPr>
              <a:t>boshlaydi?</a:t>
            </a:r>
            <a:endParaRPr sz="2400">
              <a:latin typeface="Candara"/>
              <a:cs typeface="Candara"/>
            </a:endParaRPr>
          </a:p>
        </p:txBody>
      </p:sp>
      <p:graphicFrame>
        <p:nvGraphicFramePr>
          <p:cNvPr id="3" name="object 3"/>
          <p:cNvGraphicFramePr>
            <a:graphicFrameLocks noGrp="1"/>
          </p:cNvGraphicFramePr>
          <p:nvPr/>
        </p:nvGraphicFramePr>
        <p:xfrm>
          <a:off x="719137" y="3686810"/>
          <a:ext cx="8406129" cy="2647312"/>
        </p:xfrm>
        <a:graphic>
          <a:graphicData uri="http://schemas.openxmlformats.org/drawingml/2006/table">
            <a:tbl>
              <a:tblPr firstRow="1" bandRow="1">
                <a:tableStyleId>{2D5ABB26-0587-4C30-8999-92F81FD0307C}</a:tableStyleId>
              </a:tblPr>
              <a:tblGrid>
                <a:gridCol w="3576954">
                  <a:extLst>
                    <a:ext uri="{9D8B030D-6E8A-4147-A177-3AD203B41FA5}">
                      <a16:colId xmlns:a16="http://schemas.microsoft.com/office/drawing/2014/main" val="20000"/>
                    </a:ext>
                  </a:extLst>
                </a:gridCol>
                <a:gridCol w="2444115">
                  <a:extLst>
                    <a:ext uri="{9D8B030D-6E8A-4147-A177-3AD203B41FA5}">
                      <a16:colId xmlns:a16="http://schemas.microsoft.com/office/drawing/2014/main" val="20001"/>
                    </a:ext>
                  </a:extLst>
                </a:gridCol>
                <a:gridCol w="2385060">
                  <a:extLst>
                    <a:ext uri="{9D8B030D-6E8A-4147-A177-3AD203B41FA5}">
                      <a16:colId xmlns:a16="http://schemas.microsoft.com/office/drawing/2014/main" val="20002"/>
                    </a:ext>
                  </a:extLst>
                </a:gridCol>
              </a:tblGrid>
              <a:tr h="378460">
                <a:tc>
                  <a:txBody>
                    <a:bodyPr/>
                    <a:lstStyle/>
                    <a:p>
                      <a:pPr marL="70485">
                        <a:lnSpc>
                          <a:spcPts val="2780"/>
                        </a:lnSpc>
                      </a:pPr>
                      <a:r>
                        <a:rPr sz="2400" b="1" spc="-5" dirty="0">
                          <a:solidFill>
                            <a:srgbClr val="333333"/>
                          </a:solidFill>
                          <a:latin typeface="Candara"/>
                          <a:cs typeface="Candara"/>
                        </a:rPr>
                        <a:t>Predmet</a:t>
                      </a:r>
                      <a:r>
                        <a:rPr sz="2400" b="1" spc="-30" dirty="0">
                          <a:solidFill>
                            <a:srgbClr val="333333"/>
                          </a:solidFill>
                          <a:latin typeface="Candara"/>
                          <a:cs typeface="Candara"/>
                        </a:rPr>
                        <a:t> </a:t>
                      </a:r>
                      <a:r>
                        <a:rPr sz="2400" b="1" spc="-5" dirty="0">
                          <a:solidFill>
                            <a:srgbClr val="333333"/>
                          </a:solidFill>
                          <a:latin typeface="Candara"/>
                          <a:cs typeface="Candara"/>
                        </a:rPr>
                        <a:t>identifikatori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b="1" spc="-5" dirty="0">
                          <a:solidFill>
                            <a:srgbClr val="333333"/>
                          </a:solidFill>
                          <a:latin typeface="Candara"/>
                          <a:cs typeface="Candara"/>
                        </a:rPr>
                        <a:t>Predmet</a:t>
                      </a:r>
                      <a:r>
                        <a:rPr sz="2400" b="1" spc="-35" dirty="0">
                          <a:solidFill>
                            <a:srgbClr val="333333"/>
                          </a:solidFill>
                          <a:latin typeface="Candara"/>
                          <a:cs typeface="Candara"/>
                        </a:rPr>
                        <a:t> </a:t>
                      </a:r>
                      <a:r>
                        <a:rPr sz="2400" b="1" dirty="0">
                          <a:solidFill>
                            <a:srgbClr val="333333"/>
                          </a:solidFill>
                          <a:latin typeface="Candara"/>
                          <a:cs typeface="Candara"/>
                        </a:rPr>
                        <a:t>Nomi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b="1" spc="-5" dirty="0">
                          <a:solidFill>
                            <a:srgbClr val="333333"/>
                          </a:solidFill>
                          <a:latin typeface="Candara"/>
                          <a:cs typeface="Candara"/>
                        </a:rPr>
                        <a:t>Material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459">
                <a:tc>
                  <a:txBody>
                    <a:bodyPr/>
                    <a:lstStyle/>
                    <a:p>
                      <a:pPr marL="70485">
                        <a:lnSpc>
                          <a:spcPts val="278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Stul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dirty="0">
                          <a:solidFill>
                            <a:srgbClr val="333333"/>
                          </a:solidFill>
                          <a:latin typeface="Candara"/>
                          <a:cs typeface="Candara"/>
                        </a:rPr>
                        <a:t>Metall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714">
                <a:tc>
                  <a:txBody>
                    <a:bodyPr/>
                    <a:lstStyle/>
                    <a:p>
                      <a:pPr marL="70485">
                        <a:lnSpc>
                          <a:spcPts val="278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Stol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dirty="0">
                          <a:solidFill>
                            <a:srgbClr val="FF0000"/>
                          </a:solidFill>
                          <a:latin typeface="Candara"/>
                          <a:cs typeface="Candara"/>
                        </a:rPr>
                        <a:t>Daraxt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459">
                <a:tc>
                  <a:txBody>
                    <a:bodyPr/>
                    <a:lstStyle/>
                    <a:p>
                      <a:pPr marL="70485">
                        <a:lnSpc>
                          <a:spcPts val="278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dirty="0">
                          <a:solidFill>
                            <a:srgbClr val="333333"/>
                          </a:solidFill>
                          <a:latin typeface="Candara"/>
                          <a:cs typeface="Candara"/>
                        </a:rPr>
                        <a:t>Krovat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8841">
                <a:tc>
                  <a:txBody>
                    <a:bodyPr/>
                    <a:lstStyle/>
                    <a:p>
                      <a:pPr marL="70485">
                        <a:lnSpc>
                          <a:spcPts val="2780"/>
                        </a:lnSpc>
                      </a:pPr>
                      <a:r>
                        <a:rPr sz="2400" dirty="0">
                          <a:solidFill>
                            <a:srgbClr val="333333"/>
                          </a:solidFill>
                          <a:latin typeface="Candara"/>
                          <a:cs typeface="Candara"/>
                        </a:rPr>
                        <a:t>4</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Shkaf</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FF0000"/>
                          </a:solidFill>
                          <a:latin typeface="Candara"/>
                          <a:cs typeface="Candara"/>
                        </a:rPr>
                        <a:t>Qattiq</a:t>
                      </a:r>
                      <a:r>
                        <a:rPr sz="2400" spc="-35" dirty="0">
                          <a:solidFill>
                            <a:srgbClr val="FF0000"/>
                          </a:solidFill>
                          <a:latin typeface="Candara"/>
                          <a:cs typeface="Candara"/>
                        </a:rPr>
                        <a:t> </a:t>
                      </a:r>
                      <a:r>
                        <a:rPr sz="2400" dirty="0">
                          <a:solidFill>
                            <a:srgbClr val="FF0000"/>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8459">
                <a:tc>
                  <a:txBody>
                    <a:bodyPr/>
                    <a:lstStyle/>
                    <a:p>
                      <a:pPr marL="70485">
                        <a:lnSpc>
                          <a:spcPts val="2780"/>
                        </a:lnSpc>
                      </a:pPr>
                      <a:r>
                        <a:rPr sz="2400" dirty="0">
                          <a:solidFill>
                            <a:srgbClr val="333333"/>
                          </a:solidFill>
                          <a:latin typeface="Candara"/>
                          <a:cs typeface="Candara"/>
                        </a:rPr>
                        <a:t>5</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dirty="0">
                          <a:solidFill>
                            <a:srgbClr val="333333"/>
                          </a:solidFill>
                          <a:latin typeface="Candara"/>
                          <a:cs typeface="Candara"/>
                        </a:rPr>
                        <a:t>Javon</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5920">
                <a:tc>
                  <a:txBody>
                    <a:bodyPr/>
                    <a:lstStyle/>
                    <a:p>
                      <a:pPr marL="70485">
                        <a:lnSpc>
                          <a:spcPts val="2780"/>
                        </a:lnSpc>
                      </a:pPr>
                      <a:r>
                        <a:rPr sz="2400" dirty="0">
                          <a:solidFill>
                            <a:srgbClr val="333333"/>
                          </a:solidFill>
                          <a:latin typeface="Candara"/>
                          <a:cs typeface="Candara"/>
                        </a:rPr>
                        <a:t>6</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333333"/>
                          </a:solidFill>
                          <a:latin typeface="Candara"/>
                          <a:cs typeface="Candara"/>
                        </a:rPr>
                        <a:t>Shkaf-2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780"/>
                        </a:lnSpc>
                      </a:pPr>
                      <a:r>
                        <a:rPr sz="2400" spc="-5" dirty="0">
                          <a:solidFill>
                            <a:srgbClr val="FF0000"/>
                          </a:solidFill>
                          <a:latin typeface="Candara"/>
                          <a:cs typeface="Candara"/>
                        </a:rPr>
                        <a:t>Tabiiy</a:t>
                      </a:r>
                      <a:r>
                        <a:rPr sz="2400" spc="-35" dirty="0">
                          <a:solidFill>
                            <a:srgbClr val="FF0000"/>
                          </a:solidFill>
                          <a:latin typeface="Candara"/>
                          <a:cs typeface="Candara"/>
                        </a:rPr>
                        <a:t> </a:t>
                      </a:r>
                      <a:r>
                        <a:rPr sz="2400" spc="-5" dirty="0">
                          <a:solidFill>
                            <a:srgbClr val="FF0000"/>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3065" cy="4858385"/>
          </a:xfrm>
          <a:prstGeom prst="rect">
            <a:avLst/>
          </a:prstGeom>
        </p:spPr>
        <p:txBody>
          <a:bodyPr vert="horz" wrap="square" lIns="0" tIns="5715" rIns="0" bIns="0" rtlCol="0">
            <a:spAutoFit/>
          </a:bodyPr>
          <a:lstStyle/>
          <a:p>
            <a:pPr marL="12700" marR="11430" indent="360680" algn="just">
              <a:lnSpc>
                <a:spcPct val="101800"/>
              </a:lnSpc>
              <a:spcBef>
                <a:spcPts val="45"/>
              </a:spcBef>
            </a:pPr>
            <a:r>
              <a:rPr sz="2400" spc="-5" dirty="0">
                <a:latin typeface="Candara"/>
                <a:cs typeface="Candara"/>
              </a:rPr>
              <a:t>Ammo, </a:t>
            </a:r>
            <a:r>
              <a:rPr sz="2400" dirty="0">
                <a:latin typeface="Candara"/>
                <a:cs typeface="Candara"/>
              </a:rPr>
              <a:t>aslida u bitta materialdir, biz </a:t>
            </a:r>
            <a:r>
              <a:rPr sz="2400" spc="-5" dirty="0">
                <a:latin typeface="Candara"/>
                <a:cs typeface="Candara"/>
              </a:rPr>
              <a:t>uning nomini </a:t>
            </a:r>
            <a:r>
              <a:rPr sz="2400" dirty="0">
                <a:latin typeface="Candara"/>
                <a:cs typeface="Candara"/>
              </a:rPr>
              <a:t>to'g'rilashga qaror </a:t>
            </a:r>
            <a:r>
              <a:rPr sz="2400" spc="5" dirty="0">
                <a:latin typeface="Candara"/>
                <a:cs typeface="Candara"/>
              </a:rPr>
              <a:t> </a:t>
            </a:r>
            <a:r>
              <a:rPr sz="2400" spc="-5" dirty="0">
                <a:latin typeface="Candara"/>
                <a:cs typeface="Candara"/>
              </a:rPr>
              <a:t>qildik yoki </a:t>
            </a:r>
            <a:r>
              <a:rPr sz="2400" dirty="0">
                <a:latin typeface="Candara"/>
                <a:cs typeface="Candara"/>
              </a:rPr>
              <a:t>yangi </a:t>
            </a:r>
            <a:r>
              <a:rPr sz="2400" spc="-5" dirty="0">
                <a:latin typeface="Candara"/>
                <a:cs typeface="Candara"/>
              </a:rPr>
              <a:t>yozuv qo'shishda xato qildik. </a:t>
            </a:r>
            <a:r>
              <a:rPr sz="2400" dirty="0">
                <a:latin typeface="Candara"/>
                <a:cs typeface="Candara"/>
              </a:rPr>
              <a:t>Bu </a:t>
            </a:r>
            <a:r>
              <a:rPr sz="2400" spc="-5" dirty="0">
                <a:latin typeface="Candara"/>
                <a:cs typeface="Candara"/>
              </a:rPr>
              <a:t>anomaliya, chunki </a:t>
            </a:r>
            <a:r>
              <a:rPr sz="2400" dirty="0">
                <a:latin typeface="Candara"/>
                <a:cs typeface="Candara"/>
              </a:rPr>
              <a:t>bir </a:t>
            </a:r>
            <a:r>
              <a:rPr sz="2400" spc="5" dirty="0">
                <a:latin typeface="Candara"/>
                <a:cs typeface="Candara"/>
              </a:rPr>
              <a:t> </a:t>
            </a:r>
            <a:r>
              <a:rPr sz="2400" dirty="0">
                <a:latin typeface="Candara"/>
                <a:cs typeface="Candara"/>
              </a:rPr>
              <a:t>joyda</a:t>
            </a:r>
            <a:r>
              <a:rPr sz="2400" spc="5" dirty="0">
                <a:latin typeface="Candara"/>
                <a:cs typeface="Candara"/>
              </a:rPr>
              <a:t> </a:t>
            </a:r>
            <a:r>
              <a:rPr sz="2400" spc="-5" dirty="0">
                <a:latin typeface="Candara"/>
                <a:cs typeface="Candara"/>
              </a:rPr>
              <a:t>ba'zi</a:t>
            </a:r>
            <a:r>
              <a:rPr sz="2400" dirty="0">
                <a:latin typeface="Candara"/>
                <a:cs typeface="Candara"/>
              </a:rPr>
              <a:t> </a:t>
            </a:r>
            <a:r>
              <a:rPr sz="2400" spc="-5" dirty="0">
                <a:latin typeface="Candara"/>
                <a:cs typeface="Candara"/>
              </a:rPr>
              <a:t>ma'lumotlar</a:t>
            </a:r>
            <a:r>
              <a:rPr sz="2400" dirty="0">
                <a:latin typeface="Candara"/>
                <a:cs typeface="Candara"/>
              </a:rPr>
              <a:t> </a:t>
            </a:r>
            <a:r>
              <a:rPr sz="2400" spc="-5" dirty="0">
                <a:latin typeface="Candara"/>
                <a:cs typeface="Candara"/>
              </a:rPr>
              <a:t>boshqa</a:t>
            </a:r>
            <a:r>
              <a:rPr sz="2400" dirty="0">
                <a:latin typeface="Candara"/>
                <a:cs typeface="Candara"/>
              </a:rPr>
              <a:t> </a:t>
            </a:r>
            <a:r>
              <a:rPr sz="2400" spc="-10" dirty="0">
                <a:latin typeface="Candara"/>
                <a:cs typeface="Candara"/>
              </a:rPr>
              <a:t>joyda</a:t>
            </a:r>
            <a:r>
              <a:rPr sz="2400" spc="-5" dirty="0">
                <a:latin typeface="Candara"/>
                <a:cs typeface="Candara"/>
              </a:rPr>
              <a:t> </a:t>
            </a:r>
            <a:r>
              <a:rPr sz="2400" dirty="0">
                <a:latin typeface="Candara"/>
                <a:cs typeface="Candara"/>
              </a:rPr>
              <a:t>xuddi</a:t>
            </a:r>
            <a:r>
              <a:rPr sz="2400" spc="5" dirty="0">
                <a:latin typeface="Candara"/>
                <a:cs typeface="Candara"/>
              </a:rPr>
              <a:t> </a:t>
            </a:r>
            <a:r>
              <a:rPr sz="2400" spc="-5" dirty="0">
                <a:latin typeface="Candara"/>
                <a:cs typeface="Candara"/>
              </a:rPr>
              <a:t>shunday</a:t>
            </a:r>
            <a:r>
              <a:rPr sz="2400" dirty="0">
                <a:latin typeface="Candara"/>
                <a:cs typeface="Candara"/>
              </a:rPr>
              <a:t> </a:t>
            </a:r>
            <a:r>
              <a:rPr sz="2400" spc="-5" dirty="0">
                <a:latin typeface="Candara"/>
                <a:cs typeface="Candara"/>
              </a:rPr>
              <a:t>ko'rinadigan </a:t>
            </a:r>
            <a:r>
              <a:rPr sz="2400" dirty="0">
                <a:latin typeface="Candara"/>
                <a:cs typeface="Candara"/>
              </a:rPr>
              <a:t> </a:t>
            </a:r>
            <a:r>
              <a:rPr sz="2400" spc="-5" dirty="0">
                <a:latin typeface="Candara"/>
                <a:cs typeface="Candara"/>
              </a:rPr>
              <a:t>ma'lumotlarga</a:t>
            </a:r>
            <a:r>
              <a:rPr sz="2400" dirty="0">
                <a:latin typeface="Candara"/>
                <a:cs typeface="Candara"/>
              </a:rPr>
              <a:t> </a:t>
            </a:r>
            <a:r>
              <a:rPr sz="2400" spc="-5" dirty="0">
                <a:latin typeface="Candara"/>
                <a:cs typeface="Candara"/>
              </a:rPr>
              <a:t>mos</a:t>
            </a:r>
            <a:r>
              <a:rPr sz="2400" dirty="0">
                <a:latin typeface="Candara"/>
                <a:cs typeface="Candara"/>
              </a:rPr>
              <a:t> kelmaydi. Bu </a:t>
            </a:r>
            <a:r>
              <a:rPr sz="2400" spc="-5" dirty="0">
                <a:latin typeface="Candara"/>
                <a:cs typeface="Candara"/>
              </a:rPr>
              <a:t>anomaliyaning</a:t>
            </a:r>
            <a:r>
              <a:rPr sz="2400" dirty="0">
                <a:latin typeface="Candara"/>
                <a:cs typeface="Candara"/>
              </a:rPr>
              <a:t> </a:t>
            </a:r>
            <a:r>
              <a:rPr sz="2400" spc="-5" dirty="0">
                <a:latin typeface="Candara"/>
                <a:cs typeface="Candara"/>
              </a:rPr>
              <a:t>faqat</a:t>
            </a:r>
            <a:r>
              <a:rPr sz="2400" dirty="0">
                <a:latin typeface="Candara"/>
                <a:cs typeface="Candara"/>
              </a:rPr>
              <a:t> </a:t>
            </a:r>
            <a:r>
              <a:rPr sz="2400" spc="-10" dirty="0">
                <a:latin typeface="Candara"/>
                <a:cs typeface="Candara"/>
              </a:rPr>
              <a:t>bir</a:t>
            </a:r>
            <a:r>
              <a:rPr sz="2400" spc="-5" dirty="0">
                <a:latin typeface="Candara"/>
                <a:cs typeface="Candara"/>
              </a:rPr>
              <a:t> turi,</a:t>
            </a:r>
            <a:r>
              <a:rPr sz="2400" dirty="0">
                <a:latin typeface="Candara"/>
                <a:cs typeface="Candara"/>
              </a:rPr>
              <a:t> </a:t>
            </a:r>
            <a:r>
              <a:rPr sz="2400" spc="-5" dirty="0">
                <a:latin typeface="Candara"/>
                <a:cs typeface="Candara"/>
              </a:rPr>
              <a:t>ammo </a:t>
            </a:r>
            <a:r>
              <a:rPr sz="2400" dirty="0">
                <a:latin typeface="Candara"/>
                <a:cs typeface="Candara"/>
              </a:rPr>
              <a:t> ma'lumotlarni</a:t>
            </a:r>
            <a:r>
              <a:rPr sz="2400" spc="5" dirty="0">
                <a:latin typeface="Candara"/>
                <a:cs typeface="Candara"/>
              </a:rPr>
              <a:t> </a:t>
            </a:r>
            <a:r>
              <a:rPr sz="2400" spc="-5" dirty="0">
                <a:latin typeface="Candara"/>
                <a:cs typeface="Candara"/>
              </a:rPr>
              <a:t>qo'shish,</a:t>
            </a:r>
            <a:r>
              <a:rPr sz="2400" dirty="0">
                <a:latin typeface="Candara"/>
                <a:cs typeface="Candara"/>
              </a:rPr>
              <a:t> o'zgartirish</a:t>
            </a:r>
            <a:r>
              <a:rPr sz="2400" spc="5" dirty="0">
                <a:latin typeface="Candara"/>
                <a:cs typeface="Candara"/>
              </a:rPr>
              <a:t> </a:t>
            </a:r>
            <a:r>
              <a:rPr sz="2400" spc="-10" dirty="0">
                <a:latin typeface="Candara"/>
                <a:cs typeface="Candara"/>
              </a:rPr>
              <a:t>va</a:t>
            </a:r>
            <a:r>
              <a:rPr sz="2400" spc="-5" dirty="0">
                <a:latin typeface="Candara"/>
                <a:cs typeface="Candara"/>
              </a:rPr>
              <a:t> o'chirish</a:t>
            </a:r>
            <a:r>
              <a:rPr sz="2400" dirty="0">
                <a:latin typeface="Candara"/>
                <a:cs typeface="Candara"/>
              </a:rPr>
              <a:t> </a:t>
            </a:r>
            <a:r>
              <a:rPr sz="2400" spc="-5" dirty="0">
                <a:latin typeface="Candara"/>
                <a:cs typeface="Candara"/>
              </a:rPr>
              <a:t>jarayonida</a:t>
            </a:r>
            <a:r>
              <a:rPr sz="2400" dirty="0">
                <a:latin typeface="Candara"/>
                <a:cs typeface="Candara"/>
              </a:rPr>
              <a:t> ko'plab </a:t>
            </a:r>
            <a:r>
              <a:rPr sz="2400" spc="-509" dirty="0">
                <a:latin typeface="Candara"/>
                <a:cs typeface="Candara"/>
              </a:rPr>
              <a:t> </a:t>
            </a:r>
            <a:r>
              <a:rPr sz="2400" dirty="0">
                <a:latin typeface="Candara"/>
                <a:cs typeface="Candara"/>
              </a:rPr>
              <a:t>boshqa</a:t>
            </a:r>
            <a:r>
              <a:rPr sz="2400" spc="5" dirty="0">
                <a:latin typeface="Candara"/>
                <a:cs typeface="Candara"/>
              </a:rPr>
              <a:t> </a:t>
            </a:r>
            <a:r>
              <a:rPr sz="2400" spc="-5" dirty="0">
                <a:latin typeface="Candara"/>
                <a:cs typeface="Candara"/>
              </a:rPr>
              <a:t>qarama-qarshi</a:t>
            </a:r>
            <a:r>
              <a:rPr sz="2400" dirty="0">
                <a:latin typeface="Candara"/>
                <a:cs typeface="Candara"/>
              </a:rPr>
              <a:t> vaziyatlar</a:t>
            </a:r>
            <a:r>
              <a:rPr sz="2400" spc="5" dirty="0">
                <a:latin typeface="Candara"/>
                <a:cs typeface="Candara"/>
              </a:rPr>
              <a:t> </a:t>
            </a:r>
            <a:r>
              <a:rPr sz="2400" dirty="0">
                <a:latin typeface="Candara"/>
                <a:cs typeface="Candara"/>
              </a:rPr>
              <a:t>paydo</a:t>
            </a:r>
            <a:r>
              <a:rPr sz="2400" spc="5" dirty="0">
                <a:latin typeface="Candara"/>
                <a:cs typeface="Candara"/>
              </a:rPr>
              <a:t> </a:t>
            </a:r>
            <a:r>
              <a:rPr sz="2400" dirty="0">
                <a:latin typeface="Candara"/>
                <a:cs typeface="Candara"/>
              </a:rPr>
              <a:t>bo'lishi</a:t>
            </a:r>
            <a:r>
              <a:rPr sz="2400" spc="5" dirty="0">
                <a:latin typeface="Candara"/>
                <a:cs typeface="Candara"/>
              </a:rPr>
              <a:t> </a:t>
            </a:r>
            <a:r>
              <a:rPr sz="2400" spc="-5" dirty="0">
                <a:latin typeface="Candara"/>
                <a:cs typeface="Candara"/>
              </a:rPr>
              <a:t>mumkin,</a:t>
            </a:r>
            <a:r>
              <a:rPr sz="2400" dirty="0">
                <a:latin typeface="Candara"/>
                <a:cs typeface="Candara"/>
              </a:rPr>
              <a:t> ya'ni </a:t>
            </a:r>
            <a:r>
              <a:rPr sz="2400" spc="5" dirty="0">
                <a:latin typeface="Candara"/>
                <a:cs typeface="Candara"/>
              </a:rPr>
              <a:t> </a:t>
            </a:r>
            <a:r>
              <a:rPr sz="2400" spc="-5" dirty="0">
                <a:latin typeface="Candara"/>
                <a:cs typeface="Candara"/>
              </a:rPr>
              <a:t>anomaliyalar.</a:t>
            </a:r>
            <a:endParaRPr sz="2400">
              <a:latin typeface="Candara"/>
              <a:cs typeface="Candara"/>
            </a:endParaRPr>
          </a:p>
          <a:p>
            <a:pPr marL="12700" marR="5715" indent="360680" algn="just">
              <a:lnSpc>
                <a:spcPct val="101800"/>
              </a:lnSpc>
              <a:spcBef>
                <a:spcPts val="10"/>
              </a:spcBef>
            </a:pPr>
            <a:r>
              <a:rPr sz="2400" spc="-5" dirty="0">
                <a:latin typeface="Candara"/>
                <a:cs typeface="Candara"/>
              </a:rPr>
              <a:t>Shu</a:t>
            </a:r>
            <a:r>
              <a:rPr sz="2400" spc="-110" dirty="0">
                <a:latin typeface="Candara"/>
                <a:cs typeface="Candara"/>
              </a:rPr>
              <a:t> </a:t>
            </a:r>
            <a:r>
              <a:rPr sz="2400" dirty="0">
                <a:latin typeface="Candara"/>
                <a:cs typeface="Candara"/>
              </a:rPr>
              <a:t>bilan</a:t>
            </a:r>
            <a:r>
              <a:rPr sz="2400" spc="-100" dirty="0">
                <a:latin typeface="Candara"/>
                <a:cs typeface="Candara"/>
              </a:rPr>
              <a:t> </a:t>
            </a:r>
            <a:r>
              <a:rPr sz="2400" spc="-5" dirty="0">
                <a:latin typeface="Candara"/>
                <a:cs typeface="Candara"/>
              </a:rPr>
              <a:t>birga,</a:t>
            </a:r>
            <a:r>
              <a:rPr sz="2400" spc="-100" dirty="0">
                <a:latin typeface="Candara"/>
                <a:cs typeface="Candara"/>
              </a:rPr>
              <a:t> </a:t>
            </a:r>
            <a:r>
              <a:rPr sz="2400" spc="-5" dirty="0">
                <a:latin typeface="Candara"/>
                <a:cs typeface="Candara"/>
              </a:rPr>
              <a:t>bizning</a:t>
            </a:r>
            <a:r>
              <a:rPr sz="2400" spc="-100" dirty="0">
                <a:latin typeface="Candara"/>
                <a:cs typeface="Candara"/>
              </a:rPr>
              <a:t> </a:t>
            </a:r>
            <a:r>
              <a:rPr sz="2400" dirty="0">
                <a:latin typeface="Candara"/>
                <a:cs typeface="Candara"/>
              </a:rPr>
              <a:t>jadvalimizda</a:t>
            </a:r>
            <a:r>
              <a:rPr sz="2400" spc="-120" dirty="0">
                <a:latin typeface="Candara"/>
                <a:cs typeface="Candara"/>
              </a:rPr>
              <a:t> </a:t>
            </a:r>
            <a:r>
              <a:rPr sz="2400" spc="-5" dirty="0">
                <a:latin typeface="Candara"/>
                <a:cs typeface="Candara"/>
              </a:rPr>
              <a:t>atigi</a:t>
            </a:r>
            <a:r>
              <a:rPr sz="2400" spc="-100" dirty="0">
                <a:latin typeface="Candara"/>
                <a:cs typeface="Candara"/>
              </a:rPr>
              <a:t> </a:t>
            </a:r>
            <a:r>
              <a:rPr sz="2400" dirty="0">
                <a:latin typeface="Candara"/>
                <a:cs typeface="Candara"/>
              </a:rPr>
              <a:t>5</a:t>
            </a:r>
            <a:r>
              <a:rPr sz="2400" spc="-85" dirty="0">
                <a:latin typeface="Candara"/>
                <a:cs typeface="Candara"/>
              </a:rPr>
              <a:t> </a:t>
            </a:r>
            <a:r>
              <a:rPr sz="2400" dirty="0">
                <a:latin typeface="Candara"/>
                <a:cs typeface="Candara"/>
              </a:rPr>
              <a:t>ta</a:t>
            </a:r>
            <a:r>
              <a:rPr sz="2400" spc="-100" dirty="0">
                <a:latin typeface="Candara"/>
                <a:cs typeface="Candara"/>
              </a:rPr>
              <a:t> </a:t>
            </a:r>
            <a:r>
              <a:rPr sz="2400" dirty="0">
                <a:latin typeface="Candara"/>
                <a:cs typeface="Candara"/>
              </a:rPr>
              <a:t>yozuv</a:t>
            </a:r>
            <a:r>
              <a:rPr sz="2400" spc="-120" dirty="0">
                <a:latin typeface="Candara"/>
                <a:cs typeface="Candara"/>
              </a:rPr>
              <a:t> </a:t>
            </a:r>
            <a:r>
              <a:rPr sz="2400" spc="-5" dirty="0">
                <a:latin typeface="Candara"/>
                <a:cs typeface="Candara"/>
              </a:rPr>
              <a:t>borligini</a:t>
            </a:r>
            <a:r>
              <a:rPr sz="2400" spc="-130" dirty="0">
                <a:latin typeface="Candara"/>
                <a:cs typeface="Candara"/>
              </a:rPr>
              <a:t> </a:t>
            </a:r>
            <a:r>
              <a:rPr sz="2400" dirty="0">
                <a:latin typeface="Candara"/>
                <a:cs typeface="Candara"/>
              </a:rPr>
              <a:t>ta'kidlash </a:t>
            </a:r>
            <a:r>
              <a:rPr sz="2400" spc="-505" dirty="0">
                <a:latin typeface="Candara"/>
                <a:cs typeface="Candara"/>
              </a:rPr>
              <a:t> </a:t>
            </a:r>
            <a:r>
              <a:rPr sz="2400" dirty="0">
                <a:latin typeface="Candara"/>
                <a:cs typeface="Candara"/>
              </a:rPr>
              <a:t>kerak. </a:t>
            </a:r>
            <a:r>
              <a:rPr sz="2400" spc="-5" dirty="0">
                <a:latin typeface="Candara"/>
                <a:cs typeface="Candara"/>
              </a:rPr>
              <a:t>Agar </a:t>
            </a:r>
            <a:r>
              <a:rPr sz="2400" dirty="0">
                <a:latin typeface="Candara"/>
                <a:cs typeface="Candara"/>
              </a:rPr>
              <a:t>bu yozuvlar </a:t>
            </a:r>
            <a:r>
              <a:rPr sz="2400" spc="-5" dirty="0">
                <a:latin typeface="Candara"/>
                <a:cs typeface="Candara"/>
              </a:rPr>
              <a:t>miqdori minglab, </a:t>
            </a:r>
            <a:r>
              <a:rPr sz="2400" dirty="0">
                <a:latin typeface="Candara"/>
                <a:cs typeface="Candara"/>
              </a:rPr>
              <a:t>o’n minglab bo’lsa, boshqa </a:t>
            </a:r>
            <a:r>
              <a:rPr sz="2400" spc="5" dirty="0">
                <a:latin typeface="Candara"/>
                <a:cs typeface="Candara"/>
              </a:rPr>
              <a:t> </a:t>
            </a:r>
            <a:r>
              <a:rPr sz="2400" spc="-5" dirty="0">
                <a:latin typeface="Candara"/>
                <a:cs typeface="Candara"/>
              </a:rPr>
              <a:t>muammolar</a:t>
            </a:r>
            <a:r>
              <a:rPr sz="2400" dirty="0">
                <a:latin typeface="Candara"/>
                <a:cs typeface="Candara"/>
              </a:rPr>
              <a:t> paydo</a:t>
            </a:r>
            <a:r>
              <a:rPr sz="2400" spc="-25" dirty="0">
                <a:latin typeface="Candara"/>
                <a:cs typeface="Candara"/>
              </a:rPr>
              <a:t> </a:t>
            </a:r>
            <a:r>
              <a:rPr sz="2400" dirty="0">
                <a:latin typeface="Candara"/>
                <a:cs typeface="Candara"/>
              </a:rPr>
              <a:t>bo’la </a:t>
            </a:r>
            <a:r>
              <a:rPr sz="2400" spc="-5" dirty="0">
                <a:latin typeface="Candara"/>
                <a:cs typeface="Candara"/>
              </a:rPr>
              <a:t>boshlaydi.</a:t>
            </a:r>
            <a:endParaRPr sz="2400">
              <a:latin typeface="Candara"/>
              <a:cs typeface="Candara"/>
            </a:endParaRPr>
          </a:p>
          <a:p>
            <a:pPr marL="12700" indent="360680" algn="just">
              <a:lnSpc>
                <a:spcPct val="100000"/>
              </a:lnSpc>
              <a:spcBef>
                <a:spcPts val="40"/>
              </a:spcBef>
            </a:pPr>
            <a:r>
              <a:rPr sz="2400" spc="-5" dirty="0">
                <a:latin typeface="Candara"/>
                <a:cs typeface="Candara"/>
              </a:rPr>
              <a:t>Shuning</a:t>
            </a:r>
            <a:r>
              <a:rPr sz="2400" spc="150" dirty="0">
                <a:latin typeface="Candara"/>
                <a:cs typeface="Candara"/>
              </a:rPr>
              <a:t> </a:t>
            </a:r>
            <a:r>
              <a:rPr sz="2400" spc="-5" dirty="0">
                <a:latin typeface="Candara"/>
                <a:cs typeface="Candara"/>
              </a:rPr>
              <a:t>uchun</a:t>
            </a:r>
            <a:r>
              <a:rPr sz="2400" spc="165" dirty="0">
                <a:latin typeface="Candara"/>
                <a:cs typeface="Candara"/>
              </a:rPr>
              <a:t> </a:t>
            </a:r>
            <a:r>
              <a:rPr sz="2400" dirty="0">
                <a:latin typeface="Candara"/>
                <a:cs typeface="Candara"/>
              </a:rPr>
              <a:t>biz</a:t>
            </a:r>
            <a:r>
              <a:rPr sz="2400" spc="160" dirty="0">
                <a:latin typeface="Candara"/>
                <a:cs typeface="Candara"/>
              </a:rPr>
              <a:t> </a:t>
            </a:r>
            <a:r>
              <a:rPr sz="2400" dirty="0">
                <a:latin typeface="Candara"/>
                <a:cs typeface="Candara"/>
              </a:rPr>
              <a:t>ma'lumotlar</a:t>
            </a:r>
            <a:r>
              <a:rPr sz="2400" spc="155" dirty="0">
                <a:latin typeface="Candara"/>
                <a:cs typeface="Candara"/>
              </a:rPr>
              <a:t> </a:t>
            </a:r>
            <a:r>
              <a:rPr sz="2400" spc="-10" dirty="0">
                <a:latin typeface="Candara"/>
                <a:cs typeface="Candara"/>
              </a:rPr>
              <a:t>bazasidagi</a:t>
            </a:r>
            <a:r>
              <a:rPr sz="2400" spc="150" dirty="0">
                <a:latin typeface="Candara"/>
                <a:cs typeface="Candara"/>
              </a:rPr>
              <a:t> </a:t>
            </a:r>
            <a:r>
              <a:rPr sz="2400" dirty="0">
                <a:latin typeface="Candara"/>
                <a:cs typeface="Candara"/>
              </a:rPr>
              <a:t>ma'lumotlar</a:t>
            </a:r>
            <a:r>
              <a:rPr sz="2400" spc="160" dirty="0">
                <a:latin typeface="Candara"/>
                <a:cs typeface="Candara"/>
              </a:rPr>
              <a:t> </a:t>
            </a:r>
            <a:r>
              <a:rPr sz="2400" dirty="0">
                <a:latin typeface="Candara"/>
                <a:cs typeface="Candara"/>
              </a:rPr>
              <a:t>ortiqchaligini</a:t>
            </a:r>
            <a:endParaRPr sz="2400">
              <a:latin typeface="Candara"/>
              <a:cs typeface="Candara"/>
            </a:endParaRPr>
          </a:p>
          <a:p>
            <a:pPr marL="12700" marR="5080" algn="just">
              <a:lnSpc>
                <a:spcPct val="101499"/>
              </a:lnSpc>
              <a:spcBef>
                <a:spcPts val="15"/>
              </a:spcBef>
            </a:pPr>
            <a:r>
              <a:rPr sz="2400" dirty="0">
                <a:latin typeface="Candara"/>
                <a:cs typeface="Candara"/>
              </a:rPr>
              <a:t>yo'q</a:t>
            </a:r>
            <a:r>
              <a:rPr sz="2400" spc="5" dirty="0">
                <a:latin typeface="Candara"/>
                <a:cs typeface="Candara"/>
              </a:rPr>
              <a:t> </a:t>
            </a:r>
            <a:r>
              <a:rPr sz="2400" spc="-5" dirty="0">
                <a:latin typeface="Candara"/>
                <a:cs typeface="Candara"/>
              </a:rPr>
              <a:t>qilishimiz</a:t>
            </a:r>
            <a:r>
              <a:rPr sz="2400" dirty="0">
                <a:latin typeface="Candara"/>
                <a:cs typeface="Candara"/>
              </a:rPr>
              <a:t> kerak,</a:t>
            </a:r>
            <a:r>
              <a:rPr sz="2400" spc="5" dirty="0">
                <a:latin typeface="Candara"/>
                <a:cs typeface="Candara"/>
              </a:rPr>
              <a:t> </a:t>
            </a:r>
            <a:r>
              <a:rPr sz="2400" dirty="0">
                <a:latin typeface="Candara"/>
                <a:cs typeface="Candara"/>
              </a:rPr>
              <a:t>ya'ni</a:t>
            </a:r>
            <a:r>
              <a:rPr sz="2400" spc="5" dirty="0">
                <a:latin typeface="Candara"/>
                <a:cs typeface="Candara"/>
              </a:rPr>
              <a:t> </a:t>
            </a:r>
            <a:r>
              <a:rPr sz="2400" spc="-5" dirty="0">
                <a:latin typeface="Candara"/>
                <a:cs typeface="Candara"/>
              </a:rPr>
              <a:t>ma'lumotlar</a:t>
            </a:r>
            <a:r>
              <a:rPr sz="2400" dirty="0">
                <a:latin typeface="Candara"/>
                <a:cs typeface="Candara"/>
              </a:rPr>
              <a:t> </a:t>
            </a:r>
            <a:r>
              <a:rPr sz="2400" spc="-5" dirty="0">
                <a:latin typeface="Candara"/>
                <a:cs typeface="Candara"/>
              </a:rPr>
              <a:t>bazasini</a:t>
            </a:r>
            <a:r>
              <a:rPr sz="2400" dirty="0">
                <a:latin typeface="Candara"/>
                <a:cs typeface="Candara"/>
              </a:rPr>
              <a:t> normallashtirishni </a:t>
            </a:r>
            <a:r>
              <a:rPr sz="2400" spc="-509" dirty="0">
                <a:latin typeface="Candara"/>
                <a:cs typeface="Candara"/>
              </a:rPr>
              <a:t> </a:t>
            </a:r>
            <a:r>
              <a:rPr sz="2400" dirty="0">
                <a:latin typeface="Candara"/>
                <a:cs typeface="Candara"/>
              </a:rPr>
              <a:t>amalga </a:t>
            </a:r>
            <a:r>
              <a:rPr sz="2400" spc="-5" dirty="0">
                <a:latin typeface="Candara"/>
                <a:cs typeface="Candara"/>
              </a:rPr>
              <a:t>oshiramiz.</a:t>
            </a:r>
            <a:endParaRPr sz="2400">
              <a:latin typeface="Candara"/>
              <a:cs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437" y="1051814"/>
            <a:ext cx="9276080" cy="1863459"/>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spc="-5" dirty="0"/>
              <a:t>Bunday</a:t>
            </a:r>
            <a:r>
              <a:rPr sz="2400" dirty="0"/>
              <a:t> </a:t>
            </a:r>
            <a:r>
              <a:rPr sz="2400" spc="-5" dirty="0"/>
              <a:t>holda,</a:t>
            </a:r>
            <a:r>
              <a:rPr sz="2400" dirty="0"/>
              <a:t> biz</a:t>
            </a:r>
            <a:r>
              <a:rPr sz="2400" spc="5" dirty="0"/>
              <a:t> </a:t>
            </a:r>
            <a:r>
              <a:rPr sz="2400" dirty="0"/>
              <a:t>mebel</a:t>
            </a:r>
            <a:r>
              <a:rPr sz="2400" spc="5" dirty="0"/>
              <a:t> </a:t>
            </a:r>
            <a:r>
              <a:rPr sz="2400" spc="-5" dirty="0"/>
              <a:t>qismlari</a:t>
            </a:r>
            <a:r>
              <a:rPr sz="2400" dirty="0"/>
              <a:t> </a:t>
            </a:r>
            <a:r>
              <a:rPr sz="2400" spc="-5" dirty="0"/>
              <a:t>ishlab</a:t>
            </a:r>
            <a:r>
              <a:rPr sz="2400" dirty="0"/>
              <a:t> </a:t>
            </a:r>
            <a:r>
              <a:rPr sz="2400" spc="-5" dirty="0"/>
              <a:t>chiqarilgan</a:t>
            </a:r>
            <a:r>
              <a:rPr sz="2400" dirty="0"/>
              <a:t> </a:t>
            </a:r>
            <a:r>
              <a:rPr sz="2400" spc="-5" dirty="0"/>
              <a:t>materialning </a:t>
            </a:r>
            <a:r>
              <a:rPr sz="2400" dirty="0"/>
              <a:t> </a:t>
            </a:r>
            <a:r>
              <a:rPr sz="2400" spc="-5" dirty="0"/>
              <a:t>nomini </a:t>
            </a:r>
            <a:r>
              <a:rPr sz="2400" dirty="0"/>
              <a:t>alohida </a:t>
            </a:r>
            <a:r>
              <a:rPr sz="2400" spc="-5" dirty="0"/>
              <a:t>jadvalga qo'yishimiz kerak </a:t>
            </a:r>
            <a:r>
              <a:rPr sz="2400" dirty="0"/>
              <a:t>va </a:t>
            </a:r>
            <a:r>
              <a:rPr sz="2400" spc="-5" dirty="0"/>
              <a:t>jadvaldagi buyumlar bilan </a:t>
            </a:r>
            <a:r>
              <a:rPr sz="2400" dirty="0"/>
              <a:t> faqat</a:t>
            </a:r>
            <a:r>
              <a:rPr sz="2400" spc="-25" dirty="0"/>
              <a:t> </a:t>
            </a:r>
            <a:r>
              <a:rPr sz="2400" spc="-5" dirty="0"/>
              <a:t>kerakli</a:t>
            </a:r>
            <a:r>
              <a:rPr sz="2400" spc="-20" dirty="0"/>
              <a:t> </a:t>
            </a:r>
            <a:r>
              <a:rPr sz="2400" spc="-5" dirty="0"/>
              <a:t>materialga</a:t>
            </a:r>
            <a:r>
              <a:rPr sz="2400" spc="-10" dirty="0"/>
              <a:t> </a:t>
            </a:r>
            <a:r>
              <a:rPr sz="2400" spc="-5" dirty="0"/>
              <a:t>havola</a:t>
            </a:r>
            <a:r>
              <a:rPr sz="2400" spc="-15" dirty="0"/>
              <a:t> </a:t>
            </a:r>
            <a:r>
              <a:rPr sz="2400" spc="-5" dirty="0"/>
              <a:t>qilishimiz</a:t>
            </a:r>
            <a:r>
              <a:rPr sz="2400" spc="-15" dirty="0"/>
              <a:t> </a:t>
            </a:r>
            <a:r>
              <a:rPr sz="2400" dirty="0"/>
              <a:t>kerak,</a:t>
            </a:r>
            <a:r>
              <a:rPr sz="2400" spc="-25" dirty="0"/>
              <a:t> </a:t>
            </a:r>
            <a:r>
              <a:rPr sz="2400" dirty="0"/>
              <a:t>shu</a:t>
            </a:r>
            <a:r>
              <a:rPr sz="2400" spc="-30" dirty="0"/>
              <a:t> </a:t>
            </a:r>
            <a:r>
              <a:rPr sz="2400" dirty="0"/>
              <a:t>bilan</a:t>
            </a:r>
            <a:r>
              <a:rPr sz="2400" spc="-20" dirty="0"/>
              <a:t> </a:t>
            </a:r>
            <a:r>
              <a:rPr sz="2400" spc="-5" dirty="0"/>
              <a:t>ushbu</a:t>
            </a:r>
            <a:r>
              <a:rPr sz="2400" spc="-15" dirty="0"/>
              <a:t> </a:t>
            </a:r>
            <a:r>
              <a:rPr sz="2400" dirty="0"/>
              <a:t>havolani </a:t>
            </a:r>
            <a:r>
              <a:rPr sz="2400" spc="-505" dirty="0"/>
              <a:t> </a:t>
            </a:r>
            <a:r>
              <a:rPr sz="2400" dirty="0"/>
              <a:t>asl</a:t>
            </a:r>
            <a:r>
              <a:rPr sz="2400" spc="-5" dirty="0"/>
              <a:t> nusxasi</a:t>
            </a:r>
            <a:r>
              <a:rPr sz="2400" spc="-10" dirty="0"/>
              <a:t> </a:t>
            </a:r>
            <a:r>
              <a:rPr sz="2400" dirty="0"/>
              <a:t>bilan </a:t>
            </a:r>
            <a:r>
              <a:rPr sz="2400" spc="-5" dirty="0"/>
              <a:t>bog'lashimiz</a:t>
            </a:r>
            <a:r>
              <a:rPr sz="2400" dirty="0"/>
              <a:t> </a:t>
            </a:r>
            <a:r>
              <a:rPr sz="2400" spc="-5" dirty="0"/>
              <a:t>kerak.</a:t>
            </a:r>
          </a:p>
        </p:txBody>
      </p:sp>
      <p:sp>
        <p:nvSpPr>
          <p:cNvPr id="3" name="object 3"/>
          <p:cNvSpPr txBox="1"/>
          <p:nvPr/>
        </p:nvSpPr>
        <p:spPr>
          <a:xfrm>
            <a:off x="1067117" y="2914269"/>
            <a:ext cx="116649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ndara"/>
                <a:cs typeface="Candara"/>
              </a:rPr>
              <a:t>M</a:t>
            </a:r>
            <a:r>
              <a:rPr sz="2400" spc="5" dirty="0">
                <a:latin typeface="Candara"/>
                <a:cs typeface="Candara"/>
              </a:rPr>
              <a:t>e</a:t>
            </a:r>
            <a:r>
              <a:rPr sz="2400" dirty="0">
                <a:latin typeface="Candara"/>
                <a:cs typeface="Candara"/>
              </a:rPr>
              <a:t>b</a:t>
            </a:r>
            <a:r>
              <a:rPr sz="2400" spc="10" dirty="0">
                <a:latin typeface="Candara"/>
                <a:cs typeface="Candara"/>
              </a:rPr>
              <a:t>e</a:t>
            </a:r>
            <a:r>
              <a:rPr sz="2400" spc="-10" dirty="0">
                <a:latin typeface="Candara"/>
                <a:cs typeface="Candara"/>
              </a:rPr>
              <a:t>l</a:t>
            </a:r>
            <a:r>
              <a:rPr sz="2400" spc="5" dirty="0">
                <a:latin typeface="Candara"/>
                <a:cs typeface="Candara"/>
              </a:rPr>
              <a:t>l</a:t>
            </a:r>
            <a:r>
              <a:rPr sz="2400" dirty="0">
                <a:latin typeface="Candara"/>
                <a:cs typeface="Candara"/>
              </a:rPr>
              <a:t>ar</a:t>
            </a:r>
            <a:endParaRPr sz="2400">
              <a:latin typeface="Candara"/>
              <a:cs typeface="Candara"/>
            </a:endParaRPr>
          </a:p>
        </p:txBody>
      </p:sp>
      <p:graphicFrame>
        <p:nvGraphicFramePr>
          <p:cNvPr id="4" name="object 4"/>
          <p:cNvGraphicFramePr>
            <a:graphicFrameLocks noGrp="1"/>
          </p:cNvGraphicFramePr>
          <p:nvPr/>
        </p:nvGraphicFramePr>
        <p:xfrm>
          <a:off x="719137" y="3686810"/>
          <a:ext cx="8559164" cy="2268853"/>
        </p:xfrm>
        <a:graphic>
          <a:graphicData uri="http://schemas.openxmlformats.org/drawingml/2006/table">
            <a:tbl>
              <a:tblPr firstRow="1" bandRow="1">
                <a:tableStyleId>{2D5ABB26-0587-4C30-8999-92F81FD0307C}</a:tableStyleId>
              </a:tblPr>
              <a:tblGrid>
                <a:gridCol w="3640454">
                  <a:extLst>
                    <a:ext uri="{9D8B030D-6E8A-4147-A177-3AD203B41FA5}">
                      <a16:colId xmlns:a16="http://schemas.microsoft.com/office/drawing/2014/main" val="20000"/>
                    </a:ext>
                  </a:extLst>
                </a:gridCol>
                <a:gridCol w="2489835">
                  <a:extLst>
                    <a:ext uri="{9D8B030D-6E8A-4147-A177-3AD203B41FA5}">
                      <a16:colId xmlns:a16="http://schemas.microsoft.com/office/drawing/2014/main" val="20001"/>
                    </a:ext>
                  </a:extLst>
                </a:gridCol>
                <a:gridCol w="2428875">
                  <a:extLst>
                    <a:ext uri="{9D8B030D-6E8A-4147-A177-3AD203B41FA5}">
                      <a16:colId xmlns:a16="http://schemas.microsoft.com/office/drawing/2014/main" val="20002"/>
                    </a:ext>
                  </a:extLst>
                </a:gridCol>
              </a:tblGrid>
              <a:tr h="378460">
                <a:tc>
                  <a:txBody>
                    <a:bodyPr/>
                    <a:lstStyle/>
                    <a:p>
                      <a:pPr marL="70485">
                        <a:lnSpc>
                          <a:spcPts val="2780"/>
                        </a:lnSpc>
                      </a:pPr>
                      <a:r>
                        <a:rPr sz="2400" b="1" spc="-5" dirty="0">
                          <a:solidFill>
                            <a:srgbClr val="333333"/>
                          </a:solidFill>
                          <a:latin typeface="Candara"/>
                          <a:cs typeface="Candara"/>
                        </a:rPr>
                        <a:t>Predmet</a:t>
                      </a:r>
                      <a:r>
                        <a:rPr sz="2400" b="1" spc="-30" dirty="0">
                          <a:solidFill>
                            <a:srgbClr val="333333"/>
                          </a:solidFill>
                          <a:latin typeface="Candara"/>
                          <a:cs typeface="Candara"/>
                        </a:rPr>
                        <a:t> </a:t>
                      </a:r>
                      <a:r>
                        <a:rPr sz="2400" b="1" spc="-5" dirty="0">
                          <a:solidFill>
                            <a:srgbClr val="333333"/>
                          </a:solidFill>
                          <a:latin typeface="Candara"/>
                          <a:cs typeface="Candara"/>
                        </a:rPr>
                        <a:t>identifikatori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b="1" spc="-5" dirty="0">
                          <a:solidFill>
                            <a:srgbClr val="333333"/>
                          </a:solidFill>
                          <a:latin typeface="Candara"/>
                          <a:cs typeface="Candara"/>
                        </a:rPr>
                        <a:t>Predmet</a:t>
                      </a:r>
                      <a:r>
                        <a:rPr sz="2400" b="1" spc="-35" dirty="0">
                          <a:solidFill>
                            <a:srgbClr val="333333"/>
                          </a:solidFill>
                          <a:latin typeface="Candara"/>
                          <a:cs typeface="Candara"/>
                        </a:rPr>
                        <a:t> </a:t>
                      </a:r>
                      <a:r>
                        <a:rPr sz="2400" b="1" dirty="0">
                          <a:solidFill>
                            <a:srgbClr val="333333"/>
                          </a:solidFill>
                          <a:latin typeface="Candara"/>
                          <a:cs typeface="Candara"/>
                        </a:rPr>
                        <a:t>Nomi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b="1" spc="-5" dirty="0">
                          <a:solidFill>
                            <a:srgbClr val="333333"/>
                          </a:solidFill>
                          <a:latin typeface="Candara"/>
                          <a:cs typeface="Candara"/>
                        </a:rPr>
                        <a:t>Material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459">
                <a:tc>
                  <a:txBody>
                    <a:bodyPr/>
                    <a:lstStyle/>
                    <a:p>
                      <a:pPr marL="70485">
                        <a:lnSpc>
                          <a:spcPts val="278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spc="-5" dirty="0">
                          <a:solidFill>
                            <a:srgbClr val="333333"/>
                          </a:solidFill>
                          <a:latin typeface="Candara"/>
                          <a:cs typeface="Candara"/>
                        </a:rPr>
                        <a:t>Stul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714">
                <a:tc>
                  <a:txBody>
                    <a:bodyPr/>
                    <a:lstStyle/>
                    <a:p>
                      <a:pPr marL="70485">
                        <a:lnSpc>
                          <a:spcPts val="278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spc="-5" dirty="0">
                          <a:solidFill>
                            <a:srgbClr val="333333"/>
                          </a:solidFill>
                          <a:latin typeface="Candara"/>
                          <a:cs typeface="Candara"/>
                        </a:rPr>
                        <a:t>Stol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459">
                <a:tc>
                  <a:txBody>
                    <a:bodyPr/>
                    <a:lstStyle/>
                    <a:p>
                      <a:pPr marL="70485">
                        <a:lnSpc>
                          <a:spcPts val="278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dirty="0">
                          <a:solidFill>
                            <a:srgbClr val="333333"/>
                          </a:solidFill>
                          <a:latin typeface="Candara"/>
                          <a:cs typeface="Candara"/>
                        </a:rPr>
                        <a:t>Krovat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8841">
                <a:tc>
                  <a:txBody>
                    <a:bodyPr/>
                    <a:lstStyle/>
                    <a:p>
                      <a:pPr marL="70485">
                        <a:lnSpc>
                          <a:spcPts val="2780"/>
                        </a:lnSpc>
                      </a:pPr>
                      <a:r>
                        <a:rPr sz="2400" dirty="0">
                          <a:solidFill>
                            <a:srgbClr val="333333"/>
                          </a:solidFill>
                          <a:latin typeface="Candara"/>
                          <a:cs typeface="Candara"/>
                        </a:rPr>
                        <a:t>4</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spc="-5" dirty="0">
                          <a:solidFill>
                            <a:srgbClr val="333333"/>
                          </a:solidFill>
                          <a:latin typeface="Candara"/>
                          <a:cs typeface="Candara"/>
                        </a:rPr>
                        <a:t>Shkaf</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5920">
                <a:tc>
                  <a:txBody>
                    <a:bodyPr/>
                    <a:lstStyle/>
                    <a:p>
                      <a:pPr marL="70485">
                        <a:lnSpc>
                          <a:spcPts val="2780"/>
                        </a:lnSpc>
                      </a:pPr>
                      <a:r>
                        <a:rPr sz="2400" dirty="0">
                          <a:solidFill>
                            <a:srgbClr val="333333"/>
                          </a:solidFill>
                          <a:latin typeface="Candara"/>
                          <a:cs typeface="Candara"/>
                        </a:rPr>
                        <a:t>5</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0485">
                        <a:lnSpc>
                          <a:spcPts val="2780"/>
                        </a:lnSpc>
                      </a:pPr>
                      <a:r>
                        <a:rPr sz="2400" dirty="0">
                          <a:solidFill>
                            <a:srgbClr val="333333"/>
                          </a:solidFill>
                          <a:latin typeface="Candara"/>
                          <a:cs typeface="Candara"/>
                        </a:rPr>
                        <a:t>Javon</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78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116" y="1051814"/>
            <a:ext cx="7022783" cy="382156"/>
          </a:xfrm>
          <a:prstGeom prst="rect">
            <a:avLst/>
          </a:prstGeom>
        </p:spPr>
        <p:txBody>
          <a:bodyPr vert="horz" wrap="square" lIns="0" tIns="12700" rIns="0" bIns="0" rtlCol="0">
            <a:spAutoFit/>
          </a:bodyPr>
          <a:lstStyle/>
          <a:p>
            <a:pPr marL="12700">
              <a:lnSpc>
                <a:spcPct val="100000"/>
              </a:lnSpc>
              <a:spcBef>
                <a:spcPts val="100"/>
              </a:spcBef>
            </a:pPr>
            <a:r>
              <a:rPr sz="2400" dirty="0"/>
              <a:t>Mebellar</a:t>
            </a:r>
            <a:r>
              <a:rPr sz="2400" spc="-35" dirty="0"/>
              <a:t> </a:t>
            </a:r>
            <a:r>
              <a:rPr sz="2400" spc="-5" dirty="0"/>
              <a:t>tayyorlangan</a:t>
            </a:r>
            <a:r>
              <a:rPr sz="2400" spc="-35" dirty="0"/>
              <a:t> </a:t>
            </a:r>
            <a:r>
              <a:rPr sz="2400" dirty="0"/>
              <a:t>materiallar</a:t>
            </a:r>
          </a:p>
        </p:txBody>
      </p:sp>
      <p:graphicFrame>
        <p:nvGraphicFramePr>
          <p:cNvPr id="3" name="object 3"/>
          <p:cNvGraphicFramePr>
            <a:graphicFrameLocks noGrp="1"/>
          </p:cNvGraphicFramePr>
          <p:nvPr/>
        </p:nvGraphicFramePr>
        <p:xfrm>
          <a:off x="719137" y="1824355"/>
          <a:ext cx="7898129" cy="1514092"/>
        </p:xfrm>
        <a:graphic>
          <a:graphicData uri="http://schemas.openxmlformats.org/drawingml/2006/table">
            <a:tbl>
              <a:tblPr firstRow="1" bandRow="1">
                <a:tableStyleId>{2D5ABB26-0587-4C30-8999-92F81FD0307C}</a:tableStyleId>
              </a:tblPr>
              <a:tblGrid>
                <a:gridCol w="4244975">
                  <a:extLst>
                    <a:ext uri="{9D8B030D-6E8A-4147-A177-3AD203B41FA5}">
                      <a16:colId xmlns:a16="http://schemas.microsoft.com/office/drawing/2014/main" val="20000"/>
                    </a:ext>
                  </a:extLst>
                </a:gridCol>
                <a:gridCol w="3653154">
                  <a:extLst>
                    <a:ext uri="{9D8B030D-6E8A-4147-A177-3AD203B41FA5}">
                      <a16:colId xmlns:a16="http://schemas.microsoft.com/office/drawing/2014/main" val="20001"/>
                    </a:ext>
                  </a:extLst>
                </a:gridCol>
              </a:tblGrid>
              <a:tr h="378459">
                <a:tc>
                  <a:txBody>
                    <a:bodyPr/>
                    <a:lstStyle/>
                    <a:p>
                      <a:pPr marL="431800">
                        <a:lnSpc>
                          <a:spcPts val="2800"/>
                        </a:lnSpc>
                      </a:pPr>
                      <a:r>
                        <a:rPr sz="2400" b="1" dirty="0">
                          <a:solidFill>
                            <a:srgbClr val="333333"/>
                          </a:solidFill>
                          <a:latin typeface="Candara"/>
                          <a:cs typeface="Candara"/>
                        </a:rPr>
                        <a:t>Material</a:t>
                      </a:r>
                      <a:r>
                        <a:rPr sz="2400" b="1" spc="-55" dirty="0">
                          <a:solidFill>
                            <a:srgbClr val="333333"/>
                          </a:solidFill>
                          <a:latin typeface="Candara"/>
                          <a:cs typeface="Candara"/>
                        </a:rPr>
                        <a:t> </a:t>
                      </a:r>
                      <a:r>
                        <a:rPr sz="2400" b="1" spc="-5" dirty="0">
                          <a:solidFill>
                            <a:srgbClr val="333333"/>
                          </a:solidFill>
                          <a:latin typeface="Candara"/>
                          <a:cs typeface="Candara"/>
                        </a:rPr>
                        <a:t>identifikatori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800"/>
                        </a:lnSpc>
                      </a:pPr>
                      <a:r>
                        <a:rPr sz="2400" b="1" spc="-5" dirty="0">
                          <a:solidFill>
                            <a:srgbClr val="333333"/>
                          </a:solidFill>
                          <a:latin typeface="Candara"/>
                          <a:cs typeface="Candara"/>
                        </a:rPr>
                        <a:t>Material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714">
                <a:tc>
                  <a:txBody>
                    <a:bodyPr/>
                    <a:lstStyle/>
                    <a:p>
                      <a:pPr marL="431800">
                        <a:lnSpc>
                          <a:spcPts val="280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800"/>
                        </a:lnSpc>
                      </a:pPr>
                      <a:r>
                        <a:rPr sz="2400" spc="-5" dirty="0">
                          <a:solidFill>
                            <a:srgbClr val="FF0000"/>
                          </a:solidFill>
                          <a:latin typeface="Candara"/>
                          <a:cs typeface="Candara"/>
                        </a:rPr>
                        <a:t>Qattiq</a:t>
                      </a:r>
                      <a:r>
                        <a:rPr sz="2400" spc="-35" dirty="0">
                          <a:solidFill>
                            <a:srgbClr val="FF0000"/>
                          </a:solidFill>
                          <a:latin typeface="Candara"/>
                          <a:cs typeface="Candara"/>
                        </a:rPr>
                        <a:t> </a:t>
                      </a:r>
                      <a:r>
                        <a:rPr sz="2400" dirty="0">
                          <a:solidFill>
                            <a:srgbClr val="FF0000"/>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586">
                <a:tc>
                  <a:txBody>
                    <a:bodyPr/>
                    <a:lstStyle/>
                    <a:p>
                      <a:pPr marL="431800">
                        <a:lnSpc>
                          <a:spcPts val="280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800"/>
                        </a:lnSpc>
                      </a:pPr>
                      <a:r>
                        <a:rPr sz="2400" dirty="0">
                          <a:solidFill>
                            <a:srgbClr val="333333"/>
                          </a:solidFill>
                          <a:latin typeface="Candara"/>
                          <a:cs typeface="Candara"/>
                        </a:rPr>
                        <a:t>Metall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333">
                <a:tc>
                  <a:txBody>
                    <a:bodyPr/>
                    <a:lstStyle/>
                    <a:p>
                      <a:pPr marL="431800">
                        <a:lnSpc>
                          <a:spcPts val="280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80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706437" y="3689350"/>
            <a:ext cx="9281160" cy="2253615"/>
          </a:xfrm>
          <a:prstGeom prst="rect">
            <a:avLst/>
          </a:prstGeom>
        </p:spPr>
        <p:txBody>
          <a:bodyPr vert="horz" wrap="square" lIns="0" tIns="5715" rIns="0" bIns="0" rtlCol="0">
            <a:spAutoFit/>
          </a:bodyPr>
          <a:lstStyle/>
          <a:p>
            <a:pPr marL="12700" marR="5715" indent="360680" algn="just">
              <a:lnSpc>
                <a:spcPct val="101800"/>
              </a:lnSpc>
              <a:spcBef>
                <a:spcPts val="45"/>
              </a:spcBef>
            </a:pPr>
            <a:r>
              <a:rPr sz="2400" spc="-5" dirty="0">
                <a:latin typeface="Candara"/>
                <a:cs typeface="Candara"/>
              </a:rPr>
              <a:t>Bunday</a:t>
            </a:r>
            <a:r>
              <a:rPr sz="2400" dirty="0">
                <a:latin typeface="Candara"/>
                <a:cs typeface="Candara"/>
              </a:rPr>
              <a:t> </a:t>
            </a:r>
            <a:r>
              <a:rPr sz="2400" spc="-5" dirty="0">
                <a:latin typeface="Candara"/>
                <a:cs typeface="Candara"/>
              </a:rPr>
              <a:t>holda,</a:t>
            </a:r>
            <a:r>
              <a:rPr sz="2400" dirty="0">
                <a:latin typeface="Candara"/>
                <a:cs typeface="Candara"/>
              </a:rPr>
              <a:t> </a:t>
            </a:r>
            <a:r>
              <a:rPr sz="2400" spc="-10" dirty="0">
                <a:latin typeface="Candara"/>
                <a:cs typeface="Candara"/>
              </a:rPr>
              <a:t>biz</a:t>
            </a:r>
            <a:r>
              <a:rPr sz="2400" spc="-5" dirty="0">
                <a:latin typeface="Candara"/>
                <a:cs typeface="Candara"/>
              </a:rPr>
              <a:t> materialning</a:t>
            </a:r>
            <a:r>
              <a:rPr sz="2400" dirty="0">
                <a:latin typeface="Candara"/>
                <a:cs typeface="Candara"/>
              </a:rPr>
              <a:t> </a:t>
            </a:r>
            <a:r>
              <a:rPr sz="2400" spc="-10" dirty="0">
                <a:latin typeface="Candara"/>
                <a:cs typeface="Candara"/>
              </a:rPr>
              <a:t>nomini</a:t>
            </a:r>
            <a:r>
              <a:rPr sz="2400" spc="-5" dirty="0">
                <a:latin typeface="Candara"/>
                <a:cs typeface="Candara"/>
              </a:rPr>
              <a:t> o'zgartirishimiz</a:t>
            </a:r>
            <a:r>
              <a:rPr sz="2400" dirty="0">
                <a:latin typeface="Candara"/>
                <a:cs typeface="Candara"/>
              </a:rPr>
              <a:t> </a:t>
            </a:r>
            <a:r>
              <a:rPr sz="2400" spc="-5" dirty="0">
                <a:latin typeface="Candara"/>
                <a:cs typeface="Candara"/>
              </a:rPr>
              <a:t>kerak </a:t>
            </a:r>
            <a:r>
              <a:rPr sz="2400" spc="-509" dirty="0">
                <a:latin typeface="Candara"/>
                <a:cs typeface="Candara"/>
              </a:rPr>
              <a:t> </a:t>
            </a:r>
            <a:r>
              <a:rPr sz="2400" dirty="0">
                <a:latin typeface="Candara"/>
                <a:cs typeface="Candara"/>
              </a:rPr>
              <a:t>bo'lganda, biz faqat bitta joyda o'zgarishni amalga oshiramiz, ya'ni faqat </a:t>
            </a:r>
            <a:r>
              <a:rPr sz="2400" spc="-515" dirty="0">
                <a:latin typeface="Candara"/>
                <a:cs typeface="Candara"/>
              </a:rPr>
              <a:t> </a:t>
            </a:r>
            <a:r>
              <a:rPr sz="2400" dirty="0">
                <a:latin typeface="Candara"/>
                <a:cs typeface="Candara"/>
              </a:rPr>
              <a:t>bitta </a:t>
            </a:r>
            <a:r>
              <a:rPr sz="2400" spc="-5" dirty="0">
                <a:latin typeface="Candara"/>
                <a:cs typeface="Candara"/>
              </a:rPr>
              <a:t>qatorni</a:t>
            </a:r>
            <a:r>
              <a:rPr sz="2400" dirty="0">
                <a:latin typeface="Candara"/>
                <a:cs typeface="Candara"/>
              </a:rPr>
              <a:t> </a:t>
            </a:r>
            <a:r>
              <a:rPr sz="2400" spc="-5" dirty="0">
                <a:latin typeface="Candara"/>
                <a:cs typeface="Candara"/>
              </a:rPr>
              <a:t>tahrirlash</a:t>
            </a:r>
            <a:r>
              <a:rPr sz="2400" spc="5" dirty="0">
                <a:latin typeface="Candara"/>
                <a:cs typeface="Candara"/>
              </a:rPr>
              <a:t> </a:t>
            </a:r>
            <a:r>
              <a:rPr sz="2400" dirty="0">
                <a:latin typeface="Candara"/>
                <a:cs typeface="Candara"/>
              </a:rPr>
              <a:t>orqali </a:t>
            </a:r>
            <a:r>
              <a:rPr sz="2400" spc="-5" dirty="0">
                <a:latin typeface="Candara"/>
                <a:cs typeface="Candara"/>
              </a:rPr>
              <a:t>muammo</a:t>
            </a:r>
            <a:r>
              <a:rPr sz="2400" spc="-10" dirty="0">
                <a:latin typeface="Candara"/>
                <a:cs typeface="Candara"/>
              </a:rPr>
              <a:t> </a:t>
            </a:r>
            <a:r>
              <a:rPr sz="2400" dirty="0">
                <a:latin typeface="Candara"/>
                <a:cs typeface="Candara"/>
              </a:rPr>
              <a:t>hal</a:t>
            </a:r>
            <a:r>
              <a:rPr sz="2400" spc="5" dirty="0">
                <a:latin typeface="Candara"/>
                <a:cs typeface="Candara"/>
              </a:rPr>
              <a:t> </a:t>
            </a:r>
            <a:r>
              <a:rPr sz="2400" spc="-5" dirty="0">
                <a:latin typeface="Candara"/>
                <a:cs typeface="Candara"/>
              </a:rPr>
              <a:t>qilinadi.</a:t>
            </a:r>
            <a:endParaRPr sz="2400">
              <a:latin typeface="Candara"/>
              <a:cs typeface="Candara"/>
            </a:endParaRPr>
          </a:p>
          <a:p>
            <a:pPr marL="12700" marR="5080" indent="360680" algn="just">
              <a:lnSpc>
                <a:spcPct val="101800"/>
              </a:lnSpc>
              <a:spcBef>
                <a:spcPts val="10"/>
              </a:spcBef>
            </a:pPr>
            <a:r>
              <a:rPr sz="2400" spc="-5" dirty="0">
                <a:latin typeface="Candara"/>
                <a:cs typeface="Candara"/>
              </a:rPr>
              <a:t>Shunday qilib, materiallarni alohida mohiyat sifatida taqdim etish </a:t>
            </a:r>
            <a:r>
              <a:rPr sz="2400" dirty="0">
                <a:latin typeface="Candara"/>
                <a:cs typeface="Candara"/>
              </a:rPr>
              <a:t>va </a:t>
            </a:r>
            <a:r>
              <a:rPr sz="2400" spc="5" dirty="0">
                <a:latin typeface="Candara"/>
                <a:cs typeface="Candara"/>
              </a:rPr>
              <a:t> </a:t>
            </a:r>
            <a:r>
              <a:rPr sz="2400" spc="-5" dirty="0">
                <a:latin typeface="Candara"/>
                <a:cs typeface="Candara"/>
              </a:rPr>
              <a:t>unga </a:t>
            </a:r>
            <a:r>
              <a:rPr sz="2400" dirty="0">
                <a:latin typeface="Candara"/>
                <a:cs typeface="Candara"/>
              </a:rPr>
              <a:t>alohida jadval yaratish </a:t>
            </a:r>
            <a:r>
              <a:rPr sz="2400" spc="-5" dirty="0">
                <a:latin typeface="Candara"/>
                <a:cs typeface="Candara"/>
              </a:rPr>
              <a:t>orqali </a:t>
            </a:r>
            <a:r>
              <a:rPr sz="2400" dirty="0">
                <a:latin typeface="Candara"/>
                <a:cs typeface="Candara"/>
              </a:rPr>
              <a:t>biz </a:t>
            </a:r>
            <a:r>
              <a:rPr sz="2400" spc="-5" dirty="0">
                <a:latin typeface="Candara"/>
                <a:cs typeface="Candara"/>
              </a:rPr>
              <a:t>yuqorida tavsiflangan </a:t>
            </a:r>
            <a:r>
              <a:rPr sz="2400" dirty="0">
                <a:latin typeface="Candara"/>
                <a:cs typeface="Candara"/>
              </a:rPr>
              <a:t>anomaliyani </a:t>
            </a:r>
            <a:r>
              <a:rPr sz="2400" spc="-509" dirty="0">
                <a:latin typeface="Candara"/>
                <a:cs typeface="Candara"/>
              </a:rPr>
              <a:t> </a:t>
            </a:r>
            <a:r>
              <a:rPr sz="2400" dirty="0">
                <a:latin typeface="Candara"/>
                <a:cs typeface="Candara"/>
              </a:rPr>
              <a:t>yo'q</a:t>
            </a:r>
            <a:r>
              <a:rPr sz="2400" spc="-10" dirty="0">
                <a:latin typeface="Candara"/>
                <a:cs typeface="Candara"/>
              </a:rPr>
              <a:t> </a:t>
            </a:r>
            <a:r>
              <a:rPr sz="2400" spc="-5" dirty="0">
                <a:latin typeface="Candara"/>
                <a:cs typeface="Candara"/>
              </a:rPr>
              <a:t>qilamiz.</a:t>
            </a:r>
            <a:endParaRPr sz="2400">
              <a:latin typeface="Candara"/>
              <a:cs typeface="Canda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9890" cy="5231765"/>
          </a:xfrm>
          <a:prstGeom prst="rect">
            <a:avLst/>
          </a:prstGeom>
        </p:spPr>
        <p:txBody>
          <a:bodyPr vert="horz" wrap="square" lIns="0" tIns="5715" rIns="0" bIns="0" rtlCol="0">
            <a:spAutoFit/>
          </a:bodyPr>
          <a:lstStyle/>
          <a:p>
            <a:pPr marL="12700" marR="6985" indent="360680" algn="just">
              <a:lnSpc>
                <a:spcPct val="101800"/>
              </a:lnSpc>
              <a:spcBef>
                <a:spcPts val="45"/>
              </a:spcBef>
            </a:pPr>
            <a:r>
              <a:rPr sz="2400" spc="-5" dirty="0">
                <a:latin typeface="Candara"/>
                <a:cs typeface="Candara"/>
              </a:rPr>
              <a:t>Boshqacha qilib aytganda, </a:t>
            </a:r>
            <a:r>
              <a:rPr sz="2400" dirty="0">
                <a:latin typeface="Candara"/>
                <a:cs typeface="Candara"/>
              </a:rPr>
              <a:t>har bir </a:t>
            </a:r>
            <a:r>
              <a:rPr sz="2400" spc="-5" dirty="0">
                <a:latin typeface="Candara"/>
                <a:cs typeface="Candara"/>
              </a:rPr>
              <a:t>mohiyat </a:t>
            </a:r>
            <a:r>
              <a:rPr sz="2400" dirty="0">
                <a:latin typeface="Candara"/>
                <a:cs typeface="Candara"/>
              </a:rPr>
              <a:t>alohida </a:t>
            </a:r>
            <a:r>
              <a:rPr sz="2400" spc="-5" dirty="0">
                <a:latin typeface="Candara"/>
                <a:cs typeface="Candara"/>
              </a:rPr>
              <a:t>saqlanishi kerak </a:t>
            </a:r>
            <a:r>
              <a:rPr sz="2400" dirty="0">
                <a:latin typeface="Candara"/>
                <a:cs typeface="Candara"/>
              </a:rPr>
              <a:t>va </a:t>
            </a:r>
            <a:r>
              <a:rPr sz="2400" spc="5" dirty="0">
                <a:latin typeface="Candara"/>
                <a:cs typeface="Candara"/>
              </a:rPr>
              <a:t> </a:t>
            </a:r>
            <a:r>
              <a:rPr sz="2400" dirty="0">
                <a:latin typeface="Candara"/>
                <a:cs typeface="Candara"/>
              </a:rPr>
              <a:t>agar </a:t>
            </a:r>
            <a:r>
              <a:rPr sz="2400" spc="-5" dirty="0">
                <a:latin typeface="Candara"/>
                <a:cs typeface="Candara"/>
              </a:rPr>
              <a:t>ushbu obyektni </a:t>
            </a:r>
            <a:r>
              <a:rPr sz="2400" dirty="0">
                <a:latin typeface="Candara"/>
                <a:cs typeface="Candara"/>
              </a:rPr>
              <a:t>boshqa jadvalda </a:t>
            </a:r>
            <a:r>
              <a:rPr sz="2400" spc="-5" dirty="0">
                <a:latin typeface="Candara"/>
                <a:cs typeface="Candara"/>
              </a:rPr>
              <a:t>ishlatish </a:t>
            </a:r>
            <a:r>
              <a:rPr sz="2400" dirty="0">
                <a:latin typeface="Candara"/>
                <a:cs typeface="Candara"/>
              </a:rPr>
              <a:t>zarur </a:t>
            </a:r>
            <a:r>
              <a:rPr sz="2400" spc="-10" dirty="0">
                <a:latin typeface="Candara"/>
                <a:cs typeface="Candara"/>
              </a:rPr>
              <a:t>bo'lsa, </a:t>
            </a:r>
            <a:r>
              <a:rPr sz="2400" spc="-5" dirty="0">
                <a:latin typeface="Candara"/>
                <a:cs typeface="Candara"/>
              </a:rPr>
              <a:t>unga </a:t>
            </a:r>
            <a:r>
              <a:rPr sz="2400" dirty="0">
                <a:latin typeface="Candara"/>
                <a:cs typeface="Candara"/>
              </a:rPr>
              <a:t>faqat </a:t>
            </a:r>
            <a:r>
              <a:rPr sz="2400" spc="5" dirty="0">
                <a:latin typeface="Candara"/>
                <a:cs typeface="Candara"/>
              </a:rPr>
              <a:t> </a:t>
            </a:r>
            <a:r>
              <a:rPr sz="2400" spc="-5" dirty="0">
                <a:latin typeface="Candara"/>
                <a:cs typeface="Candara"/>
              </a:rPr>
              <a:t>ma'lumotnoma </a:t>
            </a:r>
            <a:r>
              <a:rPr sz="2400" dirty="0">
                <a:latin typeface="Candara"/>
                <a:cs typeface="Candara"/>
              </a:rPr>
              <a:t>keltiriladi, ya'ni</a:t>
            </a:r>
            <a:r>
              <a:rPr sz="2400" spc="-10" dirty="0">
                <a:latin typeface="Candara"/>
                <a:cs typeface="Candara"/>
              </a:rPr>
              <a:t> </a:t>
            </a:r>
            <a:r>
              <a:rPr sz="2400" spc="-5" dirty="0">
                <a:latin typeface="Candara"/>
                <a:cs typeface="Candara"/>
              </a:rPr>
              <a:t>bog’lanish</a:t>
            </a:r>
            <a:r>
              <a:rPr sz="2400" spc="5" dirty="0">
                <a:latin typeface="Candara"/>
                <a:cs typeface="Candara"/>
              </a:rPr>
              <a:t> </a:t>
            </a:r>
            <a:r>
              <a:rPr sz="2400" dirty="0">
                <a:latin typeface="Candara"/>
                <a:cs typeface="Candara"/>
              </a:rPr>
              <a:t>o'rnatiladi.</a:t>
            </a:r>
            <a:endParaRPr sz="2400">
              <a:latin typeface="Candara"/>
              <a:cs typeface="Candara"/>
            </a:endParaRPr>
          </a:p>
          <a:p>
            <a:pPr>
              <a:lnSpc>
                <a:spcPct val="100000"/>
              </a:lnSpc>
              <a:spcBef>
                <a:spcPts val="55"/>
              </a:spcBef>
            </a:pPr>
            <a:endParaRPr sz="2400">
              <a:latin typeface="Candara"/>
              <a:cs typeface="Candara"/>
            </a:endParaRPr>
          </a:p>
          <a:p>
            <a:pPr marL="358140" algn="ctr">
              <a:lnSpc>
                <a:spcPct val="100000"/>
              </a:lnSpc>
            </a:pPr>
            <a:r>
              <a:rPr sz="2400" b="1" dirty="0">
                <a:latin typeface="Candara"/>
                <a:cs typeface="Candara"/>
              </a:rPr>
              <a:t>Ma'lumotlar</a:t>
            </a:r>
            <a:r>
              <a:rPr sz="2400" b="1" spc="-15" dirty="0">
                <a:latin typeface="Candara"/>
                <a:cs typeface="Candara"/>
              </a:rPr>
              <a:t> </a:t>
            </a:r>
            <a:r>
              <a:rPr sz="2400" b="1" spc="-5" dirty="0">
                <a:latin typeface="Candara"/>
                <a:cs typeface="Candara"/>
              </a:rPr>
              <a:t>bazasi</a:t>
            </a:r>
            <a:r>
              <a:rPr sz="2400" b="1" spc="-30" dirty="0">
                <a:latin typeface="Candara"/>
                <a:cs typeface="Candara"/>
              </a:rPr>
              <a:t> </a:t>
            </a:r>
            <a:r>
              <a:rPr sz="2400" b="1" dirty="0">
                <a:latin typeface="Candara"/>
                <a:cs typeface="Candara"/>
              </a:rPr>
              <a:t>normal</a:t>
            </a:r>
            <a:r>
              <a:rPr sz="2400" b="1" spc="-10" dirty="0">
                <a:latin typeface="Candara"/>
                <a:cs typeface="Candara"/>
              </a:rPr>
              <a:t> </a:t>
            </a:r>
            <a:r>
              <a:rPr sz="2400" b="1" spc="-5" dirty="0">
                <a:latin typeface="Candara"/>
                <a:cs typeface="Candara"/>
              </a:rPr>
              <a:t>shakllari</a:t>
            </a:r>
            <a:endParaRPr sz="2400">
              <a:latin typeface="Candara"/>
              <a:cs typeface="Candara"/>
            </a:endParaRPr>
          </a:p>
          <a:p>
            <a:pPr>
              <a:lnSpc>
                <a:spcPct val="100000"/>
              </a:lnSpc>
            </a:pPr>
            <a:endParaRPr sz="2400">
              <a:latin typeface="Candara"/>
              <a:cs typeface="Candara"/>
            </a:endParaRPr>
          </a:p>
          <a:p>
            <a:pPr marL="12700" marR="5080" indent="360680" algn="just">
              <a:lnSpc>
                <a:spcPct val="101699"/>
              </a:lnSpc>
              <a:spcBef>
                <a:spcPts val="5"/>
              </a:spcBef>
            </a:pPr>
            <a:r>
              <a:rPr sz="2400" spc="-5" dirty="0">
                <a:latin typeface="Candara"/>
                <a:cs typeface="Candara"/>
              </a:rPr>
              <a:t>Umuman </a:t>
            </a:r>
            <a:r>
              <a:rPr sz="2400" dirty="0">
                <a:latin typeface="Candara"/>
                <a:cs typeface="Candara"/>
              </a:rPr>
              <a:t>olganda, ma'lumotlar </a:t>
            </a:r>
            <a:r>
              <a:rPr sz="2400" spc="-5" dirty="0">
                <a:latin typeface="Candara"/>
                <a:cs typeface="Candara"/>
              </a:rPr>
              <a:t>bazasini </a:t>
            </a:r>
            <a:r>
              <a:rPr sz="2400" dirty="0">
                <a:latin typeface="Candara"/>
                <a:cs typeface="Candara"/>
              </a:rPr>
              <a:t>normalizatsiya </a:t>
            </a:r>
            <a:r>
              <a:rPr sz="2400" spc="-5" dirty="0">
                <a:latin typeface="Candara"/>
                <a:cs typeface="Candara"/>
              </a:rPr>
              <a:t>qilish </a:t>
            </a:r>
            <a:r>
              <a:rPr sz="2400" dirty="0">
                <a:latin typeface="Candara"/>
                <a:cs typeface="Candara"/>
              </a:rPr>
              <a:t>jarayoni </a:t>
            </a:r>
            <a:r>
              <a:rPr sz="2400" spc="-509" dirty="0">
                <a:latin typeface="Candara"/>
                <a:cs typeface="Candara"/>
              </a:rPr>
              <a:t> </a:t>
            </a:r>
            <a:r>
              <a:rPr sz="2400" spc="-5" dirty="0">
                <a:latin typeface="Candara"/>
                <a:cs typeface="Candara"/>
              </a:rPr>
              <a:t>quyidagicha: </a:t>
            </a:r>
            <a:r>
              <a:rPr sz="2400" dirty="0">
                <a:latin typeface="Candara"/>
                <a:cs typeface="Candara"/>
              </a:rPr>
              <a:t>biz ma'lum </a:t>
            </a:r>
            <a:r>
              <a:rPr sz="2400" spc="-5" dirty="0">
                <a:latin typeface="Candara"/>
                <a:cs typeface="Candara"/>
              </a:rPr>
              <a:t>qoidalarga rioya </a:t>
            </a:r>
            <a:r>
              <a:rPr sz="2400" dirty="0">
                <a:latin typeface="Candara"/>
                <a:cs typeface="Candara"/>
              </a:rPr>
              <a:t>qilgan holda va </a:t>
            </a:r>
            <a:r>
              <a:rPr sz="2400" spc="-5" dirty="0">
                <a:latin typeface="Candara"/>
                <a:cs typeface="Candara"/>
              </a:rPr>
              <a:t>ba'zi talablarga </a:t>
            </a:r>
            <a:r>
              <a:rPr sz="2400" spc="-509" dirty="0">
                <a:latin typeface="Candara"/>
                <a:cs typeface="Candara"/>
              </a:rPr>
              <a:t> </a:t>
            </a:r>
            <a:r>
              <a:rPr sz="2400" dirty="0">
                <a:latin typeface="Candara"/>
                <a:cs typeface="Candara"/>
              </a:rPr>
              <a:t>rioya </a:t>
            </a:r>
            <a:r>
              <a:rPr sz="2400" spc="-5" dirty="0">
                <a:latin typeface="Candara"/>
                <a:cs typeface="Candara"/>
              </a:rPr>
              <a:t>qilgan</a:t>
            </a:r>
            <a:r>
              <a:rPr sz="2400" spc="5" dirty="0">
                <a:latin typeface="Candara"/>
                <a:cs typeface="Candara"/>
              </a:rPr>
              <a:t> </a:t>
            </a:r>
            <a:r>
              <a:rPr sz="2400" dirty="0">
                <a:latin typeface="Candara"/>
                <a:cs typeface="Candara"/>
              </a:rPr>
              <a:t>holda</a:t>
            </a:r>
            <a:r>
              <a:rPr sz="2400" spc="-5" dirty="0">
                <a:latin typeface="Candara"/>
                <a:cs typeface="Candara"/>
              </a:rPr>
              <a:t> ma'lumotlar</a:t>
            </a:r>
            <a:r>
              <a:rPr sz="2400" spc="10" dirty="0">
                <a:latin typeface="Candara"/>
                <a:cs typeface="Candara"/>
              </a:rPr>
              <a:t> </a:t>
            </a:r>
            <a:r>
              <a:rPr sz="2400" spc="-5" dirty="0">
                <a:latin typeface="Candara"/>
                <a:cs typeface="Candara"/>
              </a:rPr>
              <a:t>bazasida</a:t>
            </a:r>
            <a:r>
              <a:rPr sz="2400" spc="-25" dirty="0">
                <a:latin typeface="Candara"/>
                <a:cs typeface="Candara"/>
              </a:rPr>
              <a:t> </a:t>
            </a:r>
            <a:r>
              <a:rPr sz="2400" dirty="0">
                <a:latin typeface="Candara"/>
                <a:cs typeface="Candara"/>
              </a:rPr>
              <a:t>jadvallarni</a:t>
            </a:r>
            <a:r>
              <a:rPr sz="2400" spc="5" dirty="0">
                <a:latin typeface="Candara"/>
                <a:cs typeface="Candara"/>
              </a:rPr>
              <a:t> </a:t>
            </a:r>
            <a:r>
              <a:rPr sz="2400" spc="-5" dirty="0">
                <a:latin typeface="Candara"/>
                <a:cs typeface="Candara"/>
              </a:rPr>
              <a:t>loyihalashtiramiz.</a:t>
            </a:r>
            <a:endParaRPr sz="2400">
              <a:latin typeface="Candara"/>
              <a:cs typeface="Candara"/>
            </a:endParaRPr>
          </a:p>
          <a:p>
            <a:pPr marL="12700" marR="6985" indent="360680" algn="just">
              <a:lnSpc>
                <a:spcPct val="101800"/>
              </a:lnSpc>
              <a:spcBef>
                <a:spcPts val="10"/>
              </a:spcBef>
            </a:pPr>
            <a:r>
              <a:rPr sz="2400" spc="-5" dirty="0">
                <a:latin typeface="Candara"/>
                <a:cs typeface="Candara"/>
              </a:rPr>
              <a:t>Bundan</a:t>
            </a:r>
            <a:r>
              <a:rPr sz="2400" spc="500" dirty="0">
                <a:latin typeface="Candara"/>
                <a:cs typeface="Candara"/>
              </a:rPr>
              <a:t> </a:t>
            </a:r>
            <a:r>
              <a:rPr sz="2400" dirty="0">
                <a:latin typeface="Candara"/>
                <a:cs typeface="Candara"/>
              </a:rPr>
              <a:t>tashqari,</a:t>
            </a:r>
            <a:r>
              <a:rPr sz="2400" spc="490" dirty="0">
                <a:latin typeface="Candara"/>
                <a:cs typeface="Candara"/>
              </a:rPr>
              <a:t> </a:t>
            </a:r>
            <a:r>
              <a:rPr sz="2400" spc="-5" dirty="0">
                <a:latin typeface="Candara"/>
                <a:cs typeface="Candara"/>
              </a:rPr>
              <a:t>ushbu</a:t>
            </a:r>
            <a:r>
              <a:rPr sz="2400" spc="500" dirty="0">
                <a:latin typeface="Candara"/>
                <a:cs typeface="Candara"/>
              </a:rPr>
              <a:t> </a:t>
            </a:r>
            <a:r>
              <a:rPr sz="2400" dirty="0">
                <a:latin typeface="Candara"/>
                <a:cs typeface="Candara"/>
              </a:rPr>
              <a:t>barcha</a:t>
            </a:r>
            <a:r>
              <a:rPr sz="2400" spc="490" dirty="0">
                <a:latin typeface="Candara"/>
                <a:cs typeface="Candara"/>
              </a:rPr>
              <a:t> </a:t>
            </a:r>
            <a:r>
              <a:rPr sz="2400" spc="-5" dirty="0">
                <a:latin typeface="Candara"/>
                <a:cs typeface="Candara"/>
              </a:rPr>
              <a:t>qoidalar</a:t>
            </a:r>
            <a:r>
              <a:rPr sz="2400" spc="484" dirty="0">
                <a:latin typeface="Candara"/>
                <a:cs typeface="Candara"/>
              </a:rPr>
              <a:t> </a:t>
            </a:r>
            <a:r>
              <a:rPr sz="2400" dirty="0">
                <a:latin typeface="Candara"/>
                <a:cs typeface="Candara"/>
              </a:rPr>
              <a:t>va</a:t>
            </a:r>
            <a:r>
              <a:rPr sz="2400" spc="495" dirty="0">
                <a:latin typeface="Candara"/>
                <a:cs typeface="Candara"/>
              </a:rPr>
              <a:t> </a:t>
            </a:r>
            <a:r>
              <a:rPr sz="2400" spc="-5" dirty="0">
                <a:latin typeface="Candara"/>
                <a:cs typeface="Candara"/>
              </a:rPr>
              <a:t>talablar</a:t>
            </a:r>
            <a:r>
              <a:rPr sz="2400" spc="484" dirty="0">
                <a:latin typeface="Candara"/>
                <a:cs typeface="Candara"/>
              </a:rPr>
              <a:t> </a:t>
            </a:r>
            <a:r>
              <a:rPr sz="2400" dirty="0">
                <a:latin typeface="Candara"/>
                <a:cs typeface="Candara"/>
              </a:rPr>
              <a:t>bir</a:t>
            </a:r>
            <a:r>
              <a:rPr sz="2400" spc="505" dirty="0">
                <a:latin typeface="Candara"/>
                <a:cs typeface="Candara"/>
              </a:rPr>
              <a:t> </a:t>
            </a:r>
            <a:r>
              <a:rPr sz="2400" dirty="0">
                <a:latin typeface="Candara"/>
                <a:cs typeface="Candara"/>
              </a:rPr>
              <a:t>nechta </a:t>
            </a:r>
            <a:r>
              <a:rPr sz="2400" spc="-509" dirty="0">
                <a:latin typeface="Candara"/>
                <a:cs typeface="Candara"/>
              </a:rPr>
              <a:t> </a:t>
            </a:r>
            <a:r>
              <a:rPr sz="2400" spc="-5" dirty="0">
                <a:latin typeface="Candara"/>
                <a:cs typeface="Candara"/>
              </a:rPr>
              <a:t>to'plamlarga</a:t>
            </a:r>
            <a:r>
              <a:rPr sz="2400" dirty="0">
                <a:latin typeface="Candara"/>
                <a:cs typeface="Candara"/>
              </a:rPr>
              <a:t> </a:t>
            </a:r>
            <a:r>
              <a:rPr sz="2400" spc="-5" dirty="0">
                <a:latin typeface="Candara"/>
                <a:cs typeface="Candara"/>
              </a:rPr>
              <a:t>birlashtirilishi</a:t>
            </a:r>
            <a:r>
              <a:rPr sz="2400" dirty="0">
                <a:latin typeface="Candara"/>
                <a:cs typeface="Candara"/>
              </a:rPr>
              <a:t> </a:t>
            </a:r>
            <a:r>
              <a:rPr sz="2400" spc="-5" dirty="0">
                <a:latin typeface="Candara"/>
                <a:cs typeface="Candara"/>
              </a:rPr>
              <a:t>mumkin</a:t>
            </a:r>
            <a:r>
              <a:rPr sz="2400" dirty="0">
                <a:latin typeface="Candara"/>
                <a:cs typeface="Candara"/>
              </a:rPr>
              <a:t> va</a:t>
            </a:r>
            <a:r>
              <a:rPr sz="2400" spc="5" dirty="0">
                <a:latin typeface="Candara"/>
                <a:cs typeface="Candara"/>
              </a:rPr>
              <a:t> </a:t>
            </a:r>
            <a:r>
              <a:rPr sz="2400" dirty="0">
                <a:latin typeface="Candara"/>
                <a:cs typeface="Candara"/>
              </a:rPr>
              <a:t>agar</a:t>
            </a:r>
            <a:r>
              <a:rPr sz="2400" spc="5" dirty="0">
                <a:latin typeface="Candara"/>
                <a:cs typeface="Candara"/>
              </a:rPr>
              <a:t> </a:t>
            </a:r>
            <a:r>
              <a:rPr sz="2400" spc="-5" dirty="0">
                <a:latin typeface="Candara"/>
                <a:cs typeface="Candara"/>
              </a:rPr>
              <a:t>siz</a:t>
            </a:r>
            <a:r>
              <a:rPr sz="2400" dirty="0">
                <a:latin typeface="Candara"/>
                <a:cs typeface="Candara"/>
              </a:rPr>
              <a:t> </a:t>
            </a:r>
            <a:r>
              <a:rPr sz="2400" spc="-5" dirty="0">
                <a:latin typeface="Candara"/>
                <a:cs typeface="Candara"/>
              </a:rPr>
              <a:t>ma'lumotlar</a:t>
            </a:r>
            <a:r>
              <a:rPr sz="2400" dirty="0">
                <a:latin typeface="Candara"/>
                <a:cs typeface="Candara"/>
              </a:rPr>
              <a:t> </a:t>
            </a:r>
            <a:r>
              <a:rPr sz="2400" spc="-5" dirty="0">
                <a:latin typeface="Candara"/>
                <a:cs typeface="Candara"/>
              </a:rPr>
              <a:t>bazasini </a:t>
            </a:r>
            <a:r>
              <a:rPr sz="2400" dirty="0">
                <a:latin typeface="Candara"/>
                <a:cs typeface="Candara"/>
              </a:rPr>
              <a:t> ma'lum bir </a:t>
            </a:r>
            <a:r>
              <a:rPr sz="2400" spc="-5" dirty="0">
                <a:latin typeface="Candara"/>
                <a:cs typeface="Candara"/>
              </a:rPr>
              <a:t>to'plamga </a:t>
            </a:r>
            <a:r>
              <a:rPr sz="2400" dirty="0">
                <a:latin typeface="Candara"/>
                <a:cs typeface="Candara"/>
              </a:rPr>
              <a:t>kiritilgan </a:t>
            </a:r>
            <a:r>
              <a:rPr sz="2400" spc="-5" dirty="0">
                <a:latin typeface="Candara"/>
                <a:cs typeface="Candara"/>
              </a:rPr>
              <a:t>barcha qoidalar </a:t>
            </a:r>
            <a:r>
              <a:rPr sz="2400" dirty="0">
                <a:latin typeface="Candara"/>
                <a:cs typeface="Candara"/>
              </a:rPr>
              <a:t>va </a:t>
            </a:r>
            <a:r>
              <a:rPr sz="2400" spc="-5" dirty="0">
                <a:latin typeface="Candara"/>
                <a:cs typeface="Candara"/>
              </a:rPr>
              <a:t>talablarga muvofiq </a:t>
            </a:r>
            <a:r>
              <a:rPr sz="2400" dirty="0">
                <a:latin typeface="Candara"/>
                <a:cs typeface="Candara"/>
              </a:rPr>
              <a:t> </a:t>
            </a:r>
            <a:r>
              <a:rPr sz="2400" spc="-5" dirty="0">
                <a:latin typeface="Candara"/>
                <a:cs typeface="Candara"/>
              </a:rPr>
              <a:t>tuzsangiz,</a:t>
            </a:r>
            <a:r>
              <a:rPr sz="2400" dirty="0">
                <a:latin typeface="Candara"/>
                <a:cs typeface="Candara"/>
              </a:rPr>
              <a:t> </a:t>
            </a:r>
            <a:r>
              <a:rPr sz="2400" spc="-5" dirty="0">
                <a:latin typeface="Candara"/>
                <a:cs typeface="Candara"/>
              </a:rPr>
              <a:t>unda</a:t>
            </a:r>
            <a:r>
              <a:rPr sz="2400" dirty="0">
                <a:latin typeface="Candara"/>
                <a:cs typeface="Candara"/>
              </a:rPr>
              <a:t> </a:t>
            </a:r>
            <a:r>
              <a:rPr sz="2400" spc="-5" dirty="0">
                <a:latin typeface="Candara"/>
                <a:cs typeface="Candara"/>
              </a:rPr>
              <a:t>ma'lumotlar</a:t>
            </a:r>
            <a:r>
              <a:rPr sz="2400" dirty="0">
                <a:latin typeface="Candara"/>
                <a:cs typeface="Candara"/>
              </a:rPr>
              <a:t> bazasi</a:t>
            </a:r>
            <a:r>
              <a:rPr sz="2400" spc="5" dirty="0">
                <a:latin typeface="Candara"/>
                <a:cs typeface="Candara"/>
              </a:rPr>
              <a:t> ma'lum</a:t>
            </a:r>
            <a:r>
              <a:rPr sz="2400" spc="10" dirty="0">
                <a:latin typeface="Candara"/>
                <a:cs typeface="Candara"/>
              </a:rPr>
              <a:t> </a:t>
            </a:r>
            <a:r>
              <a:rPr sz="2400" dirty="0">
                <a:latin typeface="Candara"/>
                <a:cs typeface="Candara"/>
              </a:rPr>
              <a:t>bir</a:t>
            </a:r>
            <a:r>
              <a:rPr sz="2400" spc="5" dirty="0">
                <a:latin typeface="Candara"/>
                <a:cs typeface="Candara"/>
              </a:rPr>
              <a:t> </a:t>
            </a:r>
            <a:r>
              <a:rPr sz="2400" dirty="0">
                <a:latin typeface="Candara"/>
                <a:cs typeface="Candara"/>
              </a:rPr>
              <a:t>holatda</a:t>
            </a:r>
            <a:r>
              <a:rPr sz="2400" spc="5" dirty="0">
                <a:latin typeface="Candara"/>
                <a:cs typeface="Candara"/>
              </a:rPr>
              <a:t> </a:t>
            </a:r>
            <a:r>
              <a:rPr sz="2400" dirty="0">
                <a:latin typeface="Candara"/>
                <a:cs typeface="Candara"/>
              </a:rPr>
              <a:t>bo'ladi,</a:t>
            </a:r>
            <a:r>
              <a:rPr sz="2400" spc="5" dirty="0">
                <a:latin typeface="Candara"/>
                <a:cs typeface="Candara"/>
              </a:rPr>
              <a:t> </a:t>
            </a:r>
            <a:r>
              <a:rPr sz="2400" dirty="0">
                <a:latin typeface="Candara"/>
                <a:cs typeface="Candara"/>
              </a:rPr>
              <a:t>ya'ni </a:t>
            </a:r>
            <a:r>
              <a:rPr sz="2400" spc="-509" dirty="0">
                <a:latin typeface="Candara"/>
                <a:cs typeface="Candara"/>
              </a:rPr>
              <a:t> </a:t>
            </a:r>
            <a:r>
              <a:rPr sz="2400" dirty="0">
                <a:latin typeface="Candara"/>
                <a:cs typeface="Candara"/>
              </a:rPr>
              <a:t>shakl</a:t>
            </a:r>
            <a:r>
              <a:rPr sz="2400" spc="5" dirty="0">
                <a:latin typeface="Candara"/>
                <a:cs typeface="Candara"/>
              </a:rPr>
              <a:t> </a:t>
            </a:r>
            <a:r>
              <a:rPr sz="2400" dirty="0">
                <a:latin typeface="Candara"/>
                <a:cs typeface="Candara"/>
              </a:rPr>
              <a:t>va</a:t>
            </a:r>
            <a:r>
              <a:rPr sz="2400" spc="-20" dirty="0">
                <a:latin typeface="Candara"/>
                <a:cs typeface="Candara"/>
              </a:rPr>
              <a:t> </a:t>
            </a:r>
            <a:r>
              <a:rPr sz="2400" dirty="0">
                <a:latin typeface="Candara"/>
                <a:cs typeface="Candara"/>
              </a:rPr>
              <a:t>bu</a:t>
            </a:r>
            <a:r>
              <a:rPr sz="2400" spc="-5" dirty="0">
                <a:latin typeface="Candara"/>
                <a:cs typeface="Candara"/>
              </a:rPr>
              <a:t> shakl</a:t>
            </a:r>
            <a:r>
              <a:rPr sz="2400" spc="5" dirty="0">
                <a:latin typeface="Candara"/>
                <a:cs typeface="Candara"/>
              </a:rPr>
              <a:t> </a:t>
            </a:r>
            <a:r>
              <a:rPr sz="2400" spc="-5" dirty="0">
                <a:latin typeface="Candara"/>
                <a:cs typeface="Candara"/>
              </a:rPr>
              <a:t>ma'lumotlar</a:t>
            </a:r>
            <a:r>
              <a:rPr sz="2400" spc="5" dirty="0">
                <a:latin typeface="Candara"/>
                <a:cs typeface="Candara"/>
              </a:rPr>
              <a:t> </a:t>
            </a:r>
            <a:r>
              <a:rPr sz="2400" spc="-5" dirty="0">
                <a:latin typeface="Candara"/>
                <a:cs typeface="Candara"/>
              </a:rPr>
              <a:t>bazasining</a:t>
            </a:r>
            <a:r>
              <a:rPr sz="2400" spc="20" dirty="0">
                <a:latin typeface="Candara"/>
                <a:cs typeface="Candara"/>
              </a:rPr>
              <a:t> </a:t>
            </a:r>
            <a:r>
              <a:rPr sz="2400" b="1" dirty="0">
                <a:latin typeface="Candara"/>
                <a:cs typeface="Candara"/>
              </a:rPr>
              <a:t>normal </a:t>
            </a:r>
            <a:r>
              <a:rPr sz="2400" b="1" spc="-5" dirty="0">
                <a:latin typeface="Candara"/>
                <a:cs typeface="Candara"/>
              </a:rPr>
              <a:t>shakli</a:t>
            </a:r>
            <a:r>
              <a:rPr sz="2400" b="1" dirty="0">
                <a:latin typeface="Candara"/>
                <a:cs typeface="Candara"/>
              </a:rPr>
              <a:t> </a:t>
            </a:r>
            <a:r>
              <a:rPr sz="2400" dirty="0">
                <a:latin typeface="Candara"/>
                <a:cs typeface="Candara"/>
              </a:rPr>
              <a:t>deb</a:t>
            </a:r>
            <a:r>
              <a:rPr sz="2400" spc="-20" dirty="0">
                <a:latin typeface="Candara"/>
                <a:cs typeface="Candara"/>
              </a:rPr>
              <a:t> </a:t>
            </a:r>
            <a:r>
              <a:rPr sz="2400" dirty="0">
                <a:latin typeface="Candara"/>
                <a:cs typeface="Candara"/>
              </a:rPr>
              <a:t>ataladi.</a:t>
            </a:r>
            <a:endParaRPr sz="2400">
              <a:latin typeface="Candara"/>
              <a:cs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2430" cy="5231765"/>
          </a:xfrm>
          <a:prstGeom prst="rect">
            <a:avLst/>
          </a:prstGeom>
        </p:spPr>
        <p:txBody>
          <a:bodyPr vert="horz" wrap="square" lIns="0" tIns="5715" rIns="0" bIns="0" rtlCol="0">
            <a:spAutoFit/>
          </a:bodyPr>
          <a:lstStyle/>
          <a:p>
            <a:pPr marL="12700" marR="8890" indent="360680" algn="just">
              <a:lnSpc>
                <a:spcPct val="101800"/>
              </a:lnSpc>
              <a:spcBef>
                <a:spcPts val="45"/>
              </a:spcBef>
            </a:pPr>
            <a:r>
              <a:rPr sz="2400" spc="-5" dirty="0">
                <a:latin typeface="Candara"/>
                <a:cs typeface="Candara"/>
              </a:rPr>
              <a:t>Boshqacha</a:t>
            </a:r>
            <a:r>
              <a:rPr sz="2400" dirty="0">
                <a:latin typeface="Candara"/>
                <a:cs typeface="Candara"/>
              </a:rPr>
              <a:t> </a:t>
            </a:r>
            <a:r>
              <a:rPr sz="2400" spc="-5" dirty="0">
                <a:latin typeface="Candara"/>
                <a:cs typeface="Candara"/>
              </a:rPr>
              <a:t>qilib</a:t>
            </a:r>
            <a:r>
              <a:rPr sz="2400" dirty="0">
                <a:latin typeface="Candara"/>
                <a:cs typeface="Candara"/>
              </a:rPr>
              <a:t> </a:t>
            </a:r>
            <a:r>
              <a:rPr sz="2400" spc="-5" dirty="0">
                <a:latin typeface="Candara"/>
                <a:cs typeface="Candara"/>
              </a:rPr>
              <a:t>aytganda,</a:t>
            </a:r>
            <a:r>
              <a:rPr sz="2400" dirty="0">
                <a:latin typeface="Candara"/>
                <a:cs typeface="Candara"/>
              </a:rPr>
              <a:t> ma'lum</a:t>
            </a:r>
            <a:r>
              <a:rPr sz="2400" spc="5" dirty="0">
                <a:latin typeface="Candara"/>
                <a:cs typeface="Candara"/>
              </a:rPr>
              <a:t> </a:t>
            </a:r>
            <a:r>
              <a:rPr sz="2400" spc="-5" dirty="0">
                <a:latin typeface="Candara"/>
                <a:cs typeface="Candara"/>
              </a:rPr>
              <a:t>qoidalarga</a:t>
            </a:r>
            <a:r>
              <a:rPr sz="2400" dirty="0">
                <a:latin typeface="Candara"/>
                <a:cs typeface="Candara"/>
              </a:rPr>
              <a:t> rioya</a:t>
            </a:r>
            <a:r>
              <a:rPr sz="2400" spc="5" dirty="0">
                <a:latin typeface="Candara"/>
                <a:cs typeface="Candara"/>
              </a:rPr>
              <a:t> </a:t>
            </a:r>
            <a:r>
              <a:rPr sz="2400" spc="-10" dirty="0">
                <a:latin typeface="Candara"/>
                <a:cs typeface="Candara"/>
              </a:rPr>
              <a:t>qilish</a:t>
            </a:r>
            <a:r>
              <a:rPr sz="2400" spc="-5" dirty="0">
                <a:latin typeface="Candara"/>
                <a:cs typeface="Candara"/>
              </a:rPr>
              <a:t> </a:t>
            </a:r>
            <a:r>
              <a:rPr sz="2400" dirty="0">
                <a:latin typeface="Candara"/>
                <a:cs typeface="Candara"/>
              </a:rPr>
              <a:t>va</a:t>
            </a:r>
            <a:r>
              <a:rPr sz="2400" spc="5" dirty="0">
                <a:latin typeface="Candara"/>
                <a:cs typeface="Candara"/>
              </a:rPr>
              <a:t> </a:t>
            </a:r>
            <a:r>
              <a:rPr sz="2400" dirty="0">
                <a:latin typeface="Candara"/>
                <a:cs typeface="Candara"/>
              </a:rPr>
              <a:t>ba'zi </a:t>
            </a:r>
            <a:r>
              <a:rPr sz="2400" spc="5" dirty="0">
                <a:latin typeface="Candara"/>
                <a:cs typeface="Candara"/>
              </a:rPr>
              <a:t> </a:t>
            </a:r>
            <a:r>
              <a:rPr sz="2400" dirty="0">
                <a:latin typeface="Candara"/>
                <a:cs typeface="Candara"/>
              </a:rPr>
              <a:t>talablarga rioya </a:t>
            </a:r>
            <a:r>
              <a:rPr sz="2400" spc="-5" dirty="0">
                <a:latin typeface="Candara"/>
                <a:cs typeface="Candara"/>
              </a:rPr>
              <a:t>qilish </a:t>
            </a:r>
            <a:r>
              <a:rPr sz="2400" dirty="0">
                <a:latin typeface="Candara"/>
                <a:cs typeface="Candara"/>
              </a:rPr>
              <a:t>bilan biz </a:t>
            </a:r>
            <a:r>
              <a:rPr sz="2400" spc="-5" dirty="0">
                <a:latin typeface="Candara"/>
                <a:cs typeface="Candara"/>
              </a:rPr>
              <a:t>ma'lumotlar bazasini </a:t>
            </a:r>
            <a:r>
              <a:rPr sz="2400" spc="5" dirty="0">
                <a:latin typeface="Candara"/>
                <a:cs typeface="Candara"/>
              </a:rPr>
              <a:t>ma'lum </a:t>
            </a:r>
            <a:r>
              <a:rPr sz="2400" dirty="0">
                <a:latin typeface="Candara"/>
                <a:cs typeface="Candara"/>
              </a:rPr>
              <a:t>bir normal </a:t>
            </a:r>
            <a:r>
              <a:rPr sz="2400" spc="5" dirty="0">
                <a:latin typeface="Candara"/>
                <a:cs typeface="Candara"/>
              </a:rPr>
              <a:t> </a:t>
            </a:r>
            <a:r>
              <a:rPr sz="2400" dirty="0">
                <a:latin typeface="Candara"/>
                <a:cs typeface="Candara"/>
              </a:rPr>
              <a:t>shaklga</a:t>
            </a:r>
            <a:r>
              <a:rPr sz="2400" spc="-20" dirty="0">
                <a:latin typeface="Candara"/>
                <a:cs typeface="Candara"/>
              </a:rPr>
              <a:t> </a:t>
            </a:r>
            <a:r>
              <a:rPr sz="2400" spc="-5" dirty="0">
                <a:latin typeface="Candara"/>
                <a:cs typeface="Candara"/>
              </a:rPr>
              <a:t>keltiramiz.</a:t>
            </a:r>
            <a:endParaRPr sz="2400">
              <a:latin typeface="Candara"/>
              <a:cs typeface="Candara"/>
            </a:endParaRPr>
          </a:p>
          <a:p>
            <a:pPr marL="12700" marR="9525" indent="360680" algn="just">
              <a:lnSpc>
                <a:spcPct val="101499"/>
              </a:lnSpc>
              <a:spcBef>
                <a:spcPts val="20"/>
              </a:spcBef>
            </a:pPr>
            <a:r>
              <a:rPr sz="2400" b="1" dirty="0">
                <a:latin typeface="Candara"/>
                <a:cs typeface="Candara"/>
              </a:rPr>
              <a:t>Ma'lumotlar </a:t>
            </a:r>
            <a:r>
              <a:rPr sz="2400" b="1" spc="-5" dirty="0">
                <a:latin typeface="Candara"/>
                <a:cs typeface="Candara"/>
              </a:rPr>
              <a:t>bazasining </a:t>
            </a:r>
            <a:r>
              <a:rPr sz="2400" b="1" dirty="0">
                <a:latin typeface="Candara"/>
                <a:cs typeface="Candara"/>
              </a:rPr>
              <a:t>normal </a:t>
            </a:r>
            <a:r>
              <a:rPr sz="2400" b="1" spc="-5" dirty="0">
                <a:latin typeface="Candara"/>
                <a:cs typeface="Candara"/>
              </a:rPr>
              <a:t>shakli </a:t>
            </a:r>
            <a:r>
              <a:rPr sz="2400" dirty="0">
                <a:latin typeface="Candara"/>
                <a:cs typeface="Candara"/>
              </a:rPr>
              <a:t>bu ma'lumotlar </a:t>
            </a:r>
            <a:r>
              <a:rPr sz="2400" spc="-5" dirty="0">
                <a:latin typeface="Candara"/>
                <a:cs typeface="Candara"/>
              </a:rPr>
              <a:t>bazasi </a:t>
            </a:r>
            <a:r>
              <a:rPr sz="2400" dirty="0">
                <a:latin typeface="Candara"/>
                <a:cs typeface="Candara"/>
              </a:rPr>
              <a:t>javob </a:t>
            </a:r>
            <a:r>
              <a:rPr sz="2400" spc="5" dirty="0">
                <a:latin typeface="Candara"/>
                <a:cs typeface="Candara"/>
              </a:rPr>
              <a:t> </a:t>
            </a:r>
            <a:r>
              <a:rPr sz="2400" dirty="0">
                <a:latin typeface="Candara"/>
                <a:cs typeface="Candara"/>
              </a:rPr>
              <a:t>berishi </a:t>
            </a:r>
            <a:r>
              <a:rPr sz="2400" spc="-5" dirty="0">
                <a:latin typeface="Candara"/>
                <a:cs typeface="Candara"/>
              </a:rPr>
              <a:t>kerak</a:t>
            </a:r>
            <a:r>
              <a:rPr sz="2400" spc="-15" dirty="0">
                <a:latin typeface="Candara"/>
                <a:cs typeface="Candara"/>
              </a:rPr>
              <a:t> </a:t>
            </a:r>
            <a:r>
              <a:rPr sz="2400" spc="-5" dirty="0">
                <a:latin typeface="Candara"/>
                <a:cs typeface="Candara"/>
              </a:rPr>
              <a:t>bo'lgan</a:t>
            </a:r>
            <a:r>
              <a:rPr sz="2400" dirty="0">
                <a:latin typeface="Candara"/>
                <a:cs typeface="Candara"/>
              </a:rPr>
              <a:t> </a:t>
            </a:r>
            <a:r>
              <a:rPr sz="2400" spc="-5" dirty="0">
                <a:latin typeface="Candara"/>
                <a:cs typeface="Candara"/>
              </a:rPr>
              <a:t>qoidalar</a:t>
            </a:r>
            <a:r>
              <a:rPr sz="2400" spc="-15" dirty="0">
                <a:latin typeface="Candara"/>
                <a:cs typeface="Candara"/>
              </a:rPr>
              <a:t> </a:t>
            </a:r>
            <a:r>
              <a:rPr sz="2400" dirty="0">
                <a:latin typeface="Candara"/>
                <a:cs typeface="Candara"/>
              </a:rPr>
              <a:t>va</a:t>
            </a:r>
            <a:r>
              <a:rPr sz="2400" spc="5" dirty="0">
                <a:latin typeface="Candara"/>
                <a:cs typeface="Candara"/>
              </a:rPr>
              <a:t> </a:t>
            </a:r>
            <a:r>
              <a:rPr sz="2400" spc="-5" dirty="0">
                <a:latin typeface="Candara"/>
                <a:cs typeface="Candara"/>
              </a:rPr>
              <a:t>mezonlarning</a:t>
            </a:r>
            <a:r>
              <a:rPr sz="2400" dirty="0">
                <a:latin typeface="Candara"/>
                <a:cs typeface="Candara"/>
              </a:rPr>
              <a:t> </a:t>
            </a:r>
            <a:r>
              <a:rPr sz="2400" spc="-5" dirty="0">
                <a:latin typeface="Candara"/>
                <a:cs typeface="Candara"/>
              </a:rPr>
              <a:t>to'plamidir.</a:t>
            </a:r>
            <a:endParaRPr sz="2400">
              <a:latin typeface="Candara"/>
              <a:cs typeface="Candara"/>
            </a:endParaRPr>
          </a:p>
          <a:p>
            <a:pPr marL="12700" marR="7620" indent="360680" algn="just">
              <a:lnSpc>
                <a:spcPct val="101800"/>
              </a:lnSpc>
              <a:spcBef>
                <a:spcPts val="5"/>
              </a:spcBef>
            </a:pPr>
            <a:r>
              <a:rPr sz="2400" dirty="0">
                <a:latin typeface="Candara"/>
                <a:cs typeface="Candara"/>
              </a:rPr>
              <a:t>Har bir </a:t>
            </a:r>
            <a:r>
              <a:rPr sz="2400" spc="-5" dirty="0">
                <a:latin typeface="Candara"/>
                <a:cs typeface="Candara"/>
              </a:rPr>
              <a:t>keyingi normal </a:t>
            </a:r>
            <a:r>
              <a:rPr sz="2400" dirty="0">
                <a:latin typeface="Candara"/>
                <a:cs typeface="Candara"/>
              </a:rPr>
              <a:t>shakl qat'iy </a:t>
            </a:r>
            <a:r>
              <a:rPr sz="2400" spc="-5" dirty="0">
                <a:latin typeface="Candara"/>
                <a:cs typeface="Candara"/>
              </a:rPr>
              <a:t>qoidalar </a:t>
            </a:r>
            <a:r>
              <a:rPr sz="2400" dirty="0">
                <a:latin typeface="Candara"/>
                <a:cs typeface="Candara"/>
              </a:rPr>
              <a:t>va </a:t>
            </a:r>
            <a:r>
              <a:rPr sz="2400" spc="-5" dirty="0">
                <a:latin typeface="Candara"/>
                <a:cs typeface="Candara"/>
              </a:rPr>
              <a:t>mezonlarni </a:t>
            </a:r>
            <a:r>
              <a:rPr sz="2400" dirty="0">
                <a:latin typeface="Candara"/>
                <a:cs typeface="Candara"/>
              </a:rPr>
              <a:t>o'z </a:t>
            </a:r>
            <a:r>
              <a:rPr sz="2400" spc="-5" dirty="0">
                <a:latin typeface="Candara"/>
                <a:cs typeface="Candara"/>
              </a:rPr>
              <a:t>ichiga </a:t>
            </a:r>
            <a:r>
              <a:rPr sz="2400" dirty="0">
                <a:latin typeface="Candara"/>
                <a:cs typeface="Candara"/>
              </a:rPr>
              <a:t> oladi,</a:t>
            </a:r>
            <a:r>
              <a:rPr sz="2400" spc="-25" dirty="0">
                <a:latin typeface="Candara"/>
                <a:cs typeface="Candara"/>
              </a:rPr>
              <a:t> </a:t>
            </a:r>
            <a:r>
              <a:rPr sz="2400" dirty="0">
                <a:latin typeface="Candara"/>
                <a:cs typeface="Candara"/>
              </a:rPr>
              <a:t>shu</a:t>
            </a:r>
            <a:r>
              <a:rPr sz="2400" spc="-30" dirty="0">
                <a:latin typeface="Candara"/>
                <a:cs typeface="Candara"/>
              </a:rPr>
              <a:t> </a:t>
            </a:r>
            <a:r>
              <a:rPr sz="2400" dirty="0">
                <a:latin typeface="Candara"/>
                <a:cs typeface="Candara"/>
              </a:rPr>
              <a:t>bilan</a:t>
            </a:r>
            <a:r>
              <a:rPr sz="2400" spc="-20" dirty="0">
                <a:latin typeface="Candara"/>
                <a:cs typeface="Candara"/>
              </a:rPr>
              <a:t> </a:t>
            </a:r>
            <a:r>
              <a:rPr sz="2400" spc="-5" dirty="0">
                <a:latin typeface="Candara"/>
                <a:cs typeface="Candara"/>
              </a:rPr>
              <a:t>ma'lumotlar</a:t>
            </a:r>
            <a:r>
              <a:rPr sz="2400" spc="-10" dirty="0">
                <a:latin typeface="Candara"/>
                <a:cs typeface="Candara"/>
              </a:rPr>
              <a:t> </a:t>
            </a:r>
            <a:r>
              <a:rPr sz="2400" spc="-5" dirty="0">
                <a:latin typeface="Candara"/>
                <a:cs typeface="Candara"/>
              </a:rPr>
              <a:t>bazasini</a:t>
            </a:r>
            <a:r>
              <a:rPr sz="2400" spc="-20" dirty="0">
                <a:latin typeface="Candara"/>
                <a:cs typeface="Candara"/>
              </a:rPr>
              <a:t> </a:t>
            </a:r>
            <a:r>
              <a:rPr sz="2400" dirty="0">
                <a:latin typeface="Candara"/>
                <a:cs typeface="Candara"/>
              </a:rPr>
              <a:t>ma'lum</a:t>
            </a:r>
            <a:r>
              <a:rPr sz="2400" spc="-35" dirty="0">
                <a:latin typeface="Candara"/>
                <a:cs typeface="Candara"/>
              </a:rPr>
              <a:t> </a:t>
            </a:r>
            <a:r>
              <a:rPr sz="2400" dirty="0">
                <a:latin typeface="Candara"/>
                <a:cs typeface="Candara"/>
              </a:rPr>
              <a:t>bir</a:t>
            </a:r>
            <a:r>
              <a:rPr sz="2400" spc="-25" dirty="0">
                <a:latin typeface="Candara"/>
                <a:cs typeface="Candara"/>
              </a:rPr>
              <a:t> </a:t>
            </a:r>
            <a:r>
              <a:rPr sz="2400" dirty="0">
                <a:latin typeface="Candara"/>
                <a:cs typeface="Candara"/>
              </a:rPr>
              <a:t>normal</a:t>
            </a:r>
            <a:r>
              <a:rPr sz="2400" spc="-25" dirty="0">
                <a:latin typeface="Candara"/>
                <a:cs typeface="Candara"/>
              </a:rPr>
              <a:t> </a:t>
            </a:r>
            <a:r>
              <a:rPr sz="2400" spc="-5" dirty="0">
                <a:latin typeface="Candara"/>
                <a:cs typeface="Candara"/>
              </a:rPr>
              <a:t>shaklga</a:t>
            </a:r>
            <a:r>
              <a:rPr sz="2400" spc="-35" dirty="0">
                <a:latin typeface="Candara"/>
                <a:cs typeface="Candara"/>
              </a:rPr>
              <a:t> </a:t>
            </a:r>
            <a:r>
              <a:rPr sz="2400" spc="-5" dirty="0">
                <a:latin typeface="Candara"/>
                <a:cs typeface="Candara"/>
              </a:rPr>
              <a:t>keltiradi, </a:t>
            </a:r>
            <a:r>
              <a:rPr sz="2400" spc="-505" dirty="0">
                <a:latin typeface="Candara"/>
                <a:cs typeface="Candara"/>
              </a:rPr>
              <a:t> </a:t>
            </a:r>
            <a:r>
              <a:rPr sz="2400" dirty="0">
                <a:latin typeface="Candara"/>
                <a:cs typeface="Candara"/>
              </a:rPr>
              <a:t>biz</a:t>
            </a:r>
            <a:r>
              <a:rPr sz="2400" spc="5" dirty="0">
                <a:latin typeface="Candara"/>
                <a:cs typeface="Candara"/>
              </a:rPr>
              <a:t> </a:t>
            </a:r>
            <a:r>
              <a:rPr sz="2400" dirty="0">
                <a:latin typeface="Candara"/>
                <a:cs typeface="Candara"/>
              </a:rPr>
              <a:t>ma'lum</a:t>
            </a:r>
            <a:r>
              <a:rPr sz="2400" spc="-15" dirty="0">
                <a:latin typeface="Candara"/>
                <a:cs typeface="Candara"/>
              </a:rPr>
              <a:t> </a:t>
            </a:r>
            <a:r>
              <a:rPr sz="2400" dirty="0">
                <a:latin typeface="Candara"/>
                <a:cs typeface="Candara"/>
              </a:rPr>
              <a:t>bir</a:t>
            </a:r>
            <a:r>
              <a:rPr sz="2400" spc="-15" dirty="0">
                <a:latin typeface="Candara"/>
                <a:cs typeface="Candara"/>
              </a:rPr>
              <a:t> </a:t>
            </a:r>
            <a:r>
              <a:rPr sz="2400" spc="-5" dirty="0">
                <a:latin typeface="Candara"/>
                <a:cs typeface="Candara"/>
              </a:rPr>
              <a:t>anomaliyalar</a:t>
            </a:r>
            <a:r>
              <a:rPr sz="2400" spc="5" dirty="0">
                <a:latin typeface="Candara"/>
                <a:cs typeface="Candara"/>
              </a:rPr>
              <a:t> </a:t>
            </a:r>
            <a:r>
              <a:rPr sz="2400" spc="-5" dirty="0">
                <a:latin typeface="Candara"/>
                <a:cs typeface="Candara"/>
              </a:rPr>
              <a:t>to'plamini</a:t>
            </a:r>
            <a:r>
              <a:rPr sz="2400" dirty="0">
                <a:latin typeface="Candara"/>
                <a:cs typeface="Candara"/>
              </a:rPr>
              <a:t> yo'q</a:t>
            </a:r>
            <a:r>
              <a:rPr sz="2400" spc="-5" dirty="0">
                <a:latin typeface="Candara"/>
                <a:cs typeface="Candara"/>
              </a:rPr>
              <a:t> qilamiz.</a:t>
            </a:r>
            <a:endParaRPr sz="2400">
              <a:latin typeface="Candara"/>
              <a:cs typeface="Candara"/>
            </a:endParaRPr>
          </a:p>
          <a:p>
            <a:pPr marL="12700" indent="360680" algn="just">
              <a:lnSpc>
                <a:spcPct val="100000"/>
              </a:lnSpc>
              <a:spcBef>
                <a:spcPts val="40"/>
              </a:spcBef>
            </a:pPr>
            <a:r>
              <a:rPr sz="2400" dirty="0">
                <a:latin typeface="Candara"/>
                <a:cs typeface="Candara"/>
              </a:rPr>
              <a:t>Demak,</a:t>
            </a:r>
            <a:r>
              <a:rPr sz="2400" spc="900" dirty="0">
                <a:latin typeface="Candara"/>
                <a:cs typeface="Candara"/>
              </a:rPr>
              <a:t> </a:t>
            </a:r>
            <a:r>
              <a:rPr sz="2400" dirty="0">
                <a:latin typeface="Candara"/>
                <a:cs typeface="Candara"/>
              </a:rPr>
              <a:t>biz</a:t>
            </a:r>
            <a:r>
              <a:rPr sz="2400" spc="910" dirty="0">
                <a:latin typeface="Candara"/>
                <a:cs typeface="Candara"/>
              </a:rPr>
              <a:t> </a:t>
            </a:r>
            <a:r>
              <a:rPr sz="2400" dirty="0">
                <a:latin typeface="Candara"/>
                <a:cs typeface="Candara"/>
              </a:rPr>
              <a:t>odatdagi</a:t>
            </a:r>
            <a:r>
              <a:rPr sz="2400" spc="905" dirty="0">
                <a:latin typeface="Candara"/>
                <a:cs typeface="Candara"/>
              </a:rPr>
              <a:t> </a:t>
            </a:r>
            <a:r>
              <a:rPr sz="2400" dirty="0">
                <a:latin typeface="Candara"/>
                <a:cs typeface="Candara"/>
              </a:rPr>
              <a:t>shakl</a:t>
            </a:r>
            <a:r>
              <a:rPr sz="2400" spc="915" dirty="0">
                <a:latin typeface="Candara"/>
                <a:cs typeface="Candara"/>
              </a:rPr>
              <a:t> </a:t>
            </a:r>
            <a:r>
              <a:rPr sz="2400" spc="-5" dirty="0">
                <a:latin typeface="Candara"/>
                <a:cs typeface="Candara"/>
              </a:rPr>
              <a:t>qanchalik</a:t>
            </a:r>
            <a:r>
              <a:rPr sz="2400" spc="925" dirty="0">
                <a:latin typeface="Candara"/>
                <a:cs typeface="Candara"/>
              </a:rPr>
              <a:t> </a:t>
            </a:r>
            <a:r>
              <a:rPr sz="2400" dirty="0">
                <a:latin typeface="Candara"/>
                <a:cs typeface="Candara"/>
              </a:rPr>
              <a:t>yuqori</a:t>
            </a:r>
            <a:r>
              <a:rPr sz="2400" spc="910" dirty="0">
                <a:latin typeface="Candara"/>
                <a:cs typeface="Candara"/>
              </a:rPr>
              <a:t> </a:t>
            </a:r>
            <a:r>
              <a:rPr sz="2400" dirty="0">
                <a:latin typeface="Candara"/>
                <a:cs typeface="Candara"/>
              </a:rPr>
              <a:t>bo'lsa,</a:t>
            </a:r>
            <a:r>
              <a:rPr sz="2400" spc="905" dirty="0">
                <a:latin typeface="Candara"/>
                <a:cs typeface="Candara"/>
              </a:rPr>
              <a:t> </a:t>
            </a:r>
            <a:r>
              <a:rPr sz="2400" dirty="0">
                <a:latin typeface="Candara"/>
                <a:cs typeface="Candara"/>
              </a:rPr>
              <a:t>ma'lumotlar</a:t>
            </a:r>
            <a:endParaRPr sz="2400">
              <a:latin typeface="Candara"/>
              <a:cs typeface="Candara"/>
            </a:endParaRPr>
          </a:p>
          <a:p>
            <a:pPr marL="12700" marR="8255" algn="just">
              <a:lnSpc>
                <a:spcPct val="101400"/>
              </a:lnSpc>
              <a:spcBef>
                <a:spcPts val="25"/>
              </a:spcBef>
            </a:pPr>
            <a:r>
              <a:rPr sz="2400" spc="-5" dirty="0">
                <a:latin typeface="Candara"/>
                <a:cs typeface="Candara"/>
              </a:rPr>
              <a:t>bazasidagi</a:t>
            </a:r>
            <a:r>
              <a:rPr sz="2400" dirty="0">
                <a:latin typeface="Candara"/>
                <a:cs typeface="Candara"/>
              </a:rPr>
              <a:t> </a:t>
            </a:r>
            <a:r>
              <a:rPr sz="2400" spc="-5" dirty="0">
                <a:latin typeface="Candara"/>
                <a:cs typeface="Candara"/>
              </a:rPr>
              <a:t>anomaliyalar</a:t>
            </a:r>
            <a:r>
              <a:rPr sz="2400" dirty="0">
                <a:latin typeface="Candara"/>
                <a:cs typeface="Candara"/>
              </a:rPr>
              <a:t> </a:t>
            </a:r>
            <a:r>
              <a:rPr sz="2400" spc="-5" dirty="0">
                <a:latin typeface="Candara"/>
                <a:cs typeface="Candara"/>
              </a:rPr>
              <a:t>shunchalik</a:t>
            </a:r>
            <a:r>
              <a:rPr sz="2400" dirty="0">
                <a:latin typeface="Candara"/>
                <a:cs typeface="Candara"/>
              </a:rPr>
              <a:t> kam</a:t>
            </a:r>
            <a:r>
              <a:rPr sz="2400" spc="5" dirty="0">
                <a:latin typeface="Candara"/>
                <a:cs typeface="Candara"/>
              </a:rPr>
              <a:t> </a:t>
            </a:r>
            <a:r>
              <a:rPr sz="2400" dirty="0">
                <a:latin typeface="Candara"/>
                <a:cs typeface="Candara"/>
              </a:rPr>
              <a:t>bo'ladi</a:t>
            </a:r>
            <a:r>
              <a:rPr sz="2400" spc="5" dirty="0">
                <a:latin typeface="Candara"/>
                <a:cs typeface="Candara"/>
              </a:rPr>
              <a:t> </a:t>
            </a:r>
            <a:r>
              <a:rPr sz="2400" spc="-10" dirty="0">
                <a:latin typeface="Candara"/>
                <a:cs typeface="Candara"/>
              </a:rPr>
              <a:t>degan</a:t>
            </a:r>
            <a:r>
              <a:rPr sz="2400" spc="-5" dirty="0">
                <a:latin typeface="Candara"/>
                <a:cs typeface="Candara"/>
              </a:rPr>
              <a:t> </a:t>
            </a:r>
            <a:r>
              <a:rPr sz="2400" dirty="0">
                <a:latin typeface="Candara"/>
                <a:cs typeface="Candara"/>
              </a:rPr>
              <a:t>xulosaga </a:t>
            </a:r>
            <a:r>
              <a:rPr sz="2400" spc="5" dirty="0">
                <a:latin typeface="Candara"/>
                <a:cs typeface="Candara"/>
              </a:rPr>
              <a:t> </a:t>
            </a:r>
            <a:r>
              <a:rPr sz="2400" spc="-5" dirty="0">
                <a:latin typeface="Candara"/>
                <a:cs typeface="Candara"/>
              </a:rPr>
              <a:t>kelishimiz mumkin.</a:t>
            </a:r>
            <a:endParaRPr sz="2400">
              <a:latin typeface="Candara"/>
              <a:cs typeface="Candara"/>
            </a:endParaRPr>
          </a:p>
          <a:p>
            <a:pPr marL="12700" marR="9525" indent="360680" algn="just">
              <a:lnSpc>
                <a:spcPct val="101800"/>
              </a:lnSpc>
              <a:spcBef>
                <a:spcPts val="5"/>
              </a:spcBef>
            </a:pPr>
            <a:r>
              <a:rPr sz="2400" b="1" spc="-5" dirty="0">
                <a:latin typeface="Candara"/>
                <a:cs typeface="Candara"/>
              </a:rPr>
              <a:t>Normallashtirish</a:t>
            </a:r>
            <a:r>
              <a:rPr sz="2400" b="1" dirty="0">
                <a:latin typeface="Candara"/>
                <a:cs typeface="Candara"/>
              </a:rPr>
              <a:t> </a:t>
            </a:r>
            <a:r>
              <a:rPr sz="2400" b="1" spc="-5" dirty="0">
                <a:latin typeface="Candara"/>
                <a:cs typeface="Candara"/>
              </a:rPr>
              <a:t>jarayoni</a:t>
            </a:r>
            <a:r>
              <a:rPr sz="2400" b="1" dirty="0">
                <a:latin typeface="Candara"/>
                <a:cs typeface="Candara"/>
              </a:rPr>
              <a:t> </a:t>
            </a:r>
            <a:r>
              <a:rPr sz="2400" dirty="0">
                <a:latin typeface="Candara"/>
                <a:cs typeface="Candara"/>
              </a:rPr>
              <a:t>–</a:t>
            </a:r>
            <a:r>
              <a:rPr sz="2400" spc="5" dirty="0">
                <a:latin typeface="Candara"/>
                <a:cs typeface="Candara"/>
              </a:rPr>
              <a:t> </a:t>
            </a:r>
            <a:r>
              <a:rPr sz="2400" dirty="0">
                <a:latin typeface="Candara"/>
                <a:cs typeface="Candara"/>
              </a:rPr>
              <a:t>bu</a:t>
            </a:r>
            <a:r>
              <a:rPr sz="2400" spc="5" dirty="0">
                <a:latin typeface="Candara"/>
                <a:cs typeface="Candara"/>
              </a:rPr>
              <a:t> </a:t>
            </a:r>
            <a:r>
              <a:rPr sz="2400" dirty="0">
                <a:latin typeface="Candara"/>
                <a:cs typeface="Candara"/>
              </a:rPr>
              <a:t>ma'lumotlar</a:t>
            </a:r>
            <a:r>
              <a:rPr sz="2400" spc="5" dirty="0">
                <a:latin typeface="Candara"/>
                <a:cs typeface="Candara"/>
              </a:rPr>
              <a:t> </a:t>
            </a:r>
            <a:r>
              <a:rPr sz="2400" dirty="0">
                <a:latin typeface="Candara"/>
                <a:cs typeface="Candara"/>
              </a:rPr>
              <a:t>bazasini</a:t>
            </a:r>
            <a:r>
              <a:rPr sz="2400" spc="5" dirty="0">
                <a:latin typeface="Candara"/>
                <a:cs typeface="Candara"/>
              </a:rPr>
              <a:t> </a:t>
            </a:r>
            <a:r>
              <a:rPr sz="2400" spc="-5" dirty="0">
                <a:latin typeface="Candara"/>
                <a:cs typeface="Candara"/>
              </a:rPr>
              <a:t>mos</a:t>
            </a:r>
            <a:r>
              <a:rPr sz="2400" dirty="0">
                <a:latin typeface="Candara"/>
                <a:cs typeface="Candara"/>
              </a:rPr>
              <a:t> </a:t>
            </a:r>
            <a:r>
              <a:rPr sz="2400" spc="-5" dirty="0">
                <a:latin typeface="Candara"/>
                <a:cs typeface="Candara"/>
              </a:rPr>
              <a:t>yozuvlar </a:t>
            </a:r>
            <a:r>
              <a:rPr sz="2400" spc="-509" dirty="0">
                <a:latin typeface="Candara"/>
                <a:cs typeface="Candara"/>
              </a:rPr>
              <a:t> </a:t>
            </a:r>
            <a:r>
              <a:rPr sz="2400" dirty="0">
                <a:latin typeface="Candara"/>
                <a:cs typeface="Candara"/>
              </a:rPr>
              <a:t>shakliga</a:t>
            </a:r>
            <a:r>
              <a:rPr sz="2400" spc="5" dirty="0">
                <a:latin typeface="Candara"/>
                <a:cs typeface="Candara"/>
              </a:rPr>
              <a:t> </a:t>
            </a:r>
            <a:r>
              <a:rPr sz="2400" spc="-5" dirty="0">
                <a:latin typeface="Candara"/>
                <a:cs typeface="Candara"/>
              </a:rPr>
              <a:t>keltirishning</a:t>
            </a:r>
            <a:r>
              <a:rPr sz="2400" dirty="0">
                <a:latin typeface="Candara"/>
                <a:cs typeface="Candara"/>
              </a:rPr>
              <a:t> ketma-ket</a:t>
            </a:r>
            <a:r>
              <a:rPr sz="2400" spc="5" dirty="0">
                <a:latin typeface="Candara"/>
                <a:cs typeface="Candara"/>
              </a:rPr>
              <a:t> </a:t>
            </a:r>
            <a:r>
              <a:rPr sz="2400" spc="-5" dirty="0">
                <a:latin typeface="Candara"/>
                <a:cs typeface="Candara"/>
              </a:rPr>
              <a:t>jarayoni,</a:t>
            </a:r>
            <a:r>
              <a:rPr sz="2400" dirty="0">
                <a:latin typeface="Candara"/>
                <a:cs typeface="Candara"/>
              </a:rPr>
              <a:t> ya'ni</a:t>
            </a:r>
            <a:r>
              <a:rPr sz="2400" spc="5" dirty="0">
                <a:latin typeface="Candara"/>
                <a:cs typeface="Candara"/>
              </a:rPr>
              <a:t> </a:t>
            </a:r>
            <a:r>
              <a:rPr sz="2400" dirty="0">
                <a:latin typeface="Candara"/>
                <a:cs typeface="Candara"/>
              </a:rPr>
              <a:t>bir</a:t>
            </a:r>
            <a:r>
              <a:rPr sz="2400" spc="5" dirty="0">
                <a:latin typeface="Candara"/>
                <a:cs typeface="Candara"/>
              </a:rPr>
              <a:t> </a:t>
            </a:r>
            <a:r>
              <a:rPr sz="2400" spc="-5" dirty="0">
                <a:latin typeface="Candara"/>
                <a:cs typeface="Candara"/>
              </a:rPr>
              <a:t>normal</a:t>
            </a:r>
            <a:r>
              <a:rPr sz="2400" dirty="0">
                <a:latin typeface="Candara"/>
                <a:cs typeface="Candara"/>
              </a:rPr>
              <a:t> </a:t>
            </a:r>
            <a:r>
              <a:rPr sz="2400" spc="-5" dirty="0">
                <a:latin typeface="Candara"/>
                <a:cs typeface="Candara"/>
              </a:rPr>
              <a:t>shakldan </a:t>
            </a:r>
            <a:r>
              <a:rPr sz="2400" dirty="0">
                <a:latin typeface="Candara"/>
                <a:cs typeface="Candara"/>
              </a:rPr>
              <a:t> </a:t>
            </a:r>
            <a:r>
              <a:rPr sz="2400" spc="-5" dirty="0">
                <a:latin typeface="Candara"/>
                <a:cs typeface="Candara"/>
              </a:rPr>
              <a:t>ikkinchisiga o'tish</a:t>
            </a:r>
            <a:r>
              <a:rPr sz="2400" dirty="0">
                <a:latin typeface="Candara"/>
                <a:cs typeface="Candara"/>
              </a:rPr>
              <a:t> jarayonidir.</a:t>
            </a:r>
            <a:endParaRPr sz="2400">
              <a:latin typeface="Candara"/>
              <a:cs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7350" cy="5231765"/>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spc="-5" dirty="0">
                <a:latin typeface="Candara"/>
                <a:cs typeface="Candara"/>
              </a:rPr>
              <a:t>Boshqacha</a:t>
            </a:r>
            <a:r>
              <a:rPr sz="2400" dirty="0">
                <a:latin typeface="Candara"/>
                <a:cs typeface="Candara"/>
              </a:rPr>
              <a:t> </a:t>
            </a:r>
            <a:r>
              <a:rPr sz="2400" spc="-5" dirty="0">
                <a:latin typeface="Candara"/>
                <a:cs typeface="Candara"/>
              </a:rPr>
              <a:t>qilib</a:t>
            </a:r>
            <a:r>
              <a:rPr sz="2400" dirty="0">
                <a:latin typeface="Candara"/>
                <a:cs typeface="Candara"/>
              </a:rPr>
              <a:t> </a:t>
            </a:r>
            <a:r>
              <a:rPr sz="2400" spc="-5" dirty="0">
                <a:latin typeface="Candara"/>
                <a:cs typeface="Candara"/>
              </a:rPr>
              <a:t>aytganda,</a:t>
            </a:r>
            <a:r>
              <a:rPr sz="2400" dirty="0">
                <a:latin typeface="Candara"/>
                <a:cs typeface="Candara"/>
              </a:rPr>
              <a:t> odatdagi</a:t>
            </a:r>
            <a:r>
              <a:rPr sz="2400" spc="5" dirty="0">
                <a:latin typeface="Candara"/>
                <a:cs typeface="Candara"/>
              </a:rPr>
              <a:t> </a:t>
            </a:r>
            <a:r>
              <a:rPr sz="2400" dirty="0">
                <a:latin typeface="Candara"/>
                <a:cs typeface="Candara"/>
              </a:rPr>
              <a:t>shakldan</a:t>
            </a:r>
            <a:r>
              <a:rPr sz="2400" spc="5" dirty="0">
                <a:latin typeface="Candara"/>
                <a:cs typeface="Candara"/>
              </a:rPr>
              <a:t> </a:t>
            </a:r>
            <a:r>
              <a:rPr sz="2400" spc="-5" dirty="0">
                <a:latin typeface="Candara"/>
                <a:cs typeface="Candara"/>
              </a:rPr>
              <a:t>ikkinchisiga</a:t>
            </a:r>
            <a:r>
              <a:rPr sz="2400" dirty="0">
                <a:latin typeface="Candara"/>
                <a:cs typeface="Candara"/>
              </a:rPr>
              <a:t> </a:t>
            </a:r>
            <a:r>
              <a:rPr sz="2400" spc="-5" dirty="0">
                <a:latin typeface="Candara"/>
                <a:cs typeface="Candara"/>
              </a:rPr>
              <a:t>o'tish </a:t>
            </a:r>
            <a:r>
              <a:rPr sz="2400" spc="-509" dirty="0">
                <a:latin typeface="Candara"/>
                <a:cs typeface="Candara"/>
              </a:rPr>
              <a:t> </a:t>
            </a:r>
            <a:r>
              <a:rPr sz="2400" dirty="0">
                <a:latin typeface="Candara"/>
                <a:cs typeface="Candara"/>
              </a:rPr>
              <a:t>jarayoni</a:t>
            </a:r>
            <a:r>
              <a:rPr sz="2400" spc="5" dirty="0">
                <a:latin typeface="Candara"/>
                <a:cs typeface="Candara"/>
              </a:rPr>
              <a:t> </a:t>
            </a:r>
            <a:r>
              <a:rPr sz="2400" spc="-5" dirty="0">
                <a:latin typeface="Candara"/>
                <a:cs typeface="Candara"/>
              </a:rPr>
              <a:t>ma'lumotlar</a:t>
            </a:r>
            <a:r>
              <a:rPr sz="2400" dirty="0">
                <a:latin typeface="Candara"/>
                <a:cs typeface="Candara"/>
              </a:rPr>
              <a:t> </a:t>
            </a:r>
            <a:r>
              <a:rPr sz="2400" spc="-5" dirty="0">
                <a:latin typeface="Candara"/>
                <a:cs typeface="Candara"/>
              </a:rPr>
              <a:t>bazasini</a:t>
            </a:r>
            <a:r>
              <a:rPr sz="2400" dirty="0">
                <a:latin typeface="Candara"/>
                <a:cs typeface="Candara"/>
              </a:rPr>
              <a:t> </a:t>
            </a:r>
            <a:r>
              <a:rPr sz="2400" spc="-5" dirty="0">
                <a:latin typeface="Candara"/>
                <a:cs typeface="Candara"/>
              </a:rPr>
              <a:t>takomillashtirishdir.</a:t>
            </a:r>
            <a:r>
              <a:rPr sz="2400" dirty="0">
                <a:latin typeface="Candara"/>
                <a:cs typeface="Candara"/>
              </a:rPr>
              <a:t> </a:t>
            </a:r>
            <a:r>
              <a:rPr sz="2400" spc="-5" dirty="0">
                <a:latin typeface="Candara"/>
                <a:cs typeface="Candara"/>
              </a:rPr>
              <a:t>Agar</a:t>
            </a:r>
            <a:r>
              <a:rPr sz="2400" dirty="0">
                <a:latin typeface="Candara"/>
                <a:cs typeface="Candara"/>
              </a:rPr>
              <a:t> </a:t>
            </a:r>
            <a:r>
              <a:rPr sz="2400" spc="-5" dirty="0">
                <a:latin typeface="Candara"/>
                <a:cs typeface="Candara"/>
              </a:rPr>
              <a:t>ma'lumotlar </a:t>
            </a:r>
            <a:r>
              <a:rPr sz="2400" dirty="0">
                <a:latin typeface="Candara"/>
                <a:cs typeface="Candara"/>
              </a:rPr>
              <a:t> bazasi ma'lum bir normal shaklda </a:t>
            </a:r>
            <a:r>
              <a:rPr sz="2400" spc="-5" dirty="0">
                <a:latin typeface="Candara"/>
                <a:cs typeface="Candara"/>
              </a:rPr>
              <a:t>bo'lsa, </a:t>
            </a:r>
            <a:r>
              <a:rPr sz="2400" dirty="0">
                <a:latin typeface="Candara"/>
                <a:cs typeface="Candara"/>
              </a:rPr>
              <a:t>demak, ma'lumotlar </a:t>
            </a:r>
            <a:r>
              <a:rPr sz="2400" spc="-5" dirty="0">
                <a:latin typeface="Candara"/>
                <a:cs typeface="Candara"/>
              </a:rPr>
              <a:t>bazasida </a:t>
            </a:r>
            <a:r>
              <a:rPr sz="2400" dirty="0">
                <a:latin typeface="Candara"/>
                <a:cs typeface="Candara"/>
              </a:rPr>
              <a:t> ma'lum</a:t>
            </a:r>
            <a:r>
              <a:rPr sz="2400" spc="-20" dirty="0">
                <a:latin typeface="Candara"/>
                <a:cs typeface="Candara"/>
              </a:rPr>
              <a:t> </a:t>
            </a:r>
            <a:r>
              <a:rPr sz="2400" dirty="0">
                <a:latin typeface="Candara"/>
                <a:cs typeface="Candara"/>
              </a:rPr>
              <a:t>bir</a:t>
            </a:r>
            <a:r>
              <a:rPr sz="2400" spc="5" dirty="0">
                <a:latin typeface="Candara"/>
                <a:cs typeface="Candara"/>
              </a:rPr>
              <a:t> </a:t>
            </a:r>
            <a:r>
              <a:rPr sz="2400" spc="-5" dirty="0">
                <a:latin typeface="Candara"/>
                <a:cs typeface="Candara"/>
              </a:rPr>
              <a:t>anomaliya</a:t>
            </a:r>
            <a:r>
              <a:rPr sz="2400" dirty="0">
                <a:latin typeface="Candara"/>
                <a:cs typeface="Candara"/>
              </a:rPr>
              <a:t> turi </a:t>
            </a:r>
            <a:r>
              <a:rPr sz="2400" spc="-5" dirty="0">
                <a:latin typeface="Candara"/>
                <a:cs typeface="Candara"/>
              </a:rPr>
              <a:t>mavjud emas.</a:t>
            </a:r>
            <a:endParaRPr sz="2400">
              <a:latin typeface="Candara"/>
              <a:cs typeface="Candara"/>
            </a:endParaRPr>
          </a:p>
          <a:p>
            <a:pPr marL="373380" marR="1967230" algn="just">
              <a:lnSpc>
                <a:spcPts val="5860"/>
              </a:lnSpc>
              <a:spcBef>
                <a:spcPts val="695"/>
              </a:spcBef>
            </a:pPr>
            <a:r>
              <a:rPr sz="2400" spc="-5" dirty="0">
                <a:latin typeface="Candara"/>
                <a:cs typeface="Candara"/>
              </a:rPr>
              <a:t>Ma'lumotlar bazasining </a:t>
            </a:r>
            <a:r>
              <a:rPr sz="2400" dirty="0">
                <a:latin typeface="Candara"/>
                <a:cs typeface="Candara"/>
              </a:rPr>
              <a:t>5 </a:t>
            </a:r>
            <a:r>
              <a:rPr sz="2400" spc="-5" dirty="0">
                <a:latin typeface="Candara"/>
                <a:cs typeface="Candara"/>
              </a:rPr>
              <a:t>asosiy </a:t>
            </a:r>
            <a:r>
              <a:rPr sz="2400" dirty="0">
                <a:latin typeface="Candara"/>
                <a:cs typeface="Candara"/>
              </a:rPr>
              <a:t>normal shakli </a:t>
            </a:r>
            <a:r>
              <a:rPr sz="2400" spc="-5" dirty="0">
                <a:latin typeface="Candara"/>
                <a:cs typeface="Candara"/>
              </a:rPr>
              <a:t>mavjud: </a:t>
            </a:r>
            <a:r>
              <a:rPr sz="2400" spc="-509" dirty="0">
                <a:latin typeface="Candara"/>
                <a:cs typeface="Candara"/>
              </a:rPr>
              <a:t> </a:t>
            </a:r>
            <a:r>
              <a:rPr sz="2400" spc="-5" dirty="0">
                <a:latin typeface="Candara"/>
                <a:cs typeface="Candara"/>
              </a:rPr>
              <a:t>Birinchi normal</a:t>
            </a:r>
            <a:r>
              <a:rPr sz="2400" dirty="0">
                <a:latin typeface="Candara"/>
                <a:cs typeface="Candara"/>
              </a:rPr>
              <a:t> </a:t>
            </a:r>
            <a:r>
              <a:rPr sz="2400" spc="-5" dirty="0">
                <a:latin typeface="Candara"/>
                <a:cs typeface="Candara"/>
              </a:rPr>
              <a:t>shakl</a:t>
            </a:r>
            <a:r>
              <a:rPr sz="2400" spc="5" dirty="0">
                <a:latin typeface="Candara"/>
                <a:cs typeface="Candara"/>
              </a:rPr>
              <a:t> </a:t>
            </a:r>
            <a:r>
              <a:rPr sz="2400" spc="-5" dirty="0">
                <a:latin typeface="Candara"/>
                <a:cs typeface="Candara"/>
              </a:rPr>
              <a:t>(1NF)</a:t>
            </a:r>
            <a:endParaRPr sz="2400">
              <a:latin typeface="Candara"/>
              <a:cs typeface="Candara"/>
            </a:endParaRPr>
          </a:p>
          <a:p>
            <a:pPr marL="373380">
              <a:lnSpc>
                <a:spcPts val="2230"/>
              </a:lnSpc>
            </a:pPr>
            <a:r>
              <a:rPr sz="2400" spc="-5" dirty="0">
                <a:latin typeface="Candara"/>
                <a:cs typeface="Candara"/>
              </a:rPr>
              <a:t>Ikkinchi</a:t>
            </a:r>
            <a:r>
              <a:rPr sz="2400" spc="-10" dirty="0">
                <a:latin typeface="Candara"/>
                <a:cs typeface="Candara"/>
              </a:rPr>
              <a:t> </a:t>
            </a:r>
            <a:r>
              <a:rPr sz="2400" spc="-5" dirty="0">
                <a:latin typeface="Candara"/>
                <a:cs typeface="Candara"/>
              </a:rPr>
              <a:t>normal</a:t>
            </a:r>
            <a:r>
              <a:rPr sz="2400" spc="5" dirty="0">
                <a:latin typeface="Candara"/>
                <a:cs typeface="Candara"/>
              </a:rPr>
              <a:t> </a:t>
            </a:r>
            <a:r>
              <a:rPr sz="2400" spc="-5" dirty="0">
                <a:latin typeface="Candara"/>
                <a:cs typeface="Candara"/>
              </a:rPr>
              <a:t>shakl</a:t>
            </a:r>
            <a:r>
              <a:rPr sz="2400" dirty="0">
                <a:latin typeface="Candara"/>
                <a:cs typeface="Candara"/>
              </a:rPr>
              <a:t> </a:t>
            </a:r>
            <a:r>
              <a:rPr sz="2400" spc="-5" dirty="0">
                <a:latin typeface="Candara"/>
                <a:cs typeface="Candara"/>
              </a:rPr>
              <a:t>(2NF)</a:t>
            </a:r>
            <a:endParaRPr sz="2400">
              <a:latin typeface="Candara"/>
              <a:cs typeface="Candara"/>
            </a:endParaRPr>
          </a:p>
          <a:p>
            <a:pPr marL="373380" marR="5170805">
              <a:lnSpc>
                <a:spcPct val="101699"/>
              </a:lnSpc>
              <a:spcBef>
                <a:spcPts val="10"/>
              </a:spcBef>
            </a:pPr>
            <a:r>
              <a:rPr sz="2400" spc="-5" dirty="0">
                <a:latin typeface="Candara"/>
                <a:cs typeface="Candara"/>
              </a:rPr>
              <a:t>Uchinchi </a:t>
            </a:r>
            <a:r>
              <a:rPr sz="2400" dirty="0">
                <a:latin typeface="Candara"/>
                <a:cs typeface="Candara"/>
              </a:rPr>
              <a:t>normal </a:t>
            </a:r>
            <a:r>
              <a:rPr sz="2400" spc="-5" dirty="0">
                <a:latin typeface="Candara"/>
                <a:cs typeface="Candara"/>
              </a:rPr>
              <a:t>shakl (3NF) </a:t>
            </a:r>
            <a:r>
              <a:rPr sz="2400" dirty="0">
                <a:latin typeface="Candara"/>
                <a:cs typeface="Candara"/>
              </a:rPr>
              <a:t> </a:t>
            </a:r>
            <a:r>
              <a:rPr sz="2400" spc="-5" dirty="0">
                <a:latin typeface="Candara"/>
                <a:cs typeface="Candara"/>
              </a:rPr>
              <a:t>To'rtinchi normal shakl (4NF) </a:t>
            </a:r>
            <a:r>
              <a:rPr sz="2400" spc="-509" dirty="0">
                <a:latin typeface="Candara"/>
                <a:cs typeface="Candara"/>
              </a:rPr>
              <a:t> </a:t>
            </a:r>
            <a:r>
              <a:rPr sz="2400" spc="-5" dirty="0">
                <a:latin typeface="Candara"/>
                <a:cs typeface="Candara"/>
              </a:rPr>
              <a:t>Beshinchi</a:t>
            </a:r>
            <a:r>
              <a:rPr sz="2400" spc="-25" dirty="0">
                <a:latin typeface="Candara"/>
                <a:cs typeface="Candara"/>
              </a:rPr>
              <a:t> </a:t>
            </a:r>
            <a:r>
              <a:rPr sz="2400" dirty="0">
                <a:latin typeface="Candara"/>
                <a:cs typeface="Candara"/>
              </a:rPr>
              <a:t>normal </a:t>
            </a:r>
            <a:r>
              <a:rPr sz="2400" spc="-5" dirty="0">
                <a:latin typeface="Candara"/>
                <a:cs typeface="Candara"/>
              </a:rPr>
              <a:t>shakl (5NF)</a:t>
            </a:r>
            <a:endParaRPr sz="2400">
              <a:latin typeface="Candara"/>
              <a:cs typeface="Candara"/>
            </a:endParaRPr>
          </a:p>
          <a:p>
            <a:pPr>
              <a:lnSpc>
                <a:spcPct val="100000"/>
              </a:lnSpc>
              <a:spcBef>
                <a:spcPts val="55"/>
              </a:spcBef>
            </a:pPr>
            <a:endParaRPr sz="2400">
              <a:latin typeface="Candara"/>
              <a:cs typeface="Candara"/>
            </a:endParaRPr>
          </a:p>
          <a:p>
            <a:pPr marL="373380">
              <a:lnSpc>
                <a:spcPct val="100000"/>
              </a:lnSpc>
            </a:pPr>
            <a:r>
              <a:rPr sz="2400" spc="-5" dirty="0">
                <a:latin typeface="Candara"/>
                <a:cs typeface="Candara"/>
              </a:rPr>
              <a:t>Shu</a:t>
            </a:r>
            <a:r>
              <a:rPr sz="2400" spc="-10" dirty="0">
                <a:latin typeface="Candara"/>
                <a:cs typeface="Candara"/>
              </a:rPr>
              <a:t> </a:t>
            </a:r>
            <a:r>
              <a:rPr sz="2400" dirty="0">
                <a:latin typeface="Candara"/>
                <a:cs typeface="Candara"/>
              </a:rPr>
              <a:t>bilan</a:t>
            </a:r>
            <a:r>
              <a:rPr sz="2400" spc="-10" dirty="0">
                <a:latin typeface="Candara"/>
                <a:cs typeface="Candara"/>
              </a:rPr>
              <a:t> </a:t>
            </a:r>
            <a:r>
              <a:rPr sz="2400" dirty="0">
                <a:latin typeface="Candara"/>
                <a:cs typeface="Candara"/>
              </a:rPr>
              <a:t>birga,</a:t>
            </a:r>
            <a:r>
              <a:rPr sz="2400" spc="-5" dirty="0">
                <a:latin typeface="Candara"/>
                <a:cs typeface="Candara"/>
              </a:rPr>
              <a:t> qo'shimcha</a:t>
            </a:r>
            <a:r>
              <a:rPr sz="2400" spc="-10" dirty="0">
                <a:latin typeface="Candara"/>
                <a:cs typeface="Candara"/>
              </a:rPr>
              <a:t> </a:t>
            </a:r>
            <a:r>
              <a:rPr sz="2400" dirty="0">
                <a:latin typeface="Candara"/>
                <a:cs typeface="Candara"/>
              </a:rPr>
              <a:t>normal </a:t>
            </a:r>
            <a:r>
              <a:rPr sz="2400" spc="-5" dirty="0">
                <a:latin typeface="Candara"/>
                <a:cs typeface="Candara"/>
              </a:rPr>
              <a:t>shakllar</a:t>
            </a:r>
            <a:r>
              <a:rPr sz="2400" dirty="0">
                <a:latin typeface="Candara"/>
                <a:cs typeface="Candara"/>
              </a:rPr>
              <a:t> ham</a:t>
            </a:r>
            <a:r>
              <a:rPr sz="2400" spc="-10" dirty="0">
                <a:latin typeface="Candara"/>
                <a:cs typeface="Candara"/>
              </a:rPr>
              <a:t> </a:t>
            </a:r>
            <a:r>
              <a:rPr sz="2400" dirty="0">
                <a:latin typeface="Candara"/>
                <a:cs typeface="Candara"/>
              </a:rPr>
              <a:t>ajratiladi:</a:t>
            </a:r>
            <a:endParaRPr sz="2400">
              <a:latin typeface="Candara"/>
              <a:cs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1160" cy="5603240"/>
          </a:xfrm>
          <a:prstGeom prst="rect">
            <a:avLst/>
          </a:prstGeom>
        </p:spPr>
        <p:txBody>
          <a:bodyPr vert="horz" wrap="square" lIns="0" tIns="4445" rIns="0" bIns="0" rtlCol="0">
            <a:spAutoFit/>
          </a:bodyPr>
          <a:lstStyle/>
          <a:p>
            <a:pPr marL="373380" marR="576580">
              <a:lnSpc>
                <a:spcPct val="102200"/>
              </a:lnSpc>
              <a:spcBef>
                <a:spcPts val="35"/>
              </a:spcBef>
            </a:pPr>
            <a:r>
              <a:rPr sz="2400" dirty="0">
                <a:latin typeface="Candara"/>
                <a:cs typeface="Candara"/>
              </a:rPr>
              <a:t>Normalizatsiya</a:t>
            </a:r>
            <a:r>
              <a:rPr sz="2400" spc="-5" dirty="0">
                <a:latin typeface="Candara"/>
                <a:cs typeface="Candara"/>
              </a:rPr>
              <a:t> qilinmagan </a:t>
            </a:r>
            <a:r>
              <a:rPr sz="2400" dirty="0">
                <a:latin typeface="Candara"/>
                <a:cs typeface="Candara"/>
              </a:rPr>
              <a:t>shakl</a:t>
            </a:r>
            <a:r>
              <a:rPr sz="2400" spc="5" dirty="0">
                <a:latin typeface="Candara"/>
                <a:cs typeface="Candara"/>
              </a:rPr>
              <a:t> </a:t>
            </a:r>
            <a:r>
              <a:rPr sz="2400" spc="-5" dirty="0">
                <a:latin typeface="Candara"/>
                <a:cs typeface="Candara"/>
              </a:rPr>
              <a:t>yoki</a:t>
            </a:r>
            <a:r>
              <a:rPr sz="2400" dirty="0">
                <a:latin typeface="Candara"/>
                <a:cs typeface="Candara"/>
              </a:rPr>
              <a:t> normal </a:t>
            </a:r>
            <a:r>
              <a:rPr sz="2400" spc="-5" dirty="0">
                <a:latin typeface="Candara"/>
                <a:cs typeface="Candara"/>
              </a:rPr>
              <a:t>nolinchi shakl</a:t>
            </a:r>
            <a:r>
              <a:rPr sz="2400" spc="-10" dirty="0">
                <a:latin typeface="Candara"/>
                <a:cs typeface="Candara"/>
              </a:rPr>
              <a:t> </a:t>
            </a:r>
            <a:r>
              <a:rPr sz="2400" spc="-5" dirty="0">
                <a:latin typeface="Candara"/>
                <a:cs typeface="Candara"/>
              </a:rPr>
              <a:t>(UNF) </a:t>
            </a:r>
            <a:r>
              <a:rPr sz="2400" spc="-505" dirty="0">
                <a:latin typeface="Candara"/>
                <a:cs typeface="Candara"/>
              </a:rPr>
              <a:t> </a:t>
            </a:r>
            <a:r>
              <a:rPr sz="2400" spc="-5" dirty="0">
                <a:latin typeface="Candara"/>
                <a:cs typeface="Candara"/>
              </a:rPr>
              <a:t>Boyz-Codd</a:t>
            </a:r>
            <a:r>
              <a:rPr sz="2400" spc="-10" dirty="0">
                <a:latin typeface="Candara"/>
                <a:cs typeface="Candara"/>
              </a:rPr>
              <a:t> </a:t>
            </a:r>
            <a:r>
              <a:rPr sz="2400" dirty="0">
                <a:latin typeface="Candara"/>
                <a:cs typeface="Candara"/>
              </a:rPr>
              <a:t>normal</a:t>
            </a:r>
            <a:r>
              <a:rPr sz="2400" spc="10" dirty="0">
                <a:latin typeface="Candara"/>
                <a:cs typeface="Candara"/>
              </a:rPr>
              <a:t> </a:t>
            </a:r>
            <a:r>
              <a:rPr sz="2400" dirty="0">
                <a:latin typeface="Candara"/>
                <a:cs typeface="Candara"/>
              </a:rPr>
              <a:t>shakli</a:t>
            </a:r>
            <a:r>
              <a:rPr sz="2400" spc="10" dirty="0">
                <a:latin typeface="Candara"/>
                <a:cs typeface="Candara"/>
              </a:rPr>
              <a:t> </a:t>
            </a:r>
            <a:r>
              <a:rPr sz="2400" spc="-5" dirty="0">
                <a:latin typeface="Candara"/>
                <a:cs typeface="Candara"/>
              </a:rPr>
              <a:t>(BCNF)</a:t>
            </a:r>
            <a:endParaRPr sz="2400">
              <a:latin typeface="Candara"/>
              <a:cs typeface="Candara"/>
            </a:endParaRPr>
          </a:p>
          <a:p>
            <a:pPr marL="373380" marR="4138929">
              <a:lnSpc>
                <a:spcPts val="2940"/>
              </a:lnSpc>
              <a:spcBef>
                <a:spcPts val="90"/>
              </a:spcBef>
            </a:pPr>
            <a:r>
              <a:rPr sz="2400" spc="-5" dirty="0">
                <a:latin typeface="Candara"/>
                <a:cs typeface="Candara"/>
              </a:rPr>
              <a:t>Domen </a:t>
            </a:r>
            <a:r>
              <a:rPr sz="2400" dirty="0">
                <a:latin typeface="Candara"/>
                <a:cs typeface="Candara"/>
              </a:rPr>
              <a:t>kalitining </a:t>
            </a:r>
            <a:r>
              <a:rPr sz="2400" spc="-10" dirty="0">
                <a:latin typeface="Candara"/>
                <a:cs typeface="Candara"/>
              </a:rPr>
              <a:t>oddiy </a:t>
            </a:r>
            <a:r>
              <a:rPr sz="2400" dirty="0">
                <a:latin typeface="Candara"/>
                <a:cs typeface="Candara"/>
              </a:rPr>
              <a:t>shakli </a:t>
            </a:r>
            <a:r>
              <a:rPr sz="2400" spc="-5" dirty="0">
                <a:latin typeface="Candara"/>
                <a:cs typeface="Candara"/>
              </a:rPr>
              <a:t>(DKNF) </a:t>
            </a:r>
            <a:r>
              <a:rPr sz="2400" spc="-509" dirty="0">
                <a:latin typeface="Candara"/>
                <a:cs typeface="Candara"/>
              </a:rPr>
              <a:t> </a:t>
            </a:r>
            <a:r>
              <a:rPr sz="2400" dirty="0">
                <a:latin typeface="Candara"/>
                <a:cs typeface="Candara"/>
              </a:rPr>
              <a:t>Oltinchi</a:t>
            </a:r>
            <a:r>
              <a:rPr sz="2400" spc="-15" dirty="0">
                <a:latin typeface="Candara"/>
                <a:cs typeface="Candara"/>
              </a:rPr>
              <a:t> </a:t>
            </a:r>
            <a:r>
              <a:rPr sz="2400" dirty="0">
                <a:latin typeface="Candara"/>
                <a:cs typeface="Candara"/>
              </a:rPr>
              <a:t>normal</a:t>
            </a:r>
            <a:r>
              <a:rPr sz="2400" spc="5" dirty="0">
                <a:latin typeface="Candara"/>
                <a:cs typeface="Candara"/>
              </a:rPr>
              <a:t> </a:t>
            </a:r>
            <a:r>
              <a:rPr sz="2400" dirty="0">
                <a:latin typeface="Candara"/>
                <a:cs typeface="Candara"/>
              </a:rPr>
              <a:t>shakl</a:t>
            </a:r>
            <a:r>
              <a:rPr sz="2400" spc="5" dirty="0">
                <a:latin typeface="Candara"/>
                <a:cs typeface="Candara"/>
              </a:rPr>
              <a:t> </a:t>
            </a:r>
            <a:r>
              <a:rPr sz="2400" spc="-5" dirty="0">
                <a:latin typeface="Candara"/>
                <a:cs typeface="Candara"/>
              </a:rPr>
              <a:t>(6NF)</a:t>
            </a:r>
            <a:endParaRPr sz="2400">
              <a:latin typeface="Candara"/>
              <a:cs typeface="Candara"/>
            </a:endParaRPr>
          </a:p>
          <a:p>
            <a:pPr>
              <a:lnSpc>
                <a:spcPct val="100000"/>
              </a:lnSpc>
              <a:spcBef>
                <a:spcPts val="10"/>
              </a:spcBef>
            </a:pPr>
            <a:endParaRPr sz="2300">
              <a:latin typeface="Candara"/>
              <a:cs typeface="Candara"/>
            </a:endParaRPr>
          </a:p>
          <a:p>
            <a:pPr marL="12700" marR="5080" indent="360680" algn="just">
              <a:lnSpc>
                <a:spcPct val="101800"/>
              </a:lnSpc>
              <a:spcBef>
                <a:spcPts val="5"/>
              </a:spcBef>
            </a:pPr>
            <a:r>
              <a:rPr sz="2400" spc="-5" dirty="0">
                <a:latin typeface="Candara"/>
                <a:cs typeface="Candara"/>
              </a:rPr>
              <a:t>Agar</a:t>
            </a:r>
            <a:r>
              <a:rPr sz="2400" dirty="0">
                <a:latin typeface="Candara"/>
                <a:cs typeface="Candara"/>
              </a:rPr>
              <a:t> biz</a:t>
            </a:r>
            <a:r>
              <a:rPr sz="2400" spc="5" dirty="0">
                <a:latin typeface="Candara"/>
                <a:cs typeface="Candara"/>
              </a:rPr>
              <a:t> </a:t>
            </a:r>
            <a:r>
              <a:rPr sz="2400" spc="-5" dirty="0">
                <a:latin typeface="Candara"/>
                <a:cs typeface="Candara"/>
              </a:rPr>
              <a:t>ushbu</a:t>
            </a:r>
            <a:r>
              <a:rPr sz="2400" dirty="0">
                <a:latin typeface="Candara"/>
                <a:cs typeface="Candara"/>
              </a:rPr>
              <a:t> </a:t>
            </a:r>
            <a:r>
              <a:rPr sz="2400" spc="-5" dirty="0">
                <a:latin typeface="Candara"/>
                <a:cs typeface="Candara"/>
              </a:rPr>
              <a:t>ikkala</a:t>
            </a:r>
            <a:r>
              <a:rPr sz="2400" dirty="0">
                <a:latin typeface="Candara"/>
                <a:cs typeface="Candara"/>
              </a:rPr>
              <a:t> </a:t>
            </a:r>
            <a:r>
              <a:rPr sz="2400" spc="-5" dirty="0">
                <a:latin typeface="Candara"/>
                <a:cs typeface="Candara"/>
              </a:rPr>
              <a:t>ro'yxatni</a:t>
            </a:r>
            <a:r>
              <a:rPr sz="2400" dirty="0">
                <a:latin typeface="Candara"/>
                <a:cs typeface="Candara"/>
              </a:rPr>
              <a:t> </a:t>
            </a:r>
            <a:r>
              <a:rPr sz="2400" spc="-5" dirty="0">
                <a:latin typeface="Candara"/>
                <a:cs typeface="Candara"/>
              </a:rPr>
              <a:t>birlashtirsak</a:t>
            </a:r>
            <a:r>
              <a:rPr sz="2400" dirty="0">
                <a:latin typeface="Candara"/>
                <a:cs typeface="Candara"/>
              </a:rPr>
              <a:t> va</a:t>
            </a:r>
            <a:r>
              <a:rPr sz="2400" spc="5" dirty="0">
                <a:latin typeface="Candara"/>
                <a:cs typeface="Candara"/>
              </a:rPr>
              <a:t> </a:t>
            </a:r>
            <a:r>
              <a:rPr sz="2400" dirty="0">
                <a:latin typeface="Candara"/>
                <a:cs typeface="Candara"/>
              </a:rPr>
              <a:t>normal</a:t>
            </a:r>
            <a:r>
              <a:rPr sz="2400" spc="5" dirty="0">
                <a:latin typeface="Candara"/>
                <a:cs typeface="Candara"/>
              </a:rPr>
              <a:t> </a:t>
            </a:r>
            <a:r>
              <a:rPr sz="2400" dirty="0">
                <a:latin typeface="Candara"/>
                <a:cs typeface="Candara"/>
              </a:rPr>
              <a:t>shakllarni </a:t>
            </a:r>
            <a:r>
              <a:rPr sz="2400" spc="5" dirty="0">
                <a:latin typeface="Candara"/>
                <a:cs typeface="Candara"/>
              </a:rPr>
              <a:t> </a:t>
            </a:r>
            <a:r>
              <a:rPr sz="2400" dirty="0">
                <a:latin typeface="Candara"/>
                <a:cs typeface="Candara"/>
              </a:rPr>
              <a:t>kamroq</a:t>
            </a:r>
            <a:r>
              <a:rPr sz="2400" spc="5" dirty="0">
                <a:latin typeface="Candara"/>
                <a:cs typeface="Candara"/>
              </a:rPr>
              <a:t> </a:t>
            </a:r>
            <a:r>
              <a:rPr sz="2400" spc="-5" dirty="0">
                <a:latin typeface="Candara"/>
                <a:cs typeface="Candara"/>
              </a:rPr>
              <a:t>normallashganidan</a:t>
            </a:r>
            <a:r>
              <a:rPr sz="2400" dirty="0">
                <a:latin typeface="Candara"/>
                <a:cs typeface="Candara"/>
              </a:rPr>
              <a:t> </a:t>
            </a:r>
            <a:r>
              <a:rPr sz="2400" spc="-10" dirty="0">
                <a:latin typeface="Candara"/>
                <a:cs typeface="Candara"/>
              </a:rPr>
              <a:t>eng</a:t>
            </a:r>
            <a:r>
              <a:rPr sz="2400" spc="-5" dirty="0">
                <a:latin typeface="Candara"/>
                <a:cs typeface="Candara"/>
              </a:rPr>
              <a:t> yuqori</a:t>
            </a:r>
            <a:r>
              <a:rPr sz="2400" dirty="0">
                <a:latin typeface="Candara"/>
                <a:cs typeface="Candara"/>
              </a:rPr>
              <a:t> </a:t>
            </a:r>
            <a:r>
              <a:rPr sz="2400" spc="-5" dirty="0">
                <a:latin typeface="Candara"/>
                <a:cs typeface="Candara"/>
              </a:rPr>
              <a:t>darajada</a:t>
            </a:r>
            <a:r>
              <a:rPr sz="2400" dirty="0">
                <a:latin typeface="Candara"/>
                <a:cs typeface="Candara"/>
              </a:rPr>
              <a:t> </a:t>
            </a:r>
            <a:r>
              <a:rPr sz="2400" spc="-5" dirty="0">
                <a:latin typeface="Candara"/>
                <a:cs typeface="Candara"/>
              </a:rPr>
              <a:t>normallashganigacha </a:t>
            </a:r>
            <a:r>
              <a:rPr sz="2400" spc="-509" dirty="0">
                <a:latin typeface="Candara"/>
                <a:cs typeface="Candara"/>
              </a:rPr>
              <a:t> </a:t>
            </a:r>
            <a:r>
              <a:rPr sz="2400" spc="-5" dirty="0">
                <a:latin typeface="Candara"/>
                <a:cs typeface="Candara"/>
              </a:rPr>
              <a:t>tartiblab</a:t>
            </a:r>
            <a:r>
              <a:rPr sz="2400" dirty="0">
                <a:latin typeface="Candara"/>
                <a:cs typeface="Candara"/>
              </a:rPr>
              <a:t> </a:t>
            </a:r>
            <a:r>
              <a:rPr sz="2400" spc="-5" dirty="0">
                <a:latin typeface="Candara"/>
                <a:cs typeface="Candara"/>
              </a:rPr>
              <a:t>chiqsak,</a:t>
            </a:r>
            <a:r>
              <a:rPr sz="2400" dirty="0">
                <a:latin typeface="Candara"/>
                <a:cs typeface="Candara"/>
              </a:rPr>
              <a:t> </a:t>
            </a:r>
            <a:r>
              <a:rPr sz="2400" spc="-5" dirty="0">
                <a:latin typeface="Candara"/>
                <a:cs typeface="Candara"/>
              </a:rPr>
              <a:t>ma'lumotlar</a:t>
            </a:r>
            <a:r>
              <a:rPr sz="2400" dirty="0">
                <a:latin typeface="Candara"/>
                <a:cs typeface="Candara"/>
              </a:rPr>
              <a:t> bazasi</a:t>
            </a:r>
            <a:r>
              <a:rPr sz="2400" spc="5" dirty="0">
                <a:latin typeface="Candara"/>
                <a:cs typeface="Candara"/>
              </a:rPr>
              <a:t> </a:t>
            </a:r>
            <a:r>
              <a:rPr sz="2400" spc="-5" dirty="0">
                <a:latin typeface="Candara"/>
                <a:cs typeface="Candara"/>
              </a:rPr>
              <a:t>tabiiy</a:t>
            </a:r>
            <a:r>
              <a:rPr sz="2400" dirty="0">
                <a:latin typeface="Candara"/>
                <a:cs typeface="Candara"/>
              </a:rPr>
              <a:t> ravishda </a:t>
            </a:r>
            <a:r>
              <a:rPr sz="2400" spc="-509" dirty="0">
                <a:latin typeface="Candara"/>
                <a:cs typeface="Candara"/>
              </a:rPr>
              <a:t> </a:t>
            </a:r>
            <a:r>
              <a:rPr sz="2400" spc="-5" dirty="0">
                <a:latin typeface="Candara"/>
                <a:cs typeface="Candara"/>
              </a:rPr>
              <a:t>normallashtirilmagan </a:t>
            </a:r>
            <a:r>
              <a:rPr sz="2400" dirty="0">
                <a:latin typeface="Candara"/>
                <a:cs typeface="Candara"/>
              </a:rPr>
              <a:t>shakldan boshlab va eng qat'iy </a:t>
            </a:r>
            <a:r>
              <a:rPr sz="2400" spc="-5" dirty="0">
                <a:latin typeface="Candara"/>
                <a:cs typeface="Candara"/>
              </a:rPr>
              <a:t>normal </a:t>
            </a:r>
            <a:r>
              <a:rPr sz="2400" dirty="0">
                <a:latin typeface="Candara"/>
                <a:cs typeface="Candara"/>
              </a:rPr>
              <a:t>shakl </a:t>
            </a:r>
            <a:r>
              <a:rPr sz="2400" spc="-5" dirty="0">
                <a:latin typeface="Candara"/>
                <a:cs typeface="Candara"/>
              </a:rPr>
              <a:t>bilan </a:t>
            </a:r>
            <a:r>
              <a:rPr sz="2400" dirty="0">
                <a:latin typeface="Candara"/>
                <a:cs typeface="Candara"/>
              </a:rPr>
              <a:t> </a:t>
            </a:r>
            <a:r>
              <a:rPr sz="2400" spc="-5" dirty="0">
                <a:latin typeface="Candara"/>
                <a:cs typeface="Candara"/>
              </a:rPr>
              <a:t>tugaydi</a:t>
            </a:r>
            <a:r>
              <a:rPr sz="2400" spc="-10" dirty="0">
                <a:latin typeface="Candara"/>
                <a:cs typeface="Candara"/>
              </a:rPr>
              <a:t> </a:t>
            </a:r>
            <a:r>
              <a:rPr sz="2400" spc="-5" dirty="0">
                <a:latin typeface="Candara"/>
                <a:cs typeface="Candara"/>
              </a:rPr>
              <a:t>va</a:t>
            </a:r>
            <a:r>
              <a:rPr sz="2400" spc="10" dirty="0">
                <a:latin typeface="Candara"/>
                <a:cs typeface="Candara"/>
              </a:rPr>
              <a:t> </a:t>
            </a:r>
            <a:r>
              <a:rPr sz="2400" spc="-5" dirty="0">
                <a:latin typeface="Candara"/>
                <a:cs typeface="Candara"/>
              </a:rPr>
              <a:t>quyidagi</a:t>
            </a:r>
            <a:r>
              <a:rPr sz="2400" spc="-20" dirty="0">
                <a:latin typeface="Candara"/>
                <a:cs typeface="Candara"/>
              </a:rPr>
              <a:t> </a:t>
            </a:r>
            <a:r>
              <a:rPr sz="2400" spc="-5" dirty="0">
                <a:latin typeface="Candara"/>
                <a:cs typeface="Candara"/>
              </a:rPr>
              <a:t>ro'yxatni</a:t>
            </a:r>
            <a:r>
              <a:rPr sz="2400" dirty="0">
                <a:latin typeface="Candara"/>
                <a:cs typeface="Candara"/>
              </a:rPr>
              <a:t> olamiz:</a:t>
            </a:r>
            <a:endParaRPr sz="2400">
              <a:latin typeface="Candara"/>
              <a:cs typeface="Candara"/>
            </a:endParaRPr>
          </a:p>
          <a:p>
            <a:pPr>
              <a:lnSpc>
                <a:spcPct val="100000"/>
              </a:lnSpc>
              <a:spcBef>
                <a:spcPts val="5"/>
              </a:spcBef>
            </a:pPr>
            <a:endParaRPr sz="2400">
              <a:latin typeface="Candara"/>
              <a:cs typeface="Candara"/>
            </a:endParaRPr>
          </a:p>
          <a:p>
            <a:pPr marL="373380" marR="576580">
              <a:lnSpc>
                <a:spcPct val="101499"/>
              </a:lnSpc>
            </a:pPr>
            <a:r>
              <a:rPr sz="2400" dirty="0">
                <a:latin typeface="Candara"/>
                <a:cs typeface="Candara"/>
              </a:rPr>
              <a:t>Normalizatsiya</a:t>
            </a:r>
            <a:r>
              <a:rPr sz="2400" spc="-5" dirty="0">
                <a:latin typeface="Candara"/>
                <a:cs typeface="Candara"/>
              </a:rPr>
              <a:t> qilinmagan </a:t>
            </a:r>
            <a:r>
              <a:rPr sz="2400" dirty="0">
                <a:latin typeface="Candara"/>
                <a:cs typeface="Candara"/>
              </a:rPr>
              <a:t>shakl</a:t>
            </a:r>
            <a:r>
              <a:rPr sz="2400" spc="5" dirty="0">
                <a:latin typeface="Candara"/>
                <a:cs typeface="Candara"/>
              </a:rPr>
              <a:t> </a:t>
            </a:r>
            <a:r>
              <a:rPr sz="2400" spc="-5" dirty="0">
                <a:latin typeface="Candara"/>
                <a:cs typeface="Candara"/>
              </a:rPr>
              <a:t>yoki</a:t>
            </a:r>
            <a:r>
              <a:rPr sz="2400" dirty="0">
                <a:latin typeface="Candara"/>
                <a:cs typeface="Candara"/>
              </a:rPr>
              <a:t> normal </a:t>
            </a:r>
            <a:r>
              <a:rPr sz="2400" spc="-5" dirty="0">
                <a:latin typeface="Candara"/>
                <a:cs typeface="Candara"/>
              </a:rPr>
              <a:t>nolinchi shakl</a:t>
            </a:r>
            <a:r>
              <a:rPr sz="2400" spc="-10" dirty="0">
                <a:latin typeface="Candara"/>
                <a:cs typeface="Candara"/>
              </a:rPr>
              <a:t> </a:t>
            </a:r>
            <a:r>
              <a:rPr sz="2400" spc="-5" dirty="0">
                <a:latin typeface="Candara"/>
                <a:cs typeface="Candara"/>
              </a:rPr>
              <a:t>(UNF) </a:t>
            </a:r>
            <a:r>
              <a:rPr sz="2400" spc="-505" dirty="0">
                <a:latin typeface="Candara"/>
                <a:cs typeface="Candara"/>
              </a:rPr>
              <a:t> </a:t>
            </a:r>
            <a:r>
              <a:rPr sz="2400" spc="-5" dirty="0">
                <a:latin typeface="Candara"/>
                <a:cs typeface="Candara"/>
              </a:rPr>
              <a:t>Birinchi normal</a:t>
            </a:r>
            <a:r>
              <a:rPr sz="2400" dirty="0">
                <a:latin typeface="Candara"/>
                <a:cs typeface="Candara"/>
              </a:rPr>
              <a:t> </a:t>
            </a:r>
            <a:r>
              <a:rPr sz="2400" spc="-5" dirty="0">
                <a:latin typeface="Candara"/>
                <a:cs typeface="Candara"/>
              </a:rPr>
              <a:t>shakl</a:t>
            </a:r>
            <a:r>
              <a:rPr sz="2400" spc="5" dirty="0">
                <a:latin typeface="Candara"/>
                <a:cs typeface="Candara"/>
              </a:rPr>
              <a:t> </a:t>
            </a:r>
            <a:r>
              <a:rPr sz="2400" spc="-5" dirty="0">
                <a:latin typeface="Candara"/>
                <a:cs typeface="Candara"/>
              </a:rPr>
              <a:t>(1NF)</a:t>
            </a:r>
            <a:endParaRPr sz="2400">
              <a:latin typeface="Candara"/>
              <a:cs typeface="Candara"/>
            </a:endParaRPr>
          </a:p>
          <a:p>
            <a:pPr marL="373380" marR="5296535">
              <a:lnSpc>
                <a:spcPct val="101499"/>
              </a:lnSpc>
              <a:spcBef>
                <a:spcPts val="15"/>
              </a:spcBef>
            </a:pPr>
            <a:r>
              <a:rPr sz="2400" spc="-5" dirty="0">
                <a:latin typeface="Candara"/>
                <a:cs typeface="Candara"/>
              </a:rPr>
              <a:t>Ikkinchi normal shakl</a:t>
            </a:r>
            <a:r>
              <a:rPr sz="2400" dirty="0">
                <a:latin typeface="Candara"/>
                <a:cs typeface="Candara"/>
              </a:rPr>
              <a:t> </a:t>
            </a:r>
            <a:r>
              <a:rPr sz="2400" spc="-5" dirty="0">
                <a:latin typeface="Candara"/>
                <a:cs typeface="Candara"/>
              </a:rPr>
              <a:t>(2NF) </a:t>
            </a:r>
            <a:r>
              <a:rPr sz="2400" dirty="0">
                <a:latin typeface="Candara"/>
                <a:cs typeface="Candara"/>
              </a:rPr>
              <a:t> </a:t>
            </a:r>
            <a:r>
              <a:rPr sz="2400" spc="-5" dirty="0">
                <a:latin typeface="Candara"/>
                <a:cs typeface="Candara"/>
              </a:rPr>
              <a:t>Uchinchi</a:t>
            </a:r>
            <a:r>
              <a:rPr sz="2400" spc="-25" dirty="0">
                <a:latin typeface="Candara"/>
                <a:cs typeface="Candara"/>
              </a:rPr>
              <a:t> </a:t>
            </a:r>
            <a:r>
              <a:rPr sz="2400" dirty="0">
                <a:latin typeface="Candara"/>
                <a:cs typeface="Candara"/>
              </a:rPr>
              <a:t>normal</a:t>
            </a:r>
            <a:r>
              <a:rPr sz="2400" spc="-5" dirty="0">
                <a:latin typeface="Candara"/>
                <a:cs typeface="Candara"/>
              </a:rPr>
              <a:t> shakl</a:t>
            </a:r>
            <a:r>
              <a:rPr sz="2400" spc="5" dirty="0">
                <a:latin typeface="Candara"/>
                <a:cs typeface="Candara"/>
              </a:rPr>
              <a:t> </a:t>
            </a:r>
            <a:r>
              <a:rPr sz="2400" spc="-5" dirty="0">
                <a:latin typeface="Candara"/>
                <a:cs typeface="Candara"/>
              </a:rPr>
              <a:t>(3NF)</a:t>
            </a:r>
            <a:endParaRPr sz="2400">
              <a:latin typeface="Candara"/>
              <a:cs typeface="Canda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8620" cy="4858385"/>
          </a:xfrm>
          <a:prstGeom prst="rect">
            <a:avLst/>
          </a:prstGeom>
        </p:spPr>
        <p:txBody>
          <a:bodyPr vert="horz" wrap="square" lIns="0" tIns="5715" rIns="0" bIns="0" rtlCol="0">
            <a:spAutoFit/>
          </a:bodyPr>
          <a:lstStyle/>
          <a:p>
            <a:pPr marL="373380" marR="4762500">
              <a:lnSpc>
                <a:spcPct val="101800"/>
              </a:lnSpc>
              <a:spcBef>
                <a:spcPts val="45"/>
              </a:spcBef>
            </a:pPr>
            <a:r>
              <a:rPr sz="2400" spc="-5" dirty="0">
                <a:latin typeface="Candara"/>
                <a:cs typeface="Candara"/>
              </a:rPr>
              <a:t>Boyz-Codd</a:t>
            </a:r>
            <a:r>
              <a:rPr sz="2400" spc="-25" dirty="0">
                <a:latin typeface="Candara"/>
                <a:cs typeface="Candara"/>
              </a:rPr>
              <a:t> </a:t>
            </a:r>
            <a:r>
              <a:rPr sz="2400" dirty="0">
                <a:latin typeface="Candara"/>
                <a:cs typeface="Candara"/>
              </a:rPr>
              <a:t>normal</a:t>
            </a:r>
            <a:r>
              <a:rPr sz="2400" spc="-10" dirty="0">
                <a:latin typeface="Candara"/>
                <a:cs typeface="Candara"/>
              </a:rPr>
              <a:t> </a:t>
            </a:r>
            <a:r>
              <a:rPr sz="2400" dirty="0">
                <a:latin typeface="Candara"/>
                <a:cs typeface="Candara"/>
              </a:rPr>
              <a:t>shakli</a:t>
            </a:r>
            <a:r>
              <a:rPr sz="2400" spc="-20" dirty="0">
                <a:latin typeface="Candara"/>
                <a:cs typeface="Candara"/>
              </a:rPr>
              <a:t> </a:t>
            </a:r>
            <a:r>
              <a:rPr sz="2400" spc="-5" dirty="0">
                <a:latin typeface="Candara"/>
                <a:cs typeface="Candara"/>
              </a:rPr>
              <a:t>(BCNF) </a:t>
            </a:r>
            <a:r>
              <a:rPr sz="2400" spc="-505" dirty="0">
                <a:latin typeface="Candara"/>
                <a:cs typeface="Candara"/>
              </a:rPr>
              <a:t> </a:t>
            </a:r>
            <a:r>
              <a:rPr sz="2400" spc="-5" dirty="0">
                <a:latin typeface="Candara"/>
                <a:cs typeface="Candara"/>
              </a:rPr>
              <a:t>To'rtinchi normal shakl</a:t>
            </a:r>
            <a:r>
              <a:rPr sz="2400" spc="5" dirty="0">
                <a:latin typeface="Candara"/>
                <a:cs typeface="Candara"/>
              </a:rPr>
              <a:t> </a:t>
            </a:r>
            <a:r>
              <a:rPr sz="2400" spc="-5" dirty="0">
                <a:latin typeface="Candara"/>
                <a:cs typeface="Candara"/>
              </a:rPr>
              <a:t>(4NF) </a:t>
            </a:r>
            <a:r>
              <a:rPr sz="2400" dirty="0">
                <a:latin typeface="Candara"/>
                <a:cs typeface="Candara"/>
              </a:rPr>
              <a:t> </a:t>
            </a:r>
            <a:r>
              <a:rPr sz="2400" spc="-5" dirty="0">
                <a:latin typeface="Candara"/>
                <a:cs typeface="Candara"/>
              </a:rPr>
              <a:t>Beshinchi</a:t>
            </a:r>
            <a:r>
              <a:rPr sz="2400" spc="-15" dirty="0">
                <a:latin typeface="Candara"/>
                <a:cs typeface="Candara"/>
              </a:rPr>
              <a:t> </a:t>
            </a:r>
            <a:r>
              <a:rPr sz="2400" dirty="0">
                <a:latin typeface="Candara"/>
                <a:cs typeface="Candara"/>
              </a:rPr>
              <a:t>normal</a:t>
            </a:r>
            <a:r>
              <a:rPr sz="2400" spc="5" dirty="0">
                <a:latin typeface="Candara"/>
                <a:cs typeface="Candara"/>
              </a:rPr>
              <a:t> </a:t>
            </a:r>
            <a:r>
              <a:rPr sz="2400" spc="-5" dirty="0">
                <a:latin typeface="Candara"/>
                <a:cs typeface="Candara"/>
              </a:rPr>
              <a:t>shakl</a:t>
            </a:r>
            <a:r>
              <a:rPr sz="2400" dirty="0">
                <a:latin typeface="Candara"/>
                <a:cs typeface="Candara"/>
              </a:rPr>
              <a:t> </a:t>
            </a:r>
            <a:r>
              <a:rPr sz="2400" spc="-5" dirty="0">
                <a:latin typeface="Candara"/>
                <a:cs typeface="Candara"/>
              </a:rPr>
              <a:t>(5NF)</a:t>
            </a:r>
            <a:endParaRPr sz="2400">
              <a:latin typeface="Candara"/>
              <a:cs typeface="Candara"/>
            </a:endParaRPr>
          </a:p>
          <a:p>
            <a:pPr marL="373380" marR="4136390">
              <a:lnSpc>
                <a:spcPct val="101499"/>
              </a:lnSpc>
              <a:spcBef>
                <a:spcPts val="20"/>
              </a:spcBef>
            </a:pPr>
            <a:r>
              <a:rPr sz="2400" spc="-5" dirty="0">
                <a:latin typeface="Candara"/>
                <a:cs typeface="Candara"/>
              </a:rPr>
              <a:t>Domen </a:t>
            </a:r>
            <a:r>
              <a:rPr sz="2400" dirty="0">
                <a:latin typeface="Candara"/>
                <a:cs typeface="Candara"/>
              </a:rPr>
              <a:t>kalitining </a:t>
            </a:r>
            <a:r>
              <a:rPr sz="2400" spc="-10" dirty="0">
                <a:latin typeface="Candara"/>
                <a:cs typeface="Candara"/>
              </a:rPr>
              <a:t>oddiy </a:t>
            </a:r>
            <a:r>
              <a:rPr sz="2400" dirty="0">
                <a:latin typeface="Candara"/>
                <a:cs typeface="Candara"/>
              </a:rPr>
              <a:t>shakli </a:t>
            </a:r>
            <a:r>
              <a:rPr sz="2400" spc="-5" dirty="0">
                <a:latin typeface="Candara"/>
                <a:cs typeface="Candara"/>
              </a:rPr>
              <a:t>(DKNF) </a:t>
            </a:r>
            <a:r>
              <a:rPr sz="2400" spc="-509" dirty="0">
                <a:latin typeface="Candara"/>
                <a:cs typeface="Candara"/>
              </a:rPr>
              <a:t> </a:t>
            </a:r>
            <a:r>
              <a:rPr sz="2400" dirty="0">
                <a:latin typeface="Candara"/>
                <a:cs typeface="Candara"/>
              </a:rPr>
              <a:t>Oltinchi</a:t>
            </a:r>
            <a:r>
              <a:rPr sz="2400" spc="-15" dirty="0">
                <a:latin typeface="Candara"/>
                <a:cs typeface="Candara"/>
              </a:rPr>
              <a:t> </a:t>
            </a:r>
            <a:r>
              <a:rPr sz="2400" dirty="0">
                <a:latin typeface="Candara"/>
                <a:cs typeface="Candara"/>
              </a:rPr>
              <a:t>normal</a:t>
            </a:r>
            <a:r>
              <a:rPr sz="2400" spc="5" dirty="0">
                <a:latin typeface="Candara"/>
                <a:cs typeface="Candara"/>
              </a:rPr>
              <a:t> </a:t>
            </a:r>
            <a:r>
              <a:rPr sz="2400" dirty="0">
                <a:latin typeface="Candara"/>
                <a:cs typeface="Candara"/>
              </a:rPr>
              <a:t>shakl</a:t>
            </a:r>
            <a:r>
              <a:rPr sz="2400" spc="5" dirty="0">
                <a:latin typeface="Candara"/>
                <a:cs typeface="Candara"/>
              </a:rPr>
              <a:t> </a:t>
            </a:r>
            <a:r>
              <a:rPr sz="2400" spc="-5" dirty="0">
                <a:latin typeface="Candara"/>
                <a:cs typeface="Candara"/>
              </a:rPr>
              <a:t>(6NF)</a:t>
            </a:r>
            <a:endParaRPr sz="2400">
              <a:latin typeface="Candara"/>
              <a:cs typeface="Candara"/>
            </a:endParaRPr>
          </a:p>
          <a:p>
            <a:pPr>
              <a:lnSpc>
                <a:spcPct val="100000"/>
              </a:lnSpc>
              <a:spcBef>
                <a:spcPts val="50"/>
              </a:spcBef>
            </a:pPr>
            <a:endParaRPr sz="2350">
              <a:latin typeface="Candara"/>
              <a:cs typeface="Candara"/>
            </a:endParaRPr>
          </a:p>
          <a:p>
            <a:pPr marL="12700" marR="6985" indent="360680">
              <a:lnSpc>
                <a:spcPct val="102099"/>
              </a:lnSpc>
            </a:pPr>
            <a:r>
              <a:rPr sz="2400" spc="-5" dirty="0">
                <a:latin typeface="Candara"/>
                <a:cs typeface="Candara"/>
              </a:rPr>
              <a:t>Ma'lumotlar</a:t>
            </a:r>
            <a:r>
              <a:rPr sz="2400" spc="60" dirty="0">
                <a:latin typeface="Candara"/>
                <a:cs typeface="Candara"/>
              </a:rPr>
              <a:t> </a:t>
            </a:r>
            <a:r>
              <a:rPr sz="2400" dirty="0">
                <a:latin typeface="Candara"/>
                <a:cs typeface="Candara"/>
              </a:rPr>
              <a:t>bazasi</a:t>
            </a:r>
            <a:r>
              <a:rPr sz="2400" spc="45" dirty="0">
                <a:latin typeface="Candara"/>
                <a:cs typeface="Candara"/>
              </a:rPr>
              <a:t> </a:t>
            </a:r>
            <a:r>
              <a:rPr sz="2400" dirty="0">
                <a:latin typeface="Candara"/>
                <a:cs typeface="Candara"/>
              </a:rPr>
              <a:t>hech</a:t>
            </a:r>
            <a:r>
              <a:rPr sz="2400" spc="70" dirty="0">
                <a:latin typeface="Candara"/>
                <a:cs typeface="Candara"/>
              </a:rPr>
              <a:t> </a:t>
            </a:r>
            <a:r>
              <a:rPr sz="2400" dirty="0">
                <a:latin typeface="Candara"/>
                <a:cs typeface="Candara"/>
              </a:rPr>
              <a:t>bo'lmaganda</a:t>
            </a:r>
            <a:r>
              <a:rPr sz="2400" spc="60" dirty="0">
                <a:latin typeface="Candara"/>
                <a:cs typeface="Candara"/>
              </a:rPr>
              <a:t> </a:t>
            </a:r>
            <a:r>
              <a:rPr sz="2400" spc="-5" dirty="0">
                <a:latin typeface="Candara"/>
                <a:cs typeface="Candara"/>
              </a:rPr>
              <a:t>uchinchi</a:t>
            </a:r>
            <a:r>
              <a:rPr sz="2400" spc="70" dirty="0">
                <a:latin typeface="Candara"/>
                <a:cs typeface="Candara"/>
              </a:rPr>
              <a:t> </a:t>
            </a:r>
            <a:r>
              <a:rPr sz="2400" dirty="0">
                <a:latin typeface="Candara"/>
                <a:cs typeface="Candara"/>
              </a:rPr>
              <a:t>normal</a:t>
            </a:r>
            <a:r>
              <a:rPr sz="2400" spc="85" dirty="0">
                <a:latin typeface="Candara"/>
                <a:cs typeface="Candara"/>
              </a:rPr>
              <a:t> </a:t>
            </a:r>
            <a:r>
              <a:rPr sz="2400" dirty="0">
                <a:latin typeface="Candara"/>
                <a:cs typeface="Candara"/>
              </a:rPr>
              <a:t>shaklda</a:t>
            </a:r>
            <a:r>
              <a:rPr sz="2400" spc="75" dirty="0">
                <a:latin typeface="Candara"/>
                <a:cs typeface="Candara"/>
              </a:rPr>
              <a:t> </a:t>
            </a:r>
            <a:r>
              <a:rPr sz="2400" spc="-5" dirty="0">
                <a:latin typeface="Candara"/>
                <a:cs typeface="Candara"/>
              </a:rPr>
              <a:t>(3NF) </a:t>
            </a:r>
            <a:r>
              <a:rPr sz="2400" spc="-509" dirty="0">
                <a:latin typeface="Candara"/>
                <a:cs typeface="Candara"/>
              </a:rPr>
              <a:t> </a:t>
            </a:r>
            <a:r>
              <a:rPr sz="2400" dirty="0">
                <a:latin typeface="Candara"/>
                <a:cs typeface="Candara"/>
              </a:rPr>
              <a:t>bo'lsa,</a:t>
            </a:r>
            <a:r>
              <a:rPr sz="2400" spc="-15" dirty="0">
                <a:latin typeface="Candara"/>
                <a:cs typeface="Candara"/>
              </a:rPr>
              <a:t> </a:t>
            </a:r>
            <a:r>
              <a:rPr sz="2400" spc="-5" dirty="0">
                <a:latin typeface="Candara"/>
                <a:cs typeface="Candara"/>
              </a:rPr>
              <a:t>normalizatsiya</a:t>
            </a:r>
            <a:r>
              <a:rPr sz="2400" dirty="0">
                <a:latin typeface="Candara"/>
                <a:cs typeface="Candara"/>
              </a:rPr>
              <a:t> qilingan </a:t>
            </a:r>
            <a:r>
              <a:rPr sz="2400" spc="-5" dirty="0">
                <a:latin typeface="Candara"/>
                <a:cs typeface="Candara"/>
              </a:rPr>
              <a:t>hisoblanadi.</a:t>
            </a:r>
            <a:endParaRPr sz="2400">
              <a:latin typeface="Candara"/>
              <a:cs typeface="Candara"/>
            </a:endParaRPr>
          </a:p>
          <a:p>
            <a:pPr marL="12700" indent="360680">
              <a:lnSpc>
                <a:spcPct val="100000"/>
              </a:lnSpc>
              <a:spcBef>
                <a:spcPts val="40"/>
              </a:spcBef>
              <a:tabLst>
                <a:tab pos="1080770" algn="l"/>
                <a:tab pos="2280920" algn="l"/>
                <a:tab pos="3487420" algn="l"/>
                <a:tab pos="4545965" algn="l"/>
                <a:tab pos="5665470" algn="l"/>
                <a:tab pos="6525895" algn="l"/>
                <a:tab pos="8455660" algn="l"/>
              </a:tabLst>
            </a:pPr>
            <a:r>
              <a:rPr sz="2400" dirty="0">
                <a:latin typeface="Candara"/>
                <a:cs typeface="Candara"/>
              </a:rPr>
              <a:t>R</a:t>
            </a:r>
            <a:r>
              <a:rPr sz="2400" spc="5" dirty="0">
                <a:latin typeface="Candara"/>
                <a:cs typeface="Candara"/>
              </a:rPr>
              <a:t>e</a:t>
            </a:r>
            <a:r>
              <a:rPr sz="2400" dirty="0">
                <a:latin typeface="Candara"/>
                <a:cs typeface="Candara"/>
              </a:rPr>
              <a:t>al	hayotda	u</a:t>
            </a:r>
            <a:r>
              <a:rPr sz="2400" spc="-15" dirty="0">
                <a:latin typeface="Candara"/>
                <a:cs typeface="Candara"/>
              </a:rPr>
              <a:t>c</a:t>
            </a:r>
            <a:r>
              <a:rPr sz="2400" dirty="0">
                <a:latin typeface="Candara"/>
                <a:cs typeface="Candara"/>
              </a:rPr>
              <a:t>h</a:t>
            </a:r>
            <a:r>
              <a:rPr sz="2400" spc="-25" dirty="0">
                <a:latin typeface="Candara"/>
                <a:cs typeface="Candara"/>
              </a:rPr>
              <a:t>i</a:t>
            </a:r>
            <a:r>
              <a:rPr sz="2400" dirty="0">
                <a:latin typeface="Candara"/>
                <a:cs typeface="Candara"/>
              </a:rPr>
              <a:t>nchi	normal	shak</a:t>
            </a:r>
            <a:r>
              <a:rPr sz="2400" spc="10" dirty="0">
                <a:latin typeface="Candara"/>
                <a:cs typeface="Candara"/>
              </a:rPr>
              <a:t>l</a:t>
            </a:r>
            <a:r>
              <a:rPr sz="2400" spc="-20" dirty="0">
                <a:latin typeface="Candara"/>
                <a:cs typeface="Candara"/>
              </a:rPr>
              <a:t>g</a:t>
            </a:r>
            <a:r>
              <a:rPr sz="2400" dirty="0">
                <a:latin typeface="Candara"/>
                <a:cs typeface="Candara"/>
              </a:rPr>
              <a:t>a	</a:t>
            </a:r>
            <a:r>
              <a:rPr sz="2400" spc="-5" dirty="0">
                <a:latin typeface="Candara"/>
                <a:cs typeface="Candara"/>
              </a:rPr>
              <a:t>(</a:t>
            </a:r>
            <a:r>
              <a:rPr sz="2400" spc="-15" dirty="0">
                <a:latin typeface="Candara"/>
                <a:cs typeface="Candara"/>
              </a:rPr>
              <a:t>3</a:t>
            </a:r>
            <a:r>
              <a:rPr sz="2400" dirty="0">
                <a:latin typeface="Candara"/>
                <a:cs typeface="Candara"/>
              </a:rPr>
              <a:t>N</a:t>
            </a:r>
            <a:r>
              <a:rPr sz="2400" spc="5" dirty="0">
                <a:latin typeface="Candara"/>
                <a:cs typeface="Candara"/>
              </a:rPr>
              <a:t>F</a:t>
            </a:r>
            <a:r>
              <a:rPr sz="2400" dirty="0">
                <a:latin typeface="Candara"/>
                <a:cs typeface="Candara"/>
              </a:rPr>
              <a:t>)	norma</a:t>
            </a:r>
            <a:r>
              <a:rPr sz="2400" spc="10" dirty="0">
                <a:latin typeface="Candara"/>
                <a:cs typeface="Candara"/>
              </a:rPr>
              <a:t>l</a:t>
            </a:r>
            <a:r>
              <a:rPr sz="2400" spc="5" dirty="0">
                <a:latin typeface="Candara"/>
                <a:cs typeface="Candara"/>
              </a:rPr>
              <a:t>l</a:t>
            </a:r>
            <a:r>
              <a:rPr sz="2400" dirty="0">
                <a:latin typeface="Candara"/>
                <a:cs typeface="Candara"/>
              </a:rPr>
              <a:t>ash</a:t>
            </a:r>
            <a:r>
              <a:rPr sz="2400" spc="-10" dirty="0">
                <a:latin typeface="Candara"/>
                <a:cs typeface="Candara"/>
              </a:rPr>
              <a:t>i</a:t>
            </a:r>
            <a:r>
              <a:rPr sz="2400" dirty="0">
                <a:latin typeface="Candara"/>
                <a:cs typeface="Candara"/>
              </a:rPr>
              <a:t>sh	odatiy</a:t>
            </a:r>
            <a:endParaRPr sz="2400">
              <a:latin typeface="Candara"/>
              <a:cs typeface="Candara"/>
            </a:endParaRPr>
          </a:p>
          <a:p>
            <a:pPr marL="12700" marR="5080">
              <a:lnSpc>
                <a:spcPct val="101400"/>
              </a:lnSpc>
              <a:spcBef>
                <a:spcPts val="25"/>
              </a:spcBef>
            </a:pPr>
            <a:r>
              <a:rPr sz="2400" dirty="0">
                <a:latin typeface="Candara"/>
                <a:cs typeface="Candara"/>
              </a:rPr>
              <a:t>amaliyotdir,</a:t>
            </a:r>
            <a:r>
              <a:rPr sz="2400" spc="315" dirty="0">
                <a:latin typeface="Candara"/>
                <a:cs typeface="Candara"/>
              </a:rPr>
              <a:t> </a:t>
            </a:r>
            <a:r>
              <a:rPr sz="2400" spc="-5" dirty="0">
                <a:latin typeface="Candara"/>
                <a:cs typeface="Candara"/>
              </a:rPr>
              <a:t>chunki</a:t>
            </a:r>
            <a:r>
              <a:rPr sz="2400" spc="330" dirty="0">
                <a:latin typeface="Candara"/>
                <a:cs typeface="Candara"/>
              </a:rPr>
              <a:t> </a:t>
            </a:r>
            <a:r>
              <a:rPr sz="2400" dirty="0">
                <a:latin typeface="Candara"/>
                <a:cs typeface="Candara"/>
              </a:rPr>
              <a:t>3NF</a:t>
            </a:r>
            <a:r>
              <a:rPr sz="2400" spc="325" dirty="0">
                <a:latin typeface="Candara"/>
                <a:cs typeface="Candara"/>
              </a:rPr>
              <a:t> </a:t>
            </a:r>
            <a:r>
              <a:rPr sz="2400" dirty="0">
                <a:latin typeface="Candara"/>
                <a:cs typeface="Candara"/>
              </a:rPr>
              <a:t>ma'lumotlar</a:t>
            </a:r>
            <a:r>
              <a:rPr sz="2400" spc="320" dirty="0">
                <a:latin typeface="Candara"/>
                <a:cs typeface="Candara"/>
              </a:rPr>
              <a:t> </a:t>
            </a:r>
            <a:r>
              <a:rPr sz="2400" spc="-5" dirty="0">
                <a:latin typeface="Candara"/>
                <a:cs typeface="Candara"/>
              </a:rPr>
              <a:t>bazasi</a:t>
            </a:r>
            <a:r>
              <a:rPr sz="2400" spc="310" dirty="0">
                <a:latin typeface="Candara"/>
                <a:cs typeface="Candara"/>
              </a:rPr>
              <a:t> </a:t>
            </a:r>
            <a:r>
              <a:rPr sz="2400" spc="-5" dirty="0">
                <a:latin typeface="Candara"/>
                <a:cs typeface="Candara"/>
              </a:rPr>
              <a:t>ishlashi</a:t>
            </a:r>
            <a:r>
              <a:rPr sz="2400" spc="315" dirty="0">
                <a:latin typeface="Candara"/>
                <a:cs typeface="Candara"/>
              </a:rPr>
              <a:t> </a:t>
            </a:r>
            <a:r>
              <a:rPr sz="2400" dirty="0">
                <a:latin typeface="Candara"/>
                <a:cs typeface="Candara"/>
              </a:rPr>
              <a:t>yoki</a:t>
            </a:r>
            <a:r>
              <a:rPr sz="2400" spc="315" dirty="0">
                <a:latin typeface="Candara"/>
                <a:cs typeface="Candara"/>
              </a:rPr>
              <a:t> </a:t>
            </a:r>
            <a:r>
              <a:rPr sz="2400" dirty="0">
                <a:latin typeface="Candara"/>
                <a:cs typeface="Candara"/>
              </a:rPr>
              <a:t>foydalanishga </a:t>
            </a:r>
            <a:r>
              <a:rPr sz="2400" spc="-505" dirty="0">
                <a:latin typeface="Candara"/>
                <a:cs typeface="Candara"/>
              </a:rPr>
              <a:t> </a:t>
            </a:r>
            <a:r>
              <a:rPr sz="2400" dirty="0">
                <a:latin typeface="Candara"/>
                <a:cs typeface="Candara"/>
              </a:rPr>
              <a:t>zarar</a:t>
            </a:r>
            <a:r>
              <a:rPr sz="2400" spc="-5" dirty="0">
                <a:latin typeface="Candara"/>
                <a:cs typeface="Candara"/>
              </a:rPr>
              <a:t> yetkazmasdan</a:t>
            </a:r>
            <a:r>
              <a:rPr sz="2400" spc="-15" dirty="0">
                <a:latin typeface="Candara"/>
                <a:cs typeface="Candara"/>
              </a:rPr>
              <a:t> </a:t>
            </a:r>
            <a:r>
              <a:rPr sz="2400" spc="-5" dirty="0">
                <a:latin typeface="Candara"/>
                <a:cs typeface="Candara"/>
              </a:rPr>
              <a:t>juda</a:t>
            </a:r>
            <a:r>
              <a:rPr sz="2400" dirty="0">
                <a:latin typeface="Candara"/>
                <a:cs typeface="Candara"/>
              </a:rPr>
              <a:t> ko'p miqdordagi</a:t>
            </a:r>
            <a:r>
              <a:rPr sz="2400" spc="5" dirty="0">
                <a:latin typeface="Candara"/>
                <a:cs typeface="Candara"/>
              </a:rPr>
              <a:t> </a:t>
            </a:r>
            <a:r>
              <a:rPr sz="2400" spc="-5" dirty="0">
                <a:latin typeface="Candara"/>
                <a:cs typeface="Candara"/>
              </a:rPr>
              <a:t>anomaliyalarni</a:t>
            </a:r>
            <a:r>
              <a:rPr sz="2400" spc="5" dirty="0">
                <a:latin typeface="Candara"/>
                <a:cs typeface="Candara"/>
              </a:rPr>
              <a:t> </a:t>
            </a:r>
            <a:r>
              <a:rPr sz="2400" spc="-5" dirty="0">
                <a:latin typeface="Candara"/>
                <a:cs typeface="Candara"/>
              </a:rPr>
              <a:t>yo'q </a:t>
            </a:r>
            <a:r>
              <a:rPr sz="2400" dirty="0">
                <a:latin typeface="Candara"/>
                <a:cs typeface="Candara"/>
              </a:rPr>
              <a:t>qiladi.</a:t>
            </a:r>
            <a:endParaRPr sz="2400">
              <a:latin typeface="Candara"/>
              <a:cs typeface="Candara"/>
            </a:endParaRPr>
          </a:p>
          <a:p>
            <a:pPr marL="12700" marR="7620" indent="360680">
              <a:lnSpc>
                <a:spcPct val="101499"/>
              </a:lnSpc>
              <a:spcBef>
                <a:spcPts val="15"/>
              </a:spcBef>
            </a:pPr>
            <a:r>
              <a:rPr sz="2400" spc="-5" dirty="0">
                <a:latin typeface="Candara"/>
                <a:cs typeface="Candara"/>
              </a:rPr>
              <a:t>Ma'lumotlar</a:t>
            </a:r>
            <a:r>
              <a:rPr sz="2400" spc="305" dirty="0">
                <a:latin typeface="Candara"/>
                <a:cs typeface="Candara"/>
              </a:rPr>
              <a:t> </a:t>
            </a:r>
            <a:r>
              <a:rPr sz="2400" spc="-5" dirty="0">
                <a:latin typeface="Candara"/>
                <a:cs typeface="Candara"/>
              </a:rPr>
              <a:t>bazasini</a:t>
            </a:r>
            <a:r>
              <a:rPr sz="2400" spc="300" dirty="0">
                <a:latin typeface="Candara"/>
                <a:cs typeface="Candara"/>
              </a:rPr>
              <a:t> </a:t>
            </a:r>
            <a:r>
              <a:rPr sz="2400" dirty="0">
                <a:latin typeface="Candara"/>
                <a:cs typeface="Candara"/>
              </a:rPr>
              <a:t>to'rtinchi</a:t>
            </a:r>
            <a:r>
              <a:rPr sz="2400" spc="295" dirty="0">
                <a:latin typeface="Candara"/>
                <a:cs typeface="Candara"/>
              </a:rPr>
              <a:t> </a:t>
            </a:r>
            <a:r>
              <a:rPr sz="2400" dirty="0">
                <a:latin typeface="Candara"/>
                <a:cs typeface="Candara"/>
              </a:rPr>
              <a:t>normal</a:t>
            </a:r>
            <a:r>
              <a:rPr sz="2400" spc="295" dirty="0">
                <a:latin typeface="Candara"/>
                <a:cs typeface="Candara"/>
              </a:rPr>
              <a:t> </a:t>
            </a:r>
            <a:r>
              <a:rPr sz="2400" dirty="0">
                <a:latin typeface="Candara"/>
                <a:cs typeface="Candara"/>
              </a:rPr>
              <a:t>shaklga</a:t>
            </a:r>
            <a:r>
              <a:rPr sz="2400" spc="300" dirty="0">
                <a:latin typeface="Candara"/>
                <a:cs typeface="Candara"/>
              </a:rPr>
              <a:t> </a:t>
            </a:r>
            <a:r>
              <a:rPr sz="2400" spc="-5" dirty="0">
                <a:latin typeface="Candara"/>
                <a:cs typeface="Candara"/>
              </a:rPr>
              <a:t>(4NF)</a:t>
            </a:r>
            <a:r>
              <a:rPr sz="2400" spc="295" dirty="0">
                <a:latin typeface="Candara"/>
                <a:cs typeface="Candara"/>
              </a:rPr>
              <a:t> </a:t>
            </a:r>
            <a:r>
              <a:rPr sz="2400" spc="-5" dirty="0">
                <a:latin typeface="Candara"/>
                <a:cs typeface="Candara"/>
              </a:rPr>
              <a:t>normalizatsiya </a:t>
            </a:r>
            <a:r>
              <a:rPr sz="2400" spc="-505" dirty="0">
                <a:latin typeface="Candara"/>
                <a:cs typeface="Candara"/>
              </a:rPr>
              <a:t> </a:t>
            </a:r>
            <a:r>
              <a:rPr sz="2400" spc="-5" dirty="0">
                <a:latin typeface="Candara"/>
                <a:cs typeface="Candara"/>
              </a:rPr>
              <a:t>qilishni</a:t>
            </a:r>
            <a:r>
              <a:rPr sz="2400" dirty="0">
                <a:latin typeface="Candara"/>
                <a:cs typeface="Candara"/>
              </a:rPr>
              <a:t> </a:t>
            </a:r>
            <a:r>
              <a:rPr sz="2400" spc="-5" dirty="0">
                <a:latin typeface="Candara"/>
                <a:cs typeface="Candara"/>
              </a:rPr>
              <a:t>istagan</a:t>
            </a:r>
            <a:r>
              <a:rPr sz="2400" dirty="0">
                <a:latin typeface="Candara"/>
                <a:cs typeface="Candara"/>
              </a:rPr>
              <a:t> </a:t>
            </a:r>
            <a:r>
              <a:rPr sz="2400" spc="-5" dirty="0">
                <a:latin typeface="Candara"/>
                <a:cs typeface="Candara"/>
              </a:rPr>
              <a:t>holatlar</a:t>
            </a:r>
            <a:r>
              <a:rPr sz="2400" spc="15" dirty="0">
                <a:latin typeface="Candara"/>
                <a:cs typeface="Candara"/>
              </a:rPr>
              <a:t> </a:t>
            </a:r>
            <a:r>
              <a:rPr sz="2400" spc="-10" dirty="0">
                <a:latin typeface="Candara"/>
                <a:cs typeface="Candara"/>
              </a:rPr>
              <a:t>real</a:t>
            </a:r>
            <a:r>
              <a:rPr sz="2400" spc="5" dirty="0">
                <a:latin typeface="Candara"/>
                <a:cs typeface="Candara"/>
              </a:rPr>
              <a:t> </a:t>
            </a:r>
            <a:r>
              <a:rPr sz="2400" dirty="0">
                <a:latin typeface="Candara"/>
                <a:cs typeface="Candara"/>
              </a:rPr>
              <a:t>hayotda</a:t>
            </a:r>
            <a:r>
              <a:rPr sz="2400" spc="10" dirty="0">
                <a:latin typeface="Candara"/>
                <a:cs typeface="Candara"/>
              </a:rPr>
              <a:t> </a:t>
            </a:r>
            <a:r>
              <a:rPr sz="2400" spc="-5" dirty="0">
                <a:latin typeface="Candara"/>
                <a:cs typeface="Candara"/>
              </a:rPr>
              <a:t>kamdan-kam</a:t>
            </a:r>
            <a:r>
              <a:rPr sz="2400" dirty="0">
                <a:latin typeface="Candara"/>
                <a:cs typeface="Candara"/>
              </a:rPr>
              <a:t> </a:t>
            </a:r>
            <a:r>
              <a:rPr sz="2400" spc="-5" dirty="0">
                <a:latin typeface="Candara"/>
                <a:cs typeface="Candara"/>
              </a:rPr>
              <a:t>uchraydi.</a:t>
            </a:r>
            <a:endParaRPr sz="2400">
              <a:latin typeface="Candara"/>
              <a:cs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9255" cy="4113529"/>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spc="-5" dirty="0">
                <a:latin typeface="Candara"/>
                <a:cs typeface="Candara"/>
              </a:rPr>
              <a:t>Agar</a:t>
            </a:r>
            <a:r>
              <a:rPr sz="2400" dirty="0">
                <a:latin typeface="Candara"/>
                <a:cs typeface="Candara"/>
              </a:rPr>
              <a:t> biz</a:t>
            </a:r>
            <a:r>
              <a:rPr sz="2400" spc="5" dirty="0">
                <a:latin typeface="Candara"/>
                <a:cs typeface="Candara"/>
              </a:rPr>
              <a:t> </a:t>
            </a:r>
            <a:r>
              <a:rPr sz="2400" spc="-5" dirty="0">
                <a:latin typeface="Candara"/>
                <a:cs typeface="Candara"/>
              </a:rPr>
              <a:t>keyingi</a:t>
            </a:r>
            <a:r>
              <a:rPr sz="2400" dirty="0">
                <a:latin typeface="Candara"/>
                <a:cs typeface="Candara"/>
              </a:rPr>
              <a:t> </a:t>
            </a:r>
            <a:r>
              <a:rPr sz="2400" spc="-5" dirty="0">
                <a:latin typeface="Candara"/>
                <a:cs typeface="Candara"/>
              </a:rPr>
              <a:t>barcha</a:t>
            </a:r>
            <a:r>
              <a:rPr sz="2400" dirty="0">
                <a:latin typeface="Candara"/>
                <a:cs typeface="Candara"/>
              </a:rPr>
              <a:t> </a:t>
            </a:r>
            <a:r>
              <a:rPr sz="2400" spc="-5" dirty="0">
                <a:latin typeface="Candara"/>
                <a:cs typeface="Candara"/>
              </a:rPr>
              <a:t>normal</a:t>
            </a:r>
            <a:r>
              <a:rPr sz="2400" dirty="0">
                <a:latin typeface="Candara"/>
                <a:cs typeface="Candara"/>
              </a:rPr>
              <a:t> </a:t>
            </a:r>
            <a:r>
              <a:rPr sz="2400" spc="-5" dirty="0">
                <a:latin typeface="Candara"/>
                <a:cs typeface="Candara"/>
              </a:rPr>
              <a:t>shakllar</a:t>
            </a:r>
            <a:r>
              <a:rPr sz="2400" dirty="0">
                <a:latin typeface="Candara"/>
                <a:cs typeface="Candara"/>
              </a:rPr>
              <a:t> </a:t>
            </a:r>
            <a:r>
              <a:rPr sz="2400" spc="-5" dirty="0">
                <a:latin typeface="Candara"/>
                <a:cs typeface="Candara"/>
              </a:rPr>
              <a:t>(5NF,</a:t>
            </a:r>
            <a:r>
              <a:rPr sz="2400" dirty="0">
                <a:latin typeface="Candara"/>
                <a:cs typeface="Candara"/>
              </a:rPr>
              <a:t> DKNF,</a:t>
            </a:r>
            <a:r>
              <a:rPr sz="2400" spc="5" dirty="0">
                <a:latin typeface="Candara"/>
                <a:cs typeface="Candara"/>
              </a:rPr>
              <a:t> </a:t>
            </a:r>
            <a:r>
              <a:rPr sz="2400" spc="-5" dirty="0">
                <a:latin typeface="Candara"/>
                <a:cs typeface="Candara"/>
              </a:rPr>
              <a:t>6NF)</a:t>
            </a:r>
            <a:r>
              <a:rPr sz="2400" dirty="0">
                <a:latin typeface="Candara"/>
                <a:cs typeface="Candara"/>
              </a:rPr>
              <a:t> haqida </a:t>
            </a:r>
            <a:r>
              <a:rPr sz="2400" spc="-509" dirty="0">
                <a:latin typeface="Candara"/>
                <a:cs typeface="Candara"/>
              </a:rPr>
              <a:t> </a:t>
            </a:r>
            <a:r>
              <a:rPr sz="2400" dirty="0">
                <a:latin typeface="Candara"/>
                <a:cs typeface="Candara"/>
              </a:rPr>
              <a:t>gapiradigan </a:t>
            </a:r>
            <a:r>
              <a:rPr sz="2400" spc="-5" dirty="0">
                <a:latin typeface="Candara"/>
                <a:cs typeface="Candara"/>
              </a:rPr>
              <a:t>bo'lsak, unda </a:t>
            </a:r>
            <a:r>
              <a:rPr sz="2400" dirty="0">
                <a:latin typeface="Candara"/>
                <a:cs typeface="Candara"/>
              </a:rPr>
              <a:t>haqiqiy </a:t>
            </a:r>
            <a:r>
              <a:rPr sz="2400" spc="-5" dirty="0">
                <a:latin typeface="Candara"/>
                <a:cs typeface="Candara"/>
              </a:rPr>
              <a:t>hayotda </a:t>
            </a:r>
            <a:r>
              <a:rPr sz="2400" dirty="0">
                <a:latin typeface="Candara"/>
                <a:cs typeface="Candara"/>
              </a:rPr>
              <a:t>ma'lumotlar </a:t>
            </a:r>
            <a:r>
              <a:rPr sz="2400" spc="-5" dirty="0">
                <a:latin typeface="Candara"/>
                <a:cs typeface="Candara"/>
              </a:rPr>
              <a:t>bazasini </a:t>
            </a:r>
            <a:r>
              <a:rPr sz="2400" dirty="0">
                <a:latin typeface="Candara"/>
                <a:cs typeface="Candara"/>
              </a:rPr>
              <a:t>ushbu </a:t>
            </a:r>
            <a:r>
              <a:rPr sz="2400" spc="5" dirty="0">
                <a:latin typeface="Candara"/>
                <a:cs typeface="Candara"/>
              </a:rPr>
              <a:t> </a:t>
            </a:r>
            <a:r>
              <a:rPr sz="2400" dirty="0">
                <a:latin typeface="Candara"/>
                <a:cs typeface="Candara"/>
              </a:rPr>
              <a:t>shakllarga </a:t>
            </a:r>
            <a:r>
              <a:rPr sz="2400" spc="-5" dirty="0">
                <a:latin typeface="Candara"/>
                <a:cs typeface="Candara"/>
              </a:rPr>
              <a:t>normalizatsiya qilish zarur bo'lgan vaziyatlarni tasavvur qilish </a:t>
            </a:r>
            <a:r>
              <a:rPr sz="2400" dirty="0">
                <a:latin typeface="Candara"/>
                <a:cs typeface="Candara"/>
              </a:rPr>
              <a:t> </a:t>
            </a:r>
            <a:r>
              <a:rPr sz="2400" spc="-5" dirty="0">
                <a:latin typeface="Candara"/>
                <a:cs typeface="Candara"/>
              </a:rPr>
              <a:t>qiyin.</a:t>
            </a:r>
            <a:endParaRPr sz="2400">
              <a:latin typeface="Candara"/>
              <a:cs typeface="Candara"/>
            </a:endParaRPr>
          </a:p>
          <a:p>
            <a:pPr marL="12700" marR="5715" indent="360680" algn="just">
              <a:lnSpc>
                <a:spcPts val="2940"/>
              </a:lnSpc>
              <a:spcBef>
                <a:spcPts val="90"/>
              </a:spcBef>
            </a:pPr>
            <a:r>
              <a:rPr sz="2400" spc="-5" dirty="0">
                <a:latin typeface="Candara"/>
                <a:cs typeface="Candara"/>
              </a:rPr>
              <a:t>Boshqacha qilib </a:t>
            </a:r>
            <a:r>
              <a:rPr sz="2400" dirty="0">
                <a:latin typeface="Candara"/>
                <a:cs typeface="Candara"/>
              </a:rPr>
              <a:t>aytadigan bo'lsak, </a:t>
            </a:r>
            <a:r>
              <a:rPr sz="2400" spc="-10" dirty="0">
                <a:latin typeface="Candara"/>
                <a:cs typeface="Candara"/>
              </a:rPr>
              <a:t>5NF, </a:t>
            </a:r>
            <a:r>
              <a:rPr sz="2400" dirty="0">
                <a:latin typeface="Candara"/>
                <a:cs typeface="Candara"/>
              </a:rPr>
              <a:t>DKNF, 6NF asosan nazariy </a:t>
            </a:r>
            <a:r>
              <a:rPr sz="2400" spc="5" dirty="0">
                <a:latin typeface="Candara"/>
                <a:cs typeface="Candara"/>
              </a:rPr>
              <a:t> </a:t>
            </a:r>
            <a:r>
              <a:rPr sz="2400" dirty="0">
                <a:latin typeface="Candara"/>
                <a:cs typeface="Candara"/>
              </a:rPr>
              <a:t>normal</a:t>
            </a:r>
            <a:r>
              <a:rPr sz="2400" spc="5" dirty="0">
                <a:latin typeface="Candara"/>
                <a:cs typeface="Candara"/>
              </a:rPr>
              <a:t> </a:t>
            </a:r>
            <a:r>
              <a:rPr sz="2400" spc="-5" dirty="0">
                <a:latin typeface="Candara"/>
                <a:cs typeface="Candara"/>
              </a:rPr>
              <a:t>shakllar</a:t>
            </a:r>
            <a:r>
              <a:rPr sz="2400" spc="5" dirty="0">
                <a:latin typeface="Candara"/>
                <a:cs typeface="Candara"/>
              </a:rPr>
              <a:t> </a:t>
            </a:r>
            <a:r>
              <a:rPr sz="2400" spc="-5" dirty="0">
                <a:latin typeface="Candara"/>
                <a:cs typeface="Candara"/>
              </a:rPr>
              <a:t>bo'lib,</a:t>
            </a:r>
            <a:r>
              <a:rPr sz="2400" dirty="0">
                <a:latin typeface="Candara"/>
                <a:cs typeface="Candara"/>
              </a:rPr>
              <a:t> ular</a:t>
            </a:r>
            <a:r>
              <a:rPr sz="2400" spc="10" dirty="0">
                <a:latin typeface="Candara"/>
                <a:cs typeface="Candara"/>
              </a:rPr>
              <a:t> </a:t>
            </a:r>
            <a:r>
              <a:rPr sz="2400" spc="-5" dirty="0">
                <a:latin typeface="Candara"/>
                <a:cs typeface="Candara"/>
              </a:rPr>
              <a:t>real</a:t>
            </a:r>
            <a:r>
              <a:rPr sz="2400" spc="10" dirty="0">
                <a:latin typeface="Candara"/>
                <a:cs typeface="Candara"/>
              </a:rPr>
              <a:t> </a:t>
            </a:r>
            <a:r>
              <a:rPr sz="2400" spc="-5" dirty="0">
                <a:latin typeface="Candara"/>
                <a:cs typeface="Candara"/>
              </a:rPr>
              <a:t>hayotdan</a:t>
            </a:r>
            <a:r>
              <a:rPr sz="2400" dirty="0">
                <a:latin typeface="Candara"/>
                <a:cs typeface="Candara"/>
              </a:rPr>
              <a:t> biroz </a:t>
            </a:r>
            <a:r>
              <a:rPr sz="2400" spc="-5" dirty="0">
                <a:latin typeface="Candara"/>
                <a:cs typeface="Candara"/>
              </a:rPr>
              <a:t>ajralib turadi.</a:t>
            </a:r>
            <a:endParaRPr sz="2400">
              <a:latin typeface="Candara"/>
              <a:cs typeface="Candara"/>
            </a:endParaRPr>
          </a:p>
          <a:p>
            <a:pPr marL="373380" algn="just">
              <a:lnSpc>
                <a:spcPts val="2815"/>
              </a:lnSpc>
            </a:pPr>
            <a:r>
              <a:rPr sz="2400" spc="-5" dirty="0">
                <a:latin typeface="Candara"/>
                <a:cs typeface="Candara"/>
              </a:rPr>
              <a:t>Shuni</a:t>
            </a:r>
            <a:r>
              <a:rPr sz="2400" spc="730" dirty="0">
                <a:latin typeface="Candara"/>
                <a:cs typeface="Candara"/>
              </a:rPr>
              <a:t> </a:t>
            </a:r>
            <a:r>
              <a:rPr sz="2400" dirty="0">
                <a:latin typeface="Candara"/>
                <a:cs typeface="Candara"/>
              </a:rPr>
              <a:t>ta'kidlash</a:t>
            </a:r>
            <a:r>
              <a:rPr sz="2400" spc="725" dirty="0">
                <a:latin typeface="Candara"/>
                <a:cs typeface="Candara"/>
              </a:rPr>
              <a:t> </a:t>
            </a:r>
            <a:r>
              <a:rPr sz="2400" dirty="0">
                <a:latin typeface="Candara"/>
                <a:cs typeface="Candara"/>
              </a:rPr>
              <a:t>kerakki,</a:t>
            </a:r>
            <a:r>
              <a:rPr sz="2400" spc="725" dirty="0">
                <a:latin typeface="Candara"/>
                <a:cs typeface="Candara"/>
              </a:rPr>
              <a:t> </a:t>
            </a:r>
            <a:r>
              <a:rPr sz="2400" spc="-5" dirty="0">
                <a:latin typeface="Candara"/>
                <a:cs typeface="Candara"/>
              </a:rPr>
              <a:t>ma'lumotlar</a:t>
            </a:r>
            <a:r>
              <a:rPr sz="2400" spc="750" dirty="0">
                <a:latin typeface="Candara"/>
                <a:cs typeface="Candara"/>
              </a:rPr>
              <a:t> </a:t>
            </a:r>
            <a:r>
              <a:rPr sz="2400" dirty="0">
                <a:latin typeface="Candara"/>
                <a:cs typeface="Candara"/>
              </a:rPr>
              <a:t>bazasini</a:t>
            </a:r>
            <a:r>
              <a:rPr sz="2400" spc="725" dirty="0">
                <a:latin typeface="Candara"/>
                <a:cs typeface="Candara"/>
              </a:rPr>
              <a:t> </a:t>
            </a:r>
            <a:r>
              <a:rPr sz="2400" dirty="0">
                <a:latin typeface="Candara"/>
                <a:cs typeface="Candara"/>
              </a:rPr>
              <a:t>ma'lum</a:t>
            </a:r>
            <a:r>
              <a:rPr sz="2400" spc="720" dirty="0">
                <a:latin typeface="Candara"/>
                <a:cs typeface="Candara"/>
              </a:rPr>
              <a:t> </a:t>
            </a:r>
            <a:r>
              <a:rPr sz="2400" dirty="0">
                <a:latin typeface="Candara"/>
                <a:cs typeface="Candara"/>
              </a:rPr>
              <a:t>bir</a:t>
            </a:r>
            <a:r>
              <a:rPr sz="2400" spc="740" dirty="0">
                <a:latin typeface="Candara"/>
                <a:cs typeface="Candara"/>
              </a:rPr>
              <a:t> </a:t>
            </a:r>
            <a:r>
              <a:rPr sz="2400" dirty="0">
                <a:latin typeface="Candara"/>
                <a:cs typeface="Candara"/>
              </a:rPr>
              <a:t>normal</a:t>
            </a:r>
            <a:endParaRPr sz="2400">
              <a:latin typeface="Candara"/>
              <a:cs typeface="Candara"/>
            </a:endParaRPr>
          </a:p>
          <a:p>
            <a:pPr marL="12700" marR="5080" algn="just">
              <a:lnSpc>
                <a:spcPct val="101600"/>
              </a:lnSpc>
              <a:spcBef>
                <a:spcPts val="15"/>
              </a:spcBef>
            </a:pPr>
            <a:r>
              <a:rPr sz="2400" dirty="0">
                <a:latin typeface="Candara"/>
                <a:cs typeface="Candara"/>
              </a:rPr>
              <a:t>shaklga</a:t>
            </a:r>
            <a:r>
              <a:rPr sz="2400" spc="5" dirty="0">
                <a:latin typeface="Candara"/>
                <a:cs typeface="Candara"/>
              </a:rPr>
              <a:t> </a:t>
            </a:r>
            <a:r>
              <a:rPr sz="2400" spc="-5" dirty="0">
                <a:latin typeface="Candara"/>
                <a:cs typeface="Candara"/>
              </a:rPr>
              <a:t>aylantirish</a:t>
            </a:r>
            <a:r>
              <a:rPr sz="2400" dirty="0">
                <a:latin typeface="Candara"/>
                <a:cs typeface="Candara"/>
              </a:rPr>
              <a:t> </a:t>
            </a:r>
            <a:r>
              <a:rPr sz="2400" spc="-5" dirty="0">
                <a:latin typeface="Candara"/>
                <a:cs typeface="Candara"/>
              </a:rPr>
              <a:t>uchun</a:t>
            </a:r>
            <a:r>
              <a:rPr sz="2400" dirty="0">
                <a:latin typeface="Candara"/>
                <a:cs typeface="Candara"/>
              </a:rPr>
              <a:t> ma'lumotlar</a:t>
            </a:r>
            <a:r>
              <a:rPr sz="2400" spc="5" dirty="0">
                <a:latin typeface="Candara"/>
                <a:cs typeface="Candara"/>
              </a:rPr>
              <a:t> </a:t>
            </a:r>
            <a:r>
              <a:rPr sz="2400" dirty="0">
                <a:latin typeface="Candara"/>
                <a:cs typeface="Candara"/>
              </a:rPr>
              <a:t>bazasi</a:t>
            </a:r>
            <a:r>
              <a:rPr sz="2400" spc="5" dirty="0">
                <a:latin typeface="Candara"/>
                <a:cs typeface="Candara"/>
              </a:rPr>
              <a:t> </a:t>
            </a:r>
            <a:r>
              <a:rPr sz="2400" spc="-5" dirty="0">
                <a:latin typeface="Candara"/>
                <a:cs typeface="Candara"/>
              </a:rPr>
              <a:t>avvalgi</a:t>
            </a:r>
            <a:r>
              <a:rPr sz="2400" dirty="0">
                <a:latin typeface="Candara"/>
                <a:cs typeface="Candara"/>
              </a:rPr>
              <a:t> </a:t>
            </a:r>
            <a:r>
              <a:rPr sz="2400" spc="-10" dirty="0">
                <a:latin typeface="Candara"/>
                <a:cs typeface="Candara"/>
              </a:rPr>
              <a:t>normal</a:t>
            </a:r>
            <a:r>
              <a:rPr sz="2400" spc="-5" dirty="0">
                <a:latin typeface="Candara"/>
                <a:cs typeface="Candara"/>
              </a:rPr>
              <a:t> </a:t>
            </a:r>
            <a:r>
              <a:rPr sz="2400" dirty="0">
                <a:latin typeface="Candara"/>
                <a:cs typeface="Candara"/>
              </a:rPr>
              <a:t>shaklda </a:t>
            </a:r>
            <a:r>
              <a:rPr sz="2400" spc="5" dirty="0">
                <a:latin typeface="Candara"/>
                <a:cs typeface="Candara"/>
              </a:rPr>
              <a:t> </a:t>
            </a:r>
            <a:r>
              <a:rPr sz="2400" dirty="0">
                <a:latin typeface="Candara"/>
                <a:cs typeface="Candara"/>
              </a:rPr>
              <a:t>bo'lishi kerak. </a:t>
            </a:r>
            <a:r>
              <a:rPr sz="2400" spc="-5" dirty="0">
                <a:latin typeface="Candara"/>
                <a:cs typeface="Candara"/>
              </a:rPr>
              <a:t>Boshqacha qilib aytganda, </a:t>
            </a:r>
            <a:r>
              <a:rPr sz="2400" dirty="0">
                <a:latin typeface="Candara"/>
                <a:cs typeface="Candara"/>
              </a:rPr>
              <a:t>agar </a:t>
            </a:r>
            <a:r>
              <a:rPr sz="2400" spc="-5" dirty="0">
                <a:latin typeface="Candara"/>
                <a:cs typeface="Candara"/>
              </a:rPr>
              <a:t>siz </a:t>
            </a:r>
            <a:r>
              <a:rPr sz="2400" dirty="0">
                <a:latin typeface="Candara"/>
                <a:cs typeface="Candara"/>
              </a:rPr>
              <a:t>ma'lumotlar </a:t>
            </a:r>
            <a:r>
              <a:rPr sz="2400" spc="-5" dirty="0">
                <a:latin typeface="Candara"/>
                <a:cs typeface="Candara"/>
              </a:rPr>
              <a:t>bazasini </a:t>
            </a:r>
            <a:r>
              <a:rPr sz="2400" dirty="0">
                <a:latin typeface="Candara"/>
                <a:cs typeface="Candara"/>
              </a:rPr>
              <a:t> </a:t>
            </a:r>
            <a:r>
              <a:rPr sz="2400" spc="-5" dirty="0">
                <a:latin typeface="Candara"/>
                <a:cs typeface="Candara"/>
              </a:rPr>
              <a:t>uchinchi</a:t>
            </a:r>
            <a:r>
              <a:rPr sz="2400" dirty="0">
                <a:latin typeface="Candara"/>
                <a:cs typeface="Candara"/>
              </a:rPr>
              <a:t> normal</a:t>
            </a:r>
            <a:r>
              <a:rPr sz="2400" spc="5" dirty="0">
                <a:latin typeface="Candara"/>
                <a:cs typeface="Candara"/>
              </a:rPr>
              <a:t> </a:t>
            </a:r>
            <a:r>
              <a:rPr sz="2400" dirty="0">
                <a:latin typeface="Candara"/>
                <a:cs typeface="Candara"/>
              </a:rPr>
              <a:t>shaklga</a:t>
            </a:r>
            <a:r>
              <a:rPr sz="2400" spc="5" dirty="0">
                <a:latin typeface="Candara"/>
                <a:cs typeface="Candara"/>
              </a:rPr>
              <a:t> </a:t>
            </a:r>
            <a:r>
              <a:rPr sz="2400" spc="-5" dirty="0">
                <a:latin typeface="Candara"/>
                <a:cs typeface="Candara"/>
              </a:rPr>
              <a:t>keltirishni</a:t>
            </a:r>
            <a:r>
              <a:rPr sz="2400" dirty="0">
                <a:latin typeface="Candara"/>
                <a:cs typeface="Candara"/>
              </a:rPr>
              <a:t> xohlasangiz,</a:t>
            </a:r>
            <a:r>
              <a:rPr sz="2400" spc="5" dirty="0">
                <a:latin typeface="Candara"/>
                <a:cs typeface="Candara"/>
              </a:rPr>
              <a:t> </a:t>
            </a:r>
            <a:r>
              <a:rPr sz="2400" spc="-5" dirty="0">
                <a:latin typeface="Candara"/>
                <a:cs typeface="Candara"/>
              </a:rPr>
              <a:t>ma'lumotlar</a:t>
            </a:r>
            <a:r>
              <a:rPr sz="2400" dirty="0">
                <a:latin typeface="Candara"/>
                <a:cs typeface="Candara"/>
              </a:rPr>
              <a:t> bazasi </a:t>
            </a:r>
            <a:r>
              <a:rPr sz="2400" spc="5" dirty="0">
                <a:latin typeface="Candara"/>
                <a:cs typeface="Candara"/>
              </a:rPr>
              <a:t> </a:t>
            </a:r>
            <a:r>
              <a:rPr sz="2400" spc="-5" dirty="0">
                <a:latin typeface="Candara"/>
                <a:cs typeface="Candara"/>
              </a:rPr>
              <a:t>allaqachon </a:t>
            </a:r>
            <a:r>
              <a:rPr sz="2400" dirty="0">
                <a:latin typeface="Candara"/>
                <a:cs typeface="Candara"/>
              </a:rPr>
              <a:t>ikkinchi</a:t>
            </a:r>
            <a:r>
              <a:rPr sz="2400" spc="-15" dirty="0">
                <a:latin typeface="Candara"/>
                <a:cs typeface="Candara"/>
              </a:rPr>
              <a:t> </a:t>
            </a:r>
            <a:r>
              <a:rPr sz="2400" dirty="0">
                <a:latin typeface="Candara"/>
                <a:cs typeface="Candara"/>
              </a:rPr>
              <a:t>normal</a:t>
            </a:r>
            <a:r>
              <a:rPr sz="2400" spc="10" dirty="0">
                <a:latin typeface="Candara"/>
                <a:cs typeface="Candara"/>
              </a:rPr>
              <a:t> </a:t>
            </a:r>
            <a:r>
              <a:rPr sz="2400" spc="-5" dirty="0">
                <a:latin typeface="Candara"/>
                <a:cs typeface="Candara"/>
              </a:rPr>
              <a:t>shaklda bo'lishi</a:t>
            </a:r>
            <a:r>
              <a:rPr sz="2400" spc="-10" dirty="0">
                <a:latin typeface="Candara"/>
                <a:cs typeface="Candara"/>
              </a:rPr>
              <a:t> </a:t>
            </a:r>
            <a:r>
              <a:rPr sz="2400" dirty="0">
                <a:latin typeface="Candara"/>
                <a:cs typeface="Candara"/>
              </a:rPr>
              <a:t>kerak.</a:t>
            </a:r>
            <a:endParaRPr sz="2400">
              <a:latin typeface="Candara"/>
              <a:cs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1795" cy="5603240"/>
          </a:xfrm>
          <a:prstGeom prst="rect">
            <a:avLst/>
          </a:prstGeom>
        </p:spPr>
        <p:txBody>
          <a:bodyPr vert="horz" wrap="square" lIns="0" tIns="5715" rIns="0" bIns="0" rtlCol="0">
            <a:spAutoFit/>
          </a:bodyPr>
          <a:lstStyle/>
          <a:p>
            <a:pPr marL="12700" marR="10795" indent="360680" algn="just">
              <a:lnSpc>
                <a:spcPct val="101800"/>
              </a:lnSpc>
              <a:spcBef>
                <a:spcPts val="45"/>
              </a:spcBef>
            </a:pPr>
            <a:r>
              <a:rPr sz="2400" dirty="0">
                <a:latin typeface="Candara"/>
                <a:cs typeface="Candara"/>
              </a:rPr>
              <a:t>Relatsion </a:t>
            </a:r>
            <a:r>
              <a:rPr sz="2400" spc="-5" dirty="0">
                <a:latin typeface="Candara"/>
                <a:cs typeface="Candara"/>
              </a:rPr>
              <a:t>ma'lumotlar bazalarini yaratish nazariyasi </a:t>
            </a:r>
            <a:r>
              <a:rPr sz="2400" dirty="0">
                <a:latin typeface="Candara"/>
                <a:cs typeface="Candara"/>
              </a:rPr>
              <a:t>va </a:t>
            </a:r>
            <a:r>
              <a:rPr sz="2400" spc="-5" dirty="0">
                <a:latin typeface="Candara"/>
                <a:cs typeface="Candara"/>
              </a:rPr>
              <a:t>amaliyoti </a:t>
            </a:r>
            <a:r>
              <a:rPr sz="2400" dirty="0">
                <a:latin typeface="Candara"/>
                <a:cs typeface="Candara"/>
              </a:rPr>
              <a:t>o'ttiz </a:t>
            </a:r>
            <a:r>
              <a:rPr sz="2400" spc="-509" dirty="0">
                <a:latin typeface="Candara"/>
                <a:cs typeface="Candara"/>
              </a:rPr>
              <a:t> </a:t>
            </a:r>
            <a:r>
              <a:rPr sz="2400" dirty="0">
                <a:latin typeface="Candara"/>
                <a:cs typeface="Candara"/>
              </a:rPr>
              <a:t>yildan</a:t>
            </a:r>
            <a:r>
              <a:rPr sz="2400" spc="5" dirty="0">
                <a:latin typeface="Candara"/>
                <a:cs typeface="Candara"/>
              </a:rPr>
              <a:t> </a:t>
            </a:r>
            <a:r>
              <a:rPr sz="2400" dirty="0">
                <a:latin typeface="Candara"/>
                <a:cs typeface="Candara"/>
              </a:rPr>
              <a:t>ortiq</a:t>
            </a:r>
            <a:r>
              <a:rPr sz="2400" spc="5" dirty="0">
                <a:latin typeface="Candara"/>
                <a:cs typeface="Candara"/>
              </a:rPr>
              <a:t> </a:t>
            </a:r>
            <a:r>
              <a:rPr sz="2400" spc="-5" dirty="0">
                <a:latin typeface="Candara"/>
                <a:cs typeface="Candara"/>
              </a:rPr>
              <a:t>tarixga</a:t>
            </a:r>
            <a:r>
              <a:rPr sz="2400" dirty="0">
                <a:latin typeface="Candara"/>
                <a:cs typeface="Candara"/>
              </a:rPr>
              <a:t> ega.</a:t>
            </a:r>
            <a:r>
              <a:rPr sz="2400" spc="5" dirty="0">
                <a:latin typeface="Candara"/>
                <a:cs typeface="Candara"/>
              </a:rPr>
              <a:t> </a:t>
            </a:r>
            <a:r>
              <a:rPr sz="2400" spc="-5" dirty="0">
                <a:latin typeface="Candara"/>
                <a:cs typeface="Candara"/>
              </a:rPr>
              <a:t>Shu</a:t>
            </a:r>
            <a:r>
              <a:rPr sz="2400" dirty="0">
                <a:latin typeface="Candara"/>
                <a:cs typeface="Candara"/>
              </a:rPr>
              <a:t> vaqt</a:t>
            </a:r>
            <a:r>
              <a:rPr sz="2400" spc="5" dirty="0">
                <a:latin typeface="Candara"/>
                <a:cs typeface="Candara"/>
              </a:rPr>
              <a:t> </a:t>
            </a:r>
            <a:r>
              <a:rPr sz="2400" spc="-5" dirty="0">
                <a:latin typeface="Candara"/>
                <a:cs typeface="Candara"/>
              </a:rPr>
              <a:t>ichida</a:t>
            </a:r>
            <a:r>
              <a:rPr sz="2400" dirty="0">
                <a:latin typeface="Candara"/>
                <a:cs typeface="Candara"/>
              </a:rPr>
              <a:t> ma'lumotlar</a:t>
            </a:r>
            <a:r>
              <a:rPr sz="2400" spc="5" dirty="0">
                <a:latin typeface="Candara"/>
                <a:cs typeface="Candara"/>
              </a:rPr>
              <a:t> </a:t>
            </a:r>
            <a:r>
              <a:rPr sz="2400" spc="-5" dirty="0">
                <a:latin typeface="Candara"/>
                <a:cs typeface="Candara"/>
              </a:rPr>
              <a:t>bazasini</a:t>
            </a:r>
            <a:r>
              <a:rPr sz="2400" dirty="0">
                <a:latin typeface="Candara"/>
                <a:cs typeface="Candara"/>
              </a:rPr>
              <a:t> </a:t>
            </a:r>
            <a:r>
              <a:rPr sz="2400" spc="-5" dirty="0">
                <a:latin typeface="Candara"/>
                <a:cs typeface="Candara"/>
              </a:rPr>
              <a:t>ishlab </a:t>
            </a:r>
            <a:r>
              <a:rPr sz="2400" dirty="0">
                <a:latin typeface="Candara"/>
                <a:cs typeface="Candara"/>
              </a:rPr>
              <a:t> </a:t>
            </a:r>
            <a:r>
              <a:rPr sz="2400" spc="-5" dirty="0">
                <a:latin typeface="Candara"/>
                <a:cs typeface="Candara"/>
              </a:rPr>
              <a:t>chiqaruvchilarning</a:t>
            </a:r>
            <a:r>
              <a:rPr sz="2400" dirty="0">
                <a:latin typeface="Candara"/>
                <a:cs typeface="Candara"/>
              </a:rPr>
              <a:t> ishlarida</a:t>
            </a:r>
            <a:r>
              <a:rPr sz="2400" spc="5" dirty="0">
                <a:latin typeface="Candara"/>
                <a:cs typeface="Candara"/>
              </a:rPr>
              <a:t> </a:t>
            </a:r>
            <a:r>
              <a:rPr sz="2400" spc="-5" dirty="0">
                <a:latin typeface="Candara"/>
                <a:cs typeface="Candara"/>
              </a:rPr>
              <a:t>yetarlicha</a:t>
            </a:r>
            <a:r>
              <a:rPr sz="2400" spc="5" dirty="0">
                <a:latin typeface="Candara"/>
                <a:cs typeface="Candara"/>
              </a:rPr>
              <a:t> </a:t>
            </a:r>
            <a:r>
              <a:rPr sz="2400" spc="-5" dirty="0">
                <a:latin typeface="Candara"/>
                <a:cs typeface="Candara"/>
              </a:rPr>
              <a:t>tajriba</a:t>
            </a:r>
            <a:r>
              <a:rPr sz="2400" dirty="0">
                <a:latin typeface="Candara"/>
                <a:cs typeface="Candara"/>
              </a:rPr>
              <a:t> </a:t>
            </a:r>
            <a:r>
              <a:rPr sz="2400" spc="-5" dirty="0">
                <a:latin typeface="Candara"/>
                <a:cs typeface="Candara"/>
              </a:rPr>
              <a:t>to'plangan.</a:t>
            </a:r>
            <a:endParaRPr sz="2400">
              <a:latin typeface="Candara"/>
              <a:cs typeface="Candara"/>
            </a:endParaRPr>
          </a:p>
          <a:p>
            <a:pPr marL="12700" marR="5715" indent="360680" algn="just">
              <a:lnSpc>
                <a:spcPct val="101699"/>
              </a:lnSpc>
              <a:spcBef>
                <a:spcPts val="15"/>
              </a:spcBef>
            </a:pPr>
            <a:r>
              <a:rPr sz="2400" spc="-5" dirty="0">
                <a:latin typeface="Candara"/>
                <a:cs typeface="Candara"/>
              </a:rPr>
              <a:t>Relyatsion model ikki </a:t>
            </a:r>
            <a:r>
              <a:rPr sz="2400" dirty="0">
                <a:latin typeface="Candara"/>
                <a:cs typeface="Candara"/>
              </a:rPr>
              <a:t>sababga </a:t>
            </a:r>
            <a:r>
              <a:rPr sz="2400" spc="-5" dirty="0">
                <a:latin typeface="Candara"/>
                <a:cs typeface="Candara"/>
              </a:rPr>
              <a:t>ko'ra </a:t>
            </a:r>
            <a:r>
              <a:rPr sz="2400" spc="-10" dirty="0">
                <a:latin typeface="Candara"/>
                <a:cs typeface="Candara"/>
              </a:rPr>
              <a:t>muhimdir. </a:t>
            </a:r>
            <a:r>
              <a:rPr sz="2400" dirty="0">
                <a:latin typeface="Candara"/>
                <a:cs typeface="Candara"/>
              </a:rPr>
              <a:t>Birinchidan, </a:t>
            </a:r>
            <a:r>
              <a:rPr sz="2400" spc="5" dirty="0">
                <a:latin typeface="Candara"/>
                <a:cs typeface="Candara"/>
              </a:rPr>
              <a:t>relatsion </a:t>
            </a:r>
            <a:r>
              <a:rPr sz="2400" spc="10" dirty="0">
                <a:latin typeface="Candara"/>
                <a:cs typeface="Candara"/>
              </a:rPr>
              <a:t> </a:t>
            </a:r>
            <a:r>
              <a:rPr sz="2400" spc="-5" dirty="0">
                <a:latin typeface="Candara"/>
                <a:cs typeface="Candara"/>
              </a:rPr>
              <a:t>model </a:t>
            </a:r>
            <a:r>
              <a:rPr sz="2400" dirty="0">
                <a:latin typeface="Candara"/>
                <a:cs typeface="Candara"/>
              </a:rPr>
              <a:t>konstruksiyalari keng va </a:t>
            </a:r>
            <a:r>
              <a:rPr sz="2400" spc="-5" dirty="0">
                <a:latin typeface="Candara"/>
                <a:cs typeface="Candara"/>
              </a:rPr>
              <a:t>umumiy </a:t>
            </a:r>
            <a:r>
              <a:rPr sz="2400" dirty="0">
                <a:latin typeface="Candara"/>
                <a:cs typeface="Candara"/>
              </a:rPr>
              <a:t>bo'lganligi </a:t>
            </a:r>
            <a:r>
              <a:rPr sz="2400" spc="-5" dirty="0">
                <a:latin typeface="Candara"/>
                <a:cs typeface="Candara"/>
              </a:rPr>
              <a:t>sababli, </a:t>
            </a:r>
            <a:r>
              <a:rPr sz="2400" dirty="0">
                <a:latin typeface="Candara"/>
                <a:cs typeface="Candara"/>
              </a:rPr>
              <a:t>ma'lumotlar </a:t>
            </a:r>
            <a:r>
              <a:rPr sz="2400" spc="5" dirty="0">
                <a:latin typeface="Candara"/>
                <a:cs typeface="Candara"/>
              </a:rPr>
              <a:t> </a:t>
            </a:r>
            <a:r>
              <a:rPr sz="2400" dirty="0">
                <a:latin typeface="Candara"/>
                <a:cs typeface="Candara"/>
              </a:rPr>
              <a:t>bazasi </a:t>
            </a:r>
            <a:r>
              <a:rPr sz="2400" spc="-5" dirty="0">
                <a:latin typeface="Candara"/>
                <a:cs typeface="Candara"/>
              </a:rPr>
              <a:t>tuzilmalarini </a:t>
            </a:r>
            <a:r>
              <a:rPr sz="2400" dirty="0">
                <a:latin typeface="Candara"/>
                <a:cs typeface="Candara"/>
              </a:rPr>
              <a:t>ma'lumotlar </a:t>
            </a:r>
            <a:r>
              <a:rPr sz="2400" spc="-5" dirty="0">
                <a:latin typeface="Candara"/>
                <a:cs typeface="Candara"/>
              </a:rPr>
              <a:t>bazasini mustaqil </a:t>
            </a:r>
            <a:r>
              <a:rPr sz="2400" dirty="0">
                <a:latin typeface="Candara"/>
                <a:cs typeface="Candara"/>
              </a:rPr>
              <a:t>ravishda tavsiflashga </a:t>
            </a:r>
            <a:r>
              <a:rPr sz="2400" spc="5" dirty="0">
                <a:latin typeface="Candara"/>
                <a:cs typeface="Candara"/>
              </a:rPr>
              <a:t> </a:t>
            </a:r>
            <a:r>
              <a:rPr sz="2400" spc="-5" dirty="0">
                <a:latin typeface="Candara"/>
                <a:cs typeface="Candara"/>
              </a:rPr>
              <a:t>imkon </a:t>
            </a:r>
            <a:r>
              <a:rPr sz="2400" dirty="0">
                <a:latin typeface="Candara"/>
                <a:cs typeface="Candara"/>
              </a:rPr>
              <a:t>beradi. </a:t>
            </a:r>
            <a:r>
              <a:rPr sz="2400" spc="-5" dirty="0">
                <a:latin typeface="Candara"/>
                <a:cs typeface="Candara"/>
              </a:rPr>
              <a:t>Ikkinchidan, </a:t>
            </a:r>
            <a:r>
              <a:rPr sz="2400" dirty="0">
                <a:latin typeface="Candara"/>
                <a:cs typeface="Candara"/>
              </a:rPr>
              <a:t>relatsion </a:t>
            </a:r>
            <a:r>
              <a:rPr sz="2400" spc="-5" dirty="0">
                <a:latin typeface="Candara"/>
                <a:cs typeface="Candara"/>
              </a:rPr>
              <a:t>model deyarli barcha </a:t>
            </a:r>
            <a:r>
              <a:rPr sz="2400" spc="-10" dirty="0">
                <a:latin typeface="Candara"/>
                <a:cs typeface="Candara"/>
              </a:rPr>
              <a:t>MBBT </a:t>
            </a:r>
            <a:r>
              <a:rPr sz="2400" dirty="0">
                <a:latin typeface="Candara"/>
                <a:cs typeface="Candara"/>
              </a:rPr>
              <a:t>asosini </a:t>
            </a:r>
            <a:r>
              <a:rPr sz="2400" spc="5" dirty="0">
                <a:latin typeface="Candara"/>
                <a:cs typeface="Candara"/>
              </a:rPr>
              <a:t> </a:t>
            </a:r>
            <a:r>
              <a:rPr sz="2400" dirty="0">
                <a:latin typeface="Candara"/>
                <a:cs typeface="Candara"/>
              </a:rPr>
              <a:t>tashkil</a:t>
            </a:r>
            <a:r>
              <a:rPr sz="2400" spc="5" dirty="0">
                <a:latin typeface="Candara"/>
                <a:cs typeface="Candara"/>
              </a:rPr>
              <a:t> </a:t>
            </a:r>
            <a:r>
              <a:rPr sz="2400" dirty="0">
                <a:latin typeface="Candara"/>
                <a:cs typeface="Candara"/>
              </a:rPr>
              <a:t>etadi.</a:t>
            </a:r>
            <a:r>
              <a:rPr sz="2400" spc="5" dirty="0">
                <a:latin typeface="Candara"/>
                <a:cs typeface="Candara"/>
              </a:rPr>
              <a:t> </a:t>
            </a:r>
            <a:r>
              <a:rPr sz="2400" spc="-5" dirty="0">
                <a:latin typeface="Candara"/>
                <a:cs typeface="Candara"/>
              </a:rPr>
              <a:t>Shunday</a:t>
            </a:r>
            <a:r>
              <a:rPr sz="2400" dirty="0">
                <a:latin typeface="Candara"/>
                <a:cs typeface="Candara"/>
              </a:rPr>
              <a:t> </a:t>
            </a:r>
            <a:r>
              <a:rPr sz="2400" spc="-5" dirty="0">
                <a:latin typeface="Candara"/>
                <a:cs typeface="Candara"/>
              </a:rPr>
              <a:t>qilib,</a:t>
            </a:r>
            <a:r>
              <a:rPr sz="2400" dirty="0">
                <a:latin typeface="Candara"/>
                <a:cs typeface="Candara"/>
              </a:rPr>
              <a:t> ushbu</a:t>
            </a:r>
            <a:r>
              <a:rPr sz="2400" spc="5" dirty="0">
                <a:latin typeface="Candara"/>
                <a:cs typeface="Candara"/>
              </a:rPr>
              <a:t> </a:t>
            </a:r>
            <a:r>
              <a:rPr sz="2400" dirty="0">
                <a:latin typeface="Candara"/>
                <a:cs typeface="Candara"/>
              </a:rPr>
              <a:t>model</a:t>
            </a:r>
            <a:r>
              <a:rPr sz="2400" spc="5" dirty="0">
                <a:latin typeface="Candara"/>
                <a:cs typeface="Candara"/>
              </a:rPr>
              <a:t> </a:t>
            </a:r>
            <a:r>
              <a:rPr sz="2400" spc="-5" dirty="0">
                <a:latin typeface="Candara"/>
                <a:cs typeface="Candara"/>
              </a:rPr>
              <a:t>prinsiplarini</a:t>
            </a:r>
            <a:r>
              <a:rPr sz="2400" dirty="0">
                <a:latin typeface="Candara"/>
                <a:cs typeface="Candara"/>
              </a:rPr>
              <a:t> </a:t>
            </a:r>
            <a:r>
              <a:rPr sz="2400" spc="-10" dirty="0">
                <a:latin typeface="Candara"/>
                <a:cs typeface="Candara"/>
              </a:rPr>
              <a:t>tushunish</a:t>
            </a:r>
            <a:r>
              <a:rPr sz="2400" spc="-5" dirty="0">
                <a:latin typeface="Candara"/>
                <a:cs typeface="Candara"/>
              </a:rPr>
              <a:t> juda </a:t>
            </a:r>
            <a:r>
              <a:rPr sz="2400" spc="-509" dirty="0">
                <a:latin typeface="Candara"/>
                <a:cs typeface="Candara"/>
              </a:rPr>
              <a:t> </a:t>
            </a:r>
            <a:r>
              <a:rPr sz="2400" spc="-5" dirty="0">
                <a:latin typeface="Candara"/>
                <a:cs typeface="Candara"/>
              </a:rPr>
              <a:t>muhimdir.</a:t>
            </a:r>
            <a:endParaRPr sz="2400">
              <a:latin typeface="Candara"/>
              <a:cs typeface="Candara"/>
            </a:endParaRPr>
          </a:p>
          <a:p>
            <a:pPr marL="12700" marR="5080" indent="360680" algn="just">
              <a:lnSpc>
                <a:spcPct val="101400"/>
              </a:lnSpc>
              <a:spcBef>
                <a:spcPts val="20"/>
              </a:spcBef>
            </a:pPr>
            <a:r>
              <a:rPr sz="2400" dirty="0">
                <a:latin typeface="Candara"/>
                <a:cs typeface="Candara"/>
              </a:rPr>
              <a:t>Ushbu</a:t>
            </a:r>
            <a:r>
              <a:rPr sz="2400" spc="5" dirty="0">
                <a:latin typeface="Candara"/>
                <a:cs typeface="Candara"/>
              </a:rPr>
              <a:t> </a:t>
            </a:r>
            <a:r>
              <a:rPr sz="2400" dirty="0">
                <a:latin typeface="Candara"/>
                <a:cs typeface="Candara"/>
              </a:rPr>
              <a:t>ma'ruzada</a:t>
            </a:r>
            <a:r>
              <a:rPr sz="2400" spc="5" dirty="0">
                <a:latin typeface="Candara"/>
                <a:cs typeface="Candara"/>
              </a:rPr>
              <a:t> </a:t>
            </a:r>
            <a:r>
              <a:rPr sz="2400" dirty="0">
                <a:latin typeface="Candara"/>
                <a:cs typeface="Candara"/>
              </a:rPr>
              <a:t>biz</a:t>
            </a:r>
            <a:r>
              <a:rPr sz="2400" spc="5" dirty="0">
                <a:latin typeface="Candara"/>
                <a:cs typeface="Candara"/>
              </a:rPr>
              <a:t> </a:t>
            </a:r>
            <a:r>
              <a:rPr sz="2400" b="1" spc="-5" dirty="0">
                <a:latin typeface="Candara"/>
                <a:cs typeface="Candara"/>
              </a:rPr>
              <a:t>normallashtirishning</a:t>
            </a:r>
            <a:r>
              <a:rPr sz="2400" b="1" dirty="0">
                <a:latin typeface="Candara"/>
                <a:cs typeface="Candara"/>
              </a:rPr>
              <a:t> </a:t>
            </a:r>
            <a:r>
              <a:rPr sz="2400" spc="-5" dirty="0">
                <a:latin typeface="Candara"/>
                <a:cs typeface="Candara"/>
              </a:rPr>
              <a:t>asosiy</a:t>
            </a:r>
            <a:r>
              <a:rPr sz="2400" dirty="0">
                <a:latin typeface="Candara"/>
                <a:cs typeface="Candara"/>
              </a:rPr>
              <a:t> prinsiplarini </a:t>
            </a:r>
            <a:r>
              <a:rPr sz="2400" spc="-509" dirty="0">
                <a:latin typeface="Candara"/>
                <a:cs typeface="Candara"/>
              </a:rPr>
              <a:t> </a:t>
            </a:r>
            <a:r>
              <a:rPr sz="2400" spc="-5" dirty="0">
                <a:latin typeface="Candara"/>
                <a:cs typeface="Candara"/>
              </a:rPr>
              <a:t>muhokama</a:t>
            </a:r>
            <a:r>
              <a:rPr sz="2400" spc="55" dirty="0">
                <a:latin typeface="Candara"/>
                <a:cs typeface="Candara"/>
              </a:rPr>
              <a:t> </a:t>
            </a:r>
            <a:r>
              <a:rPr sz="2400" spc="-5" dirty="0">
                <a:latin typeface="Candara"/>
                <a:cs typeface="Candara"/>
              </a:rPr>
              <a:t>qilamiz</a:t>
            </a:r>
            <a:r>
              <a:rPr sz="2400" spc="40" dirty="0">
                <a:latin typeface="Candara"/>
                <a:cs typeface="Candara"/>
              </a:rPr>
              <a:t> </a:t>
            </a:r>
            <a:r>
              <a:rPr sz="2400" dirty="0">
                <a:latin typeface="Candara"/>
                <a:cs typeface="Candara"/>
              </a:rPr>
              <a:t>va</a:t>
            </a:r>
            <a:r>
              <a:rPr sz="2400" spc="65" dirty="0">
                <a:latin typeface="Candara"/>
                <a:cs typeface="Candara"/>
              </a:rPr>
              <a:t> </a:t>
            </a:r>
            <a:r>
              <a:rPr sz="2400" spc="-5" dirty="0">
                <a:latin typeface="Candara"/>
                <a:cs typeface="Candara"/>
              </a:rPr>
              <a:t>ko'rib</a:t>
            </a:r>
            <a:r>
              <a:rPr sz="2400" spc="45" dirty="0">
                <a:latin typeface="Candara"/>
                <a:cs typeface="Candara"/>
              </a:rPr>
              <a:t> </a:t>
            </a:r>
            <a:r>
              <a:rPr sz="2400" spc="-5" dirty="0">
                <a:latin typeface="Candara"/>
                <a:cs typeface="Candara"/>
              </a:rPr>
              <a:t>chiqamiz.</a:t>
            </a:r>
            <a:r>
              <a:rPr sz="2400" spc="50" dirty="0">
                <a:latin typeface="Candara"/>
                <a:cs typeface="Candara"/>
              </a:rPr>
              <a:t> </a:t>
            </a:r>
            <a:r>
              <a:rPr sz="2400" spc="-5" dirty="0">
                <a:latin typeface="Candara"/>
                <a:cs typeface="Candara"/>
              </a:rPr>
              <a:t>Umuman</a:t>
            </a:r>
            <a:r>
              <a:rPr sz="2400" spc="55" dirty="0">
                <a:latin typeface="Candara"/>
                <a:cs typeface="Candara"/>
              </a:rPr>
              <a:t> </a:t>
            </a:r>
            <a:r>
              <a:rPr sz="2400" dirty="0">
                <a:latin typeface="Candara"/>
                <a:cs typeface="Candara"/>
              </a:rPr>
              <a:t>olganda</a:t>
            </a:r>
            <a:r>
              <a:rPr sz="2400" spc="110" dirty="0">
                <a:latin typeface="Candara"/>
                <a:cs typeface="Candara"/>
              </a:rPr>
              <a:t> </a:t>
            </a:r>
            <a:r>
              <a:rPr sz="2400" b="1" spc="-5" dirty="0">
                <a:latin typeface="Candara"/>
                <a:cs typeface="Candara"/>
              </a:rPr>
              <a:t>normalizatsiya</a:t>
            </a:r>
            <a:endParaRPr sz="2400">
              <a:latin typeface="Candara"/>
              <a:cs typeface="Candara"/>
            </a:endParaRPr>
          </a:p>
          <a:p>
            <a:pPr marL="12700" marR="10160" algn="just">
              <a:lnSpc>
                <a:spcPct val="101699"/>
              </a:lnSpc>
              <a:spcBef>
                <a:spcPts val="10"/>
              </a:spcBef>
            </a:pPr>
            <a:r>
              <a:rPr sz="2400" dirty="0">
                <a:latin typeface="Candara"/>
                <a:cs typeface="Candara"/>
              </a:rPr>
              <a:t>- bu ba'zi </a:t>
            </a:r>
            <a:r>
              <a:rPr sz="2400" spc="-10" dirty="0">
                <a:latin typeface="Candara"/>
                <a:cs typeface="Candara"/>
              </a:rPr>
              <a:t>bir </a:t>
            </a:r>
            <a:r>
              <a:rPr sz="2400" spc="-5" dirty="0">
                <a:latin typeface="Candara"/>
                <a:cs typeface="Candara"/>
              </a:rPr>
              <a:t>kamchiliklari </a:t>
            </a:r>
            <a:r>
              <a:rPr sz="2400" dirty="0">
                <a:latin typeface="Candara"/>
                <a:cs typeface="Candara"/>
              </a:rPr>
              <a:t>bo'lgan </a:t>
            </a:r>
            <a:r>
              <a:rPr sz="2400" spc="-5" dirty="0">
                <a:latin typeface="Candara"/>
                <a:cs typeface="Candara"/>
              </a:rPr>
              <a:t>munosabatlarni ushbu kamchiliklarga </a:t>
            </a:r>
            <a:r>
              <a:rPr sz="2400" dirty="0">
                <a:latin typeface="Candara"/>
                <a:cs typeface="Candara"/>
              </a:rPr>
              <a:t> ega</a:t>
            </a:r>
            <a:r>
              <a:rPr sz="2400" spc="5" dirty="0">
                <a:latin typeface="Candara"/>
                <a:cs typeface="Candara"/>
              </a:rPr>
              <a:t> </a:t>
            </a:r>
            <a:r>
              <a:rPr sz="2400" spc="-5" dirty="0">
                <a:latin typeface="Candara"/>
                <a:cs typeface="Candara"/>
              </a:rPr>
              <a:t>bo'lmagan</a:t>
            </a:r>
            <a:r>
              <a:rPr sz="2400" dirty="0">
                <a:latin typeface="Candara"/>
                <a:cs typeface="Candara"/>
              </a:rPr>
              <a:t> </a:t>
            </a:r>
            <a:r>
              <a:rPr sz="2400" spc="-5" dirty="0">
                <a:latin typeface="Candara"/>
                <a:cs typeface="Candara"/>
              </a:rPr>
              <a:t>munosabatlarga</a:t>
            </a:r>
            <a:r>
              <a:rPr sz="2400" dirty="0">
                <a:latin typeface="Candara"/>
                <a:cs typeface="Candara"/>
              </a:rPr>
              <a:t> aylantirish</a:t>
            </a:r>
            <a:r>
              <a:rPr sz="2400" spc="5" dirty="0">
                <a:latin typeface="Candara"/>
                <a:cs typeface="Candara"/>
              </a:rPr>
              <a:t> </a:t>
            </a:r>
            <a:r>
              <a:rPr sz="2400" spc="-5" dirty="0">
                <a:latin typeface="Candara"/>
                <a:cs typeface="Candara"/>
              </a:rPr>
              <a:t>jarayoni.</a:t>
            </a:r>
            <a:r>
              <a:rPr sz="2400" dirty="0">
                <a:latin typeface="Candara"/>
                <a:cs typeface="Candara"/>
              </a:rPr>
              <a:t> </a:t>
            </a:r>
            <a:r>
              <a:rPr sz="2400" spc="-5" dirty="0">
                <a:latin typeface="Candara"/>
                <a:cs typeface="Candara"/>
              </a:rPr>
              <a:t>Tuzilgan </a:t>
            </a:r>
            <a:r>
              <a:rPr sz="2400" dirty="0">
                <a:latin typeface="Candara"/>
                <a:cs typeface="Candara"/>
              </a:rPr>
              <a:t> </a:t>
            </a:r>
            <a:r>
              <a:rPr sz="2400" spc="-5" dirty="0">
                <a:latin typeface="Candara"/>
                <a:cs typeface="Candara"/>
              </a:rPr>
              <a:t>munosabatlar yaxshi </a:t>
            </a:r>
            <a:r>
              <a:rPr sz="2400" dirty="0">
                <a:latin typeface="Candara"/>
                <a:cs typeface="Candara"/>
              </a:rPr>
              <a:t>yoki yo'qmi </a:t>
            </a:r>
            <a:r>
              <a:rPr sz="2400" spc="-10" dirty="0">
                <a:latin typeface="Candara"/>
                <a:cs typeface="Candara"/>
              </a:rPr>
              <a:t>degan </a:t>
            </a:r>
            <a:r>
              <a:rPr sz="2400" dirty="0">
                <a:latin typeface="Candara"/>
                <a:cs typeface="Candara"/>
              </a:rPr>
              <a:t>savol </a:t>
            </a:r>
            <a:r>
              <a:rPr sz="2400" spc="-5" dirty="0">
                <a:latin typeface="Candara"/>
                <a:cs typeface="Candara"/>
              </a:rPr>
              <a:t>ko'p nazariy tadqiqotlar </a:t>
            </a:r>
            <a:r>
              <a:rPr sz="2400" dirty="0">
                <a:latin typeface="Candara"/>
                <a:cs typeface="Candara"/>
              </a:rPr>
              <a:t> </a:t>
            </a:r>
            <a:r>
              <a:rPr sz="2400" spc="-5" dirty="0">
                <a:latin typeface="Candara"/>
                <a:cs typeface="Candara"/>
              </a:rPr>
              <a:t>mavzusi bo'ldi.</a:t>
            </a:r>
            <a:endParaRPr sz="2400">
              <a:latin typeface="Candara"/>
              <a:cs typeface="Canda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0525" cy="5603240"/>
          </a:xfrm>
          <a:prstGeom prst="rect">
            <a:avLst/>
          </a:prstGeom>
        </p:spPr>
        <p:txBody>
          <a:bodyPr vert="horz" wrap="square" lIns="0" tIns="12700" rIns="0" bIns="0" rtlCol="0">
            <a:spAutoFit/>
          </a:bodyPr>
          <a:lstStyle/>
          <a:p>
            <a:pPr marL="373380">
              <a:lnSpc>
                <a:spcPct val="100000"/>
              </a:lnSpc>
              <a:spcBef>
                <a:spcPts val="100"/>
              </a:spcBef>
            </a:pPr>
            <a:r>
              <a:rPr sz="2400" b="1" spc="-5" dirty="0">
                <a:latin typeface="Candara"/>
                <a:cs typeface="Candara"/>
              </a:rPr>
              <a:t>Normalizatsiya </a:t>
            </a:r>
            <a:r>
              <a:rPr sz="2400" b="1" spc="-10" dirty="0">
                <a:latin typeface="Candara"/>
                <a:cs typeface="Candara"/>
              </a:rPr>
              <a:t>qilinmagan</a:t>
            </a:r>
            <a:r>
              <a:rPr sz="2400" b="1" spc="5" dirty="0">
                <a:latin typeface="Candara"/>
                <a:cs typeface="Candara"/>
              </a:rPr>
              <a:t> </a:t>
            </a:r>
            <a:r>
              <a:rPr sz="2400" b="1" spc="-5" dirty="0">
                <a:latin typeface="Candara"/>
                <a:cs typeface="Candara"/>
              </a:rPr>
              <a:t>shakl</a:t>
            </a:r>
            <a:r>
              <a:rPr sz="2400" b="1" dirty="0">
                <a:latin typeface="Candara"/>
                <a:cs typeface="Candara"/>
              </a:rPr>
              <a:t> </a:t>
            </a:r>
            <a:r>
              <a:rPr sz="2400" b="1" spc="-5" dirty="0">
                <a:latin typeface="Candara"/>
                <a:cs typeface="Candara"/>
              </a:rPr>
              <a:t>yoki</a:t>
            </a:r>
            <a:r>
              <a:rPr sz="2400" b="1" dirty="0">
                <a:latin typeface="Candara"/>
                <a:cs typeface="Candara"/>
              </a:rPr>
              <a:t> </a:t>
            </a:r>
            <a:r>
              <a:rPr sz="2400" b="1" spc="-5" dirty="0">
                <a:latin typeface="Candara"/>
                <a:cs typeface="Candara"/>
              </a:rPr>
              <a:t>normal</a:t>
            </a:r>
            <a:r>
              <a:rPr sz="2400" b="1" spc="5" dirty="0">
                <a:latin typeface="Candara"/>
                <a:cs typeface="Candara"/>
              </a:rPr>
              <a:t> </a:t>
            </a:r>
            <a:r>
              <a:rPr sz="2400" b="1" dirty="0">
                <a:latin typeface="Candara"/>
                <a:cs typeface="Candara"/>
              </a:rPr>
              <a:t>nolinchi</a:t>
            </a:r>
            <a:r>
              <a:rPr sz="2400" b="1" spc="5" dirty="0">
                <a:latin typeface="Candara"/>
                <a:cs typeface="Candara"/>
              </a:rPr>
              <a:t> </a:t>
            </a:r>
            <a:r>
              <a:rPr sz="2400" b="1" spc="-5" dirty="0">
                <a:latin typeface="Candara"/>
                <a:cs typeface="Candara"/>
              </a:rPr>
              <a:t>shakl</a:t>
            </a:r>
            <a:r>
              <a:rPr sz="2400" b="1" spc="5" dirty="0">
                <a:latin typeface="Candara"/>
                <a:cs typeface="Candara"/>
              </a:rPr>
              <a:t> </a:t>
            </a:r>
            <a:r>
              <a:rPr sz="2400" b="1" spc="-5" dirty="0">
                <a:latin typeface="Candara"/>
                <a:cs typeface="Candara"/>
              </a:rPr>
              <a:t>(UNF)</a:t>
            </a:r>
            <a:endParaRPr sz="2400">
              <a:latin typeface="Candara"/>
              <a:cs typeface="Candara"/>
            </a:endParaRPr>
          </a:p>
          <a:p>
            <a:pPr>
              <a:lnSpc>
                <a:spcPct val="100000"/>
              </a:lnSpc>
              <a:spcBef>
                <a:spcPts val="50"/>
              </a:spcBef>
            </a:pPr>
            <a:endParaRPr sz="2350">
              <a:latin typeface="Candara"/>
              <a:cs typeface="Candara"/>
            </a:endParaRPr>
          </a:p>
          <a:p>
            <a:pPr marL="12700" marR="5080" indent="360680">
              <a:lnSpc>
                <a:spcPct val="102099"/>
              </a:lnSpc>
              <a:tabLst>
                <a:tab pos="1595120" algn="l"/>
                <a:tab pos="2194560" algn="l"/>
                <a:tab pos="3239770" algn="l"/>
                <a:tab pos="4446905" algn="l"/>
                <a:tab pos="5424805" algn="l"/>
                <a:tab pos="7257415" algn="l"/>
                <a:tab pos="8327390" algn="l"/>
              </a:tabLst>
            </a:pPr>
            <a:r>
              <a:rPr sz="2400" dirty="0">
                <a:latin typeface="Candara"/>
                <a:cs typeface="Candara"/>
              </a:rPr>
              <a:t>Odatda	bu	fo</a:t>
            </a:r>
            <a:r>
              <a:rPr sz="2400" spc="5" dirty="0">
                <a:latin typeface="Candara"/>
                <a:cs typeface="Candara"/>
              </a:rPr>
              <a:t>r</a:t>
            </a:r>
            <a:r>
              <a:rPr sz="2400" spc="-30" dirty="0">
                <a:latin typeface="Candara"/>
                <a:cs typeface="Candara"/>
              </a:rPr>
              <a:t>m</a:t>
            </a:r>
            <a:r>
              <a:rPr sz="2400" dirty="0">
                <a:latin typeface="Candara"/>
                <a:cs typeface="Candara"/>
              </a:rPr>
              <a:t>a	a</a:t>
            </a:r>
            <a:r>
              <a:rPr sz="2400" spc="10" dirty="0">
                <a:latin typeface="Candara"/>
                <a:cs typeface="Candara"/>
              </a:rPr>
              <a:t>l</a:t>
            </a:r>
            <a:r>
              <a:rPr sz="2400" dirty="0">
                <a:latin typeface="Candara"/>
                <a:cs typeface="Candara"/>
              </a:rPr>
              <a:t>ohida	oddiy	ma'</a:t>
            </a:r>
            <a:r>
              <a:rPr sz="2400" spc="10" dirty="0">
                <a:latin typeface="Candara"/>
                <a:cs typeface="Candara"/>
              </a:rPr>
              <a:t>l</a:t>
            </a:r>
            <a:r>
              <a:rPr sz="2400" dirty="0">
                <a:latin typeface="Candara"/>
                <a:cs typeface="Candara"/>
              </a:rPr>
              <a:t>u</a:t>
            </a:r>
            <a:r>
              <a:rPr sz="2400" spc="-15" dirty="0">
                <a:latin typeface="Candara"/>
                <a:cs typeface="Candara"/>
              </a:rPr>
              <a:t>m</a:t>
            </a:r>
            <a:r>
              <a:rPr sz="2400" dirty="0">
                <a:latin typeface="Candara"/>
                <a:cs typeface="Candara"/>
              </a:rPr>
              <a:t>ot</a:t>
            </a:r>
            <a:r>
              <a:rPr sz="2400" spc="5" dirty="0">
                <a:latin typeface="Candara"/>
                <a:cs typeface="Candara"/>
              </a:rPr>
              <a:t>l</a:t>
            </a:r>
            <a:r>
              <a:rPr sz="2400" spc="-20" dirty="0">
                <a:latin typeface="Candara"/>
                <a:cs typeface="Candara"/>
              </a:rPr>
              <a:t>a</a:t>
            </a:r>
            <a:r>
              <a:rPr sz="2400" dirty="0">
                <a:latin typeface="Candara"/>
                <a:cs typeface="Candara"/>
              </a:rPr>
              <a:t>r	b</a:t>
            </a:r>
            <a:r>
              <a:rPr sz="2400" spc="5" dirty="0">
                <a:latin typeface="Candara"/>
                <a:cs typeface="Candara"/>
              </a:rPr>
              <a:t>a</a:t>
            </a:r>
            <a:r>
              <a:rPr sz="2400" spc="10" dirty="0">
                <a:latin typeface="Candara"/>
                <a:cs typeface="Candara"/>
              </a:rPr>
              <a:t>z</a:t>
            </a:r>
            <a:r>
              <a:rPr sz="2400" dirty="0">
                <a:latin typeface="Candara"/>
                <a:cs typeface="Candara"/>
              </a:rPr>
              <a:t>asi	s</a:t>
            </a:r>
            <a:r>
              <a:rPr sz="2400" spc="-10" dirty="0">
                <a:latin typeface="Candara"/>
                <a:cs typeface="Candara"/>
              </a:rPr>
              <a:t>i</a:t>
            </a:r>
            <a:r>
              <a:rPr sz="2400" dirty="0">
                <a:latin typeface="Candara"/>
                <a:cs typeface="Candara"/>
              </a:rPr>
              <a:t>f</a:t>
            </a:r>
            <a:r>
              <a:rPr sz="2400" spc="5" dirty="0">
                <a:latin typeface="Candara"/>
                <a:cs typeface="Candara"/>
              </a:rPr>
              <a:t>a</a:t>
            </a:r>
            <a:r>
              <a:rPr sz="2400" dirty="0">
                <a:latin typeface="Candara"/>
                <a:cs typeface="Candara"/>
              </a:rPr>
              <a:t>tida  ajratilmaydi.</a:t>
            </a:r>
            <a:endParaRPr sz="2400">
              <a:latin typeface="Candara"/>
              <a:cs typeface="Candara"/>
            </a:endParaRPr>
          </a:p>
          <a:p>
            <a:pPr marL="12700" indent="360680">
              <a:lnSpc>
                <a:spcPct val="100000"/>
              </a:lnSpc>
              <a:spcBef>
                <a:spcPts val="45"/>
              </a:spcBef>
              <a:tabLst>
                <a:tab pos="1657350" algn="l"/>
                <a:tab pos="2454275" algn="l"/>
                <a:tab pos="4197985" algn="l"/>
                <a:tab pos="5734050" algn="l"/>
                <a:tab pos="6256655" algn="l"/>
                <a:tab pos="7315834" algn="l"/>
                <a:tab pos="8204834" algn="l"/>
              </a:tabLst>
            </a:pPr>
            <a:r>
              <a:rPr sz="2400" spc="-5" dirty="0">
                <a:latin typeface="Candara"/>
                <a:cs typeface="Candara"/>
              </a:rPr>
              <a:t>Shunday	qilib,	ma'lumotlar	bazasining	</a:t>
            </a:r>
            <a:r>
              <a:rPr sz="2400" dirty="0">
                <a:latin typeface="Candara"/>
                <a:cs typeface="Candara"/>
              </a:rPr>
              <a:t>bir	</a:t>
            </a:r>
            <a:r>
              <a:rPr sz="2400" spc="-5" dirty="0">
                <a:latin typeface="Candara"/>
                <a:cs typeface="Candara"/>
              </a:rPr>
              <a:t>nechta	oddiy	</a:t>
            </a:r>
            <a:r>
              <a:rPr sz="2400" dirty="0">
                <a:latin typeface="Candara"/>
                <a:cs typeface="Candara"/>
              </a:rPr>
              <a:t>shakllari</a:t>
            </a:r>
            <a:endParaRPr sz="2400">
              <a:latin typeface="Candara"/>
              <a:cs typeface="Candara"/>
            </a:endParaRPr>
          </a:p>
          <a:p>
            <a:pPr marL="12700" marR="8255">
              <a:lnSpc>
                <a:spcPct val="101499"/>
              </a:lnSpc>
              <a:spcBef>
                <a:spcPts val="15"/>
              </a:spcBef>
            </a:pPr>
            <a:r>
              <a:rPr sz="2400" dirty="0">
                <a:latin typeface="Candara"/>
                <a:cs typeface="Candara"/>
              </a:rPr>
              <a:t>mavjud</a:t>
            </a:r>
            <a:r>
              <a:rPr sz="2400" spc="-90" dirty="0">
                <a:latin typeface="Candara"/>
                <a:cs typeface="Candara"/>
              </a:rPr>
              <a:t> </a:t>
            </a:r>
            <a:r>
              <a:rPr sz="2400" dirty="0">
                <a:latin typeface="Candara"/>
                <a:cs typeface="Candara"/>
              </a:rPr>
              <a:t>va</a:t>
            </a:r>
            <a:r>
              <a:rPr sz="2400" spc="-80" dirty="0">
                <a:latin typeface="Candara"/>
                <a:cs typeface="Candara"/>
              </a:rPr>
              <a:t> </a:t>
            </a:r>
            <a:r>
              <a:rPr sz="2400" spc="-5" dirty="0">
                <a:latin typeface="Candara"/>
                <a:cs typeface="Candara"/>
              </a:rPr>
              <a:t>normallashtirish</a:t>
            </a:r>
            <a:r>
              <a:rPr sz="2400" spc="-85" dirty="0">
                <a:latin typeface="Candara"/>
                <a:cs typeface="Candara"/>
              </a:rPr>
              <a:t> </a:t>
            </a:r>
            <a:r>
              <a:rPr sz="2400" dirty="0">
                <a:latin typeface="Candara"/>
                <a:cs typeface="Candara"/>
              </a:rPr>
              <a:t>jarayoni</a:t>
            </a:r>
            <a:r>
              <a:rPr sz="2400" spc="-85" dirty="0">
                <a:latin typeface="Candara"/>
                <a:cs typeface="Candara"/>
              </a:rPr>
              <a:t> </a:t>
            </a:r>
            <a:r>
              <a:rPr sz="2400" spc="-5" dirty="0">
                <a:latin typeface="Candara"/>
                <a:cs typeface="Candara"/>
              </a:rPr>
              <a:t>ma'lumotlar</a:t>
            </a:r>
            <a:r>
              <a:rPr sz="2400" spc="-95" dirty="0">
                <a:latin typeface="Candara"/>
                <a:cs typeface="Candara"/>
              </a:rPr>
              <a:t> </a:t>
            </a:r>
            <a:r>
              <a:rPr sz="2400" dirty="0">
                <a:latin typeface="Candara"/>
                <a:cs typeface="Candara"/>
              </a:rPr>
              <a:t>bazasini</a:t>
            </a:r>
            <a:r>
              <a:rPr sz="2400" spc="-85" dirty="0">
                <a:latin typeface="Candara"/>
                <a:cs typeface="Candara"/>
              </a:rPr>
              <a:t> </a:t>
            </a:r>
            <a:r>
              <a:rPr sz="2400" spc="-10" dirty="0">
                <a:latin typeface="Candara"/>
                <a:cs typeface="Candara"/>
              </a:rPr>
              <a:t>doimiy</a:t>
            </a:r>
            <a:r>
              <a:rPr sz="2400" spc="-80" dirty="0">
                <a:latin typeface="Candara"/>
                <a:cs typeface="Candara"/>
              </a:rPr>
              <a:t> </a:t>
            </a:r>
            <a:r>
              <a:rPr sz="2400" dirty="0">
                <a:latin typeface="Candara"/>
                <a:cs typeface="Candara"/>
              </a:rPr>
              <a:t>ravishda </a:t>
            </a:r>
            <a:r>
              <a:rPr sz="2400" spc="-509" dirty="0">
                <a:latin typeface="Candara"/>
                <a:cs typeface="Candara"/>
              </a:rPr>
              <a:t> </a:t>
            </a:r>
            <a:r>
              <a:rPr sz="2400" dirty="0">
                <a:latin typeface="Candara"/>
                <a:cs typeface="Candara"/>
              </a:rPr>
              <a:t>ma'lum</a:t>
            </a:r>
            <a:r>
              <a:rPr sz="2400" spc="-15" dirty="0">
                <a:latin typeface="Candara"/>
                <a:cs typeface="Candara"/>
              </a:rPr>
              <a:t> </a:t>
            </a:r>
            <a:r>
              <a:rPr sz="2400" dirty="0">
                <a:latin typeface="Candara"/>
                <a:cs typeface="Candara"/>
              </a:rPr>
              <a:t>bir</a:t>
            </a:r>
            <a:r>
              <a:rPr sz="2400" spc="5" dirty="0">
                <a:latin typeface="Candara"/>
                <a:cs typeface="Candara"/>
              </a:rPr>
              <a:t> </a:t>
            </a:r>
            <a:r>
              <a:rPr sz="2400" spc="-5" dirty="0">
                <a:latin typeface="Candara"/>
                <a:cs typeface="Candara"/>
              </a:rPr>
              <a:t>normal</a:t>
            </a:r>
            <a:r>
              <a:rPr sz="2400" spc="10" dirty="0">
                <a:latin typeface="Candara"/>
                <a:cs typeface="Candara"/>
              </a:rPr>
              <a:t> </a:t>
            </a:r>
            <a:r>
              <a:rPr sz="2400" dirty="0">
                <a:latin typeface="Candara"/>
                <a:cs typeface="Candara"/>
              </a:rPr>
              <a:t>shaklga</a:t>
            </a:r>
            <a:r>
              <a:rPr sz="2400" spc="-15" dirty="0">
                <a:latin typeface="Candara"/>
                <a:cs typeface="Candara"/>
              </a:rPr>
              <a:t> </a:t>
            </a:r>
            <a:r>
              <a:rPr sz="2400" spc="-5" dirty="0">
                <a:latin typeface="Candara"/>
                <a:cs typeface="Candara"/>
              </a:rPr>
              <a:t>keltirishimizdan</a:t>
            </a:r>
            <a:r>
              <a:rPr sz="2400" dirty="0">
                <a:latin typeface="Candara"/>
                <a:cs typeface="Candara"/>
              </a:rPr>
              <a:t> iborat.</a:t>
            </a:r>
            <a:endParaRPr sz="2400">
              <a:latin typeface="Candara"/>
              <a:cs typeface="Candara"/>
            </a:endParaRPr>
          </a:p>
          <a:p>
            <a:pPr marL="12700" marR="5715" indent="360680" algn="r">
              <a:lnSpc>
                <a:spcPct val="101699"/>
              </a:lnSpc>
              <a:spcBef>
                <a:spcPts val="10"/>
              </a:spcBef>
              <a:tabLst>
                <a:tab pos="766445" algn="l"/>
                <a:tab pos="1863089" algn="l"/>
                <a:tab pos="2405380" algn="l"/>
                <a:tab pos="3017520" algn="l"/>
                <a:tab pos="3396615" algn="l"/>
                <a:tab pos="3919220" algn="l"/>
                <a:tab pos="4201160" algn="l"/>
                <a:tab pos="5209540" algn="l"/>
                <a:tab pos="5972810" algn="l"/>
                <a:tab pos="6407785" algn="l"/>
                <a:tab pos="7158355" algn="l"/>
                <a:tab pos="7559675" algn="l"/>
                <a:tab pos="8230234" algn="l"/>
              </a:tabLst>
            </a:pPr>
            <a:r>
              <a:rPr sz="2400" dirty="0">
                <a:latin typeface="Candara"/>
                <a:cs typeface="Candara"/>
              </a:rPr>
              <a:t>R</a:t>
            </a:r>
            <a:r>
              <a:rPr sz="2400" spc="5" dirty="0">
                <a:latin typeface="Candara"/>
                <a:cs typeface="Candara"/>
              </a:rPr>
              <a:t>el</a:t>
            </a:r>
            <a:r>
              <a:rPr sz="2400" spc="-20" dirty="0">
                <a:latin typeface="Candara"/>
                <a:cs typeface="Candara"/>
              </a:rPr>
              <a:t>y</a:t>
            </a:r>
            <a:r>
              <a:rPr sz="2400" dirty="0">
                <a:latin typeface="Candara"/>
                <a:cs typeface="Candara"/>
              </a:rPr>
              <a:t>ats</a:t>
            </a:r>
            <a:r>
              <a:rPr sz="2400" spc="-10" dirty="0">
                <a:latin typeface="Candara"/>
                <a:cs typeface="Candara"/>
              </a:rPr>
              <a:t>i</a:t>
            </a:r>
            <a:r>
              <a:rPr sz="2400" dirty="0">
                <a:latin typeface="Candara"/>
                <a:cs typeface="Candara"/>
              </a:rPr>
              <a:t>on	naz</a:t>
            </a:r>
            <a:r>
              <a:rPr sz="2400" spc="5" dirty="0">
                <a:latin typeface="Candara"/>
                <a:cs typeface="Candara"/>
              </a:rPr>
              <a:t>ar</a:t>
            </a:r>
            <a:r>
              <a:rPr sz="2400" dirty="0">
                <a:latin typeface="Candara"/>
                <a:cs typeface="Candara"/>
              </a:rPr>
              <a:t>iy</a:t>
            </a:r>
            <a:r>
              <a:rPr sz="2400" spc="-20" dirty="0">
                <a:latin typeface="Candara"/>
                <a:cs typeface="Candara"/>
              </a:rPr>
              <a:t>a</a:t>
            </a:r>
            <a:r>
              <a:rPr sz="2400" dirty="0">
                <a:latin typeface="Candara"/>
                <a:cs typeface="Candara"/>
              </a:rPr>
              <a:t>ga	</a:t>
            </a:r>
            <a:r>
              <a:rPr sz="2400" spc="5" dirty="0">
                <a:latin typeface="Candara"/>
                <a:cs typeface="Candara"/>
              </a:rPr>
              <a:t>k</a:t>
            </a:r>
            <a:r>
              <a:rPr sz="2400" dirty="0">
                <a:latin typeface="Candara"/>
                <a:cs typeface="Candara"/>
              </a:rPr>
              <a:t>o</a:t>
            </a:r>
            <a:r>
              <a:rPr sz="2400" spc="-15" dirty="0">
                <a:latin typeface="Candara"/>
                <a:cs typeface="Candara"/>
              </a:rPr>
              <a:t>'</a:t>
            </a:r>
            <a:r>
              <a:rPr sz="2400" spc="5" dirty="0">
                <a:latin typeface="Candara"/>
                <a:cs typeface="Candara"/>
              </a:rPr>
              <a:t>r</a:t>
            </a:r>
            <a:r>
              <a:rPr sz="2400" dirty="0">
                <a:latin typeface="Candara"/>
                <a:cs typeface="Candara"/>
              </a:rPr>
              <a:t>a	jadv</a:t>
            </a:r>
            <a:r>
              <a:rPr sz="2400" spc="-15" dirty="0">
                <a:latin typeface="Candara"/>
                <a:cs typeface="Candara"/>
              </a:rPr>
              <a:t>a</a:t>
            </a:r>
            <a:r>
              <a:rPr sz="2400" spc="5" dirty="0">
                <a:latin typeface="Candara"/>
                <a:cs typeface="Candara"/>
              </a:rPr>
              <a:t>ll</a:t>
            </a:r>
            <a:r>
              <a:rPr sz="2400" spc="-20" dirty="0">
                <a:latin typeface="Candara"/>
                <a:cs typeface="Candara"/>
              </a:rPr>
              <a:t>a</a:t>
            </a:r>
            <a:r>
              <a:rPr sz="2400" spc="5" dirty="0">
                <a:latin typeface="Candara"/>
                <a:cs typeface="Candara"/>
              </a:rPr>
              <a:t>r</a:t>
            </a:r>
            <a:r>
              <a:rPr sz="2400" spc="-20" dirty="0">
                <a:latin typeface="Candara"/>
                <a:cs typeface="Candara"/>
              </a:rPr>
              <a:t>d</a:t>
            </a:r>
            <a:r>
              <a:rPr sz="2400" dirty="0">
                <a:latin typeface="Candara"/>
                <a:cs typeface="Candara"/>
              </a:rPr>
              <a:t>agi	</a:t>
            </a:r>
            <a:r>
              <a:rPr sz="2400" spc="-5" dirty="0">
                <a:latin typeface="Candara"/>
                <a:cs typeface="Candara"/>
              </a:rPr>
              <a:t>q</a:t>
            </a:r>
            <a:r>
              <a:rPr sz="2400" dirty="0">
                <a:latin typeface="Candara"/>
                <a:cs typeface="Candara"/>
              </a:rPr>
              <a:t>atorlar	</a:t>
            </a:r>
            <a:r>
              <a:rPr sz="2400" spc="5" dirty="0">
                <a:latin typeface="Candara"/>
                <a:cs typeface="Candara"/>
              </a:rPr>
              <a:t>r</a:t>
            </a:r>
            <a:r>
              <a:rPr sz="2400" spc="-20" dirty="0">
                <a:latin typeface="Candara"/>
                <a:cs typeface="Candara"/>
              </a:rPr>
              <a:t>a</a:t>
            </a:r>
            <a:r>
              <a:rPr sz="2400" spc="-5" dirty="0">
                <a:latin typeface="Candara"/>
                <a:cs typeface="Candara"/>
              </a:rPr>
              <a:t>q</a:t>
            </a:r>
            <a:r>
              <a:rPr sz="2400" dirty="0">
                <a:latin typeface="Candara"/>
                <a:cs typeface="Candara"/>
              </a:rPr>
              <a:t>a</a:t>
            </a:r>
            <a:r>
              <a:rPr sz="2400" spc="-30" dirty="0">
                <a:latin typeface="Candara"/>
                <a:cs typeface="Candara"/>
              </a:rPr>
              <a:t>m</a:t>
            </a:r>
            <a:r>
              <a:rPr sz="2400" spc="5" dirty="0">
                <a:latin typeface="Candara"/>
                <a:cs typeface="Candara"/>
              </a:rPr>
              <a:t>l</a:t>
            </a:r>
            <a:r>
              <a:rPr sz="2400" dirty="0">
                <a:latin typeface="Candara"/>
                <a:cs typeface="Candara"/>
              </a:rPr>
              <a:t>anma</a:t>
            </a:r>
            <a:r>
              <a:rPr sz="2400" spc="-10" dirty="0">
                <a:latin typeface="Candara"/>
                <a:cs typeface="Candara"/>
              </a:rPr>
              <a:t>s</a:t>
            </a:r>
            <a:r>
              <a:rPr sz="2400" spc="5" dirty="0">
                <a:latin typeface="Candara"/>
                <a:cs typeface="Candara"/>
              </a:rPr>
              <a:t>l</a:t>
            </a:r>
            <a:r>
              <a:rPr sz="2400" dirty="0">
                <a:latin typeface="Candara"/>
                <a:cs typeface="Candara"/>
              </a:rPr>
              <a:t>igi  kerak,</a:t>
            </a:r>
            <a:r>
              <a:rPr sz="2400" spc="325" dirty="0">
                <a:latin typeface="Candara"/>
                <a:cs typeface="Candara"/>
              </a:rPr>
              <a:t> </a:t>
            </a:r>
            <a:r>
              <a:rPr sz="2400" dirty="0">
                <a:latin typeface="Candara"/>
                <a:cs typeface="Candara"/>
              </a:rPr>
              <a:t>ya'ni</a:t>
            </a:r>
            <a:r>
              <a:rPr sz="2400" spc="335" dirty="0">
                <a:latin typeface="Candara"/>
                <a:cs typeface="Candara"/>
              </a:rPr>
              <a:t> </a:t>
            </a:r>
            <a:r>
              <a:rPr sz="2400" spc="-5" dirty="0">
                <a:latin typeface="Candara"/>
                <a:cs typeface="Candara"/>
              </a:rPr>
              <a:t>qatorlar</a:t>
            </a:r>
            <a:r>
              <a:rPr sz="2400" spc="335" dirty="0">
                <a:latin typeface="Candara"/>
                <a:cs typeface="Candara"/>
              </a:rPr>
              <a:t> </a:t>
            </a:r>
            <a:r>
              <a:rPr sz="2400" dirty="0">
                <a:latin typeface="Candara"/>
                <a:cs typeface="Candara"/>
              </a:rPr>
              <a:t>tartibi,</a:t>
            </a:r>
            <a:r>
              <a:rPr sz="2400" spc="325" dirty="0">
                <a:latin typeface="Candara"/>
                <a:cs typeface="Candara"/>
              </a:rPr>
              <a:t> </a:t>
            </a:r>
            <a:r>
              <a:rPr sz="2400" dirty="0">
                <a:latin typeface="Candara"/>
                <a:cs typeface="Candara"/>
              </a:rPr>
              <a:t>xuddi</a:t>
            </a:r>
            <a:r>
              <a:rPr sz="2400" spc="320" dirty="0">
                <a:latin typeface="Candara"/>
                <a:cs typeface="Candara"/>
              </a:rPr>
              <a:t> </a:t>
            </a:r>
            <a:r>
              <a:rPr sz="2400" spc="-5" dirty="0">
                <a:latin typeface="Candara"/>
                <a:cs typeface="Candara"/>
              </a:rPr>
              <a:t>ustunlar</a:t>
            </a:r>
            <a:r>
              <a:rPr sz="2400" spc="340" dirty="0">
                <a:latin typeface="Candara"/>
                <a:cs typeface="Candara"/>
              </a:rPr>
              <a:t> </a:t>
            </a:r>
            <a:r>
              <a:rPr sz="2400" spc="-5" dirty="0">
                <a:latin typeface="Candara"/>
                <a:cs typeface="Candara"/>
              </a:rPr>
              <a:t>tartibi</a:t>
            </a:r>
            <a:r>
              <a:rPr sz="2400" spc="330" dirty="0">
                <a:latin typeface="Candara"/>
                <a:cs typeface="Candara"/>
              </a:rPr>
              <a:t> </a:t>
            </a:r>
            <a:r>
              <a:rPr sz="2400" spc="-5" dirty="0">
                <a:latin typeface="Candara"/>
                <a:cs typeface="Candara"/>
              </a:rPr>
              <a:t>ahamiyatsiz</a:t>
            </a:r>
            <a:r>
              <a:rPr sz="2400" spc="330" dirty="0">
                <a:latin typeface="Candara"/>
                <a:cs typeface="Candara"/>
              </a:rPr>
              <a:t> </a:t>
            </a:r>
            <a:r>
              <a:rPr sz="2400" dirty="0">
                <a:latin typeface="Candara"/>
                <a:cs typeface="Candara"/>
              </a:rPr>
              <a:t>bo'lgani </a:t>
            </a:r>
            <a:r>
              <a:rPr sz="2400" spc="-505" dirty="0">
                <a:latin typeface="Candara"/>
                <a:cs typeface="Candara"/>
              </a:rPr>
              <a:t> </a:t>
            </a:r>
            <a:r>
              <a:rPr sz="2400" spc="5" dirty="0">
                <a:latin typeface="Candara"/>
                <a:cs typeface="Candara"/>
              </a:rPr>
              <a:t>k</a:t>
            </a:r>
            <a:r>
              <a:rPr sz="2400" dirty="0">
                <a:latin typeface="Candara"/>
                <a:cs typeface="Candara"/>
              </a:rPr>
              <a:t>a</a:t>
            </a:r>
            <a:r>
              <a:rPr sz="2400" spc="5" dirty="0">
                <a:latin typeface="Candara"/>
                <a:cs typeface="Candara"/>
              </a:rPr>
              <a:t>b</a:t>
            </a:r>
            <a:r>
              <a:rPr sz="2400" dirty="0">
                <a:latin typeface="Candara"/>
                <a:cs typeface="Candara"/>
              </a:rPr>
              <a:t>i,	ahamiyatga	</a:t>
            </a:r>
            <a:r>
              <a:rPr sz="2400" spc="-15" dirty="0">
                <a:latin typeface="Candara"/>
                <a:cs typeface="Candara"/>
              </a:rPr>
              <a:t>e</a:t>
            </a:r>
            <a:r>
              <a:rPr sz="2400" dirty="0">
                <a:latin typeface="Candara"/>
                <a:cs typeface="Candara"/>
              </a:rPr>
              <a:t>ga	</a:t>
            </a:r>
            <a:r>
              <a:rPr sz="2400" spc="5" dirty="0">
                <a:latin typeface="Candara"/>
                <a:cs typeface="Candara"/>
              </a:rPr>
              <a:t>e</a:t>
            </a:r>
            <a:r>
              <a:rPr sz="2400" dirty="0">
                <a:latin typeface="Candara"/>
                <a:cs typeface="Candara"/>
              </a:rPr>
              <a:t>ma</a:t>
            </a:r>
            <a:r>
              <a:rPr sz="2400" spc="-10" dirty="0">
                <a:latin typeface="Candara"/>
                <a:cs typeface="Candara"/>
              </a:rPr>
              <a:t>s</a:t>
            </a:r>
            <a:r>
              <a:rPr sz="2400" dirty="0">
                <a:latin typeface="Candara"/>
                <a:cs typeface="Candara"/>
              </a:rPr>
              <a:t>.	</a:t>
            </a:r>
            <a:r>
              <a:rPr sz="2400" spc="-10" dirty="0">
                <a:latin typeface="Candara"/>
                <a:cs typeface="Candara"/>
              </a:rPr>
              <a:t>M</a:t>
            </a:r>
            <a:r>
              <a:rPr sz="2400" dirty="0">
                <a:latin typeface="Candara"/>
                <a:cs typeface="Candara"/>
              </a:rPr>
              <a:t>asa</a:t>
            </a:r>
            <a:r>
              <a:rPr sz="2400" spc="5" dirty="0">
                <a:latin typeface="Candara"/>
                <a:cs typeface="Candara"/>
              </a:rPr>
              <a:t>l</a:t>
            </a:r>
            <a:r>
              <a:rPr sz="2400" dirty="0">
                <a:latin typeface="Candara"/>
                <a:cs typeface="Candara"/>
              </a:rPr>
              <a:t>an,	u</a:t>
            </a:r>
            <a:r>
              <a:rPr sz="2400" spc="-15" dirty="0">
                <a:latin typeface="Candara"/>
                <a:cs typeface="Candara"/>
              </a:rPr>
              <a:t>s</a:t>
            </a:r>
            <a:r>
              <a:rPr sz="2400" dirty="0">
                <a:latin typeface="Candara"/>
                <a:cs typeface="Candara"/>
              </a:rPr>
              <a:t>t</a:t>
            </a:r>
            <a:r>
              <a:rPr sz="2400" spc="-10" dirty="0">
                <a:latin typeface="Candara"/>
                <a:cs typeface="Candara"/>
              </a:rPr>
              <a:t>u</a:t>
            </a:r>
            <a:r>
              <a:rPr sz="2400" dirty="0">
                <a:latin typeface="Candara"/>
                <a:cs typeface="Candara"/>
              </a:rPr>
              <a:t>n</a:t>
            </a:r>
            <a:r>
              <a:rPr sz="2400" spc="5" dirty="0">
                <a:latin typeface="Candara"/>
                <a:cs typeface="Candara"/>
              </a:rPr>
              <a:t>l</a:t>
            </a:r>
            <a:r>
              <a:rPr sz="2400" dirty="0">
                <a:latin typeface="Candara"/>
                <a:cs typeface="Candara"/>
              </a:rPr>
              <a:t>ar	ta</a:t>
            </a:r>
            <a:r>
              <a:rPr sz="2400" spc="5" dirty="0">
                <a:latin typeface="Candara"/>
                <a:cs typeface="Candara"/>
              </a:rPr>
              <a:t>r</a:t>
            </a:r>
            <a:r>
              <a:rPr sz="2400" dirty="0">
                <a:latin typeface="Candara"/>
                <a:cs typeface="Candara"/>
              </a:rPr>
              <a:t>tibini	yo</a:t>
            </a:r>
            <a:r>
              <a:rPr sz="2400" spc="10" dirty="0">
                <a:latin typeface="Candara"/>
                <a:cs typeface="Candara"/>
              </a:rPr>
              <a:t>k</a:t>
            </a:r>
            <a:r>
              <a:rPr sz="2400" dirty="0">
                <a:latin typeface="Candara"/>
                <a:cs typeface="Candara"/>
              </a:rPr>
              <a:t>i	</a:t>
            </a:r>
            <a:r>
              <a:rPr sz="2400" spc="-5" dirty="0">
                <a:latin typeface="Candara"/>
                <a:cs typeface="Candara"/>
              </a:rPr>
              <a:t>q</a:t>
            </a:r>
            <a:r>
              <a:rPr sz="2400" dirty="0">
                <a:latin typeface="Candara"/>
                <a:cs typeface="Candara"/>
              </a:rPr>
              <a:t>ato</a:t>
            </a:r>
            <a:r>
              <a:rPr sz="2400" spc="-15" dirty="0">
                <a:latin typeface="Candara"/>
                <a:cs typeface="Candara"/>
              </a:rPr>
              <a:t>r</a:t>
            </a:r>
            <a:r>
              <a:rPr sz="2400" spc="5" dirty="0">
                <a:latin typeface="Candara"/>
                <a:cs typeface="Candara"/>
              </a:rPr>
              <a:t>l</a:t>
            </a:r>
            <a:r>
              <a:rPr sz="2400" dirty="0">
                <a:latin typeface="Candara"/>
                <a:cs typeface="Candara"/>
              </a:rPr>
              <a:t>ar  tartibini</a:t>
            </a:r>
            <a:r>
              <a:rPr sz="2400" spc="310" dirty="0">
                <a:latin typeface="Candara"/>
                <a:cs typeface="Candara"/>
              </a:rPr>
              <a:t> </a:t>
            </a:r>
            <a:r>
              <a:rPr sz="2400" spc="-5" dirty="0">
                <a:latin typeface="Candara"/>
                <a:cs typeface="Candara"/>
              </a:rPr>
              <a:t>o'zgartirsak,</a:t>
            </a:r>
            <a:r>
              <a:rPr sz="2400" spc="315" dirty="0">
                <a:latin typeface="Candara"/>
                <a:cs typeface="Candara"/>
              </a:rPr>
              <a:t> </a:t>
            </a:r>
            <a:r>
              <a:rPr sz="2400" dirty="0">
                <a:latin typeface="Candara"/>
                <a:cs typeface="Candara"/>
              </a:rPr>
              <a:t>hech</a:t>
            </a:r>
            <a:r>
              <a:rPr sz="2400" spc="310" dirty="0">
                <a:latin typeface="Candara"/>
                <a:cs typeface="Candara"/>
              </a:rPr>
              <a:t> </a:t>
            </a:r>
            <a:r>
              <a:rPr sz="2400" dirty="0">
                <a:latin typeface="Candara"/>
                <a:cs typeface="Candara"/>
              </a:rPr>
              <a:t>narsa</a:t>
            </a:r>
            <a:r>
              <a:rPr sz="2400" spc="315" dirty="0">
                <a:latin typeface="Candara"/>
                <a:cs typeface="Candara"/>
              </a:rPr>
              <a:t> </a:t>
            </a:r>
            <a:r>
              <a:rPr sz="2400" spc="-5" dirty="0">
                <a:latin typeface="Candara"/>
                <a:cs typeface="Candara"/>
              </a:rPr>
              <a:t>o'zgarmasligi</a:t>
            </a:r>
            <a:r>
              <a:rPr sz="2400" spc="315" dirty="0">
                <a:latin typeface="Candara"/>
                <a:cs typeface="Candara"/>
              </a:rPr>
              <a:t> </a:t>
            </a:r>
            <a:r>
              <a:rPr sz="2400" dirty="0">
                <a:latin typeface="Candara"/>
                <a:cs typeface="Candara"/>
              </a:rPr>
              <a:t>kerak,</a:t>
            </a:r>
            <a:r>
              <a:rPr sz="2400" spc="315" dirty="0">
                <a:latin typeface="Candara"/>
                <a:cs typeface="Candara"/>
              </a:rPr>
              <a:t> </a:t>
            </a:r>
            <a:r>
              <a:rPr sz="2400" dirty="0">
                <a:latin typeface="Candara"/>
                <a:cs typeface="Candara"/>
              </a:rPr>
              <a:t>bu</a:t>
            </a:r>
            <a:r>
              <a:rPr sz="2400" spc="315" dirty="0">
                <a:latin typeface="Candara"/>
                <a:cs typeface="Candara"/>
              </a:rPr>
              <a:t> </a:t>
            </a:r>
            <a:r>
              <a:rPr sz="2400" dirty="0">
                <a:latin typeface="Candara"/>
                <a:cs typeface="Candara"/>
              </a:rPr>
              <a:t>hech</a:t>
            </a:r>
            <a:r>
              <a:rPr sz="2400" spc="315" dirty="0">
                <a:latin typeface="Candara"/>
                <a:cs typeface="Candara"/>
              </a:rPr>
              <a:t> </a:t>
            </a:r>
            <a:r>
              <a:rPr sz="2400" dirty="0">
                <a:latin typeface="Candara"/>
                <a:cs typeface="Candara"/>
              </a:rPr>
              <a:t>narsaga </a:t>
            </a:r>
            <a:r>
              <a:rPr sz="2400" spc="-505" dirty="0">
                <a:latin typeface="Candara"/>
                <a:cs typeface="Candara"/>
              </a:rPr>
              <a:t> </a:t>
            </a:r>
            <a:r>
              <a:rPr sz="2400" spc="-5" dirty="0">
                <a:latin typeface="Candara"/>
                <a:cs typeface="Candara"/>
              </a:rPr>
              <a:t>ta'sir</a:t>
            </a:r>
            <a:r>
              <a:rPr sz="2400" spc="240" dirty="0">
                <a:latin typeface="Candara"/>
                <a:cs typeface="Candara"/>
              </a:rPr>
              <a:t> </a:t>
            </a:r>
            <a:r>
              <a:rPr sz="2400" spc="-5" dirty="0">
                <a:latin typeface="Candara"/>
                <a:cs typeface="Candara"/>
              </a:rPr>
              <a:t>qilmasligi</a:t>
            </a:r>
            <a:r>
              <a:rPr sz="2400" spc="220" dirty="0">
                <a:latin typeface="Candara"/>
                <a:cs typeface="Candara"/>
              </a:rPr>
              <a:t> </a:t>
            </a:r>
            <a:r>
              <a:rPr sz="2400" spc="-5" dirty="0">
                <a:latin typeface="Candara"/>
                <a:cs typeface="Candara"/>
              </a:rPr>
              <a:t>kerak.</a:t>
            </a:r>
            <a:r>
              <a:rPr sz="2400" spc="229" dirty="0">
                <a:latin typeface="Candara"/>
                <a:cs typeface="Candara"/>
              </a:rPr>
              <a:t> </a:t>
            </a:r>
            <a:r>
              <a:rPr sz="2400" spc="-5" dirty="0">
                <a:latin typeface="Candara"/>
                <a:cs typeface="Candara"/>
              </a:rPr>
              <a:t>Shunday</a:t>
            </a:r>
            <a:r>
              <a:rPr sz="2400" spc="245" dirty="0">
                <a:latin typeface="Candara"/>
                <a:cs typeface="Candara"/>
              </a:rPr>
              <a:t> </a:t>
            </a:r>
            <a:r>
              <a:rPr sz="2400" spc="-5" dirty="0">
                <a:latin typeface="Candara"/>
                <a:cs typeface="Candara"/>
              </a:rPr>
              <a:t>qilib,</a:t>
            </a:r>
            <a:r>
              <a:rPr sz="2400" spc="290" dirty="0">
                <a:latin typeface="Candara"/>
                <a:cs typeface="Candara"/>
              </a:rPr>
              <a:t> </a:t>
            </a:r>
            <a:r>
              <a:rPr sz="2400" spc="-5" dirty="0">
                <a:latin typeface="Candara"/>
                <a:cs typeface="Candara"/>
              </a:rPr>
              <a:t>munosabat</a:t>
            </a:r>
            <a:r>
              <a:rPr sz="2400" spc="235" dirty="0">
                <a:latin typeface="Candara"/>
                <a:cs typeface="Candara"/>
              </a:rPr>
              <a:t> </a:t>
            </a:r>
            <a:r>
              <a:rPr sz="2400" spc="-5" dirty="0">
                <a:latin typeface="Candara"/>
                <a:cs typeface="Candara"/>
              </a:rPr>
              <a:t>nazariyasiga</a:t>
            </a:r>
            <a:r>
              <a:rPr sz="2400" spc="245" dirty="0">
                <a:latin typeface="Candara"/>
                <a:cs typeface="Candara"/>
              </a:rPr>
              <a:t> </a:t>
            </a:r>
            <a:r>
              <a:rPr sz="2400" spc="-5" dirty="0">
                <a:latin typeface="Candara"/>
                <a:cs typeface="Candara"/>
              </a:rPr>
              <a:t>ko'ra,</a:t>
            </a:r>
            <a:r>
              <a:rPr sz="2400" spc="215" dirty="0">
                <a:latin typeface="Candara"/>
                <a:cs typeface="Candara"/>
              </a:rPr>
              <a:t> </a:t>
            </a:r>
            <a:r>
              <a:rPr sz="2400" dirty="0">
                <a:latin typeface="Candara"/>
                <a:cs typeface="Candara"/>
              </a:rPr>
              <a:t>biz </a:t>
            </a:r>
            <a:r>
              <a:rPr sz="2400" spc="-505" dirty="0">
                <a:latin typeface="Candara"/>
                <a:cs typeface="Candara"/>
              </a:rPr>
              <a:t> </a:t>
            </a:r>
            <a:r>
              <a:rPr sz="2400" dirty="0">
                <a:latin typeface="Candara"/>
                <a:cs typeface="Candara"/>
              </a:rPr>
              <a:t>ma'lum</a:t>
            </a:r>
            <a:r>
              <a:rPr sz="2400" spc="-55" dirty="0">
                <a:latin typeface="Candara"/>
                <a:cs typeface="Candara"/>
              </a:rPr>
              <a:t> </a:t>
            </a:r>
            <a:r>
              <a:rPr sz="2400" dirty="0">
                <a:latin typeface="Candara"/>
                <a:cs typeface="Candara"/>
              </a:rPr>
              <a:t>bir</a:t>
            </a:r>
            <a:r>
              <a:rPr sz="2400" spc="-30" dirty="0">
                <a:latin typeface="Candara"/>
                <a:cs typeface="Candara"/>
              </a:rPr>
              <a:t> </a:t>
            </a:r>
            <a:r>
              <a:rPr sz="2400" dirty="0">
                <a:latin typeface="Candara"/>
                <a:cs typeface="Candara"/>
              </a:rPr>
              <a:t>satr</a:t>
            </a:r>
            <a:r>
              <a:rPr sz="2400" spc="-35" dirty="0">
                <a:latin typeface="Candara"/>
                <a:cs typeface="Candara"/>
              </a:rPr>
              <a:t> </a:t>
            </a:r>
            <a:r>
              <a:rPr sz="2400" dirty="0">
                <a:latin typeface="Candara"/>
                <a:cs typeface="Candara"/>
              </a:rPr>
              <a:t>yoki</a:t>
            </a:r>
            <a:r>
              <a:rPr sz="2400" spc="-40" dirty="0">
                <a:latin typeface="Candara"/>
                <a:cs typeface="Candara"/>
              </a:rPr>
              <a:t> </a:t>
            </a:r>
            <a:r>
              <a:rPr sz="2400" spc="-5" dirty="0">
                <a:latin typeface="Candara"/>
                <a:cs typeface="Candara"/>
              </a:rPr>
              <a:t>ustunga</a:t>
            </a:r>
            <a:r>
              <a:rPr sz="2400" spc="-30" dirty="0">
                <a:latin typeface="Candara"/>
                <a:cs typeface="Candara"/>
              </a:rPr>
              <a:t> </a:t>
            </a:r>
            <a:r>
              <a:rPr sz="2400" spc="-5" dirty="0">
                <a:latin typeface="Candara"/>
                <a:cs typeface="Candara"/>
              </a:rPr>
              <a:t>uning</a:t>
            </a:r>
            <a:r>
              <a:rPr sz="2400" spc="-15" dirty="0">
                <a:latin typeface="Candara"/>
                <a:cs typeface="Candara"/>
              </a:rPr>
              <a:t> </a:t>
            </a:r>
            <a:r>
              <a:rPr sz="2400" spc="-5" dirty="0">
                <a:latin typeface="Candara"/>
                <a:cs typeface="Candara"/>
              </a:rPr>
              <a:t>soni</a:t>
            </a:r>
            <a:r>
              <a:rPr sz="2400" spc="-20" dirty="0">
                <a:latin typeface="Candara"/>
                <a:cs typeface="Candara"/>
              </a:rPr>
              <a:t> </a:t>
            </a:r>
            <a:r>
              <a:rPr sz="2400" dirty="0">
                <a:latin typeface="Candara"/>
                <a:cs typeface="Candara"/>
              </a:rPr>
              <a:t>bo'yicha</a:t>
            </a:r>
            <a:r>
              <a:rPr sz="2400" spc="-40" dirty="0">
                <a:latin typeface="Candara"/>
                <a:cs typeface="Candara"/>
              </a:rPr>
              <a:t> </a:t>
            </a:r>
            <a:r>
              <a:rPr sz="2400" spc="-5" dirty="0">
                <a:latin typeface="Candara"/>
                <a:cs typeface="Candara"/>
              </a:rPr>
              <a:t>murojaat</a:t>
            </a:r>
            <a:r>
              <a:rPr sz="2400" spc="-40" dirty="0">
                <a:latin typeface="Candara"/>
                <a:cs typeface="Candara"/>
              </a:rPr>
              <a:t> </a:t>
            </a:r>
            <a:r>
              <a:rPr sz="2400" spc="-5" dirty="0">
                <a:latin typeface="Candara"/>
                <a:cs typeface="Candara"/>
              </a:rPr>
              <a:t>qila</a:t>
            </a:r>
            <a:r>
              <a:rPr sz="2400" spc="-35" dirty="0">
                <a:latin typeface="Candara"/>
                <a:cs typeface="Candara"/>
              </a:rPr>
              <a:t> </a:t>
            </a:r>
            <a:r>
              <a:rPr sz="2400" spc="-5" dirty="0">
                <a:latin typeface="Candara"/>
                <a:cs typeface="Candara"/>
              </a:rPr>
              <a:t>olmaymiz.</a:t>
            </a:r>
            <a:endParaRPr sz="2400">
              <a:latin typeface="Candara"/>
              <a:cs typeface="Candara"/>
            </a:endParaRPr>
          </a:p>
          <a:p>
            <a:pPr marL="12700" marR="13335" indent="360680">
              <a:lnSpc>
                <a:spcPct val="101499"/>
              </a:lnSpc>
              <a:spcBef>
                <a:spcPts val="20"/>
              </a:spcBef>
              <a:tabLst>
                <a:tab pos="1204595" algn="l"/>
                <a:tab pos="3100705" algn="l"/>
                <a:tab pos="4109720" algn="l"/>
                <a:tab pos="5955030" algn="l"/>
                <a:tab pos="6812915" algn="l"/>
                <a:tab pos="7693659" algn="l"/>
              </a:tabLst>
            </a:pPr>
            <a:r>
              <a:rPr sz="2400" spc="-5" dirty="0">
                <a:latin typeface="Candara"/>
                <a:cs typeface="Candara"/>
              </a:rPr>
              <a:t>Aga</a:t>
            </a:r>
            <a:r>
              <a:rPr sz="2400" dirty="0">
                <a:latin typeface="Candara"/>
                <a:cs typeface="Candara"/>
              </a:rPr>
              <a:t>r	jadv</a:t>
            </a:r>
            <a:r>
              <a:rPr sz="2400" spc="-15" dirty="0">
                <a:latin typeface="Candara"/>
                <a:cs typeface="Candara"/>
              </a:rPr>
              <a:t>a</a:t>
            </a:r>
            <a:r>
              <a:rPr sz="2400" spc="5" dirty="0">
                <a:latin typeface="Candara"/>
                <a:cs typeface="Candara"/>
              </a:rPr>
              <a:t>ll</a:t>
            </a:r>
            <a:r>
              <a:rPr sz="2400" spc="-20" dirty="0">
                <a:latin typeface="Candara"/>
                <a:cs typeface="Candara"/>
              </a:rPr>
              <a:t>a</a:t>
            </a:r>
            <a:r>
              <a:rPr sz="2400" spc="5" dirty="0">
                <a:latin typeface="Candara"/>
                <a:cs typeface="Candara"/>
              </a:rPr>
              <a:t>r</a:t>
            </a:r>
            <a:r>
              <a:rPr sz="2400" dirty="0">
                <a:latin typeface="Candara"/>
                <a:cs typeface="Candara"/>
              </a:rPr>
              <a:t>ingiz	u</a:t>
            </a:r>
            <a:r>
              <a:rPr sz="2400" spc="-15" dirty="0">
                <a:latin typeface="Candara"/>
                <a:cs typeface="Candara"/>
              </a:rPr>
              <a:t>s</a:t>
            </a:r>
            <a:r>
              <a:rPr sz="2400" dirty="0">
                <a:latin typeface="Candara"/>
                <a:cs typeface="Candara"/>
              </a:rPr>
              <a:t>hbu	p</a:t>
            </a:r>
            <a:r>
              <a:rPr sz="2400" spc="10" dirty="0">
                <a:latin typeface="Candara"/>
                <a:cs typeface="Candara"/>
              </a:rPr>
              <a:t>r</a:t>
            </a:r>
            <a:r>
              <a:rPr sz="2400" dirty="0">
                <a:latin typeface="Candara"/>
                <a:cs typeface="Candara"/>
              </a:rPr>
              <a:t>int</a:t>
            </a:r>
            <a:r>
              <a:rPr sz="2400" spc="-15" dirty="0">
                <a:latin typeface="Candara"/>
                <a:cs typeface="Candara"/>
              </a:rPr>
              <a:t>s</a:t>
            </a:r>
            <a:r>
              <a:rPr sz="2400" dirty="0">
                <a:latin typeface="Candara"/>
                <a:cs typeface="Candara"/>
              </a:rPr>
              <a:t>ip</a:t>
            </a:r>
            <a:r>
              <a:rPr sz="2400" spc="10" dirty="0">
                <a:latin typeface="Candara"/>
                <a:cs typeface="Candara"/>
              </a:rPr>
              <a:t>l</a:t>
            </a:r>
            <a:r>
              <a:rPr sz="2400" dirty="0">
                <a:latin typeface="Candara"/>
                <a:cs typeface="Candara"/>
              </a:rPr>
              <a:t>a</a:t>
            </a:r>
            <a:r>
              <a:rPr sz="2400" spc="-10" dirty="0">
                <a:latin typeface="Candara"/>
                <a:cs typeface="Candara"/>
              </a:rPr>
              <a:t>r</a:t>
            </a:r>
            <a:r>
              <a:rPr sz="2400" dirty="0">
                <a:latin typeface="Candara"/>
                <a:cs typeface="Candara"/>
              </a:rPr>
              <a:t>ga	</a:t>
            </a:r>
            <a:r>
              <a:rPr sz="2400" spc="5" dirty="0">
                <a:latin typeface="Candara"/>
                <a:cs typeface="Candara"/>
              </a:rPr>
              <a:t>r</a:t>
            </a:r>
            <a:r>
              <a:rPr sz="2400" dirty="0">
                <a:latin typeface="Candara"/>
                <a:cs typeface="Candara"/>
              </a:rPr>
              <a:t>ioya	</a:t>
            </a:r>
            <a:r>
              <a:rPr sz="2400" spc="-5" dirty="0">
                <a:latin typeface="Candara"/>
                <a:cs typeface="Candara"/>
              </a:rPr>
              <a:t>qi</a:t>
            </a:r>
            <a:r>
              <a:rPr sz="2400" spc="5" dirty="0">
                <a:latin typeface="Candara"/>
                <a:cs typeface="Candara"/>
              </a:rPr>
              <a:t>l</a:t>
            </a:r>
            <a:r>
              <a:rPr sz="2400" dirty="0">
                <a:latin typeface="Candara"/>
                <a:cs typeface="Candara"/>
              </a:rPr>
              <a:t>sa,	ma'</a:t>
            </a:r>
            <a:r>
              <a:rPr sz="2400" spc="10" dirty="0">
                <a:latin typeface="Candara"/>
                <a:cs typeface="Candara"/>
              </a:rPr>
              <a:t>l</a:t>
            </a:r>
            <a:r>
              <a:rPr sz="2400" dirty="0">
                <a:latin typeface="Candara"/>
                <a:cs typeface="Candara"/>
              </a:rPr>
              <a:t>u</a:t>
            </a:r>
            <a:r>
              <a:rPr sz="2400" spc="-15" dirty="0">
                <a:latin typeface="Candara"/>
                <a:cs typeface="Candara"/>
              </a:rPr>
              <a:t>m</a:t>
            </a:r>
            <a:r>
              <a:rPr sz="2400" dirty="0">
                <a:latin typeface="Candara"/>
                <a:cs typeface="Candara"/>
              </a:rPr>
              <a:t>ot</a:t>
            </a:r>
            <a:r>
              <a:rPr sz="2400" spc="5" dirty="0">
                <a:latin typeface="Candara"/>
                <a:cs typeface="Candara"/>
              </a:rPr>
              <a:t>l</a:t>
            </a:r>
            <a:r>
              <a:rPr sz="2400" spc="-20" dirty="0">
                <a:latin typeface="Candara"/>
                <a:cs typeface="Candara"/>
              </a:rPr>
              <a:t>a</a:t>
            </a:r>
            <a:r>
              <a:rPr sz="2400" dirty="0">
                <a:latin typeface="Candara"/>
                <a:cs typeface="Candara"/>
              </a:rPr>
              <a:t>r  bazasini</a:t>
            </a:r>
            <a:r>
              <a:rPr sz="2400" spc="-5" dirty="0">
                <a:latin typeface="Candara"/>
                <a:cs typeface="Candara"/>
              </a:rPr>
              <a:t> normalizatsiya</a:t>
            </a:r>
            <a:r>
              <a:rPr sz="2400" dirty="0">
                <a:latin typeface="Candara"/>
                <a:cs typeface="Candara"/>
              </a:rPr>
              <a:t> qilishga o'tishingiz </a:t>
            </a:r>
            <a:r>
              <a:rPr sz="2400" spc="-5" dirty="0">
                <a:latin typeface="Candara"/>
                <a:cs typeface="Candara"/>
              </a:rPr>
              <a:t>mumkin.</a:t>
            </a:r>
            <a:endParaRPr sz="2400">
              <a:latin typeface="Candara"/>
              <a:cs typeface="Candar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117" y="1051814"/>
            <a:ext cx="5803583" cy="382156"/>
          </a:xfrm>
          <a:prstGeom prst="rect">
            <a:avLst/>
          </a:prstGeom>
        </p:spPr>
        <p:txBody>
          <a:bodyPr vert="horz" wrap="square" lIns="0" tIns="12700" rIns="0" bIns="0" rtlCol="0">
            <a:spAutoFit/>
          </a:bodyPr>
          <a:lstStyle/>
          <a:p>
            <a:pPr marL="12700">
              <a:lnSpc>
                <a:spcPct val="100000"/>
              </a:lnSpc>
              <a:spcBef>
                <a:spcPts val="100"/>
              </a:spcBef>
            </a:pPr>
            <a:r>
              <a:rPr sz="2400" spc="-5" dirty="0"/>
              <a:t>Kichik</a:t>
            </a:r>
            <a:r>
              <a:rPr sz="2400" dirty="0"/>
              <a:t> bir </a:t>
            </a:r>
            <a:r>
              <a:rPr sz="2400" spc="-5" dirty="0"/>
              <a:t>misolni</a:t>
            </a:r>
            <a:r>
              <a:rPr sz="2400" spc="5" dirty="0"/>
              <a:t> </a:t>
            </a:r>
            <a:r>
              <a:rPr sz="2400" spc="-5" dirty="0"/>
              <a:t>ko'rib</a:t>
            </a:r>
            <a:r>
              <a:rPr sz="2400" dirty="0"/>
              <a:t> </a:t>
            </a:r>
            <a:r>
              <a:rPr sz="2400" spc="-5" dirty="0"/>
              <a:t>chiqaylik.</a:t>
            </a:r>
          </a:p>
        </p:txBody>
      </p:sp>
      <p:graphicFrame>
        <p:nvGraphicFramePr>
          <p:cNvPr id="3" name="object 3"/>
          <p:cNvGraphicFramePr>
            <a:graphicFrameLocks noGrp="1"/>
          </p:cNvGraphicFramePr>
          <p:nvPr/>
        </p:nvGraphicFramePr>
        <p:xfrm>
          <a:off x="719137" y="1824355"/>
          <a:ext cx="7552690" cy="1892932"/>
        </p:xfrm>
        <a:graphic>
          <a:graphicData uri="http://schemas.openxmlformats.org/drawingml/2006/table">
            <a:tbl>
              <a:tblPr firstRow="1" bandRow="1">
                <a:tableStyleId>{2D5ABB26-0587-4C30-8999-92F81FD0307C}</a:tableStyleId>
              </a:tblPr>
              <a:tblGrid>
                <a:gridCol w="2430780">
                  <a:extLst>
                    <a:ext uri="{9D8B030D-6E8A-4147-A177-3AD203B41FA5}">
                      <a16:colId xmlns:a16="http://schemas.microsoft.com/office/drawing/2014/main" val="20000"/>
                    </a:ext>
                  </a:extLst>
                </a:gridCol>
                <a:gridCol w="2433955">
                  <a:extLst>
                    <a:ext uri="{9D8B030D-6E8A-4147-A177-3AD203B41FA5}">
                      <a16:colId xmlns:a16="http://schemas.microsoft.com/office/drawing/2014/main" val="20001"/>
                    </a:ext>
                  </a:extLst>
                </a:gridCol>
                <a:gridCol w="2687955">
                  <a:extLst>
                    <a:ext uri="{9D8B030D-6E8A-4147-A177-3AD203B41FA5}">
                      <a16:colId xmlns:a16="http://schemas.microsoft.com/office/drawing/2014/main" val="20002"/>
                    </a:ext>
                  </a:extLst>
                </a:gridCol>
              </a:tblGrid>
              <a:tr h="378459">
                <a:tc>
                  <a:txBody>
                    <a:bodyPr/>
                    <a:lstStyle/>
                    <a:p>
                      <a:pPr marL="70485">
                        <a:lnSpc>
                          <a:spcPts val="2800"/>
                        </a:lnSpc>
                      </a:pPr>
                      <a:r>
                        <a:rPr sz="2400" b="1" dirty="0">
                          <a:solidFill>
                            <a:srgbClr val="333333"/>
                          </a:solidFill>
                          <a:latin typeface="Candara"/>
                          <a:cs typeface="Candara"/>
                        </a:rPr>
                        <a:t>Tartib</a:t>
                      </a:r>
                      <a:r>
                        <a:rPr sz="2400" b="1" spc="-30" dirty="0">
                          <a:solidFill>
                            <a:srgbClr val="333333"/>
                          </a:solidFill>
                          <a:latin typeface="Candara"/>
                          <a:cs typeface="Candara"/>
                        </a:rPr>
                        <a:t> </a:t>
                      </a:r>
                      <a:r>
                        <a:rPr sz="2400" b="1" spc="-5" dirty="0">
                          <a:solidFill>
                            <a:srgbClr val="333333"/>
                          </a:solidFill>
                          <a:latin typeface="Candara"/>
                          <a:cs typeface="Candara"/>
                        </a:rPr>
                        <a:t>raqam</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800"/>
                        </a:lnSpc>
                      </a:pPr>
                      <a:r>
                        <a:rPr sz="2400" b="1" dirty="0">
                          <a:solidFill>
                            <a:srgbClr val="333333"/>
                          </a:solidFill>
                          <a:latin typeface="Candara"/>
                          <a:cs typeface="Candara"/>
                        </a:rPr>
                        <a:t>A</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b="1" dirty="0">
                          <a:solidFill>
                            <a:srgbClr val="333333"/>
                          </a:solidFill>
                          <a:latin typeface="Candara"/>
                          <a:cs typeface="Candara"/>
                        </a:rPr>
                        <a:t>B</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714">
                <a:tc>
                  <a:txBody>
                    <a:bodyPr/>
                    <a:lstStyle/>
                    <a:p>
                      <a:pPr marL="70485">
                        <a:lnSpc>
                          <a:spcPts val="280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800"/>
                        </a:lnSpc>
                      </a:pPr>
                      <a:r>
                        <a:rPr sz="2400" spc="-5" dirty="0">
                          <a:solidFill>
                            <a:srgbClr val="333333"/>
                          </a:solidFill>
                          <a:latin typeface="Candara"/>
                          <a:cs typeface="Candara"/>
                        </a:rPr>
                        <a:t>Anvar</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Ergashev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586">
                <a:tc>
                  <a:txBody>
                    <a:bodyPr/>
                    <a:lstStyle/>
                    <a:p>
                      <a:pPr marL="70485">
                        <a:lnSpc>
                          <a:spcPts val="280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800"/>
                        </a:lnSpc>
                      </a:pPr>
                      <a:r>
                        <a:rPr sz="2400" dirty="0">
                          <a:solidFill>
                            <a:srgbClr val="333333"/>
                          </a:solidFill>
                          <a:latin typeface="Candara"/>
                          <a:cs typeface="Candara"/>
                        </a:rPr>
                        <a:t>Baxtiyor</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Salimov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333">
                <a:tc>
                  <a:txBody>
                    <a:bodyPr/>
                    <a:lstStyle/>
                    <a:p>
                      <a:pPr marL="70485">
                        <a:lnSpc>
                          <a:spcPts val="280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800"/>
                        </a:lnSpc>
                      </a:pPr>
                      <a:r>
                        <a:rPr sz="2400" dirty="0">
                          <a:solidFill>
                            <a:srgbClr val="333333"/>
                          </a:solidFill>
                          <a:latin typeface="Candara"/>
                          <a:cs typeface="Candara"/>
                        </a:rPr>
                        <a:t>Olim</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Ashirov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8840">
                <a:tc>
                  <a:txBody>
                    <a:bodyPr/>
                    <a:lstStyle/>
                    <a:p>
                      <a:pPr marL="70485">
                        <a:lnSpc>
                          <a:spcPts val="2805"/>
                        </a:lnSpc>
                      </a:pPr>
                      <a:r>
                        <a:rPr sz="2400" dirty="0">
                          <a:solidFill>
                            <a:srgbClr val="333333"/>
                          </a:solidFill>
                          <a:latin typeface="Candara"/>
                          <a:cs typeface="Candara"/>
                        </a:rPr>
                        <a:t>4</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805"/>
                        </a:lnSpc>
                      </a:pPr>
                      <a:r>
                        <a:rPr sz="2400" spc="-5" dirty="0">
                          <a:solidFill>
                            <a:srgbClr val="333333"/>
                          </a:solidFill>
                          <a:latin typeface="Candara"/>
                          <a:cs typeface="Candara"/>
                        </a:rPr>
                        <a:t>Islom</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5"/>
                        </a:lnSpc>
                      </a:pPr>
                      <a:r>
                        <a:rPr sz="2400" dirty="0">
                          <a:solidFill>
                            <a:srgbClr val="333333"/>
                          </a:solidFill>
                          <a:latin typeface="Candara"/>
                          <a:cs typeface="Candara"/>
                        </a:rPr>
                        <a:t>Kenjayev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706437" y="4067810"/>
            <a:ext cx="9282430" cy="2625090"/>
          </a:xfrm>
          <a:prstGeom prst="rect">
            <a:avLst/>
          </a:prstGeom>
        </p:spPr>
        <p:txBody>
          <a:bodyPr vert="horz" wrap="square" lIns="0" tIns="5715" rIns="0" bIns="0" rtlCol="0">
            <a:spAutoFit/>
          </a:bodyPr>
          <a:lstStyle/>
          <a:p>
            <a:pPr marL="12700" marR="13335" indent="360680" algn="just">
              <a:lnSpc>
                <a:spcPct val="101800"/>
              </a:lnSpc>
              <a:spcBef>
                <a:spcPts val="45"/>
              </a:spcBef>
            </a:pPr>
            <a:r>
              <a:rPr sz="2400" spc="-5" dirty="0">
                <a:latin typeface="Candara"/>
                <a:cs typeface="Candara"/>
              </a:rPr>
              <a:t>Ammo, </a:t>
            </a:r>
            <a:r>
              <a:rPr sz="2400" dirty="0">
                <a:latin typeface="Candara"/>
                <a:cs typeface="Candara"/>
              </a:rPr>
              <a:t>bunday jadvallarni </a:t>
            </a:r>
            <a:r>
              <a:rPr sz="2400" spc="-5" dirty="0">
                <a:latin typeface="Candara"/>
                <a:cs typeface="Candara"/>
              </a:rPr>
              <a:t>relyatsion </a:t>
            </a:r>
            <a:r>
              <a:rPr sz="2400" spc="-10" dirty="0">
                <a:latin typeface="Candara"/>
                <a:cs typeface="Candara"/>
              </a:rPr>
              <a:t>deb </a:t>
            </a:r>
            <a:r>
              <a:rPr sz="2400" dirty="0">
                <a:latin typeface="Candara"/>
                <a:cs typeface="Candara"/>
              </a:rPr>
              <a:t>atash </a:t>
            </a:r>
            <a:r>
              <a:rPr sz="2400" spc="-5" dirty="0">
                <a:latin typeface="Candara"/>
                <a:cs typeface="Candara"/>
              </a:rPr>
              <a:t>mumkin emas, chunki </a:t>
            </a:r>
            <a:r>
              <a:rPr sz="2400" dirty="0">
                <a:latin typeface="Candara"/>
                <a:cs typeface="Candara"/>
              </a:rPr>
              <a:t> ular</a:t>
            </a:r>
            <a:r>
              <a:rPr sz="2400" spc="5" dirty="0">
                <a:latin typeface="Candara"/>
                <a:cs typeface="Candara"/>
              </a:rPr>
              <a:t> </a:t>
            </a:r>
            <a:r>
              <a:rPr sz="2400" dirty="0">
                <a:latin typeface="Candara"/>
                <a:cs typeface="Candara"/>
              </a:rPr>
              <a:t>ikki</a:t>
            </a:r>
            <a:r>
              <a:rPr sz="2400" spc="5" dirty="0">
                <a:latin typeface="Candara"/>
                <a:cs typeface="Candara"/>
              </a:rPr>
              <a:t> </a:t>
            </a:r>
            <a:r>
              <a:rPr sz="2400" spc="-5" dirty="0">
                <a:latin typeface="Candara"/>
                <a:cs typeface="Candara"/>
              </a:rPr>
              <a:t>o'lchovli</a:t>
            </a:r>
            <a:r>
              <a:rPr sz="2400" dirty="0">
                <a:latin typeface="Candara"/>
                <a:cs typeface="Candara"/>
              </a:rPr>
              <a:t> ma'lumotlar</a:t>
            </a:r>
            <a:r>
              <a:rPr sz="2400" spc="5" dirty="0">
                <a:latin typeface="Candara"/>
                <a:cs typeface="Candara"/>
              </a:rPr>
              <a:t> </a:t>
            </a:r>
            <a:r>
              <a:rPr sz="2400" spc="-5" dirty="0">
                <a:latin typeface="Candara"/>
                <a:cs typeface="Candara"/>
              </a:rPr>
              <a:t>massivlari</a:t>
            </a:r>
            <a:r>
              <a:rPr sz="2400" dirty="0">
                <a:latin typeface="Candara"/>
                <a:cs typeface="Candara"/>
              </a:rPr>
              <a:t> </a:t>
            </a:r>
            <a:r>
              <a:rPr sz="2400" spc="-5" dirty="0">
                <a:latin typeface="Candara"/>
                <a:cs typeface="Candara"/>
              </a:rPr>
              <a:t>bilan</a:t>
            </a:r>
            <a:r>
              <a:rPr sz="2400" dirty="0">
                <a:latin typeface="Candara"/>
                <a:cs typeface="Candara"/>
              </a:rPr>
              <a:t> </a:t>
            </a:r>
            <a:r>
              <a:rPr sz="2400" spc="-5" dirty="0">
                <a:latin typeface="Candara"/>
                <a:cs typeface="Candara"/>
              </a:rPr>
              <a:t>raqamlangan.</a:t>
            </a:r>
            <a:r>
              <a:rPr sz="2400" dirty="0">
                <a:latin typeface="Candara"/>
                <a:cs typeface="Candara"/>
              </a:rPr>
              <a:t> </a:t>
            </a:r>
            <a:r>
              <a:rPr sz="2400" spc="-5" dirty="0">
                <a:latin typeface="Candara"/>
                <a:cs typeface="Candara"/>
              </a:rPr>
              <a:t>Agar</a:t>
            </a:r>
            <a:r>
              <a:rPr sz="2400" dirty="0">
                <a:latin typeface="Candara"/>
                <a:cs typeface="Candara"/>
              </a:rPr>
              <a:t> biz </a:t>
            </a:r>
            <a:r>
              <a:rPr sz="2400" spc="-509" dirty="0">
                <a:latin typeface="Candara"/>
                <a:cs typeface="Candara"/>
              </a:rPr>
              <a:t> </a:t>
            </a:r>
            <a:r>
              <a:rPr sz="2400" dirty="0">
                <a:latin typeface="Candara"/>
                <a:cs typeface="Candara"/>
              </a:rPr>
              <a:t>satrlarni </a:t>
            </a:r>
            <a:r>
              <a:rPr sz="2400" spc="-5" dirty="0">
                <a:latin typeface="Candara"/>
                <a:cs typeface="Candara"/>
              </a:rPr>
              <a:t>almashtirsak,</a:t>
            </a:r>
            <a:r>
              <a:rPr sz="2400" dirty="0">
                <a:latin typeface="Candara"/>
                <a:cs typeface="Candara"/>
              </a:rPr>
              <a:t> </a:t>
            </a:r>
            <a:r>
              <a:rPr sz="2400" spc="-5" dirty="0">
                <a:latin typeface="Candara"/>
                <a:cs typeface="Candara"/>
              </a:rPr>
              <a:t>unda</a:t>
            </a:r>
            <a:r>
              <a:rPr sz="2400" dirty="0">
                <a:latin typeface="Candara"/>
                <a:cs typeface="Candara"/>
              </a:rPr>
              <a:t> bizning </a:t>
            </a:r>
            <a:r>
              <a:rPr sz="2400" spc="-5" dirty="0">
                <a:latin typeface="Candara"/>
                <a:cs typeface="Candara"/>
              </a:rPr>
              <a:t>raqamlashimiz</a:t>
            </a:r>
            <a:r>
              <a:rPr sz="2400" dirty="0">
                <a:latin typeface="Candara"/>
                <a:cs typeface="Candara"/>
              </a:rPr>
              <a:t> </a:t>
            </a:r>
            <a:r>
              <a:rPr sz="2400" spc="-5" dirty="0">
                <a:latin typeface="Candara"/>
                <a:cs typeface="Candara"/>
              </a:rPr>
              <a:t>buziladi.</a:t>
            </a:r>
            <a:endParaRPr sz="2400">
              <a:latin typeface="Candara"/>
              <a:cs typeface="Candara"/>
            </a:endParaRPr>
          </a:p>
          <a:p>
            <a:pPr>
              <a:lnSpc>
                <a:spcPct val="100000"/>
              </a:lnSpc>
            </a:pPr>
            <a:endParaRPr sz="2400">
              <a:latin typeface="Candara"/>
              <a:cs typeface="Candara"/>
            </a:endParaRPr>
          </a:p>
          <a:p>
            <a:pPr marL="12700" marR="5080" indent="360680" algn="just">
              <a:lnSpc>
                <a:spcPct val="101800"/>
              </a:lnSpc>
              <a:spcBef>
                <a:spcPts val="5"/>
              </a:spcBef>
            </a:pPr>
            <a:r>
              <a:rPr sz="2400" spc="-5" dirty="0">
                <a:latin typeface="Candara"/>
                <a:cs typeface="Candara"/>
              </a:rPr>
              <a:t>Relyatsion nazariyaga ko'ra, jadvallardagi ma'lumotlar </a:t>
            </a:r>
            <a:r>
              <a:rPr sz="2400" spc="10" dirty="0">
                <a:latin typeface="Candara"/>
                <a:cs typeface="Candara"/>
              </a:rPr>
              <a:t>hech </a:t>
            </a:r>
            <a:r>
              <a:rPr sz="2400" spc="-5" dirty="0">
                <a:latin typeface="Candara"/>
                <a:cs typeface="Candara"/>
              </a:rPr>
              <a:t>qanday </a:t>
            </a:r>
            <a:r>
              <a:rPr sz="2400" dirty="0">
                <a:latin typeface="Candara"/>
                <a:cs typeface="Candara"/>
              </a:rPr>
              <a:t> tarzda </a:t>
            </a:r>
            <a:r>
              <a:rPr sz="2400" spc="-5" dirty="0">
                <a:latin typeface="Candara"/>
                <a:cs typeface="Candara"/>
              </a:rPr>
              <a:t>saralanmaydi </a:t>
            </a:r>
            <a:r>
              <a:rPr sz="2400" dirty="0">
                <a:latin typeface="Candara"/>
                <a:cs typeface="Candara"/>
              </a:rPr>
              <a:t>va </a:t>
            </a:r>
            <a:r>
              <a:rPr sz="2400" spc="-5" dirty="0">
                <a:latin typeface="Candara"/>
                <a:cs typeface="Candara"/>
              </a:rPr>
              <a:t>2-tartib tartibidagi </a:t>
            </a:r>
            <a:r>
              <a:rPr sz="2400" dirty="0">
                <a:latin typeface="Candara"/>
                <a:cs typeface="Candara"/>
              </a:rPr>
              <a:t>satrdan </a:t>
            </a:r>
            <a:r>
              <a:rPr sz="2400" spc="-5" dirty="0">
                <a:latin typeface="Candara"/>
                <a:cs typeface="Candara"/>
              </a:rPr>
              <a:t>yoki ikkinchi ustundan </a:t>
            </a:r>
            <a:r>
              <a:rPr sz="2400" spc="-509" dirty="0">
                <a:latin typeface="Candara"/>
                <a:cs typeface="Candara"/>
              </a:rPr>
              <a:t> </a:t>
            </a:r>
            <a:r>
              <a:rPr sz="2400" dirty="0">
                <a:latin typeface="Candara"/>
                <a:cs typeface="Candara"/>
              </a:rPr>
              <a:t>ma'lumotlarni</a:t>
            </a:r>
            <a:r>
              <a:rPr sz="2400" spc="-5" dirty="0">
                <a:latin typeface="Candara"/>
                <a:cs typeface="Candara"/>
              </a:rPr>
              <a:t> olishimiz</a:t>
            </a:r>
            <a:r>
              <a:rPr sz="2400" dirty="0">
                <a:latin typeface="Candara"/>
                <a:cs typeface="Candara"/>
              </a:rPr>
              <a:t> </a:t>
            </a:r>
            <a:r>
              <a:rPr sz="2400" spc="-5" dirty="0">
                <a:latin typeface="Candara"/>
                <a:cs typeface="Candara"/>
              </a:rPr>
              <a:t>kerak</a:t>
            </a:r>
            <a:r>
              <a:rPr sz="2400" spc="5" dirty="0">
                <a:latin typeface="Candara"/>
                <a:cs typeface="Candara"/>
              </a:rPr>
              <a:t> </a:t>
            </a:r>
            <a:r>
              <a:rPr sz="2400" spc="-5" dirty="0">
                <a:latin typeface="Candara"/>
                <a:cs typeface="Candara"/>
              </a:rPr>
              <a:t>deb</a:t>
            </a:r>
            <a:r>
              <a:rPr sz="2400" spc="-15" dirty="0">
                <a:latin typeface="Candara"/>
                <a:cs typeface="Candara"/>
              </a:rPr>
              <a:t> </a:t>
            </a:r>
            <a:r>
              <a:rPr sz="2400" dirty="0">
                <a:latin typeface="Candara"/>
                <a:cs typeface="Candara"/>
              </a:rPr>
              <a:t>ayta</a:t>
            </a:r>
            <a:r>
              <a:rPr sz="2400" spc="-15" dirty="0">
                <a:latin typeface="Candara"/>
                <a:cs typeface="Candara"/>
              </a:rPr>
              <a:t> </a:t>
            </a:r>
            <a:r>
              <a:rPr sz="2400" spc="-5" dirty="0">
                <a:latin typeface="Candara"/>
                <a:cs typeface="Candara"/>
              </a:rPr>
              <a:t>olmaymiz.</a:t>
            </a:r>
            <a:endParaRPr sz="2400">
              <a:latin typeface="Candara"/>
              <a:cs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437" y="902219"/>
            <a:ext cx="9281795" cy="1863459"/>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spc="-5" dirty="0"/>
              <a:t>Shuning</a:t>
            </a:r>
            <a:r>
              <a:rPr sz="2400" dirty="0"/>
              <a:t> </a:t>
            </a:r>
            <a:r>
              <a:rPr sz="2400" spc="-5" dirty="0"/>
              <a:t>uchun</a:t>
            </a:r>
            <a:r>
              <a:rPr sz="2400" dirty="0"/>
              <a:t> jadvalimizni</a:t>
            </a:r>
            <a:r>
              <a:rPr sz="2400" spc="5" dirty="0"/>
              <a:t> </a:t>
            </a:r>
            <a:r>
              <a:rPr sz="2400" spc="-5" dirty="0"/>
              <a:t>normallashtirishni</a:t>
            </a:r>
            <a:r>
              <a:rPr sz="2400" dirty="0"/>
              <a:t> boshlash</a:t>
            </a:r>
            <a:r>
              <a:rPr sz="2400" spc="5" dirty="0"/>
              <a:t> </a:t>
            </a:r>
            <a:r>
              <a:rPr sz="2400" spc="-5" dirty="0"/>
              <a:t>uchun</a:t>
            </a:r>
            <a:r>
              <a:rPr sz="2400" dirty="0"/>
              <a:t> biz </a:t>
            </a:r>
            <a:r>
              <a:rPr sz="2400" spc="5" dirty="0"/>
              <a:t> </a:t>
            </a:r>
            <a:r>
              <a:rPr sz="2400" dirty="0"/>
              <a:t>hech </a:t>
            </a:r>
            <a:r>
              <a:rPr sz="2400" spc="-5" dirty="0"/>
              <a:t>bo'lmaganda </a:t>
            </a:r>
            <a:r>
              <a:rPr sz="2400" dirty="0"/>
              <a:t>tartib raqami </a:t>
            </a:r>
            <a:r>
              <a:rPr sz="2400" spc="-5" dirty="0"/>
              <a:t>bilan ustunni </a:t>
            </a:r>
            <a:r>
              <a:rPr sz="2400" dirty="0"/>
              <a:t>o'chirib tashlashimiz va </a:t>
            </a:r>
            <a:r>
              <a:rPr sz="2400" spc="5" dirty="0"/>
              <a:t> </a:t>
            </a:r>
            <a:r>
              <a:rPr sz="2400" spc="-5" dirty="0"/>
              <a:t>ustunlar </a:t>
            </a:r>
            <a:r>
              <a:rPr sz="2400" dirty="0"/>
              <a:t>tartibini </a:t>
            </a:r>
            <a:r>
              <a:rPr sz="2400" spc="-5" dirty="0"/>
              <a:t>e'tiborsiz qoldirishimiz </a:t>
            </a:r>
            <a:r>
              <a:rPr sz="2400" dirty="0"/>
              <a:t>kerak. </a:t>
            </a:r>
            <a:r>
              <a:rPr sz="2400" spc="-5" dirty="0"/>
              <a:t>Masalan, </a:t>
            </a:r>
            <a:r>
              <a:rPr sz="2400" dirty="0"/>
              <a:t>ularga ko'proq </a:t>
            </a:r>
            <a:r>
              <a:rPr sz="2400" spc="5" dirty="0"/>
              <a:t> </a:t>
            </a:r>
            <a:r>
              <a:rPr sz="2400" dirty="0"/>
              <a:t>to'g'ri </a:t>
            </a:r>
            <a:r>
              <a:rPr sz="2400" spc="-5" dirty="0"/>
              <a:t>nomlar</a:t>
            </a:r>
            <a:r>
              <a:rPr sz="2400" spc="-15" dirty="0"/>
              <a:t> </a:t>
            </a:r>
            <a:r>
              <a:rPr sz="2400" spc="-5" dirty="0"/>
              <a:t>berish</a:t>
            </a:r>
            <a:r>
              <a:rPr sz="2400" dirty="0"/>
              <a:t> orqali</a:t>
            </a:r>
            <a:r>
              <a:rPr sz="2400" spc="5" dirty="0"/>
              <a:t> </a:t>
            </a:r>
            <a:r>
              <a:rPr sz="2400" dirty="0"/>
              <a:t>bu </a:t>
            </a:r>
            <a:r>
              <a:rPr sz="2400" spc="-5" dirty="0"/>
              <a:t>ishni</a:t>
            </a:r>
            <a:r>
              <a:rPr sz="2400" dirty="0"/>
              <a:t> </a:t>
            </a:r>
            <a:r>
              <a:rPr sz="2400" spc="-5" dirty="0"/>
              <a:t>amalga</a:t>
            </a:r>
            <a:r>
              <a:rPr sz="2400" dirty="0"/>
              <a:t> oshirish</a:t>
            </a:r>
            <a:r>
              <a:rPr sz="2400" spc="-10" dirty="0"/>
              <a:t> </a:t>
            </a:r>
            <a:r>
              <a:rPr sz="2400" spc="-5" dirty="0"/>
              <a:t>mumkin.</a:t>
            </a:r>
          </a:p>
        </p:txBody>
      </p:sp>
      <p:graphicFrame>
        <p:nvGraphicFramePr>
          <p:cNvPr id="3" name="object 3"/>
          <p:cNvGraphicFramePr>
            <a:graphicFrameLocks noGrp="1"/>
          </p:cNvGraphicFramePr>
          <p:nvPr/>
        </p:nvGraphicFramePr>
        <p:xfrm>
          <a:off x="719137" y="2942209"/>
          <a:ext cx="3766820" cy="1890393"/>
        </p:xfrm>
        <a:graphic>
          <a:graphicData uri="http://schemas.openxmlformats.org/drawingml/2006/table">
            <a:tbl>
              <a:tblPr firstRow="1" bandRow="1">
                <a:tableStyleId>{2D5ABB26-0587-4C30-8999-92F81FD0307C}</a:tableStyleId>
              </a:tblPr>
              <a:tblGrid>
                <a:gridCol w="1922780">
                  <a:extLst>
                    <a:ext uri="{9D8B030D-6E8A-4147-A177-3AD203B41FA5}">
                      <a16:colId xmlns:a16="http://schemas.microsoft.com/office/drawing/2014/main" val="20000"/>
                    </a:ext>
                  </a:extLst>
                </a:gridCol>
                <a:gridCol w="1844040">
                  <a:extLst>
                    <a:ext uri="{9D8B030D-6E8A-4147-A177-3AD203B41FA5}">
                      <a16:colId xmlns:a16="http://schemas.microsoft.com/office/drawing/2014/main" val="20001"/>
                    </a:ext>
                  </a:extLst>
                </a:gridCol>
              </a:tblGrid>
              <a:tr h="378460">
                <a:tc>
                  <a:txBody>
                    <a:bodyPr/>
                    <a:lstStyle/>
                    <a:p>
                      <a:pPr marL="431800">
                        <a:lnSpc>
                          <a:spcPts val="2780"/>
                        </a:lnSpc>
                      </a:pPr>
                      <a:r>
                        <a:rPr sz="2400" b="1" spc="-5" dirty="0">
                          <a:solidFill>
                            <a:srgbClr val="333333"/>
                          </a:solidFill>
                          <a:latin typeface="Candara"/>
                          <a:cs typeface="Candara"/>
                        </a:rPr>
                        <a:t>first_name</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780"/>
                        </a:lnSpc>
                      </a:pPr>
                      <a:r>
                        <a:rPr sz="2400" b="1" dirty="0">
                          <a:solidFill>
                            <a:srgbClr val="333333"/>
                          </a:solidFill>
                          <a:latin typeface="Candara"/>
                          <a:cs typeface="Candara"/>
                        </a:rPr>
                        <a:t>last_name</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840">
                <a:tc>
                  <a:txBody>
                    <a:bodyPr/>
                    <a:lstStyle/>
                    <a:p>
                      <a:pPr marL="431800">
                        <a:lnSpc>
                          <a:spcPts val="2785"/>
                        </a:lnSpc>
                      </a:pPr>
                      <a:r>
                        <a:rPr sz="2400" spc="-5" dirty="0">
                          <a:solidFill>
                            <a:srgbClr val="333333"/>
                          </a:solidFill>
                          <a:latin typeface="Candara"/>
                          <a:cs typeface="Candara"/>
                        </a:rPr>
                        <a:t>Anvar</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785"/>
                        </a:lnSpc>
                      </a:pPr>
                      <a:r>
                        <a:rPr sz="2400" spc="-5" dirty="0">
                          <a:solidFill>
                            <a:srgbClr val="333333"/>
                          </a:solidFill>
                          <a:latin typeface="Candara"/>
                          <a:cs typeface="Candara"/>
                        </a:rPr>
                        <a:t>Ergashev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460">
                <a:tc>
                  <a:txBody>
                    <a:bodyPr/>
                    <a:lstStyle/>
                    <a:p>
                      <a:pPr marL="431800">
                        <a:lnSpc>
                          <a:spcPts val="2780"/>
                        </a:lnSpc>
                      </a:pPr>
                      <a:r>
                        <a:rPr sz="2400" dirty="0">
                          <a:solidFill>
                            <a:srgbClr val="333333"/>
                          </a:solidFill>
                          <a:latin typeface="Candara"/>
                          <a:cs typeface="Candara"/>
                        </a:rPr>
                        <a:t>Baxtiyor</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780"/>
                        </a:lnSpc>
                      </a:pPr>
                      <a:r>
                        <a:rPr sz="2400" spc="-5" dirty="0">
                          <a:solidFill>
                            <a:srgbClr val="333333"/>
                          </a:solidFill>
                          <a:latin typeface="Candara"/>
                          <a:cs typeface="Candara"/>
                        </a:rPr>
                        <a:t>Salimov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459">
                <a:tc>
                  <a:txBody>
                    <a:bodyPr/>
                    <a:lstStyle/>
                    <a:p>
                      <a:pPr marL="431800">
                        <a:lnSpc>
                          <a:spcPts val="2780"/>
                        </a:lnSpc>
                      </a:pPr>
                      <a:r>
                        <a:rPr sz="2400" dirty="0">
                          <a:solidFill>
                            <a:srgbClr val="333333"/>
                          </a:solidFill>
                          <a:latin typeface="Candara"/>
                          <a:cs typeface="Candara"/>
                        </a:rPr>
                        <a:t>Olim</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780"/>
                        </a:lnSpc>
                      </a:pPr>
                      <a:r>
                        <a:rPr sz="2400" spc="-5" dirty="0">
                          <a:solidFill>
                            <a:srgbClr val="333333"/>
                          </a:solidFill>
                          <a:latin typeface="Candara"/>
                          <a:cs typeface="Candara"/>
                        </a:rPr>
                        <a:t>Ashirov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6174">
                <a:tc>
                  <a:txBody>
                    <a:bodyPr/>
                    <a:lstStyle/>
                    <a:p>
                      <a:pPr marL="431800">
                        <a:lnSpc>
                          <a:spcPts val="2780"/>
                        </a:lnSpc>
                      </a:pPr>
                      <a:r>
                        <a:rPr sz="2400" spc="-5" dirty="0">
                          <a:solidFill>
                            <a:srgbClr val="333333"/>
                          </a:solidFill>
                          <a:latin typeface="Candara"/>
                          <a:cs typeface="Candara"/>
                        </a:rPr>
                        <a:t>Islom</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29259">
                        <a:lnSpc>
                          <a:spcPts val="2780"/>
                        </a:lnSpc>
                      </a:pPr>
                      <a:r>
                        <a:rPr sz="2400" dirty="0">
                          <a:solidFill>
                            <a:srgbClr val="333333"/>
                          </a:solidFill>
                          <a:latin typeface="Candara"/>
                          <a:cs typeface="Candara"/>
                        </a:rPr>
                        <a:t>Kenjayev</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706437" y="5185664"/>
            <a:ext cx="9277985" cy="1136015"/>
          </a:xfrm>
          <a:prstGeom prst="rect">
            <a:avLst/>
          </a:prstGeom>
        </p:spPr>
        <p:txBody>
          <a:bodyPr vert="horz" wrap="square" lIns="0" tIns="5715" rIns="0" bIns="0" rtlCol="0">
            <a:spAutoFit/>
          </a:bodyPr>
          <a:lstStyle/>
          <a:p>
            <a:pPr marL="12700" marR="5080" indent="360680" algn="just">
              <a:lnSpc>
                <a:spcPct val="101800"/>
              </a:lnSpc>
              <a:spcBef>
                <a:spcPts val="45"/>
              </a:spcBef>
            </a:pPr>
            <a:r>
              <a:rPr sz="2400" dirty="0">
                <a:latin typeface="Candara"/>
                <a:cs typeface="Candara"/>
              </a:rPr>
              <a:t>Endi biz </a:t>
            </a:r>
            <a:r>
              <a:rPr sz="2400" spc="-5" dirty="0">
                <a:latin typeface="Candara"/>
                <a:cs typeface="Candara"/>
              </a:rPr>
              <a:t>ushbu </a:t>
            </a:r>
            <a:r>
              <a:rPr sz="2400" dirty="0">
                <a:latin typeface="Candara"/>
                <a:cs typeface="Candara"/>
              </a:rPr>
              <a:t>jadval </a:t>
            </a:r>
            <a:r>
              <a:rPr sz="2400" spc="-5" dirty="0">
                <a:latin typeface="Candara"/>
                <a:cs typeface="Candara"/>
              </a:rPr>
              <a:t>munosabat nazariyasining asosiy </a:t>
            </a:r>
            <a:r>
              <a:rPr sz="2400" dirty="0">
                <a:latin typeface="Candara"/>
                <a:cs typeface="Candara"/>
              </a:rPr>
              <a:t>tamoyillariga </a:t>
            </a:r>
            <a:r>
              <a:rPr sz="2400" spc="5" dirty="0">
                <a:latin typeface="Candara"/>
                <a:cs typeface="Candara"/>
              </a:rPr>
              <a:t> </a:t>
            </a:r>
            <a:r>
              <a:rPr sz="2400" dirty="0">
                <a:latin typeface="Candara"/>
                <a:cs typeface="Candara"/>
              </a:rPr>
              <a:t>rioya </a:t>
            </a:r>
            <a:r>
              <a:rPr sz="2400" spc="-5" dirty="0">
                <a:latin typeface="Candara"/>
                <a:cs typeface="Candara"/>
              </a:rPr>
              <a:t>qilganligini aytishimiz mumkin </a:t>
            </a:r>
            <a:r>
              <a:rPr sz="2400" dirty="0">
                <a:latin typeface="Candara"/>
                <a:cs typeface="Candara"/>
              </a:rPr>
              <a:t>va biz </a:t>
            </a:r>
            <a:r>
              <a:rPr sz="2400" spc="-5" dirty="0">
                <a:latin typeface="Candara"/>
                <a:cs typeface="Candara"/>
              </a:rPr>
              <a:t>uni </a:t>
            </a:r>
            <a:r>
              <a:rPr sz="2400" dirty="0">
                <a:latin typeface="Candara"/>
                <a:cs typeface="Candara"/>
              </a:rPr>
              <a:t>u yoki bu </a:t>
            </a:r>
            <a:r>
              <a:rPr sz="2400" spc="-5" dirty="0">
                <a:latin typeface="Candara"/>
                <a:cs typeface="Candara"/>
              </a:rPr>
              <a:t>normal shaklga, </a:t>
            </a:r>
            <a:r>
              <a:rPr sz="2400" dirty="0">
                <a:latin typeface="Candara"/>
                <a:cs typeface="Candara"/>
              </a:rPr>
              <a:t> masalan, birinchi</a:t>
            </a:r>
            <a:r>
              <a:rPr sz="2400" spc="-10" dirty="0">
                <a:latin typeface="Candara"/>
                <a:cs typeface="Candara"/>
              </a:rPr>
              <a:t> </a:t>
            </a:r>
            <a:r>
              <a:rPr sz="2400" dirty="0">
                <a:latin typeface="Candara"/>
                <a:cs typeface="Candara"/>
              </a:rPr>
              <a:t>normal</a:t>
            </a:r>
            <a:r>
              <a:rPr sz="2400" spc="10" dirty="0">
                <a:latin typeface="Candara"/>
                <a:cs typeface="Candara"/>
              </a:rPr>
              <a:t> </a:t>
            </a:r>
            <a:r>
              <a:rPr sz="2400" spc="-5" dirty="0">
                <a:latin typeface="Candara"/>
                <a:cs typeface="Candara"/>
              </a:rPr>
              <a:t>shaklga</a:t>
            </a:r>
            <a:r>
              <a:rPr sz="2400" dirty="0">
                <a:latin typeface="Candara"/>
                <a:cs typeface="Candara"/>
              </a:rPr>
              <a:t> </a:t>
            </a:r>
            <a:r>
              <a:rPr sz="2400" spc="-5" dirty="0">
                <a:latin typeface="Candara"/>
                <a:cs typeface="Candara"/>
              </a:rPr>
              <a:t>tushirishni</a:t>
            </a:r>
            <a:r>
              <a:rPr sz="2400" dirty="0">
                <a:latin typeface="Candara"/>
                <a:cs typeface="Candara"/>
              </a:rPr>
              <a:t> </a:t>
            </a:r>
            <a:r>
              <a:rPr sz="2400" spc="-5" dirty="0">
                <a:latin typeface="Candara"/>
                <a:cs typeface="Candara"/>
              </a:rPr>
              <a:t>boshlashimiz</a:t>
            </a:r>
            <a:r>
              <a:rPr sz="2400" dirty="0">
                <a:latin typeface="Candara"/>
                <a:cs typeface="Candara"/>
              </a:rPr>
              <a:t> </a:t>
            </a:r>
            <a:r>
              <a:rPr sz="2400" spc="-5" dirty="0">
                <a:latin typeface="Candara"/>
                <a:cs typeface="Candara"/>
              </a:rPr>
              <a:t>mumkin.</a:t>
            </a:r>
            <a:endParaRPr sz="2400">
              <a:latin typeface="Candara"/>
              <a:cs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9890" cy="5603240"/>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b="1" spc="-5" dirty="0">
                <a:latin typeface="Candara"/>
                <a:cs typeface="Candara"/>
              </a:rPr>
              <a:t>Normallashtirish</a:t>
            </a:r>
            <a:r>
              <a:rPr sz="2400" b="1" dirty="0">
                <a:latin typeface="Candara"/>
                <a:cs typeface="Candara"/>
              </a:rPr>
              <a:t> </a:t>
            </a:r>
            <a:r>
              <a:rPr sz="2400" spc="-5" dirty="0">
                <a:latin typeface="Candara"/>
                <a:cs typeface="Candara"/>
              </a:rPr>
              <a:t>atamasi</a:t>
            </a:r>
            <a:r>
              <a:rPr sz="2400" dirty="0">
                <a:latin typeface="Candara"/>
                <a:cs typeface="Candara"/>
              </a:rPr>
              <a:t> </a:t>
            </a:r>
            <a:r>
              <a:rPr sz="2400" spc="-5" dirty="0">
                <a:latin typeface="Candara"/>
                <a:cs typeface="Candara"/>
              </a:rPr>
              <a:t>ma'lumotlar</a:t>
            </a:r>
            <a:r>
              <a:rPr sz="2400" dirty="0">
                <a:latin typeface="Candara"/>
                <a:cs typeface="Candara"/>
              </a:rPr>
              <a:t> </a:t>
            </a:r>
            <a:r>
              <a:rPr sz="2400" spc="-5" dirty="0">
                <a:latin typeface="Candara"/>
                <a:cs typeface="Candara"/>
              </a:rPr>
              <a:t>bazasi</a:t>
            </a:r>
            <a:r>
              <a:rPr sz="2400" dirty="0">
                <a:latin typeface="Candara"/>
                <a:cs typeface="Candara"/>
              </a:rPr>
              <a:t> </a:t>
            </a:r>
            <a:r>
              <a:rPr sz="2400" spc="-5" dirty="0">
                <a:latin typeface="Candara"/>
                <a:cs typeface="Candara"/>
              </a:rPr>
              <a:t>texnologiyalarining </a:t>
            </a:r>
            <a:r>
              <a:rPr sz="2400" dirty="0">
                <a:latin typeface="Candara"/>
                <a:cs typeface="Candara"/>
              </a:rPr>
              <a:t> kashfiyotchilari </a:t>
            </a:r>
            <a:r>
              <a:rPr sz="2400" spc="-5" dirty="0">
                <a:latin typeface="Candara"/>
                <a:cs typeface="Candara"/>
              </a:rPr>
              <a:t>bilan bog'liq. </a:t>
            </a:r>
            <a:r>
              <a:rPr sz="2400" b="1" spc="-5" dirty="0">
                <a:latin typeface="Candara"/>
                <a:cs typeface="Candara"/>
              </a:rPr>
              <a:t>E. Codd, D. </a:t>
            </a:r>
            <a:r>
              <a:rPr sz="2400" b="1" dirty="0">
                <a:latin typeface="Candara"/>
                <a:cs typeface="Candara"/>
              </a:rPr>
              <a:t>Boyes, R. Fagin, P. </a:t>
            </a:r>
            <a:r>
              <a:rPr sz="2400" b="1" spc="-5" dirty="0">
                <a:latin typeface="Candara"/>
                <a:cs typeface="Candara"/>
              </a:rPr>
              <a:t>Chen, </a:t>
            </a:r>
            <a:r>
              <a:rPr sz="2400" b="1" dirty="0">
                <a:latin typeface="Candara"/>
                <a:cs typeface="Candara"/>
              </a:rPr>
              <a:t>R. </a:t>
            </a:r>
            <a:r>
              <a:rPr sz="2400" b="1" spc="5" dirty="0">
                <a:latin typeface="Candara"/>
                <a:cs typeface="Candara"/>
              </a:rPr>
              <a:t> </a:t>
            </a:r>
            <a:r>
              <a:rPr sz="2400" b="1" dirty="0">
                <a:latin typeface="Candara"/>
                <a:cs typeface="Candara"/>
              </a:rPr>
              <a:t>Barker,</a:t>
            </a:r>
            <a:r>
              <a:rPr sz="2400" b="1" spc="5" dirty="0">
                <a:latin typeface="Candara"/>
                <a:cs typeface="Candara"/>
              </a:rPr>
              <a:t> </a:t>
            </a:r>
            <a:r>
              <a:rPr sz="2400" dirty="0">
                <a:latin typeface="Candara"/>
                <a:cs typeface="Candara"/>
              </a:rPr>
              <a:t>kabilar</a:t>
            </a:r>
            <a:r>
              <a:rPr sz="2400" spc="5" dirty="0">
                <a:latin typeface="Candara"/>
                <a:cs typeface="Candara"/>
              </a:rPr>
              <a:t> </a:t>
            </a:r>
            <a:r>
              <a:rPr sz="2400" spc="-5" dirty="0">
                <a:latin typeface="Candara"/>
                <a:cs typeface="Candara"/>
              </a:rPr>
              <a:t>munosabatlarning</a:t>
            </a:r>
            <a:r>
              <a:rPr sz="2400" dirty="0">
                <a:latin typeface="Candara"/>
                <a:cs typeface="Candara"/>
              </a:rPr>
              <a:t> turli</a:t>
            </a:r>
            <a:r>
              <a:rPr sz="2400" spc="5" dirty="0">
                <a:latin typeface="Candara"/>
                <a:cs typeface="Candara"/>
              </a:rPr>
              <a:t> </a:t>
            </a:r>
            <a:r>
              <a:rPr sz="2400" dirty="0">
                <a:latin typeface="Candara"/>
                <a:cs typeface="Candara"/>
              </a:rPr>
              <a:t>normal</a:t>
            </a:r>
            <a:r>
              <a:rPr sz="2400" spc="5" dirty="0">
                <a:latin typeface="Candara"/>
                <a:cs typeface="Candara"/>
              </a:rPr>
              <a:t> </a:t>
            </a:r>
            <a:r>
              <a:rPr sz="2400" spc="-5" dirty="0">
                <a:latin typeface="Candara"/>
                <a:cs typeface="Candara"/>
              </a:rPr>
              <a:t>shakllarini</a:t>
            </a:r>
            <a:r>
              <a:rPr sz="2400" dirty="0">
                <a:latin typeface="Candara"/>
                <a:cs typeface="Candara"/>
              </a:rPr>
              <a:t> belgilab </a:t>
            </a:r>
            <a:r>
              <a:rPr sz="2400" spc="5" dirty="0">
                <a:latin typeface="Candara"/>
                <a:cs typeface="Candara"/>
              </a:rPr>
              <a:t> </a:t>
            </a:r>
            <a:r>
              <a:rPr sz="2400" spc="-5" dirty="0">
                <a:latin typeface="Candara"/>
                <a:cs typeface="Candara"/>
              </a:rPr>
              <a:t>berganlar.</a:t>
            </a:r>
            <a:r>
              <a:rPr sz="2400" spc="-100" dirty="0">
                <a:latin typeface="Candara"/>
                <a:cs typeface="Candara"/>
              </a:rPr>
              <a:t> </a:t>
            </a:r>
            <a:r>
              <a:rPr sz="2400" spc="-5" dirty="0">
                <a:latin typeface="Candara"/>
                <a:cs typeface="Candara"/>
              </a:rPr>
              <a:t>So'nggi</a:t>
            </a:r>
            <a:r>
              <a:rPr sz="2400" spc="-114" dirty="0">
                <a:latin typeface="Candara"/>
                <a:cs typeface="Candara"/>
              </a:rPr>
              <a:t> </a:t>
            </a:r>
            <a:r>
              <a:rPr sz="2400" spc="-5" dirty="0">
                <a:latin typeface="Candara"/>
                <a:cs typeface="Candara"/>
              </a:rPr>
              <a:t>paytlarda</a:t>
            </a:r>
            <a:r>
              <a:rPr sz="2400" spc="-114" dirty="0">
                <a:latin typeface="Candara"/>
                <a:cs typeface="Candara"/>
              </a:rPr>
              <a:t> </a:t>
            </a:r>
            <a:r>
              <a:rPr sz="2400" spc="-5" dirty="0">
                <a:latin typeface="Candara"/>
                <a:cs typeface="Candara"/>
              </a:rPr>
              <a:t>ushbu</a:t>
            </a:r>
            <a:r>
              <a:rPr sz="2400" spc="-95" dirty="0">
                <a:latin typeface="Candara"/>
                <a:cs typeface="Candara"/>
              </a:rPr>
              <a:t> </a:t>
            </a:r>
            <a:r>
              <a:rPr sz="2400" dirty="0">
                <a:latin typeface="Candara"/>
                <a:cs typeface="Candara"/>
              </a:rPr>
              <a:t>masalani</a:t>
            </a:r>
            <a:r>
              <a:rPr sz="2400" spc="-95" dirty="0">
                <a:latin typeface="Candara"/>
                <a:cs typeface="Candara"/>
              </a:rPr>
              <a:t> </a:t>
            </a:r>
            <a:r>
              <a:rPr sz="2400" dirty="0">
                <a:latin typeface="Candara"/>
                <a:cs typeface="Candara"/>
              </a:rPr>
              <a:t>yanada</a:t>
            </a:r>
            <a:r>
              <a:rPr sz="2400" spc="-105" dirty="0">
                <a:latin typeface="Candara"/>
                <a:cs typeface="Candara"/>
              </a:rPr>
              <a:t> </a:t>
            </a:r>
            <a:r>
              <a:rPr sz="2400" spc="-5" dirty="0">
                <a:latin typeface="Candara"/>
                <a:cs typeface="Candara"/>
              </a:rPr>
              <a:t>chuqurroq</a:t>
            </a:r>
            <a:r>
              <a:rPr sz="2400" spc="-85" dirty="0">
                <a:latin typeface="Candara"/>
                <a:cs typeface="Candara"/>
              </a:rPr>
              <a:t> </a:t>
            </a:r>
            <a:r>
              <a:rPr sz="2400" spc="-5" dirty="0">
                <a:latin typeface="Candara"/>
                <a:cs typeface="Candara"/>
              </a:rPr>
              <a:t>o'rganish</a:t>
            </a:r>
            <a:endParaRPr sz="2400">
              <a:latin typeface="Candara"/>
              <a:cs typeface="Candara"/>
            </a:endParaRPr>
          </a:p>
          <a:p>
            <a:pPr marL="12700" algn="just">
              <a:lnSpc>
                <a:spcPct val="100000"/>
              </a:lnSpc>
              <a:spcBef>
                <a:spcPts val="40"/>
              </a:spcBef>
            </a:pPr>
            <a:r>
              <a:rPr sz="2400" dirty="0">
                <a:latin typeface="Candara"/>
                <a:cs typeface="Candara"/>
              </a:rPr>
              <a:t>D.</a:t>
            </a:r>
            <a:r>
              <a:rPr sz="2400" spc="250" dirty="0">
                <a:latin typeface="Candara"/>
                <a:cs typeface="Candara"/>
              </a:rPr>
              <a:t> </a:t>
            </a:r>
            <a:r>
              <a:rPr sz="2400" dirty="0">
                <a:latin typeface="Candara"/>
                <a:cs typeface="Candara"/>
              </a:rPr>
              <a:t>Ulman,</a:t>
            </a:r>
            <a:r>
              <a:rPr sz="2400" spc="250" dirty="0">
                <a:latin typeface="Candara"/>
                <a:cs typeface="Candara"/>
              </a:rPr>
              <a:t> </a:t>
            </a:r>
            <a:r>
              <a:rPr sz="2400" dirty="0">
                <a:latin typeface="Candara"/>
                <a:cs typeface="Candara"/>
              </a:rPr>
              <a:t>G.</a:t>
            </a:r>
            <a:r>
              <a:rPr sz="2400" spc="275" dirty="0">
                <a:latin typeface="Candara"/>
                <a:cs typeface="Candara"/>
              </a:rPr>
              <a:t> </a:t>
            </a:r>
            <a:r>
              <a:rPr sz="2400" spc="-5" dirty="0">
                <a:latin typeface="Candara"/>
                <a:cs typeface="Candara"/>
              </a:rPr>
              <a:t>Molina,</a:t>
            </a:r>
            <a:r>
              <a:rPr sz="2400" spc="250" dirty="0">
                <a:latin typeface="Candara"/>
                <a:cs typeface="Candara"/>
              </a:rPr>
              <a:t> </a:t>
            </a:r>
            <a:r>
              <a:rPr sz="2400" dirty="0">
                <a:latin typeface="Candara"/>
                <a:cs typeface="Candara"/>
              </a:rPr>
              <a:t>D.</a:t>
            </a:r>
            <a:r>
              <a:rPr sz="2400" spc="275" dirty="0">
                <a:latin typeface="Candara"/>
                <a:cs typeface="Candara"/>
              </a:rPr>
              <a:t> </a:t>
            </a:r>
            <a:r>
              <a:rPr sz="2400" spc="-5" dirty="0">
                <a:latin typeface="Candara"/>
                <a:cs typeface="Candara"/>
              </a:rPr>
              <a:t>Vidoma,</a:t>
            </a:r>
            <a:r>
              <a:rPr sz="2400" spc="275" dirty="0">
                <a:latin typeface="Candara"/>
                <a:cs typeface="Candara"/>
              </a:rPr>
              <a:t> </a:t>
            </a:r>
            <a:r>
              <a:rPr sz="2400" dirty="0">
                <a:latin typeface="Candara"/>
                <a:cs typeface="Candara"/>
              </a:rPr>
              <a:t>D.</a:t>
            </a:r>
            <a:r>
              <a:rPr sz="2400" spc="265" dirty="0">
                <a:latin typeface="Candara"/>
                <a:cs typeface="Candara"/>
              </a:rPr>
              <a:t> </a:t>
            </a:r>
            <a:r>
              <a:rPr sz="2400" dirty="0">
                <a:latin typeface="Candara"/>
                <a:cs typeface="Candara"/>
              </a:rPr>
              <a:t>Krenke,</a:t>
            </a:r>
            <a:r>
              <a:rPr sz="2400" spc="254" dirty="0">
                <a:latin typeface="Candara"/>
                <a:cs typeface="Candara"/>
              </a:rPr>
              <a:t> </a:t>
            </a:r>
            <a:r>
              <a:rPr sz="2400" spc="-5" dirty="0">
                <a:latin typeface="Candara"/>
                <a:cs typeface="Candara"/>
              </a:rPr>
              <a:t>shuningdek,</a:t>
            </a:r>
            <a:r>
              <a:rPr sz="2400" spc="254" dirty="0">
                <a:latin typeface="Candara"/>
                <a:cs typeface="Candara"/>
              </a:rPr>
              <a:t> </a:t>
            </a:r>
            <a:r>
              <a:rPr sz="2400" spc="-5" dirty="0">
                <a:latin typeface="Candara"/>
                <a:cs typeface="Candara"/>
              </a:rPr>
              <a:t>rus</a:t>
            </a:r>
            <a:r>
              <a:rPr sz="2400" spc="245" dirty="0">
                <a:latin typeface="Candara"/>
                <a:cs typeface="Candara"/>
              </a:rPr>
              <a:t> </a:t>
            </a:r>
            <a:r>
              <a:rPr sz="2400" dirty="0">
                <a:latin typeface="Candara"/>
                <a:cs typeface="Candara"/>
              </a:rPr>
              <a:t>olimlari</a:t>
            </a:r>
            <a:r>
              <a:rPr sz="2400" spc="260" dirty="0">
                <a:latin typeface="Candara"/>
                <a:cs typeface="Candara"/>
              </a:rPr>
              <a:t> </a:t>
            </a:r>
            <a:r>
              <a:rPr sz="2400" spc="5" dirty="0">
                <a:latin typeface="Candara"/>
                <a:cs typeface="Candara"/>
              </a:rPr>
              <a:t>S.</a:t>
            </a:r>
            <a:endParaRPr sz="2400">
              <a:latin typeface="Candara"/>
              <a:cs typeface="Candara"/>
            </a:endParaRPr>
          </a:p>
          <a:p>
            <a:pPr marL="12700" marR="6985" algn="just">
              <a:lnSpc>
                <a:spcPct val="101499"/>
              </a:lnSpc>
              <a:spcBef>
                <a:spcPts val="20"/>
              </a:spcBef>
            </a:pPr>
            <a:r>
              <a:rPr sz="2400" dirty="0">
                <a:latin typeface="Candara"/>
                <a:cs typeface="Candara"/>
              </a:rPr>
              <a:t>Glushakov,</a:t>
            </a:r>
            <a:r>
              <a:rPr sz="2400" spc="5" dirty="0">
                <a:latin typeface="Candara"/>
                <a:cs typeface="Candara"/>
              </a:rPr>
              <a:t> </a:t>
            </a:r>
            <a:r>
              <a:rPr sz="2400" dirty="0">
                <a:latin typeface="Candara"/>
                <a:cs typeface="Candara"/>
              </a:rPr>
              <a:t>D.</a:t>
            </a:r>
            <a:r>
              <a:rPr sz="2400" spc="5" dirty="0">
                <a:latin typeface="Candara"/>
                <a:cs typeface="Candara"/>
              </a:rPr>
              <a:t> </a:t>
            </a:r>
            <a:r>
              <a:rPr sz="2400" spc="-5" dirty="0">
                <a:latin typeface="Candara"/>
                <a:cs typeface="Candara"/>
              </a:rPr>
              <a:t>Lomotko,</a:t>
            </a:r>
            <a:r>
              <a:rPr sz="2400" dirty="0">
                <a:latin typeface="Candara"/>
                <a:cs typeface="Candara"/>
              </a:rPr>
              <a:t> E.</a:t>
            </a:r>
            <a:r>
              <a:rPr sz="2400" spc="5" dirty="0">
                <a:latin typeface="Candara"/>
                <a:cs typeface="Candara"/>
              </a:rPr>
              <a:t> </a:t>
            </a:r>
            <a:r>
              <a:rPr sz="2400" spc="-5" dirty="0">
                <a:latin typeface="Candara"/>
                <a:cs typeface="Candara"/>
              </a:rPr>
              <a:t>Fufayev,</a:t>
            </a:r>
            <a:r>
              <a:rPr sz="2400" dirty="0">
                <a:latin typeface="Candara"/>
                <a:cs typeface="Candara"/>
              </a:rPr>
              <a:t> N.</a:t>
            </a:r>
            <a:r>
              <a:rPr sz="2400" spc="5" dirty="0">
                <a:latin typeface="Candara"/>
                <a:cs typeface="Candara"/>
              </a:rPr>
              <a:t> </a:t>
            </a:r>
            <a:r>
              <a:rPr sz="2400" spc="-5" dirty="0">
                <a:latin typeface="Candara"/>
                <a:cs typeface="Candara"/>
              </a:rPr>
              <a:t>Solovyov</a:t>
            </a:r>
            <a:r>
              <a:rPr sz="2400" dirty="0">
                <a:latin typeface="Candara"/>
                <a:cs typeface="Candara"/>
              </a:rPr>
              <a:t> va</a:t>
            </a:r>
            <a:r>
              <a:rPr sz="2400" spc="5" dirty="0">
                <a:latin typeface="Candara"/>
                <a:cs typeface="Candara"/>
              </a:rPr>
              <a:t> </a:t>
            </a:r>
            <a:r>
              <a:rPr sz="2400" spc="-5" dirty="0">
                <a:latin typeface="Candara"/>
                <a:cs typeface="Candara"/>
              </a:rPr>
              <a:t>boshqalarning </a:t>
            </a:r>
            <a:r>
              <a:rPr sz="2400" dirty="0">
                <a:latin typeface="Candara"/>
                <a:cs typeface="Candara"/>
              </a:rPr>
              <a:t> asarlarida</a:t>
            </a:r>
            <a:r>
              <a:rPr sz="2400" spc="-5" dirty="0">
                <a:latin typeface="Candara"/>
                <a:cs typeface="Candara"/>
              </a:rPr>
              <a:t> mavjud.</a:t>
            </a:r>
            <a:endParaRPr sz="2400">
              <a:latin typeface="Candara"/>
              <a:cs typeface="Candara"/>
            </a:endParaRPr>
          </a:p>
          <a:p>
            <a:pPr marL="12700" marR="5715" indent="360680" algn="just">
              <a:lnSpc>
                <a:spcPct val="101800"/>
              </a:lnSpc>
              <a:spcBef>
                <a:spcPts val="5"/>
              </a:spcBef>
            </a:pPr>
            <a:r>
              <a:rPr sz="2400" dirty="0">
                <a:latin typeface="Candara"/>
                <a:cs typeface="Candara"/>
              </a:rPr>
              <a:t>Relatsion</a:t>
            </a:r>
            <a:r>
              <a:rPr sz="2400" spc="5" dirty="0">
                <a:latin typeface="Candara"/>
                <a:cs typeface="Candara"/>
              </a:rPr>
              <a:t> </a:t>
            </a:r>
            <a:r>
              <a:rPr sz="2400" spc="-5" dirty="0">
                <a:latin typeface="Candara"/>
                <a:cs typeface="Candara"/>
              </a:rPr>
              <a:t>ma'lumotlar</a:t>
            </a:r>
            <a:r>
              <a:rPr sz="2400" dirty="0">
                <a:latin typeface="Candara"/>
                <a:cs typeface="Candara"/>
              </a:rPr>
              <a:t> bazasi</a:t>
            </a:r>
            <a:r>
              <a:rPr sz="2400" spc="5" dirty="0">
                <a:latin typeface="Candara"/>
                <a:cs typeface="Candara"/>
              </a:rPr>
              <a:t> </a:t>
            </a:r>
            <a:r>
              <a:rPr sz="2400" dirty="0">
                <a:latin typeface="Candara"/>
                <a:cs typeface="Candara"/>
              </a:rPr>
              <a:t>-</a:t>
            </a:r>
            <a:r>
              <a:rPr sz="2400" spc="5" dirty="0">
                <a:latin typeface="Candara"/>
                <a:cs typeface="Candara"/>
              </a:rPr>
              <a:t> </a:t>
            </a:r>
            <a:r>
              <a:rPr sz="2400" dirty="0">
                <a:latin typeface="Candara"/>
                <a:cs typeface="Candara"/>
              </a:rPr>
              <a:t>bu</a:t>
            </a:r>
            <a:r>
              <a:rPr sz="2400" spc="5" dirty="0">
                <a:latin typeface="Candara"/>
                <a:cs typeface="Candara"/>
              </a:rPr>
              <a:t> </a:t>
            </a:r>
            <a:r>
              <a:rPr sz="2400" spc="-5" dirty="0">
                <a:latin typeface="Candara"/>
                <a:cs typeface="Candara"/>
              </a:rPr>
              <a:t>bir-biri</a:t>
            </a:r>
            <a:r>
              <a:rPr sz="2400" dirty="0">
                <a:latin typeface="Candara"/>
                <a:cs typeface="Candara"/>
              </a:rPr>
              <a:t> </a:t>
            </a:r>
            <a:r>
              <a:rPr sz="2400" spc="-5" dirty="0">
                <a:latin typeface="Candara"/>
                <a:cs typeface="Candara"/>
              </a:rPr>
              <a:t>bilan</a:t>
            </a:r>
            <a:r>
              <a:rPr sz="2400" dirty="0">
                <a:latin typeface="Candara"/>
                <a:cs typeface="Candara"/>
              </a:rPr>
              <a:t> </a:t>
            </a:r>
            <a:r>
              <a:rPr sz="2400" spc="-5" dirty="0">
                <a:latin typeface="Candara"/>
                <a:cs typeface="Candara"/>
              </a:rPr>
              <a:t>bog'liq</a:t>
            </a:r>
            <a:r>
              <a:rPr sz="2400" dirty="0">
                <a:latin typeface="Candara"/>
                <a:cs typeface="Candara"/>
              </a:rPr>
              <a:t> </a:t>
            </a:r>
            <a:r>
              <a:rPr sz="2400" spc="-5" dirty="0">
                <a:latin typeface="Candara"/>
                <a:cs typeface="Candara"/>
              </a:rPr>
              <a:t>jadvallar </a:t>
            </a:r>
            <a:r>
              <a:rPr sz="2400" dirty="0">
                <a:latin typeface="Candara"/>
                <a:cs typeface="Candara"/>
              </a:rPr>
              <a:t> to'plami.</a:t>
            </a:r>
            <a:r>
              <a:rPr sz="2400" spc="-70" dirty="0">
                <a:latin typeface="Candara"/>
                <a:cs typeface="Candara"/>
              </a:rPr>
              <a:t> </a:t>
            </a:r>
            <a:r>
              <a:rPr sz="2400" spc="-5" dirty="0">
                <a:latin typeface="Candara"/>
                <a:cs typeface="Candara"/>
              </a:rPr>
              <a:t>Ma'lumotlar</a:t>
            </a:r>
            <a:r>
              <a:rPr sz="2400" spc="-50" dirty="0">
                <a:latin typeface="Candara"/>
                <a:cs typeface="Candara"/>
              </a:rPr>
              <a:t> </a:t>
            </a:r>
            <a:r>
              <a:rPr sz="2400" spc="-5" dirty="0">
                <a:latin typeface="Candara"/>
                <a:cs typeface="Candara"/>
              </a:rPr>
              <a:t>bazasidagi</a:t>
            </a:r>
            <a:r>
              <a:rPr sz="2400" spc="-55" dirty="0">
                <a:latin typeface="Candara"/>
                <a:cs typeface="Candara"/>
              </a:rPr>
              <a:t> </a:t>
            </a:r>
            <a:r>
              <a:rPr sz="2400" spc="-5" dirty="0">
                <a:latin typeface="Candara"/>
                <a:cs typeface="Candara"/>
              </a:rPr>
              <a:t>jadvallar</a:t>
            </a:r>
            <a:r>
              <a:rPr sz="2400" spc="-50" dirty="0">
                <a:latin typeface="Candara"/>
                <a:cs typeface="Candara"/>
              </a:rPr>
              <a:t> </a:t>
            </a:r>
            <a:r>
              <a:rPr sz="2400" spc="-5" dirty="0">
                <a:latin typeface="Candara"/>
                <a:cs typeface="Candara"/>
              </a:rPr>
              <a:t>soni</a:t>
            </a:r>
            <a:r>
              <a:rPr sz="2400" spc="-55" dirty="0">
                <a:latin typeface="Candara"/>
                <a:cs typeface="Candara"/>
              </a:rPr>
              <a:t> </a:t>
            </a:r>
            <a:r>
              <a:rPr sz="2400" dirty="0">
                <a:latin typeface="Candara"/>
                <a:cs typeface="Candara"/>
              </a:rPr>
              <a:t>va</a:t>
            </a:r>
            <a:r>
              <a:rPr sz="2400" spc="-75" dirty="0">
                <a:latin typeface="Candara"/>
                <a:cs typeface="Candara"/>
              </a:rPr>
              <a:t> </a:t>
            </a:r>
            <a:r>
              <a:rPr sz="2400" spc="-5" dirty="0">
                <a:latin typeface="Candara"/>
                <a:cs typeface="Candara"/>
              </a:rPr>
              <a:t>ularning</a:t>
            </a:r>
            <a:r>
              <a:rPr sz="2400" spc="-55" dirty="0">
                <a:latin typeface="Candara"/>
                <a:cs typeface="Candara"/>
              </a:rPr>
              <a:t> </a:t>
            </a:r>
            <a:r>
              <a:rPr sz="2400" spc="-5" dirty="0">
                <a:latin typeface="Candara"/>
                <a:cs typeface="Candara"/>
              </a:rPr>
              <a:t>tarkibi</a:t>
            </a:r>
            <a:r>
              <a:rPr sz="2400" spc="-75" dirty="0">
                <a:latin typeface="Candara"/>
                <a:cs typeface="Candara"/>
              </a:rPr>
              <a:t> </a:t>
            </a:r>
            <a:r>
              <a:rPr sz="2400" spc="-5" dirty="0">
                <a:latin typeface="Candara"/>
                <a:cs typeface="Candara"/>
              </a:rPr>
              <a:t>ko'plab </a:t>
            </a:r>
            <a:r>
              <a:rPr sz="2400" spc="-509" dirty="0">
                <a:latin typeface="Candara"/>
                <a:cs typeface="Candara"/>
              </a:rPr>
              <a:t> </a:t>
            </a:r>
            <a:r>
              <a:rPr sz="2400" spc="-5" dirty="0">
                <a:latin typeface="Candara"/>
                <a:cs typeface="Candara"/>
              </a:rPr>
              <a:t>omillarga bog'liq,</a:t>
            </a:r>
            <a:r>
              <a:rPr sz="2400" dirty="0">
                <a:latin typeface="Candara"/>
                <a:cs typeface="Candara"/>
              </a:rPr>
              <a:t> </a:t>
            </a:r>
            <a:r>
              <a:rPr sz="2400" spc="-5" dirty="0">
                <a:latin typeface="Candara"/>
                <a:cs typeface="Candara"/>
              </a:rPr>
              <a:t>ularning</a:t>
            </a:r>
            <a:r>
              <a:rPr sz="2400" dirty="0">
                <a:latin typeface="Candara"/>
                <a:cs typeface="Candara"/>
              </a:rPr>
              <a:t> asosiylari:</a:t>
            </a:r>
            <a:endParaRPr sz="2400">
              <a:latin typeface="Candara"/>
              <a:cs typeface="Candara"/>
            </a:endParaRPr>
          </a:p>
          <a:p>
            <a:pPr marL="911860" indent="-539115">
              <a:lnSpc>
                <a:spcPct val="100000"/>
              </a:lnSpc>
              <a:spcBef>
                <a:spcPts val="40"/>
              </a:spcBef>
              <a:buFont typeface="Times New Roman"/>
              <a:buChar char="-"/>
              <a:tabLst>
                <a:tab pos="911860" algn="l"/>
                <a:tab pos="912494" algn="l"/>
              </a:tabLst>
            </a:pPr>
            <a:r>
              <a:rPr sz="2400" dirty="0">
                <a:latin typeface="Candara"/>
                <a:cs typeface="Candara"/>
              </a:rPr>
              <a:t>ma'lumotlar</a:t>
            </a:r>
            <a:r>
              <a:rPr sz="2400" spc="-25" dirty="0">
                <a:latin typeface="Candara"/>
                <a:cs typeface="Candara"/>
              </a:rPr>
              <a:t> </a:t>
            </a:r>
            <a:r>
              <a:rPr sz="2400" spc="-5" dirty="0">
                <a:latin typeface="Candara"/>
                <a:cs typeface="Candara"/>
              </a:rPr>
              <a:t>foydalanuvchilarining</a:t>
            </a:r>
            <a:r>
              <a:rPr sz="2400" spc="-10" dirty="0">
                <a:latin typeface="Candara"/>
                <a:cs typeface="Candara"/>
              </a:rPr>
              <a:t> </a:t>
            </a:r>
            <a:r>
              <a:rPr sz="2400" spc="-5" dirty="0">
                <a:latin typeface="Candara"/>
                <a:cs typeface="Candara"/>
              </a:rPr>
              <a:t>tarkibi;</a:t>
            </a:r>
            <a:endParaRPr sz="2400">
              <a:latin typeface="Candara"/>
              <a:cs typeface="Candara"/>
            </a:endParaRPr>
          </a:p>
          <a:p>
            <a:pPr marL="12700" marR="10795" indent="360680">
              <a:lnSpc>
                <a:spcPct val="101499"/>
              </a:lnSpc>
              <a:spcBef>
                <a:spcPts val="20"/>
              </a:spcBef>
              <a:buFont typeface="Times New Roman"/>
              <a:buChar char="-"/>
              <a:tabLst>
                <a:tab pos="911860" algn="l"/>
                <a:tab pos="912494" algn="l"/>
              </a:tabLst>
            </a:pPr>
            <a:r>
              <a:rPr sz="2400" dirty="0">
                <a:latin typeface="Candara"/>
                <a:cs typeface="Candara"/>
              </a:rPr>
              <a:t>ma'lumotlar </a:t>
            </a:r>
            <a:r>
              <a:rPr sz="2400" spc="-5" dirty="0">
                <a:latin typeface="Candara"/>
                <a:cs typeface="Candara"/>
              </a:rPr>
              <a:t>yaxlitligini</a:t>
            </a:r>
            <a:r>
              <a:rPr sz="2400" spc="15" dirty="0">
                <a:latin typeface="Candara"/>
                <a:cs typeface="Candara"/>
              </a:rPr>
              <a:t> </a:t>
            </a:r>
            <a:r>
              <a:rPr sz="2400" dirty="0">
                <a:latin typeface="Candara"/>
                <a:cs typeface="Candara"/>
              </a:rPr>
              <a:t>ta'minlash</a:t>
            </a:r>
            <a:r>
              <a:rPr sz="2400" spc="5" dirty="0">
                <a:latin typeface="Candara"/>
                <a:cs typeface="Candara"/>
              </a:rPr>
              <a:t> </a:t>
            </a:r>
            <a:r>
              <a:rPr sz="2400" spc="-10" dirty="0">
                <a:latin typeface="Candara"/>
                <a:cs typeface="Candara"/>
              </a:rPr>
              <a:t>(ayniqsa,</a:t>
            </a:r>
            <a:r>
              <a:rPr sz="2400" spc="10" dirty="0">
                <a:latin typeface="Candara"/>
                <a:cs typeface="Candara"/>
              </a:rPr>
              <a:t> </a:t>
            </a:r>
            <a:r>
              <a:rPr sz="2400" dirty="0">
                <a:latin typeface="Candara"/>
                <a:cs typeface="Candara"/>
              </a:rPr>
              <a:t>ko'p</a:t>
            </a:r>
            <a:r>
              <a:rPr sz="2400" spc="-5" dirty="0">
                <a:latin typeface="Candara"/>
                <a:cs typeface="Candara"/>
              </a:rPr>
              <a:t> foydalanuvchiga </a:t>
            </a:r>
            <a:r>
              <a:rPr sz="2400" spc="-505" dirty="0">
                <a:latin typeface="Candara"/>
                <a:cs typeface="Candara"/>
              </a:rPr>
              <a:t> </a:t>
            </a:r>
            <a:r>
              <a:rPr sz="2400" dirty="0">
                <a:latin typeface="Candara"/>
                <a:cs typeface="Candara"/>
              </a:rPr>
              <a:t>ega</a:t>
            </a:r>
            <a:r>
              <a:rPr sz="2400" spc="-5" dirty="0">
                <a:latin typeface="Candara"/>
                <a:cs typeface="Candara"/>
              </a:rPr>
              <a:t> bo'lgan</a:t>
            </a:r>
            <a:r>
              <a:rPr sz="2400" spc="-15" dirty="0">
                <a:latin typeface="Candara"/>
                <a:cs typeface="Candara"/>
              </a:rPr>
              <a:t> </a:t>
            </a:r>
            <a:r>
              <a:rPr sz="2400" spc="-5" dirty="0">
                <a:latin typeface="Candara"/>
                <a:cs typeface="Candara"/>
              </a:rPr>
              <a:t>axborot</a:t>
            </a:r>
            <a:r>
              <a:rPr sz="2400" spc="-25" dirty="0">
                <a:latin typeface="Candara"/>
                <a:cs typeface="Candara"/>
              </a:rPr>
              <a:t> </a:t>
            </a:r>
            <a:r>
              <a:rPr sz="2400" dirty="0">
                <a:latin typeface="Candara"/>
                <a:cs typeface="Candara"/>
              </a:rPr>
              <a:t>tizimlarida </a:t>
            </a:r>
            <a:r>
              <a:rPr sz="2400" spc="-10" dirty="0">
                <a:latin typeface="Candara"/>
                <a:cs typeface="Candara"/>
              </a:rPr>
              <a:t>muhim);</a:t>
            </a:r>
            <a:endParaRPr sz="2400">
              <a:latin typeface="Candara"/>
              <a:cs typeface="Candara"/>
            </a:endParaRPr>
          </a:p>
          <a:p>
            <a:pPr marL="12700" marR="7620" indent="360680">
              <a:lnSpc>
                <a:spcPct val="101499"/>
              </a:lnSpc>
              <a:spcBef>
                <a:spcPts val="15"/>
              </a:spcBef>
              <a:buFont typeface="Times New Roman"/>
              <a:buChar char="-"/>
              <a:tabLst>
                <a:tab pos="911860" algn="l"/>
                <a:tab pos="912494" algn="l"/>
                <a:tab pos="1546225" algn="l"/>
                <a:tab pos="2428240" algn="l"/>
                <a:tab pos="3437254" algn="l"/>
                <a:tab pos="5478145" algn="l"/>
                <a:tab pos="7751445" algn="l"/>
              </a:tabLst>
            </a:pPr>
            <a:r>
              <a:rPr sz="2400" spc="5" dirty="0">
                <a:latin typeface="Candara"/>
                <a:cs typeface="Candara"/>
              </a:rPr>
              <a:t>e</a:t>
            </a:r>
            <a:r>
              <a:rPr sz="2400" dirty="0">
                <a:latin typeface="Candara"/>
                <a:cs typeface="Candara"/>
              </a:rPr>
              <a:t>ng	</a:t>
            </a:r>
            <a:r>
              <a:rPr sz="2400" spc="5" dirty="0">
                <a:latin typeface="Candara"/>
                <a:cs typeface="Candara"/>
              </a:rPr>
              <a:t>k</a:t>
            </a:r>
            <a:r>
              <a:rPr sz="2400" dirty="0">
                <a:latin typeface="Candara"/>
                <a:cs typeface="Candara"/>
              </a:rPr>
              <a:t>i</a:t>
            </a:r>
            <a:r>
              <a:rPr sz="2400" spc="-10" dirty="0">
                <a:latin typeface="Candara"/>
                <a:cs typeface="Candara"/>
              </a:rPr>
              <a:t>c</a:t>
            </a:r>
            <a:r>
              <a:rPr sz="2400" dirty="0">
                <a:latin typeface="Candara"/>
                <a:cs typeface="Candara"/>
              </a:rPr>
              <a:t>hik	haj</a:t>
            </a:r>
            <a:r>
              <a:rPr sz="2400" spc="-10" dirty="0">
                <a:latin typeface="Candara"/>
                <a:cs typeface="Candara"/>
              </a:rPr>
              <a:t>m</a:t>
            </a:r>
            <a:r>
              <a:rPr sz="2400" dirty="0">
                <a:latin typeface="Candara"/>
                <a:cs typeface="Candara"/>
              </a:rPr>
              <a:t>ni	ta</a:t>
            </a:r>
            <a:r>
              <a:rPr sz="2400" spc="5" dirty="0">
                <a:latin typeface="Candara"/>
                <a:cs typeface="Candara"/>
              </a:rPr>
              <a:t>'</a:t>
            </a:r>
            <a:r>
              <a:rPr sz="2400" dirty="0">
                <a:latin typeface="Candara"/>
                <a:cs typeface="Candara"/>
              </a:rPr>
              <a:t>m</a:t>
            </a:r>
            <a:r>
              <a:rPr sz="2400" spc="-10" dirty="0">
                <a:latin typeface="Candara"/>
                <a:cs typeface="Candara"/>
              </a:rPr>
              <a:t>i</a:t>
            </a:r>
            <a:r>
              <a:rPr sz="2400" dirty="0">
                <a:latin typeface="Candara"/>
                <a:cs typeface="Candara"/>
              </a:rPr>
              <a:t>n</a:t>
            </a:r>
            <a:r>
              <a:rPr sz="2400" spc="5" dirty="0">
                <a:latin typeface="Candara"/>
                <a:cs typeface="Candara"/>
              </a:rPr>
              <a:t>l</a:t>
            </a:r>
            <a:r>
              <a:rPr sz="2400" dirty="0">
                <a:latin typeface="Candara"/>
                <a:cs typeface="Candara"/>
              </a:rPr>
              <a:t>aydig</a:t>
            </a:r>
            <a:r>
              <a:rPr sz="2400" spc="5" dirty="0">
                <a:latin typeface="Candara"/>
                <a:cs typeface="Candara"/>
              </a:rPr>
              <a:t>a</a:t>
            </a:r>
            <a:r>
              <a:rPr sz="2400" dirty="0">
                <a:latin typeface="Candara"/>
                <a:cs typeface="Candara"/>
              </a:rPr>
              <a:t>n	ma</a:t>
            </a:r>
            <a:r>
              <a:rPr sz="2400" spc="-15" dirty="0">
                <a:latin typeface="Candara"/>
                <a:cs typeface="Candara"/>
              </a:rPr>
              <a:t>'</a:t>
            </a:r>
            <a:r>
              <a:rPr sz="2400" spc="-10" dirty="0">
                <a:latin typeface="Candara"/>
                <a:cs typeface="Candara"/>
              </a:rPr>
              <a:t>l</a:t>
            </a:r>
            <a:r>
              <a:rPr sz="2400" dirty="0">
                <a:latin typeface="Candara"/>
                <a:cs typeface="Candara"/>
              </a:rPr>
              <a:t>u</a:t>
            </a:r>
            <a:r>
              <a:rPr sz="2400" spc="-15" dirty="0">
                <a:latin typeface="Candara"/>
                <a:cs typeface="Candara"/>
              </a:rPr>
              <a:t>m</a:t>
            </a:r>
            <a:r>
              <a:rPr sz="2400" dirty="0">
                <a:latin typeface="Candara"/>
                <a:cs typeface="Candara"/>
              </a:rPr>
              <a:t>ot</a:t>
            </a:r>
            <a:r>
              <a:rPr sz="2400" spc="5" dirty="0">
                <a:latin typeface="Candara"/>
                <a:cs typeface="Candara"/>
              </a:rPr>
              <a:t>l</a:t>
            </a:r>
            <a:r>
              <a:rPr sz="2400" dirty="0">
                <a:latin typeface="Candara"/>
                <a:cs typeface="Candara"/>
              </a:rPr>
              <a:t>a</a:t>
            </a:r>
            <a:r>
              <a:rPr sz="2400" spc="5" dirty="0">
                <a:latin typeface="Candara"/>
                <a:cs typeface="Candara"/>
              </a:rPr>
              <a:t>r</a:t>
            </a:r>
            <a:r>
              <a:rPr sz="2400" dirty="0">
                <a:latin typeface="Candara"/>
                <a:cs typeface="Candara"/>
              </a:rPr>
              <a:t>ning	</a:t>
            </a:r>
            <a:r>
              <a:rPr sz="2400" spc="5" dirty="0">
                <a:latin typeface="Candara"/>
                <a:cs typeface="Candara"/>
              </a:rPr>
              <a:t>k</a:t>
            </a:r>
            <a:r>
              <a:rPr sz="2400" dirty="0">
                <a:latin typeface="Candara"/>
                <a:cs typeface="Candara"/>
              </a:rPr>
              <a:t>o</a:t>
            </a:r>
            <a:r>
              <a:rPr sz="2400" spc="-15" dirty="0">
                <a:latin typeface="Candara"/>
                <a:cs typeface="Candara"/>
              </a:rPr>
              <a:t>'</a:t>
            </a:r>
            <a:r>
              <a:rPr sz="2400" dirty="0">
                <a:latin typeface="Candara"/>
                <a:cs typeface="Candara"/>
              </a:rPr>
              <a:t>p</a:t>
            </a:r>
            <a:r>
              <a:rPr sz="2400" spc="5" dirty="0">
                <a:latin typeface="Candara"/>
                <a:cs typeface="Candara"/>
              </a:rPr>
              <a:t>a</a:t>
            </a:r>
            <a:r>
              <a:rPr sz="2400" spc="-20" dirty="0">
                <a:latin typeface="Candara"/>
                <a:cs typeface="Candara"/>
              </a:rPr>
              <a:t>y</a:t>
            </a:r>
            <a:r>
              <a:rPr sz="2400" dirty="0">
                <a:latin typeface="Candara"/>
                <a:cs typeface="Candara"/>
              </a:rPr>
              <a:t>i</a:t>
            </a:r>
            <a:r>
              <a:rPr sz="2400" spc="-10" dirty="0">
                <a:latin typeface="Candara"/>
                <a:cs typeface="Candara"/>
              </a:rPr>
              <a:t>s</a:t>
            </a:r>
            <a:r>
              <a:rPr sz="2400" dirty="0">
                <a:latin typeface="Candara"/>
                <a:cs typeface="Candara"/>
              </a:rPr>
              <a:t>hini  yo'q</a:t>
            </a:r>
            <a:r>
              <a:rPr sz="2400" spc="-5" dirty="0">
                <a:latin typeface="Candara"/>
                <a:cs typeface="Candara"/>
              </a:rPr>
              <a:t> qilish</a:t>
            </a:r>
            <a:r>
              <a:rPr sz="2400" dirty="0">
                <a:latin typeface="Candara"/>
                <a:cs typeface="Candara"/>
              </a:rPr>
              <a:t> talab</a:t>
            </a:r>
            <a:r>
              <a:rPr sz="2400" spc="5" dirty="0">
                <a:latin typeface="Candara"/>
                <a:cs typeface="Candara"/>
              </a:rPr>
              <a:t> </a:t>
            </a:r>
            <a:r>
              <a:rPr sz="2400" spc="-10" dirty="0">
                <a:latin typeface="Candara"/>
                <a:cs typeface="Candara"/>
              </a:rPr>
              <a:t>qilingan</a:t>
            </a:r>
            <a:r>
              <a:rPr sz="2400" dirty="0">
                <a:latin typeface="Candara"/>
                <a:cs typeface="Candara"/>
              </a:rPr>
              <a:t> xotira</a:t>
            </a:r>
            <a:r>
              <a:rPr sz="2400" spc="-10" dirty="0">
                <a:latin typeface="Candara"/>
                <a:cs typeface="Candara"/>
              </a:rPr>
              <a:t> </a:t>
            </a:r>
            <a:r>
              <a:rPr sz="2400" dirty="0">
                <a:latin typeface="Candara"/>
                <a:cs typeface="Candara"/>
              </a:rPr>
              <a:t>va </a:t>
            </a:r>
            <a:r>
              <a:rPr sz="2400" spc="-5" dirty="0">
                <a:latin typeface="Candara"/>
                <a:cs typeface="Candara"/>
              </a:rPr>
              <a:t>minimal</a:t>
            </a:r>
            <a:r>
              <a:rPr sz="2400" spc="10" dirty="0">
                <a:latin typeface="Candara"/>
                <a:cs typeface="Candara"/>
              </a:rPr>
              <a:t> </a:t>
            </a:r>
            <a:r>
              <a:rPr sz="2400" spc="-5" dirty="0">
                <a:latin typeface="Candara"/>
                <a:cs typeface="Candara"/>
              </a:rPr>
              <a:t>ishlov</a:t>
            </a:r>
            <a:r>
              <a:rPr sz="2400" dirty="0">
                <a:latin typeface="Candara"/>
                <a:cs typeface="Candara"/>
              </a:rPr>
              <a:t> berish </a:t>
            </a:r>
            <a:r>
              <a:rPr sz="2400" spc="-10" dirty="0">
                <a:latin typeface="Candara"/>
                <a:cs typeface="Candara"/>
              </a:rPr>
              <a:t>vaqti.</a:t>
            </a:r>
            <a:endParaRPr sz="2400">
              <a:latin typeface="Candara"/>
              <a:cs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1795" cy="5231765"/>
          </a:xfrm>
          <a:prstGeom prst="rect">
            <a:avLst/>
          </a:prstGeom>
        </p:spPr>
        <p:txBody>
          <a:bodyPr vert="horz" wrap="square" lIns="0" tIns="5715" rIns="0" bIns="0" rtlCol="0">
            <a:spAutoFit/>
          </a:bodyPr>
          <a:lstStyle/>
          <a:p>
            <a:pPr marL="12700" marR="7620" indent="360680" algn="just">
              <a:lnSpc>
                <a:spcPct val="101899"/>
              </a:lnSpc>
              <a:spcBef>
                <a:spcPts val="45"/>
              </a:spcBef>
            </a:pPr>
            <a:r>
              <a:rPr sz="2400" dirty="0">
                <a:latin typeface="Candara"/>
                <a:cs typeface="Candara"/>
              </a:rPr>
              <a:t>Ko'plab</a:t>
            </a:r>
            <a:r>
              <a:rPr sz="2400" spc="-20" dirty="0">
                <a:latin typeface="Candara"/>
                <a:cs typeface="Candara"/>
              </a:rPr>
              <a:t> </a:t>
            </a:r>
            <a:r>
              <a:rPr sz="2400" spc="-5" dirty="0">
                <a:latin typeface="Candara"/>
                <a:cs typeface="Candara"/>
              </a:rPr>
              <a:t>olimlarning</a:t>
            </a:r>
            <a:r>
              <a:rPr sz="2400" spc="-40" dirty="0">
                <a:latin typeface="Candara"/>
                <a:cs typeface="Candara"/>
              </a:rPr>
              <a:t> </a:t>
            </a:r>
            <a:r>
              <a:rPr sz="2400" dirty="0">
                <a:latin typeface="Candara"/>
                <a:cs typeface="Candara"/>
              </a:rPr>
              <a:t>to'plangan</a:t>
            </a:r>
            <a:r>
              <a:rPr sz="2400" spc="-20" dirty="0">
                <a:latin typeface="Candara"/>
                <a:cs typeface="Candara"/>
              </a:rPr>
              <a:t> </a:t>
            </a:r>
            <a:r>
              <a:rPr sz="2400" spc="-5" dirty="0">
                <a:latin typeface="Candara"/>
                <a:cs typeface="Candara"/>
              </a:rPr>
              <a:t>tajribasi,</a:t>
            </a:r>
            <a:r>
              <a:rPr sz="2400" spc="-40" dirty="0">
                <a:latin typeface="Candara"/>
                <a:cs typeface="Candara"/>
              </a:rPr>
              <a:t> </a:t>
            </a:r>
            <a:r>
              <a:rPr sz="2400" spc="-5" dirty="0">
                <a:latin typeface="Candara"/>
                <a:cs typeface="Candara"/>
              </a:rPr>
              <a:t>xususan</a:t>
            </a:r>
            <a:r>
              <a:rPr sz="2400" spc="-25" dirty="0">
                <a:latin typeface="Candara"/>
                <a:cs typeface="Candara"/>
              </a:rPr>
              <a:t> </a:t>
            </a:r>
            <a:r>
              <a:rPr sz="2400" dirty="0">
                <a:latin typeface="Candara"/>
                <a:cs typeface="Candara"/>
              </a:rPr>
              <a:t>E.</a:t>
            </a:r>
            <a:r>
              <a:rPr sz="2400" spc="-35" dirty="0">
                <a:latin typeface="Candara"/>
                <a:cs typeface="Candara"/>
              </a:rPr>
              <a:t> </a:t>
            </a:r>
            <a:r>
              <a:rPr sz="2400" spc="-5" dirty="0">
                <a:latin typeface="Candara"/>
                <a:cs typeface="Candara"/>
              </a:rPr>
              <a:t>Codd,</a:t>
            </a:r>
            <a:r>
              <a:rPr sz="2400" spc="-55" dirty="0">
                <a:latin typeface="Candara"/>
                <a:cs typeface="Candara"/>
              </a:rPr>
              <a:t> </a:t>
            </a:r>
            <a:r>
              <a:rPr sz="2400" dirty="0">
                <a:latin typeface="Candara"/>
                <a:cs typeface="Candara"/>
              </a:rPr>
              <a:t>D.</a:t>
            </a:r>
            <a:r>
              <a:rPr sz="2400" spc="-30" dirty="0">
                <a:latin typeface="Candara"/>
                <a:cs typeface="Candara"/>
              </a:rPr>
              <a:t> </a:t>
            </a:r>
            <a:r>
              <a:rPr sz="2400" dirty="0">
                <a:latin typeface="Candara"/>
                <a:cs typeface="Candara"/>
              </a:rPr>
              <a:t>Boyes,</a:t>
            </a:r>
            <a:r>
              <a:rPr sz="2400" spc="-40" dirty="0">
                <a:latin typeface="Candara"/>
                <a:cs typeface="Candara"/>
              </a:rPr>
              <a:t> </a:t>
            </a:r>
            <a:r>
              <a:rPr sz="2400" dirty="0">
                <a:latin typeface="Candara"/>
                <a:cs typeface="Candara"/>
              </a:rPr>
              <a:t>R. </a:t>
            </a:r>
            <a:r>
              <a:rPr sz="2400" spc="-509" dirty="0">
                <a:latin typeface="Candara"/>
                <a:cs typeface="Candara"/>
              </a:rPr>
              <a:t> </a:t>
            </a:r>
            <a:r>
              <a:rPr sz="2400" spc="-5" dirty="0">
                <a:latin typeface="Candara"/>
                <a:cs typeface="Candara"/>
              </a:rPr>
              <a:t>Fagin, </a:t>
            </a:r>
            <a:r>
              <a:rPr sz="2400" dirty="0">
                <a:latin typeface="Candara"/>
                <a:cs typeface="Candara"/>
              </a:rPr>
              <a:t>jadvallarni </a:t>
            </a:r>
            <a:r>
              <a:rPr sz="2400" spc="-5" dirty="0">
                <a:latin typeface="Candara"/>
                <a:cs typeface="Candara"/>
              </a:rPr>
              <a:t>normallashtirish </a:t>
            </a:r>
            <a:r>
              <a:rPr sz="2400" dirty="0">
                <a:latin typeface="Candara"/>
                <a:cs typeface="Candara"/>
              </a:rPr>
              <a:t>va </a:t>
            </a:r>
            <a:r>
              <a:rPr sz="2400" spc="-10" dirty="0">
                <a:latin typeface="Candara"/>
                <a:cs typeface="Candara"/>
              </a:rPr>
              <a:t>ular </a:t>
            </a:r>
            <a:r>
              <a:rPr sz="2400" spc="-5" dirty="0">
                <a:latin typeface="Candara"/>
                <a:cs typeface="Candara"/>
              </a:rPr>
              <a:t>o'rtasidagi aloqalarni </a:t>
            </a:r>
            <a:r>
              <a:rPr sz="2400" dirty="0">
                <a:latin typeface="Candara"/>
                <a:cs typeface="Candara"/>
              </a:rPr>
              <a:t>o'rnatish </a:t>
            </a:r>
            <a:r>
              <a:rPr sz="2400" spc="5" dirty="0">
                <a:latin typeface="Candara"/>
                <a:cs typeface="Candara"/>
              </a:rPr>
              <a:t> </a:t>
            </a:r>
            <a:r>
              <a:rPr sz="2400" dirty="0">
                <a:latin typeface="Candara"/>
                <a:cs typeface="Candara"/>
              </a:rPr>
              <a:t>usullari</a:t>
            </a:r>
            <a:r>
              <a:rPr sz="2400" spc="5" dirty="0">
                <a:latin typeface="Candara"/>
                <a:cs typeface="Candara"/>
              </a:rPr>
              <a:t> </a:t>
            </a:r>
            <a:r>
              <a:rPr sz="2400" dirty="0">
                <a:latin typeface="Candara"/>
                <a:cs typeface="Candara"/>
              </a:rPr>
              <a:t>bilan</a:t>
            </a:r>
            <a:r>
              <a:rPr sz="2400" spc="5" dirty="0">
                <a:latin typeface="Candara"/>
                <a:cs typeface="Candara"/>
              </a:rPr>
              <a:t> </a:t>
            </a:r>
            <a:r>
              <a:rPr sz="2400" spc="-10" dirty="0">
                <a:latin typeface="Candara"/>
                <a:cs typeface="Candara"/>
              </a:rPr>
              <a:t>relyatsion</a:t>
            </a:r>
            <a:r>
              <a:rPr sz="2400" spc="-5" dirty="0">
                <a:latin typeface="Candara"/>
                <a:cs typeface="Candara"/>
              </a:rPr>
              <a:t> </a:t>
            </a:r>
            <a:r>
              <a:rPr sz="2400" dirty="0">
                <a:latin typeface="Candara"/>
                <a:cs typeface="Candara"/>
              </a:rPr>
              <a:t>ma'lumotlar</a:t>
            </a:r>
            <a:r>
              <a:rPr sz="2400" spc="5" dirty="0">
                <a:latin typeface="Candara"/>
                <a:cs typeface="Candara"/>
              </a:rPr>
              <a:t> </a:t>
            </a:r>
            <a:r>
              <a:rPr sz="2400" dirty="0">
                <a:latin typeface="Candara"/>
                <a:cs typeface="Candara"/>
              </a:rPr>
              <a:t>bazalarini</a:t>
            </a:r>
            <a:r>
              <a:rPr sz="2400" spc="5" dirty="0">
                <a:latin typeface="Candara"/>
                <a:cs typeface="Candara"/>
              </a:rPr>
              <a:t> </a:t>
            </a:r>
            <a:r>
              <a:rPr sz="2400" spc="-5" dirty="0">
                <a:latin typeface="Candara"/>
                <a:cs typeface="Candara"/>
              </a:rPr>
              <a:t>loyihalashda</a:t>
            </a:r>
            <a:r>
              <a:rPr sz="2400" dirty="0">
                <a:latin typeface="Candara"/>
                <a:cs typeface="Candara"/>
              </a:rPr>
              <a:t> </a:t>
            </a:r>
            <a:r>
              <a:rPr sz="2400" spc="-5" dirty="0">
                <a:latin typeface="Candara"/>
                <a:cs typeface="Candara"/>
              </a:rPr>
              <a:t>ushbu </a:t>
            </a:r>
            <a:r>
              <a:rPr sz="2400" dirty="0">
                <a:latin typeface="Candara"/>
                <a:cs typeface="Candara"/>
              </a:rPr>
              <a:t> omillarni</a:t>
            </a:r>
            <a:r>
              <a:rPr sz="2400" spc="-5" dirty="0">
                <a:latin typeface="Candara"/>
                <a:cs typeface="Candara"/>
              </a:rPr>
              <a:t> hisobga</a:t>
            </a:r>
            <a:r>
              <a:rPr sz="2400" dirty="0">
                <a:latin typeface="Candara"/>
                <a:cs typeface="Candara"/>
              </a:rPr>
              <a:t> </a:t>
            </a:r>
            <a:r>
              <a:rPr sz="2400" spc="-10" dirty="0">
                <a:latin typeface="Candara"/>
                <a:cs typeface="Candara"/>
              </a:rPr>
              <a:t>olishga</a:t>
            </a:r>
            <a:r>
              <a:rPr sz="2400" dirty="0">
                <a:latin typeface="Candara"/>
                <a:cs typeface="Candara"/>
              </a:rPr>
              <a:t> imkon beradi.</a:t>
            </a:r>
            <a:endParaRPr sz="2400">
              <a:latin typeface="Candara"/>
              <a:cs typeface="Candara"/>
            </a:endParaRPr>
          </a:p>
          <a:p>
            <a:pPr marL="12700" indent="360680" algn="just">
              <a:lnSpc>
                <a:spcPct val="100000"/>
              </a:lnSpc>
              <a:spcBef>
                <a:spcPts val="40"/>
              </a:spcBef>
            </a:pPr>
            <a:r>
              <a:rPr sz="2400" b="1" spc="-5" dirty="0">
                <a:latin typeface="Candara"/>
                <a:cs typeface="Candara"/>
              </a:rPr>
              <a:t>Klassik</a:t>
            </a:r>
            <a:r>
              <a:rPr sz="2400" b="1" spc="409" dirty="0">
                <a:latin typeface="Candara"/>
                <a:cs typeface="Candara"/>
              </a:rPr>
              <a:t> </a:t>
            </a:r>
            <a:r>
              <a:rPr sz="2400" b="1" spc="-5" dirty="0">
                <a:latin typeface="Candara"/>
                <a:cs typeface="Candara"/>
              </a:rPr>
              <a:t>normallashtirish</a:t>
            </a:r>
            <a:r>
              <a:rPr sz="2400" b="1" spc="415" dirty="0">
                <a:latin typeface="Candara"/>
                <a:cs typeface="Candara"/>
              </a:rPr>
              <a:t> </a:t>
            </a:r>
            <a:r>
              <a:rPr sz="2400" b="1" spc="-5" dirty="0">
                <a:latin typeface="Candara"/>
                <a:cs typeface="Candara"/>
              </a:rPr>
              <a:t>shakllari.</a:t>
            </a:r>
            <a:r>
              <a:rPr sz="2400" b="1" spc="425" dirty="0">
                <a:latin typeface="Candara"/>
                <a:cs typeface="Candara"/>
              </a:rPr>
              <a:t> </a:t>
            </a:r>
            <a:r>
              <a:rPr sz="2400" dirty="0">
                <a:latin typeface="Candara"/>
                <a:cs typeface="Candara"/>
              </a:rPr>
              <a:t>Relatsion</a:t>
            </a:r>
            <a:r>
              <a:rPr sz="2400" spc="425" dirty="0">
                <a:latin typeface="Candara"/>
                <a:cs typeface="Candara"/>
              </a:rPr>
              <a:t> </a:t>
            </a:r>
            <a:r>
              <a:rPr sz="2400" dirty="0">
                <a:latin typeface="Candara"/>
                <a:cs typeface="Candara"/>
              </a:rPr>
              <a:t>ma'lumotlar</a:t>
            </a:r>
            <a:r>
              <a:rPr sz="2400" spc="425" dirty="0">
                <a:latin typeface="Candara"/>
                <a:cs typeface="Candara"/>
              </a:rPr>
              <a:t> </a:t>
            </a:r>
            <a:r>
              <a:rPr sz="2400" dirty="0">
                <a:latin typeface="Candara"/>
                <a:cs typeface="Candara"/>
              </a:rPr>
              <a:t>bazalarida</a:t>
            </a:r>
            <a:endParaRPr sz="2400">
              <a:latin typeface="Candara"/>
              <a:cs typeface="Candara"/>
            </a:endParaRPr>
          </a:p>
          <a:p>
            <a:pPr marL="12700" marR="6350" algn="just">
              <a:lnSpc>
                <a:spcPct val="101699"/>
              </a:lnSpc>
              <a:spcBef>
                <a:spcPts val="10"/>
              </a:spcBef>
            </a:pPr>
            <a:r>
              <a:rPr sz="2400" dirty="0">
                <a:latin typeface="Candara"/>
                <a:cs typeface="Candara"/>
              </a:rPr>
              <a:t>jadvallarni yaratish va </a:t>
            </a:r>
            <a:r>
              <a:rPr sz="2400" spc="-5" dirty="0">
                <a:latin typeface="Candara"/>
                <a:cs typeface="Candara"/>
              </a:rPr>
              <a:t>ishlatish </a:t>
            </a:r>
            <a:r>
              <a:rPr sz="2400" dirty="0">
                <a:latin typeface="Candara"/>
                <a:cs typeface="Candara"/>
              </a:rPr>
              <a:t>jarayoni </a:t>
            </a:r>
            <a:r>
              <a:rPr sz="2400" spc="-5" dirty="0">
                <a:latin typeface="Candara"/>
                <a:cs typeface="Candara"/>
              </a:rPr>
              <a:t>domendagi </a:t>
            </a:r>
            <a:r>
              <a:rPr sz="2400" dirty="0">
                <a:latin typeface="Candara"/>
                <a:cs typeface="Candara"/>
              </a:rPr>
              <a:t>ma'lumotlarni tahlil </a:t>
            </a:r>
            <a:r>
              <a:rPr sz="2400" spc="5" dirty="0">
                <a:latin typeface="Candara"/>
                <a:cs typeface="Candara"/>
              </a:rPr>
              <a:t> </a:t>
            </a:r>
            <a:r>
              <a:rPr sz="2400" spc="-5" dirty="0">
                <a:latin typeface="Candara"/>
                <a:cs typeface="Candara"/>
              </a:rPr>
              <a:t>qilish</a:t>
            </a:r>
            <a:r>
              <a:rPr sz="2400" dirty="0">
                <a:latin typeface="Candara"/>
                <a:cs typeface="Candara"/>
              </a:rPr>
              <a:t> jarayonida</a:t>
            </a:r>
            <a:r>
              <a:rPr sz="2400" spc="5" dirty="0">
                <a:latin typeface="Candara"/>
                <a:cs typeface="Candara"/>
              </a:rPr>
              <a:t> </a:t>
            </a:r>
            <a:r>
              <a:rPr sz="2400" spc="-5" dirty="0">
                <a:latin typeface="Candara"/>
                <a:cs typeface="Candara"/>
              </a:rPr>
              <a:t>odamning</a:t>
            </a:r>
            <a:r>
              <a:rPr sz="2400" dirty="0">
                <a:latin typeface="Candara"/>
                <a:cs typeface="Candara"/>
              </a:rPr>
              <a:t> </a:t>
            </a:r>
            <a:r>
              <a:rPr sz="2400" spc="-5" dirty="0">
                <a:latin typeface="Candara"/>
                <a:cs typeface="Candara"/>
              </a:rPr>
              <a:t>mantiqiy</a:t>
            </a:r>
            <a:r>
              <a:rPr sz="2400" dirty="0">
                <a:latin typeface="Candara"/>
                <a:cs typeface="Candara"/>
              </a:rPr>
              <a:t> va</a:t>
            </a:r>
            <a:r>
              <a:rPr sz="2400" spc="5" dirty="0">
                <a:latin typeface="Candara"/>
                <a:cs typeface="Candara"/>
              </a:rPr>
              <a:t> </a:t>
            </a:r>
            <a:r>
              <a:rPr sz="2400" dirty="0">
                <a:latin typeface="Candara"/>
                <a:cs typeface="Candara"/>
              </a:rPr>
              <a:t>mavhum</a:t>
            </a:r>
            <a:r>
              <a:rPr sz="2400" spc="5" dirty="0">
                <a:latin typeface="Candara"/>
                <a:cs typeface="Candara"/>
              </a:rPr>
              <a:t> </a:t>
            </a:r>
            <a:r>
              <a:rPr sz="2400" spc="-5" dirty="0">
                <a:latin typeface="Candara"/>
                <a:cs typeface="Candara"/>
              </a:rPr>
              <a:t>fikrlashi</a:t>
            </a:r>
            <a:r>
              <a:rPr sz="2400" dirty="0">
                <a:latin typeface="Candara"/>
                <a:cs typeface="Candara"/>
              </a:rPr>
              <a:t> bilan </a:t>
            </a:r>
            <a:r>
              <a:rPr sz="2400" spc="5" dirty="0">
                <a:latin typeface="Candara"/>
                <a:cs typeface="Candara"/>
              </a:rPr>
              <a:t> </a:t>
            </a:r>
            <a:r>
              <a:rPr sz="2400" dirty="0">
                <a:latin typeface="Candara"/>
                <a:cs typeface="Candara"/>
              </a:rPr>
              <a:t>boshlanadi, </a:t>
            </a:r>
            <a:r>
              <a:rPr sz="2400" spc="-5" dirty="0">
                <a:latin typeface="Candara"/>
                <a:cs typeface="Candara"/>
              </a:rPr>
              <a:t>shundan so'ng domenning </a:t>
            </a:r>
            <a:r>
              <a:rPr sz="2400" dirty="0">
                <a:latin typeface="Candara"/>
                <a:cs typeface="Candara"/>
              </a:rPr>
              <a:t>axborot </a:t>
            </a:r>
            <a:r>
              <a:rPr sz="2400" spc="-5" dirty="0">
                <a:latin typeface="Candara"/>
                <a:cs typeface="Candara"/>
              </a:rPr>
              <a:t>modeli quriladi. </a:t>
            </a:r>
            <a:r>
              <a:rPr sz="2400" dirty="0">
                <a:latin typeface="Candara"/>
                <a:cs typeface="Candara"/>
              </a:rPr>
              <a:t>Ushbu </a:t>
            </a:r>
            <a:r>
              <a:rPr sz="2400" spc="5" dirty="0">
                <a:latin typeface="Candara"/>
                <a:cs typeface="Candara"/>
              </a:rPr>
              <a:t> </a:t>
            </a:r>
            <a:r>
              <a:rPr sz="2400" dirty="0">
                <a:latin typeface="Candara"/>
                <a:cs typeface="Candara"/>
              </a:rPr>
              <a:t>jarayon </a:t>
            </a:r>
            <a:r>
              <a:rPr sz="2400" spc="-5" dirty="0">
                <a:latin typeface="Candara"/>
                <a:cs typeface="Candara"/>
              </a:rPr>
              <a:t>asosiy </a:t>
            </a:r>
            <a:r>
              <a:rPr sz="2400" dirty="0">
                <a:latin typeface="Candara"/>
                <a:cs typeface="Candara"/>
              </a:rPr>
              <a:t>va </a:t>
            </a:r>
            <a:r>
              <a:rPr sz="2400" spc="-5" dirty="0">
                <a:latin typeface="Candara"/>
                <a:cs typeface="Candara"/>
              </a:rPr>
              <a:t>klassik yondashuvni </a:t>
            </a:r>
            <a:r>
              <a:rPr sz="2400" dirty="0">
                <a:latin typeface="Candara"/>
                <a:cs typeface="Candara"/>
              </a:rPr>
              <a:t>talab </a:t>
            </a:r>
            <a:r>
              <a:rPr sz="2400" spc="-5" dirty="0">
                <a:latin typeface="Candara"/>
                <a:cs typeface="Candara"/>
              </a:rPr>
              <a:t>qiladi, </a:t>
            </a:r>
            <a:r>
              <a:rPr sz="2400" dirty="0">
                <a:latin typeface="Candara"/>
                <a:cs typeface="Candara"/>
              </a:rPr>
              <a:t>bunda </a:t>
            </a:r>
            <a:r>
              <a:rPr sz="2400" spc="-5" dirty="0">
                <a:latin typeface="Candara"/>
                <a:cs typeface="Candara"/>
              </a:rPr>
              <a:t>barcha loyiha </a:t>
            </a:r>
            <a:r>
              <a:rPr sz="2400" dirty="0">
                <a:latin typeface="Candara"/>
                <a:cs typeface="Candara"/>
              </a:rPr>
              <a:t> ishlari</a:t>
            </a:r>
            <a:r>
              <a:rPr sz="2400" spc="5" dirty="0">
                <a:latin typeface="Candara"/>
                <a:cs typeface="Candara"/>
              </a:rPr>
              <a:t> </a:t>
            </a:r>
            <a:r>
              <a:rPr sz="2400" spc="-5" dirty="0">
                <a:latin typeface="Candara"/>
                <a:cs typeface="Candara"/>
              </a:rPr>
              <a:t>o'zaro</a:t>
            </a:r>
            <a:r>
              <a:rPr sz="2400" dirty="0">
                <a:latin typeface="Candara"/>
                <a:cs typeface="Candara"/>
              </a:rPr>
              <a:t> </a:t>
            </a:r>
            <a:r>
              <a:rPr sz="2400" spc="-5" dirty="0">
                <a:latin typeface="Candara"/>
                <a:cs typeface="Candara"/>
              </a:rPr>
              <a:t>bog'liqlik</a:t>
            </a:r>
            <a:r>
              <a:rPr sz="2400" dirty="0">
                <a:latin typeface="Candara"/>
                <a:cs typeface="Candara"/>
              </a:rPr>
              <a:t> </a:t>
            </a:r>
            <a:r>
              <a:rPr sz="2400" spc="-5" dirty="0">
                <a:latin typeface="Candara"/>
                <a:cs typeface="Candara"/>
              </a:rPr>
              <a:t>sxemalarining</a:t>
            </a:r>
            <a:r>
              <a:rPr sz="2400" dirty="0">
                <a:latin typeface="Candara"/>
                <a:cs typeface="Candara"/>
              </a:rPr>
              <a:t> ketma-ket</a:t>
            </a:r>
            <a:r>
              <a:rPr sz="2400" spc="5" dirty="0">
                <a:latin typeface="Candara"/>
                <a:cs typeface="Candara"/>
              </a:rPr>
              <a:t> </a:t>
            </a:r>
            <a:r>
              <a:rPr sz="2400" spc="-5" dirty="0">
                <a:latin typeface="Candara"/>
                <a:cs typeface="Candara"/>
              </a:rPr>
              <a:t>yaqinlashishi</a:t>
            </a:r>
            <a:r>
              <a:rPr sz="2400" dirty="0">
                <a:latin typeface="Candara"/>
                <a:cs typeface="Candara"/>
              </a:rPr>
              <a:t> orqali </a:t>
            </a:r>
            <a:r>
              <a:rPr sz="2400" spc="5" dirty="0">
                <a:latin typeface="Candara"/>
                <a:cs typeface="Candara"/>
              </a:rPr>
              <a:t> </a:t>
            </a:r>
            <a:r>
              <a:rPr sz="2400" dirty="0">
                <a:latin typeface="Candara"/>
                <a:cs typeface="Candara"/>
              </a:rPr>
              <a:t>ma'lumotlar</a:t>
            </a:r>
            <a:r>
              <a:rPr sz="2400" spc="-20" dirty="0">
                <a:latin typeface="Candara"/>
                <a:cs typeface="Candara"/>
              </a:rPr>
              <a:t> </a:t>
            </a:r>
            <a:r>
              <a:rPr sz="2400" spc="-5" dirty="0">
                <a:latin typeface="Candara"/>
                <a:cs typeface="Candara"/>
              </a:rPr>
              <a:t>relyatsion</a:t>
            </a:r>
            <a:r>
              <a:rPr sz="2400" dirty="0">
                <a:latin typeface="Candara"/>
                <a:cs typeface="Candara"/>
              </a:rPr>
              <a:t> modeli</a:t>
            </a:r>
            <a:r>
              <a:rPr sz="2400" spc="-5" dirty="0">
                <a:latin typeface="Candara"/>
                <a:cs typeface="Candara"/>
              </a:rPr>
              <a:t> nuqtai </a:t>
            </a:r>
            <a:r>
              <a:rPr sz="2400" dirty="0">
                <a:latin typeface="Candara"/>
                <a:cs typeface="Candara"/>
              </a:rPr>
              <a:t>nazaridan</a:t>
            </a:r>
            <a:r>
              <a:rPr sz="2400" spc="-5" dirty="0">
                <a:latin typeface="Candara"/>
                <a:cs typeface="Candara"/>
              </a:rPr>
              <a:t> amalga </a:t>
            </a:r>
            <a:r>
              <a:rPr sz="2400" dirty="0">
                <a:latin typeface="Candara"/>
                <a:cs typeface="Candara"/>
              </a:rPr>
              <a:t>oshiriladi.</a:t>
            </a:r>
            <a:endParaRPr sz="2400">
              <a:latin typeface="Candara"/>
              <a:cs typeface="Candara"/>
            </a:endParaRPr>
          </a:p>
          <a:p>
            <a:pPr marL="12700" marR="5080" indent="360680" algn="just">
              <a:lnSpc>
                <a:spcPct val="101800"/>
              </a:lnSpc>
              <a:spcBef>
                <a:spcPts val="10"/>
              </a:spcBef>
            </a:pPr>
            <a:r>
              <a:rPr sz="2400" spc="-5" dirty="0">
                <a:latin typeface="Candara"/>
                <a:cs typeface="Candara"/>
              </a:rPr>
              <a:t>Umuman</a:t>
            </a:r>
            <a:r>
              <a:rPr sz="2400" dirty="0">
                <a:latin typeface="Candara"/>
                <a:cs typeface="Candara"/>
              </a:rPr>
              <a:t> olganda,</a:t>
            </a:r>
            <a:r>
              <a:rPr sz="2400" spc="5" dirty="0">
                <a:latin typeface="Candara"/>
                <a:cs typeface="Candara"/>
              </a:rPr>
              <a:t> </a:t>
            </a:r>
            <a:r>
              <a:rPr sz="2400" dirty="0">
                <a:latin typeface="Candara"/>
                <a:cs typeface="Candara"/>
              </a:rPr>
              <a:t>loyiha</a:t>
            </a:r>
            <a:r>
              <a:rPr sz="2400" spc="5" dirty="0">
                <a:latin typeface="Candara"/>
                <a:cs typeface="Candara"/>
              </a:rPr>
              <a:t> </a:t>
            </a:r>
            <a:r>
              <a:rPr sz="2400" dirty="0">
                <a:latin typeface="Candara"/>
                <a:cs typeface="Candara"/>
              </a:rPr>
              <a:t>jarayoni,</a:t>
            </a:r>
            <a:r>
              <a:rPr sz="2400" spc="5" dirty="0">
                <a:latin typeface="Candara"/>
                <a:cs typeface="Candara"/>
              </a:rPr>
              <a:t> </a:t>
            </a:r>
            <a:r>
              <a:rPr sz="2400" spc="-5" dirty="0">
                <a:latin typeface="Candara"/>
                <a:cs typeface="Candara"/>
              </a:rPr>
              <a:t>boshqalar</a:t>
            </a:r>
            <a:r>
              <a:rPr sz="2400" dirty="0">
                <a:latin typeface="Candara"/>
                <a:cs typeface="Candara"/>
              </a:rPr>
              <a:t> </a:t>
            </a:r>
            <a:r>
              <a:rPr sz="2400" spc="-5" dirty="0">
                <a:latin typeface="Candara"/>
                <a:cs typeface="Candara"/>
              </a:rPr>
              <a:t>qatori,</a:t>
            </a:r>
            <a:r>
              <a:rPr sz="2400" dirty="0">
                <a:latin typeface="Candara"/>
                <a:cs typeface="Candara"/>
              </a:rPr>
              <a:t> </a:t>
            </a:r>
            <a:r>
              <a:rPr sz="2400" spc="-5" dirty="0">
                <a:latin typeface="Candara"/>
                <a:cs typeface="Candara"/>
              </a:rPr>
              <a:t>munosabatlar </a:t>
            </a:r>
            <a:r>
              <a:rPr sz="2400" spc="-509" dirty="0">
                <a:latin typeface="Candara"/>
                <a:cs typeface="Candara"/>
              </a:rPr>
              <a:t> </a:t>
            </a:r>
            <a:r>
              <a:rPr sz="2400" dirty="0">
                <a:latin typeface="Candara"/>
                <a:cs typeface="Candara"/>
              </a:rPr>
              <a:t>sxemalarini</a:t>
            </a:r>
            <a:r>
              <a:rPr sz="2400" spc="5" dirty="0">
                <a:latin typeface="Candara"/>
                <a:cs typeface="Candara"/>
              </a:rPr>
              <a:t> </a:t>
            </a:r>
            <a:r>
              <a:rPr sz="2400" spc="-5" dirty="0">
                <a:latin typeface="Candara"/>
                <a:cs typeface="Candara"/>
              </a:rPr>
              <a:t>normallashtiradi</a:t>
            </a:r>
            <a:r>
              <a:rPr sz="2400" dirty="0">
                <a:latin typeface="Candara"/>
                <a:cs typeface="Candara"/>
              </a:rPr>
              <a:t> va</a:t>
            </a:r>
            <a:r>
              <a:rPr sz="2400" spc="5" dirty="0">
                <a:latin typeface="Candara"/>
                <a:cs typeface="Candara"/>
              </a:rPr>
              <a:t> </a:t>
            </a:r>
            <a:r>
              <a:rPr sz="2400" spc="-10" dirty="0">
                <a:latin typeface="Candara"/>
                <a:cs typeface="Candara"/>
              </a:rPr>
              <a:t>har</a:t>
            </a:r>
            <a:r>
              <a:rPr sz="2400" spc="-5" dirty="0">
                <a:latin typeface="Candara"/>
                <a:cs typeface="Candara"/>
              </a:rPr>
              <a:t> </a:t>
            </a:r>
            <a:r>
              <a:rPr sz="2400" dirty="0">
                <a:latin typeface="Candara"/>
                <a:cs typeface="Candara"/>
              </a:rPr>
              <a:t>bir</a:t>
            </a:r>
            <a:r>
              <a:rPr sz="2400" spc="5" dirty="0">
                <a:latin typeface="Candara"/>
                <a:cs typeface="Candara"/>
              </a:rPr>
              <a:t> </a:t>
            </a:r>
            <a:r>
              <a:rPr sz="2400" spc="-5" dirty="0">
                <a:latin typeface="Candara"/>
                <a:cs typeface="Candara"/>
              </a:rPr>
              <a:t>keyingi</a:t>
            </a:r>
            <a:r>
              <a:rPr sz="2400" dirty="0">
                <a:latin typeface="Candara"/>
                <a:cs typeface="Candara"/>
              </a:rPr>
              <a:t> </a:t>
            </a:r>
            <a:r>
              <a:rPr sz="2400" spc="-5" dirty="0">
                <a:latin typeface="Candara"/>
                <a:cs typeface="Candara"/>
              </a:rPr>
              <a:t>normal</a:t>
            </a:r>
            <a:r>
              <a:rPr sz="2400" dirty="0">
                <a:latin typeface="Candara"/>
                <a:cs typeface="Candara"/>
              </a:rPr>
              <a:t> shakl</a:t>
            </a:r>
            <a:r>
              <a:rPr sz="2400" spc="5" dirty="0">
                <a:latin typeface="Candara"/>
                <a:cs typeface="Candara"/>
              </a:rPr>
              <a:t> </a:t>
            </a:r>
            <a:r>
              <a:rPr sz="2400" spc="10" dirty="0">
                <a:latin typeface="Candara"/>
                <a:cs typeface="Candara"/>
              </a:rPr>
              <a:t>(NF) </a:t>
            </a:r>
            <a:r>
              <a:rPr sz="2400" spc="-509" dirty="0">
                <a:latin typeface="Candara"/>
                <a:cs typeface="Candara"/>
              </a:rPr>
              <a:t> </a:t>
            </a:r>
            <a:r>
              <a:rPr sz="2400" spc="-5" dirty="0">
                <a:latin typeface="Candara"/>
                <a:cs typeface="Candara"/>
              </a:rPr>
              <a:t>avvalgisiga</a:t>
            </a:r>
            <a:r>
              <a:rPr sz="2400" dirty="0">
                <a:latin typeface="Candara"/>
                <a:cs typeface="Candara"/>
              </a:rPr>
              <a:t> </a:t>
            </a:r>
            <a:r>
              <a:rPr sz="2400" spc="-5" dirty="0">
                <a:latin typeface="Candara"/>
                <a:cs typeface="Candara"/>
              </a:rPr>
              <a:t>qaraganda </a:t>
            </a:r>
            <a:r>
              <a:rPr sz="2400" dirty="0">
                <a:latin typeface="Candara"/>
                <a:cs typeface="Candara"/>
              </a:rPr>
              <a:t>yaxshiroq</a:t>
            </a:r>
            <a:r>
              <a:rPr sz="2400" spc="-15" dirty="0">
                <a:latin typeface="Candara"/>
                <a:cs typeface="Candara"/>
              </a:rPr>
              <a:t> </a:t>
            </a:r>
            <a:r>
              <a:rPr sz="2400" spc="-5" dirty="0">
                <a:latin typeface="Candara"/>
                <a:cs typeface="Candara"/>
              </a:rPr>
              <a:t>xususiyatlarga</a:t>
            </a:r>
            <a:r>
              <a:rPr sz="2400" dirty="0">
                <a:latin typeface="Candara"/>
                <a:cs typeface="Candara"/>
              </a:rPr>
              <a:t> ega</a:t>
            </a:r>
            <a:r>
              <a:rPr sz="2400" spc="5" dirty="0">
                <a:latin typeface="Candara"/>
                <a:cs typeface="Candara"/>
              </a:rPr>
              <a:t> </a:t>
            </a:r>
            <a:r>
              <a:rPr sz="2400" dirty="0">
                <a:latin typeface="Candara"/>
                <a:cs typeface="Candara"/>
              </a:rPr>
              <a:t>bo’ladi.</a:t>
            </a:r>
            <a:endParaRPr sz="2400">
              <a:latin typeface="Candara"/>
              <a:cs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7350" cy="5231765"/>
          </a:xfrm>
          <a:prstGeom prst="rect">
            <a:avLst/>
          </a:prstGeom>
        </p:spPr>
        <p:txBody>
          <a:bodyPr vert="horz" wrap="square" lIns="0" tIns="12700" rIns="0" bIns="0" rtlCol="0">
            <a:spAutoFit/>
          </a:bodyPr>
          <a:lstStyle/>
          <a:p>
            <a:pPr marL="373380" algn="just">
              <a:lnSpc>
                <a:spcPct val="100000"/>
              </a:lnSpc>
              <a:spcBef>
                <a:spcPts val="100"/>
              </a:spcBef>
            </a:pPr>
            <a:r>
              <a:rPr sz="2400" b="1" i="1" dirty="0">
                <a:latin typeface="Candara"/>
                <a:cs typeface="Candara"/>
              </a:rPr>
              <a:t>Nima</a:t>
            </a:r>
            <a:r>
              <a:rPr sz="2400" b="1" i="1" spc="-10" dirty="0">
                <a:latin typeface="Candara"/>
                <a:cs typeface="Candara"/>
              </a:rPr>
              <a:t> </a:t>
            </a:r>
            <a:r>
              <a:rPr sz="2400" b="1" i="1" dirty="0">
                <a:latin typeface="Candara"/>
                <a:cs typeface="Candara"/>
              </a:rPr>
              <a:t>uchun</a:t>
            </a:r>
            <a:r>
              <a:rPr sz="2400" b="1" i="1" spc="-5" dirty="0">
                <a:latin typeface="Candara"/>
                <a:cs typeface="Candara"/>
              </a:rPr>
              <a:t> ma'lumotlar</a:t>
            </a:r>
            <a:r>
              <a:rPr sz="2400" b="1" i="1" spc="5" dirty="0">
                <a:latin typeface="Candara"/>
                <a:cs typeface="Candara"/>
              </a:rPr>
              <a:t> </a:t>
            </a:r>
            <a:r>
              <a:rPr sz="2400" b="1" i="1" spc="-5" dirty="0">
                <a:latin typeface="Candara"/>
                <a:cs typeface="Candara"/>
              </a:rPr>
              <a:t>bazasini</a:t>
            </a:r>
            <a:r>
              <a:rPr sz="2400" b="1" i="1" spc="10" dirty="0">
                <a:latin typeface="Candara"/>
                <a:cs typeface="Candara"/>
              </a:rPr>
              <a:t> </a:t>
            </a:r>
            <a:r>
              <a:rPr sz="2400" b="1" i="1" spc="-5" dirty="0">
                <a:latin typeface="Candara"/>
                <a:cs typeface="Candara"/>
              </a:rPr>
              <a:t>normalizatsiya qilish kerak?</a:t>
            </a:r>
            <a:endParaRPr sz="2400">
              <a:latin typeface="Candara"/>
              <a:cs typeface="Candara"/>
            </a:endParaRPr>
          </a:p>
          <a:p>
            <a:pPr marL="12700" marR="5080" indent="360680" algn="just">
              <a:lnSpc>
                <a:spcPct val="101800"/>
              </a:lnSpc>
              <a:spcBef>
                <a:spcPts val="10"/>
              </a:spcBef>
            </a:pPr>
            <a:r>
              <a:rPr sz="2400" dirty="0">
                <a:latin typeface="Candara"/>
                <a:cs typeface="Candara"/>
              </a:rPr>
              <a:t>Haqiqat</a:t>
            </a:r>
            <a:r>
              <a:rPr sz="2400" spc="5" dirty="0">
                <a:latin typeface="Candara"/>
                <a:cs typeface="Candara"/>
              </a:rPr>
              <a:t> </a:t>
            </a:r>
            <a:r>
              <a:rPr sz="2400" spc="-5" dirty="0">
                <a:latin typeface="Candara"/>
                <a:cs typeface="Candara"/>
              </a:rPr>
              <a:t>shundaki,</a:t>
            </a:r>
            <a:r>
              <a:rPr sz="2400" dirty="0">
                <a:latin typeface="Candara"/>
                <a:cs typeface="Candara"/>
              </a:rPr>
              <a:t> ma'lumotlarning</a:t>
            </a:r>
            <a:r>
              <a:rPr sz="2400" spc="5" dirty="0">
                <a:latin typeface="Candara"/>
                <a:cs typeface="Candara"/>
              </a:rPr>
              <a:t> </a:t>
            </a:r>
            <a:r>
              <a:rPr sz="2400" dirty="0">
                <a:latin typeface="Candara"/>
                <a:cs typeface="Candara"/>
              </a:rPr>
              <a:t>ortiqcha</a:t>
            </a:r>
            <a:r>
              <a:rPr sz="2400" spc="5" dirty="0">
                <a:latin typeface="Candara"/>
                <a:cs typeface="Candara"/>
              </a:rPr>
              <a:t> </a:t>
            </a:r>
            <a:r>
              <a:rPr sz="2400" dirty="0">
                <a:latin typeface="Candara"/>
                <a:cs typeface="Candara"/>
              </a:rPr>
              <a:t>bo'lishi</a:t>
            </a:r>
            <a:r>
              <a:rPr sz="2400" spc="5" dirty="0">
                <a:latin typeface="Candara"/>
                <a:cs typeface="Candara"/>
              </a:rPr>
              <a:t> </a:t>
            </a:r>
            <a:r>
              <a:rPr sz="2400" dirty="0">
                <a:latin typeface="Candara"/>
                <a:cs typeface="Candara"/>
              </a:rPr>
              <a:t>turli</a:t>
            </a:r>
            <a:r>
              <a:rPr sz="2400" spc="5" dirty="0">
                <a:latin typeface="Candara"/>
                <a:cs typeface="Candara"/>
              </a:rPr>
              <a:t> </a:t>
            </a:r>
            <a:r>
              <a:rPr sz="2400" dirty="0">
                <a:latin typeface="Candara"/>
                <a:cs typeface="Candara"/>
              </a:rPr>
              <a:t>xil </a:t>
            </a:r>
            <a:r>
              <a:rPr sz="2400" spc="5" dirty="0">
                <a:latin typeface="Candara"/>
                <a:cs typeface="Candara"/>
              </a:rPr>
              <a:t> </a:t>
            </a:r>
            <a:r>
              <a:rPr sz="2400" spc="-5" dirty="0">
                <a:latin typeface="Candara"/>
                <a:cs typeface="Candara"/>
              </a:rPr>
              <a:t>anomaliyalar</a:t>
            </a:r>
            <a:r>
              <a:rPr sz="2400" spc="-35" dirty="0">
                <a:latin typeface="Candara"/>
                <a:cs typeface="Candara"/>
              </a:rPr>
              <a:t> </a:t>
            </a:r>
            <a:r>
              <a:rPr sz="2400" spc="-5" dirty="0">
                <a:latin typeface="Candara"/>
                <a:cs typeface="Candara"/>
              </a:rPr>
              <a:t>paydo</a:t>
            </a:r>
            <a:r>
              <a:rPr sz="2400" spc="-60" dirty="0">
                <a:latin typeface="Candara"/>
                <a:cs typeface="Candara"/>
              </a:rPr>
              <a:t> </a:t>
            </a:r>
            <a:r>
              <a:rPr sz="2400" dirty="0">
                <a:latin typeface="Candara"/>
                <a:cs typeface="Candara"/>
              </a:rPr>
              <a:t>bo'lishi</a:t>
            </a:r>
            <a:r>
              <a:rPr sz="2400" spc="-45" dirty="0">
                <a:latin typeface="Candara"/>
                <a:cs typeface="Candara"/>
              </a:rPr>
              <a:t> </a:t>
            </a:r>
            <a:r>
              <a:rPr sz="2400" spc="-5" dirty="0">
                <a:latin typeface="Candara"/>
                <a:cs typeface="Candara"/>
              </a:rPr>
              <a:t>uchun</a:t>
            </a:r>
            <a:r>
              <a:rPr sz="2400" spc="-40" dirty="0">
                <a:latin typeface="Candara"/>
                <a:cs typeface="Candara"/>
              </a:rPr>
              <a:t> </a:t>
            </a:r>
            <a:r>
              <a:rPr sz="2400" dirty="0">
                <a:latin typeface="Candara"/>
                <a:cs typeface="Candara"/>
              </a:rPr>
              <a:t>zarur</a:t>
            </a:r>
            <a:r>
              <a:rPr sz="2400" spc="-55" dirty="0">
                <a:latin typeface="Candara"/>
                <a:cs typeface="Candara"/>
              </a:rPr>
              <a:t> </a:t>
            </a:r>
            <a:r>
              <a:rPr sz="2400" dirty="0">
                <a:latin typeface="Candara"/>
                <a:cs typeface="Candara"/>
              </a:rPr>
              <a:t>shartlarni</a:t>
            </a:r>
            <a:r>
              <a:rPr sz="2400" spc="-65" dirty="0">
                <a:latin typeface="Candara"/>
                <a:cs typeface="Candara"/>
              </a:rPr>
              <a:t> </a:t>
            </a:r>
            <a:r>
              <a:rPr sz="2400" dirty="0">
                <a:latin typeface="Candara"/>
                <a:cs typeface="Candara"/>
              </a:rPr>
              <a:t>yaratadi,</a:t>
            </a:r>
            <a:r>
              <a:rPr sz="2400" spc="-50" dirty="0">
                <a:latin typeface="Candara"/>
                <a:cs typeface="Candara"/>
              </a:rPr>
              <a:t> </a:t>
            </a:r>
            <a:r>
              <a:rPr sz="2400" spc="-10" dirty="0">
                <a:latin typeface="Candara"/>
                <a:cs typeface="Candara"/>
              </a:rPr>
              <a:t>ish</a:t>
            </a:r>
            <a:r>
              <a:rPr sz="2400" spc="-50" dirty="0">
                <a:latin typeface="Candara"/>
                <a:cs typeface="Candara"/>
              </a:rPr>
              <a:t> </a:t>
            </a:r>
            <a:r>
              <a:rPr sz="2400" dirty="0">
                <a:latin typeface="Candara"/>
                <a:cs typeface="Candara"/>
              </a:rPr>
              <a:t>faoliyatini </a:t>
            </a:r>
            <a:r>
              <a:rPr sz="2400" spc="-505" dirty="0">
                <a:latin typeface="Candara"/>
                <a:cs typeface="Candara"/>
              </a:rPr>
              <a:t> </a:t>
            </a:r>
            <a:r>
              <a:rPr sz="2400" dirty="0">
                <a:latin typeface="Candara"/>
                <a:cs typeface="Candara"/>
              </a:rPr>
              <a:t>pasaytiradi</a:t>
            </a:r>
            <a:r>
              <a:rPr sz="2400" spc="5" dirty="0">
                <a:latin typeface="Candara"/>
                <a:cs typeface="Candara"/>
              </a:rPr>
              <a:t> </a:t>
            </a:r>
            <a:r>
              <a:rPr sz="2400" dirty="0">
                <a:latin typeface="Candara"/>
                <a:cs typeface="Candara"/>
              </a:rPr>
              <a:t>va</a:t>
            </a:r>
            <a:r>
              <a:rPr sz="2400" spc="5" dirty="0">
                <a:latin typeface="Candara"/>
                <a:cs typeface="Candara"/>
              </a:rPr>
              <a:t> </a:t>
            </a:r>
            <a:r>
              <a:rPr sz="2400" dirty="0">
                <a:latin typeface="Candara"/>
                <a:cs typeface="Candara"/>
              </a:rPr>
              <a:t>ma'lumotlarni</a:t>
            </a:r>
            <a:r>
              <a:rPr sz="2400" spc="5" dirty="0">
                <a:latin typeface="Candara"/>
                <a:cs typeface="Candara"/>
              </a:rPr>
              <a:t> </a:t>
            </a:r>
            <a:r>
              <a:rPr sz="2400" spc="-5" dirty="0">
                <a:latin typeface="Candara"/>
                <a:cs typeface="Candara"/>
              </a:rPr>
              <a:t>boshqarish</a:t>
            </a:r>
            <a:r>
              <a:rPr sz="2400" dirty="0">
                <a:latin typeface="Candara"/>
                <a:cs typeface="Candara"/>
              </a:rPr>
              <a:t> </a:t>
            </a:r>
            <a:r>
              <a:rPr sz="2400" spc="-5" dirty="0">
                <a:latin typeface="Candara"/>
                <a:cs typeface="Candara"/>
              </a:rPr>
              <a:t>moslashuvchan</a:t>
            </a:r>
            <a:r>
              <a:rPr sz="2400" dirty="0">
                <a:latin typeface="Candara"/>
                <a:cs typeface="Candara"/>
              </a:rPr>
              <a:t> emas</a:t>
            </a:r>
            <a:r>
              <a:rPr sz="2400" spc="5" dirty="0">
                <a:latin typeface="Candara"/>
                <a:cs typeface="Candara"/>
              </a:rPr>
              <a:t> </a:t>
            </a:r>
            <a:r>
              <a:rPr sz="2400" dirty="0">
                <a:latin typeface="Candara"/>
                <a:cs typeface="Candara"/>
              </a:rPr>
              <a:t>va </a:t>
            </a:r>
            <a:r>
              <a:rPr sz="2400" spc="5" dirty="0">
                <a:latin typeface="Candara"/>
                <a:cs typeface="Candara"/>
              </a:rPr>
              <a:t> </a:t>
            </a:r>
            <a:r>
              <a:rPr sz="2400" spc="-5" dirty="0">
                <a:latin typeface="Candara"/>
                <a:cs typeface="Candara"/>
              </a:rPr>
              <a:t>unchalik</a:t>
            </a:r>
            <a:r>
              <a:rPr sz="2400" dirty="0">
                <a:latin typeface="Candara"/>
                <a:cs typeface="Candara"/>
              </a:rPr>
              <a:t> </a:t>
            </a:r>
            <a:r>
              <a:rPr sz="2400" spc="-5" dirty="0">
                <a:latin typeface="Candara"/>
                <a:cs typeface="Candara"/>
              </a:rPr>
              <a:t>qulay</a:t>
            </a:r>
            <a:r>
              <a:rPr sz="2400" dirty="0">
                <a:latin typeface="Candara"/>
                <a:cs typeface="Candara"/>
              </a:rPr>
              <a:t> </a:t>
            </a:r>
            <a:r>
              <a:rPr sz="2400" spc="-5" dirty="0">
                <a:latin typeface="Candara"/>
                <a:cs typeface="Candara"/>
              </a:rPr>
              <a:t>bo’lmay</a:t>
            </a:r>
            <a:r>
              <a:rPr sz="2400" dirty="0">
                <a:latin typeface="Candara"/>
                <a:cs typeface="Candara"/>
              </a:rPr>
              <a:t> qoladi.</a:t>
            </a:r>
            <a:r>
              <a:rPr sz="2400" spc="5" dirty="0">
                <a:latin typeface="Candara"/>
                <a:cs typeface="Candara"/>
              </a:rPr>
              <a:t> </a:t>
            </a:r>
            <a:r>
              <a:rPr sz="2400" spc="-5" dirty="0">
                <a:latin typeface="Candara"/>
                <a:cs typeface="Candara"/>
              </a:rPr>
              <a:t>Bundan</a:t>
            </a:r>
            <a:r>
              <a:rPr sz="2400" dirty="0">
                <a:latin typeface="Candara"/>
                <a:cs typeface="Candara"/>
              </a:rPr>
              <a:t> xulosa</a:t>
            </a:r>
            <a:r>
              <a:rPr sz="2400" spc="5" dirty="0">
                <a:latin typeface="Candara"/>
                <a:cs typeface="Candara"/>
              </a:rPr>
              <a:t> </a:t>
            </a:r>
            <a:r>
              <a:rPr sz="2400" spc="-5" dirty="0">
                <a:latin typeface="Candara"/>
                <a:cs typeface="Candara"/>
              </a:rPr>
              <a:t>qilishimiz</a:t>
            </a:r>
            <a:r>
              <a:rPr sz="2400" dirty="0">
                <a:latin typeface="Candara"/>
                <a:cs typeface="Candara"/>
              </a:rPr>
              <a:t> mumkinki, </a:t>
            </a:r>
            <a:r>
              <a:rPr sz="2400" spc="5" dirty="0">
                <a:latin typeface="Candara"/>
                <a:cs typeface="Candara"/>
              </a:rPr>
              <a:t> </a:t>
            </a:r>
            <a:r>
              <a:rPr sz="2400" dirty="0">
                <a:latin typeface="Candara"/>
                <a:cs typeface="Candara"/>
              </a:rPr>
              <a:t>normallashtirish</a:t>
            </a:r>
            <a:r>
              <a:rPr sz="2400" spc="-5" dirty="0">
                <a:latin typeface="Candara"/>
                <a:cs typeface="Candara"/>
              </a:rPr>
              <a:t> quyidagilar</a:t>
            </a:r>
            <a:r>
              <a:rPr sz="2400" spc="5" dirty="0">
                <a:latin typeface="Candara"/>
                <a:cs typeface="Candara"/>
              </a:rPr>
              <a:t> </a:t>
            </a:r>
            <a:r>
              <a:rPr sz="2400" spc="-5" dirty="0">
                <a:latin typeface="Candara"/>
                <a:cs typeface="Candara"/>
              </a:rPr>
              <a:t>uchun</a:t>
            </a:r>
            <a:r>
              <a:rPr sz="2400" dirty="0">
                <a:latin typeface="Candara"/>
                <a:cs typeface="Candara"/>
              </a:rPr>
              <a:t> </a:t>
            </a:r>
            <a:r>
              <a:rPr sz="2400" spc="-5" dirty="0">
                <a:latin typeface="Candara"/>
                <a:cs typeface="Candara"/>
              </a:rPr>
              <a:t>zarur:</a:t>
            </a:r>
            <a:endParaRPr sz="2400">
              <a:latin typeface="Candara"/>
              <a:cs typeface="Candara"/>
            </a:endParaRPr>
          </a:p>
          <a:p>
            <a:pPr marL="911860" indent="-539115">
              <a:lnSpc>
                <a:spcPct val="100000"/>
              </a:lnSpc>
              <a:spcBef>
                <a:spcPts val="45"/>
              </a:spcBef>
              <a:buFont typeface="Times New Roman"/>
              <a:buChar char="-"/>
              <a:tabLst>
                <a:tab pos="911860" algn="l"/>
                <a:tab pos="912494" algn="l"/>
              </a:tabLst>
            </a:pPr>
            <a:r>
              <a:rPr sz="2400" spc="-5" dirty="0">
                <a:latin typeface="Candara"/>
                <a:cs typeface="Candara"/>
              </a:rPr>
              <a:t>Anomaliyalarni</a:t>
            </a:r>
            <a:r>
              <a:rPr sz="2400" spc="-20" dirty="0">
                <a:latin typeface="Candara"/>
                <a:cs typeface="Candara"/>
              </a:rPr>
              <a:t> </a:t>
            </a:r>
            <a:r>
              <a:rPr sz="2400" dirty="0">
                <a:latin typeface="Candara"/>
                <a:cs typeface="Candara"/>
              </a:rPr>
              <a:t>yo'q</a:t>
            </a:r>
            <a:r>
              <a:rPr sz="2400" spc="-30" dirty="0">
                <a:latin typeface="Candara"/>
                <a:cs typeface="Candara"/>
              </a:rPr>
              <a:t> </a:t>
            </a:r>
            <a:r>
              <a:rPr sz="2400" spc="-5" dirty="0">
                <a:latin typeface="Candara"/>
                <a:cs typeface="Candara"/>
              </a:rPr>
              <a:t>qilish</a:t>
            </a:r>
            <a:endParaRPr sz="2400">
              <a:latin typeface="Candara"/>
              <a:cs typeface="Candara"/>
            </a:endParaRPr>
          </a:p>
          <a:p>
            <a:pPr marL="911860" indent="-539115">
              <a:lnSpc>
                <a:spcPct val="100000"/>
              </a:lnSpc>
              <a:spcBef>
                <a:spcPts val="60"/>
              </a:spcBef>
              <a:buFont typeface="Times New Roman"/>
              <a:buChar char="-"/>
              <a:tabLst>
                <a:tab pos="911860" algn="l"/>
                <a:tab pos="912494" algn="l"/>
              </a:tabLst>
            </a:pPr>
            <a:r>
              <a:rPr sz="2400" spc="-5" dirty="0">
                <a:latin typeface="Candara"/>
                <a:cs typeface="Candara"/>
              </a:rPr>
              <a:t>Ishlashni</a:t>
            </a:r>
            <a:r>
              <a:rPr sz="2400" spc="-35" dirty="0">
                <a:latin typeface="Candara"/>
                <a:cs typeface="Candara"/>
              </a:rPr>
              <a:t> </a:t>
            </a:r>
            <a:r>
              <a:rPr sz="2400" dirty="0">
                <a:latin typeface="Candara"/>
                <a:cs typeface="Candara"/>
              </a:rPr>
              <a:t>yaxshilash</a:t>
            </a:r>
            <a:endParaRPr sz="2400">
              <a:latin typeface="Candara"/>
              <a:cs typeface="Candara"/>
            </a:endParaRPr>
          </a:p>
          <a:p>
            <a:pPr marL="911860" indent="-539115">
              <a:lnSpc>
                <a:spcPct val="100000"/>
              </a:lnSpc>
              <a:spcBef>
                <a:spcPts val="40"/>
              </a:spcBef>
              <a:buFont typeface="Times New Roman"/>
              <a:buChar char="-"/>
              <a:tabLst>
                <a:tab pos="911860" algn="l"/>
                <a:tab pos="912494" algn="l"/>
              </a:tabLst>
            </a:pPr>
            <a:r>
              <a:rPr sz="2400" dirty="0">
                <a:latin typeface="Candara"/>
                <a:cs typeface="Candara"/>
              </a:rPr>
              <a:t>Ma'lumotlarni</a:t>
            </a:r>
            <a:r>
              <a:rPr sz="2400" spc="-10" dirty="0">
                <a:latin typeface="Candara"/>
                <a:cs typeface="Candara"/>
              </a:rPr>
              <a:t> </a:t>
            </a:r>
            <a:r>
              <a:rPr sz="2400" spc="-5" dirty="0">
                <a:latin typeface="Candara"/>
                <a:cs typeface="Candara"/>
              </a:rPr>
              <a:t>boshqarish</a:t>
            </a:r>
            <a:r>
              <a:rPr sz="2400" spc="-10" dirty="0">
                <a:latin typeface="Candara"/>
                <a:cs typeface="Candara"/>
              </a:rPr>
              <a:t> </a:t>
            </a:r>
            <a:r>
              <a:rPr sz="2400" spc="-5" dirty="0">
                <a:latin typeface="Candara"/>
                <a:cs typeface="Candara"/>
              </a:rPr>
              <a:t>qulayligini</a:t>
            </a:r>
            <a:r>
              <a:rPr sz="2400" spc="-10" dirty="0">
                <a:latin typeface="Candara"/>
                <a:cs typeface="Candara"/>
              </a:rPr>
              <a:t> </a:t>
            </a:r>
            <a:r>
              <a:rPr sz="2400" spc="-5" dirty="0">
                <a:latin typeface="Candara"/>
                <a:cs typeface="Candara"/>
              </a:rPr>
              <a:t>oshirish</a:t>
            </a:r>
            <a:endParaRPr sz="2400">
              <a:latin typeface="Candara"/>
              <a:cs typeface="Candara"/>
            </a:endParaRPr>
          </a:p>
          <a:p>
            <a:pPr>
              <a:lnSpc>
                <a:spcPct val="100000"/>
              </a:lnSpc>
              <a:spcBef>
                <a:spcPts val="50"/>
              </a:spcBef>
            </a:pPr>
            <a:endParaRPr sz="2350">
              <a:latin typeface="Candara"/>
              <a:cs typeface="Candara"/>
            </a:endParaRPr>
          </a:p>
          <a:p>
            <a:pPr marL="12700" marR="5080" indent="360680" algn="just">
              <a:lnSpc>
                <a:spcPct val="102099"/>
              </a:lnSpc>
            </a:pPr>
            <a:r>
              <a:rPr sz="2400" b="1" dirty="0">
                <a:latin typeface="Candara"/>
                <a:cs typeface="Candara"/>
              </a:rPr>
              <a:t>Ma'lumotlarning </a:t>
            </a:r>
            <a:r>
              <a:rPr sz="2400" b="1" spc="-5" dirty="0">
                <a:latin typeface="Candara"/>
                <a:cs typeface="Candara"/>
              </a:rPr>
              <a:t>ortiqcha bo'lishi </a:t>
            </a:r>
            <a:r>
              <a:rPr sz="2400" dirty="0">
                <a:latin typeface="Candara"/>
                <a:cs typeface="Candara"/>
              </a:rPr>
              <a:t>- bu </a:t>
            </a:r>
            <a:r>
              <a:rPr sz="2400" spc="-10" dirty="0">
                <a:latin typeface="Candara"/>
                <a:cs typeface="Candara"/>
              </a:rPr>
              <a:t>bir </a:t>
            </a:r>
            <a:r>
              <a:rPr sz="2400" dirty="0">
                <a:latin typeface="Candara"/>
                <a:cs typeface="Candara"/>
              </a:rPr>
              <a:t>xil </a:t>
            </a:r>
            <a:r>
              <a:rPr sz="2400" spc="-5" dirty="0">
                <a:latin typeface="Candara"/>
                <a:cs typeface="Candara"/>
              </a:rPr>
              <a:t>ma'lumotlar bazasida </a:t>
            </a:r>
            <a:r>
              <a:rPr sz="2400" dirty="0">
                <a:latin typeface="Candara"/>
                <a:cs typeface="Candara"/>
              </a:rPr>
              <a:t>bir </a:t>
            </a:r>
            <a:r>
              <a:rPr sz="2400" spc="-509" dirty="0">
                <a:latin typeface="Candara"/>
                <a:cs typeface="Candara"/>
              </a:rPr>
              <a:t> </a:t>
            </a:r>
            <a:r>
              <a:rPr sz="2400" dirty="0">
                <a:latin typeface="Candara"/>
                <a:cs typeface="Candara"/>
              </a:rPr>
              <a:t>nechta </a:t>
            </a:r>
            <a:r>
              <a:rPr sz="2400" spc="-5" dirty="0">
                <a:latin typeface="Candara"/>
                <a:cs typeface="Candara"/>
              </a:rPr>
              <a:t>joyda</a:t>
            </a:r>
            <a:r>
              <a:rPr sz="2400" dirty="0">
                <a:latin typeface="Candara"/>
                <a:cs typeface="Candara"/>
              </a:rPr>
              <a:t> </a:t>
            </a:r>
            <a:r>
              <a:rPr sz="2400" spc="-5" dirty="0">
                <a:latin typeface="Candara"/>
                <a:cs typeface="Candara"/>
              </a:rPr>
              <a:t>saqlanishi</a:t>
            </a:r>
            <a:r>
              <a:rPr sz="2400" dirty="0">
                <a:latin typeface="Candara"/>
                <a:cs typeface="Candara"/>
              </a:rPr>
              <a:t> </a:t>
            </a:r>
            <a:r>
              <a:rPr sz="2400" spc="-5" dirty="0">
                <a:latin typeface="Candara"/>
                <a:cs typeface="Candara"/>
              </a:rPr>
              <a:t>va </a:t>
            </a:r>
            <a:r>
              <a:rPr sz="2400" dirty="0">
                <a:latin typeface="Candara"/>
                <a:cs typeface="Candara"/>
              </a:rPr>
              <a:t>bu </a:t>
            </a:r>
            <a:r>
              <a:rPr sz="2400" spc="-5" dirty="0">
                <a:latin typeface="Candara"/>
                <a:cs typeface="Candara"/>
              </a:rPr>
              <a:t>anomaliyalarga</a:t>
            </a:r>
            <a:r>
              <a:rPr sz="2400" dirty="0">
                <a:latin typeface="Candara"/>
                <a:cs typeface="Candara"/>
              </a:rPr>
              <a:t> </a:t>
            </a:r>
            <a:r>
              <a:rPr sz="2400" spc="-5" dirty="0">
                <a:latin typeface="Candara"/>
                <a:cs typeface="Candara"/>
              </a:rPr>
              <a:t>olib</a:t>
            </a:r>
            <a:r>
              <a:rPr sz="2400" spc="-20" dirty="0">
                <a:latin typeface="Candara"/>
                <a:cs typeface="Candara"/>
              </a:rPr>
              <a:t> </a:t>
            </a:r>
            <a:r>
              <a:rPr sz="2400" dirty="0">
                <a:latin typeface="Candara"/>
                <a:cs typeface="Candara"/>
              </a:rPr>
              <a:t>keladi.</a:t>
            </a:r>
            <a:endParaRPr sz="2400">
              <a:latin typeface="Candara"/>
              <a:cs typeface="Candara"/>
            </a:endParaRPr>
          </a:p>
          <a:p>
            <a:pPr>
              <a:lnSpc>
                <a:spcPct val="100000"/>
              </a:lnSpc>
              <a:spcBef>
                <a:spcPts val="55"/>
              </a:spcBef>
            </a:pPr>
            <a:endParaRPr sz="2400">
              <a:latin typeface="Candara"/>
              <a:cs typeface="Candara"/>
            </a:endParaRPr>
          </a:p>
          <a:p>
            <a:pPr marL="373380" algn="just">
              <a:lnSpc>
                <a:spcPct val="100000"/>
              </a:lnSpc>
            </a:pPr>
            <a:r>
              <a:rPr sz="2400" spc="-5" dirty="0">
                <a:latin typeface="Candara"/>
                <a:cs typeface="Candara"/>
              </a:rPr>
              <a:t>Quyidagi</a:t>
            </a:r>
            <a:r>
              <a:rPr sz="2400" dirty="0">
                <a:latin typeface="Candara"/>
                <a:cs typeface="Candara"/>
              </a:rPr>
              <a:t> </a:t>
            </a:r>
            <a:r>
              <a:rPr sz="2400" spc="-5" dirty="0">
                <a:latin typeface="Candara"/>
                <a:cs typeface="Candara"/>
              </a:rPr>
              <a:t>asosiy</a:t>
            </a:r>
            <a:r>
              <a:rPr sz="2400" dirty="0">
                <a:latin typeface="Candara"/>
                <a:cs typeface="Candara"/>
              </a:rPr>
              <a:t> </a:t>
            </a:r>
            <a:r>
              <a:rPr sz="2400" spc="-5" dirty="0">
                <a:latin typeface="Candara"/>
                <a:cs typeface="Candara"/>
              </a:rPr>
              <a:t>tushunchalar</a:t>
            </a:r>
            <a:r>
              <a:rPr sz="2400" spc="5" dirty="0">
                <a:latin typeface="Candara"/>
                <a:cs typeface="Candara"/>
              </a:rPr>
              <a:t> </a:t>
            </a:r>
            <a:r>
              <a:rPr sz="2400" dirty="0">
                <a:latin typeface="Candara"/>
                <a:cs typeface="Candara"/>
              </a:rPr>
              <a:t>mavjud:</a:t>
            </a:r>
            <a:endParaRPr sz="2400">
              <a:latin typeface="Candara"/>
              <a:cs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0525" cy="5603240"/>
          </a:xfrm>
          <a:prstGeom prst="rect">
            <a:avLst/>
          </a:prstGeom>
        </p:spPr>
        <p:txBody>
          <a:bodyPr vert="horz" wrap="square" lIns="0" tIns="5715" rIns="0" bIns="0" rtlCol="0">
            <a:spAutoFit/>
          </a:bodyPr>
          <a:lstStyle/>
          <a:p>
            <a:pPr marL="12700" marR="5715" indent="360680" algn="just">
              <a:lnSpc>
                <a:spcPct val="101800"/>
              </a:lnSpc>
              <a:spcBef>
                <a:spcPts val="45"/>
              </a:spcBef>
            </a:pPr>
            <a:r>
              <a:rPr sz="2400" dirty="0">
                <a:latin typeface="Candara"/>
                <a:cs typeface="Candara"/>
              </a:rPr>
              <a:t>X</a:t>
            </a:r>
            <a:r>
              <a:rPr sz="2400" spc="5" dirty="0">
                <a:latin typeface="Candara"/>
                <a:cs typeface="Candara"/>
              </a:rPr>
              <a:t> </a:t>
            </a:r>
            <a:r>
              <a:rPr sz="2400" dirty="0">
                <a:latin typeface="Candara"/>
                <a:cs typeface="Candara"/>
              </a:rPr>
              <a:t>va</a:t>
            </a:r>
            <a:r>
              <a:rPr sz="2400" spc="5" dirty="0">
                <a:latin typeface="Candara"/>
                <a:cs typeface="Candara"/>
              </a:rPr>
              <a:t> </a:t>
            </a:r>
            <a:r>
              <a:rPr sz="2400" dirty="0">
                <a:latin typeface="Candara"/>
                <a:cs typeface="Candara"/>
              </a:rPr>
              <a:t>Y</a:t>
            </a:r>
            <a:r>
              <a:rPr sz="2400" spc="5" dirty="0">
                <a:latin typeface="Candara"/>
                <a:cs typeface="Candara"/>
              </a:rPr>
              <a:t> </a:t>
            </a:r>
            <a:r>
              <a:rPr sz="2400" spc="-5" dirty="0">
                <a:latin typeface="Candara"/>
                <a:cs typeface="Candara"/>
              </a:rPr>
              <a:t>atributlari</a:t>
            </a:r>
            <a:r>
              <a:rPr sz="2400" dirty="0">
                <a:latin typeface="Candara"/>
                <a:cs typeface="Candara"/>
              </a:rPr>
              <a:t> </a:t>
            </a:r>
            <a:r>
              <a:rPr sz="2400" spc="-5" dirty="0">
                <a:latin typeface="Candara"/>
                <a:cs typeface="Candara"/>
              </a:rPr>
              <a:t>(atributlar</a:t>
            </a:r>
            <a:r>
              <a:rPr sz="2400" dirty="0">
                <a:latin typeface="Candara"/>
                <a:cs typeface="Candara"/>
              </a:rPr>
              <a:t> </a:t>
            </a:r>
            <a:r>
              <a:rPr sz="2400" spc="-5" dirty="0">
                <a:latin typeface="Candara"/>
                <a:cs typeface="Candara"/>
              </a:rPr>
              <a:t>to'plamlari)</a:t>
            </a:r>
            <a:r>
              <a:rPr sz="2400" dirty="0">
                <a:latin typeface="Candara"/>
                <a:cs typeface="Candara"/>
              </a:rPr>
              <a:t> </a:t>
            </a:r>
            <a:r>
              <a:rPr sz="2400" spc="-5" dirty="0">
                <a:latin typeface="Candara"/>
                <a:cs typeface="Candara"/>
              </a:rPr>
              <a:t>o'rtasidagi</a:t>
            </a:r>
            <a:r>
              <a:rPr sz="2400" dirty="0">
                <a:latin typeface="Candara"/>
                <a:cs typeface="Candara"/>
              </a:rPr>
              <a:t> </a:t>
            </a:r>
            <a:r>
              <a:rPr sz="2400" b="1" spc="-5" dirty="0">
                <a:latin typeface="Candara"/>
                <a:cs typeface="Candara"/>
              </a:rPr>
              <a:t>funksional </a:t>
            </a:r>
            <a:r>
              <a:rPr sz="2400" b="1" dirty="0">
                <a:latin typeface="Candara"/>
                <a:cs typeface="Candara"/>
              </a:rPr>
              <a:t> </a:t>
            </a:r>
            <a:r>
              <a:rPr sz="2400" b="1" spc="-5" dirty="0">
                <a:latin typeface="Candara"/>
                <a:cs typeface="Candara"/>
              </a:rPr>
              <a:t>munosabatlar </a:t>
            </a:r>
            <a:r>
              <a:rPr sz="2400" spc="-5" dirty="0">
                <a:latin typeface="Candara"/>
                <a:cs typeface="Candara"/>
              </a:rPr>
              <a:t>shundan </a:t>
            </a:r>
            <a:r>
              <a:rPr sz="2400" dirty="0">
                <a:latin typeface="Candara"/>
                <a:cs typeface="Candara"/>
              </a:rPr>
              <a:t>dalolat </a:t>
            </a:r>
            <a:r>
              <a:rPr sz="2400" spc="-5" dirty="0">
                <a:latin typeface="Candara"/>
                <a:cs typeface="Candara"/>
              </a:rPr>
              <a:t>beradiki, </a:t>
            </a:r>
            <a:r>
              <a:rPr sz="2400" dirty="0">
                <a:latin typeface="Candara"/>
                <a:cs typeface="Candara"/>
              </a:rPr>
              <a:t>bu boradagi har </a:t>
            </a:r>
            <a:r>
              <a:rPr sz="2400" spc="-5" dirty="0">
                <a:latin typeface="Candara"/>
                <a:cs typeface="Candara"/>
              </a:rPr>
              <a:t>qanday </a:t>
            </a:r>
            <a:r>
              <a:rPr sz="2400" dirty="0">
                <a:latin typeface="Candara"/>
                <a:cs typeface="Candara"/>
              </a:rPr>
              <a:t>haqiqiy </a:t>
            </a:r>
            <a:r>
              <a:rPr sz="2400" spc="-509" dirty="0">
                <a:latin typeface="Candara"/>
                <a:cs typeface="Candara"/>
              </a:rPr>
              <a:t> </a:t>
            </a:r>
            <a:r>
              <a:rPr sz="2400" spc="-5" dirty="0">
                <a:latin typeface="Candara"/>
                <a:cs typeface="Candara"/>
              </a:rPr>
              <a:t>bog'lanish</a:t>
            </a:r>
            <a:r>
              <a:rPr sz="2400" spc="-40" dirty="0">
                <a:latin typeface="Candara"/>
                <a:cs typeface="Candara"/>
              </a:rPr>
              <a:t> </a:t>
            </a:r>
            <a:r>
              <a:rPr sz="2400" spc="-5" dirty="0">
                <a:latin typeface="Candara"/>
                <a:cs typeface="Candara"/>
              </a:rPr>
              <a:t>to'plami</a:t>
            </a:r>
            <a:r>
              <a:rPr sz="2400" spc="-50" dirty="0">
                <a:latin typeface="Candara"/>
                <a:cs typeface="Candara"/>
              </a:rPr>
              <a:t> </a:t>
            </a:r>
            <a:r>
              <a:rPr sz="2400" spc="-5" dirty="0">
                <a:latin typeface="Candara"/>
                <a:cs typeface="Candara"/>
              </a:rPr>
              <a:t>uchun:</a:t>
            </a:r>
            <a:r>
              <a:rPr sz="2400" spc="-45" dirty="0">
                <a:latin typeface="Candara"/>
                <a:cs typeface="Candara"/>
              </a:rPr>
              <a:t> </a:t>
            </a:r>
            <a:r>
              <a:rPr sz="2400" dirty="0">
                <a:latin typeface="Candara"/>
                <a:cs typeface="Candara"/>
              </a:rPr>
              <a:t>agar</a:t>
            </a:r>
            <a:r>
              <a:rPr sz="2400" spc="-25" dirty="0">
                <a:latin typeface="Candara"/>
                <a:cs typeface="Candara"/>
              </a:rPr>
              <a:t> </a:t>
            </a:r>
            <a:r>
              <a:rPr sz="2400" dirty="0">
                <a:latin typeface="Candara"/>
                <a:cs typeface="Candara"/>
              </a:rPr>
              <a:t>ikkita</a:t>
            </a:r>
            <a:r>
              <a:rPr sz="2400" spc="-45" dirty="0">
                <a:latin typeface="Candara"/>
                <a:cs typeface="Candara"/>
              </a:rPr>
              <a:t> </a:t>
            </a:r>
            <a:r>
              <a:rPr sz="2400" spc="-5" dirty="0">
                <a:latin typeface="Candara"/>
                <a:cs typeface="Candara"/>
              </a:rPr>
              <a:t>to'r</a:t>
            </a:r>
            <a:r>
              <a:rPr sz="2400" spc="-35" dirty="0">
                <a:latin typeface="Candara"/>
                <a:cs typeface="Candara"/>
              </a:rPr>
              <a:t> </a:t>
            </a:r>
            <a:r>
              <a:rPr sz="2400" dirty="0">
                <a:latin typeface="Candara"/>
                <a:cs typeface="Candara"/>
              </a:rPr>
              <a:t>X</a:t>
            </a:r>
            <a:r>
              <a:rPr sz="2400" spc="-45" dirty="0">
                <a:latin typeface="Candara"/>
                <a:cs typeface="Candara"/>
              </a:rPr>
              <a:t> </a:t>
            </a:r>
            <a:r>
              <a:rPr sz="2400" spc="-5" dirty="0">
                <a:latin typeface="Candara"/>
                <a:cs typeface="Candara"/>
              </a:rPr>
              <a:t>qiymatiga</a:t>
            </a:r>
            <a:r>
              <a:rPr sz="2400" spc="-35" dirty="0">
                <a:latin typeface="Candara"/>
                <a:cs typeface="Candara"/>
              </a:rPr>
              <a:t> </a:t>
            </a:r>
            <a:r>
              <a:rPr sz="2400" spc="-5" dirty="0">
                <a:latin typeface="Candara"/>
                <a:cs typeface="Candara"/>
              </a:rPr>
              <a:t>to'g'ri</a:t>
            </a:r>
            <a:r>
              <a:rPr sz="2400" spc="-65" dirty="0">
                <a:latin typeface="Candara"/>
                <a:cs typeface="Candara"/>
              </a:rPr>
              <a:t> </a:t>
            </a:r>
            <a:r>
              <a:rPr sz="2400" dirty="0">
                <a:latin typeface="Candara"/>
                <a:cs typeface="Candara"/>
              </a:rPr>
              <a:t>kelsa,</a:t>
            </a:r>
            <a:r>
              <a:rPr sz="2400" spc="-50" dirty="0">
                <a:latin typeface="Candara"/>
                <a:cs typeface="Candara"/>
              </a:rPr>
              <a:t> </a:t>
            </a:r>
            <a:r>
              <a:rPr sz="2400" spc="-5" dirty="0">
                <a:latin typeface="Candara"/>
                <a:cs typeface="Candara"/>
              </a:rPr>
              <a:t>ular</a:t>
            </a:r>
            <a:r>
              <a:rPr sz="2400" spc="-35" dirty="0">
                <a:latin typeface="Candara"/>
                <a:cs typeface="Candara"/>
              </a:rPr>
              <a:t> </a:t>
            </a:r>
            <a:r>
              <a:rPr sz="2400" dirty="0">
                <a:latin typeface="Candara"/>
                <a:cs typeface="Candara"/>
              </a:rPr>
              <a:t>Y </a:t>
            </a:r>
            <a:r>
              <a:rPr sz="2400" spc="-505" dirty="0">
                <a:latin typeface="Candara"/>
                <a:cs typeface="Candara"/>
              </a:rPr>
              <a:t> </a:t>
            </a:r>
            <a:r>
              <a:rPr sz="2400" spc="-5" dirty="0">
                <a:latin typeface="Candara"/>
                <a:cs typeface="Candara"/>
              </a:rPr>
              <a:t>qiymatiga</a:t>
            </a:r>
            <a:r>
              <a:rPr sz="2400" dirty="0">
                <a:latin typeface="Candara"/>
                <a:cs typeface="Candara"/>
              </a:rPr>
              <a:t> </a:t>
            </a:r>
            <a:r>
              <a:rPr sz="2400" spc="-5" dirty="0">
                <a:latin typeface="Candara"/>
                <a:cs typeface="Candara"/>
              </a:rPr>
              <a:t>mos</a:t>
            </a:r>
            <a:r>
              <a:rPr sz="2400" dirty="0">
                <a:latin typeface="Candara"/>
                <a:cs typeface="Candara"/>
              </a:rPr>
              <a:t> keladi.</a:t>
            </a:r>
            <a:r>
              <a:rPr sz="2400" spc="5" dirty="0">
                <a:latin typeface="Candara"/>
                <a:cs typeface="Candara"/>
              </a:rPr>
              <a:t> </a:t>
            </a:r>
            <a:r>
              <a:rPr sz="2400" spc="-5" dirty="0">
                <a:latin typeface="Candara"/>
                <a:cs typeface="Candara"/>
              </a:rPr>
              <a:t>Masalan,</a:t>
            </a:r>
            <a:r>
              <a:rPr sz="2400" dirty="0">
                <a:latin typeface="Candara"/>
                <a:cs typeface="Candara"/>
              </a:rPr>
              <a:t> agar</a:t>
            </a:r>
            <a:r>
              <a:rPr sz="2400" spc="5" dirty="0">
                <a:latin typeface="Candara"/>
                <a:cs typeface="Candara"/>
              </a:rPr>
              <a:t> </a:t>
            </a:r>
            <a:r>
              <a:rPr sz="2400" spc="-5" dirty="0">
                <a:latin typeface="Candara"/>
                <a:cs typeface="Candara"/>
              </a:rPr>
              <a:t>"Kompaniya</a:t>
            </a:r>
            <a:r>
              <a:rPr sz="2400" dirty="0">
                <a:latin typeface="Candara"/>
                <a:cs typeface="Candara"/>
              </a:rPr>
              <a:t> </a:t>
            </a:r>
            <a:r>
              <a:rPr sz="2400" spc="-5" dirty="0">
                <a:latin typeface="Candara"/>
                <a:cs typeface="Candara"/>
              </a:rPr>
              <a:t>nomi"</a:t>
            </a:r>
            <a:r>
              <a:rPr sz="2400" dirty="0">
                <a:latin typeface="Candara"/>
                <a:cs typeface="Candara"/>
              </a:rPr>
              <a:t> </a:t>
            </a:r>
            <a:r>
              <a:rPr sz="2400" spc="-5" dirty="0">
                <a:latin typeface="Candara"/>
                <a:cs typeface="Candara"/>
              </a:rPr>
              <a:t>atributining </a:t>
            </a:r>
            <a:r>
              <a:rPr sz="2400" dirty="0">
                <a:latin typeface="Candara"/>
                <a:cs typeface="Candara"/>
              </a:rPr>
              <a:t> </a:t>
            </a:r>
            <a:r>
              <a:rPr sz="2400" spc="-5" dirty="0">
                <a:latin typeface="Candara"/>
                <a:cs typeface="Candara"/>
              </a:rPr>
              <a:t>qiymati Canonical </a:t>
            </a:r>
            <a:r>
              <a:rPr sz="2400" spc="-10" dirty="0">
                <a:latin typeface="Candara"/>
                <a:cs typeface="Candara"/>
              </a:rPr>
              <a:t>Ltd </a:t>
            </a:r>
            <a:r>
              <a:rPr sz="2400" dirty="0">
                <a:latin typeface="Candara"/>
                <a:cs typeface="Candara"/>
              </a:rPr>
              <a:t>bo'lsa, keyin bunday ulanish joyida </a:t>
            </a:r>
            <a:r>
              <a:rPr sz="2400" spc="-5" dirty="0">
                <a:latin typeface="Candara"/>
                <a:cs typeface="Candara"/>
              </a:rPr>
              <a:t>“Bosh </a:t>
            </a:r>
            <a:r>
              <a:rPr sz="2400" dirty="0">
                <a:latin typeface="Candara"/>
                <a:cs typeface="Candara"/>
              </a:rPr>
              <a:t>ofis” </a:t>
            </a:r>
            <a:r>
              <a:rPr sz="2400" spc="5" dirty="0">
                <a:latin typeface="Candara"/>
                <a:cs typeface="Candara"/>
              </a:rPr>
              <a:t> </a:t>
            </a:r>
            <a:r>
              <a:rPr sz="2400" spc="-5" dirty="0">
                <a:latin typeface="Candara"/>
                <a:cs typeface="Candara"/>
              </a:rPr>
              <a:t>atributining qiymati </a:t>
            </a:r>
            <a:r>
              <a:rPr sz="2400" dirty="0">
                <a:latin typeface="Candara"/>
                <a:cs typeface="Candara"/>
              </a:rPr>
              <a:t>har </a:t>
            </a:r>
            <a:r>
              <a:rPr sz="2400" spc="-5" dirty="0">
                <a:latin typeface="Candara"/>
                <a:cs typeface="Candara"/>
              </a:rPr>
              <a:t>doim Millbank Tower, </a:t>
            </a:r>
            <a:r>
              <a:rPr sz="2400" dirty="0">
                <a:latin typeface="Candara"/>
                <a:cs typeface="Candara"/>
              </a:rPr>
              <a:t>London, </a:t>
            </a:r>
            <a:r>
              <a:rPr sz="2400" spc="-5" dirty="0">
                <a:latin typeface="Candara"/>
                <a:cs typeface="Candara"/>
              </a:rPr>
              <a:t>Buyuk </a:t>
            </a:r>
            <a:r>
              <a:rPr sz="2400" dirty="0">
                <a:latin typeface="Candara"/>
                <a:cs typeface="Candara"/>
              </a:rPr>
              <a:t>Britaniya. </a:t>
            </a:r>
            <a:r>
              <a:rPr sz="2400" spc="5" dirty="0">
                <a:latin typeface="Candara"/>
                <a:cs typeface="Candara"/>
              </a:rPr>
              <a:t> </a:t>
            </a:r>
            <a:r>
              <a:rPr sz="2400" dirty="0">
                <a:latin typeface="Candara"/>
                <a:cs typeface="Candara"/>
              </a:rPr>
              <a:t>Belgilanishi:</a:t>
            </a:r>
            <a:r>
              <a:rPr sz="2400" spc="-15" dirty="0">
                <a:latin typeface="Candara"/>
                <a:cs typeface="Candara"/>
              </a:rPr>
              <a:t> </a:t>
            </a:r>
            <a:r>
              <a:rPr sz="2400" spc="-5" dirty="0">
                <a:latin typeface="Candara"/>
                <a:cs typeface="Candara"/>
              </a:rPr>
              <a:t>{X} </a:t>
            </a:r>
            <a:r>
              <a:rPr sz="2400" dirty="0">
                <a:latin typeface="Cambria Math"/>
                <a:cs typeface="Cambria Math"/>
              </a:rPr>
              <a:t>→ </a:t>
            </a:r>
            <a:r>
              <a:rPr sz="2400" spc="-10" dirty="0">
                <a:latin typeface="Candara"/>
                <a:cs typeface="Candara"/>
              </a:rPr>
              <a:t>{Y}.</a:t>
            </a:r>
            <a:endParaRPr sz="2400">
              <a:latin typeface="Candara"/>
              <a:cs typeface="Candara"/>
            </a:endParaRPr>
          </a:p>
          <a:p>
            <a:pPr marL="12700" marR="6985" indent="360680" algn="just">
              <a:lnSpc>
                <a:spcPct val="101600"/>
              </a:lnSpc>
              <a:spcBef>
                <a:spcPts val="15"/>
              </a:spcBef>
            </a:pPr>
            <a:r>
              <a:rPr sz="2400" b="1" dirty="0">
                <a:latin typeface="Candara"/>
                <a:cs typeface="Candara"/>
              </a:rPr>
              <a:t>Normal</a:t>
            </a:r>
            <a:r>
              <a:rPr sz="2400" b="1" spc="5" dirty="0">
                <a:latin typeface="Candara"/>
                <a:cs typeface="Candara"/>
              </a:rPr>
              <a:t> </a:t>
            </a:r>
            <a:r>
              <a:rPr sz="2400" b="1" spc="-5" dirty="0">
                <a:latin typeface="Candara"/>
                <a:cs typeface="Candara"/>
              </a:rPr>
              <a:t>forma</a:t>
            </a:r>
            <a:r>
              <a:rPr sz="2400" spc="-5" dirty="0">
                <a:latin typeface="Candara"/>
                <a:cs typeface="Candara"/>
              </a:rPr>
              <a:t>-</a:t>
            </a:r>
            <a:r>
              <a:rPr sz="2400" dirty="0">
                <a:latin typeface="Candara"/>
                <a:cs typeface="Candara"/>
              </a:rPr>
              <a:t> bu</a:t>
            </a:r>
            <a:r>
              <a:rPr sz="2400" spc="5" dirty="0">
                <a:latin typeface="Candara"/>
                <a:cs typeface="Candara"/>
              </a:rPr>
              <a:t> </a:t>
            </a:r>
            <a:r>
              <a:rPr sz="2400" dirty="0">
                <a:latin typeface="Candara"/>
                <a:cs typeface="Candara"/>
              </a:rPr>
              <a:t>ma'lumotlar</a:t>
            </a:r>
            <a:r>
              <a:rPr sz="2400" spc="5" dirty="0">
                <a:latin typeface="Candara"/>
                <a:cs typeface="Candara"/>
              </a:rPr>
              <a:t> </a:t>
            </a:r>
            <a:r>
              <a:rPr sz="2400" spc="-5" dirty="0">
                <a:latin typeface="Candara"/>
                <a:cs typeface="Candara"/>
              </a:rPr>
              <a:t>bazasidan</a:t>
            </a:r>
            <a:r>
              <a:rPr sz="2400" dirty="0">
                <a:latin typeface="Candara"/>
                <a:cs typeface="Candara"/>
              </a:rPr>
              <a:t> </a:t>
            </a:r>
            <a:r>
              <a:rPr sz="2400" spc="-5" dirty="0">
                <a:latin typeface="Candara"/>
                <a:cs typeface="Candara"/>
              </a:rPr>
              <a:t>atributlar</a:t>
            </a:r>
            <a:r>
              <a:rPr sz="2400" dirty="0">
                <a:latin typeface="Candara"/>
                <a:cs typeface="Candara"/>
              </a:rPr>
              <a:t> </a:t>
            </a:r>
            <a:r>
              <a:rPr sz="2400" spc="-5" dirty="0">
                <a:latin typeface="Candara"/>
                <a:cs typeface="Candara"/>
              </a:rPr>
              <a:t>(jadval </a:t>
            </a:r>
            <a:r>
              <a:rPr sz="2400" dirty="0">
                <a:latin typeface="Candara"/>
                <a:cs typeface="Candara"/>
              </a:rPr>
              <a:t> maydonlari) </a:t>
            </a:r>
            <a:r>
              <a:rPr sz="2400" spc="-5" dirty="0">
                <a:latin typeface="Candara"/>
                <a:cs typeface="Candara"/>
              </a:rPr>
              <a:t>o'rtasidagi </a:t>
            </a:r>
            <a:r>
              <a:rPr sz="2400" dirty="0">
                <a:latin typeface="Candara"/>
                <a:cs typeface="Candara"/>
              </a:rPr>
              <a:t>ortiqcha funksional </a:t>
            </a:r>
            <a:r>
              <a:rPr sz="2400" spc="-5" dirty="0">
                <a:latin typeface="Candara"/>
                <a:cs typeface="Candara"/>
              </a:rPr>
              <a:t>bog'liqlikni </a:t>
            </a:r>
            <a:r>
              <a:rPr sz="2400" dirty="0">
                <a:latin typeface="Candara"/>
                <a:cs typeface="Candara"/>
              </a:rPr>
              <a:t>yo'q </a:t>
            </a:r>
            <a:r>
              <a:rPr sz="2400" spc="-5" dirty="0">
                <a:latin typeface="Candara"/>
                <a:cs typeface="Candara"/>
              </a:rPr>
              <a:t>qilish uchun </a:t>
            </a:r>
            <a:r>
              <a:rPr sz="2400" dirty="0">
                <a:latin typeface="Candara"/>
                <a:cs typeface="Candara"/>
              </a:rPr>
              <a:t> relyatsion</a:t>
            </a:r>
            <a:r>
              <a:rPr sz="2400" spc="5" dirty="0">
                <a:latin typeface="Candara"/>
                <a:cs typeface="Candara"/>
              </a:rPr>
              <a:t> </a:t>
            </a:r>
            <a:r>
              <a:rPr sz="2400" spc="-5" dirty="0">
                <a:latin typeface="Candara"/>
                <a:cs typeface="Candara"/>
              </a:rPr>
              <a:t>ma'lumotlar</a:t>
            </a:r>
            <a:r>
              <a:rPr sz="2400" dirty="0">
                <a:latin typeface="Candara"/>
                <a:cs typeface="Candara"/>
              </a:rPr>
              <a:t> bazalari</a:t>
            </a:r>
            <a:r>
              <a:rPr sz="2400" spc="5" dirty="0">
                <a:latin typeface="Candara"/>
                <a:cs typeface="Candara"/>
              </a:rPr>
              <a:t> </a:t>
            </a:r>
            <a:r>
              <a:rPr sz="2400" spc="-5" dirty="0">
                <a:latin typeface="Candara"/>
                <a:cs typeface="Candara"/>
              </a:rPr>
              <a:t>nazariyasida</a:t>
            </a:r>
            <a:r>
              <a:rPr sz="2400" dirty="0">
                <a:latin typeface="Candara"/>
                <a:cs typeface="Candara"/>
              </a:rPr>
              <a:t> </a:t>
            </a:r>
            <a:r>
              <a:rPr sz="2400" spc="-5" dirty="0">
                <a:latin typeface="Candara"/>
                <a:cs typeface="Candara"/>
              </a:rPr>
              <a:t>jadvallarning</a:t>
            </a:r>
            <a:r>
              <a:rPr sz="2400" dirty="0">
                <a:latin typeface="Candara"/>
                <a:cs typeface="Candara"/>
              </a:rPr>
              <a:t> </a:t>
            </a:r>
            <a:r>
              <a:rPr sz="2400" spc="-5" dirty="0">
                <a:latin typeface="Candara"/>
                <a:cs typeface="Candara"/>
              </a:rPr>
              <a:t>tuzilishi </a:t>
            </a:r>
            <a:r>
              <a:rPr sz="2400" dirty="0">
                <a:latin typeface="Candara"/>
                <a:cs typeface="Candara"/>
              </a:rPr>
              <a:t> talabidir.</a:t>
            </a:r>
            <a:endParaRPr sz="2400">
              <a:latin typeface="Candara"/>
              <a:cs typeface="Candara"/>
            </a:endParaRPr>
          </a:p>
          <a:p>
            <a:pPr marL="12700" marR="5080" indent="360680" algn="just">
              <a:lnSpc>
                <a:spcPct val="101699"/>
              </a:lnSpc>
              <a:spcBef>
                <a:spcPts val="10"/>
              </a:spcBef>
            </a:pPr>
            <a:r>
              <a:rPr sz="2400" b="1" dirty="0">
                <a:latin typeface="Candara"/>
                <a:cs typeface="Candara"/>
              </a:rPr>
              <a:t>Normal</a:t>
            </a:r>
            <a:r>
              <a:rPr sz="2400" b="1" spc="-35" dirty="0">
                <a:latin typeface="Candara"/>
                <a:cs typeface="Candara"/>
              </a:rPr>
              <a:t> </a:t>
            </a:r>
            <a:r>
              <a:rPr sz="2400" b="1" spc="-5" dirty="0">
                <a:latin typeface="Candara"/>
                <a:cs typeface="Candara"/>
              </a:rPr>
              <a:t>shakl</a:t>
            </a:r>
            <a:r>
              <a:rPr sz="2400" b="1" spc="-40" dirty="0">
                <a:latin typeface="Candara"/>
                <a:cs typeface="Candara"/>
              </a:rPr>
              <a:t> </a:t>
            </a:r>
            <a:r>
              <a:rPr sz="2400" b="1" spc="-10" dirty="0">
                <a:latin typeface="Candara"/>
                <a:cs typeface="Candara"/>
              </a:rPr>
              <a:t>metodi</a:t>
            </a:r>
            <a:r>
              <a:rPr sz="2400" b="1" spc="-40" dirty="0">
                <a:latin typeface="Candara"/>
                <a:cs typeface="Candara"/>
              </a:rPr>
              <a:t> </a:t>
            </a:r>
            <a:r>
              <a:rPr sz="2400" b="1" spc="-5" dirty="0">
                <a:latin typeface="Candara"/>
                <a:cs typeface="Candara"/>
              </a:rPr>
              <a:t>(NF)</a:t>
            </a:r>
            <a:r>
              <a:rPr sz="2400" b="1" spc="-50" dirty="0">
                <a:latin typeface="Candara"/>
                <a:cs typeface="Candara"/>
              </a:rPr>
              <a:t> </a:t>
            </a:r>
            <a:r>
              <a:rPr sz="2400" dirty="0">
                <a:latin typeface="Candara"/>
                <a:cs typeface="Candara"/>
              </a:rPr>
              <a:t>-</a:t>
            </a:r>
            <a:r>
              <a:rPr sz="2400" spc="-45" dirty="0">
                <a:latin typeface="Candara"/>
                <a:cs typeface="Candara"/>
              </a:rPr>
              <a:t> </a:t>
            </a:r>
            <a:r>
              <a:rPr sz="2400" dirty="0">
                <a:latin typeface="Candara"/>
                <a:cs typeface="Candara"/>
              </a:rPr>
              <a:t>bir</a:t>
            </a:r>
            <a:r>
              <a:rPr sz="2400" spc="-50" dirty="0">
                <a:latin typeface="Candara"/>
                <a:cs typeface="Candara"/>
              </a:rPr>
              <a:t> </a:t>
            </a:r>
            <a:r>
              <a:rPr sz="2400" spc="-5" dirty="0">
                <a:latin typeface="Candara"/>
                <a:cs typeface="Candara"/>
              </a:rPr>
              <a:t>munosabat</a:t>
            </a:r>
            <a:r>
              <a:rPr sz="2400" spc="-40" dirty="0">
                <a:latin typeface="Candara"/>
                <a:cs typeface="Candara"/>
              </a:rPr>
              <a:t> </a:t>
            </a:r>
            <a:r>
              <a:rPr sz="2400" spc="-5" dirty="0">
                <a:latin typeface="Candara"/>
                <a:cs typeface="Candara"/>
              </a:rPr>
              <a:t>ichida</a:t>
            </a:r>
            <a:r>
              <a:rPr sz="2400" spc="-45" dirty="0">
                <a:latin typeface="Candara"/>
                <a:cs typeface="Candara"/>
              </a:rPr>
              <a:t> </a:t>
            </a:r>
            <a:r>
              <a:rPr sz="2400" spc="-5" dirty="0">
                <a:latin typeface="Candara"/>
                <a:cs typeface="Candara"/>
              </a:rPr>
              <a:t>muammoni</a:t>
            </a:r>
            <a:r>
              <a:rPr sz="2400" spc="-45" dirty="0">
                <a:latin typeface="Candara"/>
                <a:cs typeface="Candara"/>
              </a:rPr>
              <a:t> </a:t>
            </a:r>
            <a:r>
              <a:rPr sz="2400" dirty="0">
                <a:latin typeface="Candara"/>
                <a:cs typeface="Candara"/>
              </a:rPr>
              <a:t>hal</a:t>
            </a:r>
            <a:r>
              <a:rPr sz="2400" spc="-50" dirty="0">
                <a:latin typeface="Candara"/>
                <a:cs typeface="Candara"/>
              </a:rPr>
              <a:t> </a:t>
            </a:r>
            <a:r>
              <a:rPr sz="2400" spc="-5" dirty="0">
                <a:latin typeface="Candara"/>
                <a:cs typeface="Candara"/>
              </a:rPr>
              <a:t>qilish </a:t>
            </a:r>
            <a:r>
              <a:rPr sz="2400" spc="-509" dirty="0">
                <a:latin typeface="Candara"/>
                <a:cs typeface="Candara"/>
              </a:rPr>
              <a:t> </a:t>
            </a:r>
            <a:r>
              <a:rPr sz="2400" spc="-5" dirty="0">
                <a:latin typeface="Candara"/>
                <a:cs typeface="Candara"/>
              </a:rPr>
              <a:t>obyektlari</a:t>
            </a:r>
            <a:r>
              <a:rPr sz="2400" dirty="0">
                <a:latin typeface="Candara"/>
                <a:cs typeface="Candara"/>
              </a:rPr>
              <a:t> </a:t>
            </a:r>
            <a:r>
              <a:rPr sz="2400" spc="-5" dirty="0">
                <a:latin typeface="Candara"/>
                <a:cs typeface="Candara"/>
              </a:rPr>
              <a:t>to'g'risida</a:t>
            </a:r>
            <a:r>
              <a:rPr sz="2400" dirty="0">
                <a:latin typeface="Candara"/>
                <a:cs typeface="Candara"/>
              </a:rPr>
              <a:t> </a:t>
            </a:r>
            <a:r>
              <a:rPr sz="2400" spc="-5" dirty="0">
                <a:latin typeface="Candara"/>
                <a:cs typeface="Candara"/>
              </a:rPr>
              <a:t>ma'lumot</a:t>
            </a:r>
            <a:r>
              <a:rPr sz="2400" dirty="0">
                <a:latin typeface="Candara"/>
                <a:cs typeface="Candara"/>
              </a:rPr>
              <a:t> to'plashni</a:t>
            </a:r>
            <a:r>
              <a:rPr sz="2400" spc="5" dirty="0">
                <a:latin typeface="Candara"/>
                <a:cs typeface="Candara"/>
              </a:rPr>
              <a:t> </a:t>
            </a:r>
            <a:r>
              <a:rPr sz="2400" dirty="0">
                <a:latin typeface="Candara"/>
                <a:cs typeface="Candara"/>
              </a:rPr>
              <a:t>va</a:t>
            </a:r>
            <a:r>
              <a:rPr sz="2400" spc="5" dirty="0">
                <a:latin typeface="Candara"/>
                <a:cs typeface="Candara"/>
              </a:rPr>
              <a:t> </a:t>
            </a:r>
            <a:r>
              <a:rPr sz="2400" spc="-5" dirty="0">
                <a:latin typeface="Candara"/>
                <a:cs typeface="Candara"/>
              </a:rPr>
              <a:t>keyinchalik</a:t>
            </a:r>
            <a:r>
              <a:rPr sz="2400" dirty="0">
                <a:latin typeface="Candara"/>
                <a:cs typeface="Candara"/>
              </a:rPr>
              <a:t> bu </a:t>
            </a:r>
            <a:r>
              <a:rPr sz="2400" spc="5" dirty="0">
                <a:latin typeface="Candara"/>
                <a:cs typeface="Candara"/>
              </a:rPr>
              <a:t> </a:t>
            </a:r>
            <a:r>
              <a:rPr sz="2400" spc="-5" dirty="0">
                <a:latin typeface="Candara"/>
                <a:cs typeface="Candara"/>
              </a:rPr>
              <a:t>munosabatlarni normallashtirish tartibiga asoslangan </a:t>
            </a:r>
            <a:r>
              <a:rPr sz="2400" dirty="0">
                <a:latin typeface="Candara"/>
                <a:cs typeface="Candara"/>
              </a:rPr>
              <a:t>bir necha o'zaro </a:t>
            </a:r>
            <a:r>
              <a:rPr sz="2400" spc="5" dirty="0">
                <a:latin typeface="Candara"/>
                <a:cs typeface="Candara"/>
              </a:rPr>
              <a:t> </a:t>
            </a:r>
            <a:r>
              <a:rPr sz="2400" spc="-5" dirty="0">
                <a:latin typeface="Candara"/>
                <a:cs typeface="Candara"/>
              </a:rPr>
              <a:t>bog'liqliklarga</a:t>
            </a:r>
            <a:r>
              <a:rPr sz="2400" dirty="0">
                <a:latin typeface="Candara"/>
                <a:cs typeface="Candara"/>
              </a:rPr>
              <a:t> </a:t>
            </a:r>
            <a:r>
              <a:rPr sz="2400" spc="-5" dirty="0">
                <a:latin typeface="Candara"/>
                <a:cs typeface="Candara"/>
              </a:rPr>
              <a:t>ajratishni</a:t>
            </a:r>
            <a:r>
              <a:rPr sz="2400" dirty="0">
                <a:latin typeface="Candara"/>
                <a:cs typeface="Candara"/>
              </a:rPr>
              <a:t> o'z</a:t>
            </a:r>
            <a:r>
              <a:rPr sz="2400" spc="5" dirty="0">
                <a:latin typeface="Candara"/>
                <a:cs typeface="Candara"/>
              </a:rPr>
              <a:t> </a:t>
            </a:r>
            <a:r>
              <a:rPr sz="2400" spc="-5" dirty="0">
                <a:latin typeface="Candara"/>
                <a:cs typeface="Candara"/>
              </a:rPr>
              <a:t>ichiga</a:t>
            </a:r>
            <a:r>
              <a:rPr sz="2400" dirty="0">
                <a:latin typeface="Candara"/>
                <a:cs typeface="Candara"/>
              </a:rPr>
              <a:t> oladi.</a:t>
            </a:r>
            <a:endParaRPr sz="2400">
              <a:latin typeface="Candara"/>
              <a:cs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0525" cy="4858385"/>
          </a:xfrm>
          <a:prstGeom prst="rect">
            <a:avLst/>
          </a:prstGeom>
        </p:spPr>
        <p:txBody>
          <a:bodyPr vert="horz" wrap="square" lIns="0" tIns="5715" rIns="0" bIns="0" rtlCol="0">
            <a:spAutoFit/>
          </a:bodyPr>
          <a:lstStyle/>
          <a:p>
            <a:pPr marL="12700" marR="6350" indent="360680" algn="just">
              <a:lnSpc>
                <a:spcPct val="101800"/>
              </a:lnSpc>
              <a:spcBef>
                <a:spcPts val="45"/>
              </a:spcBef>
            </a:pPr>
            <a:r>
              <a:rPr sz="2400" b="1" spc="-5" dirty="0">
                <a:latin typeface="Candara"/>
                <a:cs typeface="Candara"/>
              </a:rPr>
              <a:t>Normallashtirish</a:t>
            </a:r>
            <a:r>
              <a:rPr sz="2400" b="1" dirty="0">
                <a:latin typeface="Candara"/>
                <a:cs typeface="Candara"/>
              </a:rPr>
              <a:t> </a:t>
            </a:r>
            <a:r>
              <a:rPr sz="2400" b="1" spc="-5" dirty="0">
                <a:latin typeface="Candara"/>
                <a:cs typeface="Candara"/>
              </a:rPr>
              <a:t>maqsadi</a:t>
            </a:r>
            <a:r>
              <a:rPr sz="2400" b="1" dirty="0">
                <a:latin typeface="Candara"/>
                <a:cs typeface="Candara"/>
              </a:rPr>
              <a:t> </a:t>
            </a:r>
            <a:r>
              <a:rPr sz="2400" dirty="0">
                <a:latin typeface="Candara"/>
                <a:cs typeface="Candara"/>
              </a:rPr>
              <a:t>–</a:t>
            </a:r>
            <a:r>
              <a:rPr sz="2400" spc="5" dirty="0">
                <a:latin typeface="Candara"/>
                <a:cs typeface="Candara"/>
              </a:rPr>
              <a:t> </a:t>
            </a:r>
            <a:r>
              <a:rPr sz="2400" spc="-5" dirty="0">
                <a:latin typeface="Candara"/>
                <a:cs typeface="Candara"/>
              </a:rPr>
              <a:t>kortejlar</a:t>
            </a:r>
            <a:r>
              <a:rPr sz="2400" dirty="0">
                <a:latin typeface="Candara"/>
                <a:cs typeface="Candara"/>
              </a:rPr>
              <a:t> </a:t>
            </a:r>
            <a:r>
              <a:rPr sz="2400" spc="-5" dirty="0">
                <a:latin typeface="Candara"/>
                <a:cs typeface="Candara"/>
              </a:rPr>
              <a:t>(jadval</a:t>
            </a:r>
            <a:r>
              <a:rPr sz="2400" dirty="0">
                <a:latin typeface="Candara"/>
                <a:cs typeface="Candara"/>
              </a:rPr>
              <a:t> </a:t>
            </a:r>
            <a:r>
              <a:rPr sz="2400" spc="-5" dirty="0">
                <a:latin typeface="Candara"/>
                <a:cs typeface="Candara"/>
              </a:rPr>
              <a:t>satrlari)</a:t>
            </a:r>
            <a:r>
              <a:rPr sz="2400" dirty="0">
                <a:latin typeface="Candara"/>
                <a:cs typeface="Candara"/>
              </a:rPr>
              <a:t> ni</a:t>
            </a:r>
            <a:r>
              <a:rPr sz="2400" spc="5" dirty="0">
                <a:latin typeface="Candara"/>
                <a:cs typeface="Candara"/>
              </a:rPr>
              <a:t> </a:t>
            </a:r>
            <a:r>
              <a:rPr sz="2400" spc="-5" dirty="0">
                <a:latin typeface="Candara"/>
                <a:cs typeface="Candara"/>
              </a:rPr>
              <a:t>qo'shish, </a:t>
            </a:r>
            <a:r>
              <a:rPr sz="2400" dirty="0">
                <a:latin typeface="Candara"/>
                <a:cs typeface="Candara"/>
              </a:rPr>
              <a:t> tahrirlash</a:t>
            </a:r>
            <a:r>
              <a:rPr sz="2400" spc="5" dirty="0">
                <a:latin typeface="Candara"/>
                <a:cs typeface="Candara"/>
              </a:rPr>
              <a:t> </a:t>
            </a:r>
            <a:r>
              <a:rPr sz="2400" dirty="0">
                <a:latin typeface="Candara"/>
                <a:cs typeface="Candara"/>
              </a:rPr>
              <a:t>va</a:t>
            </a:r>
            <a:r>
              <a:rPr sz="2400" spc="5" dirty="0">
                <a:latin typeface="Candara"/>
                <a:cs typeface="Candara"/>
              </a:rPr>
              <a:t> </a:t>
            </a:r>
            <a:r>
              <a:rPr sz="2400" dirty="0">
                <a:latin typeface="Candara"/>
                <a:cs typeface="Candara"/>
              </a:rPr>
              <a:t>yo'q</a:t>
            </a:r>
            <a:r>
              <a:rPr sz="2400" spc="5" dirty="0">
                <a:latin typeface="Candara"/>
                <a:cs typeface="Candara"/>
              </a:rPr>
              <a:t> </a:t>
            </a:r>
            <a:r>
              <a:rPr sz="2400" spc="-5" dirty="0">
                <a:latin typeface="Candara"/>
                <a:cs typeface="Candara"/>
              </a:rPr>
              <a:t>qilish</a:t>
            </a:r>
            <a:r>
              <a:rPr sz="2400" dirty="0">
                <a:latin typeface="Candara"/>
                <a:cs typeface="Candara"/>
              </a:rPr>
              <a:t> paytida</a:t>
            </a:r>
            <a:r>
              <a:rPr sz="2400" spc="5" dirty="0">
                <a:latin typeface="Candara"/>
                <a:cs typeface="Candara"/>
              </a:rPr>
              <a:t> </a:t>
            </a:r>
            <a:r>
              <a:rPr sz="2400" spc="-5" dirty="0">
                <a:latin typeface="Candara"/>
                <a:cs typeface="Candara"/>
              </a:rPr>
              <a:t>yuzaga</a:t>
            </a:r>
            <a:r>
              <a:rPr sz="2400" dirty="0">
                <a:latin typeface="Candara"/>
                <a:cs typeface="Candara"/>
              </a:rPr>
              <a:t> keladigan</a:t>
            </a:r>
            <a:r>
              <a:rPr sz="2400" spc="5" dirty="0">
                <a:latin typeface="Candara"/>
                <a:cs typeface="Candara"/>
              </a:rPr>
              <a:t> </a:t>
            </a:r>
            <a:r>
              <a:rPr sz="2400" spc="-5" dirty="0">
                <a:latin typeface="Candara"/>
                <a:cs typeface="Candara"/>
              </a:rPr>
              <a:t>anomaliyalarning </a:t>
            </a:r>
            <a:r>
              <a:rPr sz="2400" dirty="0">
                <a:latin typeface="Candara"/>
                <a:cs typeface="Candara"/>
              </a:rPr>
              <a:t> sababi</a:t>
            </a:r>
            <a:r>
              <a:rPr sz="2400" spc="5" dirty="0">
                <a:latin typeface="Candara"/>
                <a:cs typeface="Candara"/>
              </a:rPr>
              <a:t> </a:t>
            </a:r>
            <a:r>
              <a:rPr sz="2400" spc="-5" dirty="0">
                <a:latin typeface="Candara"/>
                <a:cs typeface="Candara"/>
              </a:rPr>
              <a:t>bo'lgan</a:t>
            </a:r>
            <a:r>
              <a:rPr sz="2400" spc="5" dirty="0">
                <a:latin typeface="Candara"/>
                <a:cs typeface="Candara"/>
              </a:rPr>
              <a:t> </a:t>
            </a:r>
            <a:r>
              <a:rPr sz="2400" spc="-5" dirty="0">
                <a:latin typeface="Candara"/>
                <a:cs typeface="Candara"/>
              </a:rPr>
              <a:t>ortiqcha</a:t>
            </a:r>
            <a:r>
              <a:rPr sz="2400" spc="5" dirty="0">
                <a:latin typeface="Candara"/>
                <a:cs typeface="Candara"/>
              </a:rPr>
              <a:t> </a:t>
            </a:r>
            <a:r>
              <a:rPr sz="2400" spc="-5" dirty="0">
                <a:latin typeface="Candara"/>
                <a:cs typeface="Candara"/>
              </a:rPr>
              <a:t>ma'lumotlarning</a:t>
            </a:r>
            <a:r>
              <a:rPr sz="2400" spc="5" dirty="0">
                <a:latin typeface="Candara"/>
                <a:cs typeface="Candara"/>
              </a:rPr>
              <a:t> </a:t>
            </a:r>
            <a:r>
              <a:rPr sz="2400" spc="-5" dirty="0">
                <a:latin typeface="Candara"/>
                <a:cs typeface="Candara"/>
              </a:rPr>
              <a:t>ko'payishini</a:t>
            </a:r>
            <a:r>
              <a:rPr sz="2400" spc="5" dirty="0">
                <a:latin typeface="Candara"/>
                <a:cs typeface="Candara"/>
              </a:rPr>
              <a:t> </a:t>
            </a:r>
            <a:r>
              <a:rPr sz="2400" spc="-5" dirty="0">
                <a:latin typeface="Candara"/>
                <a:cs typeface="Candara"/>
              </a:rPr>
              <a:t>bartaraf</a:t>
            </a:r>
            <a:r>
              <a:rPr sz="2400" spc="15" dirty="0">
                <a:latin typeface="Candara"/>
                <a:cs typeface="Candara"/>
              </a:rPr>
              <a:t> </a:t>
            </a:r>
            <a:r>
              <a:rPr sz="2400" spc="-5" dirty="0">
                <a:latin typeface="Candara"/>
                <a:cs typeface="Candara"/>
              </a:rPr>
              <a:t>etish.</a:t>
            </a:r>
            <a:endParaRPr sz="2400">
              <a:latin typeface="Candara"/>
              <a:cs typeface="Candara"/>
            </a:endParaRPr>
          </a:p>
          <a:p>
            <a:pPr marL="12700" marR="5080" indent="360680" algn="just">
              <a:lnSpc>
                <a:spcPct val="101800"/>
              </a:lnSpc>
              <a:spcBef>
                <a:spcPts val="10"/>
              </a:spcBef>
            </a:pPr>
            <a:r>
              <a:rPr sz="2400" b="1" dirty="0">
                <a:latin typeface="Candara"/>
                <a:cs typeface="Candara"/>
              </a:rPr>
              <a:t>Anomaliya</a:t>
            </a:r>
            <a:r>
              <a:rPr sz="2400" b="1" spc="5" dirty="0">
                <a:latin typeface="Candara"/>
                <a:cs typeface="Candara"/>
              </a:rPr>
              <a:t> </a:t>
            </a:r>
            <a:r>
              <a:rPr sz="2400" dirty="0">
                <a:latin typeface="Candara"/>
                <a:cs typeface="Candara"/>
              </a:rPr>
              <a:t>-</a:t>
            </a:r>
            <a:r>
              <a:rPr sz="2400" spc="5" dirty="0">
                <a:latin typeface="Candara"/>
                <a:cs typeface="Candara"/>
              </a:rPr>
              <a:t> </a:t>
            </a:r>
            <a:r>
              <a:rPr sz="2400" dirty="0">
                <a:latin typeface="Candara"/>
                <a:cs typeface="Candara"/>
              </a:rPr>
              <a:t>bu</a:t>
            </a:r>
            <a:r>
              <a:rPr sz="2400" spc="5" dirty="0">
                <a:latin typeface="Candara"/>
                <a:cs typeface="Candara"/>
              </a:rPr>
              <a:t> </a:t>
            </a:r>
            <a:r>
              <a:rPr sz="2400" dirty="0">
                <a:latin typeface="Candara"/>
                <a:cs typeface="Candara"/>
              </a:rPr>
              <a:t>ma'lumotlar</a:t>
            </a:r>
            <a:r>
              <a:rPr sz="2400" spc="5" dirty="0">
                <a:latin typeface="Candara"/>
                <a:cs typeface="Candara"/>
              </a:rPr>
              <a:t> </a:t>
            </a:r>
            <a:r>
              <a:rPr sz="2400" spc="-5" dirty="0">
                <a:latin typeface="Candara"/>
                <a:cs typeface="Candara"/>
              </a:rPr>
              <a:t>bazasidagi</a:t>
            </a:r>
            <a:r>
              <a:rPr sz="2400" dirty="0">
                <a:latin typeface="Candara"/>
                <a:cs typeface="Candara"/>
              </a:rPr>
              <a:t> qarama-qarshilikka</a:t>
            </a:r>
            <a:r>
              <a:rPr sz="2400" spc="5" dirty="0">
                <a:latin typeface="Candara"/>
                <a:cs typeface="Candara"/>
              </a:rPr>
              <a:t> </a:t>
            </a:r>
            <a:r>
              <a:rPr sz="2400" spc="-5" dirty="0">
                <a:latin typeface="Candara"/>
                <a:cs typeface="Candara"/>
              </a:rPr>
              <a:t>olib </a:t>
            </a:r>
            <a:r>
              <a:rPr sz="2400" dirty="0">
                <a:latin typeface="Candara"/>
                <a:cs typeface="Candara"/>
              </a:rPr>
              <a:t> </a:t>
            </a:r>
            <a:r>
              <a:rPr sz="2400" spc="-5" dirty="0">
                <a:latin typeface="Candara"/>
                <a:cs typeface="Candara"/>
              </a:rPr>
              <a:t>keladigan</a:t>
            </a:r>
            <a:r>
              <a:rPr sz="2400" dirty="0">
                <a:latin typeface="Candara"/>
                <a:cs typeface="Candara"/>
              </a:rPr>
              <a:t> yoki</a:t>
            </a:r>
            <a:r>
              <a:rPr sz="2400" spc="5" dirty="0">
                <a:latin typeface="Candara"/>
                <a:cs typeface="Candara"/>
              </a:rPr>
              <a:t> </a:t>
            </a:r>
            <a:r>
              <a:rPr sz="2400" spc="-5" dirty="0">
                <a:latin typeface="Candara"/>
                <a:cs typeface="Candara"/>
              </a:rPr>
              <a:t>ma'lumotlar</a:t>
            </a:r>
            <a:r>
              <a:rPr sz="2400" dirty="0">
                <a:latin typeface="Candara"/>
                <a:cs typeface="Candara"/>
              </a:rPr>
              <a:t> bazasini</a:t>
            </a:r>
            <a:r>
              <a:rPr sz="2400" spc="5" dirty="0">
                <a:latin typeface="Candara"/>
                <a:cs typeface="Candara"/>
              </a:rPr>
              <a:t> </a:t>
            </a:r>
            <a:r>
              <a:rPr sz="2400" spc="-5" dirty="0">
                <a:latin typeface="Candara"/>
                <a:cs typeface="Candara"/>
              </a:rPr>
              <a:t>qayta</a:t>
            </a:r>
            <a:r>
              <a:rPr sz="2400" dirty="0">
                <a:latin typeface="Candara"/>
                <a:cs typeface="Candara"/>
              </a:rPr>
              <a:t> </a:t>
            </a:r>
            <a:r>
              <a:rPr sz="2400" spc="-5" dirty="0">
                <a:latin typeface="Candara"/>
                <a:cs typeface="Candara"/>
              </a:rPr>
              <a:t>ishlashni</a:t>
            </a:r>
            <a:r>
              <a:rPr sz="2400" dirty="0">
                <a:latin typeface="Candara"/>
                <a:cs typeface="Candara"/>
              </a:rPr>
              <a:t> sezilarli</a:t>
            </a:r>
            <a:r>
              <a:rPr sz="2400" spc="5" dirty="0">
                <a:latin typeface="Candara"/>
                <a:cs typeface="Candara"/>
              </a:rPr>
              <a:t> </a:t>
            </a:r>
            <a:r>
              <a:rPr sz="2400" spc="-5" dirty="0">
                <a:latin typeface="Candara"/>
                <a:cs typeface="Candara"/>
              </a:rPr>
              <a:t>darajada </a:t>
            </a:r>
            <a:r>
              <a:rPr sz="2400" dirty="0">
                <a:latin typeface="Candara"/>
                <a:cs typeface="Candara"/>
              </a:rPr>
              <a:t> </a:t>
            </a:r>
            <a:r>
              <a:rPr sz="2400" spc="-5" dirty="0">
                <a:latin typeface="Candara"/>
                <a:cs typeface="Candara"/>
              </a:rPr>
              <a:t>murakkablashtiradigan </a:t>
            </a:r>
            <a:r>
              <a:rPr sz="2400" dirty="0">
                <a:latin typeface="Candara"/>
                <a:cs typeface="Candara"/>
              </a:rPr>
              <a:t>holat. </a:t>
            </a:r>
            <a:r>
              <a:rPr sz="2400" spc="-10" dirty="0">
                <a:latin typeface="Candara"/>
                <a:cs typeface="Candara"/>
              </a:rPr>
              <a:t>Sababi </a:t>
            </a:r>
            <a:r>
              <a:rPr sz="2400" dirty="0">
                <a:latin typeface="Candara"/>
                <a:cs typeface="Candara"/>
              </a:rPr>
              <a:t>- jadvalda </a:t>
            </a:r>
            <a:r>
              <a:rPr sz="2400" spc="-5" dirty="0">
                <a:latin typeface="Candara"/>
                <a:cs typeface="Candara"/>
              </a:rPr>
              <a:t>ma'lumotlarning </a:t>
            </a:r>
            <a:r>
              <a:rPr sz="2400" dirty="0">
                <a:latin typeface="Candara"/>
                <a:cs typeface="Candara"/>
              </a:rPr>
              <a:t>haddan </a:t>
            </a:r>
            <a:r>
              <a:rPr sz="2400" spc="5" dirty="0">
                <a:latin typeface="Candara"/>
                <a:cs typeface="Candara"/>
              </a:rPr>
              <a:t> </a:t>
            </a:r>
            <a:r>
              <a:rPr sz="2400" dirty="0">
                <a:latin typeface="Candara"/>
                <a:cs typeface="Candara"/>
              </a:rPr>
              <a:t>tashqari </a:t>
            </a:r>
            <a:r>
              <a:rPr sz="2400" spc="-5" dirty="0">
                <a:latin typeface="Candara"/>
                <a:cs typeface="Candara"/>
              </a:rPr>
              <a:t>ko'payishi, </a:t>
            </a:r>
            <a:r>
              <a:rPr sz="2400" dirty="0">
                <a:latin typeface="Candara"/>
                <a:cs typeface="Candara"/>
              </a:rPr>
              <a:t>bu kalit </a:t>
            </a:r>
            <a:r>
              <a:rPr sz="2400" spc="-5" dirty="0">
                <a:latin typeface="Candara"/>
                <a:cs typeface="Candara"/>
              </a:rPr>
              <a:t>bo'lmagan atributlarga funktsional bog'liqlik </a:t>
            </a:r>
            <a:r>
              <a:rPr sz="2400" spc="-509" dirty="0">
                <a:latin typeface="Candara"/>
                <a:cs typeface="Candara"/>
              </a:rPr>
              <a:t> </a:t>
            </a:r>
            <a:r>
              <a:rPr sz="2400" dirty="0">
                <a:latin typeface="Candara"/>
                <a:cs typeface="Candara"/>
              </a:rPr>
              <a:t>mavjudligi</a:t>
            </a:r>
            <a:r>
              <a:rPr sz="2400" spc="-5" dirty="0">
                <a:latin typeface="Candara"/>
                <a:cs typeface="Candara"/>
              </a:rPr>
              <a:t> </a:t>
            </a:r>
            <a:r>
              <a:rPr sz="2400" dirty="0">
                <a:latin typeface="Candara"/>
                <a:cs typeface="Candara"/>
              </a:rPr>
              <a:t>bilan </a:t>
            </a:r>
            <a:r>
              <a:rPr sz="2400" spc="-5" dirty="0">
                <a:latin typeface="Candara"/>
                <a:cs typeface="Candara"/>
              </a:rPr>
              <a:t>izohlanadi.</a:t>
            </a:r>
            <a:endParaRPr sz="2400">
              <a:latin typeface="Candara"/>
              <a:cs typeface="Candara"/>
            </a:endParaRPr>
          </a:p>
          <a:p>
            <a:pPr marL="12700" indent="360680" algn="just">
              <a:lnSpc>
                <a:spcPct val="100000"/>
              </a:lnSpc>
              <a:spcBef>
                <a:spcPts val="40"/>
              </a:spcBef>
            </a:pPr>
            <a:r>
              <a:rPr sz="2400" b="1" spc="-5" dirty="0">
                <a:latin typeface="Candara"/>
                <a:cs typeface="Candara"/>
              </a:rPr>
              <a:t>Modifikatsiya</a:t>
            </a:r>
            <a:r>
              <a:rPr sz="2400" b="1" spc="455" dirty="0">
                <a:latin typeface="Candara"/>
                <a:cs typeface="Candara"/>
              </a:rPr>
              <a:t> </a:t>
            </a:r>
            <a:r>
              <a:rPr sz="2400" b="1" spc="-5" dirty="0">
                <a:latin typeface="Candara"/>
                <a:cs typeface="Candara"/>
              </a:rPr>
              <a:t>anomaliyalari</a:t>
            </a:r>
            <a:r>
              <a:rPr sz="2400" b="1" spc="459" dirty="0">
                <a:latin typeface="Candara"/>
                <a:cs typeface="Candara"/>
              </a:rPr>
              <a:t> </a:t>
            </a:r>
            <a:r>
              <a:rPr sz="2400" spc="-5" dirty="0">
                <a:latin typeface="Candara"/>
                <a:cs typeface="Candara"/>
              </a:rPr>
              <a:t>ba'zi</a:t>
            </a:r>
            <a:r>
              <a:rPr sz="2400" spc="450" dirty="0">
                <a:latin typeface="Candara"/>
                <a:cs typeface="Candara"/>
              </a:rPr>
              <a:t> </a:t>
            </a:r>
            <a:r>
              <a:rPr sz="2400" spc="-5" dirty="0">
                <a:latin typeface="Candara"/>
                <a:cs typeface="Candara"/>
              </a:rPr>
              <a:t>ma'lumotlarning</a:t>
            </a:r>
            <a:r>
              <a:rPr sz="2400" spc="450" dirty="0">
                <a:latin typeface="Candara"/>
                <a:cs typeface="Candara"/>
              </a:rPr>
              <a:t> </a:t>
            </a:r>
            <a:r>
              <a:rPr sz="2400" spc="-5" dirty="0">
                <a:latin typeface="Candara"/>
                <a:cs typeface="Candara"/>
              </a:rPr>
              <a:t>o'zgarishi</a:t>
            </a:r>
            <a:r>
              <a:rPr sz="2400" spc="434" dirty="0">
                <a:latin typeface="Candara"/>
                <a:cs typeface="Candara"/>
              </a:rPr>
              <a:t> </a:t>
            </a:r>
            <a:r>
              <a:rPr sz="2400" spc="-5" dirty="0">
                <a:latin typeface="Candara"/>
                <a:cs typeface="Candara"/>
              </a:rPr>
              <a:t>butun</a:t>
            </a:r>
            <a:endParaRPr sz="2400">
              <a:latin typeface="Candara"/>
              <a:cs typeface="Candara"/>
            </a:endParaRPr>
          </a:p>
          <a:p>
            <a:pPr marL="12700" marR="6985" algn="just">
              <a:lnSpc>
                <a:spcPct val="101400"/>
              </a:lnSpc>
              <a:spcBef>
                <a:spcPts val="20"/>
              </a:spcBef>
            </a:pPr>
            <a:r>
              <a:rPr sz="2400" dirty="0">
                <a:latin typeface="Candara"/>
                <a:cs typeface="Candara"/>
              </a:rPr>
              <a:t>jadvalni skanerlash va ba'zi </a:t>
            </a:r>
            <a:r>
              <a:rPr sz="2400" spc="-5" dirty="0">
                <a:latin typeface="Candara"/>
                <a:cs typeface="Candara"/>
              </a:rPr>
              <a:t>jadval </a:t>
            </a:r>
            <a:r>
              <a:rPr sz="2400" dirty="0">
                <a:latin typeface="Candara"/>
                <a:cs typeface="Candara"/>
              </a:rPr>
              <a:t>yozuvlarini </a:t>
            </a:r>
            <a:r>
              <a:rPr sz="2400" spc="-5" dirty="0">
                <a:latin typeface="Candara"/>
                <a:cs typeface="Candara"/>
              </a:rPr>
              <a:t>mos keladigan </a:t>
            </a:r>
            <a:r>
              <a:rPr sz="2400" dirty="0">
                <a:latin typeface="Candara"/>
                <a:cs typeface="Candara"/>
              </a:rPr>
              <a:t>o'zgarishiga </a:t>
            </a:r>
            <a:r>
              <a:rPr sz="2400" spc="-509" dirty="0">
                <a:latin typeface="Candara"/>
                <a:cs typeface="Candara"/>
              </a:rPr>
              <a:t> </a:t>
            </a:r>
            <a:r>
              <a:rPr sz="2400" dirty="0">
                <a:latin typeface="Candara"/>
                <a:cs typeface="Candara"/>
              </a:rPr>
              <a:t>olib </a:t>
            </a:r>
            <a:r>
              <a:rPr sz="2400" spc="-5" dirty="0">
                <a:latin typeface="Candara"/>
                <a:cs typeface="Candara"/>
              </a:rPr>
              <a:t>kelishi</a:t>
            </a:r>
            <a:r>
              <a:rPr sz="2400" dirty="0">
                <a:latin typeface="Candara"/>
                <a:cs typeface="Candara"/>
              </a:rPr>
              <a:t> </a:t>
            </a:r>
            <a:r>
              <a:rPr sz="2400" spc="-5" dirty="0">
                <a:latin typeface="Candara"/>
                <a:cs typeface="Candara"/>
              </a:rPr>
              <a:t>mumkinligida</a:t>
            </a:r>
            <a:r>
              <a:rPr sz="2400" dirty="0">
                <a:latin typeface="Candara"/>
                <a:cs typeface="Candara"/>
              </a:rPr>
              <a:t> </a:t>
            </a:r>
            <a:r>
              <a:rPr sz="2400" spc="-5" dirty="0">
                <a:latin typeface="Candara"/>
                <a:cs typeface="Candara"/>
              </a:rPr>
              <a:t>namoyon</a:t>
            </a:r>
            <a:r>
              <a:rPr sz="2400" dirty="0">
                <a:latin typeface="Candara"/>
                <a:cs typeface="Candara"/>
              </a:rPr>
              <a:t> </a:t>
            </a:r>
            <a:r>
              <a:rPr sz="2400" spc="-5" dirty="0">
                <a:latin typeface="Candara"/>
                <a:cs typeface="Candara"/>
              </a:rPr>
              <a:t>bo'ladi.</a:t>
            </a:r>
            <a:endParaRPr sz="2400">
              <a:latin typeface="Candara"/>
              <a:cs typeface="Candara"/>
            </a:endParaRPr>
          </a:p>
          <a:p>
            <a:pPr marL="12700" marR="6350" indent="360680" algn="just">
              <a:lnSpc>
                <a:spcPct val="101499"/>
              </a:lnSpc>
              <a:spcBef>
                <a:spcPts val="20"/>
              </a:spcBef>
            </a:pPr>
            <a:r>
              <a:rPr sz="2400" b="1" spc="-5" dirty="0">
                <a:latin typeface="Candara"/>
                <a:cs typeface="Candara"/>
              </a:rPr>
              <a:t>O'chirish-anomaliyalari </a:t>
            </a:r>
            <a:r>
              <a:rPr sz="2400" dirty="0">
                <a:latin typeface="Candara"/>
                <a:cs typeface="Candara"/>
              </a:rPr>
              <a:t>- jadvaldan ketma-ketlikni </a:t>
            </a:r>
            <a:r>
              <a:rPr sz="2400" spc="-5" dirty="0">
                <a:latin typeface="Candara"/>
                <a:cs typeface="Candara"/>
              </a:rPr>
              <a:t>o'chirishda </a:t>
            </a:r>
            <a:r>
              <a:rPr sz="2400" dirty="0">
                <a:latin typeface="Candara"/>
                <a:cs typeface="Candara"/>
              </a:rPr>
              <a:t>yozuv </a:t>
            </a:r>
            <a:r>
              <a:rPr sz="2400" spc="5" dirty="0">
                <a:latin typeface="Candara"/>
                <a:cs typeface="Candara"/>
              </a:rPr>
              <a:t> </a:t>
            </a:r>
            <a:r>
              <a:rPr sz="2400" dirty="0">
                <a:latin typeface="Candara"/>
                <a:cs typeface="Candara"/>
              </a:rPr>
              <a:t>bilan</a:t>
            </a:r>
            <a:r>
              <a:rPr sz="2400" spc="-60" dirty="0">
                <a:latin typeface="Candara"/>
                <a:cs typeface="Candara"/>
              </a:rPr>
              <a:t> </a:t>
            </a:r>
            <a:r>
              <a:rPr sz="2400" dirty="0">
                <a:latin typeface="Candara"/>
                <a:cs typeface="Candara"/>
              </a:rPr>
              <a:t>bevosita</a:t>
            </a:r>
            <a:r>
              <a:rPr sz="2400" spc="-60" dirty="0">
                <a:latin typeface="Candara"/>
                <a:cs typeface="Candara"/>
              </a:rPr>
              <a:t> </a:t>
            </a:r>
            <a:r>
              <a:rPr sz="2400" spc="-5" dirty="0">
                <a:latin typeface="Candara"/>
                <a:cs typeface="Candara"/>
              </a:rPr>
              <a:t>bog'liq</a:t>
            </a:r>
            <a:r>
              <a:rPr sz="2400" spc="-55" dirty="0">
                <a:latin typeface="Candara"/>
                <a:cs typeface="Candara"/>
              </a:rPr>
              <a:t> </a:t>
            </a:r>
            <a:r>
              <a:rPr sz="2400" dirty="0">
                <a:latin typeface="Candara"/>
                <a:cs typeface="Candara"/>
              </a:rPr>
              <a:t>bo'lmagan</a:t>
            </a:r>
            <a:r>
              <a:rPr sz="2400" spc="-60" dirty="0">
                <a:latin typeface="Candara"/>
                <a:cs typeface="Candara"/>
              </a:rPr>
              <a:t> </a:t>
            </a:r>
            <a:r>
              <a:rPr sz="2400" spc="-5" dirty="0">
                <a:latin typeface="Candara"/>
                <a:cs typeface="Candara"/>
              </a:rPr>
              <a:t>ma'lumotlar</a:t>
            </a:r>
            <a:r>
              <a:rPr sz="2400" spc="-50" dirty="0">
                <a:latin typeface="Candara"/>
                <a:cs typeface="Candara"/>
              </a:rPr>
              <a:t> </a:t>
            </a:r>
            <a:r>
              <a:rPr sz="2400" dirty="0">
                <a:latin typeface="Candara"/>
                <a:cs typeface="Candara"/>
              </a:rPr>
              <a:t>yo'q</a:t>
            </a:r>
            <a:r>
              <a:rPr sz="2400" spc="-55" dirty="0">
                <a:latin typeface="Candara"/>
                <a:cs typeface="Candara"/>
              </a:rPr>
              <a:t> </a:t>
            </a:r>
            <a:r>
              <a:rPr sz="2400" spc="-5" dirty="0">
                <a:latin typeface="Candara"/>
                <a:cs typeface="Candara"/>
              </a:rPr>
              <a:t>bo'lib</a:t>
            </a:r>
            <a:r>
              <a:rPr sz="2400" spc="-55" dirty="0">
                <a:latin typeface="Candara"/>
                <a:cs typeface="Candara"/>
              </a:rPr>
              <a:t> </a:t>
            </a:r>
            <a:r>
              <a:rPr sz="2400" spc="-5" dirty="0">
                <a:latin typeface="Candara"/>
                <a:cs typeface="Candara"/>
              </a:rPr>
              <a:t>ketishi</a:t>
            </a:r>
            <a:r>
              <a:rPr sz="2400" spc="-65" dirty="0">
                <a:latin typeface="Candara"/>
                <a:cs typeface="Candara"/>
              </a:rPr>
              <a:t> </a:t>
            </a:r>
            <a:r>
              <a:rPr sz="2400" spc="-5" dirty="0">
                <a:latin typeface="Candara"/>
                <a:cs typeface="Candara"/>
              </a:rPr>
              <a:t>mumkin.</a:t>
            </a:r>
            <a:endParaRPr sz="2400">
              <a:latin typeface="Candara"/>
              <a:cs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79890" cy="2625090"/>
          </a:xfrm>
          <a:prstGeom prst="rect">
            <a:avLst/>
          </a:prstGeom>
        </p:spPr>
        <p:txBody>
          <a:bodyPr vert="horz" wrap="square" lIns="0" tIns="5715" rIns="0" bIns="0" rtlCol="0">
            <a:spAutoFit/>
          </a:bodyPr>
          <a:lstStyle/>
          <a:p>
            <a:pPr marL="12700" marR="8890" indent="360680" algn="just">
              <a:lnSpc>
                <a:spcPct val="101800"/>
              </a:lnSpc>
              <a:spcBef>
                <a:spcPts val="45"/>
              </a:spcBef>
            </a:pPr>
            <a:r>
              <a:rPr sz="2400" spc="-5" dirty="0">
                <a:latin typeface="Candara"/>
                <a:cs typeface="Candara"/>
              </a:rPr>
              <a:t>Qo'shish </a:t>
            </a:r>
            <a:r>
              <a:rPr sz="2400" dirty="0">
                <a:latin typeface="Candara"/>
                <a:cs typeface="Candara"/>
              </a:rPr>
              <a:t>anomaliyalar, </a:t>
            </a:r>
            <a:r>
              <a:rPr sz="2400" spc="-5" dirty="0">
                <a:latin typeface="Candara"/>
                <a:cs typeface="Candara"/>
              </a:rPr>
              <a:t>jadvalga ma'lumotlarni to'ldirib bo'lmaguncha </a:t>
            </a:r>
            <a:r>
              <a:rPr sz="2400" spc="-509" dirty="0">
                <a:latin typeface="Candara"/>
                <a:cs typeface="Candara"/>
              </a:rPr>
              <a:t> </a:t>
            </a:r>
            <a:r>
              <a:rPr sz="2400" dirty="0">
                <a:latin typeface="Candara"/>
                <a:cs typeface="Candara"/>
              </a:rPr>
              <a:t>kiritib</a:t>
            </a:r>
            <a:r>
              <a:rPr sz="2400" spc="5" dirty="0">
                <a:latin typeface="Candara"/>
                <a:cs typeface="Candara"/>
              </a:rPr>
              <a:t> </a:t>
            </a:r>
            <a:r>
              <a:rPr sz="2400" spc="-5" dirty="0">
                <a:latin typeface="Candara"/>
                <a:cs typeface="Candara"/>
              </a:rPr>
              <a:t>bo'lmaganda</a:t>
            </a:r>
            <a:r>
              <a:rPr sz="2400" dirty="0">
                <a:latin typeface="Candara"/>
                <a:cs typeface="Candara"/>
              </a:rPr>
              <a:t> yoki</a:t>
            </a:r>
            <a:r>
              <a:rPr sz="2400" spc="5" dirty="0">
                <a:latin typeface="Candara"/>
                <a:cs typeface="Candara"/>
              </a:rPr>
              <a:t> </a:t>
            </a:r>
            <a:r>
              <a:rPr sz="2400" dirty="0">
                <a:latin typeface="Candara"/>
                <a:cs typeface="Candara"/>
              </a:rPr>
              <a:t>yozuvni</a:t>
            </a:r>
            <a:r>
              <a:rPr sz="2400" spc="5" dirty="0">
                <a:latin typeface="Candara"/>
                <a:cs typeface="Candara"/>
              </a:rPr>
              <a:t> </a:t>
            </a:r>
            <a:r>
              <a:rPr sz="2400" spc="-5" dirty="0">
                <a:latin typeface="Candara"/>
                <a:cs typeface="Candara"/>
              </a:rPr>
              <a:t>qo'shish</a:t>
            </a:r>
            <a:r>
              <a:rPr sz="2400" dirty="0">
                <a:latin typeface="Candara"/>
                <a:cs typeface="Candara"/>
              </a:rPr>
              <a:t> </a:t>
            </a:r>
            <a:r>
              <a:rPr sz="2400" spc="-5" dirty="0">
                <a:latin typeface="Candara"/>
                <a:cs typeface="Candara"/>
              </a:rPr>
              <a:t>uchun</a:t>
            </a:r>
            <a:r>
              <a:rPr sz="2400" dirty="0">
                <a:latin typeface="Candara"/>
                <a:cs typeface="Candara"/>
              </a:rPr>
              <a:t> jadvalni</a:t>
            </a:r>
            <a:r>
              <a:rPr sz="2400" spc="5" dirty="0">
                <a:latin typeface="Candara"/>
                <a:cs typeface="Candara"/>
              </a:rPr>
              <a:t> </a:t>
            </a:r>
            <a:r>
              <a:rPr sz="2400" spc="-5" dirty="0">
                <a:latin typeface="Candara"/>
                <a:cs typeface="Candara"/>
              </a:rPr>
              <a:t>qo'shimcha </a:t>
            </a:r>
            <a:r>
              <a:rPr sz="2400" dirty="0">
                <a:latin typeface="Candara"/>
                <a:cs typeface="Candara"/>
              </a:rPr>
              <a:t> </a:t>
            </a:r>
            <a:r>
              <a:rPr sz="2400" spc="-5" dirty="0">
                <a:latin typeface="Candara"/>
                <a:cs typeface="Candara"/>
              </a:rPr>
              <a:t>tekshirish </a:t>
            </a:r>
            <a:r>
              <a:rPr sz="2400" dirty="0">
                <a:latin typeface="Candara"/>
                <a:cs typeface="Candara"/>
              </a:rPr>
              <a:t>talab</a:t>
            </a:r>
            <a:r>
              <a:rPr sz="2400" spc="-20" dirty="0">
                <a:latin typeface="Candara"/>
                <a:cs typeface="Candara"/>
              </a:rPr>
              <a:t> </a:t>
            </a:r>
            <a:r>
              <a:rPr sz="2400" spc="-5" dirty="0">
                <a:latin typeface="Candara"/>
                <a:cs typeface="Candara"/>
              </a:rPr>
              <a:t>etiladi.</a:t>
            </a:r>
            <a:endParaRPr sz="2400">
              <a:latin typeface="Candara"/>
              <a:cs typeface="Candara"/>
            </a:endParaRPr>
          </a:p>
          <a:p>
            <a:pPr marL="373380">
              <a:lnSpc>
                <a:spcPct val="100000"/>
              </a:lnSpc>
              <a:spcBef>
                <a:spcPts val="60"/>
              </a:spcBef>
            </a:pPr>
            <a:r>
              <a:rPr sz="2400" b="1" spc="-5" dirty="0">
                <a:latin typeface="Candara"/>
                <a:cs typeface="Candara"/>
              </a:rPr>
              <a:t>Normallashtirish</a:t>
            </a:r>
            <a:endParaRPr sz="2400">
              <a:latin typeface="Candara"/>
              <a:cs typeface="Candara"/>
            </a:endParaRPr>
          </a:p>
          <a:p>
            <a:pPr marL="12700" indent="360680">
              <a:lnSpc>
                <a:spcPct val="100000"/>
              </a:lnSpc>
              <a:spcBef>
                <a:spcPts val="45"/>
              </a:spcBef>
              <a:tabLst>
                <a:tab pos="1672589" algn="l"/>
                <a:tab pos="2570480" algn="l"/>
                <a:tab pos="3862704" algn="l"/>
                <a:tab pos="4819650" algn="l"/>
                <a:tab pos="6041390" algn="l"/>
                <a:tab pos="6894195" algn="l"/>
                <a:tab pos="7901940" algn="l"/>
              </a:tabLst>
            </a:pPr>
            <a:r>
              <a:rPr sz="2400" spc="-5" dirty="0">
                <a:latin typeface="Candara"/>
                <a:cs typeface="Candara"/>
              </a:rPr>
              <a:t>Aytaylik,	</a:t>
            </a:r>
            <a:r>
              <a:rPr sz="2400" dirty="0">
                <a:latin typeface="Candara"/>
                <a:cs typeface="Candara"/>
              </a:rPr>
              <a:t>bizda	</a:t>
            </a:r>
            <a:r>
              <a:rPr sz="2400" spc="-5" dirty="0">
                <a:latin typeface="Candara"/>
                <a:cs typeface="Candara"/>
              </a:rPr>
              <a:t>quyidagi	</a:t>
            </a:r>
            <a:r>
              <a:rPr sz="2400" dirty="0">
                <a:latin typeface="Candara"/>
                <a:cs typeface="Candara"/>
              </a:rPr>
              <a:t>jadval	</a:t>
            </a:r>
            <a:r>
              <a:rPr sz="2400" spc="-5" dirty="0">
                <a:latin typeface="Candara"/>
                <a:cs typeface="Candara"/>
              </a:rPr>
              <a:t>mavjud,	unda	</a:t>
            </a:r>
            <a:r>
              <a:rPr sz="2400" dirty="0">
                <a:latin typeface="Candara"/>
                <a:cs typeface="Candara"/>
              </a:rPr>
              <a:t>mebel	buyumlari,</a:t>
            </a:r>
            <a:endParaRPr sz="2400">
              <a:latin typeface="Candara"/>
              <a:cs typeface="Candara"/>
            </a:endParaRPr>
          </a:p>
          <a:p>
            <a:pPr marL="12700" marR="5080">
              <a:lnSpc>
                <a:spcPct val="101499"/>
              </a:lnSpc>
              <a:spcBef>
                <a:spcPts val="15"/>
              </a:spcBef>
            </a:pPr>
            <a:r>
              <a:rPr sz="2400" spc="-5" dirty="0">
                <a:latin typeface="Candara"/>
                <a:cs typeface="Candara"/>
              </a:rPr>
              <a:t>xususan</a:t>
            </a:r>
            <a:r>
              <a:rPr sz="2400" dirty="0">
                <a:latin typeface="Candara"/>
                <a:cs typeface="Candara"/>
              </a:rPr>
              <a:t> buyum</a:t>
            </a:r>
            <a:r>
              <a:rPr sz="2400" spc="15" dirty="0">
                <a:latin typeface="Candara"/>
                <a:cs typeface="Candara"/>
              </a:rPr>
              <a:t> </a:t>
            </a:r>
            <a:r>
              <a:rPr sz="2400" dirty="0">
                <a:latin typeface="Candara"/>
                <a:cs typeface="Candara"/>
              </a:rPr>
              <a:t>nomi</a:t>
            </a:r>
            <a:r>
              <a:rPr sz="2400" spc="-10" dirty="0">
                <a:latin typeface="Candara"/>
                <a:cs typeface="Candara"/>
              </a:rPr>
              <a:t> </a:t>
            </a:r>
            <a:r>
              <a:rPr sz="2400" dirty="0">
                <a:latin typeface="Candara"/>
                <a:cs typeface="Candara"/>
              </a:rPr>
              <a:t>va</a:t>
            </a:r>
            <a:r>
              <a:rPr sz="2400" spc="5" dirty="0">
                <a:latin typeface="Candara"/>
                <a:cs typeface="Candara"/>
              </a:rPr>
              <a:t> </a:t>
            </a:r>
            <a:r>
              <a:rPr sz="2400" dirty="0">
                <a:latin typeface="Candara"/>
                <a:cs typeface="Candara"/>
              </a:rPr>
              <a:t>ushbu</a:t>
            </a:r>
            <a:r>
              <a:rPr sz="2400" spc="15" dirty="0">
                <a:latin typeface="Candara"/>
                <a:cs typeface="Candara"/>
              </a:rPr>
              <a:t> </a:t>
            </a:r>
            <a:r>
              <a:rPr sz="2400" dirty="0">
                <a:latin typeface="Candara"/>
                <a:cs typeface="Candara"/>
              </a:rPr>
              <a:t>buyum</a:t>
            </a:r>
            <a:r>
              <a:rPr sz="2400" spc="30" dirty="0">
                <a:latin typeface="Candara"/>
                <a:cs typeface="Candara"/>
              </a:rPr>
              <a:t> </a:t>
            </a:r>
            <a:r>
              <a:rPr sz="2400" spc="-5" dirty="0">
                <a:latin typeface="Candara"/>
                <a:cs typeface="Candara"/>
              </a:rPr>
              <a:t>ishlab</a:t>
            </a:r>
            <a:r>
              <a:rPr sz="2400" spc="5" dirty="0">
                <a:latin typeface="Candara"/>
                <a:cs typeface="Candara"/>
              </a:rPr>
              <a:t> </a:t>
            </a:r>
            <a:r>
              <a:rPr sz="2400" spc="-5" dirty="0">
                <a:latin typeface="Candara"/>
                <a:cs typeface="Candara"/>
              </a:rPr>
              <a:t>chiqarilgan</a:t>
            </a:r>
            <a:r>
              <a:rPr sz="2400" spc="5" dirty="0">
                <a:latin typeface="Candara"/>
                <a:cs typeface="Candara"/>
              </a:rPr>
              <a:t> </a:t>
            </a:r>
            <a:r>
              <a:rPr sz="2400" spc="-5" dirty="0">
                <a:latin typeface="Candara"/>
                <a:cs typeface="Candara"/>
              </a:rPr>
              <a:t>material</a:t>
            </a:r>
            <a:r>
              <a:rPr sz="2400" spc="5" dirty="0">
                <a:latin typeface="Candara"/>
                <a:cs typeface="Candara"/>
              </a:rPr>
              <a:t> </a:t>
            </a:r>
            <a:r>
              <a:rPr sz="2400" dirty="0">
                <a:latin typeface="Candara"/>
                <a:cs typeface="Candara"/>
              </a:rPr>
              <a:t>haqida </a:t>
            </a:r>
            <a:r>
              <a:rPr sz="2400" spc="-505" dirty="0">
                <a:latin typeface="Candara"/>
                <a:cs typeface="Candara"/>
              </a:rPr>
              <a:t> </a:t>
            </a:r>
            <a:r>
              <a:rPr sz="2400" dirty="0">
                <a:latin typeface="Candara"/>
                <a:cs typeface="Candara"/>
              </a:rPr>
              <a:t>ma'lumotlar </a:t>
            </a:r>
            <a:r>
              <a:rPr sz="2400" spc="-5" dirty="0">
                <a:latin typeface="Candara"/>
                <a:cs typeface="Candara"/>
              </a:rPr>
              <a:t>saqlanadi.</a:t>
            </a:r>
            <a:endParaRPr sz="2400">
              <a:latin typeface="Candara"/>
              <a:cs typeface="Candara"/>
            </a:endParaRPr>
          </a:p>
        </p:txBody>
      </p:sp>
      <p:graphicFrame>
        <p:nvGraphicFramePr>
          <p:cNvPr id="3" name="object 3"/>
          <p:cNvGraphicFramePr>
            <a:graphicFrameLocks noGrp="1"/>
          </p:cNvGraphicFramePr>
          <p:nvPr/>
        </p:nvGraphicFramePr>
        <p:xfrm>
          <a:off x="719137" y="4057650"/>
          <a:ext cx="8025128" cy="2271391"/>
        </p:xfrm>
        <a:graphic>
          <a:graphicData uri="http://schemas.openxmlformats.org/drawingml/2006/table">
            <a:tbl>
              <a:tblPr firstRow="1" bandRow="1">
                <a:tableStyleId>{2D5ABB26-0587-4C30-8999-92F81FD0307C}</a:tableStyleId>
              </a:tblPr>
              <a:tblGrid>
                <a:gridCol w="3414395">
                  <a:extLst>
                    <a:ext uri="{9D8B030D-6E8A-4147-A177-3AD203B41FA5}">
                      <a16:colId xmlns:a16="http://schemas.microsoft.com/office/drawing/2014/main" val="20000"/>
                    </a:ext>
                  </a:extLst>
                </a:gridCol>
                <a:gridCol w="2332354">
                  <a:extLst>
                    <a:ext uri="{9D8B030D-6E8A-4147-A177-3AD203B41FA5}">
                      <a16:colId xmlns:a16="http://schemas.microsoft.com/office/drawing/2014/main" val="20001"/>
                    </a:ext>
                  </a:extLst>
                </a:gridCol>
                <a:gridCol w="2278379">
                  <a:extLst>
                    <a:ext uri="{9D8B030D-6E8A-4147-A177-3AD203B41FA5}">
                      <a16:colId xmlns:a16="http://schemas.microsoft.com/office/drawing/2014/main" val="20002"/>
                    </a:ext>
                  </a:extLst>
                </a:gridCol>
              </a:tblGrid>
              <a:tr h="378460">
                <a:tc>
                  <a:txBody>
                    <a:bodyPr/>
                    <a:lstStyle/>
                    <a:p>
                      <a:pPr marL="70485">
                        <a:lnSpc>
                          <a:spcPts val="2800"/>
                        </a:lnSpc>
                      </a:pPr>
                      <a:r>
                        <a:rPr sz="2400" b="1" spc="-5" dirty="0">
                          <a:solidFill>
                            <a:srgbClr val="333333"/>
                          </a:solidFill>
                          <a:latin typeface="Candara"/>
                          <a:cs typeface="Candara"/>
                        </a:rPr>
                        <a:t>Predmet</a:t>
                      </a:r>
                      <a:r>
                        <a:rPr sz="2400" b="1" spc="-30" dirty="0">
                          <a:solidFill>
                            <a:srgbClr val="333333"/>
                          </a:solidFill>
                          <a:latin typeface="Candara"/>
                          <a:cs typeface="Candara"/>
                        </a:rPr>
                        <a:t> </a:t>
                      </a:r>
                      <a:r>
                        <a:rPr sz="2400" b="1" spc="-5" dirty="0">
                          <a:solidFill>
                            <a:srgbClr val="333333"/>
                          </a:solidFill>
                          <a:latin typeface="Candara"/>
                          <a:cs typeface="Candara"/>
                        </a:rPr>
                        <a:t>identifikatori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b="1" spc="-5" dirty="0">
                          <a:solidFill>
                            <a:srgbClr val="333333"/>
                          </a:solidFill>
                          <a:latin typeface="Candara"/>
                          <a:cs typeface="Candara"/>
                        </a:rPr>
                        <a:t>Predmet</a:t>
                      </a:r>
                      <a:r>
                        <a:rPr sz="2400" b="1" spc="-35" dirty="0">
                          <a:solidFill>
                            <a:srgbClr val="333333"/>
                          </a:solidFill>
                          <a:latin typeface="Candara"/>
                          <a:cs typeface="Candara"/>
                        </a:rPr>
                        <a:t> </a:t>
                      </a:r>
                      <a:r>
                        <a:rPr sz="2400" b="1" dirty="0">
                          <a:solidFill>
                            <a:srgbClr val="333333"/>
                          </a:solidFill>
                          <a:latin typeface="Candara"/>
                          <a:cs typeface="Candara"/>
                        </a:rPr>
                        <a:t>Nomi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b="1" spc="-5" dirty="0">
                          <a:solidFill>
                            <a:srgbClr val="333333"/>
                          </a:solidFill>
                          <a:latin typeface="Candara"/>
                          <a:cs typeface="Candara"/>
                        </a:rPr>
                        <a:t>Material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713">
                <a:tc>
                  <a:txBody>
                    <a:bodyPr/>
                    <a:lstStyle/>
                    <a:p>
                      <a:pPr marL="70485">
                        <a:lnSpc>
                          <a:spcPts val="280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Stul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dirty="0">
                          <a:solidFill>
                            <a:srgbClr val="333333"/>
                          </a:solidFill>
                          <a:latin typeface="Candara"/>
                          <a:cs typeface="Candara"/>
                        </a:rPr>
                        <a:t>Metall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459">
                <a:tc>
                  <a:txBody>
                    <a:bodyPr/>
                    <a:lstStyle/>
                    <a:p>
                      <a:pPr marL="70485">
                        <a:lnSpc>
                          <a:spcPts val="280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Stol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Qattiq</a:t>
                      </a:r>
                      <a:r>
                        <a:rPr sz="2400" spc="-35" dirty="0">
                          <a:solidFill>
                            <a:srgbClr val="333333"/>
                          </a:solidFill>
                          <a:latin typeface="Candara"/>
                          <a:cs typeface="Candara"/>
                        </a:rPr>
                        <a:t> </a:t>
                      </a:r>
                      <a:r>
                        <a:rPr sz="2400" dirty="0">
                          <a:solidFill>
                            <a:srgbClr val="333333"/>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841">
                <a:tc>
                  <a:txBody>
                    <a:bodyPr/>
                    <a:lstStyle/>
                    <a:p>
                      <a:pPr marL="70485">
                        <a:lnSpc>
                          <a:spcPts val="280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dirty="0">
                          <a:solidFill>
                            <a:srgbClr val="333333"/>
                          </a:solidFill>
                          <a:latin typeface="Candara"/>
                          <a:cs typeface="Candara"/>
                        </a:rPr>
                        <a:t>Krovat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8459">
                <a:tc>
                  <a:txBody>
                    <a:bodyPr/>
                    <a:lstStyle/>
                    <a:p>
                      <a:pPr marL="70485">
                        <a:lnSpc>
                          <a:spcPts val="2800"/>
                        </a:lnSpc>
                      </a:pPr>
                      <a:r>
                        <a:rPr sz="2400" dirty="0">
                          <a:solidFill>
                            <a:srgbClr val="333333"/>
                          </a:solidFill>
                          <a:latin typeface="Candara"/>
                          <a:cs typeface="Candara"/>
                        </a:rPr>
                        <a:t>4</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Shkaf</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Qattiq</a:t>
                      </a:r>
                      <a:r>
                        <a:rPr sz="2400" spc="-35" dirty="0">
                          <a:solidFill>
                            <a:srgbClr val="333333"/>
                          </a:solidFill>
                          <a:latin typeface="Candara"/>
                          <a:cs typeface="Candara"/>
                        </a:rPr>
                        <a:t> </a:t>
                      </a:r>
                      <a:r>
                        <a:rPr sz="2400" dirty="0">
                          <a:solidFill>
                            <a:srgbClr val="333333"/>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8459">
                <a:tc>
                  <a:txBody>
                    <a:bodyPr/>
                    <a:lstStyle/>
                    <a:p>
                      <a:pPr marL="70485">
                        <a:lnSpc>
                          <a:spcPts val="2800"/>
                        </a:lnSpc>
                      </a:pPr>
                      <a:r>
                        <a:rPr sz="2400" dirty="0">
                          <a:solidFill>
                            <a:srgbClr val="333333"/>
                          </a:solidFill>
                          <a:latin typeface="Candara"/>
                          <a:cs typeface="Candara"/>
                        </a:rPr>
                        <a:t>5</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dirty="0">
                          <a:solidFill>
                            <a:srgbClr val="333333"/>
                          </a:solidFill>
                          <a:latin typeface="Candara"/>
                          <a:cs typeface="Candara"/>
                        </a:rPr>
                        <a:t>Kiyim</a:t>
                      </a:r>
                      <a:r>
                        <a:rPr sz="2400" spc="-45" dirty="0">
                          <a:solidFill>
                            <a:srgbClr val="333333"/>
                          </a:solidFill>
                          <a:latin typeface="Candara"/>
                          <a:cs typeface="Candara"/>
                        </a:rPr>
                        <a:t> </a:t>
                      </a:r>
                      <a:r>
                        <a:rPr sz="2400" spc="-5" dirty="0">
                          <a:solidFill>
                            <a:srgbClr val="333333"/>
                          </a:solidFill>
                          <a:latin typeface="Candara"/>
                          <a:cs typeface="Candara"/>
                        </a:rPr>
                        <a:t>shkaf</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437" y="1051814"/>
            <a:ext cx="9281795" cy="2625090"/>
          </a:xfrm>
          <a:prstGeom prst="rect">
            <a:avLst/>
          </a:prstGeom>
        </p:spPr>
        <p:txBody>
          <a:bodyPr vert="horz" wrap="square" lIns="0" tIns="5715" rIns="0" bIns="0" rtlCol="0">
            <a:spAutoFit/>
          </a:bodyPr>
          <a:lstStyle/>
          <a:p>
            <a:pPr marL="12700" marR="5080" indent="360680" algn="just">
              <a:lnSpc>
                <a:spcPct val="101899"/>
              </a:lnSpc>
              <a:spcBef>
                <a:spcPts val="45"/>
              </a:spcBef>
            </a:pPr>
            <a:r>
              <a:rPr sz="2400" dirty="0">
                <a:latin typeface="Candara"/>
                <a:cs typeface="Candara"/>
              </a:rPr>
              <a:t>Endi</a:t>
            </a:r>
            <a:r>
              <a:rPr sz="2400" spc="5" dirty="0">
                <a:latin typeface="Candara"/>
                <a:cs typeface="Candara"/>
              </a:rPr>
              <a:t> </a:t>
            </a:r>
            <a:r>
              <a:rPr sz="2400" dirty="0">
                <a:latin typeface="Candara"/>
                <a:cs typeface="Candara"/>
              </a:rPr>
              <a:t>materialning</a:t>
            </a:r>
            <a:r>
              <a:rPr sz="2400" spc="5" dirty="0">
                <a:latin typeface="Candara"/>
                <a:cs typeface="Candara"/>
              </a:rPr>
              <a:t> </a:t>
            </a:r>
            <a:r>
              <a:rPr sz="2400" spc="-5" dirty="0">
                <a:latin typeface="Candara"/>
                <a:cs typeface="Candara"/>
              </a:rPr>
              <a:t>nomini</a:t>
            </a:r>
            <a:r>
              <a:rPr sz="2400" dirty="0">
                <a:latin typeface="Candara"/>
                <a:cs typeface="Candara"/>
              </a:rPr>
              <a:t> </a:t>
            </a:r>
            <a:r>
              <a:rPr sz="2400" spc="-5" dirty="0">
                <a:latin typeface="Candara"/>
                <a:cs typeface="Candara"/>
              </a:rPr>
              <a:t>to'g'rilashimiz</a:t>
            </a:r>
            <a:r>
              <a:rPr sz="2400" dirty="0">
                <a:latin typeface="Candara"/>
                <a:cs typeface="Candara"/>
              </a:rPr>
              <a:t> kerak,</a:t>
            </a:r>
            <a:r>
              <a:rPr sz="2400" spc="5" dirty="0">
                <a:latin typeface="Candara"/>
                <a:cs typeface="Candara"/>
              </a:rPr>
              <a:t> </a:t>
            </a:r>
            <a:r>
              <a:rPr sz="2400" spc="-5" dirty="0">
                <a:latin typeface="Candara"/>
                <a:cs typeface="Candara"/>
              </a:rPr>
              <a:t>"Qattiq</a:t>
            </a:r>
            <a:r>
              <a:rPr sz="2400" dirty="0">
                <a:latin typeface="Candara"/>
                <a:cs typeface="Candara"/>
              </a:rPr>
              <a:t> yog'och" </a:t>
            </a:r>
            <a:r>
              <a:rPr sz="2400" spc="5" dirty="0">
                <a:latin typeface="Candara"/>
                <a:cs typeface="Candara"/>
              </a:rPr>
              <a:t> </a:t>
            </a:r>
            <a:r>
              <a:rPr sz="2400" dirty="0">
                <a:latin typeface="Candara"/>
                <a:cs typeface="Candara"/>
              </a:rPr>
              <a:t>o'rniga </a:t>
            </a:r>
            <a:r>
              <a:rPr sz="2400" spc="-5" dirty="0">
                <a:latin typeface="Candara"/>
                <a:cs typeface="Candara"/>
              </a:rPr>
              <a:t>"Daraxt" deb</a:t>
            </a:r>
            <a:r>
              <a:rPr sz="2400" dirty="0">
                <a:latin typeface="Candara"/>
                <a:cs typeface="Candara"/>
              </a:rPr>
              <a:t> </a:t>
            </a:r>
            <a:r>
              <a:rPr sz="2400" spc="-5" dirty="0">
                <a:latin typeface="Candara"/>
                <a:cs typeface="Candara"/>
              </a:rPr>
              <a:t>yozishimiz</a:t>
            </a:r>
            <a:r>
              <a:rPr sz="2400" dirty="0">
                <a:latin typeface="Candara"/>
                <a:cs typeface="Candara"/>
              </a:rPr>
              <a:t> </a:t>
            </a:r>
            <a:r>
              <a:rPr sz="2400" spc="-5" dirty="0">
                <a:latin typeface="Candara"/>
                <a:cs typeface="Candara"/>
              </a:rPr>
              <a:t>kerak</a:t>
            </a:r>
            <a:r>
              <a:rPr sz="2400" dirty="0">
                <a:latin typeface="Candara"/>
                <a:cs typeface="Candara"/>
              </a:rPr>
              <a:t> va buning </a:t>
            </a:r>
            <a:r>
              <a:rPr sz="2400" spc="-5" dirty="0">
                <a:latin typeface="Candara"/>
                <a:cs typeface="Candara"/>
              </a:rPr>
              <a:t>uchun</a:t>
            </a:r>
            <a:r>
              <a:rPr sz="2400" dirty="0">
                <a:latin typeface="Candara"/>
                <a:cs typeface="Candara"/>
              </a:rPr>
              <a:t> </a:t>
            </a:r>
            <a:r>
              <a:rPr sz="2400" spc="-5" dirty="0">
                <a:latin typeface="Candara"/>
                <a:cs typeface="Candara"/>
              </a:rPr>
              <a:t>birdaniga </a:t>
            </a:r>
            <a:r>
              <a:rPr sz="2400" dirty="0">
                <a:latin typeface="Candara"/>
                <a:cs typeface="Candara"/>
              </a:rPr>
              <a:t>bir </a:t>
            </a:r>
            <a:r>
              <a:rPr sz="2400" spc="5" dirty="0">
                <a:latin typeface="Candara"/>
                <a:cs typeface="Candara"/>
              </a:rPr>
              <a:t> </a:t>
            </a:r>
            <a:r>
              <a:rPr sz="2400" dirty="0">
                <a:latin typeface="Candara"/>
                <a:cs typeface="Candara"/>
              </a:rPr>
              <a:t>nechta </a:t>
            </a:r>
            <a:r>
              <a:rPr sz="2400" spc="-5" dirty="0">
                <a:latin typeface="Candara"/>
                <a:cs typeface="Candara"/>
              </a:rPr>
              <a:t>qatorlarga o'zgartirishlar kiritish </a:t>
            </a:r>
            <a:r>
              <a:rPr sz="2400" dirty="0">
                <a:latin typeface="Candara"/>
                <a:cs typeface="Candara"/>
              </a:rPr>
              <a:t>kerak, </a:t>
            </a:r>
            <a:r>
              <a:rPr sz="2400" spc="-5" dirty="0">
                <a:latin typeface="Candara"/>
                <a:cs typeface="Candara"/>
              </a:rPr>
              <a:t>chunki </a:t>
            </a:r>
            <a:r>
              <a:rPr sz="2400" dirty="0">
                <a:latin typeface="Candara"/>
                <a:cs typeface="Candara"/>
              </a:rPr>
              <a:t>ular bizda ikkita: </a:t>
            </a:r>
            <a:r>
              <a:rPr sz="2400" spc="5" dirty="0">
                <a:latin typeface="Candara"/>
                <a:cs typeface="Candara"/>
              </a:rPr>
              <a:t> </a:t>
            </a:r>
            <a:r>
              <a:rPr sz="2400" spc="-5" dirty="0">
                <a:latin typeface="Candara"/>
                <a:cs typeface="Candara"/>
              </a:rPr>
              <a:t>stol</a:t>
            </a:r>
            <a:r>
              <a:rPr sz="2400" dirty="0">
                <a:latin typeface="Candara"/>
                <a:cs typeface="Candara"/>
              </a:rPr>
              <a:t> va shkaf.</a:t>
            </a:r>
            <a:endParaRPr sz="2400">
              <a:latin typeface="Candara"/>
              <a:cs typeface="Candara"/>
            </a:endParaRPr>
          </a:p>
          <a:p>
            <a:pPr marL="12700" indent="360680" algn="just">
              <a:lnSpc>
                <a:spcPct val="100000"/>
              </a:lnSpc>
              <a:spcBef>
                <a:spcPts val="40"/>
              </a:spcBef>
            </a:pPr>
            <a:r>
              <a:rPr sz="2400" dirty="0">
                <a:latin typeface="Candara"/>
                <a:cs typeface="Candara"/>
              </a:rPr>
              <a:t>Endi</a:t>
            </a:r>
            <a:r>
              <a:rPr sz="2400" spc="95" dirty="0">
                <a:latin typeface="Candara"/>
                <a:cs typeface="Candara"/>
              </a:rPr>
              <a:t> </a:t>
            </a:r>
            <a:r>
              <a:rPr sz="2400" dirty="0">
                <a:latin typeface="Candara"/>
                <a:cs typeface="Candara"/>
              </a:rPr>
              <a:t>tasavvur</a:t>
            </a:r>
            <a:r>
              <a:rPr sz="2400" spc="100" dirty="0">
                <a:latin typeface="Candara"/>
                <a:cs typeface="Candara"/>
              </a:rPr>
              <a:t> </a:t>
            </a:r>
            <a:r>
              <a:rPr sz="2400" spc="-5" dirty="0">
                <a:latin typeface="Candara"/>
                <a:cs typeface="Candara"/>
              </a:rPr>
              <a:t>qiling-a,</a:t>
            </a:r>
            <a:r>
              <a:rPr sz="2400" spc="95" dirty="0">
                <a:latin typeface="Candara"/>
                <a:cs typeface="Candara"/>
              </a:rPr>
              <a:t> </a:t>
            </a:r>
            <a:r>
              <a:rPr sz="2400" dirty="0">
                <a:latin typeface="Candara"/>
                <a:cs typeface="Candara"/>
              </a:rPr>
              <a:t>biz</a:t>
            </a:r>
            <a:r>
              <a:rPr sz="2400" spc="100" dirty="0">
                <a:latin typeface="Candara"/>
                <a:cs typeface="Candara"/>
              </a:rPr>
              <a:t> </a:t>
            </a:r>
            <a:r>
              <a:rPr sz="2400" dirty="0">
                <a:latin typeface="Candara"/>
                <a:cs typeface="Candara"/>
              </a:rPr>
              <a:t>biron</a:t>
            </a:r>
            <a:r>
              <a:rPr sz="2400" spc="95" dirty="0">
                <a:latin typeface="Candara"/>
                <a:cs typeface="Candara"/>
              </a:rPr>
              <a:t> </a:t>
            </a:r>
            <a:r>
              <a:rPr sz="2400" spc="-10" dirty="0">
                <a:latin typeface="Candara"/>
                <a:cs typeface="Candara"/>
              </a:rPr>
              <a:t>bir</a:t>
            </a:r>
            <a:r>
              <a:rPr sz="2400" spc="100" dirty="0">
                <a:latin typeface="Candara"/>
                <a:cs typeface="Candara"/>
              </a:rPr>
              <a:t> </a:t>
            </a:r>
            <a:r>
              <a:rPr sz="2400" spc="-5" dirty="0">
                <a:latin typeface="Candara"/>
                <a:cs typeface="Candara"/>
              </a:rPr>
              <a:t>sababga</a:t>
            </a:r>
            <a:r>
              <a:rPr sz="2400" spc="100" dirty="0">
                <a:latin typeface="Candara"/>
                <a:cs typeface="Candara"/>
              </a:rPr>
              <a:t> </a:t>
            </a:r>
            <a:r>
              <a:rPr sz="2400" spc="-5" dirty="0">
                <a:latin typeface="Candara"/>
                <a:cs typeface="Candara"/>
              </a:rPr>
              <a:t>ko'ra</a:t>
            </a:r>
            <a:r>
              <a:rPr sz="2400" spc="100" dirty="0">
                <a:latin typeface="Candara"/>
                <a:cs typeface="Candara"/>
              </a:rPr>
              <a:t> </a:t>
            </a:r>
            <a:r>
              <a:rPr sz="2400" spc="-5" dirty="0">
                <a:latin typeface="Candara"/>
                <a:cs typeface="Candara"/>
              </a:rPr>
              <a:t>faqat</a:t>
            </a:r>
            <a:r>
              <a:rPr sz="2400" spc="140" dirty="0">
                <a:latin typeface="Candara"/>
                <a:cs typeface="Candara"/>
              </a:rPr>
              <a:t> </a:t>
            </a:r>
            <a:r>
              <a:rPr sz="2400" spc="-5" dirty="0">
                <a:latin typeface="Candara"/>
                <a:cs typeface="Candara"/>
              </a:rPr>
              <a:t>bitta</a:t>
            </a:r>
            <a:r>
              <a:rPr sz="2400" spc="100" dirty="0">
                <a:latin typeface="Candara"/>
                <a:cs typeface="Candara"/>
              </a:rPr>
              <a:t> </a:t>
            </a:r>
            <a:r>
              <a:rPr sz="2400" spc="-5" dirty="0">
                <a:latin typeface="Candara"/>
                <a:cs typeface="Candara"/>
              </a:rPr>
              <a:t>qatorda</a:t>
            </a:r>
            <a:endParaRPr sz="2400">
              <a:latin typeface="Candara"/>
              <a:cs typeface="Candara"/>
            </a:endParaRPr>
          </a:p>
          <a:p>
            <a:pPr marL="12700" marR="10160" algn="just">
              <a:lnSpc>
                <a:spcPct val="101499"/>
              </a:lnSpc>
              <a:spcBef>
                <a:spcPts val="20"/>
              </a:spcBef>
            </a:pPr>
            <a:r>
              <a:rPr sz="2400" spc="-5" dirty="0">
                <a:latin typeface="Candara"/>
                <a:cs typeface="Candara"/>
              </a:rPr>
              <a:t>o'zgarishlar</a:t>
            </a:r>
            <a:r>
              <a:rPr sz="2400" dirty="0">
                <a:latin typeface="Candara"/>
                <a:cs typeface="Candara"/>
              </a:rPr>
              <a:t> </a:t>
            </a:r>
            <a:r>
              <a:rPr sz="2400" spc="-5" dirty="0">
                <a:latin typeface="Candara"/>
                <a:cs typeface="Candara"/>
              </a:rPr>
              <a:t>qildik,</a:t>
            </a:r>
            <a:r>
              <a:rPr sz="2400" dirty="0">
                <a:latin typeface="Candara"/>
                <a:cs typeface="Candara"/>
              </a:rPr>
              <a:t> natijada</a:t>
            </a:r>
            <a:r>
              <a:rPr sz="2400" spc="5" dirty="0">
                <a:latin typeface="Candara"/>
                <a:cs typeface="Candara"/>
              </a:rPr>
              <a:t> </a:t>
            </a:r>
            <a:r>
              <a:rPr sz="2400" dirty="0">
                <a:latin typeface="Candara"/>
                <a:cs typeface="Candara"/>
              </a:rPr>
              <a:t>bizning</a:t>
            </a:r>
            <a:r>
              <a:rPr sz="2400" spc="5" dirty="0">
                <a:latin typeface="Candara"/>
                <a:cs typeface="Candara"/>
              </a:rPr>
              <a:t> </a:t>
            </a:r>
            <a:r>
              <a:rPr sz="2400" spc="-5" dirty="0">
                <a:latin typeface="Candara"/>
                <a:cs typeface="Candara"/>
              </a:rPr>
              <a:t>stolimizda</a:t>
            </a:r>
            <a:r>
              <a:rPr sz="2400" dirty="0">
                <a:latin typeface="Candara"/>
                <a:cs typeface="Candara"/>
              </a:rPr>
              <a:t> </a:t>
            </a:r>
            <a:r>
              <a:rPr sz="2400" spc="-5" dirty="0">
                <a:latin typeface="Candara"/>
                <a:cs typeface="Candara"/>
              </a:rPr>
              <a:t>"Qattiq</a:t>
            </a:r>
            <a:r>
              <a:rPr sz="2400" dirty="0">
                <a:latin typeface="Candara"/>
                <a:cs typeface="Candara"/>
              </a:rPr>
              <a:t> </a:t>
            </a:r>
            <a:r>
              <a:rPr sz="2400" spc="-5" dirty="0">
                <a:latin typeface="Candara"/>
                <a:cs typeface="Candara"/>
              </a:rPr>
              <a:t>yog'och"</a:t>
            </a:r>
            <a:r>
              <a:rPr sz="2400" dirty="0">
                <a:latin typeface="Candara"/>
                <a:cs typeface="Candara"/>
              </a:rPr>
              <a:t> ham, </a:t>
            </a:r>
            <a:r>
              <a:rPr sz="2400" spc="-509" dirty="0">
                <a:latin typeface="Candara"/>
                <a:cs typeface="Candara"/>
              </a:rPr>
              <a:t> </a:t>
            </a:r>
            <a:r>
              <a:rPr sz="2400" spc="-5" dirty="0">
                <a:latin typeface="Candara"/>
                <a:cs typeface="Candara"/>
              </a:rPr>
              <a:t>"Tabiiy</a:t>
            </a:r>
            <a:r>
              <a:rPr sz="2400" spc="-10" dirty="0">
                <a:latin typeface="Candara"/>
                <a:cs typeface="Candara"/>
              </a:rPr>
              <a:t> </a:t>
            </a:r>
            <a:r>
              <a:rPr sz="2400" dirty="0">
                <a:latin typeface="Candara"/>
                <a:cs typeface="Candara"/>
              </a:rPr>
              <a:t>yog'och"</a:t>
            </a:r>
            <a:r>
              <a:rPr sz="2400" spc="-5" dirty="0">
                <a:latin typeface="Candara"/>
                <a:cs typeface="Candara"/>
              </a:rPr>
              <a:t> </a:t>
            </a:r>
            <a:r>
              <a:rPr sz="2400" spc="-10" dirty="0">
                <a:latin typeface="Candara"/>
                <a:cs typeface="Candara"/>
              </a:rPr>
              <a:t>ham</a:t>
            </a:r>
            <a:r>
              <a:rPr sz="2400" dirty="0">
                <a:latin typeface="Candara"/>
                <a:cs typeface="Candara"/>
              </a:rPr>
              <a:t> bo'ladi.</a:t>
            </a:r>
            <a:endParaRPr sz="2400">
              <a:latin typeface="Candara"/>
              <a:cs typeface="Candara"/>
            </a:endParaRPr>
          </a:p>
        </p:txBody>
      </p:sp>
      <p:graphicFrame>
        <p:nvGraphicFramePr>
          <p:cNvPr id="3" name="object 3"/>
          <p:cNvGraphicFramePr>
            <a:graphicFrameLocks noGrp="1"/>
          </p:cNvGraphicFramePr>
          <p:nvPr/>
        </p:nvGraphicFramePr>
        <p:xfrm>
          <a:off x="719137" y="4057650"/>
          <a:ext cx="8253729" cy="2271391"/>
        </p:xfrm>
        <a:graphic>
          <a:graphicData uri="http://schemas.openxmlformats.org/drawingml/2006/table">
            <a:tbl>
              <a:tblPr firstRow="1" bandRow="1">
                <a:tableStyleId>{2D5ABB26-0587-4C30-8999-92F81FD0307C}</a:tableStyleId>
              </a:tblPr>
              <a:tblGrid>
                <a:gridCol w="3510915">
                  <a:extLst>
                    <a:ext uri="{9D8B030D-6E8A-4147-A177-3AD203B41FA5}">
                      <a16:colId xmlns:a16="http://schemas.microsoft.com/office/drawing/2014/main" val="20000"/>
                    </a:ext>
                  </a:extLst>
                </a:gridCol>
                <a:gridCol w="2400935">
                  <a:extLst>
                    <a:ext uri="{9D8B030D-6E8A-4147-A177-3AD203B41FA5}">
                      <a16:colId xmlns:a16="http://schemas.microsoft.com/office/drawing/2014/main" val="20001"/>
                    </a:ext>
                  </a:extLst>
                </a:gridCol>
                <a:gridCol w="2341879">
                  <a:extLst>
                    <a:ext uri="{9D8B030D-6E8A-4147-A177-3AD203B41FA5}">
                      <a16:colId xmlns:a16="http://schemas.microsoft.com/office/drawing/2014/main" val="20002"/>
                    </a:ext>
                  </a:extLst>
                </a:gridCol>
              </a:tblGrid>
              <a:tr h="378460">
                <a:tc>
                  <a:txBody>
                    <a:bodyPr/>
                    <a:lstStyle/>
                    <a:p>
                      <a:pPr marL="70485">
                        <a:lnSpc>
                          <a:spcPts val="2800"/>
                        </a:lnSpc>
                      </a:pPr>
                      <a:r>
                        <a:rPr sz="2400" b="1" spc="-5" dirty="0">
                          <a:solidFill>
                            <a:srgbClr val="333333"/>
                          </a:solidFill>
                          <a:latin typeface="Candara"/>
                          <a:cs typeface="Candara"/>
                        </a:rPr>
                        <a:t>Predmet</a:t>
                      </a:r>
                      <a:r>
                        <a:rPr sz="2400" b="1" spc="-30" dirty="0">
                          <a:solidFill>
                            <a:srgbClr val="333333"/>
                          </a:solidFill>
                          <a:latin typeface="Candara"/>
                          <a:cs typeface="Candara"/>
                        </a:rPr>
                        <a:t> </a:t>
                      </a:r>
                      <a:r>
                        <a:rPr sz="2400" b="1" spc="-5" dirty="0">
                          <a:solidFill>
                            <a:srgbClr val="333333"/>
                          </a:solidFill>
                          <a:latin typeface="Candara"/>
                          <a:cs typeface="Candara"/>
                        </a:rPr>
                        <a:t>identifikatori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b="1" spc="-5" dirty="0">
                          <a:solidFill>
                            <a:srgbClr val="333333"/>
                          </a:solidFill>
                          <a:latin typeface="Candara"/>
                          <a:cs typeface="Candara"/>
                        </a:rPr>
                        <a:t>Predmet</a:t>
                      </a:r>
                      <a:r>
                        <a:rPr sz="2400" b="1" spc="-35" dirty="0">
                          <a:solidFill>
                            <a:srgbClr val="333333"/>
                          </a:solidFill>
                          <a:latin typeface="Candara"/>
                          <a:cs typeface="Candara"/>
                        </a:rPr>
                        <a:t> </a:t>
                      </a:r>
                      <a:r>
                        <a:rPr sz="2400" b="1" dirty="0">
                          <a:solidFill>
                            <a:srgbClr val="333333"/>
                          </a:solidFill>
                          <a:latin typeface="Candara"/>
                          <a:cs typeface="Candara"/>
                        </a:rPr>
                        <a:t>Nomi</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b="1" spc="-5" dirty="0">
                          <a:solidFill>
                            <a:srgbClr val="333333"/>
                          </a:solidFill>
                          <a:latin typeface="Candara"/>
                          <a:cs typeface="Candara"/>
                        </a:rPr>
                        <a:t>Material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78713">
                <a:tc>
                  <a:txBody>
                    <a:bodyPr/>
                    <a:lstStyle/>
                    <a:p>
                      <a:pPr marL="70485">
                        <a:lnSpc>
                          <a:spcPts val="2800"/>
                        </a:lnSpc>
                      </a:pPr>
                      <a:r>
                        <a:rPr sz="2400" dirty="0">
                          <a:solidFill>
                            <a:srgbClr val="333333"/>
                          </a:solidFill>
                          <a:latin typeface="Candara"/>
                          <a:cs typeface="Candara"/>
                        </a:rPr>
                        <a:t>1</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Stul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dirty="0">
                          <a:solidFill>
                            <a:srgbClr val="333333"/>
                          </a:solidFill>
                          <a:latin typeface="Candara"/>
                          <a:cs typeface="Candara"/>
                        </a:rPr>
                        <a:t>Metall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8459">
                <a:tc>
                  <a:txBody>
                    <a:bodyPr/>
                    <a:lstStyle/>
                    <a:p>
                      <a:pPr marL="70485">
                        <a:lnSpc>
                          <a:spcPts val="2800"/>
                        </a:lnSpc>
                      </a:pPr>
                      <a:r>
                        <a:rPr sz="2400" dirty="0">
                          <a:solidFill>
                            <a:srgbClr val="333333"/>
                          </a:solidFill>
                          <a:latin typeface="Candara"/>
                          <a:cs typeface="Candara"/>
                        </a:rPr>
                        <a:t>2</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Stol</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dirty="0">
                          <a:solidFill>
                            <a:srgbClr val="FF0000"/>
                          </a:solidFill>
                          <a:latin typeface="Candara"/>
                          <a:cs typeface="Candara"/>
                        </a:rPr>
                        <a:t>Daraxt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78841">
                <a:tc>
                  <a:txBody>
                    <a:bodyPr/>
                    <a:lstStyle/>
                    <a:p>
                      <a:pPr marL="70485">
                        <a:lnSpc>
                          <a:spcPts val="2800"/>
                        </a:lnSpc>
                      </a:pPr>
                      <a:r>
                        <a:rPr sz="2400" dirty="0">
                          <a:solidFill>
                            <a:srgbClr val="333333"/>
                          </a:solidFill>
                          <a:latin typeface="Candara"/>
                          <a:cs typeface="Candara"/>
                        </a:rPr>
                        <a:t>3</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dirty="0">
                          <a:solidFill>
                            <a:srgbClr val="333333"/>
                          </a:solidFill>
                          <a:latin typeface="Candara"/>
                          <a:cs typeface="Candara"/>
                        </a:rPr>
                        <a:t>Krovat</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8459">
                <a:tc>
                  <a:txBody>
                    <a:bodyPr/>
                    <a:lstStyle/>
                    <a:p>
                      <a:pPr marL="70485">
                        <a:lnSpc>
                          <a:spcPts val="2800"/>
                        </a:lnSpc>
                      </a:pPr>
                      <a:r>
                        <a:rPr sz="2400" dirty="0">
                          <a:solidFill>
                            <a:srgbClr val="333333"/>
                          </a:solidFill>
                          <a:latin typeface="Candara"/>
                          <a:cs typeface="Candara"/>
                        </a:rPr>
                        <a:t>4</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spc="-5" dirty="0">
                          <a:solidFill>
                            <a:srgbClr val="333333"/>
                          </a:solidFill>
                          <a:latin typeface="Candara"/>
                          <a:cs typeface="Candara"/>
                        </a:rPr>
                        <a:t>Shkaf</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FF0000"/>
                          </a:solidFill>
                          <a:latin typeface="Candara"/>
                          <a:cs typeface="Candara"/>
                        </a:rPr>
                        <a:t>Qattiq</a:t>
                      </a:r>
                      <a:r>
                        <a:rPr sz="2400" spc="-35" dirty="0">
                          <a:solidFill>
                            <a:srgbClr val="FF0000"/>
                          </a:solidFill>
                          <a:latin typeface="Candara"/>
                          <a:cs typeface="Candara"/>
                        </a:rPr>
                        <a:t> </a:t>
                      </a:r>
                      <a:r>
                        <a:rPr sz="2400" dirty="0">
                          <a:solidFill>
                            <a:srgbClr val="FF0000"/>
                          </a:solidFill>
                          <a:latin typeface="Candara"/>
                          <a:cs typeface="Candara"/>
                        </a:rPr>
                        <a:t>yog'och</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8459">
                <a:tc>
                  <a:txBody>
                    <a:bodyPr/>
                    <a:lstStyle/>
                    <a:p>
                      <a:pPr marL="70485">
                        <a:lnSpc>
                          <a:spcPts val="2800"/>
                        </a:lnSpc>
                      </a:pPr>
                      <a:r>
                        <a:rPr sz="2400" dirty="0">
                          <a:solidFill>
                            <a:srgbClr val="333333"/>
                          </a:solidFill>
                          <a:latin typeface="Candara"/>
                          <a:cs typeface="Candara"/>
                        </a:rPr>
                        <a:t>5</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800"/>
                        </a:lnSpc>
                      </a:pPr>
                      <a:r>
                        <a:rPr sz="2400" dirty="0">
                          <a:solidFill>
                            <a:srgbClr val="333333"/>
                          </a:solidFill>
                          <a:latin typeface="Candara"/>
                          <a:cs typeface="Candara"/>
                        </a:rPr>
                        <a:t>Javon</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800"/>
                        </a:lnSpc>
                      </a:pPr>
                      <a:r>
                        <a:rPr sz="2400" spc="-5" dirty="0">
                          <a:solidFill>
                            <a:srgbClr val="333333"/>
                          </a:solidFill>
                          <a:latin typeface="Candara"/>
                          <a:cs typeface="Candara"/>
                        </a:rPr>
                        <a:t>DSP</a:t>
                      </a:r>
                      <a:endParaRPr sz="2400">
                        <a:latin typeface="Candara"/>
                        <a:cs typeface="Candar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TotalTime>
  <Words>1850</Words>
  <Application>Microsoft Office PowerPoint</Application>
  <PresentationFormat>Произвольный</PresentationFormat>
  <Paragraphs>210</Paragraphs>
  <Slides>22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Cambria Math</vt:lpstr>
      <vt:lpstr>Candara</vt:lpstr>
      <vt:lpstr>Century Gothic</vt:lpstr>
      <vt:lpstr>Times New Roman</vt:lpstr>
      <vt:lpstr>Wingdings 3</vt:lpstr>
      <vt:lpstr>Легкий дым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Bunday holda, biz mebel qismlari ishlab chiqarilgan materialning  nomini alohida jadvalga qo'yishimiz kerak va jadvaldagi buyumlar bilan  faqat kerakli materialga havola qilishimiz kerak, shu bilan ushbu havolani  asl nusxasi bilan bog'lashimiz kerak.</vt:lpstr>
      <vt:lpstr>Mebellar tayyorlangan materiallar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Kichik bir misolni ko'rib chiqaylik.</vt:lpstr>
      <vt:lpstr>Shuning uchun jadvalimizni normallashtirishni boshlash uchun biz  hech bo'lmaganda tartib raqami bilan ustunni o'chirib tashlashimiz va  ustunlar tartibini e'tiborsiz qoldirishimiz kerak. Masalan, ularga ko'proq  to'g'ri nomlar berish orqali bu ishni amalga oshirish mumkin.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Kompyuter</dc:creator>
  <cp:lastModifiedBy>hp</cp:lastModifiedBy>
  <cp:revision>2</cp:revision>
  <dcterms:created xsi:type="dcterms:W3CDTF">2022-01-29T05:36:51Z</dcterms:created>
  <dcterms:modified xsi:type="dcterms:W3CDTF">2022-11-28T03:02:14Z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2022-01-29T00:00:00Z</vt:filetime>
  </property>
  <property fmtid="{D5CDD505-2E9C-101B-9397-08002B2CF9AE}" pid="3" name="Creator">
    <vt:lpwstr>Microsoft® Word 2019</vt:lpwstr>
  </property>
  <property fmtid="{D5CDD505-2E9C-101B-9397-08002B2CF9AE}" pid="4" name="LastSaved">
    <vt:filetime>2022-01-29T00:00:00Z</vt:filetime>
  </property>
</Properties>
</file>