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6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548" y="2773046"/>
            <a:ext cx="7718861" cy="2495345"/>
          </a:xfrm>
        </p:spPr>
        <p:txBody>
          <a:bodyPr anchor="b">
            <a:normAutofit/>
          </a:bodyPr>
          <a:lstStyle>
            <a:lvl1pPr>
              <a:defRPr sz="595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1548" y="5268389"/>
            <a:ext cx="7718861" cy="12420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7093" y="4765277"/>
            <a:ext cx="1631928" cy="86213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5066" y="4995078"/>
            <a:ext cx="684099" cy="402652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8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672254"/>
            <a:ext cx="7708960" cy="3437402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4801545"/>
            <a:ext cx="7708960" cy="1715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02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889" y="672254"/>
            <a:ext cx="7144823" cy="3193203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25345" y="3865457"/>
            <a:ext cx="6611908" cy="42015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4801545"/>
            <a:ext cx="7708960" cy="1715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114726" y="71460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3816" y="3203907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685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2689015"/>
            <a:ext cx="7708960" cy="3004899"/>
          </a:xfrm>
        </p:spPr>
        <p:txBody>
          <a:bodyPr anchor="b">
            <a:normAutofit/>
          </a:bodyPr>
          <a:lstStyle>
            <a:lvl1pPr algn="l">
              <a:defRPr sz="529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714153"/>
            <a:ext cx="7708960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91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58889" y="672254"/>
            <a:ext cx="7144823" cy="3193203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1546" y="4789805"/>
            <a:ext cx="7821586" cy="924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7">
                <a:solidFill>
                  <a:schemeClr val="accent1"/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6" y="5714153"/>
            <a:ext cx="7821586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114726" y="71460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53816" y="3203907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98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8" y="691891"/>
            <a:ext cx="7708959" cy="3176022"/>
          </a:xfrm>
        </p:spPr>
        <p:txBody>
          <a:bodyPr anchor="ctr">
            <a:normAutofit/>
          </a:bodyPr>
          <a:lstStyle>
            <a:lvl1pPr algn="l">
              <a:defRPr sz="529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1547" y="4789805"/>
            <a:ext cx="7708960" cy="924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7">
                <a:solidFill>
                  <a:schemeClr val="accent1"/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714153"/>
            <a:ext cx="7708960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63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36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4065" y="691890"/>
            <a:ext cx="1936754" cy="5826876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548" y="691890"/>
            <a:ext cx="5515507" cy="582687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72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17-Oct-22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445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05" y="688255"/>
            <a:ext cx="7705702" cy="14125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547" y="2352886"/>
            <a:ext cx="7708960" cy="41658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34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2287781"/>
            <a:ext cx="7708960" cy="1619760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3949488"/>
            <a:ext cx="7708960" cy="948830"/>
          </a:xfrm>
        </p:spPr>
        <p:txBody>
          <a:bodyPr anchor="t"/>
          <a:lstStyle>
            <a:lvl1pPr marL="0" indent="0" algn="l">
              <a:buNone/>
              <a:defRPr sz="220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2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548" y="2356312"/>
            <a:ext cx="3739335" cy="415460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84" y="2356312"/>
            <a:ext cx="3738823" cy="415460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868750"/>
            <a:ext cx="684099" cy="402652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99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203" y="2455474"/>
            <a:ext cx="336168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1546" y="3090963"/>
            <a:ext cx="3739336" cy="34249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4559" y="2451914"/>
            <a:ext cx="3360093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7483" y="3087404"/>
            <a:ext cx="3737170" cy="34249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868750"/>
            <a:ext cx="684099" cy="402652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04" y="688255"/>
            <a:ext cx="7705703" cy="14125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1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8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491936"/>
            <a:ext cx="3075152" cy="1076655"/>
          </a:xfrm>
        </p:spPr>
        <p:txBody>
          <a:bodyPr anchor="b"/>
          <a:lstStyle>
            <a:lvl1pPr algn="l">
              <a:defRPr sz="2206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7253" y="491938"/>
            <a:ext cx="4433254" cy="5971501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1762915"/>
            <a:ext cx="3075152" cy="4700520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33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5293995"/>
            <a:ext cx="7708960" cy="624986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1547" y="700225"/>
            <a:ext cx="7708960" cy="4251175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918981"/>
            <a:ext cx="7708960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2095"/>
            <a:ext cx="2316903" cy="7320931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3881" y="314"/>
            <a:ext cx="2283074" cy="7557301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13868" cy="7562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804" y="688255"/>
            <a:ext cx="7705703" cy="141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2352887"/>
            <a:ext cx="7708960" cy="428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9390" y="6765641"/>
            <a:ext cx="896239" cy="40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546" y="6766434"/>
            <a:ext cx="66851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97853" y="868750"/>
            <a:ext cx="68409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6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77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504200" rtl="0" eaLnBrk="1" latinLnBrk="0" hangingPunct="1">
        <a:spcBef>
          <a:spcPct val="0"/>
        </a:spcBef>
        <a:buNone/>
        <a:defRPr sz="397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50" indent="-37815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9325" indent="-315125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0500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4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89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31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73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815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5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17" y="813245"/>
            <a:ext cx="9039225" cy="3693319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361315" algn="ctr">
              <a:lnSpc>
                <a:spcPct val="100000"/>
              </a:lnSpc>
              <a:spcBef>
                <a:spcPts val="1880"/>
              </a:spcBef>
            </a:pPr>
            <a:r>
              <a:rPr lang="en-US" sz="4800" b="1" spc="-5" dirty="0">
                <a:latin typeface="Candara"/>
                <a:cs typeface="Candara"/>
              </a:rPr>
              <a:t>4</a:t>
            </a:r>
            <a:r>
              <a:rPr sz="4800" b="1" spc="-5" smtClean="0">
                <a:latin typeface="Candara"/>
                <a:cs typeface="Candara"/>
              </a:rPr>
              <a:t>-MA’RUZA</a:t>
            </a:r>
            <a:r>
              <a:rPr sz="4800" b="1" spc="-5" dirty="0">
                <a:latin typeface="Candara"/>
                <a:cs typeface="Candara"/>
              </a:rPr>
              <a:t>.</a:t>
            </a:r>
            <a:endParaRPr sz="4800">
              <a:latin typeface="Candara"/>
              <a:cs typeface="Candara"/>
            </a:endParaRPr>
          </a:p>
          <a:p>
            <a:pPr marL="363220" algn="ctr">
              <a:lnSpc>
                <a:spcPct val="100000"/>
              </a:lnSpc>
              <a:spcBef>
                <a:spcPts val="1780"/>
              </a:spcBef>
            </a:pPr>
            <a:r>
              <a:rPr sz="4800" b="1" spc="-5" dirty="0">
                <a:latin typeface="Candara"/>
                <a:cs typeface="Candara"/>
              </a:rPr>
              <a:t>MA’LUMOTLAR</a:t>
            </a:r>
            <a:r>
              <a:rPr sz="4800" b="1" spc="-15" dirty="0">
                <a:latin typeface="Candara"/>
                <a:cs typeface="Candara"/>
              </a:rPr>
              <a:t> </a:t>
            </a:r>
            <a:r>
              <a:rPr sz="4800" b="1" dirty="0">
                <a:latin typeface="Candara"/>
                <a:cs typeface="Candara"/>
              </a:rPr>
              <a:t>BAZASINI</a:t>
            </a:r>
            <a:endParaRPr sz="4800" dirty="0">
              <a:latin typeface="Candara"/>
              <a:cs typeface="Candara"/>
            </a:endParaRPr>
          </a:p>
          <a:p>
            <a:pPr marL="12065" marR="5080" algn="ctr">
              <a:lnSpc>
                <a:spcPts val="6740"/>
              </a:lnSpc>
              <a:spcBef>
                <a:spcPts val="190"/>
              </a:spcBef>
            </a:pPr>
            <a:r>
              <a:rPr sz="4800" b="1" spc="-5" dirty="0">
                <a:latin typeface="Candara"/>
                <a:cs typeface="Candara"/>
              </a:rPr>
              <a:t>RЕJALASHTIRISH,</a:t>
            </a:r>
            <a:r>
              <a:rPr sz="4800" b="1" spc="-10" dirty="0">
                <a:latin typeface="Candara"/>
                <a:cs typeface="Candara"/>
              </a:rPr>
              <a:t> </a:t>
            </a:r>
            <a:r>
              <a:rPr sz="4800" b="1" spc="-5" dirty="0">
                <a:latin typeface="Candara"/>
                <a:cs typeface="Candara"/>
              </a:rPr>
              <a:t>LOYIHALASH</a:t>
            </a:r>
            <a:r>
              <a:rPr sz="4800" b="1" spc="10" dirty="0">
                <a:latin typeface="Candara"/>
                <a:cs typeface="Candara"/>
              </a:rPr>
              <a:t> </a:t>
            </a:r>
            <a:r>
              <a:rPr sz="4800" b="1" dirty="0">
                <a:latin typeface="Candara"/>
                <a:cs typeface="Candara"/>
              </a:rPr>
              <a:t>VA </a:t>
            </a:r>
            <a:r>
              <a:rPr sz="4800" b="1" spc="-1025" dirty="0">
                <a:latin typeface="Candara"/>
                <a:cs typeface="Candara"/>
              </a:rPr>
              <a:t> </a:t>
            </a:r>
            <a:r>
              <a:rPr sz="4800" b="1" spc="-5" dirty="0">
                <a:latin typeface="Candara"/>
                <a:cs typeface="Candara"/>
              </a:rPr>
              <a:t>ADMINISTRATORLASH</a:t>
            </a:r>
            <a:endParaRPr sz="48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987933"/>
            <a:ext cx="9281160" cy="5796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indent="360680" algn="just">
              <a:lnSpc>
                <a:spcPct val="117200"/>
              </a:lnSpc>
              <a:spcBef>
                <a:spcPts val="105"/>
              </a:spcBef>
              <a:buAutoNum type="arabicPeriod" startAt="3"/>
              <a:tabLst>
                <a:tab pos="838200" algn="l"/>
              </a:tabLst>
            </a:pPr>
            <a:r>
              <a:rPr sz="2400" b="1" dirty="0">
                <a:latin typeface="Candara"/>
                <a:cs typeface="Candara"/>
              </a:rPr>
              <a:t>Talablarni</a:t>
            </a:r>
            <a:r>
              <a:rPr sz="2400" b="1" spc="5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aniqlash.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Ushbu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bosqichda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tizimning</a:t>
            </a:r>
            <a:r>
              <a:rPr sz="2400" dirty="0">
                <a:latin typeface="Candara"/>
                <a:cs typeface="Candara"/>
              </a:rPr>
              <a:t> doirasi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chegaralari, </a:t>
            </a:r>
            <a:r>
              <a:rPr sz="2400" spc="-5" dirty="0">
                <a:latin typeface="Candara"/>
                <a:cs typeface="Candara"/>
              </a:rPr>
              <a:t>foydalanuvchilar tarkibi </a:t>
            </a:r>
            <a:r>
              <a:rPr sz="2400" dirty="0">
                <a:latin typeface="Candara"/>
                <a:cs typeface="Candara"/>
              </a:rPr>
              <a:t>va </a:t>
            </a:r>
            <a:r>
              <a:rPr sz="2400" spc="-10" dirty="0">
                <a:latin typeface="Candara"/>
                <a:cs typeface="Candara"/>
              </a:rPr>
              <a:t>dastur </a:t>
            </a:r>
            <a:r>
              <a:rPr sz="2400" spc="-5" dirty="0">
                <a:latin typeface="Candara"/>
                <a:cs typeface="Candara"/>
              </a:rPr>
              <a:t>doirasi aniqlanadi. Xaridor </a:t>
            </a:r>
            <a:r>
              <a:rPr sz="2400" dirty="0">
                <a:latin typeface="Candara"/>
                <a:cs typeface="Candara"/>
              </a:rPr>
              <a:t> ishlaydigan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kirish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va</a:t>
            </a:r>
            <a:r>
              <a:rPr sz="2400" spc="-5" dirty="0">
                <a:latin typeface="Candara"/>
                <a:cs typeface="Candara"/>
              </a:rPr>
              <a:t> chiqish</a:t>
            </a:r>
            <a:r>
              <a:rPr sz="2400" dirty="0">
                <a:latin typeface="Candara"/>
                <a:cs typeface="Candara"/>
              </a:rPr>
              <a:t> ma'lumotlari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ro'yxati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tuziladi.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Amaldagi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uskuna </a:t>
            </a:r>
            <a:r>
              <a:rPr sz="2400" dirty="0">
                <a:latin typeface="Candara"/>
                <a:cs typeface="Candara"/>
              </a:rPr>
              <a:t>va </a:t>
            </a:r>
            <a:r>
              <a:rPr sz="2400" spc="-5" dirty="0">
                <a:latin typeface="Candara"/>
                <a:cs typeface="Candara"/>
              </a:rPr>
              <a:t>dasturlarga</a:t>
            </a:r>
            <a:r>
              <a:rPr sz="2400" dirty="0">
                <a:latin typeface="Candara"/>
                <a:cs typeface="Candara"/>
              </a:rPr>
              <a:t> talablar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ko'rsatiladi.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17100"/>
              </a:lnSpc>
              <a:spcBef>
                <a:spcPts val="790"/>
              </a:spcBef>
              <a:buAutoNum type="arabicPeriod" startAt="3"/>
              <a:tabLst>
                <a:tab pos="784860" algn="l"/>
              </a:tabLst>
            </a:pPr>
            <a:r>
              <a:rPr sz="2400" b="1" spc="-5" dirty="0">
                <a:latin typeface="Candara"/>
                <a:cs typeface="Candara"/>
              </a:rPr>
              <a:t>Konseptual</a:t>
            </a:r>
            <a:r>
              <a:rPr sz="2400" b="1" dirty="0">
                <a:latin typeface="Candara"/>
                <a:cs typeface="Candara"/>
              </a:rPr>
              <a:t> loyihalash</a:t>
            </a:r>
            <a:r>
              <a:rPr sz="2400" b="1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foydalanuvchilarning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axborotga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bo'lgan </a:t>
            </a:r>
            <a:r>
              <a:rPr sz="2400" dirty="0">
                <a:latin typeface="Candara"/>
                <a:cs typeface="Candara"/>
              </a:rPr>
              <a:t> talablarini </a:t>
            </a:r>
            <a:r>
              <a:rPr sz="2400" spc="-5" dirty="0">
                <a:latin typeface="Candara"/>
                <a:cs typeface="Candara"/>
              </a:rPr>
              <a:t>uyg'unlashtirish </a:t>
            </a:r>
            <a:r>
              <a:rPr sz="2400" dirty="0">
                <a:latin typeface="Candara"/>
                <a:cs typeface="Candara"/>
              </a:rPr>
              <a:t>orqali </a:t>
            </a:r>
            <a:r>
              <a:rPr sz="2400" spc="-5" dirty="0">
                <a:latin typeface="Candara"/>
                <a:cs typeface="Candara"/>
              </a:rPr>
              <a:t>ma'lumotlar </a:t>
            </a:r>
            <a:r>
              <a:rPr sz="2400" dirty="0">
                <a:latin typeface="Candara"/>
                <a:cs typeface="Candara"/>
              </a:rPr>
              <a:t>bazasini </a:t>
            </a:r>
            <a:r>
              <a:rPr sz="2400" spc="-5" dirty="0">
                <a:latin typeface="Candara"/>
                <a:cs typeface="Candara"/>
              </a:rPr>
              <a:t>mustaqil </a:t>
            </a:r>
            <a:r>
              <a:rPr sz="2400" dirty="0">
                <a:latin typeface="Candara"/>
                <a:cs typeface="Candara"/>
              </a:rPr>
              <a:t>ravishda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ma'lumotlar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bazasini</a:t>
            </a:r>
            <a:r>
              <a:rPr sz="2400" dirty="0">
                <a:latin typeface="Candara"/>
                <a:cs typeface="Candara"/>
              </a:rPr>
              <a:t> yaratishga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qaratilgan.</a:t>
            </a:r>
            <a:r>
              <a:rPr sz="2400" dirty="0">
                <a:latin typeface="Candara"/>
                <a:cs typeface="Candara"/>
              </a:rPr>
              <a:t> Loyiha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natijasi</a:t>
            </a:r>
            <a:r>
              <a:rPr sz="2400" dirty="0">
                <a:latin typeface="Candara"/>
                <a:cs typeface="Candara"/>
              </a:rPr>
              <a:t> ko'pincha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“mohiyat-aloqa”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diagrammasi</a:t>
            </a:r>
            <a:r>
              <a:rPr sz="2400" dirty="0">
                <a:latin typeface="Candara"/>
                <a:cs typeface="Candara"/>
              </a:rPr>
              <a:t> yoki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diagrammasi</a:t>
            </a:r>
            <a:r>
              <a:rPr sz="2400" dirty="0">
                <a:latin typeface="Candara"/>
                <a:cs typeface="Candara"/>
              </a:rPr>
              <a:t> shaklida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taqdim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etiladi.</a:t>
            </a:r>
            <a:endParaRPr sz="2400">
              <a:latin typeface="Candara"/>
              <a:cs typeface="Candara"/>
            </a:endParaRPr>
          </a:p>
          <a:p>
            <a:pPr marL="12700" marR="5715" indent="360680" algn="just">
              <a:lnSpc>
                <a:spcPct val="117200"/>
              </a:lnSpc>
              <a:spcBef>
                <a:spcPts val="785"/>
              </a:spcBef>
              <a:buAutoNum type="arabicPeriod" startAt="3"/>
              <a:tabLst>
                <a:tab pos="810895" algn="l"/>
              </a:tabLst>
            </a:pPr>
            <a:r>
              <a:rPr sz="2400" b="1" dirty="0">
                <a:latin typeface="Candara"/>
                <a:cs typeface="Candara"/>
              </a:rPr>
              <a:t>Mantiqiy</a:t>
            </a:r>
            <a:r>
              <a:rPr sz="2400" b="1" spc="5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loyiha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ma'lumotlar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modelini</a:t>
            </a:r>
            <a:r>
              <a:rPr sz="2400" dirty="0">
                <a:latin typeface="Candara"/>
                <a:cs typeface="Candara"/>
              </a:rPr>
              <a:t> yaratishni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ta'minlaydi.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Dastlab, </a:t>
            </a:r>
            <a:r>
              <a:rPr sz="2400" spc="-5" dirty="0">
                <a:latin typeface="Candara"/>
                <a:cs typeface="Candara"/>
              </a:rPr>
              <a:t>ma'lumotlar </a:t>
            </a:r>
            <a:r>
              <a:rPr sz="2400" dirty="0">
                <a:latin typeface="Candara"/>
                <a:cs typeface="Candara"/>
              </a:rPr>
              <a:t>bazasini tanlash amalga oshiriladi, so'ngra tegishli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ma'lumotlar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modeli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quriladi.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Bunday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model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sifatida</a:t>
            </a:r>
            <a:r>
              <a:rPr sz="2400" dirty="0">
                <a:latin typeface="Candara"/>
                <a:cs typeface="Candara"/>
              </a:rPr>
              <a:t> relyatsion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ma'lumotlar</a:t>
            </a:r>
            <a:r>
              <a:rPr sz="2400" spc="4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modelidan</a:t>
            </a:r>
            <a:r>
              <a:rPr sz="2400" spc="5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foydalanish</a:t>
            </a:r>
            <a:r>
              <a:rPr sz="2400" spc="3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mumkin.</a:t>
            </a:r>
            <a:r>
              <a:rPr sz="2400" spc="5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Shuningdek,</a:t>
            </a:r>
            <a:r>
              <a:rPr sz="2400" spc="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ushbu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987933"/>
            <a:ext cx="9281160" cy="5796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350" algn="just">
              <a:lnSpc>
                <a:spcPct val="117100"/>
              </a:lnSpc>
              <a:spcBef>
                <a:spcPts val="110"/>
              </a:spcBef>
            </a:pPr>
            <a:r>
              <a:rPr sz="2400" dirty="0">
                <a:latin typeface="Candara"/>
                <a:cs typeface="Candara"/>
              </a:rPr>
              <a:t>bosqichda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dirty="0">
                <a:latin typeface="Candara"/>
                <a:cs typeface="Candara"/>
              </a:rPr>
              <a:t> bazasi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bilan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ishlashga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mo'ljallangan </a:t>
            </a:r>
            <a:r>
              <a:rPr sz="2400" dirty="0">
                <a:latin typeface="Candara"/>
                <a:cs typeface="Candara"/>
              </a:rPr>
              <a:t> foydalanuvchi </a:t>
            </a:r>
            <a:r>
              <a:rPr sz="2400" spc="-5" dirty="0">
                <a:latin typeface="Candara"/>
                <a:cs typeface="Candara"/>
              </a:rPr>
              <a:t>interfeysi, </a:t>
            </a:r>
            <a:r>
              <a:rPr sz="2400" dirty="0">
                <a:latin typeface="Candara"/>
                <a:cs typeface="Candara"/>
              </a:rPr>
              <a:t>bitimlar, </a:t>
            </a:r>
            <a:r>
              <a:rPr sz="2400" spc="-10" dirty="0">
                <a:latin typeface="Candara"/>
                <a:cs typeface="Candara"/>
              </a:rPr>
              <a:t>amaliy </a:t>
            </a:r>
            <a:r>
              <a:rPr sz="2400" spc="-5" dirty="0">
                <a:latin typeface="Candara"/>
                <a:cs typeface="Candara"/>
              </a:rPr>
              <a:t>dasturlarning loyihasi </a:t>
            </a:r>
            <a:r>
              <a:rPr sz="2400" dirty="0">
                <a:latin typeface="Candara"/>
                <a:cs typeface="Candara"/>
              </a:rPr>
              <a:t>amalga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oshiriladi.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16900"/>
              </a:lnSpc>
              <a:spcBef>
                <a:spcPts val="815"/>
              </a:spcBef>
              <a:buAutoNum type="arabicPeriod" startAt="6"/>
              <a:tabLst>
                <a:tab pos="683895" algn="l"/>
              </a:tabLst>
            </a:pPr>
            <a:r>
              <a:rPr sz="2400" b="1" dirty="0">
                <a:latin typeface="Candara"/>
                <a:cs typeface="Candara"/>
              </a:rPr>
              <a:t>Fizik loyihalash </a:t>
            </a:r>
            <a:r>
              <a:rPr sz="2400" dirty="0">
                <a:latin typeface="Candara"/>
                <a:cs typeface="Candara"/>
              </a:rPr>
              <a:t>- bu ma'lumotlar </a:t>
            </a:r>
            <a:r>
              <a:rPr sz="2400" spc="-5" dirty="0">
                <a:latin typeface="Candara"/>
                <a:cs typeface="Candara"/>
              </a:rPr>
              <a:t>bazasining </a:t>
            </a:r>
            <a:r>
              <a:rPr sz="2400" dirty="0">
                <a:latin typeface="Candara"/>
                <a:cs typeface="Candara"/>
              </a:rPr>
              <a:t>fizik </a:t>
            </a:r>
            <a:r>
              <a:rPr sz="2400" spc="-5" dirty="0">
                <a:latin typeface="Candara"/>
                <a:cs typeface="Candara"/>
              </a:rPr>
              <a:t>tuzilishini </a:t>
            </a:r>
            <a:r>
              <a:rPr sz="2400" dirty="0">
                <a:latin typeface="Candara"/>
                <a:cs typeface="Candara"/>
              </a:rPr>
              <a:t>tanlash.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Fizik</a:t>
            </a:r>
            <a:r>
              <a:rPr sz="2400" spc="-6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loyiha</a:t>
            </a:r>
            <a:r>
              <a:rPr sz="2400" spc="-6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natijasi</a:t>
            </a:r>
            <a:r>
              <a:rPr sz="2400" spc="-8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-</a:t>
            </a:r>
            <a:r>
              <a:rPr sz="2400" spc="-7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bu</a:t>
            </a:r>
            <a:r>
              <a:rPr sz="2400" spc="-7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spc="-7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</a:t>
            </a:r>
            <a:r>
              <a:rPr sz="2400" spc="-8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tuzilishi,</a:t>
            </a:r>
            <a:r>
              <a:rPr sz="2400" spc="-8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uni</a:t>
            </a:r>
            <a:r>
              <a:rPr sz="2400" spc="-7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amalga</a:t>
            </a:r>
            <a:r>
              <a:rPr sz="2400" spc="-6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oshirishga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to'liq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tayyor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bo’lgan</a:t>
            </a:r>
            <a:r>
              <a:rPr sz="2400" dirty="0">
                <a:latin typeface="Candara"/>
                <a:cs typeface="Candara"/>
              </a:rPr>
              <a:t> holatidir.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Ushbu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bosqichda,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oldinroq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aniqlangan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dastur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modullarining</a:t>
            </a:r>
            <a:r>
              <a:rPr sz="2400" dirty="0">
                <a:latin typeface="Candara"/>
                <a:cs typeface="Candara"/>
              </a:rPr>
              <a:t> oxirgi </a:t>
            </a:r>
            <a:r>
              <a:rPr sz="2400" spc="-5" dirty="0">
                <a:latin typeface="Candara"/>
                <a:cs typeface="Candara"/>
              </a:rPr>
              <a:t>nosozliklari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ham amalga </a:t>
            </a:r>
            <a:r>
              <a:rPr sz="2400" spc="-5" dirty="0">
                <a:latin typeface="Candara"/>
                <a:cs typeface="Candara"/>
              </a:rPr>
              <a:t>oshiriladi.</a:t>
            </a:r>
            <a:endParaRPr sz="2400">
              <a:latin typeface="Candara"/>
              <a:cs typeface="Candara"/>
            </a:endParaRPr>
          </a:p>
          <a:p>
            <a:pPr marL="12700" marR="5715" indent="360680" algn="just">
              <a:lnSpc>
                <a:spcPct val="117100"/>
              </a:lnSpc>
              <a:spcBef>
                <a:spcPts val="790"/>
              </a:spcBef>
              <a:buAutoNum type="arabicPeriod" startAt="6"/>
              <a:tabLst>
                <a:tab pos="698500" algn="l"/>
              </a:tabLst>
            </a:pPr>
            <a:r>
              <a:rPr sz="2400" b="1" dirty="0">
                <a:latin typeface="Candara"/>
                <a:cs typeface="Candara"/>
              </a:rPr>
              <a:t>Ma'lumotni </a:t>
            </a:r>
            <a:r>
              <a:rPr sz="2400" b="1" spc="-5" dirty="0">
                <a:latin typeface="Candara"/>
                <a:cs typeface="Candara"/>
              </a:rPr>
              <a:t>realizatsiya qilish va </a:t>
            </a:r>
            <a:r>
              <a:rPr sz="2400" b="1" spc="-10" dirty="0">
                <a:latin typeface="Candara"/>
                <a:cs typeface="Candara"/>
              </a:rPr>
              <a:t>yuklash </a:t>
            </a:r>
            <a:r>
              <a:rPr sz="2400" b="1" dirty="0">
                <a:latin typeface="Candara"/>
                <a:cs typeface="Candara"/>
              </a:rPr>
              <a:t>- </a:t>
            </a:r>
            <a:r>
              <a:rPr sz="2400" dirty="0">
                <a:latin typeface="Candara"/>
                <a:cs typeface="Candara"/>
              </a:rPr>
              <a:t>ma'lumotlar bazasi va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ishlab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chiqilgan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ilovalarni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fizik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jihatdan</a:t>
            </a:r>
            <a:r>
              <a:rPr sz="2400" dirty="0">
                <a:latin typeface="Candara"/>
                <a:cs typeface="Candara"/>
              </a:rPr>
              <a:t> amalga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oshirish.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 </a:t>
            </a:r>
            <a:r>
              <a:rPr sz="2400" dirty="0">
                <a:latin typeface="Candara"/>
                <a:cs typeface="Candara"/>
              </a:rPr>
              <a:t> bazasini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yozma </a:t>
            </a:r>
            <a:r>
              <a:rPr sz="2400" spc="-5" dirty="0">
                <a:latin typeface="Candara"/>
                <a:cs typeface="Candara"/>
              </a:rPr>
              <a:t>dasturlarni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amalga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oshirish</a:t>
            </a:r>
            <a:r>
              <a:rPr sz="2400" dirty="0">
                <a:latin typeface="Candara"/>
                <a:cs typeface="Candara"/>
              </a:rPr>
              <a:t> tanlangan ma'lumotlar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bazasini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ma'lumotlarini</a:t>
            </a:r>
            <a:r>
              <a:rPr sz="2400" dirty="0">
                <a:latin typeface="Candara"/>
                <a:cs typeface="Candara"/>
              </a:rPr>
              <a:t> aniqlash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tilida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(DLS)</a:t>
            </a:r>
            <a:r>
              <a:rPr sz="2400" dirty="0">
                <a:latin typeface="Candara"/>
                <a:cs typeface="Candara"/>
              </a:rPr>
              <a:t> yaratish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orqali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amalga </a:t>
            </a:r>
            <a:r>
              <a:rPr sz="2400" dirty="0">
                <a:latin typeface="Candara"/>
                <a:cs typeface="Candara"/>
              </a:rPr>
              <a:t> oshiriladi.</a:t>
            </a:r>
            <a:r>
              <a:rPr sz="2400" spc="-114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Ma'lumotlarni</a:t>
            </a:r>
            <a:r>
              <a:rPr sz="2400" spc="-1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yuklash</a:t>
            </a:r>
            <a:r>
              <a:rPr sz="2400" spc="-1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-</a:t>
            </a:r>
            <a:r>
              <a:rPr sz="2400" spc="-1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ma'lumotlar</a:t>
            </a:r>
            <a:r>
              <a:rPr sz="2400" spc="-10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bazasini</a:t>
            </a:r>
            <a:r>
              <a:rPr sz="2400" spc="-114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spc="-10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bilan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to'ldirish,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ularni </a:t>
            </a:r>
            <a:r>
              <a:rPr sz="2400" spc="-5" dirty="0">
                <a:latin typeface="Candara"/>
                <a:cs typeface="Candara"/>
              </a:rPr>
              <a:t>operator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yordamida kiritish.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688255"/>
            <a:ext cx="905340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/>
              <a:t>8.</a:t>
            </a:r>
            <a:r>
              <a:rPr sz="2000" b="1" spc="185" dirty="0"/>
              <a:t> </a:t>
            </a:r>
            <a:r>
              <a:rPr sz="2000" b="1" dirty="0"/>
              <a:t>Ma'lumotlar</a:t>
            </a:r>
            <a:r>
              <a:rPr sz="2000" b="1" spc="200" dirty="0"/>
              <a:t> </a:t>
            </a:r>
            <a:r>
              <a:rPr sz="2000" b="1" spc="-10" dirty="0"/>
              <a:t>bazasini</a:t>
            </a:r>
            <a:r>
              <a:rPr sz="2000" b="1" spc="195" dirty="0"/>
              <a:t> </a:t>
            </a:r>
            <a:r>
              <a:rPr sz="2000" b="1" spc="-5" dirty="0"/>
              <a:t>sinash</a:t>
            </a:r>
            <a:r>
              <a:rPr sz="2000" b="1" spc="190" dirty="0"/>
              <a:t> </a:t>
            </a:r>
            <a:r>
              <a:rPr sz="2000" b="1" spc="-5" dirty="0"/>
              <a:t>va</a:t>
            </a:r>
            <a:r>
              <a:rPr sz="2000" b="1" spc="200" dirty="0"/>
              <a:t> </a:t>
            </a:r>
            <a:r>
              <a:rPr sz="2000" b="1" spc="-5" dirty="0"/>
              <a:t>otladka</a:t>
            </a:r>
            <a:r>
              <a:rPr sz="2000" b="1" spc="200" dirty="0"/>
              <a:t> </a:t>
            </a:r>
            <a:r>
              <a:rPr sz="2000" b="1" spc="5" dirty="0"/>
              <a:t>qilish</a:t>
            </a:r>
            <a:r>
              <a:rPr sz="2000" b="1" spc="5" dirty="0">
                <a:latin typeface="Candara"/>
                <a:cs typeface="Candara"/>
              </a:rPr>
              <a:t>.</a:t>
            </a:r>
            <a:r>
              <a:rPr sz="2000" b="1" spc="195" dirty="0">
                <a:latin typeface="Candara"/>
                <a:cs typeface="Candara"/>
              </a:rPr>
              <a:t> </a:t>
            </a:r>
            <a:r>
              <a:rPr sz="2000" b="1" spc="-5" dirty="0"/>
              <a:t>Testlash</a:t>
            </a:r>
            <a:r>
              <a:rPr sz="2000" b="1" spc="210" dirty="0"/>
              <a:t> </a:t>
            </a:r>
            <a:r>
              <a:rPr sz="2000" b="1" dirty="0">
                <a:latin typeface="Candara"/>
                <a:cs typeface="Candara"/>
              </a:rPr>
              <a:t>-</a:t>
            </a:r>
            <a:r>
              <a:rPr sz="2000" b="1" spc="195" dirty="0">
                <a:latin typeface="Candara"/>
                <a:cs typeface="Candara"/>
              </a:rPr>
              <a:t> </a:t>
            </a:r>
            <a:r>
              <a:rPr sz="2000" b="1" dirty="0">
                <a:latin typeface="Candara"/>
                <a:cs typeface="Candara"/>
              </a:rPr>
              <a:t>xatolarni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437" y="1420495"/>
            <a:ext cx="9283065" cy="555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350" algn="just">
              <a:lnSpc>
                <a:spcPct val="117000"/>
              </a:lnSpc>
              <a:spcBef>
                <a:spcPts val="90"/>
              </a:spcBef>
            </a:pPr>
            <a:r>
              <a:rPr sz="2400" dirty="0">
                <a:latin typeface="Candara"/>
                <a:cs typeface="Candara"/>
              </a:rPr>
              <a:t>topish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uchun</a:t>
            </a:r>
            <a:r>
              <a:rPr sz="2400" dirty="0">
                <a:latin typeface="Candara"/>
                <a:cs typeface="Candara"/>
              </a:rPr>
              <a:t> amaliy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dasturlarni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bajarish</a:t>
            </a:r>
            <a:r>
              <a:rPr sz="2400" dirty="0">
                <a:latin typeface="Candara"/>
                <a:cs typeface="Candara"/>
              </a:rPr>
              <a:t> jarayoni.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Muvaffaqiyatli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sinovdan so'ng, </a:t>
            </a:r>
            <a:r>
              <a:rPr sz="2400" spc="-10" dirty="0">
                <a:latin typeface="Candara"/>
                <a:cs typeface="Candara"/>
              </a:rPr>
              <a:t>mavjud </a:t>
            </a:r>
            <a:r>
              <a:rPr sz="2400" spc="-5" dirty="0">
                <a:latin typeface="Candara"/>
                <a:cs typeface="Candara"/>
              </a:rPr>
              <a:t>xatolar aniqlanadi, </a:t>
            </a:r>
            <a:r>
              <a:rPr sz="2400" dirty="0">
                <a:latin typeface="Candara"/>
                <a:cs typeface="Candara"/>
              </a:rPr>
              <a:t>ma'lumotlar </a:t>
            </a:r>
            <a:r>
              <a:rPr sz="2400" spc="-5" dirty="0">
                <a:latin typeface="Candara"/>
                <a:cs typeface="Candara"/>
              </a:rPr>
              <a:t>bazasi tizimining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spetsifikatsiyalar </a:t>
            </a:r>
            <a:r>
              <a:rPr sz="2400" dirty="0">
                <a:latin typeface="Candara"/>
                <a:cs typeface="Candara"/>
              </a:rPr>
              <a:t>va foydalanuvchi </a:t>
            </a:r>
            <a:r>
              <a:rPr sz="2400" spc="-5" dirty="0">
                <a:latin typeface="Candara"/>
                <a:cs typeface="Candara"/>
              </a:rPr>
              <a:t>talablariga muvofiqligi </a:t>
            </a:r>
            <a:r>
              <a:rPr sz="2400" dirty="0">
                <a:latin typeface="Candara"/>
                <a:cs typeface="Candara"/>
              </a:rPr>
              <a:t>tasdiqlanadi.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Bundan </a:t>
            </a:r>
            <a:r>
              <a:rPr sz="2400" dirty="0">
                <a:latin typeface="Candara"/>
                <a:cs typeface="Candara"/>
              </a:rPr>
              <a:t>tashqari, yaratilgan dasturiy </a:t>
            </a:r>
            <a:r>
              <a:rPr sz="2400" spc="-5" dirty="0">
                <a:latin typeface="Candara"/>
                <a:cs typeface="Candara"/>
              </a:rPr>
              <a:t>ta'minotning </a:t>
            </a:r>
            <a:r>
              <a:rPr sz="2400" dirty="0">
                <a:latin typeface="Candara"/>
                <a:cs typeface="Candara"/>
              </a:rPr>
              <a:t>ishonchliligi va </a:t>
            </a:r>
            <a:r>
              <a:rPr sz="2400" spc="-5" dirty="0">
                <a:latin typeface="Candara"/>
                <a:cs typeface="Candara"/>
              </a:rPr>
              <a:t>sifat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ko'rsatkichlarini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aniqlash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uchun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statistika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yig'iladi.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17100"/>
              </a:lnSpc>
              <a:spcBef>
                <a:spcPts val="790"/>
              </a:spcBef>
            </a:pPr>
            <a:r>
              <a:rPr sz="2400" b="1" spc="-5" dirty="0">
                <a:latin typeface="Candara"/>
                <a:cs typeface="Candara"/>
              </a:rPr>
              <a:t>9.</a:t>
            </a:r>
            <a:r>
              <a:rPr sz="2400" b="1" dirty="0">
                <a:latin typeface="Candara"/>
                <a:cs typeface="Candara"/>
              </a:rPr>
              <a:t> Ma'lumotlar</a:t>
            </a:r>
            <a:r>
              <a:rPr sz="2400" b="1" spc="5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bazasini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baholash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va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saqlash.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Baholashda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foydalanuvchilarning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ma'lumotlarga</a:t>
            </a:r>
            <a:r>
              <a:rPr sz="2400" dirty="0">
                <a:latin typeface="Candara"/>
                <a:cs typeface="Candara"/>
              </a:rPr>
              <a:t> bo'lgan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ehtiyojlari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hisobga </a:t>
            </a:r>
            <a:r>
              <a:rPr sz="2400" dirty="0">
                <a:latin typeface="Candara"/>
                <a:cs typeface="Candara"/>
              </a:rPr>
              <a:t> olinmaganligini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aniqlash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uchun</a:t>
            </a:r>
            <a:r>
              <a:rPr sz="2400" dirty="0">
                <a:latin typeface="Candara"/>
                <a:cs typeface="Candara"/>
              </a:rPr>
              <a:t> so'rov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o'tkaziladi.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Agar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kerak</a:t>
            </a:r>
            <a:r>
              <a:rPr sz="2400" dirty="0">
                <a:latin typeface="Candara"/>
                <a:cs typeface="Candara"/>
              </a:rPr>
              <a:t> bo'lsa,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mo'ljallangan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bazasida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o'zgarishlar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amalga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oshiriladi.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200" dirty="0">
                <a:latin typeface="Candara"/>
                <a:cs typeface="Candara"/>
              </a:rPr>
              <a:t>Foydalanuvchilar </a:t>
            </a:r>
            <a:r>
              <a:rPr sz="2200" spc="-5" dirty="0">
                <a:latin typeface="Candara"/>
                <a:cs typeface="Candara"/>
              </a:rPr>
              <a:t>ma'lumotlar bazasi bilan ishlashga o'rgatiladi. Korxonaning </a:t>
            </a:r>
            <a:r>
              <a:rPr sz="220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kengayishi</a:t>
            </a:r>
            <a:r>
              <a:rPr sz="220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va</a:t>
            </a:r>
            <a:r>
              <a:rPr sz="220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o'zgarishi</a:t>
            </a:r>
            <a:r>
              <a:rPr sz="220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zarurligi</a:t>
            </a:r>
            <a:r>
              <a:rPr sz="220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sababli,</a:t>
            </a:r>
            <a:r>
              <a:rPr sz="220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ma'lumotlar</a:t>
            </a:r>
            <a:r>
              <a:rPr sz="220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bazasini</a:t>
            </a:r>
            <a:r>
              <a:rPr sz="2200" dirty="0">
                <a:latin typeface="Candara"/>
                <a:cs typeface="Candara"/>
              </a:rPr>
              <a:t> qo'llab- </a:t>
            </a:r>
            <a:r>
              <a:rPr sz="2200" spc="5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quvvatlash</a:t>
            </a:r>
            <a:r>
              <a:rPr sz="220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o'zgarishlar</a:t>
            </a:r>
            <a:r>
              <a:rPr sz="220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kiritish,</a:t>
            </a:r>
            <a:r>
              <a:rPr sz="2200" dirty="0">
                <a:latin typeface="Candara"/>
                <a:cs typeface="Candara"/>
              </a:rPr>
              <a:t> yangi</a:t>
            </a:r>
            <a:r>
              <a:rPr sz="2200" spc="5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ma'lumotlar</a:t>
            </a:r>
            <a:r>
              <a:rPr sz="220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qo'shish</a:t>
            </a:r>
            <a:r>
              <a:rPr sz="220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va</a:t>
            </a:r>
            <a:r>
              <a:rPr sz="220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ma'lumotlar </a:t>
            </a:r>
            <a:r>
              <a:rPr sz="220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bazasi</a:t>
            </a:r>
            <a:r>
              <a:rPr sz="2200" dirty="0">
                <a:latin typeface="Candara"/>
                <a:cs typeface="Candara"/>
              </a:rPr>
              <a:t> bilan</a:t>
            </a:r>
            <a:r>
              <a:rPr sz="2200" spc="5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ishlaydigan</a:t>
            </a:r>
            <a:r>
              <a:rPr sz="2200" spc="10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yangi</a:t>
            </a:r>
            <a:r>
              <a:rPr sz="2200" spc="5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dasturlarni</a:t>
            </a:r>
            <a:r>
              <a:rPr sz="2200" spc="5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ishlab </a:t>
            </a:r>
            <a:r>
              <a:rPr sz="2200" dirty="0">
                <a:latin typeface="Candara"/>
                <a:cs typeface="Candara"/>
              </a:rPr>
              <a:t>chiqish </a:t>
            </a:r>
            <a:r>
              <a:rPr sz="2200" spc="-5" dirty="0">
                <a:latin typeface="Candara"/>
                <a:cs typeface="Candara"/>
              </a:rPr>
              <a:t>orqali</a:t>
            </a:r>
            <a:r>
              <a:rPr sz="2200" spc="5" dirty="0">
                <a:latin typeface="Candara"/>
                <a:cs typeface="Candara"/>
              </a:rPr>
              <a:t> </a:t>
            </a:r>
            <a:r>
              <a:rPr sz="2200" spc="-5" dirty="0">
                <a:latin typeface="Candara"/>
                <a:cs typeface="Candara"/>
              </a:rPr>
              <a:t>ta'minlanadi.</a:t>
            </a:r>
            <a:endParaRPr sz="22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0085" y="735330"/>
            <a:ext cx="3933824" cy="48482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97633" y="5818505"/>
            <a:ext cx="725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ndara"/>
                <a:cs typeface="Candara"/>
              </a:rPr>
              <a:t>1-rasm.</a:t>
            </a:r>
            <a:r>
              <a:rPr sz="2400" b="1" dirty="0">
                <a:latin typeface="Candara"/>
                <a:cs typeface="Candara"/>
              </a:rPr>
              <a:t> Ma’lumotlar </a:t>
            </a:r>
            <a:r>
              <a:rPr sz="2400" b="1" spc="-5" dirty="0">
                <a:latin typeface="Candara"/>
                <a:cs typeface="Candara"/>
              </a:rPr>
              <a:t>bazasini ishlab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b="1" spc="-10" dirty="0">
                <a:latin typeface="Candara"/>
                <a:cs typeface="Candara"/>
              </a:rPr>
              <a:t>chiqishda</a:t>
            </a:r>
            <a:r>
              <a:rPr sz="2400" b="1" dirty="0">
                <a:latin typeface="Candara"/>
                <a:cs typeface="Candara"/>
              </a:rPr>
              <a:t> hayot</a:t>
            </a:r>
            <a:r>
              <a:rPr sz="2400" b="1" spc="10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sikli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1051814"/>
            <a:ext cx="1640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ndara"/>
                <a:cs typeface="Candara"/>
              </a:rPr>
              <a:t>M</a:t>
            </a:r>
            <a:r>
              <a:rPr sz="2400" b="1" spc="5" dirty="0">
                <a:latin typeface="Candara"/>
                <a:cs typeface="Candara"/>
              </a:rPr>
              <a:t>a</a:t>
            </a:r>
            <a:r>
              <a:rPr sz="2400" b="1" dirty="0">
                <a:latin typeface="Candara"/>
                <a:cs typeface="Candara"/>
              </a:rPr>
              <a:t>’lumotlar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2093" y="1051814"/>
            <a:ext cx="1071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ndara"/>
                <a:cs typeface="Candara"/>
              </a:rPr>
              <a:t>bazasini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146" y="1051814"/>
            <a:ext cx="180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ndara"/>
                <a:cs typeface="Candara"/>
              </a:rPr>
              <a:t>rejalashtirish.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7450" y="1051814"/>
            <a:ext cx="3714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1175" algn="l"/>
                <a:tab pos="2771775" algn="l"/>
              </a:tabLst>
            </a:pPr>
            <a:r>
              <a:rPr sz="2400" spc="-10" dirty="0">
                <a:latin typeface="Candara"/>
                <a:cs typeface="Candara"/>
              </a:rPr>
              <a:t>M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10" dirty="0">
                <a:latin typeface="Candara"/>
                <a:cs typeface="Candara"/>
              </a:rPr>
              <a:t>'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u</a:t>
            </a:r>
            <a:r>
              <a:rPr sz="2400" spc="-15" dirty="0">
                <a:latin typeface="Candara"/>
                <a:cs typeface="Candara"/>
              </a:rPr>
              <a:t>m</a:t>
            </a:r>
            <a:r>
              <a:rPr sz="2400" dirty="0">
                <a:latin typeface="Candara"/>
                <a:cs typeface="Candara"/>
              </a:rPr>
              <a:t>ot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ar	b</a:t>
            </a:r>
            <a:r>
              <a:rPr sz="2400" spc="5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z</a:t>
            </a:r>
            <a:r>
              <a:rPr sz="2400" spc="-15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si	tizi</a:t>
            </a:r>
            <a:r>
              <a:rPr sz="2400" spc="-10" dirty="0">
                <a:latin typeface="Candara"/>
                <a:cs typeface="Candara"/>
              </a:rPr>
              <a:t>m</a:t>
            </a:r>
            <a:r>
              <a:rPr sz="2400" dirty="0">
                <a:latin typeface="Candara"/>
                <a:cs typeface="Candara"/>
              </a:rPr>
              <a:t>i</a:t>
            </a:r>
            <a:r>
              <a:rPr sz="2400" spc="10" dirty="0">
                <a:latin typeface="Candara"/>
                <a:cs typeface="Candara"/>
              </a:rPr>
              <a:t>n</a:t>
            </a:r>
            <a:r>
              <a:rPr sz="2400" dirty="0">
                <a:latin typeface="Candara"/>
                <a:cs typeface="Candara"/>
              </a:rPr>
              <a:t>i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437" y="1420495"/>
            <a:ext cx="9276715" cy="491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  <a:tabLst>
                <a:tab pos="1236345" algn="l"/>
                <a:tab pos="2179320" algn="l"/>
                <a:tab pos="3091180" algn="l"/>
                <a:tab pos="4367530" algn="l"/>
                <a:tab pos="5408295" algn="l"/>
                <a:tab pos="6757034" algn="l"/>
                <a:tab pos="7964805" algn="l"/>
              </a:tabLst>
            </a:pPr>
            <a:r>
              <a:rPr sz="2400" dirty="0">
                <a:latin typeface="Candara"/>
                <a:cs typeface="Candara"/>
              </a:rPr>
              <a:t>ya</a:t>
            </a:r>
            <a:r>
              <a:rPr sz="2400" spc="10" dirty="0">
                <a:latin typeface="Candara"/>
                <a:cs typeface="Candara"/>
              </a:rPr>
              <a:t>r</a:t>
            </a:r>
            <a:r>
              <a:rPr sz="2400" dirty="0">
                <a:latin typeface="Candara"/>
                <a:cs typeface="Candara"/>
              </a:rPr>
              <a:t>ati</a:t>
            </a:r>
            <a:r>
              <a:rPr sz="2400" spc="-10" dirty="0">
                <a:latin typeface="Candara"/>
                <a:cs typeface="Candara"/>
              </a:rPr>
              <a:t>s</a:t>
            </a:r>
            <a:r>
              <a:rPr sz="2400" dirty="0">
                <a:latin typeface="Candara"/>
                <a:cs typeface="Candara"/>
              </a:rPr>
              <a:t>h	hayot	s</a:t>
            </a:r>
            <a:r>
              <a:rPr sz="2400" spc="-10" dirty="0">
                <a:latin typeface="Candara"/>
                <a:cs typeface="Candara"/>
              </a:rPr>
              <a:t>i</a:t>
            </a:r>
            <a:r>
              <a:rPr sz="2400" spc="-15" dirty="0">
                <a:latin typeface="Candara"/>
                <a:cs typeface="Candara"/>
              </a:rPr>
              <a:t>k</a:t>
            </a:r>
            <a:r>
              <a:rPr sz="2400" spc="-10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ini	sa</a:t>
            </a:r>
            <a:r>
              <a:rPr sz="2400" spc="-10" dirty="0">
                <a:latin typeface="Candara"/>
                <a:cs typeface="Candara"/>
              </a:rPr>
              <a:t>m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5" dirty="0">
                <a:latin typeface="Candara"/>
                <a:cs typeface="Candara"/>
              </a:rPr>
              <a:t>r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10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i	tashk</a:t>
            </a:r>
            <a:r>
              <a:rPr sz="2400" spc="-25" dirty="0">
                <a:latin typeface="Candara"/>
                <a:cs typeface="Candara"/>
              </a:rPr>
              <a:t>i</a:t>
            </a:r>
            <a:r>
              <a:rPr sz="2400" dirty="0">
                <a:latin typeface="Candara"/>
                <a:cs typeface="Candara"/>
              </a:rPr>
              <a:t>l	</a:t>
            </a:r>
            <a:r>
              <a:rPr sz="2400" spc="5" dirty="0">
                <a:latin typeface="Candara"/>
                <a:cs typeface="Candara"/>
              </a:rPr>
              <a:t>e</a:t>
            </a:r>
            <a:r>
              <a:rPr sz="2400" dirty="0">
                <a:latin typeface="Candara"/>
                <a:cs typeface="Candara"/>
              </a:rPr>
              <a:t>ti</a:t>
            </a:r>
            <a:r>
              <a:rPr sz="2400" spc="-10" dirty="0">
                <a:latin typeface="Candara"/>
                <a:cs typeface="Candara"/>
              </a:rPr>
              <a:t>s</a:t>
            </a:r>
            <a:r>
              <a:rPr sz="2400" dirty="0">
                <a:latin typeface="Candara"/>
                <a:cs typeface="Candara"/>
              </a:rPr>
              <a:t>hga	i</a:t>
            </a:r>
            <a:r>
              <a:rPr sz="2400" spc="-10" dirty="0">
                <a:latin typeface="Candara"/>
                <a:cs typeface="Candara"/>
              </a:rPr>
              <a:t>m</a:t>
            </a:r>
            <a:r>
              <a:rPr sz="2400" spc="5" dirty="0">
                <a:latin typeface="Candara"/>
                <a:cs typeface="Candara"/>
              </a:rPr>
              <a:t>k</a:t>
            </a:r>
            <a:r>
              <a:rPr sz="2400" dirty="0">
                <a:latin typeface="Candara"/>
                <a:cs typeface="Candara"/>
              </a:rPr>
              <a:t>on	beradigan  boshqaruv</a:t>
            </a:r>
            <a:r>
              <a:rPr sz="2400" spc="-5" dirty="0">
                <a:latin typeface="Candara"/>
                <a:cs typeface="Candara"/>
              </a:rPr>
              <a:t> faoliyati.</a:t>
            </a:r>
            <a:endParaRPr sz="2400">
              <a:latin typeface="Candara"/>
              <a:cs typeface="Candara"/>
            </a:endParaRPr>
          </a:p>
          <a:p>
            <a:pPr marL="12700" marR="2166620" indent="360680">
              <a:lnSpc>
                <a:spcPct val="116700"/>
              </a:lnSpc>
              <a:spcBef>
                <a:spcPts val="819"/>
              </a:spcBef>
            </a:pPr>
            <a:r>
              <a:rPr sz="2400" spc="-5" dirty="0">
                <a:latin typeface="Candara"/>
                <a:cs typeface="Candara"/>
              </a:rPr>
              <a:t>Tashkillashtirishning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axborot</a:t>
            </a:r>
            <a:r>
              <a:rPr sz="2400" spc="2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tizimi</a:t>
            </a:r>
            <a:r>
              <a:rPr sz="2400" spc="3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umumiylashtirilib </a:t>
            </a:r>
            <a:r>
              <a:rPr sz="2400" spc="-50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integratsiyalanishi lozim.</a:t>
            </a:r>
            <a:endParaRPr sz="2400">
              <a:latin typeface="Candara"/>
              <a:cs typeface="Candara"/>
            </a:endParaRPr>
          </a:p>
          <a:p>
            <a:pPr marL="12700" marR="143510" indent="360680">
              <a:lnSpc>
                <a:spcPct val="116700"/>
              </a:lnSpc>
              <a:spcBef>
                <a:spcPts val="819"/>
              </a:spcBef>
            </a:pPr>
            <a:r>
              <a:rPr sz="2400" spc="-5" dirty="0">
                <a:latin typeface="Candara"/>
                <a:cs typeface="Candara"/>
              </a:rPr>
              <a:t>Ma`lumotlar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bazasini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rejalashtirish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quyidagi</a:t>
            </a:r>
            <a:r>
              <a:rPr sz="2400" dirty="0">
                <a:latin typeface="Candara"/>
                <a:cs typeface="Candara"/>
              </a:rPr>
              <a:t> boshqaruv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standartlarini </a:t>
            </a:r>
            <a:r>
              <a:rPr sz="2400" spc="-50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tashkil </a:t>
            </a:r>
            <a:r>
              <a:rPr sz="2400" spc="-5" dirty="0">
                <a:latin typeface="Candara"/>
                <a:cs typeface="Candara"/>
              </a:rPr>
              <a:t>etishni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o`z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ichiga</a:t>
            </a:r>
            <a:r>
              <a:rPr sz="2400" dirty="0">
                <a:latin typeface="Candara"/>
                <a:cs typeface="Candara"/>
              </a:rPr>
              <a:t> oladi:</a:t>
            </a:r>
            <a:endParaRPr sz="2400">
              <a:latin typeface="Candara"/>
              <a:cs typeface="Candara"/>
            </a:endParaRPr>
          </a:p>
          <a:p>
            <a:pPr marL="527685">
              <a:lnSpc>
                <a:spcPct val="100000"/>
              </a:lnSpc>
              <a:spcBef>
                <a:spcPts val="1285"/>
              </a:spcBef>
            </a:pPr>
            <a:r>
              <a:rPr sz="2400" dirty="0">
                <a:latin typeface="Candara"/>
                <a:cs typeface="Candara"/>
              </a:rPr>
              <a:t>-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ma`lumotlarni </a:t>
            </a:r>
            <a:r>
              <a:rPr sz="2400" spc="-5" dirty="0">
                <a:latin typeface="Candara"/>
                <a:cs typeface="Candara"/>
              </a:rPr>
              <a:t>qay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darajada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to`planganligi;</a:t>
            </a:r>
            <a:endParaRPr sz="2400">
              <a:latin typeface="Candara"/>
              <a:cs typeface="Candara"/>
            </a:endParaRPr>
          </a:p>
          <a:p>
            <a:pPr marL="603885" indent="-142240">
              <a:lnSpc>
                <a:spcPct val="100000"/>
              </a:lnSpc>
              <a:spcBef>
                <a:spcPts val="1300"/>
              </a:spcBef>
              <a:buChar char="-"/>
              <a:tabLst>
                <a:tab pos="604520" algn="l"/>
              </a:tabLst>
            </a:pPr>
            <a:r>
              <a:rPr sz="2400" spc="-5" dirty="0">
                <a:latin typeface="Candara"/>
                <a:cs typeface="Candara"/>
              </a:rPr>
              <a:t>qay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darajada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alohida</a:t>
            </a:r>
            <a:r>
              <a:rPr sz="2400" dirty="0">
                <a:latin typeface="Candara"/>
                <a:cs typeface="Candara"/>
              </a:rPr>
              <a:t> formatga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ega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ekanligi;</a:t>
            </a:r>
            <a:endParaRPr sz="2400">
              <a:latin typeface="Candara"/>
              <a:cs typeface="Candara"/>
            </a:endParaRPr>
          </a:p>
          <a:p>
            <a:pPr marL="670560" lvl="1" indent="-143510">
              <a:lnSpc>
                <a:spcPct val="100000"/>
              </a:lnSpc>
              <a:spcBef>
                <a:spcPts val="1280"/>
              </a:spcBef>
              <a:buChar char="-"/>
              <a:tabLst>
                <a:tab pos="671195" algn="l"/>
              </a:tabLst>
            </a:pPr>
            <a:r>
              <a:rPr sz="2400" dirty="0">
                <a:latin typeface="Candara"/>
                <a:cs typeface="Candara"/>
              </a:rPr>
              <a:t>qandaydir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kerakli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hujjatlarni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to`planganligi;</a:t>
            </a:r>
            <a:endParaRPr sz="2400">
              <a:latin typeface="Candara"/>
              <a:cs typeface="Candara"/>
            </a:endParaRPr>
          </a:p>
          <a:p>
            <a:pPr marL="670560" lvl="1" indent="-143510">
              <a:lnSpc>
                <a:spcPct val="100000"/>
              </a:lnSpc>
              <a:spcBef>
                <a:spcPts val="1300"/>
              </a:spcBef>
              <a:buChar char="-"/>
              <a:tabLst>
                <a:tab pos="671195" algn="l"/>
              </a:tabLst>
            </a:pPr>
            <a:r>
              <a:rPr sz="2400" spc="-5" dirty="0">
                <a:latin typeface="Candara"/>
                <a:cs typeface="Candara"/>
              </a:rPr>
              <a:t>qay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darajada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loyihalash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va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amalga</a:t>
            </a:r>
            <a:r>
              <a:rPr sz="2400" dirty="0">
                <a:latin typeface="Candara"/>
                <a:cs typeface="Candara"/>
              </a:rPr>
              <a:t> oshirishganligi.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921" y="1149015"/>
            <a:ext cx="8733485" cy="46057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71853" y="6349682"/>
            <a:ext cx="8306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9805" algn="l"/>
              </a:tabLst>
            </a:pPr>
            <a:r>
              <a:rPr sz="2400" b="1" spc="-5" dirty="0">
                <a:latin typeface="Candara"/>
                <a:cs typeface="Candara"/>
              </a:rPr>
              <a:t>2-rasm.</a:t>
            </a:r>
            <a:r>
              <a:rPr sz="2400" b="1" spc="15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Ko`p</a:t>
            </a:r>
            <a:r>
              <a:rPr sz="2400" b="1" spc="10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sonli</a:t>
            </a:r>
            <a:r>
              <a:rPr sz="2400" b="1" spc="10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foydalanuvchilar</a:t>
            </a:r>
            <a:r>
              <a:rPr sz="2400" b="1" spc="15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amallarini	markazlashtirish.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914273"/>
            <a:ext cx="9284335" cy="54559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400" b="1" spc="-5" dirty="0">
                <a:latin typeface="Candara"/>
                <a:cs typeface="Candara"/>
              </a:rPr>
              <a:t>Ma`lumotlarni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b="1" spc="-10" dirty="0">
                <a:latin typeface="Candara"/>
                <a:cs typeface="Candara"/>
              </a:rPr>
              <a:t>loyihalashning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uch</a:t>
            </a:r>
            <a:r>
              <a:rPr sz="2400" b="1" spc="5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bosqichi.</a:t>
            </a:r>
            <a:endParaRPr sz="2400">
              <a:latin typeface="Candara"/>
              <a:cs typeface="Candara"/>
            </a:endParaRPr>
          </a:p>
          <a:p>
            <a:pPr marL="241300">
              <a:lnSpc>
                <a:spcPct val="100000"/>
              </a:lnSpc>
              <a:spcBef>
                <a:spcPts val="1085"/>
              </a:spcBef>
              <a:tabLst>
                <a:tab pos="911860" algn="l"/>
              </a:tabLst>
            </a:pPr>
            <a:r>
              <a:rPr sz="2400" spc="-235" dirty="0">
                <a:latin typeface="Segoe UI Symbol"/>
                <a:cs typeface="Segoe UI Symbol"/>
              </a:rPr>
              <a:t>⯈	</a:t>
            </a:r>
            <a:r>
              <a:rPr sz="2400" b="1" spc="-5" dirty="0">
                <a:latin typeface="Candara"/>
                <a:cs typeface="Candara"/>
              </a:rPr>
              <a:t>Konseptual</a:t>
            </a:r>
            <a:r>
              <a:rPr sz="2400" b="1" spc="10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ma`lumotlar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bazasini loyihalash</a:t>
            </a:r>
            <a:endParaRPr sz="2400">
              <a:latin typeface="Candara"/>
              <a:cs typeface="Candara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  <a:tabLst>
                <a:tab pos="911860" algn="l"/>
              </a:tabLst>
            </a:pPr>
            <a:r>
              <a:rPr sz="2400" spc="-235" dirty="0">
                <a:latin typeface="Segoe UI Symbol"/>
                <a:cs typeface="Segoe UI Symbol"/>
              </a:rPr>
              <a:t>⯈	</a:t>
            </a:r>
            <a:r>
              <a:rPr sz="2400" b="1" spc="-5" dirty="0">
                <a:latin typeface="Candara"/>
                <a:cs typeface="Candara"/>
              </a:rPr>
              <a:t>Mantiqiy ma`lumotlar</a:t>
            </a:r>
            <a:r>
              <a:rPr sz="2400" b="1" spc="-10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bazasini</a:t>
            </a:r>
            <a:r>
              <a:rPr sz="2400" b="1" spc="-10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loyihalash</a:t>
            </a:r>
            <a:endParaRPr sz="2400">
              <a:latin typeface="Candara"/>
              <a:cs typeface="Candara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  <a:tabLst>
                <a:tab pos="911860" algn="l"/>
              </a:tabLst>
            </a:pPr>
            <a:r>
              <a:rPr sz="2400" spc="-235" dirty="0">
                <a:latin typeface="Segoe UI Symbol"/>
                <a:cs typeface="Segoe UI Symbol"/>
              </a:rPr>
              <a:t>⯈	</a:t>
            </a:r>
            <a:r>
              <a:rPr sz="2400" b="1" dirty="0">
                <a:latin typeface="Candara"/>
                <a:cs typeface="Candara"/>
              </a:rPr>
              <a:t>Fizik</a:t>
            </a:r>
            <a:r>
              <a:rPr sz="2400" b="1" spc="-10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ma`lumotlar </a:t>
            </a:r>
            <a:r>
              <a:rPr sz="2400" b="1" spc="-10" dirty="0">
                <a:latin typeface="Candara"/>
                <a:cs typeface="Candara"/>
              </a:rPr>
              <a:t>bazasini </a:t>
            </a:r>
            <a:r>
              <a:rPr sz="2400" b="1" dirty="0">
                <a:latin typeface="Candara"/>
                <a:cs typeface="Candara"/>
              </a:rPr>
              <a:t>loyihalash</a:t>
            </a:r>
            <a:endParaRPr sz="2400">
              <a:latin typeface="Candara"/>
              <a:cs typeface="Candara"/>
            </a:endParaRPr>
          </a:p>
          <a:p>
            <a:pPr marL="12700" marR="6350" indent="228600" algn="just">
              <a:lnSpc>
                <a:spcPct val="109800"/>
              </a:lnSpc>
              <a:spcBef>
                <a:spcPts val="819"/>
              </a:spcBef>
            </a:pPr>
            <a:r>
              <a:rPr sz="2400" b="1" spc="-5" dirty="0">
                <a:latin typeface="Candara"/>
                <a:cs typeface="Candara"/>
              </a:rPr>
              <a:t>Konseptual</a:t>
            </a:r>
            <a:r>
              <a:rPr sz="2400" b="1" spc="-70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ma`lumotlar</a:t>
            </a:r>
            <a:r>
              <a:rPr sz="2400" b="1" spc="-75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bazasini</a:t>
            </a:r>
            <a:r>
              <a:rPr sz="2400" b="1" spc="-75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loyihalash</a:t>
            </a:r>
            <a:r>
              <a:rPr sz="2400" b="1" spc="-80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–</a:t>
            </a:r>
            <a:r>
              <a:rPr sz="2400" b="1" spc="-80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k</a:t>
            </a:r>
            <a:r>
              <a:rPr sz="2400" dirty="0">
                <a:latin typeface="Candara"/>
                <a:cs typeface="Candara"/>
              </a:rPr>
              <a:t>orxonadagi</a:t>
            </a:r>
            <a:r>
              <a:rPr sz="2400" spc="-7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barcha</a:t>
            </a:r>
            <a:r>
              <a:rPr sz="2400" spc="-8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fizik </a:t>
            </a:r>
            <a:r>
              <a:rPr sz="2400" spc="-50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mulohazalarni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ma`lumotlar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modelini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qurish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jarayoni.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Ma`lumot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modeli</a:t>
            </a:r>
            <a:r>
              <a:rPr sz="2400" dirty="0">
                <a:latin typeface="Candara"/>
                <a:cs typeface="Candara"/>
              </a:rPr>
              <a:t> bu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foydalanuvchining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alohida</a:t>
            </a:r>
            <a:r>
              <a:rPr sz="2400" dirty="0">
                <a:latin typeface="Candara"/>
                <a:cs typeface="Candara"/>
              </a:rPr>
              <a:t> talablariga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ma`lumotdan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foydalanishni yaratish. Konseptual </a:t>
            </a:r>
            <a:r>
              <a:rPr sz="2400" spc="-10" dirty="0">
                <a:latin typeface="Candara"/>
                <a:cs typeface="Candara"/>
              </a:rPr>
              <a:t>model </a:t>
            </a:r>
            <a:r>
              <a:rPr sz="2400" spc="-5" dirty="0">
                <a:latin typeface="Candara"/>
                <a:cs typeface="Candara"/>
              </a:rPr>
              <a:t>mantiqiy loyihalash </a:t>
            </a:r>
            <a:r>
              <a:rPr sz="2400" dirty="0">
                <a:latin typeface="Candara"/>
                <a:cs typeface="Candara"/>
              </a:rPr>
              <a:t>bosqichi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uchun axborotlarning</a:t>
            </a:r>
            <a:r>
              <a:rPr sz="2400" spc="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asosi </a:t>
            </a:r>
            <a:r>
              <a:rPr sz="2400" dirty="0">
                <a:latin typeface="Candara"/>
                <a:cs typeface="Candara"/>
              </a:rPr>
              <a:t>hisoblanadi.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09800"/>
              </a:lnSpc>
              <a:spcBef>
                <a:spcPts val="795"/>
              </a:spcBef>
            </a:pPr>
            <a:r>
              <a:rPr sz="2400" b="1" spc="-5" dirty="0">
                <a:latin typeface="Candara"/>
                <a:cs typeface="Candara"/>
              </a:rPr>
              <a:t>Mantiqiy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ma’lumotlar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bazasini</a:t>
            </a:r>
            <a:r>
              <a:rPr sz="2400" b="1" dirty="0">
                <a:latin typeface="Candara"/>
                <a:cs typeface="Candara"/>
              </a:rPr>
              <a:t> loyihalash.</a:t>
            </a:r>
            <a:r>
              <a:rPr sz="2400" b="1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Korxonada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ma`lum</a:t>
            </a:r>
            <a:r>
              <a:rPr sz="2400" dirty="0">
                <a:latin typeface="Candara"/>
                <a:cs typeface="Candara"/>
              </a:rPr>
              <a:t> bir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ma`lumot modeli asosida ma`lumot </a:t>
            </a:r>
            <a:r>
              <a:rPr sz="2400" dirty="0">
                <a:latin typeface="Candara"/>
                <a:cs typeface="Candara"/>
              </a:rPr>
              <a:t>ishlatilgan </a:t>
            </a:r>
            <a:r>
              <a:rPr sz="2400" spc="-5" dirty="0">
                <a:latin typeface="Candara"/>
                <a:cs typeface="Candara"/>
              </a:rPr>
              <a:t>modelini </a:t>
            </a:r>
            <a:r>
              <a:rPr sz="2400" spc="-10" dirty="0">
                <a:latin typeface="Candara"/>
                <a:cs typeface="Candara"/>
              </a:rPr>
              <a:t>qurish </a:t>
            </a:r>
            <a:r>
              <a:rPr sz="2400" dirty="0">
                <a:latin typeface="Candara"/>
                <a:cs typeface="Candara"/>
              </a:rPr>
              <a:t>jarayoni,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lekin </a:t>
            </a:r>
            <a:r>
              <a:rPr sz="2400" spc="-5" dirty="0">
                <a:latin typeface="Candara"/>
                <a:cs typeface="Candara"/>
              </a:rPr>
              <a:t>muayyan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MBBT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fizik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bo`limlar</a:t>
            </a:r>
            <a:r>
              <a:rPr sz="2400" spc="1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bundan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mustasno.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1015873"/>
            <a:ext cx="9283700" cy="3443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indent="360680" algn="just">
              <a:lnSpc>
                <a:spcPct val="109800"/>
              </a:lnSpc>
              <a:spcBef>
                <a:spcPts val="100"/>
              </a:spcBef>
            </a:pPr>
            <a:r>
              <a:rPr sz="2400" spc="-5" dirty="0">
                <a:latin typeface="Candara"/>
                <a:cs typeface="Candara"/>
              </a:rPr>
              <a:t>Konseptual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model</a:t>
            </a:r>
            <a:r>
              <a:rPr sz="2400" spc="-6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mantiqiy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ma`lumotlar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modeli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uchun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tartibga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keltirilgan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tuzilgan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model</a:t>
            </a:r>
            <a:r>
              <a:rPr sz="2400" spc="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hisoblanadi.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09800"/>
              </a:lnSpc>
              <a:spcBef>
                <a:spcPts val="795"/>
              </a:spcBef>
            </a:pPr>
            <a:r>
              <a:rPr sz="2400" b="1" dirty="0">
                <a:latin typeface="Candara"/>
                <a:cs typeface="Candara"/>
              </a:rPr>
              <a:t>Fizik</a:t>
            </a:r>
            <a:r>
              <a:rPr sz="2400" b="1" spc="5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ma`lumotlar</a:t>
            </a:r>
            <a:r>
              <a:rPr sz="2400" b="1" spc="5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bazasini</a:t>
            </a:r>
            <a:r>
              <a:rPr sz="2400" b="1" dirty="0">
                <a:latin typeface="Candara"/>
                <a:cs typeface="Candara"/>
              </a:rPr>
              <a:t> loyihalash.</a:t>
            </a:r>
            <a:r>
              <a:rPr sz="2400" b="1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Ikkilamchi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saqlash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bo'yicha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spc="-114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</a:t>
            </a:r>
            <a:r>
              <a:rPr sz="2400" spc="-1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amalga</a:t>
            </a:r>
            <a:r>
              <a:rPr sz="2400" spc="-1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oshirishning</a:t>
            </a:r>
            <a:r>
              <a:rPr sz="2400" spc="26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tavsifini</a:t>
            </a:r>
            <a:r>
              <a:rPr sz="2400" spc="-12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ishlab</a:t>
            </a:r>
            <a:r>
              <a:rPr sz="2400" spc="-1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chiqarish</a:t>
            </a:r>
            <a:r>
              <a:rPr sz="2400" spc="-1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jarayoni.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09800"/>
              </a:lnSpc>
              <a:spcBef>
                <a:spcPts val="819"/>
              </a:spcBef>
            </a:pPr>
            <a:r>
              <a:rPr sz="2400" spc="-5" dirty="0">
                <a:latin typeface="Candara"/>
                <a:cs typeface="Candara"/>
              </a:rPr>
              <a:t>Ma`lumotga</a:t>
            </a:r>
            <a:r>
              <a:rPr sz="2400" spc="-9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samarali</a:t>
            </a:r>
            <a:r>
              <a:rPr sz="2400" spc="-8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murojaatni</a:t>
            </a:r>
            <a:r>
              <a:rPr sz="2400" spc="-10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tashkil</a:t>
            </a:r>
            <a:r>
              <a:rPr sz="2400" spc="-8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qilishda</a:t>
            </a:r>
            <a:r>
              <a:rPr sz="2400" spc="-9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bazalar</a:t>
            </a:r>
            <a:r>
              <a:rPr sz="2400" spc="-7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o`zaro</a:t>
            </a:r>
            <a:r>
              <a:rPr sz="2400" spc="-9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aloqasi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fayl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tuzilmalaridan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foydalanishni</a:t>
            </a:r>
            <a:r>
              <a:rPr sz="2400" dirty="0">
                <a:latin typeface="Candara"/>
                <a:cs typeface="Candara"/>
              </a:rPr>
              <a:t> tasvirlaydi.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Bundan</a:t>
            </a:r>
            <a:r>
              <a:rPr sz="2400" dirty="0">
                <a:latin typeface="Candara"/>
                <a:cs typeface="Candara"/>
              </a:rPr>
              <a:t> tashqari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barcha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o`zaro</a:t>
            </a:r>
            <a:r>
              <a:rPr sz="2400" spc="-7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aloqadorlik</a:t>
            </a:r>
            <a:r>
              <a:rPr sz="2400" spc="-6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chegaralari</a:t>
            </a:r>
            <a:r>
              <a:rPr sz="2400" spc="-9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-9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xavfsizlik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choralarini</a:t>
            </a:r>
            <a:r>
              <a:rPr sz="2400" spc="-7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tasvirlaydi.</a:t>
            </a:r>
            <a:r>
              <a:rPr sz="2400" spc="-7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Maxsus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MBBTga</a:t>
            </a:r>
            <a:r>
              <a:rPr sz="2400" dirty="0">
                <a:latin typeface="Candara"/>
                <a:cs typeface="Candara"/>
              </a:rPr>
              <a:t> mo`ljallangan.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496" y="382409"/>
            <a:ext cx="5044426" cy="56032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14601" y="6049327"/>
            <a:ext cx="6662420" cy="82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4620" marR="5080" indent="-1392555">
              <a:lnSpc>
                <a:spcPct val="109800"/>
              </a:lnSpc>
              <a:spcBef>
                <a:spcPts val="100"/>
              </a:spcBef>
            </a:pPr>
            <a:r>
              <a:rPr sz="2400" b="1" spc="-5" dirty="0">
                <a:latin typeface="Candara"/>
                <a:cs typeface="Candara"/>
              </a:rPr>
              <a:t>3-rasm.</a:t>
            </a:r>
            <a:r>
              <a:rPr sz="2400" b="1" spc="10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Ko`p</a:t>
            </a:r>
            <a:r>
              <a:rPr sz="2400" b="1" spc="10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sonli</a:t>
            </a:r>
            <a:r>
              <a:rPr sz="2400" b="1" spc="15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foydalanuvchilar</a:t>
            </a:r>
            <a:r>
              <a:rPr sz="2400" b="1" spc="20" dirty="0">
                <a:latin typeface="Candara"/>
                <a:cs typeface="Candara"/>
              </a:rPr>
              <a:t> </a:t>
            </a:r>
            <a:r>
              <a:rPr sz="2400" b="1" spc="-10" dirty="0">
                <a:latin typeface="Candara"/>
                <a:cs typeface="Candara"/>
              </a:rPr>
              <a:t>boshqarishning </a:t>
            </a:r>
            <a:r>
              <a:rPr sz="2400" b="1" spc="-505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integratsiyalashgan</a:t>
            </a:r>
            <a:r>
              <a:rPr sz="2400" b="1" spc="-10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ko`rinishi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1051814"/>
            <a:ext cx="66744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/>
              <a:t>Ma’lumotlar</a:t>
            </a:r>
            <a:r>
              <a:rPr sz="2400" b="1" spc="-15" dirty="0"/>
              <a:t> </a:t>
            </a:r>
            <a:r>
              <a:rPr sz="2400" b="1" spc="-5" dirty="0"/>
              <a:t>bazasini</a:t>
            </a:r>
            <a:r>
              <a:rPr sz="2400" b="1" spc="-10" dirty="0"/>
              <a:t> </a:t>
            </a:r>
            <a:r>
              <a:rPr sz="2400" b="1" spc="-5" dirty="0"/>
              <a:t>adminstratorlash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437" y="1522095"/>
            <a:ext cx="9283700" cy="4989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715" indent="360680" algn="just">
              <a:lnSpc>
                <a:spcPct val="117000"/>
              </a:lnSpc>
              <a:spcBef>
                <a:spcPts val="90"/>
              </a:spcBef>
            </a:pPr>
            <a:r>
              <a:rPr sz="2400" spc="-5" dirty="0">
                <a:latin typeface="Candara"/>
                <a:cs typeface="Candara"/>
              </a:rPr>
              <a:t>Avtomatlashtirilgan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axborot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tizimlaridan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foydalanish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bazasi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yoki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shaklida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umumiy</a:t>
            </a:r>
            <a:r>
              <a:rPr sz="2400" dirty="0">
                <a:latin typeface="Candara"/>
                <a:cs typeface="Candara"/>
              </a:rPr>
              <a:t> axborot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resurslarini </a:t>
            </a:r>
            <a:r>
              <a:rPr sz="2400" dirty="0">
                <a:latin typeface="Candara"/>
                <a:cs typeface="Candara"/>
              </a:rPr>
              <a:t> yaratadi,</a:t>
            </a:r>
            <a:r>
              <a:rPr sz="2400" spc="-6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ularning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holati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faoliyati</a:t>
            </a:r>
            <a:r>
              <a:rPr sz="2400" spc="-5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korxona</a:t>
            </a:r>
            <a:r>
              <a:rPr sz="2400" spc="-5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yoki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tashkilot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hayotiga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jiddiy </a:t>
            </a:r>
            <a:r>
              <a:rPr sz="2400" spc="-50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ta'sir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ko'rsatishi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mumkin.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Natijada,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har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qanday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muhim</a:t>
            </a:r>
            <a:r>
              <a:rPr sz="2400" dirty="0">
                <a:latin typeface="Candara"/>
                <a:cs typeface="Candara"/>
              </a:rPr>
              <a:t> resurs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uchun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bo'lgani</a:t>
            </a:r>
            <a:r>
              <a:rPr sz="2400" dirty="0">
                <a:latin typeface="Candara"/>
                <a:cs typeface="Candara"/>
              </a:rPr>
              <a:t> kabi,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korxonalarni</a:t>
            </a:r>
            <a:r>
              <a:rPr sz="2400" dirty="0">
                <a:latin typeface="Candara"/>
                <a:cs typeface="Candara"/>
              </a:rPr>
              <a:t> 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tashkilotlarni</a:t>
            </a:r>
            <a:r>
              <a:rPr sz="2400" dirty="0">
                <a:latin typeface="Candara"/>
                <a:cs typeface="Candara"/>
              </a:rPr>
              <a:t> axborot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bilan</a:t>
            </a:r>
            <a:r>
              <a:rPr sz="2400" spc="-5" dirty="0">
                <a:latin typeface="Candara"/>
                <a:cs typeface="Candara"/>
              </a:rPr>
              <a:t> ta'minlash </a:t>
            </a:r>
            <a:r>
              <a:rPr sz="2400" dirty="0">
                <a:latin typeface="Candara"/>
                <a:cs typeface="Candara"/>
              </a:rPr>
              <a:t> amaliyotida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AISni</a:t>
            </a:r>
            <a:r>
              <a:rPr sz="2400" dirty="0">
                <a:latin typeface="Candara"/>
                <a:cs typeface="Candara"/>
              </a:rPr>
              <a:t> joriy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etishda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"atamalar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(ma'lumotlar</a:t>
            </a:r>
            <a:r>
              <a:rPr sz="2400" dirty="0">
                <a:latin typeface="Candara"/>
                <a:cs typeface="Candara"/>
              </a:rPr>
              <a:t> bazalarini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boshqarish va </a:t>
            </a:r>
            <a:r>
              <a:rPr sz="2400" spc="-10" dirty="0">
                <a:latin typeface="Candara"/>
                <a:cs typeface="Candara"/>
              </a:rPr>
              <a:t>himoya </a:t>
            </a:r>
            <a:r>
              <a:rPr sz="2400" spc="-5" dirty="0">
                <a:latin typeface="Candara"/>
                <a:cs typeface="Candara"/>
              </a:rPr>
              <a:t>qilish") boshqarishning </a:t>
            </a:r>
            <a:r>
              <a:rPr sz="2400" dirty="0">
                <a:latin typeface="Candara"/>
                <a:cs typeface="Candara"/>
              </a:rPr>
              <a:t>maxsus </a:t>
            </a:r>
            <a:r>
              <a:rPr sz="2400" spc="-5" dirty="0">
                <a:latin typeface="Candara"/>
                <a:cs typeface="Candara"/>
              </a:rPr>
              <a:t>muddati </a:t>
            </a:r>
            <a:r>
              <a:rPr sz="2400" dirty="0">
                <a:latin typeface="Candara"/>
                <a:cs typeface="Candara"/>
              </a:rPr>
              <a:t>olingan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alohida</a:t>
            </a:r>
            <a:r>
              <a:rPr sz="2400" spc="-5" dirty="0">
                <a:latin typeface="Candara"/>
                <a:cs typeface="Candara"/>
              </a:rPr>
              <a:t> davlatning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alohida</a:t>
            </a:r>
            <a:r>
              <a:rPr sz="2400" dirty="0">
                <a:latin typeface="Candara"/>
                <a:cs typeface="Candara"/>
              </a:rPr>
              <a:t> boshqaruvi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nazorati </a:t>
            </a:r>
            <a:r>
              <a:rPr sz="2400" spc="-5" dirty="0">
                <a:latin typeface="Candara"/>
                <a:cs typeface="Candara"/>
              </a:rPr>
              <a:t>talab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qilinadi.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17300"/>
              </a:lnSpc>
              <a:spcBef>
                <a:spcPts val="885"/>
              </a:spcBef>
            </a:pPr>
            <a:r>
              <a:rPr sz="2000" spc="-5" dirty="0">
                <a:latin typeface="Candara"/>
                <a:cs typeface="Candara"/>
              </a:rPr>
              <a:t>AISni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loyihalash,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yaratish,</a:t>
            </a:r>
            <a:r>
              <a:rPr sz="2000" dirty="0">
                <a:latin typeface="Candara"/>
                <a:cs typeface="Candara"/>
              </a:rPr>
              <a:t> ishlatish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va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undan</a:t>
            </a:r>
            <a:r>
              <a:rPr sz="2000" spc="-5" dirty="0">
                <a:latin typeface="Candara"/>
                <a:cs typeface="Candara"/>
              </a:rPr>
              <a:t> foydalanishni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ta'minlaydigan </a:t>
            </a:r>
            <a:r>
              <a:rPr sz="2000" spc="-42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mutaxassislar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nomenklaturasida</a:t>
            </a:r>
            <a:r>
              <a:rPr sz="2000" dirty="0">
                <a:latin typeface="Candara"/>
                <a:cs typeface="Candara"/>
              </a:rPr>
              <a:t> tegishli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ravishda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korxona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va</a:t>
            </a:r>
            <a:r>
              <a:rPr sz="2000" dirty="0">
                <a:latin typeface="Candara"/>
                <a:cs typeface="Candara"/>
              </a:rPr>
              <a:t> tashkilotlarni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axborot </a:t>
            </a:r>
            <a:r>
              <a:rPr sz="2000" dirty="0">
                <a:latin typeface="Candara"/>
                <a:cs typeface="Candara"/>
              </a:rPr>
              <a:t> bilan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ta'minlash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jarayonlarida</a:t>
            </a:r>
            <a:r>
              <a:rPr sz="2000" dirty="0">
                <a:latin typeface="Candara"/>
                <a:cs typeface="Candara"/>
              </a:rPr>
              <a:t> muhim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rol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o'ynaydigan</a:t>
            </a:r>
            <a:r>
              <a:rPr sz="2000" dirty="0">
                <a:latin typeface="Candara"/>
                <a:cs typeface="Candara"/>
              </a:rPr>
              <a:t> "tizim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(ma'lumotlar</a:t>
            </a:r>
            <a:r>
              <a:rPr sz="2000" dirty="0">
                <a:latin typeface="Candara"/>
                <a:cs typeface="Candara"/>
              </a:rPr>
              <a:t> bazasi) 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adminstratori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(ma’muri)"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deb</a:t>
            </a:r>
            <a:r>
              <a:rPr sz="2000" spc="1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nomlangan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alohida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toifasi</a:t>
            </a:r>
            <a:r>
              <a:rPr sz="2000" spc="1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aniqlandi.</a:t>
            </a:r>
            <a:endParaRPr sz="2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1051814"/>
            <a:ext cx="891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ndara"/>
                <a:cs typeface="Candara"/>
              </a:rPr>
              <a:t>Ma’lumotlar</a:t>
            </a:r>
            <a:r>
              <a:rPr sz="2400" b="1" spc="-105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bazasini</a:t>
            </a:r>
            <a:r>
              <a:rPr sz="2400" b="1" spc="-100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loyihalash.</a:t>
            </a:r>
            <a:r>
              <a:rPr sz="2400" b="1" spc="-9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Ma’lumotlar</a:t>
            </a:r>
            <a:r>
              <a:rPr sz="2400" spc="-9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bazasini</a:t>
            </a:r>
            <a:r>
              <a:rPr sz="2400" spc="-1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loyihalash</a:t>
            </a:r>
            <a:r>
              <a:rPr sz="2400" spc="-10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nima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437" y="1420495"/>
            <a:ext cx="39471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  <a:tabLst>
                <a:tab pos="1050925" algn="l"/>
                <a:tab pos="2049780" algn="l"/>
                <a:tab pos="2088514" algn="l"/>
                <a:tab pos="2884170" algn="l"/>
                <a:tab pos="3136900" algn="l"/>
              </a:tabLst>
            </a:pPr>
            <a:r>
              <a:rPr sz="2400" spc="-5" dirty="0">
                <a:latin typeface="Candara"/>
                <a:cs typeface="Candara"/>
              </a:rPr>
              <a:t>uchun	</a:t>
            </a:r>
            <a:r>
              <a:rPr sz="2400" dirty="0">
                <a:latin typeface="Candara"/>
                <a:cs typeface="Candara"/>
              </a:rPr>
              <a:t>kerak,		</a:t>
            </a:r>
            <a:r>
              <a:rPr sz="2400" spc="-5" dirty="0">
                <a:latin typeface="Candara"/>
                <a:cs typeface="Candara"/>
              </a:rPr>
              <a:t>degan	</a:t>
            </a:r>
            <a:r>
              <a:rPr sz="2400" dirty="0">
                <a:latin typeface="Candara"/>
                <a:cs typeface="Candara"/>
              </a:rPr>
              <a:t>tabiiy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5" dirty="0">
                <a:latin typeface="Candara"/>
                <a:cs typeface="Candara"/>
              </a:rPr>
              <a:t>b</a:t>
            </a:r>
            <a:r>
              <a:rPr sz="2400" spc="-20" dirty="0">
                <a:latin typeface="Candara"/>
                <a:cs typeface="Candara"/>
              </a:rPr>
              <a:t>a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5" dirty="0">
                <a:latin typeface="Candara"/>
                <a:cs typeface="Candara"/>
              </a:rPr>
              <a:t>r</a:t>
            </a:r>
            <a:r>
              <a:rPr sz="2400" dirty="0">
                <a:latin typeface="Candara"/>
                <a:cs typeface="Candara"/>
              </a:rPr>
              <a:t>ini</a:t>
            </a:r>
            <a:r>
              <a:rPr sz="2400" spc="-10" dirty="0">
                <a:latin typeface="Candara"/>
                <a:cs typeface="Candara"/>
              </a:rPr>
              <a:t>n</a:t>
            </a:r>
            <a:r>
              <a:rPr sz="2400" dirty="0">
                <a:latin typeface="Candara"/>
                <a:cs typeface="Candara"/>
              </a:rPr>
              <a:t>g	</a:t>
            </a:r>
            <a:r>
              <a:rPr sz="2400" spc="-5" dirty="0">
                <a:latin typeface="Candara"/>
                <a:cs typeface="Candara"/>
              </a:rPr>
              <a:t>da</a:t>
            </a:r>
            <a:r>
              <a:rPr sz="2400" spc="5" dirty="0">
                <a:latin typeface="Candara"/>
                <a:cs typeface="Candara"/>
              </a:rPr>
              <a:t>r</a:t>
            </a:r>
            <a:r>
              <a:rPr sz="2400" dirty="0">
                <a:latin typeface="Candara"/>
                <a:cs typeface="Candara"/>
              </a:rPr>
              <a:t>s	jadv</a:t>
            </a:r>
            <a:r>
              <a:rPr sz="2400" spc="5" dirty="0">
                <a:latin typeface="Candara"/>
                <a:cs typeface="Candara"/>
              </a:rPr>
              <a:t>al</a:t>
            </a:r>
            <a:r>
              <a:rPr sz="2400" dirty="0">
                <a:latin typeface="Candara"/>
                <a:cs typeface="Candara"/>
              </a:rPr>
              <a:t>ini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0853" y="1420495"/>
            <a:ext cx="5205730" cy="8788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923290" algn="l"/>
                <a:tab pos="1969135" algn="l"/>
                <a:tab pos="3168650" algn="l"/>
                <a:tab pos="4565650" algn="l"/>
              </a:tabLst>
            </a:pPr>
            <a:r>
              <a:rPr sz="2400" dirty="0">
                <a:latin typeface="Candara"/>
                <a:cs typeface="Candara"/>
              </a:rPr>
              <a:t>savol	p</a:t>
            </a:r>
            <a:r>
              <a:rPr sz="2400" spc="5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ydo	b</a:t>
            </a:r>
            <a:r>
              <a:rPr sz="2400" spc="40" dirty="0">
                <a:latin typeface="Candara"/>
                <a:cs typeface="Candara"/>
              </a:rPr>
              <a:t>o</a:t>
            </a:r>
            <a:r>
              <a:rPr sz="2400" spc="-5" dirty="0">
                <a:latin typeface="Candara"/>
                <a:cs typeface="Candara"/>
              </a:rPr>
              <a:t>’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adi.	</a:t>
            </a:r>
            <a:r>
              <a:rPr sz="2400" spc="-10" dirty="0">
                <a:latin typeface="Candara"/>
                <a:cs typeface="Candara"/>
              </a:rPr>
              <a:t>M</a:t>
            </a:r>
            <a:r>
              <a:rPr sz="2400" spc="15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salan,	O</a:t>
            </a:r>
            <a:r>
              <a:rPr sz="2400" spc="-10" dirty="0">
                <a:latin typeface="Candara"/>
                <a:cs typeface="Candara"/>
              </a:rPr>
              <a:t>T</a:t>
            </a:r>
            <a:r>
              <a:rPr sz="2400" dirty="0">
                <a:latin typeface="Candara"/>
                <a:cs typeface="Candara"/>
              </a:rPr>
              <a:t>M</a:t>
            </a:r>
            <a:endParaRPr sz="2400">
              <a:latin typeface="Candara"/>
              <a:cs typeface="Candara"/>
            </a:endParaRPr>
          </a:p>
          <a:p>
            <a:pPr marL="142240">
              <a:lnSpc>
                <a:spcPct val="100000"/>
              </a:lnSpc>
              <a:spcBef>
                <a:spcPts val="480"/>
              </a:spcBef>
              <a:tabLst>
                <a:tab pos="1165225" algn="l"/>
                <a:tab pos="2642235" algn="l"/>
                <a:tab pos="4127500" algn="l"/>
              </a:tabLst>
            </a:pPr>
            <a:r>
              <a:rPr sz="2400" dirty="0">
                <a:latin typeface="Candara"/>
                <a:cs typeface="Candara"/>
              </a:rPr>
              <a:t>ko’rib	chiqaylik.	</a:t>
            </a:r>
            <a:r>
              <a:rPr sz="2400" spc="-5" dirty="0">
                <a:latin typeface="Candara"/>
                <a:cs typeface="Candara"/>
              </a:rPr>
              <a:t>Jadvalda,	ehtimol,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437" y="2276729"/>
            <a:ext cx="9281795" cy="4304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90"/>
              </a:spcBef>
            </a:pPr>
            <a:r>
              <a:rPr sz="2400" dirty="0">
                <a:latin typeface="Candara"/>
                <a:cs typeface="Candara"/>
              </a:rPr>
              <a:t>talabaning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identifikatsiya</a:t>
            </a:r>
            <a:r>
              <a:rPr sz="2400" spc="-5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raqami</a:t>
            </a:r>
            <a:r>
              <a:rPr sz="2400" spc="-7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-5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F.I.SH,</a:t>
            </a:r>
            <a:r>
              <a:rPr sz="2400" spc="-6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guruh</a:t>
            </a:r>
            <a:r>
              <a:rPr sz="2400" spc="-6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kodi,</a:t>
            </a:r>
            <a:r>
              <a:rPr sz="2400" spc="-6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guruh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tavsifi,</a:t>
            </a:r>
            <a:r>
              <a:rPr sz="2400" spc="-6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dars </a:t>
            </a:r>
            <a:r>
              <a:rPr sz="2400" spc="-50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vaqti, fan </a:t>
            </a:r>
            <a:r>
              <a:rPr sz="2400" spc="-10" dirty="0">
                <a:latin typeface="Candara"/>
                <a:cs typeface="Candara"/>
              </a:rPr>
              <a:t>o’qituvchisi</a:t>
            </a:r>
            <a:r>
              <a:rPr sz="2400" spc="-5" dirty="0">
                <a:latin typeface="Candara"/>
                <a:cs typeface="Candara"/>
              </a:rPr>
              <a:t> F.I.SH,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dars</a:t>
            </a:r>
            <a:r>
              <a:rPr sz="2400" dirty="0">
                <a:latin typeface="Candara"/>
                <a:cs typeface="Candara"/>
              </a:rPr>
              <a:t> vaqti 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auditoriya raqami</a:t>
            </a:r>
            <a:r>
              <a:rPr sz="2400" dirty="0">
                <a:latin typeface="Candara"/>
                <a:cs typeface="Candara"/>
              </a:rPr>
              <a:t> mavjud.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Talaba ongida </a:t>
            </a:r>
            <a:r>
              <a:rPr sz="2400" spc="-10" dirty="0">
                <a:latin typeface="Candara"/>
                <a:cs typeface="Candara"/>
              </a:rPr>
              <a:t>ushbu </a:t>
            </a:r>
            <a:r>
              <a:rPr sz="2400" dirty="0">
                <a:latin typeface="Candara"/>
                <a:cs typeface="Candara"/>
              </a:rPr>
              <a:t>turli xil </a:t>
            </a:r>
            <a:r>
              <a:rPr sz="2400" spc="-5" dirty="0">
                <a:latin typeface="Candara"/>
                <a:cs typeface="Candara"/>
              </a:rPr>
              <a:t>ma’lumotlar elementlari </a:t>
            </a:r>
            <a:r>
              <a:rPr sz="2400" dirty="0">
                <a:latin typeface="Candara"/>
                <a:cs typeface="Candara"/>
              </a:rPr>
              <a:t>bitta birlikni tashkil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qiladi. </a:t>
            </a:r>
            <a:r>
              <a:rPr sz="2400" spc="-10" dirty="0">
                <a:latin typeface="Candara"/>
                <a:cs typeface="Candara"/>
              </a:rPr>
              <a:t>Agar </a:t>
            </a:r>
            <a:r>
              <a:rPr sz="2400" spc="-5" dirty="0">
                <a:latin typeface="Candara"/>
                <a:cs typeface="Candara"/>
              </a:rPr>
              <a:t>OTM </a:t>
            </a:r>
            <a:r>
              <a:rPr sz="2400" dirty="0">
                <a:latin typeface="Candara"/>
                <a:cs typeface="Candara"/>
              </a:rPr>
              <a:t>fakulteti o’z </a:t>
            </a:r>
            <a:r>
              <a:rPr sz="2400" spc="-5" dirty="0">
                <a:latin typeface="Candara"/>
                <a:cs typeface="Candara"/>
              </a:rPr>
              <a:t>talabalarning </a:t>
            </a:r>
            <a:r>
              <a:rPr sz="2400" dirty="0">
                <a:latin typeface="Candara"/>
                <a:cs typeface="Candara"/>
              </a:rPr>
              <a:t>jadvalini </a:t>
            </a:r>
            <a:r>
              <a:rPr sz="2400" spc="-5" dirty="0">
                <a:latin typeface="Candara"/>
                <a:cs typeface="Candara"/>
              </a:rPr>
              <a:t>qayd qilishni istasa, </a:t>
            </a:r>
            <a:r>
              <a:rPr sz="2400" dirty="0">
                <a:latin typeface="Candara"/>
                <a:cs typeface="Candara"/>
              </a:rPr>
              <a:t> tashqi </a:t>
            </a:r>
            <a:r>
              <a:rPr sz="2400" spc="-5" dirty="0">
                <a:latin typeface="Candara"/>
                <a:cs typeface="Candara"/>
              </a:rPr>
              <a:t>foydalanuvchi </a:t>
            </a:r>
            <a:r>
              <a:rPr sz="2400" dirty="0">
                <a:latin typeface="Candara"/>
                <a:cs typeface="Candara"/>
              </a:rPr>
              <a:t>jadval </a:t>
            </a:r>
            <a:r>
              <a:rPr sz="2400" spc="-5" dirty="0">
                <a:latin typeface="Candara"/>
                <a:cs typeface="Candara"/>
              </a:rPr>
              <a:t>ma’lumotlarini </a:t>
            </a:r>
            <a:r>
              <a:rPr sz="2400" dirty="0">
                <a:latin typeface="Candara"/>
                <a:cs typeface="Candara"/>
              </a:rPr>
              <a:t>saqlash </a:t>
            </a:r>
            <a:r>
              <a:rPr sz="2400" spc="-10" dirty="0">
                <a:latin typeface="Candara"/>
                <a:cs typeface="Candara"/>
              </a:rPr>
              <a:t>uchun </a:t>
            </a:r>
            <a:r>
              <a:rPr sz="2400" dirty="0">
                <a:latin typeface="Candara"/>
                <a:cs typeface="Candara"/>
              </a:rPr>
              <a:t>elektron jadval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yaratishi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mumkin.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Agar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talaba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stoli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ma’lumotlar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doirasiga </a:t>
            </a:r>
            <a:r>
              <a:rPr sz="2400" dirty="0">
                <a:latin typeface="Candara"/>
                <a:cs typeface="Candara"/>
              </a:rPr>
              <a:t> kirishga </a:t>
            </a:r>
            <a:r>
              <a:rPr sz="2400" spc="-5" dirty="0">
                <a:latin typeface="Candara"/>
                <a:cs typeface="Candara"/>
              </a:rPr>
              <a:t>imkon </a:t>
            </a:r>
            <a:r>
              <a:rPr sz="2400" dirty="0">
                <a:latin typeface="Candara"/>
                <a:cs typeface="Candara"/>
              </a:rPr>
              <a:t>bersa ham, u </a:t>
            </a:r>
            <a:r>
              <a:rPr sz="2400" spc="-5" dirty="0">
                <a:latin typeface="Candara"/>
                <a:cs typeface="Candara"/>
              </a:rPr>
              <a:t>dars </a:t>
            </a:r>
            <a:r>
              <a:rPr sz="2400" dirty="0">
                <a:latin typeface="Candara"/>
                <a:cs typeface="Candara"/>
              </a:rPr>
              <a:t>jadvaliga </a:t>
            </a:r>
            <a:r>
              <a:rPr sz="2400" spc="-5" dirty="0">
                <a:latin typeface="Candara"/>
                <a:cs typeface="Candara"/>
              </a:rPr>
              <a:t>bo’lgan nuqtai </a:t>
            </a:r>
            <a:r>
              <a:rPr sz="2400" dirty="0">
                <a:latin typeface="Candara"/>
                <a:cs typeface="Candara"/>
              </a:rPr>
              <a:t>nazarini aks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ettiruvchi bitta jadvaldan tashkil </a:t>
            </a:r>
            <a:r>
              <a:rPr sz="2400" spc="-5" dirty="0">
                <a:latin typeface="Candara"/>
                <a:cs typeface="Candara"/>
              </a:rPr>
              <a:t>topgan </a:t>
            </a:r>
            <a:r>
              <a:rPr sz="2400" dirty="0">
                <a:latin typeface="Candara"/>
                <a:cs typeface="Candara"/>
              </a:rPr>
              <a:t>tuzilmani yaratishi </a:t>
            </a:r>
            <a:r>
              <a:rPr sz="2400" spc="-5" dirty="0">
                <a:latin typeface="Candara"/>
                <a:cs typeface="Candara"/>
              </a:rPr>
              <a:t>mumkin. </a:t>
            </a:r>
            <a:r>
              <a:rPr sz="2400" spc="5" dirty="0">
                <a:latin typeface="Candara"/>
                <a:cs typeface="Candara"/>
              </a:rPr>
              <a:t>Bu 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turdagi </a:t>
            </a:r>
            <a:r>
              <a:rPr sz="2400" dirty="0">
                <a:latin typeface="Candara"/>
                <a:cs typeface="Candara"/>
              </a:rPr>
              <a:t>tor </a:t>
            </a:r>
            <a:r>
              <a:rPr sz="2400" spc="-10" dirty="0">
                <a:latin typeface="Candara"/>
                <a:cs typeface="Candara"/>
              </a:rPr>
              <a:t>doiradagi </a:t>
            </a:r>
            <a:r>
              <a:rPr sz="2400" spc="-5" dirty="0">
                <a:latin typeface="Candara"/>
                <a:cs typeface="Candara"/>
              </a:rPr>
              <a:t>ma’lumotni </a:t>
            </a:r>
            <a:r>
              <a:rPr sz="2400" dirty="0">
                <a:latin typeface="Candara"/>
                <a:cs typeface="Candara"/>
              </a:rPr>
              <a:t>ikki o’lchovli </a:t>
            </a:r>
            <a:r>
              <a:rPr sz="2400" spc="-5" dirty="0">
                <a:latin typeface="Candara"/>
                <a:cs typeface="Candara"/>
              </a:rPr>
              <a:t>jadval </a:t>
            </a:r>
            <a:r>
              <a:rPr sz="2400" dirty="0">
                <a:latin typeface="Candara"/>
                <a:cs typeface="Candara"/>
              </a:rPr>
              <a:t>tuzilmasiga </a:t>
            </a:r>
            <a:r>
              <a:rPr sz="2400" spc="-5" dirty="0">
                <a:latin typeface="Candara"/>
                <a:cs typeface="Candara"/>
              </a:rPr>
              <a:t>tarjima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qilish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ma’lumotlar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bazasini</a:t>
            </a:r>
            <a:r>
              <a:rPr sz="2400" dirty="0">
                <a:latin typeface="Candara"/>
                <a:cs typeface="Candara"/>
              </a:rPr>
              <a:t> loyihalashda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sust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tanlov </a:t>
            </a:r>
            <a:r>
              <a:rPr sz="2400" spc="-5" dirty="0">
                <a:latin typeface="Candara"/>
                <a:cs typeface="Candara"/>
              </a:rPr>
              <a:t>hisoblanadi.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987933"/>
            <a:ext cx="9281795" cy="541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indent="360680" algn="just">
              <a:lnSpc>
                <a:spcPct val="117200"/>
              </a:lnSpc>
              <a:spcBef>
                <a:spcPts val="105"/>
              </a:spcBef>
            </a:pPr>
            <a:r>
              <a:rPr sz="2400" spc="-5" dirty="0">
                <a:latin typeface="Candara"/>
                <a:cs typeface="Candara"/>
              </a:rPr>
              <a:t>"Adminstratorlik"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atamasi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AISni</a:t>
            </a:r>
            <a:r>
              <a:rPr sz="2400" dirty="0">
                <a:latin typeface="Candara"/>
                <a:cs typeface="Candara"/>
              </a:rPr>
              <a:t> yaratish,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ishlatish</a:t>
            </a:r>
            <a:r>
              <a:rPr sz="2400" dirty="0">
                <a:latin typeface="Candara"/>
                <a:cs typeface="Candara"/>
              </a:rPr>
              <a:t> 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undan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foydalanishning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AIS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faoliyatining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ishonchliligi</a:t>
            </a:r>
            <a:r>
              <a:rPr sz="2400" dirty="0">
                <a:latin typeface="Candara"/>
                <a:cs typeface="Candara"/>
              </a:rPr>
              <a:t> 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samaradorligini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ta'minlash, ma'lumotlar xavfsizligi </a:t>
            </a:r>
            <a:r>
              <a:rPr sz="2400" dirty="0">
                <a:latin typeface="Candara"/>
                <a:cs typeface="Candara"/>
              </a:rPr>
              <a:t>va </a:t>
            </a:r>
            <a:r>
              <a:rPr sz="2400" spc="-5" dirty="0">
                <a:latin typeface="Candara"/>
                <a:cs typeface="Candara"/>
              </a:rPr>
              <a:t>turli </a:t>
            </a:r>
            <a:r>
              <a:rPr sz="2400" dirty="0">
                <a:latin typeface="Candara"/>
                <a:cs typeface="Candara"/>
              </a:rPr>
              <a:t>toifadagi </a:t>
            </a:r>
            <a:r>
              <a:rPr sz="2400" spc="-5" dirty="0">
                <a:latin typeface="Candara"/>
                <a:cs typeface="Candara"/>
              </a:rPr>
              <a:t>foydalanuvchilarning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jamoaviy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ishini </a:t>
            </a:r>
            <a:r>
              <a:rPr sz="2400" dirty="0">
                <a:latin typeface="Candara"/>
                <a:cs typeface="Candara"/>
              </a:rPr>
              <a:t>tashkil</a:t>
            </a:r>
            <a:r>
              <a:rPr sz="2400" spc="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etish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bilan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bog'liq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jarayonlar</a:t>
            </a:r>
            <a:r>
              <a:rPr sz="2400" spc="3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majmuini</a:t>
            </a:r>
            <a:r>
              <a:rPr sz="2400" dirty="0">
                <a:latin typeface="Candara"/>
                <a:cs typeface="Candara"/>
              </a:rPr>
              <a:t> belgilaydi.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17500"/>
              </a:lnSpc>
              <a:spcBef>
                <a:spcPts val="775"/>
              </a:spcBef>
            </a:pPr>
            <a:r>
              <a:rPr sz="2400" dirty="0">
                <a:latin typeface="Candara"/>
                <a:cs typeface="Candara"/>
              </a:rPr>
              <a:t>Ushbu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jarayonlar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kompleksini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hal</a:t>
            </a:r>
            <a:r>
              <a:rPr sz="2400" spc="-5" dirty="0">
                <a:latin typeface="Candara"/>
                <a:cs typeface="Candara"/>
              </a:rPr>
              <a:t> qilinayotgan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vazifalarga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muvofiq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quyidagi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guruhlarga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bo'lish </a:t>
            </a:r>
            <a:r>
              <a:rPr sz="2400" spc="-5" dirty="0">
                <a:latin typeface="Candara"/>
                <a:cs typeface="Candara"/>
              </a:rPr>
              <a:t>mumkin:</a:t>
            </a:r>
            <a:endParaRPr sz="2400">
              <a:latin typeface="Candara"/>
              <a:cs typeface="Candara"/>
            </a:endParaRPr>
          </a:p>
          <a:p>
            <a:pPr marL="829944" marR="5080" indent="-228600" algn="just">
              <a:lnSpc>
                <a:spcPct val="116700"/>
              </a:lnSpc>
              <a:spcBef>
                <a:spcPts val="940"/>
              </a:spcBef>
              <a:buFont typeface="Symbol"/>
              <a:buChar char=""/>
              <a:tabLst>
                <a:tab pos="830580" algn="l"/>
              </a:tabLst>
            </a:pPr>
            <a:r>
              <a:rPr sz="2400" spc="-5" dirty="0">
                <a:latin typeface="Candara"/>
                <a:cs typeface="Candara"/>
              </a:rPr>
              <a:t>AISning </a:t>
            </a:r>
            <a:r>
              <a:rPr sz="2400" dirty="0">
                <a:latin typeface="Candara"/>
                <a:cs typeface="Candara"/>
              </a:rPr>
              <a:t>tarkibiy, </a:t>
            </a:r>
            <a:r>
              <a:rPr sz="2400" spc="-5" dirty="0">
                <a:latin typeface="Candara"/>
                <a:cs typeface="Candara"/>
              </a:rPr>
              <a:t>interfeysi </a:t>
            </a:r>
            <a:r>
              <a:rPr sz="2400" dirty="0">
                <a:latin typeface="Candara"/>
                <a:cs typeface="Candara"/>
              </a:rPr>
              <a:t>va </a:t>
            </a:r>
            <a:r>
              <a:rPr sz="2400" spc="-5" dirty="0">
                <a:latin typeface="Candara"/>
                <a:cs typeface="Candara"/>
              </a:rPr>
              <a:t>texnologik tarkibiy qismlarini </a:t>
            </a:r>
            <a:r>
              <a:rPr sz="2400" dirty="0">
                <a:latin typeface="Candara"/>
                <a:cs typeface="Candara"/>
              </a:rPr>
              <a:t>tizim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obyektining </a:t>
            </a:r>
            <a:r>
              <a:rPr sz="2400" spc="-5" dirty="0">
                <a:latin typeface="Candara"/>
                <a:cs typeface="Candara"/>
              </a:rPr>
              <a:t>tuzilishi </a:t>
            </a:r>
            <a:r>
              <a:rPr sz="2400" dirty="0">
                <a:latin typeface="Candara"/>
                <a:cs typeface="Candara"/>
              </a:rPr>
              <a:t>va </a:t>
            </a:r>
            <a:r>
              <a:rPr sz="2400" spc="-5" dirty="0">
                <a:latin typeface="Candara"/>
                <a:cs typeface="Candara"/>
              </a:rPr>
              <a:t>jarayonlariga moslashtirishni ta'minlash </a:t>
            </a:r>
            <a:r>
              <a:rPr sz="2400" spc="5" dirty="0">
                <a:latin typeface="Candara"/>
                <a:cs typeface="Candara"/>
              </a:rPr>
              <a:t>va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ta'minlash;</a:t>
            </a:r>
            <a:endParaRPr sz="2400">
              <a:latin typeface="Candara"/>
              <a:cs typeface="Candara"/>
            </a:endParaRPr>
          </a:p>
          <a:p>
            <a:pPr marL="829944" indent="-229235" algn="just">
              <a:lnSpc>
                <a:spcPct val="100000"/>
              </a:lnSpc>
              <a:spcBef>
                <a:spcPts val="640"/>
              </a:spcBef>
              <a:buFont typeface="Symbol"/>
              <a:buChar char=""/>
              <a:tabLst>
                <a:tab pos="830580" algn="l"/>
              </a:tabLst>
            </a:pPr>
            <a:r>
              <a:rPr sz="2400" spc="-5" dirty="0">
                <a:latin typeface="Candara"/>
                <a:cs typeface="Candara"/>
              </a:rPr>
              <a:t>ma'lumotlarning</a:t>
            </a:r>
            <a:r>
              <a:rPr sz="2400" spc="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ishonchliligi</a:t>
            </a:r>
            <a:r>
              <a:rPr sz="2400" spc="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-5" dirty="0">
                <a:latin typeface="Candara"/>
                <a:cs typeface="Candara"/>
              </a:rPr>
              <a:t> xavfsizligini</a:t>
            </a:r>
            <a:r>
              <a:rPr sz="2400" spc="2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ta'minlash;</a:t>
            </a:r>
            <a:endParaRPr sz="2400">
              <a:latin typeface="Candara"/>
              <a:cs typeface="Candara"/>
            </a:endParaRPr>
          </a:p>
          <a:p>
            <a:pPr marL="829944" marR="7620" indent="-228600" algn="just">
              <a:lnSpc>
                <a:spcPct val="115999"/>
              </a:lnSpc>
              <a:spcBef>
                <a:spcPts val="165"/>
              </a:spcBef>
              <a:buFont typeface="Symbol"/>
              <a:buChar char=""/>
              <a:tabLst>
                <a:tab pos="830580" algn="l"/>
              </a:tabLst>
            </a:pPr>
            <a:r>
              <a:rPr sz="2400" spc="-5" dirty="0">
                <a:latin typeface="Candara"/>
                <a:cs typeface="Candara"/>
              </a:rPr>
              <a:t>foydalanuvchilarning umumiy ma'lumotlar bilan ishlashini </a:t>
            </a:r>
            <a:r>
              <a:rPr sz="2400" dirty="0">
                <a:latin typeface="Candara"/>
                <a:cs typeface="Candara"/>
              </a:rPr>
              <a:t>tashkil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etish </a:t>
            </a:r>
            <a:r>
              <a:rPr sz="2400" dirty="0">
                <a:latin typeface="Candara"/>
                <a:cs typeface="Candara"/>
              </a:rPr>
              <a:t>va </a:t>
            </a:r>
            <a:r>
              <a:rPr sz="2400" spc="-5" dirty="0">
                <a:latin typeface="Candara"/>
                <a:cs typeface="Candara"/>
              </a:rPr>
              <a:t>ta'minlash.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987933"/>
            <a:ext cx="9283700" cy="5593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360680" algn="just">
              <a:lnSpc>
                <a:spcPct val="117100"/>
              </a:lnSpc>
              <a:spcBef>
                <a:spcPts val="110"/>
              </a:spcBef>
            </a:pPr>
            <a:r>
              <a:rPr sz="2400" spc="-5" dirty="0">
                <a:latin typeface="Candara"/>
                <a:cs typeface="Candara"/>
              </a:rPr>
              <a:t>Birinchi </a:t>
            </a:r>
            <a:r>
              <a:rPr sz="2400" dirty="0">
                <a:latin typeface="Candara"/>
                <a:cs typeface="Candara"/>
              </a:rPr>
              <a:t>yo'nalish </a:t>
            </a:r>
            <a:r>
              <a:rPr sz="2400" spc="-5" dirty="0">
                <a:latin typeface="Candara"/>
                <a:cs typeface="Candara"/>
              </a:rPr>
              <a:t>tizim ma'murining AISni </a:t>
            </a:r>
            <a:r>
              <a:rPr sz="2400" dirty="0">
                <a:latin typeface="Candara"/>
                <a:cs typeface="Candara"/>
              </a:rPr>
              <a:t>loyihalash </a:t>
            </a:r>
            <a:r>
              <a:rPr sz="2400" spc="-10" dirty="0">
                <a:latin typeface="Candara"/>
                <a:cs typeface="Candara"/>
              </a:rPr>
              <a:t>va </a:t>
            </a:r>
            <a:r>
              <a:rPr sz="2400" spc="-5" dirty="0">
                <a:latin typeface="Candara"/>
                <a:cs typeface="Candara"/>
              </a:rPr>
              <a:t>ishga tushirish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bosqichlarida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qatnashishini</a:t>
            </a:r>
            <a:r>
              <a:rPr sz="2400" dirty="0">
                <a:latin typeface="Candara"/>
                <a:cs typeface="Candara"/>
              </a:rPr>
              <a:t> ko'zda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tutadi.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Shu</a:t>
            </a:r>
            <a:r>
              <a:rPr sz="2400" dirty="0">
                <a:latin typeface="Candara"/>
                <a:cs typeface="Candara"/>
              </a:rPr>
              <a:t> bilan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birga,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ma'mur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yaratilgan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bankining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kontseptual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diagrammasining</a:t>
            </a:r>
            <a:r>
              <a:rPr sz="2400" dirty="0">
                <a:latin typeface="Candara"/>
                <a:cs typeface="Candara"/>
              </a:rPr>
              <a:t> ba'zi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tarkibiy </a:t>
            </a:r>
            <a:r>
              <a:rPr sz="2400" spc="-5" dirty="0">
                <a:latin typeface="Candara"/>
                <a:cs typeface="Candara"/>
              </a:rPr>
              <a:t>qismlarini amalga oshirish </a:t>
            </a:r>
            <a:r>
              <a:rPr sz="2400" spc="-10" dirty="0">
                <a:latin typeface="Candara"/>
                <a:cs typeface="Candara"/>
              </a:rPr>
              <a:t>nuqtai </a:t>
            </a:r>
            <a:r>
              <a:rPr sz="2400" dirty="0">
                <a:latin typeface="Candara"/>
                <a:cs typeface="Candara"/>
              </a:rPr>
              <a:t>nazaridan </a:t>
            </a:r>
            <a:r>
              <a:rPr sz="2400" spc="-5" dirty="0">
                <a:latin typeface="Candara"/>
                <a:cs typeface="Candara"/>
              </a:rPr>
              <a:t>ma'lumotlar bazasini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 </a:t>
            </a:r>
            <a:r>
              <a:rPr sz="2400" spc="-5" dirty="0">
                <a:latin typeface="Candara"/>
                <a:cs typeface="Candara"/>
              </a:rPr>
              <a:t>uning xususiyatlarini </a:t>
            </a:r>
            <a:r>
              <a:rPr sz="2400" dirty="0">
                <a:latin typeface="Candara"/>
                <a:cs typeface="Candara"/>
              </a:rPr>
              <a:t>tanlash </a:t>
            </a:r>
            <a:r>
              <a:rPr sz="2400" spc="-5" dirty="0">
                <a:latin typeface="Candara"/>
                <a:cs typeface="Candara"/>
              </a:rPr>
              <a:t>bo'yicha ishlab chiquvchilar guruhining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mutaxassisi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sifatida</a:t>
            </a:r>
            <a:r>
              <a:rPr sz="2400" dirty="0">
                <a:latin typeface="Candara"/>
                <a:cs typeface="Candara"/>
              </a:rPr>
              <a:t> ishlaydi,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standart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so'rovlarni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yaratish</a:t>
            </a:r>
            <a:r>
              <a:rPr sz="2400" dirty="0">
                <a:latin typeface="Candara"/>
                <a:cs typeface="Candara"/>
              </a:rPr>
              <a:t> jarayonida,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kiritish</a:t>
            </a:r>
            <a:r>
              <a:rPr sz="2400" dirty="0">
                <a:latin typeface="Candara"/>
                <a:cs typeface="Candara"/>
              </a:rPr>
              <a:t> 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chiqarish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uchun</a:t>
            </a:r>
            <a:r>
              <a:rPr sz="2400" dirty="0">
                <a:latin typeface="Candara"/>
                <a:cs typeface="Candara"/>
              </a:rPr>
              <a:t> ekran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shakllarida,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hisobot </a:t>
            </a:r>
            <a:r>
              <a:rPr sz="2400" dirty="0">
                <a:latin typeface="Candara"/>
                <a:cs typeface="Candara"/>
              </a:rPr>
              <a:t> shakllarida </a:t>
            </a:r>
            <a:r>
              <a:rPr sz="2400" spc="-5" dirty="0">
                <a:latin typeface="Candara"/>
                <a:cs typeface="Candara"/>
              </a:rPr>
              <a:t>qatnashadi. </a:t>
            </a:r>
            <a:r>
              <a:rPr sz="2400" dirty="0">
                <a:latin typeface="Candara"/>
                <a:cs typeface="Candara"/>
              </a:rPr>
              <a:t>Dizayn </a:t>
            </a:r>
            <a:r>
              <a:rPr sz="2400" spc="-5" dirty="0">
                <a:latin typeface="Candara"/>
                <a:cs typeface="Candara"/>
              </a:rPr>
              <a:t>bosqichida </a:t>
            </a:r>
            <a:r>
              <a:rPr sz="2400" dirty="0">
                <a:latin typeface="Candara"/>
                <a:cs typeface="Candara"/>
              </a:rPr>
              <a:t>va ayniqsa </a:t>
            </a:r>
            <a:r>
              <a:rPr sz="2400" spc="-5" dirty="0">
                <a:latin typeface="Candara"/>
                <a:cs typeface="Candara"/>
              </a:rPr>
              <a:t>keyingi ish </a:t>
            </a:r>
            <a:r>
              <a:rPr sz="2400" dirty="0">
                <a:latin typeface="Candara"/>
                <a:cs typeface="Candara"/>
              </a:rPr>
              <a:t>paytida,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tizimni ma'lumotlar </a:t>
            </a:r>
            <a:r>
              <a:rPr sz="2400" dirty="0">
                <a:latin typeface="Candara"/>
                <a:cs typeface="Candara"/>
              </a:rPr>
              <a:t>bilan </a:t>
            </a:r>
            <a:r>
              <a:rPr sz="2400" spc="-5" dirty="0">
                <a:latin typeface="Candara"/>
                <a:cs typeface="Candara"/>
              </a:rPr>
              <a:t>to'ldirishda, </a:t>
            </a:r>
            <a:r>
              <a:rPr sz="2400" dirty="0">
                <a:latin typeface="Candara"/>
                <a:cs typeface="Candara"/>
              </a:rPr>
              <a:t>tizim </a:t>
            </a:r>
            <a:r>
              <a:rPr sz="2400" spc="-5" dirty="0">
                <a:latin typeface="Candara"/>
                <a:cs typeface="Candara"/>
              </a:rPr>
              <a:t>ma'muri ichki ma'lumotlar </a:t>
            </a:r>
            <a:r>
              <a:rPr sz="2400" dirty="0">
                <a:latin typeface="Candara"/>
                <a:cs typeface="Candara"/>
              </a:rPr>
              <a:t> bazasi </a:t>
            </a:r>
            <a:r>
              <a:rPr sz="2400" spc="-5" dirty="0">
                <a:latin typeface="Candara"/>
                <a:cs typeface="Candara"/>
              </a:rPr>
              <a:t>sxemasining muvofiqligi </a:t>
            </a:r>
            <a:r>
              <a:rPr sz="2400" dirty="0">
                <a:latin typeface="Candara"/>
                <a:cs typeface="Candara"/>
              </a:rPr>
              <a:t>va </a:t>
            </a:r>
            <a:r>
              <a:rPr sz="2400" spc="-5" dirty="0">
                <a:latin typeface="Candara"/>
                <a:cs typeface="Candara"/>
              </a:rPr>
              <a:t>samaradorligini </a:t>
            </a:r>
            <a:r>
              <a:rPr sz="2400" dirty="0">
                <a:latin typeface="Candara"/>
                <a:cs typeface="Candara"/>
              </a:rPr>
              <a:t>tahlil </a:t>
            </a:r>
            <a:r>
              <a:rPr sz="2400" spc="-5" dirty="0">
                <a:latin typeface="Candara"/>
                <a:cs typeface="Candara"/>
              </a:rPr>
              <a:t>qiladi </a:t>
            </a:r>
            <a:r>
              <a:rPr sz="2400" dirty="0">
                <a:latin typeface="Candara"/>
                <a:cs typeface="Candara"/>
              </a:rPr>
              <a:t>va kerak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bo'lganda uni sozlashi mumkin. </a:t>
            </a:r>
            <a:r>
              <a:rPr sz="2400" dirty="0">
                <a:latin typeface="Candara"/>
                <a:cs typeface="Candara"/>
              </a:rPr>
              <a:t>Bunday </a:t>
            </a:r>
            <a:r>
              <a:rPr sz="2400" spc="-5" dirty="0">
                <a:latin typeface="Candara"/>
                <a:cs typeface="Candara"/>
              </a:rPr>
              <a:t>funktsiyalarni ta'minlash uchun </a:t>
            </a:r>
            <a:r>
              <a:rPr sz="2400" dirty="0">
                <a:latin typeface="Candara"/>
                <a:cs typeface="Candara"/>
              </a:rPr>
              <a:t> ba'zi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dirty="0">
                <a:latin typeface="Candara"/>
                <a:cs typeface="Candara"/>
              </a:rPr>
              <a:t> bazalarida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bazalarining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ishlashi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5" dirty="0">
                <a:latin typeface="Candara"/>
                <a:cs typeface="Candara"/>
              </a:rPr>
              <a:t>va 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optimalligi</a:t>
            </a:r>
            <a:r>
              <a:rPr sz="2400" spc="-5" dirty="0">
                <a:latin typeface="Candara"/>
                <a:cs typeface="Candara"/>
              </a:rPr>
              <a:t> tahlillari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ko'rinishidagi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maxsus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dasturiy</a:t>
            </a:r>
            <a:r>
              <a:rPr sz="2400" spc="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vositalar</a:t>
            </a:r>
            <a:r>
              <a:rPr sz="2400" spc="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mavjud.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987933"/>
            <a:ext cx="9284335" cy="5694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20" indent="360680" algn="just">
              <a:lnSpc>
                <a:spcPct val="117200"/>
              </a:lnSpc>
              <a:spcBef>
                <a:spcPts val="105"/>
              </a:spcBef>
            </a:pPr>
            <a:r>
              <a:rPr sz="2400" spc="-5" dirty="0">
                <a:latin typeface="Candara"/>
                <a:cs typeface="Candara"/>
              </a:rPr>
              <a:t>Xuddi</a:t>
            </a:r>
            <a:r>
              <a:rPr sz="2400" dirty="0">
                <a:latin typeface="Candara"/>
                <a:cs typeface="Candara"/>
              </a:rPr>
              <a:t> shu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funktsiyalar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guruhiga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lug'at-tasnif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bazasini</a:t>
            </a:r>
            <a:r>
              <a:rPr sz="2400" dirty="0">
                <a:latin typeface="Candara"/>
                <a:cs typeface="Candara"/>
              </a:rPr>
              <a:t> (lug'atlar,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ma'lumotnomalar, </a:t>
            </a:r>
            <a:r>
              <a:rPr sz="2400" dirty="0">
                <a:latin typeface="Candara"/>
                <a:cs typeface="Candara"/>
              </a:rPr>
              <a:t>kalit </a:t>
            </a:r>
            <a:r>
              <a:rPr sz="2400" spc="-5" dirty="0">
                <a:latin typeface="Candara"/>
                <a:cs typeface="Candara"/>
              </a:rPr>
              <a:t>so'zlar, tezauri) </a:t>
            </a:r>
            <a:r>
              <a:rPr sz="2400" dirty="0">
                <a:latin typeface="Candara"/>
                <a:cs typeface="Candara"/>
              </a:rPr>
              <a:t>yaratish va </a:t>
            </a:r>
            <a:r>
              <a:rPr sz="2400" spc="-5" dirty="0">
                <a:latin typeface="Candara"/>
                <a:cs typeface="Candara"/>
              </a:rPr>
              <a:t>yuritish </a:t>
            </a:r>
            <a:r>
              <a:rPr sz="2400" dirty="0">
                <a:latin typeface="Candara"/>
                <a:cs typeface="Candara"/>
              </a:rPr>
              <a:t>kiradi, ular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axborot </a:t>
            </a:r>
            <a:r>
              <a:rPr sz="2400" spc="-5" dirty="0">
                <a:latin typeface="Candara"/>
                <a:cs typeface="Candara"/>
              </a:rPr>
              <a:t>tizimining predmeti xususiyatlarini etarli darajada </a:t>
            </a:r>
            <a:r>
              <a:rPr sz="2400" dirty="0">
                <a:latin typeface="Candara"/>
                <a:cs typeface="Candara"/>
              </a:rPr>
              <a:t>aks </a:t>
            </a:r>
            <a:r>
              <a:rPr sz="2400" spc="-5" dirty="0">
                <a:latin typeface="Candara"/>
                <a:cs typeface="Candara"/>
              </a:rPr>
              <a:t>ettirishi </a:t>
            </a:r>
            <a:r>
              <a:rPr sz="2400" dirty="0">
                <a:latin typeface="Candara"/>
                <a:cs typeface="Candara"/>
              </a:rPr>
              <a:t> kerak.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17100"/>
              </a:lnSpc>
              <a:spcBef>
                <a:spcPts val="790"/>
              </a:spcBef>
            </a:pPr>
            <a:r>
              <a:rPr sz="2400" spc="-5" dirty="0">
                <a:latin typeface="Candara"/>
                <a:cs typeface="Candara"/>
              </a:rPr>
              <a:t>Yana</a:t>
            </a:r>
            <a:r>
              <a:rPr sz="2400" dirty="0">
                <a:latin typeface="Candara"/>
                <a:cs typeface="Candara"/>
              </a:rPr>
              <a:t> bir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muhim</a:t>
            </a:r>
            <a:r>
              <a:rPr sz="2400" dirty="0">
                <a:latin typeface="Candara"/>
                <a:cs typeface="Candara"/>
              </a:rPr>
              <a:t> funktsiya,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ayniqsa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axborot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tizimini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ishga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tushirish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bosqichida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tizimni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bilan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dastlabki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to'ldirish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hisoblanadi.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Ko'pgina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hollarda,</a:t>
            </a:r>
            <a:r>
              <a:rPr sz="2400" dirty="0">
                <a:latin typeface="Candara"/>
                <a:cs typeface="Candara"/>
              </a:rPr>
              <a:t> buning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uchun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boshqa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axborot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tizimlaridan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ma'lumotlar, </a:t>
            </a:r>
            <a:r>
              <a:rPr sz="2400" spc="-5" dirty="0">
                <a:latin typeface="Candara"/>
                <a:cs typeface="Candara"/>
              </a:rPr>
              <a:t>ehtimol </a:t>
            </a:r>
            <a:r>
              <a:rPr sz="2400" dirty="0">
                <a:latin typeface="Candara"/>
                <a:cs typeface="Candara"/>
              </a:rPr>
              <a:t>boshqa </a:t>
            </a:r>
            <a:r>
              <a:rPr sz="2400" spc="-5" dirty="0">
                <a:latin typeface="Candara"/>
                <a:cs typeface="Candara"/>
              </a:rPr>
              <a:t>jismoniy formatlarda </a:t>
            </a:r>
            <a:r>
              <a:rPr sz="2400" dirty="0">
                <a:latin typeface="Candara"/>
                <a:cs typeface="Candara"/>
              </a:rPr>
              <a:t>va </a:t>
            </a:r>
            <a:r>
              <a:rPr sz="2400" spc="-5" dirty="0">
                <a:latin typeface="Candara"/>
                <a:cs typeface="Candara"/>
              </a:rPr>
              <a:t>boshqa mantiqiy </a:t>
            </a:r>
            <a:r>
              <a:rPr sz="2400" dirty="0">
                <a:latin typeface="Candara"/>
                <a:cs typeface="Candara"/>
              </a:rPr>
              <a:t> tashkilotda </a:t>
            </a:r>
            <a:r>
              <a:rPr sz="2400" spc="-5" dirty="0">
                <a:latin typeface="Candara"/>
                <a:cs typeface="Candara"/>
              </a:rPr>
              <a:t>foydalanish mumkin. Tashqi manbalardan ma'lumotlarni </a:t>
            </a:r>
            <a:r>
              <a:rPr sz="2400" dirty="0">
                <a:latin typeface="Candara"/>
                <a:cs typeface="Candara"/>
              </a:rPr>
              <a:t>olib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kirish, </a:t>
            </a:r>
            <a:r>
              <a:rPr sz="2400" spc="-5" dirty="0">
                <a:latin typeface="Candara"/>
                <a:cs typeface="Candara"/>
              </a:rPr>
              <a:t>qoida tariqasida, AISda </a:t>
            </a:r>
            <a:r>
              <a:rPr sz="2400" dirty="0">
                <a:latin typeface="Candara"/>
                <a:cs typeface="Candara"/>
              </a:rPr>
              <a:t>foydalaniladigan </a:t>
            </a:r>
            <a:r>
              <a:rPr sz="2400" spc="-5" dirty="0">
                <a:latin typeface="Candara"/>
                <a:cs typeface="Candara"/>
              </a:rPr>
              <a:t>ma'lumotlar </a:t>
            </a:r>
            <a:r>
              <a:rPr sz="2400" dirty="0">
                <a:latin typeface="Candara"/>
                <a:cs typeface="Candara"/>
              </a:rPr>
              <a:t>bazasining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imkoniyatlari </a:t>
            </a:r>
            <a:r>
              <a:rPr sz="2400" spc="-5" dirty="0">
                <a:latin typeface="Candara"/>
                <a:cs typeface="Candara"/>
              </a:rPr>
              <a:t>nuqtai </a:t>
            </a:r>
            <a:r>
              <a:rPr sz="2400" dirty="0">
                <a:latin typeface="Candara"/>
                <a:cs typeface="Candara"/>
              </a:rPr>
              <a:t>nazaridan yuqori malakani, </a:t>
            </a:r>
            <a:r>
              <a:rPr sz="2400" spc="-5" dirty="0">
                <a:latin typeface="Candara"/>
                <a:cs typeface="Candara"/>
              </a:rPr>
              <a:t>AISda ma'lumotlarning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mantiqiy</a:t>
            </a:r>
            <a:r>
              <a:rPr sz="2400" spc="-9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-9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jismoniy</a:t>
            </a:r>
            <a:r>
              <a:rPr sz="2400" spc="-8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tashkil</a:t>
            </a:r>
            <a:r>
              <a:rPr sz="2400" spc="-8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etilishini</a:t>
            </a:r>
            <a:r>
              <a:rPr sz="2400" spc="-9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batafsil</a:t>
            </a:r>
            <a:r>
              <a:rPr sz="2400" spc="-8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taqdim</a:t>
            </a:r>
            <a:r>
              <a:rPr sz="2400" spc="-1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etishni</a:t>
            </a:r>
            <a:r>
              <a:rPr sz="2400" spc="-100" dirty="0">
                <a:latin typeface="Candara"/>
                <a:cs typeface="Candara"/>
              </a:rPr>
              <a:t> </a:t>
            </a:r>
            <a:r>
              <a:rPr sz="2400" spc="5" dirty="0">
                <a:latin typeface="Candara"/>
                <a:cs typeface="Candara"/>
              </a:rPr>
              <a:t>talab</a:t>
            </a:r>
            <a:r>
              <a:rPr sz="2400" spc="-9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qiladi</a:t>
            </a:r>
            <a:r>
              <a:rPr sz="2400" spc="-95" dirty="0">
                <a:latin typeface="Candara"/>
                <a:cs typeface="Candara"/>
              </a:rPr>
              <a:t> </a:t>
            </a:r>
            <a:r>
              <a:rPr sz="2400" spc="5" dirty="0">
                <a:latin typeface="Candara"/>
                <a:cs typeface="Candara"/>
              </a:rPr>
              <a:t>va </a:t>
            </a:r>
            <a:r>
              <a:rPr sz="2400" spc="-50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natijada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tizim</a:t>
            </a:r>
            <a:r>
              <a:rPr sz="2400" spc="-5" dirty="0">
                <a:latin typeface="Candara"/>
                <a:cs typeface="Candara"/>
              </a:rPr>
              <a:t> ma'muri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tomonidan </a:t>
            </a:r>
            <a:r>
              <a:rPr sz="2400" dirty="0">
                <a:latin typeface="Candara"/>
                <a:cs typeface="Candara"/>
              </a:rPr>
              <a:t>amalga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oshiriladi.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987933"/>
            <a:ext cx="9282430" cy="3451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360680" algn="just">
              <a:lnSpc>
                <a:spcPct val="117000"/>
              </a:lnSpc>
              <a:spcBef>
                <a:spcPts val="110"/>
              </a:spcBef>
            </a:pPr>
            <a:r>
              <a:rPr sz="2400" dirty="0">
                <a:latin typeface="Candara"/>
                <a:cs typeface="Candara"/>
              </a:rPr>
              <a:t>Relatsion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dirty="0">
                <a:latin typeface="Candara"/>
                <a:cs typeface="Candara"/>
              </a:rPr>
              <a:t> bazasi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asosida</a:t>
            </a:r>
            <a:r>
              <a:rPr sz="2400" spc="-5" dirty="0">
                <a:latin typeface="Candara"/>
                <a:cs typeface="Candara"/>
              </a:rPr>
              <a:t> yaratilgan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AISda</a:t>
            </a:r>
            <a:r>
              <a:rPr sz="2400" spc="-5" dirty="0">
                <a:latin typeface="Candara"/>
                <a:cs typeface="Candara"/>
              </a:rPr>
              <a:t> shunga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o'xshash vazifalar tashqi ma'lumotlar bazalarida </a:t>
            </a:r>
            <a:r>
              <a:rPr sz="2400" dirty="0">
                <a:latin typeface="Candara"/>
                <a:cs typeface="Candara"/>
              </a:rPr>
              <a:t>yoki </a:t>
            </a:r>
            <a:r>
              <a:rPr sz="2400" spc="-5" dirty="0">
                <a:latin typeface="Candara"/>
                <a:cs typeface="Candara"/>
              </a:rPr>
              <a:t>boshqa </a:t>
            </a:r>
            <a:r>
              <a:rPr sz="2400" dirty="0">
                <a:latin typeface="Candara"/>
                <a:cs typeface="Candara"/>
              </a:rPr>
              <a:t>formatdagi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fayllarda (jadvallar, matnli </a:t>
            </a:r>
            <a:r>
              <a:rPr sz="2400" spc="-5" dirty="0">
                <a:latin typeface="Candara"/>
                <a:cs typeface="Candara"/>
              </a:rPr>
              <a:t>fayllar) bo'lgan ma'lumotlar manbai bo'lgan </a:t>
            </a:r>
            <a:r>
              <a:rPr sz="2400" dirty="0">
                <a:latin typeface="Candara"/>
                <a:cs typeface="Candara"/>
              </a:rPr>
              <a:t> jadvallar </a:t>
            </a:r>
            <a:r>
              <a:rPr sz="2400" spc="-5" dirty="0">
                <a:latin typeface="Candara"/>
                <a:cs typeface="Candara"/>
              </a:rPr>
              <a:t>tuzish bo'yicha so'rovlar asosida </a:t>
            </a:r>
            <a:r>
              <a:rPr sz="2400" dirty="0">
                <a:latin typeface="Candara"/>
                <a:cs typeface="Candara"/>
              </a:rPr>
              <a:t>hal </a:t>
            </a:r>
            <a:r>
              <a:rPr sz="2400" spc="-5" dirty="0">
                <a:latin typeface="Candara"/>
                <a:cs typeface="Candara"/>
              </a:rPr>
              <a:t>qilinadi. Shunga ko'ra, AIS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ishining</a:t>
            </a:r>
            <a:r>
              <a:rPr sz="2400" dirty="0">
                <a:latin typeface="Candara"/>
                <a:cs typeface="Candara"/>
              </a:rPr>
              <a:t> o'ziga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xos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xususiyatlari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teskari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muammolarni,</a:t>
            </a:r>
            <a:r>
              <a:rPr sz="2400" dirty="0">
                <a:latin typeface="Candara"/>
                <a:cs typeface="Candara"/>
              </a:rPr>
              <a:t> ya'ni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tashqi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tizimlarga</a:t>
            </a:r>
            <a:r>
              <a:rPr sz="2400" spc="-1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-9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boshqa</a:t>
            </a:r>
            <a:r>
              <a:rPr sz="2400" spc="-9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formatlarga</a:t>
            </a:r>
            <a:r>
              <a:rPr sz="2400" spc="-10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ma'lumotlarni</a:t>
            </a:r>
            <a:r>
              <a:rPr sz="2400" spc="-9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eksport</a:t>
            </a:r>
            <a:r>
              <a:rPr sz="2400" spc="-10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qilish</a:t>
            </a:r>
            <a:r>
              <a:rPr sz="2400" spc="-10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vazifalarini </a:t>
            </a:r>
            <a:r>
              <a:rPr sz="2400" spc="-50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hal </a:t>
            </a:r>
            <a:r>
              <a:rPr sz="2400" spc="-5" dirty="0">
                <a:latin typeface="Candara"/>
                <a:cs typeface="Candara"/>
              </a:rPr>
              <a:t>qilishni </a:t>
            </a:r>
            <a:r>
              <a:rPr sz="2400" dirty="0">
                <a:latin typeface="Candara"/>
                <a:cs typeface="Candara"/>
              </a:rPr>
              <a:t>talab </a:t>
            </a:r>
            <a:r>
              <a:rPr sz="2400" spc="-10" dirty="0">
                <a:latin typeface="Candara"/>
                <a:cs typeface="Candara"/>
              </a:rPr>
              <a:t>qilishi </a:t>
            </a:r>
            <a:r>
              <a:rPr sz="2400" spc="-5" dirty="0">
                <a:latin typeface="Candara"/>
                <a:cs typeface="Candara"/>
              </a:rPr>
              <a:t>mumkin. </a:t>
            </a:r>
            <a:r>
              <a:rPr sz="2400" dirty="0">
                <a:latin typeface="Candara"/>
                <a:cs typeface="Candara"/>
              </a:rPr>
              <a:t>Ko'pgina </a:t>
            </a:r>
            <a:r>
              <a:rPr sz="2400" spc="-5" dirty="0">
                <a:latin typeface="Candara"/>
                <a:cs typeface="Candara"/>
              </a:rPr>
              <a:t>hollarda, </a:t>
            </a:r>
            <a:r>
              <a:rPr sz="2400" dirty="0">
                <a:latin typeface="Candara"/>
                <a:cs typeface="Candara"/>
              </a:rPr>
              <a:t>bunday </a:t>
            </a:r>
            <a:r>
              <a:rPr sz="2400" spc="-5" dirty="0">
                <a:latin typeface="Candara"/>
                <a:cs typeface="Candara"/>
              </a:rPr>
              <a:t>vazifalar AIS </a:t>
            </a:r>
            <a:r>
              <a:rPr sz="2400" dirty="0">
                <a:latin typeface="Candara"/>
                <a:cs typeface="Candara"/>
              </a:rPr>
              <a:t> ma'murlari</a:t>
            </a:r>
            <a:r>
              <a:rPr sz="2400" spc="-5" dirty="0">
                <a:latin typeface="Candara"/>
                <a:cs typeface="Candara"/>
              </a:rPr>
              <a:t> tomonidan</a:t>
            </a:r>
            <a:r>
              <a:rPr sz="2400" dirty="0">
                <a:latin typeface="Candara"/>
                <a:cs typeface="Candara"/>
              </a:rPr>
              <a:t> ham hal qilinadi.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987933"/>
            <a:ext cx="9281795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60680" algn="just">
              <a:lnSpc>
                <a:spcPct val="117200"/>
              </a:lnSpc>
              <a:spcBef>
                <a:spcPts val="105"/>
              </a:spcBef>
            </a:pPr>
            <a:r>
              <a:rPr sz="2400" b="1" dirty="0">
                <a:latin typeface="Candara"/>
                <a:cs typeface="Candara"/>
              </a:rPr>
              <a:t>Ma’lumotlar</a:t>
            </a:r>
            <a:r>
              <a:rPr sz="2400" b="1" spc="5" dirty="0">
                <a:latin typeface="Candara"/>
                <a:cs typeface="Candara"/>
              </a:rPr>
              <a:t> </a:t>
            </a:r>
            <a:r>
              <a:rPr sz="2400" b="1" spc="-10" dirty="0">
                <a:latin typeface="Candara"/>
                <a:cs typeface="Candara"/>
              </a:rPr>
              <a:t>bazasini</a:t>
            </a:r>
            <a:r>
              <a:rPr sz="2400" b="1" spc="-5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loyihalash</a:t>
            </a:r>
            <a:r>
              <a:rPr sz="2400" b="1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deganda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ma’lumotlar</a:t>
            </a:r>
            <a:r>
              <a:rPr sz="2400" dirty="0">
                <a:latin typeface="Candara"/>
                <a:cs typeface="Candara"/>
              </a:rPr>
              <a:t> bazasi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tuzilishini</a:t>
            </a:r>
            <a:r>
              <a:rPr sz="2400" spc="5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loyihalashtirishga</a:t>
            </a:r>
            <a:r>
              <a:rPr sz="2400" spc="5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qaratilgan,</a:t>
            </a:r>
            <a:r>
              <a:rPr sz="2400" spc="51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tashqi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foydalanuvchi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ma’lumotlarini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saqlash</a:t>
            </a:r>
            <a:r>
              <a:rPr sz="2400" dirty="0">
                <a:latin typeface="Candara"/>
                <a:cs typeface="Candara"/>
              </a:rPr>
              <a:t> 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boshqarish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uchun</a:t>
            </a:r>
            <a:r>
              <a:rPr sz="2400" dirty="0">
                <a:latin typeface="Candara"/>
                <a:cs typeface="Candara"/>
              </a:rPr>
              <a:t> ishlatiladigan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harakatlar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tushuniladi.</a:t>
            </a:r>
            <a:endParaRPr sz="2400">
              <a:latin typeface="Candara"/>
              <a:cs typeface="Candara"/>
            </a:endParaRPr>
          </a:p>
          <a:p>
            <a:pPr marR="8255" algn="r">
              <a:lnSpc>
                <a:spcPct val="100000"/>
              </a:lnSpc>
              <a:spcBef>
                <a:spcPts val="480"/>
              </a:spcBef>
            </a:pPr>
            <a:r>
              <a:rPr sz="2400" b="1" dirty="0">
                <a:latin typeface="Candara"/>
                <a:cs typeface="Candara"/>
              </a:rPr>
              <a:t>M</a:t>
            </a:r>
            <a:r>
              <a:rPr sz="2400" b="1" spc="5" dirty="0">
                <a:latin typeface="Candara"/>
                <a:cs typeface="Candara"/>
              </a:rPr>
              <a:t>a</a:t>
            </a:r>
            <a:r>
              <a:rPr sz="2400" b="1" dirty="0">
                <a:latin typeface="Candara"/>
                <a:cs typeface="Candara"/>
              </a:rPr>
              <a:t>’lumotlar</a:t>
            </a:r>
            <a:r>
              <a:rPr sz="2400" b="1" spc="-125" dirty="0">
                <a:latin typeface="Candara"/>
                <a:cs typeface="Candara"/>
              </a:rPr>
              <a:t> </a:t>
            </a:r>
            <a:r>
              <a:rPr sz="2400" b="1" spc="5" dirty="0">
                <a:latin typeface="Candara"/>
                <a:cs typeface="Candara"/>
              </a:rPr>
              <a:t>b</a:t>
            </a:r>
            <a:r>
              <a:rPr sz="2400" b="1" spc="-5" dirty="0">
                <a:latin typeface="Candara"/>
                <a:cs typeface="Candara"/>
              </a:rPr>
              <a:t>azas</a:t>
            </a:r>
            <a:r>
              <a:rPr sz="2400" b="1" spc="-25" dirty="0">
                <a:latin typeface="Candara"/>
                <a:cs typeface="Candara"/>
              </a:rPr>
              <a:t>i</a:t>
            </a:r>
            <a:r>
              <a:rPr sz="2400" b="1" dirty="0">
                <a:latin typeface="Candara"/>
                <a:cs typeface="Candara"/>
              </a:rPr>
              <a:t>ni</a:t>
            </a:r>
            <a:r>
              <a:rPr sz="2400" b="1" spc="-120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loy</a:t>
            </a:r>
            <a:r>
              <a:rPr sz="2400" b="1" spc="5" dirty="0">
                <a:latin typeface="Candara"/>
                <a:cs typeface="Candara"/>
              </a:rPr>
              <a:t>i</a:t>
            </a:r>
            <a:r>
              <a:rPr sz="2400" b="1" dirty="0">
                <a:latin typeface="Candara"/>
                <a:cs typeface="Candara"/>
              </a:rPr>
              <a:t>halash</a:t>
            </a:r>
            <a:r>
              <a:rPr sz="2400" b="1" spc="-1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-</a:t>
            </a:r>
            <a:r>
              <a:rPr sz="2400" spc="-1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bu</a:t>
            </a:r>
            <a:r>
              <a:rPr sz="2400" spc="-1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</a:t>
            </a:r>
            <a:r>
              <a:rPr sz="2400" spc="10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’lum</a:t>
            </a:r>
            <a:r>
              <a:rPr sz="2400" spc="-10" dirty="0">
                <a:latin typeface="Candara"/>
                <a:cs typeface="Candara"/>
              </a:rPr>
              <a:t>o</a:t>
            </a:r>
            <a:r>
              <a:rPr sz="2400" dirty="0">
                <a:latin typeface="Candara"/>
                <a:cs typeface="Candara"/>
              </a:rPr>
              <a:t>t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5" dirty="0">
                <a:latin typeface="Candara"/>
                <a:cs typeface="Candara"/>
              </a:rPr>
              <a:t>r</a:t>
            </a:r>
            <a:r>
              <a:rPr sz="2400" dirty="0">
                <a:latin typeface="Candara"/>
                <a:cs typeface="Candara"/>
              </a:rPr>
              <a:t>ni</a:t>
            </a:r>
            <a:r>
              <a:rPr sz="2400" spc="-1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boshqa</a:t>
            </a:r>
            <a:r>
              <a:rPr sz="2400" spc="10" dirty="0">
                <a:latin typeface="Candara"/>
                <a:cs typeface="Candara"/>
              </a:rPr>
              <a:t>r</a:t>
            </a:r>
            <a:r>
              <a:rPr sz="2400" spc="-25" dirty="0">
                <a:latin typeface="Candara"/>
                <a:cs typeface="Candara"/>
              </a:rPr>
              <a:t>i</a:t>
            </a:r>
            <a:r>
              <a:rPr sz="2400" dirty="0">
                <a:latin typeface="Candara"/>
                <a:cs typeface="Candara"/>
              </a:rPr>
              <a:t>sh</a:t>
            </a:r>
            <a:r>
              <a:rPr sz="2400" spc="-114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tizi</a:t>
            </a:r>
            <a:r>
              <a:rPr sz="2400" spc="-10" dirty="0">
                <a:latin typeface="Candara"/>
                <a:cs typeface="Candara"/>
              </a:rPr>
              <a:t>m</a:t>
            </a:r>
            <a:r>
              <a:rPr sz="2400" dirty="0">
                <a:latin typeface="Candara"/>
                <a:cs typeface="Candara"/>
              </a:rPr>
              <a:t>i</a:t>
            </a:r>
            <a:r>
              <a:rPr sz="2400" spc="10" dirty="0">
                <a:latin typeface="Candara"/>
                <a:cs typeface="Candara"/>
              </a:rPr>
              <a:t>n</a:t>
            </a:r>
            <a:r>
              <a:rPr sz="2400" dirty="0">
                <a:latin typeface="Candara"/>
                <a:cs typeface="Candara"/>
              </a:rPr>
              <a:t>i</a:t>
            </a:r>
            <a:endParaRPr sz="2400">
              <a:latin typeface="Candara"/>
              <a:cs typeface="Candara"/>
            </a:endParaRPr>
          </a:p>
          <a:p>
            <a:pPr marR="8255" algn="r">
              <a:lnSpc>
                <a:spcPct val="100000"/>
              </a:lnSpc>
              <a:spcBef>
                <a:spcPts val="500"/>
              </a:spcBef>
              <a:tabLst>
                <a:tab pos="2132330" algn="l"/>
                <a:tab pos="3016250" algn="l"/>
                <a:tab pos="4124960" algn="l"/>
                <a:tab pos="5196840" algn="l"/>
                <a:tab pos="6330315" algn="l"/>
                <a:tab pos="6764020" algn="l"/>
                <a:tab pos="7769859" algn="l"/>
              </a:tabLst>
            </a:pPr>
            <a:r>
              <a:rPr sz="2400" spc="-5" dirty="0">
                <a:latin typeface="Candara"/>
                <a:cs typeface="Candara"/>
              </a:rPr>
              <a:t>loyihalashtirish,	ishlab	chiqish,	</a:t>
            </a:r>
            <a:r>
              <a:rPr sz="2400" dirty="0">
                <a:latin typeface="Candara"/>
                <a:cs typeface="Candara"/>
              </a:rPr>
              <a:t>amalga	</a:t>
            </a:r>
            <a:r>
              <a:rPr sz="2400" spc="-5" dirty="0">
                <a:latin typeface="Candara"/>
                <a:cs typeface="Candara"/>
              </a:rPr>
              <a:t>oshirish	</a:t>
            </a:r>
            <a:r>
              <a:rPr sz="2400" dirty="0">
                <a:latin typeface="Candara"/>
                <a:cs typeface="Candara"/>
              </a:rPr>
              <a:t>va	xizmat	</a:t>
            </a:r>
            <a:r>
              <a:rPr sz="2400" spc="-5" dirty="0">
                <a:latin typeface="Candara"/>
                <a:cs typeface="Candara"/>
              </a:rPr>
              <a:t>ko’rsatishni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437" y="3559810"/>
            <a:ext cx="42303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  <a:tabLst>
                <a:tab pos="1900555" algn="l"/>
                <a:tab pos="2668270" algn="l"/>
                <a:tab pos="3256279" algn="l"/>
              </a:tabLst>
            </a:pPr>
            <a:r>
              <a:rPr sz="2400" spc="-5" dirty="0">
                <a:latin typeface="Candara"/>
                <a:cs typeface="Candara"/>
              </a:rPr>
              <a:t>osonlashtiradigan	jarayonlar </a:t>
            </a:r>
            <a:r>
              <a:rPr sz="2400" dirty="0">
                <a:latin typeface="Candara"/>
                <a:cs typeface="Candara"/>
              </a:rPr>
              <a:t> ma</a:t>
            </a:r>
            <a:r>
              <a:rPr sz="2400" spc="-10" dirty="0">
                <a:latin typeface="Candara"/>
                <a:cs typeface="Candara"/>
              </a:rPr>
              <a:t>’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u</a:t>
            </a:r>
            <a:r>
              <a:rPr sz="2400" spc="-15" dirty="0">
                <a:latin typeface="Candara"/>
                <a:cs typeface="Candara"/>
              </a:rPr>
              <a:t>m</a:t>
            </a:r>
            <a:r>
              <a:rPr sz="2400" dirty="0">
                <a:latin typeface="Candara"/>
                <a:cs typeface="Candara"/>
              </a:rPr>
              <a:t>ot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ar	b</a:t>
            </a:r>
            <a:r>
              <a:rPr sz="2400" spc="20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z</a:t>
            </a:r>
            <a:r>
              <a:rPr sz="2400" spc="-15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s</a:t>
            </a:r>
            <a:r>
              <a:rPr sz="2400" spc="-10" dirty="0">
                <a:latin typeface="Candara"/>
                <a:cs typeface="Candara"/>
              </a:rPr>
              <a:t>i</a:t>
            </a:r>
            <a:r>
              <a:rPr sz="2400" dirty="0">
                <a:latin typeface="Candara"/>
                <a:cs typeface="Candara"/>
              </a:rPr>
              <a:t>ni	saq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ash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4397" y="3559810"/>
            <a:ext cx="34556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6700"/>
              </a:lnSpc>
              <a:spcBef>
                <a:spcPts val="100"/>
              </a:spcBef>
              <a:tabLst>
                <a:tab pos="1274445" algn="l"/>
                <a:tab pos="1513205" algn="l"/>
                <a:tab pos="2696210" algn="l"/>
              </a:tabLst>
            </a:pPr>
            <a:r>
              <a:rPr sz="2400" dirty="0">
                <a:latin typeface="Candara"/>
                <a:cs typeface="Candara"/>
              </a:rPr>
              <a:t>to</a:t>
            </a:r>
            <a:r>
              <a:rPr sz="2400" spc="-10" dirty="0">
                <a:latin typeface="Candara"/>
                <a:cs typeface="Candara"/>
              </a:rPr>
              <a:t>’</a:t>
            </a:r>
            <a:r>
              <a:rPr sz="2400" spc="-15" dirty="0">
                <a:latin typeface="Candara"/>
                <a:cs typeface="Candara"/>
              </a:rPr>
              <a:t>p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ami.		</a:t>
            </a:r>
            <a:r>
              <a:rPr sz="2400" spc="-5" dirty="0">
                <a:latin typeface="Candara"/>
                <a:cs typeface="Candara"/>
              </a:rPr>
              <a:t>To</a:t>
            </a:r>
            <a:r>
              <a:rPr sz="2400" spc="-10" dirty="0">
                <a:latin typeface="Candara"/>
                <a:cs typeface="Candara"/>
              </a:rPr>
              <a:t>’</a:t>
            </a:r>
            <a:r>
              <a:rPr sz="2400" dirty="0">
                <a:latin typeface="Candara"/>
                <a:cs typeface="Candara"/>
              </a:rPr>
              <a:t>g’</a:t>
            </a:r>
            <a:r>
              <a:rPr sz="2400" spc="5" dirty="0">
                <a:latin typeface="Candara"/>
                <a:cs typeface="Candara"/>
              </a:rPr>
              <a:t>r</a:t>
            </a:r>
            <a:r>
              <a:rPr sz="2400" dirty="0">
                <a:latin typeface="Candara"/>
                <a:cs typeface="Candara"/>
              </a:rPr>
              <a:t>i	i</a:t>
            </a:r>
            <a:r>
              <a:rPr sz="2400" spc="-10" dirty="0">
                <a:latin typeface="Candara"/>
                <a:cs typeface="Candara"/>
              </a:rPr>
              <a:t>s</a:t>
            </a:r>
            <a:r>
              <a:rPr sz="2400" dirty="0">
                <a:latin typeface="Candara"/>
                <a:cs typeface="Candara"/>
              </a:rPr>
              <a:t>h</a:t>
            </a:r>
            <a:r>
              <a:rPr sz="2400" spc="-10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ab  oson,	</a:t>
            </a:r>
            <a:r>
              <a:rPr sz="2400" spc="-5" dirty="0">
                <a:latin typeface="Candara"/>
                <a:cs typeface="Candara"/>
              </a:rPr>
              <a:t>ma’lumotlarning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7165" y="3559810"/>
            <a:ext cx="12706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">
              <a:lnSpc>
                <a:spcPct val="116700"/>
              </a:lnSpc>
              <a:spcBef>
                <a:spcPts val="100"/>
              </a:spcBef>
            </a:pPr>
            <a:r>
              <a:rPr sz="2400" dirty="0">
                <a:latin typeface="Candara"/>
                <a:cs typeface="Candara"/>
              </a:rPr>
              <a:t>ch</a:t>
            </a:r>
            <a:r>
              <a:rPr sz="2400" spc="-10" dirty="0">
                <a:latin typeface="Candara"/>
                <a:cs typeface="Candara"/>
              </a:rPr>
              <a:t>i</a:t>
            </a:r>
            <a:r>
              <a:rPr sz="2400" spc="-5" dirty="0">
                <a:latin typeface="Candara"/>
                <a:cs typeface="Candara"/>
              </a:rPr>
              <a:t>qi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g</a:t>
            </a:r>
            <a:r>
              <a:rPr sz="2400" spc="-15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n  izchil</a:t>
            </a:r>
            <a:r>
              <a:rPr sz="2400" spc="10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igini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437" y="4416044"/>
            <a:ext cx="9279890" cy="216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16700"/>
              </a:lnSpc>
              <a:spcBef>
                <a:spcPts val="100"/>
              </a:spcBef>
            </a:pPr>
            <a:r>
              <a:rPr sz="2400" dirty="0">
                <a:latin typeface="Candara"/>
                <a:cs typeface="Candara"/>
              </a:rPr>
              <a:t>yaxshilaydi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diskni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saqlash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joyi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nuqtai</a:t>
            </a:r>
            <a:r>
              <a:rPr sz="2400" dirty="0">
                <a:latin typeface="Candara"/>
                <a:cs typeface="Candara"/>
              </a:rPr>
              <a:t> nazaridan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iqtisodiy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jihatdan </a:t>
            </a:r>
            <a:r>
              <a:rPr sz="2400" dirty="0">
                <a:latin typeface="Candara"/>
                <a:cs typeface="Candara"/>
              </a:rPr>
              <a:t> samarali.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17000"/>
              </a:lnSpc>
              <a:spcBef>
                <a:spcPts val="10"/>
              </a:spcBef>
            </a:pPr>
            <a:r>
              <a:rPr sz="2400" spc="-5" dirty="0">
                <a:latin typeface="Candara"/>
                <a:cs typeface="Candara"/>
              </a:rPr>
              <a:t>Ma’lumotlar bazasini </a:t>
            </a:r>
            <a:r>
              <a:rPr sz="2400" dirty="0">
                <a:latin typeface="Candara"/>
                <a:cs typeface="Candara"/>
              </a:rPr>
              <a:t>loyihalashning </a:t>
            </a:r>
            <a:r>
              <a:rPr sz="2400" spc="-5" dirty="0">
                <a:latin typeface="Candara"/>
                <a:cs typeface="Candara"/>
              </a:rPr>
              <a:t>asosiy </a:t>
            </a:r>
            <a:r>
              <a:rPr sz="2400" dirty="0">
                <a:latin typeface="Candara"/>
                <a:cs typeface="Candara"/>
              </a:rPr>
              <a:t>vazifalari taklif etilayotgan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ma’lumotlar</a:t>
            </a:r>
            <a:r>
              <a:rPr sz="2400" dirty="0">
                <a:latin typeface="Candara"/>
                <a:cs typeface="Candara"/>
              </a:rPr>
              <a:t> bazasi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tizimining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i="1" spc="-5" dirty="0">
                <a:latin typeface="Candara"/>
                <a:cs typeface="Candara"/>
              </a:rPr>
              <a:t>mantiqiy</a:t>
            </a:r>
            <a:r>
              <a:rPr sz="2400" i="1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i="1" spc="-5" dirty="0">
                <a:latin typeface="Candara"/>
                <a:cs typeface="Candara"/>
              </a:rPr>
              <a:t>fizik</a:t>
            </a:r>
            <a:r>
              <a:rPr sz="2400" i="1" dirty="0">
                <a:latin typeface="Candara"/>
                <a:cs typeface="Candara"/>
              </a:rPr>
              <a:t> </a:t>
            </a:r>
            <a:r>
              <a:rPr sz="2400" i="1" spc="-5" dirty="0">
                <a:latin typeface="Candara"/>
                <a:cs typeface="Candara"/>
              </a:rPr>
              <a:t>loyihalash</a:t>
            </a:r>
            <a:r>
              <a:rPr sz="2400" i="1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modellarini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ishlab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chiqarishdir.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1051814"/>
            <a:ext cx="2105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5560" algn="l"/>
              </a:tabLst>
            </a:pPr>
            <a:r>
              <a:rPr sz="2400" i="1" spc="-10" dirty="0">
                <a:latin typeface="Candara"/>
                <a:cs typeface="Candara"/>
              </a:rPr>
              <a:t>Ma</a:t>
            </a:r>
            <a:r>
              <a:rPr sz="2400" i="1" dirty="0">
                <a:latin typeface="Candara"/>
                <a:cs typeface="Candara"/>
              </a:rPr>
              <a:t>n</a:t>
            </a:r>
            <a:r>
              <a:rPr sz="2400" i="1" spc="5" dirty="0">
                <a:latin typeface="Candara"/>
                <a:cs typeface="Candara"/>
              </a:rPr>
              <a:t>t</a:t>
            </a:r>
            <a:r>
              <a:rPr sz="2400" i="1" spc="-5" dirty="0">
                <a:latin typeface="Candara"/>
                <a:cs typeface="Candara"/>
              </a:rPr>
              <a:t>iqi</a:t>
            </a:r>
            <a:r>
              <a:rPr sz="2400" i="1" dirty="0">
                <a:latin typeface="Candara"/>
                <a:cs typeface="Candara"/>
              </a:rPr>
              <a:t>y	mo</a:t>
            </a:r>
            <a:r>
              <a:rPr sz="2400" i="1" spc="5" dirty="0">
                <a:latin typeface="Candara"/>
                <a:cs typeface="Candara"/>
              </a:rPr>
              <a:t>d</a:t>
            </a:r>
            <a:r>
              <a:rPr sz="2400" i="1" dirty="0">
                <a:latin typeface="Candara"/>
                <a:cs typeface="Candara"/>
              </a:rPr>
              <a:t>el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437" y="1481455"/>
            <a:ext cx="246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7790" algn="l"/>
              </a:tabLst>
            </a:pPr>
            <a:r>
              <a:rPr sz="2400" dirty="0">
                <a:latin typeface="Candara"/>
                <a:cs typeface="Candara"/>
              </a:rPr>
              <a:t>m</a:t>
            </a:r>
            <a:r>
              <a:rPr sz="2400" spc="-15" dirty="0">
                <a:latin typeface="Candara"/>
                <a:cs typeface="Candara"/>
              </a:rPr>
              <a:t>u</a:t>
            </a:r>
            <a:r>
              <a:rPr sz="2400" dirty="0">
                <a:latin typeface="Candara"/>
                <a:cs typeface="Candara"/>
              </a:rPr>
              <a:t>s</a:t>
            </a:r>
            <a:r>
              <a:rPr sz="2400" spc="-10" dirty="0">
                <a:latin typeface="Candara"/>
                <a:cs typeface="Candara"/>
              </a:rPr>
              <a:t>t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5" dirty="0">
                <a:latin typeface="Candara"/>
                <a:cs typeface="Candara"/>
              </a:rPr>
              <a:t>q</a:t>
            </a:r>
            <a:r>
              <a:rPr sz="2400" dirty="0">
                <a:latin typeface="Candara"/>
                <a:cs typeface="Candara"/>
              </a:rPr>
              <a:t>il	</a:t>
            </a:r>
            <a:r>
              <a:rPr sz="2400" spc="5" dirty="0">
                <a:latin typeface="Candara"/>
                <a:cs typeface="Candara"/>
              </a:rPr>
              <a:t>r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5" dirty="0">
                <a:latin typeface="Candara"/>
                <a:cs typeface="Candara"/>
              </a:rPr>
              <a:t>v</a:t>
            </a:r>
            <a:r>
              <a:rPr sz="2400" dirty="0">
                <a:latin typeface="Candara"/>
                <a:cs typeface="Candara"/>
              </a:rPr>
              <a:t>i</a:t>
            </a:r>
            <a:r>
              <a:rPr sz="2400" spc="-10" dirty="0">
                <a:latin typeface="Candara"/>
                <a:cs typeface="Candara"/>
              </a:rPr>
              <a:t>s</a:t>
            </a:r>
            <a:r>
              <a:rPr sz="2400" dirty="0">
                <a:latin typeface="Candara"/>
                <a:cs typeface="Candara"/>
              </a:rPr>
              <a:t>hda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8354" y="987933"/>
            <a:ext cx="6636384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 marR="5080" indent="-46990">
              <a:lnSpc>
                <a:spcPct val="117500"/>
              </a:lnSpc>
              <a:spcBef>
                <a:spcPts val="95"/>
              </a:spcBef>
              <a:tabLst>
                <a:tab pos="1778635" algn="l"/>
                <a:tab pos="2007870" algn="l"/>
                <a:tab pos="3332479" algn="l"/>
                <a:tab pos="3829685" algn="l"/>
                <a:tab pos="4137660" algn="l"/>
                <a:tab pos="4555490" algn="l"/>
                <a:tab pos="5473700" algn="l"/>
              </a:tabLst>
            </a:pPr>
            <a:r>
              <a:rPr sz="2400" dirty="0">
                <a:latin typeface="Candara"/>
                <a:cs typeface="Candara"/>
              </a:rPr>
              <a:t>ma</a:t>
            </a:r>
            <a:r>
              <a:rPr sz="2400" spc="-10" dirty="0">
                <a:latin typeface="Candara"/>
                <a:cs typeface="Candara"/>
              </a:rPr>
              <a:t>’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u</a:t>
            </a:r>
            <a:r>
              <a:rPr sz="2400" spc="-15" dirty="0">
                <a:latin typeface="Candara"/>
                <a:cs typeface="Candara"/>
              </a:rPr>
              <a:t>m</a:t>
            </a:r>
            <a:r>
              <a:rPr sz="2400" dirty="0">
                <a:latin typeface="Candara"/>
                <a:cs typeface="Candara"/>
              </a:rPr>
              <a:t>ot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ar	ta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spc="-20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b</a:t>
            </a:r>
            <a:r>
              <a:rPr sz="2400" spc="15" dirty="0">
                <a:latin typeface="Candara"/>
                <a:cs typeface="Candara"/>
              </a:rPr>
              <a:t>l</a:t>
            </a:r>
            <a:r>
              <a:rPr sz="2400" spc="-20" dirty="0">
                <a:latin typeface="Candara"/>
                <a:cs typeface="Candara"/>
              </a:rPr>
              <a:t>a</a:t>
            </a:r>
            <a:r>
              <a:rPr sz="2400" spc="5" dirty="0">
                <a:latin typeface="Candara"/>
                <a:cs typeface="Candara"/>
              </a:rPr>
              <a:t>r</a:t>
            </a:r>
            <a:r>
              <a:rPr sz="2400" spc="-25" dirty="0">
                <a:latin typeface="Candara"/>
                <a:cs typeface="Candara"/>
              </a:rPr>
              <a:t>i</a:t>
            </a:r>
            <a:r>
              <a:rPr sz="2400" dirty="0">
                <a:latin typeface="Candara"/>
                <a:cs typeface="Candara"/>
              </a:rPr>
              <a:t>ga	va	fi</a:t>
            </a:r>
            <a:r>
              <a:rPr sz="2400" spc="5" dirty="0">
                <a:latin typeface="Candara"/>
                <a:cs typeface="Candara"/>
              </a:rPr>
              <a:t>z</a:t>
            </a:r>
            <a:r>
              <a:rPr sz="2400" dirty="0">
                <a:latin typeface="Candara"/>
                <a:cs typeface="Candara"/>
              </a:rPr>
              <a:t>ik	m</a:t>
            </a:r>
            <a:r>
              <a:rPr sz="2400" spc="-15" dirty="0">
                <a:latin typeface="Candara"/>
                <a:cs typeface="Candara"/>
              </a:rPr>
              <a:t>u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o</a:t>
            </a:r>
            <a:r>
              <a:rPr sz="2400" spc="-25" dirty="0">
                <a:latin typeface="Candara"/>
                <a:cs typeface="Candara"/>
              </a:rPr>
              <a:t>h</a:t>
            </a:r>
            <a:r>
              <a:rPr sz="2400" spc="40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z</a:t>
            </a:r>
            <a:r>
              <a:rPr sz="2400" spc="5" dirty="0">
                <a:latin typeface="Candara"/>
                <a:cs typeface="Candara"/>
              </a:rPr>
              <a:t>al</a:t>
            </a:r>
            <a:r>
              <a:rPr sz="2400" spc="-20" dirty="0">
                <a:latin typeface="Candara"/>
                <a:cs typeface="Candara"/>
              </a:rPr>
              <a:t>a</a:t>
            </a:r>
            <a:r>
              <a:rPr sz="2400" spc="5" dirty="0">
                <a:latin typeface="Candara"/>
                <a:cs typeface="Candara"/>
              </a:rPr>
              <a:t>r</a:t>
            </a:r>
            <a:r>
              <a:rPr sz="2400" spc="-5" dirty="0">
                <a:latin typeface="Candara"/>
                <a:cs typeface="Candara"/>
              </a:rPr>
              <a:t>dan  </a:t>
            </a:r>
            <a:r>
              <a:rPr sz="2400" dirty="0">
                <a:latin typeface="Candara"/>
                <a:cs typeface="Candara"/>
              </a:rPr>
              <a:t>saq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anadigan		m</a:t>
            </a:r>
            <a:r>
              <a:rPr sz="2400" spc="-25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’lum</a:t>
            </a:r>
            <a:r>
              <a:rPr sz="2400" spc="-10" dirty="0">
                <a:latin typeface="Candara"/>
                <a:cs typeface="Candara"/>
              </a:rPr>
              <a:t>o</a:t>
            </a:r>
            <a:r>
              <a:rPr sz="2400" dirty="0">
                <a:latin typeface="Candara"/>
                <a:cs typeface="Candara"/>
              </a:rPr>
              <a:t>t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5" dirty="0">
                <a:latin typeface="Candara"/>
                <a:cs typeface="Candara"/>
              </a:rPr>
              <a:t>r</a:t>
            </a:r>
            <a:r>
              <a:rPr sz="2400" dirty="0">
                <a:latin typeface="Candara"/>
                <a:cs typeface="Candara"/>
              </a:rPr>
              <a:t>ga	</a:t>
            </a:r>
            <a:r>
              <a:rPr sz="2400" spc="5" dirty="0">
                <a:latin typeface="Candara"/>
                <a:cs typeface="Candara"/>
              </a:rPr>
              <a:t>e</a:t>
            </a:r>
            <a:r>
              <a:rPr sz="2400" dirty="0">
                <a:latin typeface="Candara"/>
                <a:cs typeface="Candara"/>
              </a:rPr>
              <a:t>’t</a:t>
            </a:r>
            <a:r>
              <a:rPr sz="2400" spc="-10" dirty="0">
                <a:latin typeface="Candara"/>
                <a:cs typeface="Candara"/>
              </a:rPr>
              <a:t>i</a:t>
            </a:r>
            <a:r>
              <a:rPr sz="2400" dirty="0">
                <a:latin typeface="Candara"/>
                <a:cs typeface="Candara"/>
              </a:rPr>
              <a:t>b</a:t>
            </a:r>
            <a:r>
              <a:rPr sz="2400" spc="-20" dirty="0">
                <a:latin typeface="Candara"/>
                <a:cs typeface="Candara"/>
              </a:rPr>
              <a:t>o</a:t>
            </a:r>
            <a:r>
              <a:rPr sz="2400" spc="-15" dirty="0">
                <a:latin typeface="Candara"/>
                <a:cs typeface="Candara"/>
              </a:rPr>
              <a:t>r</a:t>
            </a:r>
            <a:r>
              <a:rPr sz="2400" dirty="0">
                <a:latin typeface="Candara"/>
                <a:cs typeface="Candara"/>
              </a:rPr>
              <a:t>ni	</a:t>
            </a:r>
            <a:r>
              <a:rPr sz="2400" spc="-5" dirty="0">
                <a:latin typeface="Candara"/>
                <a:cs typeface="Candara"/>
              </a:rPr>
              <a:t>q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5" dirty="0">
                <a:latin typeface="Candara"/>
                <a:cs typeface="Candara"/>
              </a:rPr>
              <a:t>r</a:t>
            </a:r>
            <a:r>
              <a:rPr sz="2400" dirty="0">
                <a:latin typeface="Candara"/>
                <a:cs typeface="Candara"/>
              </a:rPr>
              <a:t>atadi.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437" y="1844421"/>
            <a:ext cx="9280525" cy="38804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Candara"/>
                <a:cs typeface="Candara"/>
              </a:rPr>
              <a:t>Ma’lumot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qanday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saqlanishi</a:t>
            </a:r>
            <a:r>
              <a:rPr sz="2400" dirty="0">
                <a:latin typeface="Candara"/>
                <a:cs typeface="Candara"/>
              </a:rPr>
              <a:t> yoki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qayerda</a:t>
            </a:r>
            <a:r>
              <a:rPr sz="2400" dirty="0">
                <a:latin typeface="Candara"/>
                <a:cs typeface="Candara"/>
              </a:rPr>
              <a:t> saqlanishi,</a:t>
            </a:r>
            <a:r>
              <a:rPr sz="2400" spc="-5" dirty="0">
                <a:latin typeface="Candara"/>
                <a:cs typeface="Candara"/>
              </a:rPr>
              <a:t> qay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tarzda, </a:t>
            </a:r>
            <a:r>
              <a:rPr sz="2400" dirty="0">
                <a:latin typeface="Candara"/>
                <a:cs typeface="Candara"/>
              </a:rPr>
              <a:t>bu</a:t>
            </a:r>
            <a:r>
              <a:rPr sz="2400" spc="-5" dirty="0">
                <a:latin typeface="Candara"/>
                <a:cs typeface="Candara"/>
              </a:rPr>
              <a:t> bilan</a:t>
            </a:r>
            <a:endParaRPr sz="2400">
              <a:latin typeface="Candara"/>
              <a:cs typeface="Candara"/>
            </a:endParaRPr>
          </a:p>
          <a:p>
            <a:pPr marL="12700" algn="just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Candara"/>
                <a:cs typeface="Candara"/>
              </a:rPr>
              <a:t>bog’liq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emas.</a:t>
            </a:r>
            <a:endParaRPr sz="2400">
              <a:latin typeface="Candara"/>
              <a:cs typeface="Candara"/>
            </a:endParaRPr>
          </a:p>
          <a:p>
            <a:pPr marL="12700" indent="426720" algn="just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latin typeface="Candara"/>
                <a:cs typeface="Candara"/>
              </a:rPr>
              <a:t>Ma’lumotlarning</a:t>
            </a:r>
            <a:r>
              <a:rPr sz="2400" spc="-114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fizik</a:t>
            </a:r>
            <a:r>
              <a:rPr sz="2400" spc="-10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loyihasi</a:t>
            </a:r>
            <a:r>
              <a:rPr sz="2400" spc="-1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modeli</a:t>
            </a:r>
            <a:r>
              <a:rPr sz="2400" spc="-1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ma’lumotlar</a:t>
            </a:r>
            <a:r>
              <a:rPr sz="2400" spc="-1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bazasini</a:t>
            </a:r>
            <a:r>
              <a:rPr sz="2400" spc="-114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boshqarish</a:t>
            </a:r>
            <a:endParaRPr sz="2400">
              <a:latin typeface="Candara"/>
              <a:cs typeface="Candara"/>
            </a:endParaRPr>
          </a:p>
          <a:p>
            <a:pPr marL="12700" marR="5715" algn="just">
              <a:lnSpc>
                <a:spcPct val="116700"/>
              </a:lnSpc>
              <a:spcBef>
                <a:spcPts val="20"/>
              </a:spcBef>
            </a:pPr>
            <a:r>
              <a:rPr sz="2400" dirty="0">
                <a:latin typeface="Candara"/>
                <a:cs typeface="Candara"/>
              </a:rPr>
              <a:t>tizimlari </a:t>
            </a:r>
            <a:r>
              <a:rPr sz="2400" spc="-5" dirty="0">
                <a:latin typeface="Candara"/>
                <a:cs typeface="Candara"/>
              </a:rPr>
              <a:t>(MBBT) </a:t>
            </a:r>
            <a:r>
              <a:rPr sz="2400" dirty="0">
                <a:latin typeface="Candara"/>
                <a:cs typeface="Candara"/>
              </a:rPr>
              <a:t>kabi apparat </a:t>
            </a:r>
            <a:r>
              <a:rPr sz="2400" spc="-5" dirty="0">
                <a:latin typeface="Candara"/>
                <a:cs typeface="Candara"/>
              </a:rPr>
              <a:t>vositalari </a:t>
            </a:r>
            <a:r>
              <a:rPr sz="2400" dirty="0">
                <a:latin typeface="Candara"/>
                <a:cs typeface="Candara"/>
              </a:rPr>
              <a:t>va </a:t>
            </a:r>
            <a:r>
              <a:rPr sz="2400" spc="-5" dirty="0">
                <a:latin typeface="Candara"/>
                <a:cs typeface="Candara"/>
              </a:rPr>
              <a:t>dasturiy ta’minot </a:t>
            </a:r>
            <a:r>
              <a:rPr sz="2400" dirty="0">
                <a:latin typeface="Candara"/>
                <a:cs typeface="Candara"/>
              </a:rPr>
              <a:t>tizimlaridan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foydalangan</a:t>
            </a:r>
            <a:r>
              <a:rPr sz="2400" dirty="0">
                <a:latin typeface="Candara"/>
                <a:cs typeface="Candara"/>
              </a:rPr>
              <a:t> holda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ma’lumotlar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bazasining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mantiqiy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loyihasini</a:t>
            </a:r>
            <a:r>
              <a:rPr sz="2400" dirty="0">
                <a:latin typeface="Candara"/>
                <a:cs typeface="Candara"/>
              </a:rPr>
              <a:t> fizik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muhitga tarjima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qilishni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o’z</a:t>
            </a:r>
            <a:r>
              <a:rPr sz="2400" dirty="0">
                <a:latin typeface="Candara"/>
                <a:cs typeface="Candara"/>
              </a:rPr>
              <a:t> ichiga </a:t>
            </a:r>
            <a:r>
              <a:rPr sz="2400" spc="-5" dirty="0">
                <a:latin typeface="Candara"/>
                <a:cs typeface="Candara"/>
              </a:rPr>
              <a:t>oladi.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17100"/>
              </a:lnSpc>
              <a:spcBef>
                <a:spcPts val="10"/>
              </a:spcBef>
            </a:pPr>
            <a:r>
              <a:rPr sz="2400" spc="-5" dirty="0">
                <a:latin typeface="Candara"/>
                <a:cs typeface="Candara"/>
              </a:rPr>
              <a:t>Ma’lumotlar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ishlab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chiqish</a:t>
            </a:r>
            <a:r>
              <a:rPr sz="2400" dirty="0">
                <a:latin typeface="Candara"/>
                <a:cs typeface="Candara"/>
              </a:rPr>
              <a:t> davrida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bir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qator</a:t>
            </a:r>
            <a:r>
              <a:rPr sz="2400" dirty="0">
                <a:latin typeface="Candara"/>
                <a:cs typeface="Candara"/>
              </a:rPr>
              <a:t> bosqichlar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mavjud bo’lib, ular </a:t>
            </a:r>
            <a:r>
              <a:rPr sz="2400" spc="-5" dirty="0">
                <a:latin typeface="Candara"/>
                <a:cs typeface="Candara"/>
              </a:rPr>
              <a:t>ma’lumotlar </a:t>
            </a:r>
            <a:r>
              <a:rPr sz="2400" dirty="0">
                <a:latin typeface="Candara"/>
                <a:cs typeface="Candara"/>
              </a:rPr>
              <a:t>bazasi </a:t>
            </a:r>
            <a:r>
              <a:rPr sz="2400" spc="-5" dirty="0">
                <a:latin typeface="Candara"/>
                <a:cs typeface="Candara"/>
              </a:rPr>
              <a:t>tizimini ishlab chiqishda </a:t>
            </a:r>
            <a:r>
              <a:rPr sz="2400" dirty="0">
                <a:latin typeface="Candara"/>
                <a:cs typeface="Candara"/>
              </a:rPr>
              <a:t>kuzatiladi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(1-rasm).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509" y="1325437"/>
            <a:ext cx="8621466" cy="45672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886333"/>
            <a:ext cx="9282430" cy="365442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869439" algn="just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latin typeface="Candara"/>
                <a:cs typeface="Candara"/>
              </a:rPr>
              <a:t>1</a:t>
            </a:r>
            <a:r>
              <a:rPr sz="2400" b="1" dirty="0">
                <a:latin typeface="Candara"/>
                <a:cs typeface="Candara"/>
              </a:rPr>
              <a:t>.</a:t>
            </a:r>
            <a:r>
              <a:rPr sz="2400" b="1" spc="-125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M</a:t>
            </a:r>
            <a:r>
              <a:rPr sz="2400" b="1" spc="5" dirty="0">
                <a:latin typeface="Candara"/>
                <a:cs typeface="Candara"/>
              </a:rPr>
              <a:t>a</a:t>
            </a:r>
            <a:r>
              <a:rPr sz="2400" b="1" dirty="0">
                <a:latin typeface="Candara"/>
                <a:cs typeface="Candara"/>
              </a:rPr>
              <a:t>'lumotlar b</a:t>
            </a:r>
            <a:r>
              <a:rPr sz="2400" b="1" spc="5" dirty="0">
                <a:latin typeface="Candara"/>
                <a:cs typeface="Candara"/>
              </a:rPr>
              <a:t>a</a:t>
            </a:r>
            <a:r>
              <a:rPr sz="2400" b="1" dirty="0">
                <a:latin typeface="Candara"/>
                <a:cs typeface="Candara"/>
              </a:rPr>
              <a:t>za</a:t>
            </a:r>
            <a:r>
              <a:rPr sz="2400" b="1" spc="-10" dirty="0">
                <a:latin typeface="Candara"/>
                <a:cs typeface="Candara"/>
              </a:rPr>
              <a:t>s</a:t>
            </a:r>
            <a:r>
              <a:rPr sz="2400" b="1" spc="-20" dirty="0">
                <a:latin typeface="Candara"/>
                <a:cs typeface="Candara"/>
              </a:rPr>
              <a:t>i</a:t>
            </a:r>
            <a:r>
              <a:rPr sz="2400" b="1" dirty="0">
                <a:latin typeface="Candara"/>
                <a:cs typeface="Candara"/>
              </a:rPr>
              <a:t>ga qo'y</a:t>
            </a:r>
            <a:r>
              <a:rPr sz="2400" b="1" spc="5" dirty="0">
                <a:latin typeface="Candara"/>
                <a:cs typeface="Candara"/>
              </a:rPr>
              <a:t>i</a:t>
            </a:r>
            <a:r>
              <a:rPr sz="2400" b="1" dirty="0">
                <a:latin typeface="Candara"/>
                <a:cs typeface="Candara"/>
              </a:rPr>
              <a:t>ladigan </a:t>
            </a:r>
            <a:r>
              <a:rPr sz="2400" b="1" spc="10" dirty="0">
                <a:latin typeface="Candara"/>
                <a:cs typeface="Candara"/>
              </a:rPr>
              <a:t>t</a:t>
            </a:r>
            <a:r>
              <a:rPr sz="2400" b="1" spc="-5" dirty="0">
                <a:latin typeface="Candara"/>
                <a:cs typeface="Candara"/>
              </a:rPr>
              <a:t>al</a:t>
            </a:r>
            <a:r>
              <a:rPr sz="2400" b="1" spc="-20" dirty="0">
                <a:latin typeface="Candara"/>
                <a:cs typeface="Candara"/>
              </a:rPr>
              <a:t>a</a:t>
            </a:r>
            <a:r>
              <a:rPr sz="2400" b="1" spc="5" dirty="0">
                <a:latin typeface="Candara"/>
                <a:cs typeface="Candara"/>
              </a:rPr>
              <a:t>b</a:t>
            </a:r>
            <a:r>
              <a:rPr sz="2400" b="1" dirty="0">
                <a:latin typeface="Candara"/>
                <a:cs typeface="Candara"/>
              </a:rPr>
              <a:t>lar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16900"/>
              </a:lnSpc>
              <a:spcBef>
                <a:spcPts val="820"/>
              </a:spcBef>
            </a:pPr>
            <a:r>
              <a:rPr sz="2400" dirty="0">
                <a:latin typeface="Candara"/>
                <a:cs typeface="Candara"/>
              </a:rPr>
              <a:t>Dizayn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uslubiyatiga</a:t>
            </a:r>
            <a:r>
              <a:rPr sz="2400" dirty="0">
                <a:latin typeface="Candara"/>
                <a:cs typeface="Candara"/>
              </a:rPr>
              <a:t> izchil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qo'llanilishi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dizayn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maqsadlariga</a:t>
            </a:r>
            <a:r>
              <a:rPr sz="2400" dirty="0">
                <a:latin typeface="Candara"/>
                <a:cs typeface="Candara"/>
              </a:rPr>
              <a:t> javob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beradigan </a:t>
            </a:r>
            <a:r>
              <a:rPr sz="2400" dirty="0">
                <a:latin typeface="Candara"/>
                <a:cs typeface="Candara"/>
              </a:rPr>
              <a:t>ma'lumotlar </a:t>
            </a:r>
            <a:r>
              <a:rPr sz="2400" spc="-5" dirty="0">
                <a:latin typeface="Candara"/>
                <a:cs typeface="Candara"/>
              </a:rPr>
              <a:t>bazasi dizaynini ishlab chiqishni </a:t>
            </a:r>
            <a:r>
              <a:rPr sz="2400" dirty="0">
                <a:latin typeface="Candara"/>
                <a:cs typeface="Candara"/>
              </a:rPr>
              <a:t>ta'minlaydigan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usul </a:t>
            </a:r>
            <a:r>
              <a:rPr sz="2400" dirty="0">
                <a:latin typeface="Candara"/>
                <a:cs typeface="Candara"/>
              </a:rPr>
              <a:t>va </a:t>
            </a:r>
            <a:r>
              <a:rPr sz="2400" spc="-5" dirty="0">
                <a:latin typeface="Candara"/>
                <a:cs typeface="Candara"/>
              </a:rPr>
              <a:t>vositalar to'plami sifatida qarash mumkin. </a:t>
            </a:r>
            <a:r>
              <a:rPr sz="2400" dirty="0">
                <a:latin typeface="Candara"/>
                <a:cs typeface="Candara"/>
              </a:rPr>
              <a:t>Dizayn jarayonining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vazifasi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tasvirlangan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muammoli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muhitni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mos</a:t>
            </a:r>
            <a:r>
              <a:rPr sz="2400" dirty="0">
                <a:latin typeface="Candara"/>
                <a:cs typeface="Candara"/>
              </a:rPr>
              <a:t> ravishda</a:t>
            </a:r>
            <a:r>
              <a:rPr sz="2400" spc="5" dirty="0">
                <a:latin typeface="Candara"/>
                <a:cs typeface="Candara"/>
              </a:rPr>
              <a:t> aks </a:t>
            </a:r>
            <a:r>
              <a:rPr sz="2400" dirty="0">
                <a:latin typeface="Candara"/>
                <a:cs typeface="Candara"/>
              </a:rPr>
              <a:t>ettiradigan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ma'lumotlar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bazasi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tuzilishini</a:t>
            </a:r>
            <a:r>
              <a:rPr sz="2400" dirty="0">
                <a:latin typeface="Candara"/>
                <a:cs typeface="Candara"/>
              </a:rPr>
              <a:t> yaratish,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apparat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dasturiy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ta'minot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yordamida</a:t>
            </a:r>
            <a:r>
              <a:rPr sz="2400" dirty="0">
                <a:latin typeface="Candara"/>
                <a:cs typeface="Candara"/>
              </a:rPr>
              <a:t> amalga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oshiriladi.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bazasida</a:t>
            </a:r>
            <a:r>
              <a:rPr sz="2400" dirty="0">
                <a:latin typeface="Candara"/>
                <a:cs typeface="Candara"/>
              </a:rPr>
              <a:t> saqlanadigan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</a:t>
            </a:r>
            <a:r>
              <a:rPr sz="2400" spc="19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bilan</a:t>
            </a:r>
            <a:r>
              <a:rPr sz="2400" spc="18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ishlaydigan</a:t>
            </a:r>
            <a:r>
              <a:rPr sz="2400" spc="19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samarali</a:t>
            </a:r>
            <a:r>
              <a:rPr sz="2400" spc="18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dastur</a:t>
            </a:r>
            <a:r>
              <a:rPr sz="2400" spc="2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yaratishda</a:t>
            </a:r>
            <a:r>
              <a:rPr sz="2400" spc="19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asosiy</a:t>
            </a:r>
            <a:r>
              <a:rPr sz="2400" spc="19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e'tibor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437" y="4578604"/>
            <a:ext cx="927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5875" algn="l"/>
                <a:tab pos="2445385" algn="l"/>
                <a:tab pos="4067810" algn="l"/>
                <a:tab pos="5647055" algn="l"/>
                <a:tab pos="6544945" algn="l"/>
                <a:tab pos="7694930" algn="l"/>
              </a:tabLst>
            </a:pPr>
            <a:r>
              <a:rPr sz="2400" spc="-5" dirty="0">
                <a:latin typeface="Candara"/>
                <a:cs typeface="Candara"/>
              </a:rPr>
              <a:t>quyidagi	talablar	</a:t>
            </a:r>
            <a:r>
              <a:rPr sz="2400" dirty="0">
                <a:latin typeface="Candara"/>
                <a:cs typeface="Candara"/>
              </a:rPr>
              <a:t>bajarilishini	</a:t>
            </a:r>
            <a:r>
              <a:rPr sz="2400" spc="-5" dirty="0">
                <a:latin typeface="Candara"/>
                <a:cs typeface="Candara"/>
              </a:rPr>
              <a:t>ta'minlashi	kerak	</a:t>
            </a:r>
            <a:r>
              <a:rPr sz="2400" dirty="0">
                <a:latin typeface="Candara"/>
                <a:cs typeface="Candara"/>
              </a:rPr>
              <a:t>bo'lgan	</a:t>
            </a:r>
            <a:r>
              <a:rPr sz="2400" spc="-5" dirty="0">
                <a:latin typeface="Candara"/>
                <a:cs typeface="Candara"/>
              </a:rPr>
              <a:t>ma'lumotlar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437" y="4822063"/>
            <a:ext cx="6746240" cy="20129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Candara"/>
                <a:cs typeface="Candara"/>
              </a:rPr>
              <a:t>bazasi</a:t>
            </a:r>
            <a:r>
              <a:rPr sz="2400" spc="-5" dirty="0">
                <a:latin typeface="Candara"/>
                <a:cs typeface="Candara"/>
              </a:rPr>
              <a:t> tuzilishini loyihalashga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qaratilishi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kerak:</a:t>
            </a:r>
            <a:endParaRPr sz="2400">
              <a:latin typeface="Candara"/>
              <a:cs typeface="Candara"/>
            </a:endParaRPr>
          </a:p>
          <a:p>
            <a:pPr marL="911860" indent="-269875">
              <a:lnSpc>
                <a:spcPct val="100000"/>
              </a:lnSpc>
              <a:spcBef>
                <a:spcPts val="1445"/>
              </a:spcBef>
              <a:buFont typeface="Symbol"/>
              <a:buChar char=""/>
              <a:tabLst>
                <a:tab pos="911860" algn="l"/>
                <a:tab pos="912494" algn="l"/>
              </a:tabLst>
            </a:pPr>
            <a:r>
              <a:rPr sz="2400" dirty="0">
                <a:latin typeface="Candara"/>
                <a:cs typeface="Candara"/>
              </a:rPr>
              <a:t>ma'lumotlar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bazasining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yaxlitligini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ta'minlash;</a:t>
            </a:r>
            <a:endParaRPr sz="2400">
              <a:latin typeface="Candara"/>
              <a:cs typeface="Candara"/>
            </a:endParaRPr>
          </a:p>
          <a:p>
            <a:pPr marL="911860" indent="-269875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911860" algn="l"/>
                <a:tab pos="912494" algn="l"/>
              </a:tabLst>
            </a:pPr>
            <a:r>
              <a:rPr sz="2400" spc="-5" dirty="0">
                <a:latin typeface="Candara"/>
                <a:cs typeface="Candara"/>
              </a:rPr>
              <a:t>ortiqcha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bo'lmagan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ma'lumotlar;</a:t>
            </a:r>
            <a:endParaRPr sz="2400">
              <a:latin typeface="Candara"/>
              <a:cs typeface="Candara"/>
            </a:endParaRPr>
          </a:p>
          <a:p>
            <a:pPr marL="911860" indent="-269875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911860" algn="l"/>
                <a:tab pos="912494" algn="l"/>
              </a:tabLst>
            </a:pPr>
            <a:r>
              <a:rPr sz="2400" dirty="0">
                <a:latin typeface="Candara"/>
                <a:cs typeface="Candara"/>
              </a:rPr>
              <a:t>amaliy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dasturlarning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harakatchanligi;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1008253"/>
            <a:ext cx="9281795" cy="559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2620" marR="10795">
              <a:lnSpc>
                <a:spcPct val="116799"/>
              </a:lnSpc>
              <a:spcBef>
                <a:spcPts val="100"/>
              </a:spcBef>
              <a:buFont typeface="Symbol"/>
              <a:buChar char=""/>
              <a:tabLst>
                <a:tab pos="911860" algn="l"/>
                <a:tab pos="912494" algn="l"/>
                <a:tab pos="2650490" algn="l"/>
                <a:tab pos="3927475" algn="l"/>
                <a:tab pos="4871720" algn="l"/>
                <a:tab pos="5327650" algn="l"/>
                <a:tab pos="7612380" algn="l"/>
                <a:tab pos="8567420" algn="l"/>
              </a:tabLst>
            </a:pPr>
            <a:r>
              <a:rPr sz="2400" spc="-10" dirty="0">
                <a:latin typeface="Candara"/>
                <a:cs typeface="Candara"/>
              </a:rPr>
              <a:t>M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10" dirty="0">
                <a:latin typeface="Candara"/>
                <a:cs typeface="Candara"/>
              </a:rPr>
              <a:t>'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u</a:t>
            </a:r>
            <a:r>
              <a:rPr sz="2400" spc="-15" dirty="0">
                <a:latin typeface="Candara"/>
                <a:cs typeface="Candara"/>
              </a:rPr>
              <a:t>m</a:t>
            </a:r>
            <a:r>
              <a:rPr sz="2400" dirty="0">
                <a:latin typeface="Candara"/>
                <a:cs typeface="Candara"/>
              </a:rPr>
              <a:t>ot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ar	b</a:t>
            </a:r>
            <a:r>
              <a:rPr sz="2400" spc="5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z</a:t>
            </a:r>
            <a:r>
              <a:rPr sz="2400" spc="5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s</a:t>
            </a:r>
            <a:r>
              <a:rPr sz="2400" spc="-30" dirty="0">
                <a:latin typeface="Candara"/>
                <a:cs typeface="Candara"/>
              </a:rPr>
              <a:t>i</a:t>
            </a:r>
            <a:r>
              <a:rPr sz="2400" dirty="0">
                <a:latin typeface="Candara"/>
                <a:cs typeface="Candara"/>
              </a:rPr>
              <a:t>ga	s</a:t>
            </a:r>
            <a:r>
              <a:rPr sz="2400" spc="-10" dirty="0">
                <a:latin typeface="Candara"/>
                <a:cs typeface="Candara"/>
              </a:rPr>
              <a:t>o</a:t>
            </a:r>
            <a:r>
              <a:rPr sz="2400" spc="-5" dirty="0">
                <a:latin typeface="Candara"/>
                <a:cs typeface="Candara"/>
              </a:rPr>
              <a:t>dd</a:t>
            </a:r>
            <a:r>
              <a:rPr sz="2400" dirty="0">
                <a:latin typeface="Candara"/>
                <a:cs typeface="Candara"/>
              </a:rPr>
              <a:t>a	va	fo</a:t>
            </a:r>
            <a:r>
              <a:rPr sz="2400" spc="5" dirty="0">
                <a:latin typeface="Candara"/>
                <a:cs typeface="Candara"/>
              </a:rPr>
              <a:t>y</a:t>
            </a:r>
            <a:r>
              <a:rPr sz="2400" spc="-20" dirty="0">
                <a:latin typeface="Candara"/>
                <a:cs typeface="Candara"/>
              </a:rPr>
              <a:t>d</a:t>
            </a:r>
            <a:r>
              <a:rPr sz="2400" dirty="0">
                <a:latin typeface="Candara"/>
                <a:cs typeface="Candara"/>
              </a:rPr>
              <a:t>a</a:t>
            </a:r>
            <a:r>
              <a:rPr sz="2400" spc="10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anuvchil</a:t>
            </a:r>
            <a:r>
              <a:rPr sz="2400" spc="-15" dirty="0">
                <a:latin typeface="Candara"/>
                <a:cs typeface="Candara"/>
              </a:rPr>
              <a:t>a</a:t>
            </a:r>
            <a:r>
              <a:rPr sz="2400" dirty="0">
                <a:latin typeface="Candara"/>
                <a:cs typeface="Candara"/>
              </a:rPr>
              <a:t>r	u</a:t>
            </a:r>
            <a:r>
              <a:rPr sz="2400" spc="-15" dirty="0">
                <a:latin typeface="Candara"/>
                <a:cs typeface="Candara"/>
              </a:rPr>
              <a:t>c</a:t>
            </a:r>
            <a:r>
              <a:rPr sz="2400" dirty="0">
                <a:latin typeface="Candara"/>
                <a:cs typeface="Candara"/>
              </a:rPr>
              <a:t>h</a:t>
            </a:r>
            <a:r>
              <a:rPr sz="2400" spc="-10" dirty="0">
                <a:latin typeface="Candara"/>
                <a:cs typeface="Candara"/>
              </a:rPr>
              <a:t>u</a:t>
            </a:r>
            <a:r>
              <a:rPr sz="2400" dirty="0">
                <a:latin typeface="Candara"/>
                <a:cs typeface="Candara"/>
              </a:rPr>
              <a:t>n	</a:t>
            </a:r>
            <a:r>
              <a:rPr sz="2400" spc="-5" dirty="0">
                <a:latin typeface="Candara"/>
                <a:cs typeface="Candara"/>
              </a:rPr>
              <a:t>qu</a:t>
            </a:r>
            <a:r>
              <a:rPr sz="2400" spc="5" dirty="0">
                <a:latin typeface="Candara"/>
                <a:cs typeface="Candara"/>
              </a:rPr>
              <a:t>l</a:t>
            </a:r>
            <a:r>
              <a:rPr sz="2400" dirty="0">
                <a:latin typeface="Candara"/>
                <a:cs typeface="Candara"/>
              </a:rPr>
              <a:t>ay  ma'lumotlarni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kiritish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va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uni</a:t>
            </a:r>
            <a:r>
              <a:rPr sz="2400" dirty="0">
                <a:latin typeface="Candara"/>
                <a:cs typeface="Candara"/>
              </a:rPr>
              <a:t> yangilash;</a:t>
            </a:r>
            <a:endParaRPr sz="2400">
              <a:latin typeface="Candara"/>
              <a:cs typeface="Candara"/>
            </a:endParaRPr>
          </a:p>
          <a:p>
            <a:pPr marL="911860" indent="-269875">
              <a:lnSpc>
                <a:spcPct val="100000"/>
              </a:lnSpc>
              <a:spcBef>
                <a:spcPts val="640"/>
              </a:spcBef>
              <a:buFont typeface="Symbol"/>
              <a:buChar char=""/>
              <a:tabLst>
                <a:tab pos="911860" algn="l"/>
                <a:tab pos="912494" algn="l"/>
              </a:tabLst>
            </a:pPr>
            <a:r>
              <a:rPr sz="2400" dirty="0">
                <a:latin typeface="Candara"/>
                <a:cs typeface="Candara"/>
              </a:rPr>
              <a:t>kerakli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ma'lumotlarni </a:t>
            </a:r>
            <a:r>
              <a:rPr sz="2400" dirty="0">
                <a:latin typeface="Candara"/>
                <a:cs typeface="Candara"/>
              </a:rPr>
              <a:t>tezda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topish</a:t>
            </a:r>
            <a:r>
              <a:rPr sz="2400" spc="-5" dirty="0">
                <a:latin typeface="Candara"/>
                <a:cs typeface="Candara"/>
              </a:rPr>
              <a:t> va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tanlash;</a:t>
            </a:r>
            <a:endParaRPr sz="2400">
              <a:latin typeface="Candara"/>
              <a:cs typeface="Candara"/>
            </a:endParaRPr>
          </a:p>
          <a:p>
            <a:pPr marL="911860" indent="-269875">
              <a:lnSpc>
                <a:spcPct val="100000"/>
              </a:lnSpc>
              <a:spcBef>
                <a:spcPts val="600"/>
              </a:spcBef>
              <a:buFont typeface="Symbol"/>
              <a:buChar char=""/>
              <a:tabLst>
                <a:tab pos="911860" algn="l"/>
                <a:tab pos="912494" algn="l"/>
              </a:tabLst>
            </a:pPr>
            <a:r>
              <a:rPr sz="2400" spc="-5" dirty="0">
                <a:latin typeface="Candara"/>
                <a:cs typeface="Candara"/>
              </a:rPr>
              <a:t>tasodifiy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nosozliklardan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ruxsatsiz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kirishdan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himoya</a:t>
            </a:r>
            <a:r>
              <a:rPr sz="2400" dirty="0">
                <a:latin typeface="Candara"/>
                <a:cs typeface="Candara"/>
              </a:rPr>
              <a:t> qilish.</a:t>
            </a:r>
            <a:endParaRPr sz="24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Candara"/>
              <a:cs typeface="Candara"/>
            </a:endParaRPr>
          </a:p>
          <a:p>
            <a:pPr marL="1838960" algn="just">
              <a:lnSpc>
                <a:spcPct val="100000"/>
              </a:lnSpc>
            </a:pPr>
            <a:r>
              <a:rPr sz="2400" b="1" dirty="0">
                <a:latin typeface="Candara"/>
                <a:cs typeface="Candara"/>
              </a:rPr>
              <a:t>Ma'lumotlar</a:t>
            </a:r>
            <a:r>
              <a:rPr sz="2400" b="1" spc="-15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bazasining</a:t>
            </a:r>
            <a:r>
              <a:rPr sz="2400" b="1" spc="-10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hayot</a:t>
            </a:r>
            <a:r>
              <a:rPr sz="2400" b="1" spc="-10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sikli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bosqichlari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17200"/>
              </a:lnSpc>
              <a:spcBef>
                <a:spcPts val="785"/>
              </a:spcBef>
            </a:pP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spc="-1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bazasi</a:t>
            </a:r>
            <a:r>
              <a:rPr sz="2400" spc="-13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tizimini</a:t>
            </a:r>
            <a:r>
              <a:rPr sz="2400" spc="-1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loyihalash</a:t>
            </a:r>
            <a:r>
              <a:rPr sz="2400" spc="-12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uchun</a:t>
            </a:r>
            <a:r>
              <a:rPr sz="2400" spc="-1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tashkiliy</a:t>
            </a:r>
            <a:r>
              <a:rPr sz="2400" spc="-1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asos</a:t>
            </a:r>
            <a:r>
              <a:rPr sz="2400" spc="-1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hisoblanadi. </a:t>
            </a:r>
            <a:r>
              <a:rPr sz="2400" spc="-50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tizimning</a:t>
            </a:r>
            <a:r>
              <a:rPr sz="2400" dirty="0">
                <a:latin typeface="Candara"/>
                <a:cs typeface="Candara"/>
              </a:rPr>
              <a:t> hayot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aylanishi.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bazasining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hayot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sikli</a:t>
            </a:r>
            <a:r>
              <a:rPr sz="2400" b="1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bu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ma'lumotlar </a:t>
            </a:r>
            <a:r>
              <a:rPr sz="2400" spc="-5" dirty="0">
                <a:latin typeface="Candara"/>
                <a:cs typeface="Candara"/>
              </a:rPr>
              <a:t>bazasini </a:t>
            </a:r>
            <a:r>
              <a:rPr sz="2400" dirty="0">
                <a:latin typeface="Candara"/>
                <a:cs typeface="Candara"/>
              </a:rPr>
              <a:t>loyihalash, </a:t>
            </a:r>
            <a:r>
              <a:rPr sz="2400" spc="-5" dirty="0">
                <a:latin typeface="Candara"/>
                <a:cs typeface="Candara"/>
              </a:rPr>
              <a:t>amalga oshirish </a:t>
            </a:r>
            <a:r>
              <a:rPr sz="2400" spc="10" dirty="0">
                <a:latin typeface="Candara"/>
                <a:cs typeface="Candara"/>
              </a:rPr>
              <a:t>va </a:t>
            </a:r>
            <a:r>
              <a:rPr sz="2400" dirty="0">
                <a:latin typeface="Candara"/>
                <a:cs typeface="Candara"/>
              </a:rPr>
              <a:t>saqlash jarayonidir.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Hayot aylanishi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quyidagi</a:t>
            </a:r>
            <a:r>
              <a:rPr sz="2400" spc="-5" dirty="0">
                <a:latin typeface="Candara"/>
                <a:cs typeface="Candara"/>
              </a:rPr>
              <a:t> bosqichlardan iborat:</a:t>
            </a:r>
            <a:endParaRPr sz="2400">
              <a:latin typeface="Candara"/>
              <a:cs typeface="Candara"/>
            </a:endParaRPr>
          </a:p>
          <a:p>
            <a:pPr marL="652780" indent="-280035" algn="just">
              <a:lnSpc>
                <a:spcPct val="100000"/>
              </a:lnSpc>
              <a:spcBef>
                <a:spcPts val="1280"/>
              </a:spcBef>
              <a:buAutoNum type="arabicParenR"/>
              <a:tabLst>
                <a:tab pos="653415" algn="l"/>
              </a:tabLst>
            </a:pPr>
            <a:r>
              <a:rPr sz="2400" spc="-5" dirty="0">
                <a:latin typeface="Candara"/>
                <a:cs typeface="Candara"/>
              </a:rPr>
              <a:t>oldindan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rejalashtirish;</a:t>
            </a:r>
            <a:endParaRPr sz="2400">
              <a:latin typeface="Candara"/>
              <a:cs typeface="Candara"/>
            </a:endParaRPr>
          </a:p>
          <a:p>
            <a:pPr marL="685165" indent="-312420" algn="just">
              <a:lnSpc>
                <a:spcPct val="100000"/>
              </a:lnSpc>
              <a:spcBef>
                <a:spcPts val="1280"/>
              </a:spcBef>
              <a:buAutoNum type="arabicParenR"/>
              <a:tabLst>
                <a:tab pos="685800" algn="l"/>
              </a:tabLst>
            </a:pPr>
            <a:r>
              <a:rPr sz="2400" dirty="0">
                <a:latin typeface="Candara"/>
                <a:cs typeface="Candara"/>
              </a:rPr>
              <a:t>maqsadga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muvofiqligini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tekshirish;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886333"/>
            <a:ext cx="9281160" cy="57531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693420" indent="-320675">
              <a:lnSpc>
                <a:spcPct val="100000"/>
              </a:lnSpc>
              <a:spcBef>
                <a:spcPts val="1400"/>
              </a:spcBef>
              <a:buAutoNum type="arabicParenR" startAt="3"/>
              <a:tabLst>
                <a:tab pos="694055" algn="l"/>
              </a:tabLst>
            </a:pPr>
            <a:r>
              <a:rPr sz="2400" dirty="0">
                <a:latin typeface="Candara"/>
                <a:cs typeface="Candara"/>
              </a:rPr>
              <a:t>talablarni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aniqlash;</a:t>
            </a:r>
            <a:endParaRPr sz="2400">
              <a:latin typeface="Candara"/>
              <a:cs typeface="Candara"/>
            </a:endParaRPr>
          </a:p>
          <a:p>
            <a:pPr marL="709295" indent="-336550">
              <a:lnSpc>
                <a:spcPct val="100000"/>
              </a:lnSpc>
              <a:spcBef>
                <a:spcPts val="1305"/>
              </a:spcBef>
              <a:buAutoNum type="arabicParenR" startAt="3"/>
              <a:tabLst>
                <a:tab pos="709930" algn="l"/>
              </a:tabLst>
            </a:pPr>
            <a:r>
              <a:rPr sz="2400" spc="-5" dirty="0">
                <a:latin typeface="Candara"/>
                <a:cs typeface="Candara"/>
              </a:rPr>
              <a:t>konseptual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loyihalash;</a:t>
            </a:r>
            <a:endParaRPr sz="2400">
              <a:latin typeface="Candara"/>
              <a:cs typeface="Candara"/>
            </a:endParaRPr>
          </a:p>
          <a:p>
            <a:pPr marL="695960" indent="-323215">
              <a:lnSpc>
                <a:spcPct val="100000"/>
              </a:lnSpc>
              <a:spcBef>
                <a:spcPts val="1280"/>
              </a:spcBef>
              <a:buAutoNum type="arabicParenR" startAt="3"/>
              <a:tabLst>
                <a:tab pos="696595" algn="l"/>
              </a:tabLst>
            </a:pPr>
            <a:r>
              <a:rPr sz="2400" spc="-5" dirty="0">
                <a:latin typeface="Candara"/>
                <a:cs typeface="Candara"/>
              </a:rPr>
              <a:t>mantiqiy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loyihalash;</a:t>
            </a:r>
            <a:endParaRPr sz="2400">
              <a:latin typeface="Candara"/>
              <a:cs typeface="Candara"/>
            </a:endParaRPr>
          </a:p>
          <a:p>
            <a:pPr marL="713740" indent="-340995">
              <a:lnSpc>
                <a:spcPct val="100000"/>
              </a:lnSpc>
              <a:spcBef>
                <a:spcPts val="1300"/>
              </a:spcBef>
              <a:buAutoNum type="arabicParenR" startAt="3"/>
              <a:tabLst>
                <a:tab pos="714375" algn="l"/>
              </a:tabLst>
            </a:pPr>
            <a:r>
              <a:rPr sz="2400" dirty="0">
                <a:latin typeface="Candara"/>
                <a:cs typeface="Candara"/>
              </a:rPr>
              <a:t>fizik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loyihalash;</a:t>
            </a:r>
            <a:endParaRPr sz="2400">
              <a:latin typeface="Candara"/>
              <a:cs typeface="Candara"/>
            </a:endParaRPr>
          </a:p>
          <a:p>
            <a:pPr marL="691515" indent="-318770">
              <a:lnSpc>
                <a:spcPct val="100000"/>
              </a:lnSpc>
              <a:spcBef>
                <a:spcPts val="1280"/>
              </a:spcBef>
              <a:buAutoNum type="arabicParenR" startAt="3"/>
              <a:tabLst>
                <a:tab pos="692150" algn="l"/>
              </a:tabLst>
            </a:pPr>
            <a:r>
              <a:rPr sz="2400" spc="-5" dirty="0">
                <a:latin typeface="Candara"/>
                <a:cs typeface="Candara"/>
              </a:rPr>
              <a:t>ma'lumotlar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bazasini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yuritish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va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yuklash.</a:t>
            </a:r>
            <a:endParaRPr sz="2400">
              <a:latin typeface="Candara"/>
              <a:cs typeface="Candara"/>
            </a:endParaRPr>
          </a:p>
          <a:p>
            <a:pPr marL="713740" indent="-340995">
              <a:lnSpc>
                <a:spcPct val="100000"/>
              </a:lnSpc>
              <a:spcBef>
                <a:spcPts val="1305"/>
              </a:spcBef>
              <a:buAutoNum type="arabicParenR" startAt="3"/>
              <a:tabLst>
                <a:tab pos="714375" algn="l"/>
              </a:tabLst>
            </a:pPr>
            <a:r>
              <a:rPr sz="2400" dirty="0">
                <a:latin typeface="Candara"/>
                <a:cs typeface="Candara"/>
              </a:rPr>
              <a:t>ma'lumotlar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bazasini </a:t>
            </a:r>
            <a:r>
              <a:rPr sz="2400" dirty="0">
                <a:latin typeface="Candara"/>
                <a:cs typeface="Candara"/>
              </a:rPr>
              <a:t>testlash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va</a:t>
            </a:r>
            <a:r>
              <a:rPr sz="2400" spc="-5" dirty="0">
                <a:latin typeface="Candara"/>
                <a:cs typeface="Candara"/>
              </a:rPr>
              <a:t> MB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ni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otladka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qilish.</a:t>
            </a:r>
            <a:endParaRPr sz="2400">
              <a:latin typeface="Candara"/>
              <a:cs typeface="Candara"/>
            </a:endParaRPr>
          </a:p>
          <a:p>
            <a:pPr marL="713740" indent="-340995">
              <a:lnSpc>
                <a:spcPct val="100000"/>
              </a:lnSpc>
              <a:spcBef>
                <a:spcPts val="1280"/>
              </a:spcBef>
              <a:buAutoNum type="arabicParenR" startAt="3"/>
              <a:tabLst>
                <a:tab pos="714375" algn="l"/>
              </a:tabLst>
            </a:pPr>
            <a:r>
              <a:rPr sz="2400" spc="-5" dirty="0">
                <a:latin typeface="Candara"/>
                <a:cs typeface="Candara"/>
              </a:rPr>
              <a:t>ish</a:t>
            </a:r>
            <a:r>
              <a:rPr sz="2400" dirty="0">
                <a:latin typeface="Candara"/>
                <a:cs typeface="Candara"/>
              </a:rPr>
              <a:t> faoliyatini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baholash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va ma'lumotlar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bazasini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qo'llab-quvvatlash.</a:t>
            </a:r>
            <a:endParaRPr sz="2400">
              <a:latin typeface="Candara"/>
              <a:cs typeface="Candara"/>
            </a:endParaRPr>
          </a:p>
          <a:p>
            <a:pPr marL="821690" indent="-448945">
              <a:lnSpc>
                <a:spcPct val="100000"/>
              </a:lnSpc>
              <a:spcBef>
                <a:spcPts val="1280"/>
              </a:spcBef>
              <a:buAutoNum type="arabicParenR" startAt="3"/>
              <a:tabLst>
                <a:tab pos="822325" algn="l"/>
              </a:tabLst>
            </a:pPr>
            <a:r>
              <a:rPr sz="2400" dirty="0">
                <a:latin typeface="Candara"/>
                <a:cs typeface="Candara"/>
              </a:rPr>
              <a:t>foydalanishni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tugatish va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yo'q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qilish.</a:t>
            </a:r>
            <a:endParaRPr sz="2400">
              <a:latin typeface="Candara"/>
              <a:cs typeface="Candara"/>
            </a:endParaRPr>
          </a:p>
          <a:p>
            <a:pPr marL="373380">
              <a:lnSpc>
                <a:spcPct val="100000"/>
              </a:lnSpc>
              <a:spcBef>
                <a:spcPts val="1305"/>
              </a:spcBef>
            </a:pPr>
            <a:r>
              <a:rPr sz="2400" dirty="0">
                <a:latin typeface="Candara"/>
                <a:cs typeface="Candara"/>
              </a:rPr>
              <a:t>Har bir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bosqichning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asosiy</a:t>
            </a:r>
            <a:r>
              <a:rPr sz="2400" dirty="0">
                <a:latin typeface="Candara"/>
                <a:cs typeface="Candara"/>
              </a:rPr>
              <a:t> vazifalarini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aytib </a:t>
            </a:r>
            <a:r>
              <a:rPr sz="2400" dirty="0">
                <a:latin typeface="Candara"/>
                <a:cs typeface="Candara"/>
              </a:rPr>
              <a:t>bering.</a:t>
            </a:r>
            <a:endParaRPr sz="2400">
              <a:latin typeface="Candara"/>
              <a:cs typeface="Candara"/>
            </a:endParaRPr>
          </a:p>
          <a:p>
            <a:pPr marL="12700" marR="5080" indent="360680">
              <a:lnSpc>
                <a:spcPct val="117400"/>
              </a:lnSpc>
              <a:spcBef>
                <a:spcPts val="780"/>
              </a:spcBef>
            </a:pPr>
            <a:r>
              <a:rPr sz="2400" b="1" spc="-5" dirty="0">
                <a:latin typeface="Candara"/>
                <a:cs typeface="Candara"/>
              </a:rPr>
              <a:t>1.</a:t>
            </a:r>
            <a:r>
              <a:rPr sz="2400" b="1" spc="-125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Ma'lumotlar</a:t>
            </a:r>
            <a:r>
              <a:rPr sz="2400" b="1" spc="-140" dirty="0">
                <a:latin typeface="Candara"/>
                <a:cs typeface="Candara"/>
              </a:rPr>
              <a:t> </a:t>
            </a:r>
            <a:r>
              <a:rPr sz="2400" b="1" spc="-10" dirty="0">
                <a:latin typeface="Candara"/>
                <a:cs typeface="Candara"/>
              </a:rPr>
              <a:t>bazasini</a:t>
            </a:r>
            <a:r>
              <a:rPr sz="2400" b="1" spc="-120" dirty="0">
                <a:latin typeface="Candara"/>
                <a:cs typeface="Candara"/>
              </a:rPr>
              <a:t> </a:t>
            </a:r>
            <a:r>
              <a:rPr sz="2400" b="1" dirty="0">
                <a:latin typeface="Candara"/>
                <a:cs typeface="Candara"/>
              </a:rPr>
              <a:t>oldindan</a:t>
            </a:r>
            <a:r>
              <a:rPr sz="2400" b="1" spc="-114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rejalashtirish</a:t>
            </a:r>
            <a:r>
              <a:rPr sz="2400" b="1" spc="-10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-</a:t>
            </a:r>
            <a:r>
              <a:rPr sz="2400" spc="-1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o'z-o'zini</a:t>
            </a:r>
            <a:r>
              <a:rPr sz="2400" spc="-13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rejalashtirish </a:t>
            </a:r>
            <a:r>
              <a:rPr sz="2400" spc="-50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tizimning</a:t>
            </a:r>
            <a:r>
              <a:rPr sz="2400" spc="-114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hayot</a:t>
            </a:r>
            <a:r>
              <a:rPr sz="2400" spc="-114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aylanishi</a:t>
            </a:r>
            <a:r>
              <a:rPr sz="2400" spc="-1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bosqichlarini</a:t>
            </a:r>
            <a:r>
              <a:rPr sz="2400" spc="-1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amalga</a:t>
            </a:r>
            <a:r>
              <a:rPr sz="2400" spc="-1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oshirishning</a:t>
            </a:r>
            <a:r>
              <a:rPr sz="2400" spc="-1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samarali</a:t>
            </a:r>
            <a:r>
              <a:rPr sz="2400" spc="-12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usuli.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987933"/>
            <a:ext cx="9280525" cy="21678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  <a:spcBef>
                <a:spcPts val="110"/>
              </a:spcBef>
            </a:pPr>
            <a:r>
              <a:rPr sz="2400" dirty="0">
                <a:latin typeface="Candara"/>
                <a:cs typeface="Candara"/>
              </a:rPr>
              <a:t>Ushbu bosqichda ishlatiladigan </a:t>
            </a:r>
            <a:r>
              <a:rPr sz="2400" spc="-5" dirty="0">
                <a:latin typeface="Candara"/>
                <a:cs typeface="Candara"/>
              </a:rPr>
              <a:t>dasturlar </a:t>
            </a:r>
            <a:r>
              <a:rPr sz="2400" dirty="0">
                <a:latin typeface="Candara"/>
                <a:cs typeface="Candara"/>
              </a:rPr>
              <a:t>va </a:t>
            </a:r>
            <a:r>
              <a:rPr sz="2400" spc="-5" dirty="0">
                <a:latin typeface="Candara"/>
                <a:cs typeface="Candara"/>
              </a:rPr>
              <a:t>ishlab chiqish </a:t>
            </a:r>
            <a:r>
              <a:rPr sz="2400" dirty="0">
                <a:latin typeface="Candara"/>
                <a:cs typeface="Candara"/>
              </a:rPr>
              <a:t>jarayonida </a:t>
            </a:r>
            <a:r>
              <a:rPr sz="2400" spc="-10" dirty="0">
                <a:latin typeface="Candara"/>
                <a:cs typeface="Candara"/>
              </a:rPr>
              <a:t>va 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ular bilan </a:t>
            </a:r>
            <a:r>
              <a:rPr sz="2400" spc="-5" dirty="0">
                <a:latin typeface="Candara"/>
                <a:cs typeface="Candara"/>
              </a:rPr>
              <a:t>bog'liq fayllar to'g'risida ma'lumotlar </a:t>
            </a:r>
            <a:r>
              <a:rPr sz="2400" dirty="0">
                <a:latin typeface="Candara"/>
                <a:cs typeface="Candara"/>
              </a:rPr>
              <a:t>to'planadi. </a:t>
            </a:r>
            <a:r>
              <a:rPr sz="2400" spc="-5" dirty="0">
                <a:latin typeface="Candara"/>
                <a:cs typeface="Candara"/>
              </a:rPr>
              <a:t>Ma'lumotlar </a:t>
            </a:r>
            <a:r>
              <a:rPr sz="2400" dirty="0">
                <a:latin typeface="Candara"/>
                <a:cs typeface="Candara"/>
              </a:rPr>
              <a:t> bazasini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ishlab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chiqishni</a:t>
            </a:r>
            <a:r>
              <a:rPr sz="2400" dirty="0">
                <a:latin typeface="Candara"/>
                <a:cs typeface="Candara"/>
              </a:rPr>
              <a:t> rejalashtirishni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qo'llab-quvvatlash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uchun</a:t>
            </a:r>
            <a:r>
              <a:rPr sz="2400" dirty="0">
                <a:latin typeface="Candara"/>
                <a:cs typeface="Candara"/>
              </a:rPr>
              <a:t> eng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muhim </a:t>
            </a:r>
            <a:r>
              <a:rPr sz="2400" dirty="0">
                <a:latin typeface="Candara"/>
                <a:cs typeface="Candara"/>
              </a:rPr>
              <a:t>ma'lumotlarni va ular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o'rtasidagi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munosabatlarni, shuningdek, </a:t>
            </a:r>
            <a:r>
              <a:rPr sz="240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tashkilotning</a:t>
            </a:r>
            <a:r>
              <a:rPr sz="2400" spc="24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turli</a:t>
            </a:r>
            <a:r>
              <a:rPr sz="2400" spc="22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funktsional</a:t>
            </a:r>
            <a:r>
              <a:rPr sz="2400" spc="24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sohalari</a:t>
            </a:r>
            <a:r>
              <a:rPr sz="2400" spc="2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bilan</a:t>
            </a:r>
            <a:r>
              <a:rPr sz="2400" spc="24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o'zaro</a:t>
            </a:r>
            <a:r>
              <a:rPr sz="2400" spc="24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munosabatlarini</a:t>
            </a:r>
            <a:r>
              <a:rPr sz="2400" spc="2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aks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437" y="3620770"/>
            <a:ext cx="8163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0325" algn="l"/>
                <a:tab pos="2747645" algn="l"/>
                <a:tab pos="4077970" algn="l"/>
                <a:tab pos="6612255" algn="l"/>
              </a:tabLst>
            </a:pPr>
            <a:r>
              <a:rPr sz="2400" dirty="0">
                <a:latin typeface="Candara"/>
                <a:cs typeface="Candara"/>
              </a:rPr>
              <a:t>yaratish	</a:t>
            </a:r>
            <a:r>
              <a:rPr sz="2400" spc="-5" dirty="0">
                <a:latin typeface="Candara"/>
                <a:cs typeface="Candara"/>
              </a:rPr>
              <a:t>mumkin.	</a:t>
            </a:r>
            <a:r>
              <a:rPr sz="2400" dirty="0">
                <a:latin typeface="Candara"/>
                <a:cs typeface="Candara"/>
              </a:rPr>
              <a:t>Odatda,	</a:t>
            </a:r>
            <a:r>
              <a:rPr sz="2400" spc="-5" dirty="0">
                <a:latin typeface="Candara"/>
                <a:cs typeface="Candara"/>
              </a:rPr>
              <a:t>umumlashtirilgan	kontseptual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437" y="3132328"/>
            <a:ext cx="9279255" cy="8801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80"/>
              </a:spcBef>
              <a:tabLst>
                <a:tab pos="1479550" algn="l"/>
                <a:tab pos="3863975" algn="l"/>
                <a:tab pos="6351905" algn="l"/>
                <a:tab pos="8140065" algn="l"/>
              </a:tabLst>
            </a:pPr>
            <a:r>
              <a:rPr sz="2400" dirty="0">
                <a:latin typeface="Candara"/>
                <a:cs typeface="Candara"/>
              </a:rPr>
              <a:t>ettiruvchi	ma'lumotlarning	</a:t>
            </a:r>
            <a:r>
              <a:rPr sz="2400" spc="-5" dirty="0">
                <a:latin typeface="Candara"/>
                <a:cs typeface="Candara"/>
              </a:rPr>
              <a:t>umumlashtirilgan	kontseptual	modelini</a:t>
            </a:r>
            <a:endParaRPr sz="2400">
              <a:latin typeface="Candara"/>
              <a:cs typeface="Candara"/>
            </a:endParaRPr>
          </a:p>
          <a:p>
            <a:pPr marR="8890" algn="r">
              <a:lnSpc>
                <a:spcPct val="100000"/>
              </a:lnSpc>
              <a:spcBef>
                <a:spcPts val="484"/>
              </a:spcBef>
            </a:pPr>
            <a:r>
              <a:rPr sz="2400" spc="-10" dirty="0">
                <a:latin typeface="Candara"/>
                <a:cs typeface="Candara"/>
              </a:rPr>
              <a:t>model</a:t>
            </a:r>
            <a:endParaRPr sz="2400"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437" y="3882136"/>
            <a:ext cx="9282430" cy="280035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00"/>
              </a:spcBef>
            </a:pPr>
            <a:r>
              <a:rPr sz="2400" spc="-5" dirty="0">
                <a:latin typeface="Candara"/>
                <a:cs typeface="Candara"/>
              </a:rPr>
              <a:t>soddalashtirilgan</a:t>
            </a:r>
            <a:r>
              <a:rPr sz="2400" spc="20" dirty="0">
                <a:latin typeface="Candara"/>
                <a:cs typeface="Candara"/>
              </a:rPr>
              <a:t> </a:t>
            </a:r>
            <a:r>
              <a:rPr sz="2400" b="1" spc="-15" dirty="0">
                <a:latin typeface="Candara"/>
                <a:cs typeface="Candara"/>
              </a:rPr>
              <a:t>ER</a:t>
            </a:r>
            <a:r>
              <a:rPr sz="2400" b="1" spc="10" dirty="0">
                <a:latin typeface="Candara"/>
                <a:cs typeface="Candara"/>
              </a:rPr>
              <a:t> </a:t>
            </a:r>
            <a:r>
              <a:rPr sz="2400" b="1" spc="-5" dirty="0">
                <a:latin typeface="Candara"/>
                <a:cs typeface="Candara"/>
              </a:rPr>
              <a:t>diagrammasi</a:t>
            </a:r>
            <a:r>
              <a:rPr sz="2400" b="1" spc="1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shaklida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bo'ladi.</a:t>
            </a:r>
            <a:endParaRPr sz="2400">
              <a:latin typeface="Candara"/>
              <a:cs typeface="Candara"/>
            </a:endParaRPr>
          </a:p>
          <a:p>
            <a:pPr marL="12700" marR="5080" indent="360680" algn="just">
              <a:lnSpc>
                <a:spcPct val="117100"/>
              </a:lnSpc>
              <a:spcBef>
                <a:spcPts val="810"/>
              </a:spcBef>
            </a:pPr>
            <a:r>
              <a:rPr sz="2400" spc="-5" dirty="0">
                <a:latin typeface="Candara"/>
                <a:cs typeface="Candara"/>
              </a:rPr>
              <a:t>2. </a:t>
            </a:r>
            <a:r>
              <a:rPr sz="2400" b="1" spc="-5" dirty="0">
                <a:latin typeface="Candara"/>
                <a:cs typeface="Candara"/>
              </a:rPr>
              <a:t>Maqsadga </a:t>
            </a:r>
            <a:r>
              <a:rPr sz="2400" b="1" dirty="0">
                <a:latin typeface="Candara"/>
                <a:cs typeface="Candara"/>
              </a:rPr>
              <a:t>muvofiqligini </a:t>
            </a:r>
            <a:r>
              <a:rPr sz="2400" b="1" spc="-5" dirty="0">
                <a:latin typeface="Candara"/>
                <a:cs typeface="Candara"/>
              </a:rPr>
              <a:t>tekshirish. </a:t>
            </a:r>
            <a:r>
              <a:rPr sz="2400" dirty="0">
                <a:latin typeface="Candara"/>
                <a:cs typeface="Candara"/>
              </a:rPr>
              <a:t>Ushbu bosqichda quyidagilar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aniqlanadi: </a:t>
            </a:r>
            <a:r>
              <a:rPr sz="2400" spc="-5" dirty="0">
                <a:latin typeface="Candara"/>
                <a:cs typeface="Candara"/>
              </a:rPr>
              <a:t>ma'lumotlar bazasini amalga oshirish </a:t>
            </a:r>
            <a:r>
              <a:rPr sz="2400" dirty="0">
                <a:latin typeface="Candara"/>
                <a:cs typeface="Candara"/>
              </a:rPr>
              <a:t>uchun zarur jihozlar va 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dasturlarning </a:t>
            </a:r>
            <a:r>
              <a:rPr sz="2400" dirty="0">
                <a:latin typeface="Candara"/>
                <a:cs typeface="Candara"/>
              </a:rPr>
              <a:t>mavjudligi, </a:t>
            </a:r>
            <a:r>
              <a:rPr sz="2400" spc="-5" dirty="0">
                <a:latin typeface="Candara"/>
                <a:cs typeface="Candara"/>
              </a:rPr>
              <a:t>ma'lumotlar bazasini </a:t>
            </a:r>
            <a:r>
              <a:rPr sz="2400" dirty="0">
                <a:latin typeface="Candara"/>
                <a:cs typeface="Candara"/>
              </a:rPr>
              <a:t>yaratishni </a:t>
            </a:r>
            <a:r>
              <a:rPr sz="2400" spc="-5" dirty="0">
                <a:latin typeface="Candara"/>
                <a:cs typeface="Candara"/>
              </a:rPr>
              <a:t>amalga oshirish </a:t>
            </a:r>
            <a:r>
              <a:rPr sz="2400" spc="-509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uchun</a:t>
            </a:r>
            <a:r>
              <a:rPr sz="2400" dirty="0">
                <a:latin typeface="Candara"/>
                <a:cs typeface="Candara"/>
              </a:rPr>
              <a:t> tegishli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xodimlarning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mavjudligi.</a:t>
            </a:r>
            <a:r>
              <a:rPr sz="2400" dirty="0">
                <a:latin typeface="Candara"/>
                <a:cs typeface="Candara"/>
              </a:rPr>
              <a:t> Loyihaning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spc="-5" dirty="0">
                <a:latin typeface="Candara"/>
                <a:cs typeface="Candara"/>
              </a:rPr>
              <a:t>iqtisodiy </a:t>
            </a:r>
            <a:r>
              <a:rPr sz="2400" dirty="0">
                <a:latin typeface="Candara"/>
                <a:cs typeface="Candara"/>
              </a:rPr>
              <a:t> samaradorligini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oldindan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baholash </a:t>
            </a:r>
            <a:r>
              <a:rPr sz="2400" spc="-5" dirty="0">
                <a:latin typeface="Candara"/>
                <a:cs typeface="Candara"/>
              </a:rPr>
              <a:t>amalga</a:t>
            </a:r>
            <a:r>
              <a:rPr sz="2400" dirty="0">
                <a:latin typeface="Candara"/>
                <a:cs typeface="Candara"/>
              </a:rPr>
              <a:t> oshiriladi.</a:t>
            </a:r>
            <a:endParaRPr sz="2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1408</Words>
  <Application>Microsoft Office PowerPoint</Application>
  <PresentationFormat>Произвольный</PresentationFormat>
  <Paragraphs>99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Candara</vt:lpstr>
      <vt:lpstr>Century Gothic</vt:lpstr>
      <vt:lpstr>Segoe UI Symbol</vt:lpstr>
      <vt:lpstr>Symbol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8. Ma'lumotlar bazasini sinash va otladka qilish. Testlash - xatolarni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Ma’lumotlar bazasini adminstratorlash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Erali Eshonqulov</dc:creator>
  <cp:lastModifiedBy>hp</cp:lastModifiedBy>
  <cp:revision>2</cp:revision>
  <dcterms:created xsi:type="dcterms:W3CDTF">2022-01-29T04:39:47Z</dcterms:created>
  <dcterms:modified xsi:type="dcterms:W3CDTF">2022-10-17T17:07:12Z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2022-01-29T00:00:00Z</vt:filetime>
  </property>
</Properties>
</file>