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3EE45-0A5D-40B7-9ABA-2AC7C09F360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7CBDC2D5-CAA0-4587-A8E4-685D17F0E78D}">
      <dgm:prSet phldrT="[Текст]" custT="1"/>
      <dgm:spPr/>
      <dgm:t>
        <a:bodyPr/>
        <a:lstStyle/>
        <a:p>
          <a:r>
            <a:rPr lang="en-US" sz="2000" b="1" dirty="0" err="1" smtClean="0">
              <a:solidFill>
                <a:schemeClr val="bg1"/>
              </a:solidFill>
            </a:rPr>
            <a:t>Munosabatning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relatsion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sxemasidagi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barcha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boshqa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munosabatlar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nomlaridan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farq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qiladigan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nomi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bor</a:t>
          </a:r>
          <a:endParaRPr lang="ru-RU" sz="2000" b="1" dirty="0">
            <a:solidFill>
              <a:schemeClr val="bg1"/>
            </a:solidFill>
          </a:endParaRPr>
        </a:p>
      </dgm:t>
    </dgm:pt>
    <dgm:pt modelId="{823C0030-D70F-483F-A3EA-F95E2336943A}" type="parTrans" cxnId="{A95F3332-2052-4FF4-B436-B12FB35E1535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5083B26A-9124-4F28-8B24-7C598769B7D2}" type="sibTrans" cxnId="{A95F3332-2052-4FF4-B436-B12FB35E1535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12F83091-4556-4BB9-BE0E-B190257E04DD}">
      <dgm:prSet phldrT="[Текст]" custT="1"/>
      <dgm:spPr/>
      <dgm:t>
        <a:bodyPr/>
        <a:lstStyle/>
        <a:p>
          <a:r>
            <a:rPr lang="en-US" sz="2000" b="1" dirty="0" err="1" smtClean="0">
              <a:solidFill>
                <a:schemeClr val="bg1"/>
              </a:solidFill>
            </a:rPr>
            <a:t>Munosabatlarning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har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bir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yacheykasida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faqat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bitta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elementar</a:t>
          </a:r>
          <a:r>
            <a:rPr lang="en-US" sz="2000" b="1" dirty="0" smtClean="0">
              <a:solidFill>
                <a:schemeClr val="bg1"/>
              </a:solidFill>
            </a:rPr>
            <a:t> (</a:t>
          </a:r>
          <a:r>
            <a:rPr lang="en-US" sz="2000" b="1" dirty="0" err="1" smtClean="0">
              <a:solidFill>
                <a:schemeClr val="bg1"/>
              </a:solidFill>
            </a:rPr>
            <a:t>bo'linmaydigan</a:t>
          </a:r>
          <a:r>
            <a:rPr lang="en-US" sz="2000" b="1" dirty="0" smtClean="0">
              <a:solidFill>
                <a:schemeClr val="bg1"/>
              </a:solidFill>
            </a:rPr>
            <a:t>) </a:t>
          </a:r>
          <a:r>
            <a:rPr lang="en-US" sz="2000" b="1" dirty="0" err="1" smtClean="0">
              <a:solidFill>
                <a:schemeClr val="bg1"/>
              </a:solidFill>
            </a:rPr>
            <a:t>qiymat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mavjud</a:t>
          </a:r>
          <a:endParaRPr lang="ru-RU" sz="2000" b="1" dirty="0">
            <a:solidFill>
              <a:schemeClr val="bg1"/>
            </a:solidFill>
          </a:endParaRPr>
        </a:p>
      </dgm:t>
    </dgm:pt>
    <dgm:pt modelId="{E6041DF3-DE79-4FB6-A7D4-1AF7D6F03E72}" type="parTrans" cxnId="{7B2131B4-D626-4A05-9D64-6FFE917D92F8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99EA0D51-0C12-4604-BD63-87BFA8CABBBF}" type="sibTrans" cxnId="{7B2131B4-D626-4A05-9D64-6FFE917D92F8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CD41D88F-A78E-4639-ADA3-F95DCB0B8D22}">
      <dgm:prSet phldrT="[Текст]" custT="1"/>
      <dgm:spPr/>
      <dgm:t>
        <a:bodyPr/>
        <a:lstStyle/>
        <a:p>
          <a:r>
            <a:rPr lang="en-US" sz="2000" b="1" dirty="0" err="1" smtClean="0">
              <a:solidFill>
                <a:schemeClr val="bg1"/>
              </a:solidFill>
            </a:rPr>
            <a:t>Har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bir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atributning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o'ziga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xos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nomi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bor</a:t>
          </a:r>
          <a:endParaRPr lang="ru-RU" sz="2000" b="1" dirty="0">
            <a:solidFill>
              <a:schemeClr val="bg1"/>
            </a:solidFill>
          </a:endParaRPr>
        </a:p>
      </dgm:t>
    </dgm:pt>
    <dgm:pt modelId="{F216164A-9183-4E9F-AABA-FC9A2B4F441B}" type="parTrans" cxnId="{43055405-CD0F-47A9-B28E-C144E6903924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C2AAA3B5-BBB4-4730-B4A1-3A267647112E}" type="sibTrans" cxnId="{43055405-CD0F-47A9-B28E-C144E6903924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6511C976-BB99-4150-82D2-A6AB908720BE}">
      <dgm:prSet phldrT="[Текст]" custT="1"/>
      <dgm:spPr/>
      <dgm:t>
        <a:bodyPr/>
        <a:lstStyle/>
        <a:p>
          <a:r>
            <a:rPr lang="en-US" sz="2000" b="1" dirty="0" err="1" smtClean="0">
              <a:solidFill>
                <a:schemeClr val="bg1"/>
              </a:solidFill>
            </a:rPr>
            <a:t>Atribut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qiymatlari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bir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xil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domendan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olinadi</a:t>
          </a:r>
          <a:endParaRPr lang="ru-RU" sz="2000" b="1" dirty="0">
            <a:solidFill>
              <a:schemeClr val="bg1"/>
            </a:solidFill>
          </a:endParaRPr>
        </a:p>
      </dgm:t>
    </dgm:pt>
    <dgm:pt modelId="{79EB1A14-490D-4C0F-902C-9AB63C7F9E33}" type="parTrans" cxnId="{DDF2075A-2099-417D-B950-DC3666EB1E90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761F5933-304C-4F6F-B24B-AFF0A7A3330B}" type="sibTrans" cxnId="{DDF2075A-2099-417D-B950-DC3666EB1E90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EAEDED03-F9A3-40D9-B404-FA47447D8646}">
      <dgm:prSet phldrT="[Текст]" custT="1"/>
      <dgm:spPr/>
      <dgm:t>
        <a:bodyPr/>
        <a:lstStyle/>
        <a:p>
          <a:r>
            <a:rPr lang="en-US" sz="2000" b="1" dirty="0" err="1" smtClean="0">
              <a:solidFill>
                <a:schemeClr val="bg1"/>
              </a:solidFill>
            </a:rPr>
            <a:t>Har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bir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kortej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o'ziga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xosdir</a:t>
          </a:r>
          <a:r>
            <a:rPr lang="en-US" sz="2000" b="1" dirty="0" smtClean="0">
              <a:solidFill>
                <a:schemeClr val="bg1"/>
              </a:solidFill>
            </a:rPr>
            <a:t> (</a:t>
          </a:r>
          <a:r>
            <a:rPr lang="en-US" sz="2000" b="1" dirty="0" err="1" smtClean="0">
              <a:solidFill>
                <a:schemeClr val="bg1"/>
              </a:solidFill>
            </a:rPr>
            <a:t>unikal</a:t>
          </a:r>
          <a:r>
            <a:rPr lang="en-US" sz="2000" b="1" dirty="0" smtClean="0">
              <a:solidFill>
                <a:schemeClr val="bg1"/>
              </a:solidFill>
            </a:rPr>
            <a:t>); </a:t>
          </a:r>
          <a:r>
            <a:rPr lang="en-US" sz="2000" b="1" dirty="0" err="1" smtClean="0">
              <a:solidFill>
                <a:schemeClr val="bg1"/>
              </a:solidFill>
            </a:rPr>
            <a:t>takrorlanadigan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kortejlar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bo'lishi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mumkin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emas</a:t>
          </a:r>
          <a:endParaRPr lang="ru-RU" sz="2000" b="1" dirty="0">
            <a:solidFill>
              <a:schemeClr val="bg1"/>
            </a:solidFill>
          </a:endParaRPr>
        </a:p>
      </dgm:t>
    </dgm:pt>
    <dgm:pt modelId="{D370AA6D-D1E8-4A71-83B0-2DAC40A51E9E}" type="parTrans" cxnId="{E21444CC-CF23-4FBA-83DB-B6B3CCC2A84E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78D4E6D5-340A-4B7F-B897-B542B6F684A3}" type="sibTrans" cxnId="{E21444CC-CF23-4FBA-83DB-B6B3CCC2A84E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6DB738B3-3BFB-4CA9-89FF-DCBB08C777D3}">
      <dgm:prSet phldrT="[Текст]" custT="1"/>
      <dgm:spPr/>
      <dgm:t>
        <a:bodyPr/>
        <a:lstStyle/>
        <a:p>
          <a:r>
            <a:rPr lang="en-US" sz="2000" b="1" smtClean="0">
              <a:solidFill>
                <a:schemeClr val="bg1"/>
              </a:solidFill>
            </a:rPr>
            <a:t>Atributlarning tartibi muhim emas</a:t>
          </a:r>
          <a:endParaRPr lang="ru-RU" sz="2000" b="1" dirty="0">
            <a:solidFill>
              <a:schemeClr val="bg1"/>
            </a:solidFill>
          </a:endParaRPr>
        </a:p>
      </dgm:t>
    </dgm:pt>
    <dgm:pt modelId="{70EB6DBD-8A3D-4B45-B656-2FA57E87B01C}" type="parTrans" cxnId="{3853E27B-6725-4AF1-9FC9-8E22B4E4EE07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2F0A4488-6A24-480A-A563-777D31DA10AE}" type="sibTrans" cxnId="{3853E27B-6725-4AF1-9FC9-8E22B4E4EE07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AE0CFE13-6AE0-41A2-98B4-9E06AD9FA1B9}">
      <dgm:prSet phldrT="[Текст]" custT="1"/>
      <dgm:spPr/>
      <dgm:t>
        <a:bodyPr/>
        <a:lstStyle/>
        <a:p>
          <a:r>
            <a:rPr lang="en-US" sz="2000" b="1" dirty="0" err="1" smtClean="0">
              <a:solidFill>
                <a:schemeClr val="bg1"/>
              </a:solidFill>
            </a:rPr>
            <a:t>Nazariy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jihatdan</a:t>
          </a:r>
          <a:r>
            <a:rPr lang="en-US" sz="2000" b="1" dirty="0" smtClean="0">
              <a:solidFill>
                <a:schemeClr val="bg1"/>
              </a:solidFill>
            </a:rPr>
            <a:t>, </a:t>
          </a:r>
          <a:r>
            <a:rPr lang="en-US" sz="2000" b="1" dirty="0" err="1" smtClean="0">
              <a:solidFill>
                <a:schemeClr val="bg1"/>
              </a:solidFill>
            </a:rPr>
            <a:t>aloqalardagi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kortejlarning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tartibi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muhim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emas</a:t>
          </a:r>
          <a:r>
            <a:rPr lang="en-US" sz="2000" b="1" dirty="0" smtClean="0">
              <a:solidFill>
                <a:schemeClr val="bg1"/>
              </a:solidFill>
            </a:rPr>
            <a:t>. (Ammo </a:t>
          </a:r>
          <a:r>
            <a:rPr lang="en-US" sz="2000" b="1" dirty="0" err="1" smtClean="0">
              <a:solidFill>
                <a:schemeClr val="bg1"/>
              </a:solidFill>
            </a:rPr>
            <a:t>amalda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ushbu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tartib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ularga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kirish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samaradorligiga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sezilarli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ta'sir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ko'rsatishi</a:t>
          </a:r>
          <a:r>
            <a:rPr lang="en-US" sz="2000" b="1" dirty="0" smtClean="0">
              <a:solidFill>
                <a:schemeClr val="bg1"/>
              </a:solidFill>
            </a:rPr>
            <a:t> </a:t>
          </a:r>
          <a:r>
            <a:rPr lang="en-US" sz="2000" b="1" dirty="0" err="1" smtClean="0">
              <a:solidFill>
                <a:schemeClr val="bg1"/>
              </a:solidFill>
            </a:rPr>
            <a:t>mumkin</a:t>
          </a:r>
          <a:r>
            <a:rPr lang="en-US" sz="2000" b="1" dirty="0" smtClean="0">
              <a:solidFill>
                <a:schemeClr val="bg1"/>
              </a:solidFill>
            </a:rPr>
            <a:t>.)</a:t>
          </a:r>
          <a:endParaRPr lang="ru-RU" sz="2000" b="1" dirty="0">
            <a:solidFill>
              <a:schemeClr val="bg1"/>
            </a:solidFill>
          </a:endParaRPr>
        </a:p>
      </dgm:t>
    </dgm:pt>
    <dgm:pt modelId="{1DEA4DD3-005D-4DB7-BA67-96216C724431}" type="parTrans" cxnId="{0132A8A2-A804-49F4-8C8D-0346CF22FAA1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FCC00CDA-79C7-48EC-BA80-5185FE9F33C1}" type="sibTrans" cxnId="{0132A8A2-A804-49F4-8C8D-0346CF22FAA1}">
      <dgm:prSet/>
      <dgm:spPr/>
      <dgm:t>
        <a:bodyPr/>
        <a:lstStyle/>
        <a:p>
          <a:endParaRPr lang="ru-RU" sz="2400" b="1">
            <a:solidFill>
              <a:schemeClr val="bg1"/>
            </a:solidFill>
          </a:endParaRPr>
        </a:p>
      </dgm:t>
    </dgm:pt>
    <dgm:pt modelId="{72A3291E-03C3-41A3-8ADF-418B62BF4511}" type="pres">
      <dgm:prSet presAssocID="{D403EE45-0A5D-40B7-9ABA-2AC7C09F36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016044-D6EF-4657-8338-F9E411A02299}" type="pres">
      <dgm:prSet presAssocID="{7CBDC2D5-CAA0-4587-A8E4-685D17F0E78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5B0B74-02EF-487F-9AD1-87A41690654D}" type="pres">
      <dgm:prSet presAssocID="{5083B26A-9124-4F28-8B24-7C598769B7D2}" presName="sibTrans" presStyleCnt="0"/>
      <dgm:spPr/>
    </dgm:pt>
    <dgm:pt modelId="{325B4D29-1D46-40EC-9241-183CB4D31AE3}" type="pres">
      <dgm:prSet presAssocID="{12F83091-4556-4BB9-BE0E-B190257E04D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D1C92A-A80D-4B45-8910-C45FF526230E}" type="pres">
      <dgm:prSet presAssocID="{99EA0D51-0C12-4604-BD63-87BFA8CABBBF}" presName="sibTrans" presStyleCnt="0"/>
      <dgm:spPr/>
    </dgm:pt>
    <dgm:pt modelId="{6E7251F4-5722-4BD1-B00E-C8814EFA6EE6}" type="pres">
      <dgm:prSet presAssocID="{CD41D88F-A78E-4639-ADA3-F95DCB0B8D22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FC46A7-659A-42CE-9D8C-EB3EC20CB5A3}" type="pres">
      <dgm:prSet presAssocID="{C2AAA3B5-BBB4-4730-B4A1-3A267647112E}" presName="sibTrans" presStyleCnt="0"/>
      <dgm:spPr/>
    </dgm:pt>
    <dgm:pt modelId="{A6731733-F56C-4A3F-B826-192DC11FFED2}" type="pres">
      <dgm:prSet presAssocID="{6511C976-BB99-4150-82D2-A6AB908720B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2B306E-4BE1-4042-81DF-0694F234BC9D}" type="pres">
      <dgm:prSet presAssocID="{761F5933-304C-4F6F-B24B-AFF0A7A3330B}" presName="sibTrans" presStyleCnt="0"/>
      <dgm:spPr/>
    </dgm:pt>
    <dgm:pt modelId="{FE9C722A-C21C-418A-A704-EBF3FC533526}" type="pres">
      <dgm:prSet presAssocID="{EAEDED03-F9A3-40D9-B404-FA47447D864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B6EA08-7FC3-4167-912A-7A4AEBE387A5}" type="pres">
      <dgm:prSet presAssocID="{78D4E6D5-340A-4B7F-B897-B542B6F684A3}" presName="sibTrans" presStyleCnt="0"/>
      <dgm:spPr/>
    </dgm:pt>
    <dgm:pt modelId="{53D4713C-EC1A-43E3-921E-F627EC479FAB}" type="pres">
      <dgm:prSet presAssocID="{6DB738B3-3BFB-4CA9-89FF-DCBB08C777D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A82EB4-135E-4CF5-9703-EE6BB65F5685}" type="pres">
      <dgm:prSet presAssocID="{2F0A4488-6A24-480A-A563-777D31DA10AE}" presName="sibTrans" presStyleCnt="0"/>
      <dgm:spPr/>
    </dgm:pt>
    <dgm:pt modelId="{B66D4613-D906-4D62-A7C9-2EEA84E9C9DE}" type="pres">
      <dgm:prSet presAssocID="{AE0CFE13-6AE0-41A2-98B4-9E06AD9FA1B9}" presName="node" presStyleLbl="node1" presStyleIdx="6" presStyleCnt="7" custScaleX="16426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B2131B4-D626-4A05-9D64-6FFE917D92F8}" srcId="{D403EE45-0A5D-40B7-9ABA-2AC7C09F360A}" destId="{12F83091-4556-4BB9-BE0E-B190257E04DD}" srcOrd="1" destOrd="0" parTransId="{E6041DF3-DE79-4FB6-A7D4-1AF7D6F03E72}" sibTransId="{99EA0D51-0C12-4604-BD63-87BFA8CABBBF}"/>
    <dgm:cxn modelId="{DDF2075A-2099-417D-B950-DC3666EB1E90}" srcId="{D403EE45-0A5D-40B7-9ABA-2AC7C09F360A}" destId="{6511C976-BB99-4150-82D2-A6AB908720BE}" srcOrd="3" destOrd="0" parTransId="{79EB1A14-490D-4C0F-902C-9AB63C7F9E33}" sibTransId="{761F5933-304C-4F6F-B24B-AFF0A7A3330B}"/>
    <dgm:cxn modelId="{A95F3332-2052-4FF4-B436-B12FB35E1535}" srcId="{D403EE45-0A5D-40B7-9ABA-2AC7C09F360A}" destId="{7CBDC2D5-CAA0-4587-A8E4-685D17F0E78D}" srcOrd="0" destOrd="0" parTransId="{823C0030-D70F-483F-A3EA-F95E2336943A}" sibTransId="{5083B26A-9124-4F28-8B24-7C598769B7D2}"/>
    <dgm:cxn modelId="{43055405-CD0F-47A9-B28E-C144E6903924}" srcId="{D403EE45-0A5D-40B7-9ABA-2AC7C09F360A}" destId="{CD41D88F-A78E-4639-ADA3-F95DCB0B8D22}" srcOrd="2" destOrd="0" parTransId="{F216164A-9183-4E9F-AABA-FC9A2B4F441B}" sibTransId="{C2AAA3B5-BBB4-4730-B4A1-3A267647112E}"/>
    <dgm:cxn modelId="{78C13503-2263-4428-8691-71B5E406711B}" type="presOf" srcId="{EAEDED03-F9A3-40D9-B404-FA47447D8646}" destId="{FE9C722A-C21C-418A-A704-EBF3FC533526}" srcOrd="0" destOrd="0" presId="urn:microsoft.com/office/officeart/2005/8/layout/default"/>
    <dgm:cxn modelId="{E21444CC-CF23-4FBA-83DB-B6B3CCC2A84E}" srcId="{D403EE45-0A5D-40B7-9ABA-2AC7C09F360A}" destId="{EAEDED03-F9A3-40D9-B404-FA47447D8646}" srcOrd="4" destOrd="0" parTransId="{D370AA6D-D1E8-4A71-83B0-2DAC40A51E9E}" sibTransId="{78D4E6D5-340A-4B7F-B897-B542B6F684A3}"/>
    <dgm:cxn modelId="{0132A8A2-A804-49F4-8C8D-0346CF22FAA1}" srcId="{D403EE45-0A5D-40B7-9ABA-2AC7C09F360A}" destId="{AE0CFE13-6AE0-41A2-98B4-9E06AD9FA1B9}" srcOrd="6" destOrd="0" parTransId="{1DEA4DD3-005D-4DB7-BA67-96216C724431}" sibTransId="{FCC00CDA-79C7-48EC-BA80-5185FE9F33C1}"/>
    <dgm:cxn modelId="{99028B36-E800-46B2-AF9A-50EB4581E789}" type="presOf" srcId="{AE0CFE13-6AE0-41A2-98B4-9E06AD9FA1B9}" destId="{B66D4613-D906-4D62-A7C9-2EEA84E9C9DE}" srcOrd="0" destOrd="0" presId="urn:microsoft.com/office/officeart/2005/8/layout/default"/>
    <dgm:cxn modelId="{09E7EDF6-A03B-4C09-AC8D-61F5573547F0}" type="presOf" srcId="{7CBDC2D5-CAA0-4587-A8E4-685D17F0E78D}" destId="{F0016044-D6EF-4657-8338-F9E411A02299}" srcOrd="0" destOrd="0" presId="urn:microsoft.com/office/officeart/2005/8/layout/default"/>
    <dgm:cxn modelId="{3853E27B-6725-4AF1-9FC9-8E22B4E4EE07}" srcId="{D403EE45-0A5D-40B7-9ABA-2AC7C09F360A}" destId="{6DB738B3-3BFB-4CA9-89FF-DCBB08C777D3}" srcOrd="5" destOrd="0" parTransId="{70EB6DBD-8A3D-4B45-B656-2FA57E87B01C}" sibTransId="{2F0A4488-6A24-480A-A563-777D31DA10AE}"/>
    <dgm:cxn modelId="{60E01C2A-8C80-449A-ABC3-357C31A4AE44}" type="presOf" srcId="{12F83091-4556-4BB9-BE0E-B190257E04DD}" destId="{325B4D29-1D46-40EC-9241-183CB4D31AE3}" srcOrd="0" destOrd="0" presId="urn:microsoft.com/office/officeart/2005/8/layout/default"/>
    <dgm:cxn modelId="{8C5FC6DC-1A67-4D75-B0C7-D8B9EE6608D7}" type="presOf" srcId="{CD41D88F-A78E-4639-ADA3-F95DCB0B8D22}" destId="{6E7251F4-5722-4BD1-B00E-C8814EFA6EE6}" srcOrd="0" destOrd="0" presId="urn:microsoft.com/office/officeart/2005/8/layout/default"/>
    <dgm:cxn modelId="{0B581CA8-4EE6-49E4-9236-1417F9B52C94}" type="presOf" srcId="{D403EE45-0A5D-40B7-9ABA-2AC7C09F360A}" destId="{72A3291E-03C3-41A3-8ADF-418B62BF4511}" srcOrd="0" destOrd="0" presId="urn:microsoft.com/office/officeart/2005/8/layout/default"/>
    <dgm:cxn modelId="{1E1C095E-EAEE-4734-A95C-342934EFCBD8}" type="presOf" srcId="{6511C976-BB99-4150-82D2-A6AB908720BE}" destId="{A6731733-F56C-4A3F-B826-192DC11FFED2}" srcOrd="0" destOrd="0" presId="urn:microsoft.com/office/officeart/2005/8/layout/default"/>
    <dgm:cxn modelId="{C59F3EC3-76C9-4768-AF37-56F253CE6702}" type="presOf" srcId="{6DB738B3-3BFB-4CA9-89FF-DCBB08C777D3}" destId="{53D4713C-EC1A-43E3-921E-F627EC479FAB}" srcOrd="0" destOrd="0" presId="urn:microsoft.com/office/officeart/2005/8/layout/default"/>
    <dgm:cxn modelId="{C7110E8C-F621-4D29-A54B-F895C2A85DDF}" type="presParOf" srcId="{72A3291E-03C3-41A3-8ADF-418B62BF4511}" destId="{F0016044-D6EF-4657-8338-F9E411A02299}" srcOrd="0" destOrd="0" presId="urn:microsoft.com/office/officeart/2005/8/layout/default"/>
    <dgm:cxn modelId="{A950E828-69B0-4445-B46C-ED283E2F7ABA}" type="presParOf" srcId="{72A3291E-03C3-41A3-8ADF-418B62BF4511}" destId="{D15B0B74-02EF-487F-9AD1-87A41690654D}" srcOrd="1" destOrd="0" presId="urn:microsoft.com/office/officeart/2005/8/layout/default"/>
    <dgm:cxn modelId="{8E97E51D-4517-4212-B633-3C89404E94AE}" type="presParOf" srcId="{72A3291E-03C3-41A3-8ADF-418B62BF4511}" destId="{325B4D29-1D46-40EC-9241-183CB4D31AE3}" srcOrd="2" destOrd="0" presId="urn:microsoft.com/office/officeart/2005/8/layout/default"/>
    <dgm:cxn modelId="{15D7E480-52CF-4567-9685-7166B17ADC45}" type="presParOf" srcId="{72A3291E-03C3-41A3-8ADF-418B62BF4511}" destId="{08D1C92A-A80D-4B45-8910-C45FF526230E}" srcOrd="3" destOrd="0" presId="urn:microsoft.com/office/officeart/2005/8/layout/default"/>
    <dgm:cxn modelId="{5C2C382B-24BE-4583-8E6D-C780B55CFAA8}" type="presParOf" srcId="{72A3291E-03C3-41A3-8ADF-418B62BF4511}" destId="{6E7251F4-5722-4BD1-B00E-C8814EFA6EE6}" srcOrd="4" destOrd="0" presId="urn:microsoft.com/office/officeart/2005/8/layout/default"/>
    <dgm:cxn modelId="{6BECFD9A-8AC3-4AA8-A77E-24F482831463}" type="presParOf" srcId="{72A3291E-03C3-41A3-8ADF-418B62BF4511}" destId="{B8FC46A7-659A-42CE-9D8C-EB3EC20CB5A3}" srcOrd="5" destOrd="0" presId="urn:microsoft.com/office/officeart/2005/8/layout/default"/>
    <dgm:cxn modelId="{F0978640-28AF-4EFF-88D6-8F45C3BEDC20}" type="presParOf" srcId="{72A3291E-03C3-41A3-8ADF-418B62BF4511}" destId="{A6731733-F56C-4A3F-B826-192DC11FFED2}" srcOrd="6" destOrd="0" presId="urn:microsoft.com/office/officeart/2005/8/layout/default"/>
    <dgm:cxn modelId="{8DE6F881-9A19-48E6-B08F-A4B129989D40}" type="presParOf" srcId="{72A3291E-03C3-41A3-8ADF-418B62BF4511}" destId="{822B306E-4BE1-4042-81DF-0694F234BC9D}" srcOrd="7" destOrd="0" presId="urn:microsoft.com/office/officeart/2005/8/layout/default"/>
    <dgm:cxn modelId="{85F7710D-86EA-4BBD-8077-7877C8C22DD8}" type="presParOf" srcId="{72A3291E-03C3-41A3-8ADF-418B62BF4511}" destId="{FE9C722A-C21C-418A-A704-EBF3FC533526}" srcOrd="8" destOrd="0" presId="urn:microsoft.com/office/officeart/2005/8/layout/default"/>
    <dgm:cxn modelId="{D5E09129-29B6-474E-A2E0-A8616750CA31}" type="presParOf" srcId="{72A3291E-03C3-41A3-8ADF-418B62BF4511}" destId="{21B6EA08-7FC3-4167-912A-7A4AEBE387A5}" srcOrd="9" destOrd="0" presId="urn:microsoft.com/office/officeart/2005/8/layout/default"/>
    <dgm:cxn modelId="{54C0DA3C-BCAE-40BB-B89B-5477058C1122}" type="presParOf" srcId="{72A3291E-03C3-41A3-8ADF-418B62BF4511}" destId="{53D4713C-EC1A-43E3-921E-F627EC479FAB}" srcOrd="10" destOrd="0" presId="urn:microsoft.com/office/officeart/2005/8/layout/default"/>
    <dgm:cxn modelId="{7F29C12A-7B88-4326-ABD6-58FA95CF8490}" type="presParOf" srcId="{72A3291E-03C3-41A3-8ADF-418B62BF4511}" destId="{5EA82EB4-135E-4CF5-9703-EE6BB65F5685}" srcOrd="11" destOrd="0" presId="urn:microsoft.com/office/officeart/2005/8/layout/default"/>
    <dgm:cxn modelId="{9DA5BB45-6347-4B78-9347-A7688830D3F2}" type="presParOf" srcId="{72A3291E-03C3-41A3-8ADF-418B62BF4511}" destId="{B66D4613-D906-4D62-A7C9-2EEA84E9C9D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16044-D6EF-4657-8338-F9E411A02299}">
      <dsp:nvSpPr>
        <dsp:cNvPr id="0" name=""/>
        <dsp:cNvSpPr/>
      </dsp:nvSpPr>
      <dsp:spPr>
        <a:xfrm>
          <a:off x="3449" y="473992"/>
          <a:ext cx="2736532" cy="1641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Munosabatning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relatsion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sxemasidagi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barcha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boshqa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munosabatlar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nomlaridan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farq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qiladigan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nomi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bor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3449" y="473992"/>
        <a:ext cx="2736532" cy="1641919"/>
      </dsp:txXfrm>
    </dsp:sp>
    <dsp:sp modelId="{325B4D29-1D46-40EC-9241-183CB4D31AE3}">
      <dsp:nvSpPr>
        <dsp:cNvPr id="0" name=""/>
        <dsp:cNvSpPr/>
      </dsp:nvSpPr>
      <dsp:spPr>
        <a:xfrm>
          <a:off x="3013635" y="473992"/>
          <a:ext cx="2736532" cy="1641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Munosabatlarning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har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bir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yacheykasida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faqat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bitta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elementar</a:t>
          </a:r>
          <a:r>
            <a:rPr lang="en-US" sz="2000" b="1" kern="1200" dirty="0" smtClean="0">
              <a:solidFill>
                <a:schemeClr val="bg1"/>
              </a:solidFill>
            </a:rPr>
            <a:t> (</a:t>
          </a:r>
          <a:r>
            <a:rPr lang="en-US" sz="2000" b="1" kern="1200" dirty="0" err="1" smtClean="0">
              <a:solidFill>
                <a:schemeClr val="bg1"/>
              </a:solidFill>
            </a:rPr>
            <a:t>bo'linmaydigan</a:t>
          </a:r>
          <a:r>
            <a:rPr lang="en-US" sz="2000" b="1" kern="1200" dirty="0" smtClean="0">
              <a:solidFill>
                <a:schemeClr val="bg1"/>
              </a:solidFill>
            </a:rPr>
            <a:t>) </a:t>
          </a:r>
          <a:r>
            <a:rPr lang="en-US" sz="2000" b="1" kern="1200" dirty="0" err="1" smtClean="0">
              <a:solidFill>
                <a:schemeClr val="bg1"/>
              </a:solidFill>
            </a:rPr>
            <a:t>qiymat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mavjud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3013635" y="473992"/>
        <a:ext cx="2736532" cy="1641919"/>
      </dsp:txXfrm>
    </dsp:sp>
    <dsp:sp modelId="{6E7251F4-5722-4BD1-B00E-C8814EFA6EE6}">
      <dsp:nvSpPr>
        <dsp:cNvPr id="0" name=""/>
        <dsp:cNvSpPr/>
      </dsp:nvSpPr>
      <dsp:spPr>
        <a:xfrm>
          <a:off x="6023820" y="473992"/>
          <a:ext cx="2736532" cy="1641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Har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bir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atributning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o'ziga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xos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nomi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bor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6023820" y="473992"/>
        <a:ext cx="2736532" cy="1641919"/>
      </dsp:txXfrm>
    </dsp:sp>
    <dsp:sp modelId="{A6731733-F56C-4A3F-B826-192DC11FFED2}">
      <dsp:nvSpPr>
        <dsp:cNvPr id="0" name=""/>
        <dsp:cNvSpPr/>
      </dsp:nvSpPr>
      <dsp:spPr>
        <a:xfrm>
          <a:off x="9034006" y="473992"/>
          <a:ext cx="2736532" cy="1641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Atribut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qiymatlari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bir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xil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domendan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olinadi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9034006" y="473992"/>
        <a:ext cx="2736532" cy="1641919"/>
      </dsp:txXfrm>
    </dsp:sp>
    <dsp:sp modelId="{FE9C722A-C21C-418A-A704-EBF3FC533526}">
      <dsp:nvSpPr>
        <dsp:cNvPr id="0" name=""/>
        <dsp:cNvSpPr/>
      </dsp:nvSpPr>
      <dsp:spPr>
        <a:xfrm>
          <a:off x="629198" y="2389565"/>
          <a:ext cx="2736532" cy="1641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Har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bir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kortej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o'ziga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xosdir</a:t>
          </a:r>
          <a:r>
            <a:rPr lang="en-US" sz="2000" b="1" kern="1200" dirty="0" smtClean="0">
              <a:solidFill>
                <a:schemeClr val="bg1"/>
              </a:solidFill>
            </a:rPr>
            <a:t> (</a:t>
          </a:r>
          <a:r>
            <a:rPr lang="en-US" sz="2000" b="1" kern="1200" dirty="0" err="1" smtClean="0">
              <a:solidFill>
                <a:schemeClr val="bg1"/>
              </a:solidFill>
            </a:rPr>
            <a:t>unikal</a:t>
          </a:r>
          <a:r>
            <a:rPr lang="en-US" sz="2000" b="1" kern="1200" dirty="0" smtClean="0">
              <a:solidFill>
                <a:schemeClr val="bg1"/>
              </a:solidFill>
            </a:rPr>
            <a:t>); </a:t>
          </a:r>
          <a:r>
            <a:rPr lang="en-US" sz="2000" b="1" kern="1200" dirty="0" err="1" smtClean="0">
              <a:solidFill>
                <a:schemeClr val="bg1"/>
              </a:solidFill>
            </a:rPr>
            <a:t>takrorlanadigan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kortejlar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bo'lishi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mumkin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emas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629198" y="2389565"/>
        <a:ext cx="2736532" cy="1641919"/>
      </dsp:txXfrm>
    </dsp:sp>
    <dsp:sp modelId="{53D4713C-EC1A-43E3-921E-F627EC479FAB}">
      <dsp:nvSpPr>
        <dsp:cNvPr id="0" name=""/>
        <dsp:cNvSpPr/>
      </dsp:nvSpPr>
      <dsp:spPr>
        <a:xfrm>
          <a:off x="3639384" y="2389565"/>
          <a:ext cx="2736532" cy="1641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bg1"/>
              </a:solidFill>
            </a:rPr>
            <a:t>Atributlarning tartibi muhim emas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3639384" y="2389565"/>
        <a:ext cx="2736532" cy="1641919"/>
      </dsp:txXfrm>
    </dsp:sp>
    <dsp:sp modelId="{B66D4613-D906-4D62-A7C9-2EEA84E9C9DE}">
      <dsp:nvSpPr>
        <dsp:cNvPr id="0" name=""/>
        <dsp:cNvSpPr/>
      </dsp:nvSpPr>
      <dsp:spPr>
        <a:xfrm>
          <a:off x="6649569" y="2389565"/>
          <a:ext cx="4495219" cy="1641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bg1"/>
              </a:solidFill>
            </a:rPr>
            <a:t>Nazariy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jihatdan</a:t>
          </a:r>
          <a:r>
            <a:rPr lang="en-US" sz="2000" b="1" kern="1200" dirty="0" smtClean="0">
              <a:solidFill>
                <a:schemeClr val="bg1"/>
              </a:solidFill>
            </a:rPr>
            <a:t>, </a:t>
          </a:r>
          <a:r>
            <a:rPr lang="en-US" sz="2000" b="1" kern="1200" dirty="0" err="1" smtClean="0">
              <a:solidFill>
                <a:schemeClr val="bg1"/>
              </a:solidFill>
            </a:rPr>
            <a:t>aloqalardagi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kortejlarning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tartibi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muhim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emas</a:t>
          </a:r>
          <a:r>
            <a:rPr lang="en-US" sz="2000" b="1" kern="1200" dirty="0" smtClean="0">
              <a:solidFill>
                <a:schemeClr val="bg1"/>
              </a:solidFill>
            </a:rPr>
            <a:t>. (Ammo </a:t>
          </a:r>
          <a:r>
            <a:rPr lang="en-US" sz="2000" b="1" kern="1200" dirty="0" err="1" smtClean="0">
              <a:solidFill>
                <a:schemeClr val="bg1"/>
              </a:solidFill>
            </a:rPr>
            <a:t>amalda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ushbu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tartib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ularga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kirish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samaradorligiga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sezilarli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ta'sir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ko'rsatishi</a:t>
          </a:r>
          <a:r>
            <a:rPr lang="en-US" sz="2000" b="1" kern="1200" dirty="0" smtClean="0">
              <a:solidFill>
                <a:schemeClr val="bg1"/>
              </a:solidFill>
            </a:rPr>
            <a:t> </a:t>
          </a:r>
          <a:r>
            <a:rPr lang="en-US" sz="2000" b="1" kern="1200" dirty="0" err="1" smtClean="0">
              <a:solidFill>
                <a:schemeClr val="bg1"/>
              </a:solidFill>
            </a:rPr>
            <a:t>mumkin</a:t>
          </a:r>
          <a:r>
            <a:rPr lang="en-US" sz="2000" b="1" kern="1200" dirty="0" smtClean="0">
              <a:solidFill>
                <a:schemeClr val="bg1"/>
              </a:solidFill>
            </a:rPr>
            <a:t>.)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6649569" y="2389565"/>
        <a:ext cx="4495219" cy="1641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5576" y="1224437"/>
            <a:ext cx="10711543" cy="332833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-MA’RUZA</a:t>
            </a:r>
            <a: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MA’LUMOTLAR BAZASINI</a:t>
            </a:r>
            <a:b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BOSHQARISH TIZIMLARIDA </a:t>
            </a:r>
            <a:b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RELATSION MODEL </a:t>
            </a:r>
            <a:b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 UNING </a:t>
            </a:r>
            <a:b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ASOSIY TERMINOLOGIYASI</a:t>
            </a:r>
            <a:br>
              <a:rPr lang="en-US" sz="54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Relatsion</a:t>
            </a:r>
            <a:r>
              <a:rPr lang="en-US" sz="4400" b="1" dirty="0"/>
              <a:t> MBBT </a:t>
            </a:r>
            <a:r>
              <a:rPr lang="en-US" sz="4400" b="1" dirty="0" err="1"/>
              <a:t>terminologiyasi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8"/>
            <a:ext cx="11480073" cy="6418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Kortejlar</a:t>
            </a:r>
            <a:r>
              <a:rPr lang="en-US" b="1" dirty="0" smtClean="0">
                <a:solidFill>
                  <a:schemeClr val="bg1"/>
                </a:solidFill>
              </a:rPr>
              <a:t> – </a:t>
            </a:r>
            <a:r>
              <a:rPr lang="en-US" b="1" dirty="0" err="1" smtClean="0">
                <a:solidFill>
                  <a:schemeClr val="bg1"/>
                </a:solidFill>
              </a:rPr>
              <a:t>munosabat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satrlari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2050869"/>
            <a:ext cx="11480073" cy="3411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Munosabatning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elementlari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 err="1">
                <a:solidFill>
                  <a:schemeClr val="tx1"/>
                </a:solidFill>
              </a:rPr>
              <a:t>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kortejlar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yoki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satrlar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jadvallar</a:t>
            </a:r>
            <a:r>
              <a:rPr lang="en-US" dirty="0">
                <a:solidFill>
                  <a:schemeClr val="tx1"/>
                </a:solidFill>
              </a:rPr>
              <a:t>. Branch </a:t>
            </a:r>
            <a:r>
              <a:rPr lang="en-US" dirty="0" err="1" smtClean="0">
                <a:solidFill>
                  <a:schemeClr val="tx1"/>
                </a:solidFill>
              </a:rPr>
              <a:t>munosabatida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satrda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atribut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bittadan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qiymat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mavjud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Kortejlar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qanday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tartibda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bo'lishi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bo'lib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qoladi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shuning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ma'noga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ega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O'zaro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tuzilmasining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tavsifi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shuningdek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domen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spetsifikatsiyasi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atributlarning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qiymatlariga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nisbatan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qanday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boshqa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cheklovlar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ba'zan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yoki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tarkibi</a:t>
            </a:r>
            <a:r>
              <a:rPr lang="en-US" dirty="0">
                <a:solidFill>
                  <a:schemeClr val="tx1"/>
                </a:solidFill>
              </a:rPr>
              <a:t> (intension)) deb </a:t>
            </a:r>
            <a:r>
              <a:rPr lang="en-US" dirty="0" err="1">
                <a:solidFill>
                  <a:schemeClr val="tx1"/>
                </a:solidFill>
              </a:rPr>
              <a:t>nomlanadi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Odatda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unga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qo'shimcha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atributlarni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qo'shish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orqali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ma'nosi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o'zgarguncha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tuzatiladi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Kortejlar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vaqt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o'tishi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o'zgarib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turadigan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kengayish</a:t>
            </a:r>
            <a:r>
              <a:rPr lang="en-US" dirty="0">
                <a:solidFill>
                  <a:schemeClr val="tx1"/>
                </a:solidFill>
              </a:rPr>
              <a:t> (extension), </a:t>
            </a:r>
            <a:r>
              <a:rPr lang="en-US" dirty="0" err="1">
                <a:solidFill>
                  <a:schemeClr val="tx1"/>
                </a:solidFill>
              </a:rPr>
              <a:t>holat</a:t>
            </a:r>
            <a:r>
              <a:rPr lang="en-US" dirty="0">
                <a:solidFill>
                  <a:schemeClr val="tx1"/>
                </a:solidFill>
              </a:rPr>
              <a:t>(state) </a:t>
            </a:r>
            <a:r>
              <a:rPr lang="en-US" dirty="0" err="1">
                <a:solidFill>
                  <a:schemeClr val="tx1"/>
                </a:solidFill>
              </a:rPr>
              <a:t>yoki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tanasi</a:t>
            </a:r>
            <a:r>
              <a:rPr lang="en-US" dirty="0">
                <a:solidFill>
                  <a:schemeClr val="tx1"/>
                </a:solidFill>
              </a:rPr>
              <a:t> deb </a:t>
            </a:r>
            <a:r>
              <a:rPr lang="en-US" dirty="0" err="1">
                <a:solidFill>
                  <a:schemeClr val="tx1"/>
                </a:solidFill>
              </a:rPr>
              <a:t>ataladi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Relatsion</a:t>
            </a:r>
            <a:r>
              <a:rPr lang="en-US" sz="4400" b="1" dirty="0"/>
              <a:t> MBBT </a:t>
            </a:r>
            <a:r>
              <a:rPr lang="en-US" sz="4400" b="1" dirty="0" err="1"/>
              <a:t>terminologiyasi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8"/>
            <a:ext cx="11480073" cy="8900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Daraja</a:t>
            </a:r>
            <a:r>
              <a:rPr lang="en-US" b="1" dirty="0" smtClean="0">
                <a:solidFill>
                  <a:schemeClr val="bg1"/>
                </a:solidFill>
              </a:rPr>
              <a:t> - </a:t>
            </a:r>
            <a:r>
              <a:rPr lang="en-US" b="1" dirty="0" err="1" smtClean="0">
                <a:solidFill>
                  <a:schemeClr val="bg1"/>
                </a:solidFill>
              </a:rPr>
              <a:t>o</a:t>
            </a:r>
            <a:r>
              <a:rPr lang="en-US" dirty="0" err="1" smtClean="0">
                <a:solidFill>
                  <a:schemeClr val="bg1"/>
                </a:solidFill>
              </a:rPr>
              <a:t>'zaro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munosabatlar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darajasi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tarkibidagi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atributlar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soniga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qarab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belgilanadi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2216331"/>
            <a:ext cx="11480073" cy="3411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tx1"/>
                </a:solidFill>
              </a:rPr>
              <a:t>Daraja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1-rasmda </a:t>
            </a:r>
            <a:r>
              <a:rPr lang="en-US" dirty="0" err="1" smtClean="0">
                <a:solidFill>
                  <a:schemeClr val="tx1"/>
                </a:solidFill>
              </a:rPr>
              <a:t>to'rtta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xususiyatga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shuning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uchun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darajasi</a:t>
            </a:r>
            <a:r>
              <a:rPr lang="en-US" dirty="0" smtClean="0">
                <a:solidFill>
                  <a:schemeClr val="tx1"/>
                </a:solidFill>
              </a:rPr>
              <a:t> 4 </a:t>
            </a:r>
            <a:r>
              <a:rPr lang="en-US" dirty="0" err="1" smtClean="0">
                <a:solidFill>
                  <a:schemeClr val="tx1"/>
                </a:solidFill>
              </a:rPr>
              <a:t>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teng</a:t>
            </a:r>
            <a:r>
              <a:rPr lang="en-US" dirty="0" smtClean="0">
                <a:solidFill>
                  <a:schemeClr val="tx1"/>
                </a:solidFill>
              </a:rPr>
              <a:t>. Bu </a:t>
            </a:r>
            <a:r>
              <a:rPr lang="en-US" dirty="0" err="1" smtClean="0">
                <a:solidFill>
                  <a:schemeClr val="tx1"/>
                </a:solidFill>
              </a:rPr>
              <a:t>shuni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anglatadiki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jadvaldagi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satr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to'rtta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elementli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kortej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ya'ni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to'rtta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qiymatni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o'z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ichiga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kortej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Faqat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bitta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atributga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bo'lgan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munosabat</a:t>
            </a:r>
            <a:r>
              <a:rPr lang="en-US" dirty="0" smtClean="0">
                <a:solidFill>
                  <a:schemeClr val="tx1"/>
                </a:solidFill>
              </a:rPr>
              <a:t> 1 </a:t>
            </a:r>
            <a:r>
              <a:rPr lang="en-US" dirty="0" err="1" smtClean="0">
                <a:solidFill>
                  <a:schemeClr val="tx1"/>
                </a:solidFill>
              </a:rPr>
              <a:t>darajaga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unar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munosabati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yoki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bitta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elementli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kortej</a:t>
            </a:r>
            <a:r>
              <a:rPr lang="en-US" dirty="0" smtClean="0">
                <a:solidFill>
                  <a:schemeClr val="tx1"/>
                </a:solidFill>
              </a:rPr>
              <a:t>) deb </a:t>
            </a:r>
            <a:r>
              <a:rPr lang="en-US" dirty="0" err="1" smtClean="0">
                <a:solidFill>
                  <a:schemeClr val="tx1"/>
                </a:solidFill>
              </a:rPr>
              <a:t>nomlanadi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Ikki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atributga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bo'lgan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munosabat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binar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ikkilik</a:t>
            </a:r>
            <a:r>
              <a:rPr lang="en-US" dirty="0" smtClean="0">
                <a:solidFill>
                  <a:schemeClr val="tx1"/>
                </a:solidFill>
              </a:rPr>
              <a:t>) deb </a:t>
            </a:r>
            <a:r>
              <a:rPr lang="en-US" dirty="0" err="1" smtClean="0">
                <a:solidFill>
                  <a:schemeClr val="tx1"/>
                </a:solidFill>
              </a:rPr>
              <a:t>ataladi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uchta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atribut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bog'liqlik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ko'plab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atributlarga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bo'lgan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munosabatlar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uchun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n-</a:t>
            </a:r>
            <a:r>
              <a:rPr lang="en-US" b="1" dirty="0" err="1" smtClean="0">
                <a:solidFill>
                  <a:schemeClr val="tx1"/>
                </a:solidFill>
              </a:rPr>
              <a:t>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atamasi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qo'llaniladi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Aloqalar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darajasini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aniqlash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munosabatlar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nomining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qismidir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Relatsion</a:t>
            </a:r>
            <a:r>
              <a:rPr lang="en-US" sz="4400" b="1" dirty="0"/>
              <a:t> MBBT </a:t>
            </a:r>
            <a:r>
              <a:rPr lang="en-US" sz="4400" b="1" dirty="0" err="1"/>
              <a:t>terminologiyasi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8"/>
            <a:ext cx="11480073" cy="8900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Kardinallik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munosabatlar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tarkibidagi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kortejlar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2216331"/>
            <a:ext cx="11480073" cy="394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Aloqada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joylashgan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kortejlar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kardinalligi</a:t>
            </a:r>
            <a:r>
              <a:rPr lang="en-US" dirty="0">
                <a:solidFill>
                  <a:schemeClr val="tx1"/>
                </a:solidFill>
              </a:rPr>
              <a:t> deb </a:t>
            </a:r>
            <a:r>
              <a:rPr lang="en-US" dirty="0" err="1">
                <a:solidFill>
                  <a:schemeClr val="tx1"/>
                </a:solidFill>
              </a:rPr>
              <a:t>ataladi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safar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qo'shish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tashlashda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xususiyat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o'zgaradi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Relyatsion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ma'lumotlar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iborat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bo'lib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ularning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tuzilishi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normallashtirish</a:t>
            </a:r>
            <a:r>
              <a:rPr lang="en-US" dirty="0">
                <a:solidFill>
                  <a:schemeClr val="tx1"/>
                </a:solidFill>
              </a:rPr>
              <a:t> deb </a:t>
            </a:r>
            <a:r>
              <a:rPr lang="en-US" dirty="0" err="1">
                <a:solidFill>
                  <a:schemeClr val="tx1"/>
                </a:solidFill>
              </a:rPr>
              <a:t>nomlangan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maxsus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yordamida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aniqlanadi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Normallashtirish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haqidagi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tushunchalarni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keyingi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ma’ruzalarda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ko’rib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chiqamiz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55963" y="3300911"/>
            <a:ext cx="11480073" cy="8900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Relyatsion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ma'lumotlar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bazasi</a:t>
            </a:r>
            <a:r>
              <a:rPr lang="en-US" b="1" dirty="0" smtClean="0">
                <a:solidFill>
                  <a:schemeClr val="bg1"/>
                </a:solidFill>
              </a:rPr>
              <a:t> - </a:t>
            </a:r>
            <a:r>
              <a:rPr lang="en-US" dirty="0" err="1" smtClean="0">
                <a:solidFill>
                  <a:schemeClr val="bg1"/>
                </a:solidFill>
              </a:rPr>
              <a:t>nomlari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farq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qiladigan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normallashtirilgan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munosabatlar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to'plami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Muqobil</a:t>
            </a:r>
            <a:r>
              <a:rPr lang="en-US" b="1" dirty="0"/>
              <a:t> </a:t>
            </a:r>
            <a:r>
              <a:rPr lang="en-US" b="1" dirty="0" err="1"/>
              <a:t>terminologiya</a:t>
            </a:r>
            <a:endParaRPr lang="ru-RU" sz="4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550125"/>
            <a:ext cx="11480073" cy="3949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"</a:t>
            </a:r>
            <a:r>
              <a:rPr lang="en-US" dirty="0" err="1">
                <a:solidFill>
                  <a:schemeClr val="tx1"/>
                </a:solidFill>
              </a:rPr>
              <a:t>Relatsion</a:t>
            </a:r>
            <a:r>
              <a:rPr lang="en-US" dirty="0">
                <a:solidFill>
                  <a:schemeClr val="tx1"/>
                </a:solidFill>
              </a:rPr>
              <a:t> model" </a:t>
            </a:r>
            <a:r>
              <a:rPr lang="en-US" dirty="0" err="1">
                <a:solidFill>
                  <a:schemeClr val="tx1"/>
                </a:solidFill>
              </a:rPr>
              <a:t>tomonidan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qo'llaniladigan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terminologiya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ba'zida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chalkashlikka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chunki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taklif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ikkita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atamalar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to'plamidan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tashqari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bittasi</a:t>
            </a:r>
            <a:r>
              <a:rPr lang="en-US" dirty="0">
                <a:solidFill>
                  <a:schemeClr val="tx1"/>
                </a:solidFill>
              </a:rPr>
              <a:t> bor. </a:t>
            </a:r>
            <a:r>
              <a:rPr lang="en-US" dirty="0" err="1">
                <a:solidFill>
                  <a:schemeClr val="tx1"/>
                </a:solidFill>
              </a:rPr>
              <a:t>Undagi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munosabatlar</a:t>
            </a:r>
            <a:r>
              <a:rPr lang="en-US" b="1" dirty="0" smtClean="0">
                <a:solidFill>
                  <a:schemeClr val="tx1"/>
                </a:solidFill>
              </a:rPr>
              <a:t> - </a:t>
            </a:r>
            <a:r>
              <a:rPr lang="en-US" b="1" dirty="0" err="1">
                <a:solidFill>
                  <a:schemeClr val="tx1"/>
                </a:solidFill>
              </a:rPr>
              <a:t>fayl</a:t>
            </a:r>
            <a:r>
              <a:rPr lang="en-US" b="1" dirty="0">
                <a:solidFill>
                  <a:schemeClr val="tx1"/>
                </a:solidFill>
              </a:rPr>
              <a:t> (file), </a:t>
            </a:r>
            <a:r>
              <a:rPr lang="en-US" b="1" dirty="0" err="1">
                <a:solidFill>
                  <a:schemeClr val="tx1"/>
                </a:solidFill>
              </a:rPr>
              <a:t>kortej</a:t>
            </a:r>
            <a:r>
              <a:rPr lang="en-US" b="1" dirty="0">
                <a:solidFill>
                  <a:schemeClr val="tx1"/>
                </a:solidFill>
              </a:rPr>
              <a:t> - </a:t>
            </a:r>
            <a:r>
              <a:rPr lang="en-US" b="1" dirty="0" err="1">
                <a:solidFill>
                  <a:schemeClr val="tx1"/>
                </a:solidFill>
              </a:rPr>
              <a:t>yozuvlar</a:t>
            </a:r>
            <a:r>
              <a:rPr lang="en-US" b="1" dirty="0">
                <a:solidFill>
                  <a:schemeClr val="tx1"/>
                </a:solidFill>
              </a:rPr>
              <a:t> (records), </a:t>
            </a:r>
            <a:r>
              <a:rPr lang="en-US" b="1" dirty="0" err="1">
                <a:solidFill>
                  <a:schemeClr val="tx1"/>
                </a:solidFill>
              </a:rPr>
              <a:t>atributlar­-maydonlar</a:t>
            </a:r>
            <a:r>
              <a:rPr lang="en-US" b="1" dirty="0">
                <a:solidFill>
                  <a:schemeClr val="tx1"/>
                </a:solidFill>
              </a:rPr>
              <a:t> (fields)</a:t>
            </a:r>
            <a:r>
              <a:rPr lang="en-US" dirty="0">
                <a:solidFill>
                  <a:schemeClr val="tx1"/>
                </a:solidFill>
              </a:rPr>
              <a:t> deb </a:t>
            </a:r>
            <a:r>
              <a:rPr lang="en-US" dirty="0" err="1">
                <a:solidFill>
                  <a:schemeClr val="tx1"/>
                </a:solidFill>
              </a:rPr>
              <a:t>nomlanadi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atamashunoslik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fizik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jihatdan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relyatsion</a:t>
            </a:r>
            <a:r>
              <a:rPr lang="en-US" dirty="0">
                <a:solidFill>
                  <a:schemeClr val="tx1"/>
                </a:solidFill>
              </a:rPr>
              <a:t> MBBT </a:t>
            </a:r>
            <a:r>
              <a:rPr lang="en-US" dirty="0" err="1">
                <a:solidFill>
                  <a:schemeClr val="tx1"/>
                </a:solidFill>
              </a:rPr>
              <a:t>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alohida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faylda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saqlashi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mumkinligiga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asoslanadi</a:t>
            </a:r>
            <a:r>
              <a:rPr lang="en-US" dirty="0">
                <a:solidFill>
                  <a:schemeClr val="tx1"/>
                </a:solidFill>
              </a:rPr>
              <a:t>. 2-jadvalda </a:t>
            </a:r>
            <a:r>
              <a:rPr lang="en-US" dirty="0" err="1">
                <a:solidFill>
                  <a:schemeClr val="tx1"/>
                </a:solidFill>
              </a:rPr>
              <a:t>yuqorida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aytib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o'tilgan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atamalarning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guruhi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o'rtasida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mavjud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mosilik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ko'rsatiladi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Muqobil</a:t>
            </a:r>
            <a:r>
              <a:rPr lang="en-US" b="1" dirty="0"/>
              <a:t> </a:t>
            </a:r>
            <a:r>
              <a:rPr lang="en-US" b="1" dirty="0" err="1"/>
              <a:t>terminologiya</a:t>
            </a:r>
            <a:endParaRPr lang="ru-RU" sz="4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550125"/>
            <a:ext cx="11480073" cy="657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2-jadval. </a:t>
            </a:r>
            <a:r>
              <a:rPr lang="en-US" b="1" dirty="0" err="1">
                <a:solidFill>
                  <a:schemeClr val="tx1"/>
                </a:solidFill>
              </a:rPr>
              <a:t>Relyatsion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modeldagi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atamalarning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muqobil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variantlari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" name="Рисунок 2" descr="6-ma'ruza.pdf - Foxit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34576" r="8500" b="44128"/>
          <a:stretch/>
        </p:blipFill>
        <p:spPr>
          <a:xfrm>
            <a:off x="653143" y="2932248"/>
            <a:ext cx="10842906" cy="15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0623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Munosabat</a:t>
            </a:r>
            <a:r>
              <a:rPr lang="en-US" b="1" dirty="0" smtClean="0"/>
              <a:t> </a:t>
            </a:r>
            <a:r>
              <a:rPr lang="en-US" b="1" dirty="0" err="1" smtClean="0"/>
              <a:t>xossalari</a:t>
            </a:r>
            <a:endParaRPr lang="ru-RU" sz="4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16146" y="720998"/>
            <a:ext cx="11480073" cy="722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O'zaro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xususiyatlarga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ega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27792951"/>
              </p:ext>
            </p:extLst>
          </p:nvPr>
        </p:nvGraphicFramePr>
        <p:xfrm>
          <a:off x="209005" y="1568751"/>
          <a:ext cx="11773988" cy="4505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Relatsion</a:t>
            </a:r>
            <a:r>
              <a:rPr lang="en-US" b="1" dirty="0" smtClean="0"/>
              <a:t> </a:t>
            </a:r>
            <a:r>
              <a:rPr lang="en-US" b="1" dirty="0" err="1" smtClean="0"/>
              <a:t>kalitlar</a:t>
            </a:r>
            <a:endParaRPr lang="ru-RU" sz="4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550124"/>
            <a:ext cx="11480073" cy="423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Qiymati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bir-birini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bog'laydigan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atributga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kalit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deyiladi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Shunday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qilib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kalit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maydon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 err="1">
                <a:solidFill>
                  <a:schemeClr val="tx1"/>
                </a:solidFill>
              </a:rPr>
              <a:t>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jadvalda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qiymatlari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takrorlanmagan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maydon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Ierarxik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tarmoq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ma'lumotlari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modellaridan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farqli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o'laroq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o'zaro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bog'liqlik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tushunchasiga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Turli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tuynuklari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orasidagi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birlashmalarni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ettirish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kalitlarning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nusxalari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ishlatiladi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Hech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qanday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yozuvni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aniq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belgilamaganda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murakkab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tanlanadi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Jadvaldagi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yozuvlar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bo'yicha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tartiblangan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Kalit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oddiy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bitta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maydondan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murakkab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maydonlardan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iborat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bo'lishi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Hech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qanday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maydoni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yozuvni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aniq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belgilamaganda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murakkab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tanlanadi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Relatsion</a:t>
            </a:r>
            <a:r>
              <a:rPr lang="en-US" b="1" dirty="0" smtClean="0"/>
              <a:t> </a:t>
            </a:r>
            <a:r>
              <a:rPr lang="en-US" b="1" dirty="0" err="1" smtClean="0"/>
              <a:t>kalitlar</a:t>
            </a:r>
            <a:endParaRPr lang="ru-RU" sz="4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550124"/>
            <a:ext cx="11480073" cy="423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Qiymati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bir-birini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bog'laydigan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atributga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kalit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deyiladi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Shunday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qilib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kalit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maydon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 err="1">
                <a:solidFill>
                  <a:schemeClr val="tx1"/>
                </a:solidFill>
              </a:rPr>
              <a:t>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jadvalda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qiymatlari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takrorlanmagan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maydon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Ierarxik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tarmoq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ma'lumotlari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modellaridan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farqli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o'laroq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o'zaro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bog'liqlik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tushunchasiga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Turli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munosabatlar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tuynuklari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orasidagi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birlashmalarni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ettirish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kalitlarning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nusxalari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ishlatiladi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Hech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qanday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yozuvni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aniq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belgilamaganda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murakkab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tanlanadi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Jadvaldagi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yozuvlar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bo'yicha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tartiblangan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Kalit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oddiy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bitta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maydondan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murakkab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maydonlardan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iborat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bo'lishi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Hech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qanday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maydoni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yozuvni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aniq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belgilamaganda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murakkab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tanlanadi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Relatsion</a:t>
            </a:r>
            <a:r>
              <a:rPr lang="en-US" b="1" dirty="0" smtClean="0"/>
              <a:t> </a:t>
            </a:r>
            <a:r>
              <a:rPr lang="en-US" b="1" dirty="0" err="1" smtClean="0"/>
              <a:t>kalitlar</a:t>
            </a:r>
            <a:endParaRPr lang="ru-RU" sz="4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066798"/>
            <a:ext cx="11480073" cy="509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Birlamchi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qo'shimcha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ravishda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tashqi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kalitlar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indekslar</a:t>
            </a:r>
            <a:r>
              <a:rPr lang="en-US" sz="2400" dirty="0">
                <a:solidFill>
                  <a:schemeClr val="tx1"/>
                </a:solidFill>
              </a:rPr>
              <a:t> deb ham </a:t>
            </a:r>
            <a:r>
              <a:rPr lang="en-US" sz="2400" dirty="0" err="1">
                <a:solidFill>
                  <a:schemeClr val="tx1"/>
                </a:solidFill>
              </a:rPr>
              <a:t>ataladigan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ikkinchi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darajali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kalitlar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mumkin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b="1" dirty="0" err="1">
                <a:solidFill>
                  <a:schemeClr val="tx1"/>
                </a:solidFill>
              </a:rPr>
              <a:t>Indeks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bu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necha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jadvallarda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mavjud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asosiy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maydon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maydonlar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to'plami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Indeks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ba'zi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takrorlanishi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mumkin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Indeks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yozuvlarning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mantiqiy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ketma-ketligini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shuningdek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yozuvga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to'g'ridan-to'g'ri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kirishni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ta'minlaydi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Birlamchi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doim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faqat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bitta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satrni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qidiradi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birlamchi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qatorlar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ikkinchi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darajali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orqali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topiladi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Kalitlar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yozuvlarini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aniq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aniqlash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buyurtma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qilish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shuningdek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qidiruvlarni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buyurtma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qilish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tezlashtirish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indekslarni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tuzish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kerak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Indekslar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relyatsion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yozuvlarning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tarkibini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o'zgartirmasdan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qoldirib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tuzilishi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tushirilishi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mumkin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Indekslar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soni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indeks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nomlari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indekslarning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maydonlariga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mosligi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sxemasini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yaratishda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aniqlanadi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b="1" dirty="0" err="1" smtClean="0"/>
              <a:t>Relatsion</a:t>
            </a:r>
            <a:r>
              <a:rPr lang="en-US" b="1" dirty="0" smtClean="0"/>
              <a:t> </a:t>
            </a:r>
            <a:r>
              <a:rPr lang="en-US" b="1" dirty="0" err="1" smtClean="0"/>
              <a:t>kalitlar</a:t>
            </a:r>
            <a:endParaRPr lang="ru-RU" sz="4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066798"/>
            <a:ext cx="11480073" cy="509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Indekslar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qo'shimcha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indeks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fayllarini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shakllantirish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orqali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qidirish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qayta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ishlashni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samarali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amalga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oshirishga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imkon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to'g'irlanganda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indekslar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avtomatik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ravishda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buyurtma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qilinadi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har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indeksning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joylashuvi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qabul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qilingan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holatga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qarab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o'zgaradi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ko'tarilgan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pasaygan</a:t>
            </a:r>
            <a:r>
              <a:rPr lang="en-US" sz="2400" dirty="0">
                <a:solidFill>
                  <a:schemeClr val="tx1"/>
                </a:solidFill>
              </a:rPr>
              <a:t>). </a:t>
            </a:r>
            <a:r>
              <a:rPr lang="en-US" sz="2400" dirty="0" err="1">
                <a:solidFill>
                  <a:schemeClr val="tx1"/>
                </a:solidFill>
              </a:rPr>
              <a:t>Yangi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yozuvlar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namunalari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o'chirilganda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qo'shilganda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asosiy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maydonlarining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o'zgarganda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aloqador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yozuvlari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o'zlari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harakat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qilmaydi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Indekslar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o'rtasidagi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aloqalarni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o'rnatish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ishlatiladi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Aloqa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bitta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tashqi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qiymatlarini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boshqasining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asosiy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qiymatlariga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orqali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o'rnatiladi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Bog'liq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guruhi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sxemasi</a:t>
            </a:r>
            <a:r>
              <a:rPr lang="en-US" sz="2400" dirty="0">
                <a:solidFill>
                  <a:schemeClr val="tx1"/>
                </a:solidFill>
              </a:rPr>
              <a:t> deb </a:t>
            </a:r>
            <a:r>
              <a:rPr lang="en-US" sz="2400" dirty="0" err="1">
                <a:solidFill>
                  <a:schemeClr val="tx1"/>
                </a:solidFill>
              </a:rPr>
              <a:t>nomlanadi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Jadvallar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maydonchalari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kalitlari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boshqalar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haqida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metadata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deyiladi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</a:rPr>
              <a:t>Tashqi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kalit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Ba'zi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ehtimol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xil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munosabatlarning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potensial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keladigan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ichidagi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atribut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atributlar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to'plami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Agar </a:t>
            </a:r>
            <a:r>
              <a:rPr lang="en-US" sz="2400" dirty="0" err="1">
                <a:solidFill>
                  <a:schemeClr val="tx1"/>
                </a:solidFill>
              </a:rPr>
              <a:t>ma'lum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atribut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nechta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mavjud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bo'lsa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mavjudligi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odatda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ushbu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kortejlari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orasidagi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ettiradi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0" y="382588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 smtClean="0"/>
              <a:t>Relatsion</a:t>
            </a:r>
            <a:r>
              <a:rPr lang="en-US" sz="4400" b="1" dirty="0" smtClean="0"/>
              <a:t> model </a:t>
            </a:r>
            <a:r>
              <a:rPr lang="en-US" sz="4400" b="1" dirty="0" err="1" smtClean="0"/>
              <a:t>tarixi</a:t>
            </a:r>
            <a:endParaRPr lang="ru-RU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242" y="842963"/>
            <a:ext cx="11273245" cy="17925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</a:rPr>
              <a:t>Relyatsion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modelni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birinchi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bo'lib</a:t>
            </a:r>
            <a:r>
              <a:rPr lang="en-US" sz="2400" dirty="0">
                <a:solidFill>
                  <a:schemeClr val="tx1"/>
                </a:solidFill>
              </a:rPr>
              <a:t> E. F. </a:t>
            </a:r>
            <a:r>
              <a:rPr lang="en-US" sz="2400" dirty="0" err="1">
                <a:solidFill>
                  <a:schemeClr val="tx1"/>
                </a:solidFill>
              </a:rPr>
              <a:t>Kodd</a:t>
            </a:r>
            <a:r>
              <a:rPr lang="en-US" sz="2400" dirty="0">
                <a:solidFill>
                  <a:schemeClr val="tx1"/>
                </a:solidFill>
              </a:rPr>
              <a:t> 1970-yilda </a:t>
            </a:r>
            <a:r>
              <a:rPr lang="en-US" sz="2400" dirty="0" err="1">
                <a:solidFill>
                  <a:schemeClr val="tx1"/>
                </a:solidFill>
              </a:rPr>
              <a:t>o'zining</a:t>
            </a:r>
            <a:r>
              <a:rPr lang="en-US" sz="2400" dirty="0">
                <a:solidFill>
                  <a:schemeClr val="tx1"/>
                </a:solidFill>
              </a:rPr>
              <a:t> "</a:t>
            </a:r>
            <a:r>
              <a:rPr lang="en-US" sz="2400" dirty="0" err="1">
                <a:solidFill>
                  <a:schemeClr val="tx1"/>
                </a:solidFill>
              </a:rPr>
              <a:t>Katta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umumiy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bazalari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relyatsion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modeli</a:t>
            </a:r>
            <a:r>
              <a:rPr lang="en-US" sz="2400" dirty="0">
                <a:solidFill>
                  <a:schemeClr val="tx1"/>
                </a:solidFill>
              </a:rPr>
              <a:t>" </a:t>
            </a:r>
            <a:r>
              <a:rPr lang="en-US" sz="2400" dirty="0" err="1">
                <a:solidFill>
                  <a:schemeClr val="tx1"/>
                </a:solidFill>
              </a:rPr>
              <a:t>nomli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ilmiy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maqolasida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taklif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qilgan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Relyatsion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modelni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yaratish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maqsadlari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quyidagicha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shakllantirildi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331" y="2383088"/>
            <a:ext cx="1076306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1) </a:t>
            </a:r>
            <a:r>
              <a:rPr lang="en-US" sz="2400" dirty="0" err="1" smtClean="0"/>
              <a:t>Ma'lumotlarning</a:t>
            </a:r>
            <a:r>
              <a:rPr lang="en-US" sz="2400" dirty="0" smtClean="0"/>
              <a:t> </a:t>
            </a:r>
            <a:r>
              <a:rPr lang="en-US" sz="2400" dirty="0" err="1"/>
              <a:t>yuqori</a:t>
            </a:r>
            <a:r>
              <a:rPr lang="en-US" sz="2400" dirty="0"/>
              <a:t> </a:t>
            </a:r>
            <a:r>
              <a:rPr lang="en-US" sz="2400" dirty="0" err="1"/>
              <a:t>darajadagi</a:t>
            </a:r>
            <a:r>
              <a:rPr lang="en-US" sz="2400" dirty="0"/>
              <a:t> </a:t>
            </a:r>
            <a:r>
              <a:rPr lang="en-US" sz="2400" dirty="0" err="1"/>
              <a:t>mustaqilligini</a:t>
            </a:r>
            <a:r>
              <a:rPr lang="en-US" sz="2400" dirty="0"/>
              <a:t> </a:t>
            </a:r>
            <a:r>
              <a:rPr lang="en-US" sz="2400" dirty="0" err="1"/>
              <a:t>ta'minlash</a:t>
            </a:r>
            <a:r>
              <a:rPr lang="en-US" sz="2400" dirty="0"/>
              <a:t>. </a:t>
            </a:r>
            <a:r>
              <a:rPr lang="en-US" sz="2400" dirty="0" err="1"/>
              <a:t>Ilovalar</a:t>
            </a:r>
            <a:r>
              <a:rPr lang="en-US" sz="2400" dirty="0"/>
              <a:t> </a:t>
            </a:r>
            <a:r>
              <a:rPr lang="en-US" sz="2400" dirty="0" err="1" smtClean="0"/>
              <a:t>fayllarini</a:t>
            </a:r>
            <a:r>
              <a:rPr lang="en-US" sz="2400" dirty="0" smtClean="0"/>
              <a:t> </a:t>
            </a:r>
            <a:r>
              <a:rPr lang="en-US" sz="2400" dirty="0" err="1"/>
              <a:t>tashkil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, </a:t>
            </a:r>
            <a:r>
              <a:rPr lang="en-US" sz="2400" dirty="0" err="1"/>
              <a:t>yozuvlarni</a:t>
            </a:r>
            <a:r>
              <a:rPr lang="en-US" sz="2400" dirty="0"/>
              <a:t> </a:t>
            </a:r>
            <a:r>
              <a:rPr lang="en-US" sz="2400" dirty="0" err="1"/>
              <a:t>qayta</a:t>
            </a:r>
            <a:r>
              <a:rPr lang="en-US" sz="2400" dirty="0"/>
              <a:t> </a:t>
            </a:r>
            <a:r>
              <a:rPr lang="en-US" sz="2400" dirty="0" err="1"/>
              <a:t>tartiblash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kirish</a:t>
            </a:r>
            <a:r>
              <a:rPr lang="en-US" sz="2400" dirty="0"/>
              <a:t> </a:t>
            </a:r>
            <a:r>
              <a:rPr lang="en-US" sz="2400" dirty="0" err="1"/>
              <a:t>yo'llarining</a:t>
            </a:r>
            <a:r>
              <a:rPr lang="en-US" sz="2400" dirty="0"/>
              <a:t> </a:t>
            </a:r>
            <a:r>
              <a:rPr lang="en-US" sz="2400" dirty="0" err="1"/>
              <a:t>o'zgarishi</a:t>
            </a:r>
            <a:r>
              <a:rPr lang="en-US" sz="2400" dirty="0"/>
              <a:t> </a:t>
            </a:r>
            <a:r>
              <a:rPr lang="en-US" sz="2400" dirty="0" err="1"/>
              <a:t>kabi</a:t>
            </a:r>
            <a:r>
              <a:rPr lang="en-US" sz="2400" dirty="0"/>
              <a:t> </a:t>
            </a:r>
            <a:r>
              <a:rPr lang="en-US" sz="2400" dirty="0" err="1"/>
              <a:t>ma'lumotlarning</a:t>
            </a:r>
            <a:r>
              <a:rPr lang="en-US" sz="2400" dirty="0"/>
              <a:t> </a:t>
            </a:r>
            <a:r>
              <a:rPr lang="en-US" sz="2400" dirty="0" err="1"/>
              <a:t>ichki</a:t>
            </a:r>
            <a:r>
              <a:rPr lang="en-US" sz="2400" dirty="0"/>
              <a:t> </a:t>
            </a:r>
            <a:r>
              <a:rPr lang="en-US" sz="2400" dirty="0" err="1"/>
              <a:t>vakolatxonasidagi</a:t>
            </a:r>
            <a:r>
              <a:rPr lang="en-US" sz="2400" dirty="0"/>
              <a:t> </a:t>
            </a:r>
            <a:r>
              <a:rPr lang="en-US" sz="2400" dirty="0" err="1"/>
              <a:t>o'zgarishlardan</a:t>
            </a:r>
            <a:r>
              <a:rPr lang="en-US" sz="2400" dirty="0"/>
              <a:t> </a:t>
            </a:r>
            <a:r>
              <a:rPr lang="en-US" sz="2400" dirty="0" err="1"/>
              <a:t>mustaqil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2331" y="3622606"/>
            <a:ext cx="10763069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2) </a:t>
            </a:r>
            <a:r>
              <a:rPr lang="en-US" sz="2400" dirty="0" err="1" smtClean="0"/>
              <a:t>Ma'lumotlarning</a:t>
            </a:r>
            <a:r>
              <a:rPr lang="en-US" sz="2400" dirty="0" smtClean="0"/>
              <a:t> </a:t>
            </a:r>
            <a:r>
              <a:rPr lang="en-US" sz="2400" dirty="0" err="1"/>
              <a:t>izchilligi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ortiqcha</a:t>
            </a:r>
            <a:r>
              <a:rPr lang="en-US" sz="2400" dirty="0"/>
              <a:t> </a:t>
            </a:r>
            <a:r>
              <a:rPr lang="en-US" sz="2400" dirty="0" err="1"/>
              <a:t>bo'lishi</a:t>
            </a:r>
            <a:r>
              <a:rPr lang="en-US" sz="2400" dirty="0"/>
              <a:t> </a:t>
            </a:r>
            <a:r>
              <a:rPr lang="en-US" sz="2400" dirty="0" err="1"/>
              <a:t>muammolarini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mustahkam</a:t>
            </a:r>
            <a:r>
              <a:rPr lang="en-US" sz="2400" dirty="0"/>
              <a:t> </a:t>
            </a:r>
            <a:r>
              <a:rPr lang="en-US" sz="2400" dirty="0" err="1"/>
              <a:t>asos</a:t>
            </a:r>
            <a:r>
              <a:rPr lang="en-US" sz="2400" dirty="0"/>
              <a:t> </a:t>
            </a:r>
            <a:r>
              <a:rPr lang="en-US" sz="2400" dirty="0" err="1"/>
              <a:t>yaratish</a:t>
            </a:r>
            <a:r>
              <a:rPr lang="en-US" sz="2400" dirty="0"/>
              <a:t>. </a:t>
            </a:r>
            <a:r>
              <a:rPr lang="en-US" sz="2400" dirty="0" err="1"/>
              <a:t>Xususan</a:t>
            </a:r>
            <a:r>
              <a:rPr lang="en-US" sz="2400" dirty="0"/>
              <a:t>, </a:t>
            </a:r>
            <a:r>
              <a:rPr lang="en-US" sz="2400" dirty="0" err="1"/>
              <a:t>Kodd</a:t>
            </a:r>
            <a:r>
              <a:rPr lang="en-US" sz="2400" dirty="0"/>
              <a:t> </a:t>
            </a:r>
            <a:r>
              <a:rPr lang="en-US" sz="2400" dirty="0" err="1"/>
              <a:t>maqolasida</a:t>
            </a:r>
            <a:r>
              <a:rPr lang="en-US" sz="2400" dirty="0"/>
              <a:t> </a:t>
            </a:r>
            <a:r>
              <a:rPr lang="en-US" sz="2400" dirty="0" err="1"/>
              <a:t>normallashtirilgan</a:t>
            </a:r>
            <a:r>
              <a:rPr lang="en-US" sz="2400" dirty="0"/>
              <a:t> </a:t>
            </a:r>
            <a:r>
              <a:rPr lang="en-US" sz="2400" dirty="0" err="1"/>
              <a:t>munosabatlar</a:t>
            </a:r>
            <a:r>
              <a:rPr lang="en-US" sz="2400" dirty="0"/>
              <a:t> </a:t>
            </a:r>
            <a:r>
              <a:rPr lang="en-US" sz="2400" dirty="0" err="1"/>
              <a:t>tushunchasi</a:t>
            </a:r>
            <a:r>
              <a:rPr lang="en-US" sz="2400" dirty="0"/>
              <a:t>, </a:t>
            </a:r>
            <a:r>
              <a:rPr lang="en-US" sz="2400" dirty="0" err="1"/>
              <a:t>ya'ni</a:t>
            </a:r>
            <a:r>
              <a:rPr lang="en-US" sz="2400" dirty="0"/>
              <a:t> </a:t>
            </a:r>
            <a:r>
              <a:rPr lang="en-US" sz="2400" dirty="0" err="1"/>
              <a:t>guruhlarni</a:t>
            </a:r>
            <a:r>
              <a:rPr lang="en-US" sz="2400" dirty="0"/>
              <a:t> </a:t>
            </a:r>
            <a:r>
              <a:rPr lang="en-US" sz="2400" dirty="0" err="1"/>
              <a:t>takrorlamasdan</a:t>
            </a:r>
            <a:r>
              <a:rPr lang="en-US" sz="2400" dirty="0"/>
              <a:t> </a:t>
            </a:r>
            <a:r>
              <a:rPr lang="en-US" sz="2400" dirty="0" err="1"/>
              <a:t>munosabatlar</a:t>
            </a:r>
            <a:r>
              <a:rPr lang="en-US" sz="2400" dirty="0"/>
              <a:t> </a:t>
            </a:r>
            <a:r>
              <a:rPr lang="en-US" sz="2400" dirty="0" err="1"/>
              <a:t>o’rnatish</a:t>
            </a:r>
            <a:r>
              <a:rPr lang="en-US" sz="2400" dirty="0"/>
              <a:t> </a:t>
            </a:r>
            <a:r>
              <a:rPr lang="en-US" sz="2400" dirty="0" err="1"/>
              <a:t>tushunchasini</a:t>
            </a:r>
            <a:r>
              <a:rPr lang="en-US" sz="2400" dirty="0"/>
              <a:t> </a:t>
            </a:r>
            <a:r>
              <a:rPr lang="en-US" sz="2400" dirty="0" err="1"/>
              <a:t>kiritdi</a:t>
            </a:r>
            <a:r>
              <a:rPr lang="en-US" sz="2400" dirty="0"/>
              <a:t>. (</a:t>
            </a:r>
            <a:r>
              <a:rPr lang="en-US" sz="2400" dirty="0" err="1"/>
              <a:t>Normallashtirish</a:t>
            </a:r>
            <a:r>
              <a:rPr lang="en-US" sz="2400" dirty="0"/>
              <a:t> </a:t>
            </a:r>
            <a:r>
              <a:rPr lang="en-US" sz="2400" dirty="0" err="1"/>
              <a:t>jarayoni</a:t>
            </a:r>
            <a:r>
              <a:rPr lang="en-US" sz="2400" dirty="0"/>
              <a:t> </a:t>
            </a:r>
            <a:r>
              <a:rPr lang="en-US" sz="2400" dirty="0" err="1"/>
              <a:t>keyingi</a:t>
            </a:r>
            <a:r>
              <a:rPr lang="en-US" sz="2400" dirty="0"/>
              <a:t> </a:t>
            </a:r>
            <a:r>
              <a:rPr lang="en-US" sz="2400" dirty="0" err="1"/>
              <a:t>ma’ruzalarda</a:t>
            </a:r>
            <a:r>
              <a:rPr lang="en-US" sz="2400" dirty="0"/>
              <a:t> </a:t>
            </a:r>
            <a:r>
              <a:rPr lang="en-US" sz="2400" dirty="0" err="1"/>
              <a:t>qarab</a:t>
            </a:r>
            <a:r>
              <a:rPr lang="en-US" sz="2400" dirty="0"/>
              <a:t> </a:t>
            </a:r>
            <a:r>
              <a:rPr lang="en-US" sz="2400" dirty="0" err="1"/>
              <a:t>chiqiladi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2329" y="5804103"/>
            <a:ext cx="10763069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3) </a:t>
            </a:r>
            <a:r>
              <a:rPr lang="en-US" sz="2400" dirty="0" err="1" smtClean="0"/>
              <a:t>To'plamlarga</a:t>
            </a:r>
            <a:r>
              <a:rPr lang="en-US" sz="2400" dirty="0" smtClean="0"/>
              <a:t> </a:t>
            </a:r>
            <a:r>
              <a:rPr lang="en-US" sz="2400" dirty="0" err="1"/>
              <a:t>operatsiyalarni</a:t>
            </a:r>
            <a:r>
              <a:rPr lang="en-US" sz="2400" dirty="0"/>
              <a:t> </a:t>
            </a:r>
            <a:r>
              <a:rPr lang="en-US" sz="2400" dirty="0" err="1"/>
              <a:t>kiritish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ma'lumotlarni</a:t>
            </a:r>
            <a:r>
              <a:rPr lang="en-US" sz="2400" dirty="0"/>
              <a:t> </a:t>
            </a:r>
            <a:r>
              <a:rPr lang="en-US" sz="2400" dirty="0" err="1"/>
              <a:t>boshqarish</a:t>
            </a:r>
            <a:r>
              <a:rPr lang="en-US" sz="2400" dirty="0"/>
              <a:t> </a:t>
            </a:r>
            <a:r>
              <a:rPr lang="en-US" sz="2400" dirty="0" err="1"/>
              <a:t>tillarini</a:t>
            </a:r>
            <a:r>
              <a:rPr lang="en-US" sz="2400" dirty="0"/>
              <a:t> </a:t>
            </a:r>
            <a:r>
              <a:rPr lang="en-US" sz="2400" dirty="0" err="1"/>
              <a:t>kengaytirish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330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/>
              <a:t>O'zaro</a:t>
            </a:r>
            <a:r>
              <a:rPr lang="en-US" sz="4800" b="1" dirty="0"/>
              <a:t> </a:t>
            </a:r>
            <a:r>
              <a:rPr lang="en-US" sz="4800" b="1" dirty="0" err="1"/>
              <a:t>munosabatlarning</a:t>
            </a:r>
            <a:r>
              <a:rPr lang="en-US" sz="4800" b="1" dirty="0"/>
              <a:t> </a:t>
            </a:r>
            <a:r>
              <a:rPr lang="en-US" sz="4800" b="1" dirty="0" err="1" smtClean="0"/>
              <a:t>butunligi</a:t>
            </a:r>
            <a:endParaRPr lang="ru-RU" sz="40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066798"/>
            <a:ext cx="11480073" cy="509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Yuqorida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relyatsion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modelining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tarkibiy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qismini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qarab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chiqdik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Yuqorida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aytib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o’tilganidek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ikkita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qismga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ega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bo'yicha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ruxsat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etilgan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operatsiyalar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turlarini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belgilaydigan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boshqaruv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qismi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to'g'riligini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ta'minlaydigan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butunlikni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cheklashlar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to'plami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Ushbu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bo'limda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relyatsion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yaxlitlik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cheklovlari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keyingisida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bog'liqlik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manipulyatsiyasi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operatsiyalari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ko'rib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chiqiladi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Har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atribut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domendan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olib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tashlanganligi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sababli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munosabatlarning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atributining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ruxsat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etilgan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to'plami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domen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cheklovlari</a:t>
            </a:r>
            <a:r>
              <a:rPr lang="en-US" sz="2400" dirty="0">
                <a:solidFill>
                  <a:schemeClr val="tx1"/>
                </a:solidFill>
              </a:rPr>
              <a:t> deb </a:t>
            </a:r>
            <a:r>
              <a:rPr lang="en-US" sz="2400" dirty="0" err="1">
                <a:solidFill>
                  <a:schemeClr val="tx1"/>
                </a:solidFill>
              </a:rPr>
              <a:t>ataladi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Bundan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tashqari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ikkita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muhim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yaxlitlik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qoidalari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o'rnatildi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aslida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bazasining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barcha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holatlari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cheklovlardir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Relyatsion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modelning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ushbu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ikkita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asosiy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qoidalari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mohiyat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butunligi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havola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qilingan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butunlik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deb </a:t>
            </a:r>
            <a:r>
              <a:rPr lang="en-US" sz="2400" dirty="0" err="1">
                <a:solidFill>
                  <a:schemeClr val="tx1"/>
                </a:solidFill>
              </a:rPr>
              <a:t>nomlanadi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Biroq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ushbu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qoidalarni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o'rganishni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boshlashdan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oldin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nol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tushunchasini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ko'rib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chiqishingiz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kerak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9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/>
              <a:t>Bo’sh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qiymat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tushunchasi</a:t>
            </a:r>
            <a:endParaRPr lang="ru-RU" sz="40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066798"/>
            <a:ext cx="11480073" cy="509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Bo'sh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qiymat</a:t>
            </a:r>
            <a:r>
              <a:rPr lang="en-US" sz="2200" dirty="0">
                <a:solidFill>
                  <a:schemeClr val="tx1"/>
                </a:solidFill>
              </a:rPr>
              <a:t> – </a:t>
            </a:r>
            <a:r>
              <a:rPr lang="en-US" sz="2200" dirty="0" err="1">
                <a:solidFill>
                  <a:schemeClr val="tx1"/>
                </a:solidFill>
              </a:rPr>
              <a:t>Atributning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qiymati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hozircha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ma'lum</a:t>
            </a:r>
            <a:r>
              <a:rPr lang="en-US" sz="2200" dirty="0">
                <a:solidFill>
                  <a:schemeClr val="tx1"/>
                </a:solidFill>
              </a:rPr>
              <a:t>/</a:t>
            </a:r>
            <a:r>
              <a:rPr lang="en-US" sz="2200" dirty="0" err="1">
                <a:solidFill>
                  <a:schemeClr val="tx1"/>
                </a:solidFill>
              </a:rPr>
              <a:t>noma'lumligini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yoki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ushbu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kortej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qabul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qilinmasligini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bildiradi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Bo'sh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qiymat</a:t>
            </a:r>
            <a:r>
              <a:rPr lang="en-US" sz="2200" dirty="0">
                <a:solidFill>
                  <a:schemeClr val="tx1"/>
                </a:solidFill>
              </a:rPr>
              <a:t> (</a:t>
            </a:r>
            <a:r>
              <a:rPr lang="en-US" sz="2200" dirty="0" err="1">
                <a:solidFill>
                  <a:schemeClr val="tx1"/>
                </a:solidFill>
              </a:rPr>
              <a:t>uni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shartli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ravishda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 deb </a:t>
            </a:r>
            <a:r>
              <a:rPr lang="en-US" sz="2200" dirty="0" err="1">
                <a:solidFill>
                  <a:schemeClr val="tx1"/>
                </a:solidFill>
              </a:rPr>
              <a:t>atashadi</a:t>
            </a:r>
            <a:r>
              <a:rPr lang="en-US" sz="2200" dirty="0">
                <a:solidFill>
                  <a:schemeClr val="tx1"/>
                </a:solidFill>
              </a:rPr>
              <a:t>) </a:t>
            </a:r>
            <a:r>
              <a:rPr lang="en-US" sz="2200" dirty="0" err="1">
                <a:solidFill>
                  <a:schemeClr val="tx1"/>
                </a:solidFill>
              </a:rPr>
              <a:t>mantiqiy</a:t>
            </a:r>
            <a:r>
              <a:rPr lang="en-US" sz="2200" dirty="0">
                <a:solidFill>
                  <a:schemeClr val="tx1"/>
                </a:solidFill>
              </a:rPr>
              <a:t> "</a:t>
            </a:r>
            <a:r>
              <a:rPr lang="en-US" sz="2200" dirty="0" err="1">
                <a:solidFill>
                  <a:schemeClr val="tx1"/>
                </a:solidFill>
              </a:rPr>
              <a:t>noma'lum</a:t>
            </a:r>
            <a:r>
              <a:rPr lang="en-US" sz="2200" dirty="0">
                <a:solidFill>
                  <a:schemeClr val="tx1"/>
                </a:solidFill>
              </a:rPr>
              <a:t>" </a:t>
            </a:r>
            <a:r>
              <a:rPr lang="en-US" sz="2200" dirty="0" err="1">
                <a:solidFill>
                  <a:schemeClr val="tx1"/>
                </a:solidFill>
              </a:rPr>
              <a:t>sifatida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ko'rib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chiqilishi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kerak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Boshqacha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qilib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aytganda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bu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qiymat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biron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kortej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doirasiga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kirmaydi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yoki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hali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hech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qanday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qiymat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o'rnatilmagan</a:t>
            </a:r>
            <a:r>
              <a:rPr lang="en-US" sz="2200" dirty="0">
                <a:solidFill>
                  <a:schemeClr val="tx1"/>
                </a:solidFill>
              </a:rPr>
              <a:t>. NULL </a:t>
            </a:r>
            <a:r>
              <a:rPr lang="en-US" sz="2200" dirty="0" err="1">
                <a:solidFill>
                  <a:schemeClr val="tx1"/>
                </a:solidFill>
              </a:rPr>
              <a:t>kalit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so'zi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to'liq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bo'lmagan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yoki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g'ayrioddiy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ma'lumotlarni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boshqarish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usuli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hisoblanadi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Biroq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NULLni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bo'sh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sonli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bo'shliq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yoki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bo'shliq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bilan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to'ldirilgan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matn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qiymati</a:t>
            </a:r>
            <a:r>
              <a:rPr lang="en-US" sz="2200" dirty="0">
                <a:solidFill>
                  <a:schemeClr val="tx1"/>
                </a:solidFill>
              </a:rPr>
              <a:t> deb </a:t>
            </a:r>
            <a:r>
              <a:rPr lang="en-US" sz="2200" dirty="0" err="1">
                <a:solidFill>
                  <a:schemeClr val="tx1"/>
                </a:solidFill>
              </a:rPr>
              <a:t>tushunmaslik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kerak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Nollar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bo'shliqlar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ma'lum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qiymatni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anglatadi</a:t>
            </a:r>
            <a:r>
              <a:rPr lang="en-US" sz="2200" dirty="0">
                <a:solidFill>
                  <a:schemeClr val="tx1"/>
                </a:solidFill>
              </a:rPr>
              <a:t>, NULL </a:t>
            </a:r>
            <a:r>
              <a:rPr lang="en-US" sz="2200" dirty="0" err="1">
                <a:solidFill>
                  <a:schemeClr val="tx1"/>
                </a:solidFill>
              </a:rPr>
              <a:t>kalit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so'zi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hech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qanday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qiymat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yo'qligini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bildiradi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Shuning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uchun</a:t>
            </a:r>
            <a:r>
              <a:rPr lang="en-US" sz="2200" dirty="0">
                <a:solidFill>
                  <a:schemeClr val="tx1"/>
                </a:solidFill>
              </a:rPr>
              <a:t> NULL </a:t>
            </a:r>
            <a:r>
              <a:rPr lang="en-US" sz="2200" dirty="0" err="1">
                <a:solidFill>
                  <a:schemeClr val="tx1"/>
                </a:solidFill>
              </a:rPr>
              <a:t>boshqa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qadriyatlardan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farq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qilishi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kerak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Ba'zi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mualliflar</a:t>
            </a:r>
            <a:r>
              <a:rPr lang="en-US" sz="2200" dirty="0">
                <a:solidFill>
                  <a:schemeClr val="tx1"/>
                </a:solidFill>
              </a:rPr>
              <a:t> "NULL </a:t>
            </a:r>
            <a:r>
              <a:rPr lang="en-US" sz="2200" dirty="0" err="1">
                <a:solidFill>
                  <a:schemeClr val="tx1"/>
                </a:solidFill>
              </a:rPr>
              <a:t>qiymati</a:t>
            </a:r>
            <a:r>
              <a:rPr lang="en-US" sz="2200" dirty="0">
                <a:solidFill>
                  <a:schemeClr val="tx1"/>
                </a:solidFill>
              </a:rPr>
              <a:t>" </a:t>
            </a:r>
            <a:r>
              <a:rPr lang="en-US" sz="2200" dirty="0" err="1">
                <a:solidFill>
                  <a:schemeClr val="tx1"/>
                </a:solidFill>
              </a:rPr>
              <a:t>atamasidan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foydalanadilar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lekin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aslida</a:t>
            </a:r>
            <a:r>
              <a:rPr lang="en-US" sz="2200" dirty="0">
                <a:solidFill>
                  <a:schemeClr val="tx1"/>
                </a:solidFill>
              </a:rPr>
              <a:t> NULL </a:t>
            </a:r>
            <a:r>
              <a:rPr lang="en-US" sz="2200" dirty="0" err="1">
                <a:solidFill>
                  <a:schemeClr val="tx1"/>
                </a:solidFill>
              </a:rPr>
              <a:t>qiymat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emas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faqat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yo'qligini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bildiradi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shuning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uchun</a:t>
            </a:r>
            <a:r>
              <a:rPr lang="en-US" sz="2200" dirty="0">
                <a:solidFill>
                  <a:schemeClr val="tx1"/>
                </a:solidFill>
              </a:rPr>
              <a:t> "NULL </a:t>
            </a:r>
            <a:r>
              <a:rPr lang="en-US" sz="2200" dirty="0" err="1">
                <a:solidFill>
                  <a:schemeClr val="tx1"/>
                </a:solidFill>
              </a:rPr>
              <a:t>qiymati</a:t>
            </a:r>
            <a:r>
              <a:rPr lang="en-US" sz="2200" dirty="0">
                <a:solidFill>
                  <a:schemeClr val="tx1"/>
                </a:solidFill>
              </a:rPr>
              <a:t>" </a:t>
            </a:r>
            <a:r>
              <a:rPr lang="en-US" sz="2200" dirty="0" err="1">
                <a:solidFill>
                  <a:schemeClr val="tx1"/>
                </a:solidFill>
              </a:rPr>
              <a:t>atamasidan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faqat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ba'zi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ogohlantirishlar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bilan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foydalanish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mumkin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NULLning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relyatsion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modelida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ishlatilishi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munozarali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hisoblanadi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  <a:r>
              <a:rPr lang="en-US" sz="2200" dirty="0" err="1">
                <a:solidFill>
                  <a:schemeClr val="tx1"/>
                </a:solidFill>
              </a:rPr>
              <a:t>Kodd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NULL </a:t>
            </a:r>
            <a:r>
              <a:rPr lang="en-US" sz="2200" dirty="0" err="1">
                <a:solidFill>
                  <a:schemeClr val="tx1"/>
                </a:solidFill>
              </a:rPr>
              <a:t>tushunchasini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ushbu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modelning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ajralmas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qismi</a:t>
            </a:r>
            <a:r>
              <a:rPr lang="en-US" sz="2200" dirty="0">
                <a:solidFill>
                  <a:schemeClr val="tx1"/>
                </a:solidFill>
              </a:rPr>
              <a:t> deb </a:t>
            </a:r>
            <a:r>
              <a:rPr lang="en-US" sz="2200" dirty="0" err="1">
                <a:solidFill>
                  <a:schemeClr val="tx1"/>
                </a:solidFill>
              </a:rPr>
              <a:t>hisoblaydi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boshqa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mutaxassislar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esa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ushbu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yondashuvni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noto'g'ri</a:t>
            </a:r>
            <a:r>
              <a:rPr lang="en-US" sz="2200" dirty="0">
                <a:solidFill>
                  <a:schemeClr val="tx1"/>
                </a:solidFill>
              </a:rPr>
              <a:t> deb </a:t>
            </a:r>
            <a:r>
              <a:rPr lang="en-US" sz="2200" dirty="0" err="1">
                <a:solidFill>
                  <a:schemeClr val="tx1"/>
                </a:solidFill>
              </a:rPr>
              <a:t>hisoblashadi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chunki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etishmayotgan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ma'lumot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muammosi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hali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to'liq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tushunilmagan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uning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qoniqarli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hech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qanday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yechim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topilmadi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shuning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uchun</a:t>
            </a:r>
            <a:r>
              <a:rPr lang="en-US" sz="2200" dirty="0">
                <a:solidFill>
                  <a:schemeClr val="tx1"/>
                </a:solidFill>
              </a:rPr>
              <a:t> NULL </a:t>
            </a:r>
            <a:r>
              <a:rPr lang="en-US" sz="2200" dirty="0" err="1">
                <a:solidFill>
                  <a:schemeClr val="tx1"/>
                </a:solidFill>
              </a:rPr>
              <a:t>saralashining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relyatsion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modelga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kiritilishi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erta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hisoblanadi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/>
              <a:t>O'zaro</a:t>
            </a:r>
            <a:r>
              <a:rPr lang="en-US" sz="4800" b="1" dirty="0"/>
              <a:t> </a:t>
            </a:r>
            <a:r>
              <a:rPr lang="en-US" sz="4800" b="1" dirty="0" err="1"/>
              <a:t>munosabatlarning</a:t>
            </a:r>
            <a:r>
              <a:rPr lang="en-US" sz="4800" b="1" dirty="0"/>
              <a:t> </a:t>
            </a:r>
            <a:r>
              <a:rPr lang="en-US" sz="4800" b="1" dirty="0" err="1"/>
              <a:t>butunligi</a:t>
            </a:r>
            <a:endParaRPr lang="ru-RU" sz="40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066798"/>
            <a:ext cx="11480073" cy="509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</a:rPr>
              <a:t>Birinchi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butunlikni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cheklash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asosiy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birlamchi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kalitlariga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tegishli</a:t>
            </a:r>
            <a:r>
              <a:rPr lang="en-US" sz="2400" dirty="0">
                <a:solidFill>
                  <a:schemeClr val="tx1"/>
                </a:solidFill>
              </a:rPr>
              <a:t>. Bu </a:t>
            </a:r>
            <a:r>
              <a:rPr lang="en-US" sz="2400" dirty="0" err="1">
                <a:solidFill>
                  <a:schemeClr val="tx1"/>
                </a:solidFill>
              </a:rPr>
              <a:t>yerda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bazaviy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kontsepual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sxemadagi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ba'zi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narsalarga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keladigan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sifatida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tavsiflanadi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1) </a:t>
            </a:r>
            <a:r>
              <a:rPr lang="en-US" sz="2400" b="1" dirty="0" err="1" smtClean="0">
                <a:solidFill>
                  <a:schemeClr val="tx1"/>
                </a:solidFill>
              </a:rPr>
              <a:t>Mohiyatning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butunligi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Asosiy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birlamchi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atributi</a:t>
            </a:r>
            <a:r>
              <a:rPr lang="en-US" sz="2400" dirty="0">
                <a:solidFill>
                  <a:schemeClr val="tx1"/>
                </a:solidFill>
              </a:rPr>
              <a:t> NULL deb </a:t>
            </a:r>
            <a:r>
              <a:rPr lang="en-US" sz="2400" dirty="0" err="1">
                <a:solidFill>
                  <a:schemeClr val="tx1"/>
                </a:solidFill>
              </a:rPr>
              <a:t>belgilangan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bo’sh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o'z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ichiga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olmaydi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Bu </a:t>
            </a:r>
            <a:r>
              <a:rPr lang="en-US" sz="2400" dirty="0" err="1">
                <a:solidFill>
                  <a:schemeClr val="tx1"/>
                </a:solidFill>
              </a:rPr>
              <a:t>shuni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anglatadiki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birlamchi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to'plami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noyob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tarzda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identifikatsiyalash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etarli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mumkin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emas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Birlamchi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qismida</a:t>
            </a:r>
            <a:r>
              <a:rPr lang="en-US" sz="2400" dirty="0">
                <a:solidFill>
                  <a:schemeClr val="tx1"/>
                </a:solidFill>
              </a:rPr>
              <a:t> NULL </a:t>
            </a:r>
            <a:r>
              <a:rPr lang="en-US" sz="2400" dirty="0" err="1">
                <a:solidFill>
                  <a:schemeClr val="tx1"/>
                </a:solidFill>
              </a:rPr>
              <a:t>mavjudligini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taxmin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qilish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barcha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atributlari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yagona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aniqlash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talab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qilinmaydi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bu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asosiy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ta'rifiga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ziddir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2) </a:t>
            </a:r>
            <a:r>
              <a:rPr lang="en-US" sz="2400" b="1" dirty="0" err="1" smtClean="0">
                <a:solidFill>
                  <a:schemeClr val="tx1"/>
                </a:solidFill>
              </a:rPr>
              <a:t>Havola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qilingan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butunlik</a:t>
            </a:r>
            <a:r>
              <a:rPr lang="en-US" sz="2400" b="1" dirty="0" smtClean="0">
                <a:solidFill>
                  <a:schemeClr val="tx1"/>
                </a:solidFill>
              </a:rPr>
              <a:t> - </a:t>
            </a:r>
            <a:r>
              <a:rPr lang="en-US" sz="2400" dirty="0" err="1" smtClean="0">
                <a:solidFill>
                  <a:schemeClr val="tx1"/>
                </a:solidFill>
              </a:rPr>
              <a:t>Ikkinchi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butunlik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cheklovi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tashqi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kalitlariga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tegishli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Agar </a:t>
            </a:r>
            <a:r>
              <a:rPr lang="en-US" sz="2400" dirty="0" err="1">
                <a:solidFill>
                  <a:schemeClr val="tx1"/>
                </a:solidFill>
              </a:rPr>
              <a:t>aloqada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tashqi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mavjud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bo'lsa</a:t>
            </a:r>
            <a:r>
              <a:rPr lang="en-US" sz="2400" dirty="0">
                <a:solidFill>
                  <a:schemeClr val="tx1"/>
                </a:solidFill>
              </a:rPr>
              <a:t>, u </a:t>
            </a:r>
            <a:r>
              <a:rPr lang="en-US" sz="2400" dirty="0" err="1">
                <a:solidFill>
                  <a:schemeClr val="tx1"/>
                </a:solidFill>
              </a:rPr>
              <a:t>holda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tashqi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bazaviy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munosabatlaridagi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ba'zi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kortej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potensial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kalitining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qiymatiga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tashqi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butunlay</a:t>
            </a:r>
            <a:r>
              <a:rPr lang="en-US" sz="2400" dirty="0">
                <a:solidFill>
                  <a:schemeClr val="tx1"/>
                </a:solidFill>
              </a:rPr>
              <a:t> NULL </a:t>
            </a:r>
            <a:r>
              <a:rPr lang="en-US" sz="2400" dirty="0" err="1">
                <a:solidFill>
                  <a:schemeClr val="tx1"/>
                </a:solidFill>
              </a:rPr>
              <a:t>qiymatlari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kerak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Relatsion</a:t>
            </a:r>
            <a:r>
              <a:rPr lang="en-US" sz="4400" b="1" dirty="0"/>
              <a:t> </a:t>
            </a:r>
            <a:r>
              <a:rPr lang="en-US" sz="4400" b="1" dirty="0" smtClean="0"/>
              <a:t>model </a:t>
            </a:r>
            <a:r>
              <a:rPr lang="en-US" sz="4400" b="1" dirty="0" err="1" smtClean="0"/>
              <a:t>tarixi</a:t>
            </a:r>
            <a:endParaRPr lang="ru-RU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8"/>
            <a:ext cx="11273245" cy="49657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 err="1"/>
              <a:t>Relyatsion</a:t>
            </a:r>
            <a:r>
              <a:rPr lang="en-US" sz="2600" dirty="0"/>
              <a:t> </a:t>
            </a:r>
            <a:r>
              <a:rPr lang="en-US" sz="2600" dirty="0" err="1"/>
              <a:t>modelga</a:t>
            </a:r>
            <a:r>
              <a:rPr lang="en-US" sz="2600" dirty="0"/>
              <a:t> </a:t>
            </a:r>
            <a:r>
              <a:rPr lang="en-US" sz="2600" dirty="0" err="1"/>
              <a:t>bo'lgan</a:t>
            </a:r>
            <a:r>
              <a:rPr lang="en-US" sz="2600" dirty="0"/>
              <a:t> </a:t>
            </a:r>
            <a:r>
              <a:rPr lang="en-US" sz="2600" dirty="0" err="1"/>
              <a:t>qiziqish</a:t>
            </a:r>
            <a:r>
              <a:rPr lang="en-US" sz="2600" dirty="0"/>
              <a:t>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necha</a:t>
            </a:r>
            <a:r>
              <a:rPr lang="en-US" sz="2600" dirty="0"/>
              <a:t> </a:t>
            </a:r>
            <a:r>
              <a:rPr lang="en-US" sz="2600" dirty="0" err="1"/>
              <a:t>xil</a:t>
            </a:r>
            <a:r>
              <a:rPr lang="en-US" sz="2600" dirty="0"/>
              <a:t> </a:t>
            </a:r>
            <a:r>
              <a:rPr lang="en-US" sz="2600" dirty="0" err="1"/>
              <a:t>sabablarga</a:t>
            </a:r>
            <a:r>
              <a:rPr lang="en-US" sz="2600" dirty="0"/>
              <a:t> </a:t>
            </a:r>
            <a:r>
              <a:rPr lang="en-US" sz="2600" dirty="0" err="1"/>
              <a:t>bog'liq</a:t>
            </a:r>
            <a:r>
              <a:rPr lang="en-US" sz="2600" dirty="0"/>
              <a:t> </a:t>
            </a:r>
            <a:r>
              <a:rPr lang="en-US" sz="2600" dirty="0" err="1"/>
              <a:t>bo'lsa</a:t>
            </a:r>
            <a:r>
              <a:rPr lang="en-US" sz="2600" dirty="0"/>
              <a:t>-da, </a:t>
            </a:r>
            <a:r>
              <a:rPr lang="en-US" sz="2600" dirty="0" err="1"/>
              <a:t>eng</a:t>
            </a:r>
            <a:r>
              <a:rPr lang="en-US" sz="2600" dirty="0"/>
              <a:t> </a:t>
            </a:r>
            <a:r>
              <a:rPr lang="en-US" sz="2600" dirty="0" err="1"/>
              <a:t>muhim</a:t>
            </a:r>
            <a:r>
              <a:rPr lang="en-US" sz="2600" dirty="0"/>
              <a:t> </a:t>
            </a:r>
            <a:r>
              <a:rPr lang="en-US" sz="2600" dirty="0" err="1"/>
              <a:t>tadqiqotlar</a:t>
            </a:r>
            <a:r>
              <a:rPr lang="en-US" sz="2600" dirty="0"/>
              <a:t> </a:t>
            </a:r>
            <a:r>
              <a:rPr lang="en-US" sz="2600" dirty="0" err="1"/>
              <a:t>turli</a:t>
            </a:r>
            <a:r>
              <a:rPr lang="en-US" sz="2600" dirty="0"/>
              <a:t> </a:t>
            </a:r>
            <a:r>
              <a:rPr lang="en-US" sz="2600" dirty="0" err="1"/>
              <a:t>xil</a:t>
            </a:r>
            <a:r>
              <a:rPr lang="en-US" sz="2600" dirty="0"/>
              <a:t> </a:t>
            </a:r>
            <a:r>
              <a:rPr lang="en-US" sz="2600" dirty="0" err="1"/>
              <a:t>kelib</a:t>
            </a:r>
            <a:r>
              <a:rPr lang="en-US" sz="2600" dirty="0"/>
              <a:t> </a:t>
            </a:r>
            <a:r>
              <a:rPr lang="en-US" sz="2600" dirty="0" err="1"/>
              <a:t>chiqadigan</a:t>
            </a:r>
            <a:r>
              <a:rPr lang="en-US" sz="2600" dirty="0"/>
              <a:t> </a:t>
            </a:r>
            <a:r>
              <a:rPr lang="en-US" sz="2600" dirty="0" err="1"/>
              <a:t>uchta</a:t>
            </a:r>
            <a:r>
              <a:rPr lang="en-US" sz="2600" dirty="0"/>
              <a:t> </a:t>
            </a:r>
            <a:r>
              <a:rPr lang="en-US" sz="2600" dirty="0" err="1"/>
              <a:t>loyihadan</a:t>
            </a:r>
            <a:r>
              <a:rPr lang="en-US" sz="2600" dirty="0"/>
              <a:t> </a:t>
            </a:r>
            <a:r>
              <a:rPr lang="en-US" sz="2600" dirty="0" err="1"/>
              <a:t>kelib</a:t>
            </a:r>
            <a:r>
              <a:rPr lang="en-US" sz="2600" dirty="0"/>
              <a:t> </a:t>
            </a:r>
            <a:r>
              <a:rPr lang="en-US" sz="2600" dirty="0" err="1"/>
              <a:t>chiqqan</a:t>
            </a:r>
            <a:r>
              <a:rPr lang="en-US" sz="2600" dirty="0"/>
              <a:t>. </a:t>
            </a:r>
            <a:r>
              <a:rPr lang="en-US" sz="2600" dirty="0" err="1"/>
              <a:t>Ulardan</a:t>
            </a:r>
            <a:r>
              <a:rPr lang="en-US" sz="2600" dirty="0"/>
              <a:t> </a:t>
            </a:r>
            <a:r>
              <a:rPr lang="en-US" sz="2600" dirty="0" err="1"/>
              <a:t>birinchisi</a:t>
            </a:r>
            <a:r>
              <a:rPr lang="en-US" sz="2600" dirty="0"/>
              <a:t> 1970-yillarning </a:t>
            </a:r>
            <a:r>
              <a:rPr lang="en-US" sz="2600" dirty="0" err="1"/>
              <a:t>oxirlarida</a:t>
            </a:r>
            <a:r>
              <a:rPr lang="en-US" sz="2600" dirty="0"/>
              <a:t> </a:t>
            </a:r>
            <a:r>
              <a:rPr lang="en-US" sz="2600" dirty="0" err="1"/>
              <a:t>Kaliforniya</a:t>
            </a:r>
            <a:r>
              <a:rPr lang="en-US" sz="2600" dirty="0"/>
              <a:t> </a:t>
            </a:r>
            <a:r>
              <a:rPr lang="en-US" sz="2600" dirty="0" err="1"/>
              <a:t>shtatidagi</a:t>
            </a:r>
            <a:r>
              <a:rPr lang="en-US" sz="2600" dirty="0"/>
              <a:t> San-</a:t>
            </a:r>
            <a:r>
              <a:rPr lang="en-US" sz="2600" dirty="0" err="1"/>
              <a:t>Xose</a:t>
            </a:r>
            <a:r>
              <a:rPr lang="en-US" sz="2600" dirty="0"/>
              <a:t> </a:t>
            </a:r>
            <a:r>
              <a:rPr lang="en-US" sz="2600" dirty="0" err="1"/>
              <a:t>shahridagi</a:t>
            </a:r>
            <a:r>
              <a:rPr lang="en-US" sz="2600" dirty="0"/>
              <a:t> IBM </a:t>
            </a:r>
            <a:r>
              <a:rPr lang="en-US" sz="2600" dirty="0" err="1"/>
              <a:t>tadqiqot</a:t>
            </a:r>
            <a:r>
              <a:rPr lang="en-US" sz="2600" dirty="0"/>
              <a:t> </a:t>
            </a:r>
            <a:r>
              <a:rPr lang="en-US" sz="2600" dirty="0" err="1"/>
              <a:t>laboratoriyasida</a:t>
            </a:r>
            <a:r>
              <a:rPr lang="en-US" sz="2600" dirty="0"/>
              <a:t> </a:t>
            </a:r>
            <a:r>
              <a:rPr lang="en-US" sz="2600" dirty="0" err="1"/>
              <a:t>Astraxan</a:t>
            </a:r>
            <a:r>
              <a:rPr lang="en-US" sz="2600" dirty="0"/>
              <a:t> (</a:t>
            </a:r>
            <a:r>
              <a:rPr lang="en-US" sz="2600" dirty="0" err="1"/>
              <a:t>Astrahan</a:t>
            </a:r>
            <a:r>
              <a:rPr lang="en-US" sz="2600" dirty="0"/>
              <a:t>) </a:t>
            </a:r>
            <a:r>
              <a:rPr lang="en-US" sz="2600" dirty="0" err="1"/>
              <a:t>boshchiligida</a:t>
            </a:r>
            <a:r>
              <a:rPr lang="en-US" sz="2600" dirty="0"/>
              <a:t> </a:t>
            </a:r>
            <a:r>
              <a:rPr lang="en-US" sz="2600" dirty="0" err="1"/>
              <a:t>ishlab</a:t>
            </a:r>
            <a:r>
              <a:rPr lang="en-US" sz="2600" dirty="0"/>
              <a:t> </a:t>
            </a:r>
            <a:r>
              <a:rPr lang="en-US" sz="2600" dirty="0" err="1"/>
              <a:t>chiqilgan</a:t>
            </a:r>
            <a:r>
              <a:rPr lang="en-US" sz="2600" dirty="0"/>
              <a:t> </a:t>
            </a:r>
            <a:r>
              <a:rPr lang="en-US" sz="2600" dirty="0" err="1"/>
              <a:t>bo'lib</a:t>
            </a:r>
            <a:r>
              <a:rPr lang="en-US" sz="2600" dirty="0"/>
              <a:t>, </a:t>
            </a:r>
            <a:r>
              <a:rPr lang="en-US" sz="2600" dirty="0" err="1"/>
              <a:t>natijada</a:t>
            </a:r>
            <a:r>
              <a:rPr lang="en-US" sz="2600" dirty="0"/>
              <a:t> "System R" deb </a:t>
            </a:r>
            <a:r>
              <a:rPr lang="en-US" sz="2600" dirty="0" err="1"/>
              <a:t>nomlangan</a:t>
            </a:r>
            <a:r>
              <a:rPr lang="en-US" sz="2600" dirty="0"/>
              <a:t> </a:t>
            </a:r>
            <a:r>
              <a:rPr lang="en-US" sz="2600" dirty="0" err="1"/>
              <a:t>tizim</a:t>
            </a:r>
            <a:r>
              <a:rPr lang="en-US" sz="2600" dirty="0"/>
              <a:t> </a:t>
            </a:r>
            <a:r>
              <a:rPr lang="en-US" sz="2600" dirty="0" err="1"/>
              <a:t>yaratildi</a:t>
            </a:r>
            <a:r>
              <a:rPr lang="en-US" sz="2600" dirty="0"/>
              <a:t>, </a:t>
            </a:r>
            <a:r>
              <a:rPr lang="en-US" sz="2600" dirty="0" err="1"/>
              <a:t>bu</a:t>
            </a:r>
            <a:r>
              <a:rPr lang="en-US" sz="2600" dirty="0"/>
              <a:t> </a:t>
            </a:r>
            <a:r>
              <a:rPr lang="en-US" sz="2600" dirty="0" err="1"/>
              <a:t>prototip</a:t>
            </a:r>
            <a:r>
              <a:rPr lang="en-US" sz="2600" dirty="0"/>
              <a:t> </a:t>
            </a:r>
            <a:r>
              <a:rPr lang="en-US" sz="2600" dirty="0" err="1"/>
              <a:t>haqiqiy</a:t>
            </a:r>
            <a:r>
              <a:rPr lang="en-US" sz="2600" dirty="0"/>
              <a:t> </a:t>
            </a:r>
            <a:r>
              <a:rPr lang="en-US" sz="2600" dirty="0" err="1"/>
              <a:t>relyatsion</a:t>
            </a:r>
            <a:r>
              <a:rPr lang="en-US" sz="2600" dirty="0"/>
              <a:t> </a:t>
            </a:r>
            <a:r>
              <a:rPr lang="en-US" sz="2600" dirty="0" err="1"/>
              <a:t>ma'lumotlar</a:t>
            </a:r>
            <a:r>
              <a:rPr lang="en-US" sz="2600" dirty="0"/>
              <a:t> </a:t>
            </a:r>
            <a:r>
              <a:rPr lang="en-US" sz="2600" dirty="0" err="1"/>
              <a:t>bazasini</a:t>
            </a:r>
            <a:r>
              <a:rPr lang="en-US" sz="2600" dirty="0"/>
              <a:t> </a:t>
            </a:r>
            <a:r>
              <a:rPr lang="en-US" sz="2600" dirty="0" err="1"/>
              <a:t>boshqarish</a:t>
            </a:r>
            <a:r>
              <a:rPr lang="en-US" sz="2600" dirty="0"/>
              <a:t> </a:t>
            </a:r>
            <a:r>
              <a:rPr lang="en-US" sz="2600" dirty="0" err="1"/>
              <a:t>tizimi</a:t>
            </a:r>
            <a:r>
              <a:rPr lang="en-US" sz="2600" dirty="0"/>
              <a:t> </a:t>
            </a:r>
            <a:r>
              <a:rPr lang="en-US" sz="2600" dirty="0" err="1" smtClean="0"/>
              <a:t>edi</a:t>
            </a:r>
            <a:r>
              <a:rPr lang="en-US" sz="2600" dirty="0" smtClean="0"/>
              <a:t>. </a:t>
            </a:r>
            <a:r>
              <a:rPr lang="en-US" sz="2600" dirty="0" err="1"/>
              <a:t>Ushbu</a:t>
            </a:r>
            <a:r>
              <a:rPr lang="en-US" sz="2600" dirty="0"/>
              <a:t> </a:t>
            </a:r>
            <a:r>
              <a:rPr lang="en-US" sz="2600" dirty="0" err="1"/>
              <a:t>loyiha</a:t>
            </a:r>
            <a:r>
              <a:rPr lang="en-US" sz="2600" dirty="0"/>
              <a:t> </a:t>
            </a:r>
            <a:r>
              <a:rPr lang="en-US" sz="2600" dirty="0" err="1"/>
              <a:t>ma'lumotlar</a:t>
            </a:r>
            <a:r>
              <a:rPr lang="en-US" sz="2600" dirty="0"/>
              <a:t> </a:t>
            </a:r>
            <a:r>
              <a:rPr lang="en-US" sz="2600" dirty="0" err="1"/>
              <a:t>tuzilmalari</a:t>
            </a:r>
            <a:r>
              <a:rPr lang="en-US" sz="2600" dirty="0"/>
              <a:t> </a:t>
            </a:r>
            <a:r>
              <a:rPr lang="en-US" sz="2600" dirty="0" err="1"/>
              <a:t>va</a:t>
            </a:r>
            <a:r>
              <a:rPr lang="en-US" sz="2600" dirty="0"/>
              <a:t> </a:t>
            </a:r>
            <a:r>
              <a:rPr lang="en-US" sz="2600" dirty="0" err="1"/>
              <a:t>taqdim</a:t>
            </a:r>
            <a:r>
              <a:rPr lang="en-US" sz="2600" dirty="0"/>
              <a:t> </a:t>
            </a:r>
            <a:r>
              <a:rPr lang="en-US" sz="2600" dirty="0" err="1"/>
              <a:t>etadigan</a:t>
            </a:r>
            <a:r>
              <a:rPr lang="en-US" sz="2600" dirty="0"/>
              <a:t> </a:t>
            </a:r>
            <a:r>
              <a:rPr lang="en-US" sz="2600" dirty="0" err="1"/>
              <a:t>operatsiyalarni</a:t>
            </a:r>
            <a:r>
              <a:rPr lang="en-US" sz="2600" dirty="0"/>
              <a:t> </a:t>
            </a:r>
            <a:r>
              <a:rPr lang="en-US" sz="2600" dirty="0" err="1"/>
              <a:t>amalga</a:t>
            </a:r>
            <a:r>
              <a:rPr lang="en-US" sz="2600" dirty="0"/>
              <a:t> </a:t>
            </a:r>
            <a:r>
              <a:rPr lang="en-US" sz="2600" dirty="0" err="1"/>
              <a:t>oshirish</a:t>
            </a:r>
            <a:r>
              <a:rPr lang="en-US" sz="2600" dirty="0"/>
              <a:t> </a:t>
            </a:r>
            <a:r>
              <a:rPr lang="en-US" sz="2600" dirty="0" err="1"/>
              <a:t>orqali</a:t>
            </a:r>
            <a:r>
              <a:rPr lang="en-US" sz="2600" dirty="0"/>
              <a:t> </a:t>
            </a:r>
            <a:r>
              <a:rPr lang="en-US" sz="2600" dirty="0" err="1"/>
              <a:t>relyatsion</a:t>
            </a:r>
            <a:r>
              <a:rPr lang="en-US" sz="2600" dirty="0"/>
              <a:t> </a:t>
            </a:r>
            <a:r>
              <a:rPr lang="en-US" sz="2600" dirty="0" err="1"/>
              <a:t>modelning</a:t>
            </a:r>
            <a:r>
              <a:rPr lang="en-US" sz="2600" dirty="0"/>
              <a:t> </a:t>
            </a:r>
            <a:r>
              <a:rPr lang="en-US" sz="2600" dirty="0" err="1"/>
              <a:t>amaliy</a:t>
            </a:r>
            <a:r>
              <a:rPr lang="en-US" sz="2600" dirty="0"/>
              <a:t> </a:t>
            </a:r>
            <a:r>
              <a:rPr lang="en-US" sz="2600" dirty="0" err="1"/>
              <a:t>qo'llanilishining</a:t>
            </a:r>
            <a:r>
              <a:rPr lang="en-US" sz="2600" dirty="0"/>
              <a:t> </a:t>
            </a:r>
            <a:r>
              <a:rPr lang="en-US" sz="2600" dirty="0" err="1"/>
              <a:t>haqiqiy</a:t>
            </a:r>
            <a:r>
              <a:rPr lang="en-US" sz="2600" dirty="0"/>
              <a:t> </a:t>
            </a:r>
            <a:r>
              <a:rPr lang="en-US" sz="2600" dirty="0" err="1"/>
              <a:t>dalillarini</a:t>
            </a:r>
            <a:r>
              <a:rPr lang="en-US" sz="2600" dirty="0"/>
              <a:t> </a:t>
            </a:r>
            <a:r>
              <a:rPr lang="en-US" sz="2600" dirty="0" err="1"/>
              <a:t>olish</a:t>
            </a:r>
            <a:r>
              <a:rPr lang="en-US" sz="2600" dirty="0"/>
              <a:t> </a:t>
            </a:r>
            <a:r>
              <a:rPr lang="en-US" sz="2600" dirty="0" err="1"/>
              <a:t>maqsadida</a:t>
            </a:r>
            <a:r>
              <a:rPr lang="en-US" sz="2600" dirty="0"/>
              <a:t> </a:t>
            </a:r>
            <a:r>
              <a:rPr lang="en-US" sz="2600" dirty="0" err="1"/>
              <a:t>ishlab</a:t>
            </a:r>
            <a:r>
              <a:rPr lang="en-US" sz="2600" dirty="0"/>
              <a:t> </a:t>
            </a:r>
            <a:r>
              <a:rPr lang="en-US" sz="2600" dirty="0" err="1"/>
              <a:t>chiqilgan</a:t>
            </a:r>
            <a:r>
              <a:rPr lang="en-US" sz="2600" dirty="0"/>
              <a:t>. </a:t>
            </a:r>
            <a:r>
              <a:rPr lang="en-US" sz="2600" dirty="0" err="1"/>
              <a:t>Loyiha</a:t>
            </a:r>
            <a:r>
              <a:rPr lang="en-US" sz="2600" dirty="0"/>
              <a:t>, </a:t>
            </a:r>
            <a:r>
              <a:rPr lang="en-US" sz="2600" dirty="0" err="1"/>
              <a:t>shuningdek</a:t>
            </a:r>
            <a:r>
              <a:rPr lang="en-US" sz="2600" dirty="0"/>
              <a:t>, </a:t>
            </a:r>
            <a:r>
              <a:rPr lang="en-US" sz="2600" dirty="0" err="1"/>
              <a:t>tranzaktsiyalarni</a:t>
            </a:r>
            <a:r>
              <a:rPr lang="en-US" sz="2600" dirty="0"/>
              <a:t> </a:t>
            </a:r>
            <a:r>
              <a:rPr lang="en-US" sz="2600" dirty="0" err="1"/>
              <a:t>boshqarish</a:t>
            </a:r>
            <a:r>
              <a:rPr lang="en-US" sz="2600" dirty="0"/>
              <a:t>, </a:t>
            </a:r>
            <a:r>
              <a:rPr lang="en-US" sz="2600" dirty="0" err="1"/>
              <a:t>bir</a:t>
            </a:r>
            <a:r>
              <a:rPr lang="en-US" sz="2600" dirty="0"/>
              <a:t> </a:t>
            </a:r>
            <a:r>
              <a:rPr lang="en-US" sz="2600" dirty="0" err="1"/>
              <a:t>vaqtda</a:t>
            </a:r>
            <a:r>
              <a:rPr lang="en-US" sz="2600" dirty="0"/>
              <a:t> </a:t>
            </a:r>
            <a:r>
              <a:rPr lang="en-US" sz="2600" dirty="0" err="1"/>
              <a:t>boshqarish</a:t>
            </a:r>
            <a:r>
              <a:rPr lang="en-US" sz="2600" dirty="0"/>
              <a:t>, </a:t>
            </a:r>
            <a:r>
              <a:rPr lang="en-US" sz="2600" dirty="0" err="1"/>
              <a:t>qayta</a:t>
            </a:r>
            <a:r>
              <a:rPr lang="en-US" sz="2600" dirty="0"/>
              <a:t> </a:t>
            </a:r>
            <a:r>
              <a:rPr lang="en-US" sz="2600" dirty="0" err="1"/>
              <a:t>tiklash</a:t>
            </a:r>
            <a:r>
              <a:rPr lang="en-US" sz="2600" dirty="0"/>
              <a:t> </a:t>
            </a:r>
            <a:r>
              <a:rPr lang="en-US" sz="2600" dirty="0" err="1"/>
              <a:t>texnologiyasi</a:t>
            </a:r>
            <a:r>
              <a:rPr lang="en-US" sz="2600" dirty="0"/>
              <a:t>, </a:t>
            </a:r>
            <a:r>
              <a:rPr lang="en-US" sz="2600" dirty="0" err="1"/>
              <a:t>so'rovlarni</a:t>
            </a:r>
            <a:r>
              <a:rPr lang="en-US" sz="2600" dirty="0"/>
              <a:t> </a:t>
            </a:r>
            <a:r>
              <a:rPr lang="en-US" sz="2600" dirty="0" err="1"/>
              <a:t>optimallashtirish</a:t>
            </a:r>
            <a:r>
              <a:rPr lang="en-US" sz="2600" dirty="0"/>
              <a:t>, </a:t>
            </a:r>
            <a:r>
              <a:rPr lang="en-US" sz="2600" dirty="0" err="1"/>
              <a:t>ma'lumotlar</a:t>
            </a:r>
            <a:r>
              <a:rPr lang="en-US" sz="2600" dirty="0"/>
              <a:t> </a:t>
            </a:r>
            <a:r>
              <a:rPr lang="en-US" sz="2600" dirty="0" err="1"/>
              <a:t>xavfsizligi</a:t>
            </a:r>
            <a:r>
              <a:rPr lang="en-US" sz="2600" dirty="0"/>
              <a:t> </a:t>
            </a:r>
            <a:r>
              <a:rPr lang="en-US" sz="2600" dirty="0" err="1"/>
              <a:t>va</a:t>
            </a:r>
            <a:r>
              <a:rPr lang="en-US" sz="2600" dirty="0"/>
              <a:t> </a:t>
            </a:r>
            <a:r>
              <a:rPr lang="en-US" sz="2600" dirty="0" err="1"/>
              <a:t>yaxlitligi</a:t>
            </a:r>
            <a:r>
              <a:rPr lang="en-US" sz="2600" dirty="0"/>
              <a:t>, </a:t>
            </a:r>
            <a:r>
              <a:rPr lang="en-US" sz="2600" dirty="0" err="1"/>
              <a:t>inson</a:t>
            </a:r>
            <a:r>
              <a:rPr lang="en-US" sz="2600" dirty="0"/>
              <a:t> </a:t>
            </a:r>
            <a:r>
              <a:rPr lang="en-US" sz="2600" dirty="0" err="1"/>
              <a:t>omillarini</a:t>
            </a:r>
            <a:r>
              <a:rPr lang="en-US" sz="2600" dirty="0"/>
              <a:t> </a:t>
            </a:r>
            <a:r>
              <a:rPr lang="en-US" sz="2600" dirty="0" err="1"/>
              <a:t>boshqarish</a:t>
            </a:r>
            <a:r>
              <a:rPr lang="en-US" sz="2600" dirty="0"/>
              <a:t> </a:t>
            </a:r>
            <a:r>
              <a:rPr lang="en-US" sz="2600" dirty="0" err="1"/>
              <a:t>va</a:t>
            </a:r>
            <a:r>
              <a:rPr lang="en-US" sz="2600" dirty="0"/>
              <a:t> </a:t>
            </a:r>
            <a:r>
              <a:rPr lang="en-US" sz="2600" dirty="0" err="1"/>
              <a:t>foydalanuvchi</a:t>
            </a:r>
            <a:r>
              <a:rPr lang="en-US" sz="2600" dirty="0"/>
              <a:t> </a:t>
            </a:r>
            <a:r>
              <a:rPr lang="en-US" sz="2600" dirty="0" err="1"/>
              <a:t>interfeysini</a:t>
            </a:r>
            <a:r>
              <a:rPr lang="en-US" sz="2600" dirty="0"/>
              <a:t> </a:t>
            </a:r>
            <a:r>
              <a:rPr lang="en-US" sz="2600" dirty="0" err="1"/>
              <a:t>loyihalash</a:t>
            </a:r>
            <a:r>
              <a:rPr lang="en-US" sz="2600" dirty="0"/>
              <a:t> </a:t>
            </a:r>
            <a:r>
              <a:rPr lang="en-US" sz="2600" dirty="0" err="1"/>
              <a:t>kabi</a:t>
            </a:r>
            <a:r>
              <a:rPr lang="en-US" sz="2600" dirty="0"/>
              <a:t> </a:t>
            </a:r>
            <a:r>
              <a:rPr lang="en-US" sz="2600" dirty="0" err="1"/>
              <a:t>amalga</a:t>
            </a:r>
            <a:r>
              <a:rPr lang="en-US" sz="2600" dirty="0"/>
              <a:t> </a:t>
            </a:r>
            <a:r>
              <a:rPr lang="en-US" sz="2600" dirty="0" err="1"/>
              <a:t>oshirish</a:t>
            </a:r>
            <a:r>
              <a:rPr lang="en-US" sz="2600" dirty="0"/>
              <a:t> </a:t>
            </a:r>
            <a:r>
              <a:rPr lang="en-US" sz="2600" dirty="0" err="1"/>
              <a:t>masalalari</a:t>
            </a:r>
            <a:r>
              <a:rPr lang="en-US" sz="2600" dirty="0"/>
              <a:t> </a:t>
            </a:r>
            <a:r>
              <a:rPr lang="en-US" sz="2600" dirty="0" err="1"/>
              <a:t>bo'yicha</a:t>
            </a:r>
            <a:r>
              <a:rPr lang="en-US" sz="2600" dirty="0"/>
              <a:t> </a:t>
            </a:r>
            <a:r>
              <a:rPr lang="en-US" sz="2600" dirty="0" err="1"/>
              <a:t>muhim</a:t>
            </a:r>
            <a:r>
              <a:rPr lang="en-US" sz="2600" dirty="0"/>
              <a:t> </a:t>
            </a:r>
            <a:r>
              <a:rPr lang="en-US" sz="2600" dirty="0" err="1"/>
              <a:t>ma'lumot</a:t>
            </a:r>
            <a:r>
              <a:rPr lang="en-US" sz="2600" dirty="0"/>
              <a:t> </a:t>
            </a:r>
            <a:r>
              <a:rPr lang="en-US" sz="2600" dirty="0" err="1"/>
              <a:t>manbai</a:t>
            </a:r>
            <a:r>
              <a:rPr lang="en-US" sz="2600" dirty="0"/>
              <a:t> </a:t>
            </a:r>
            <a:r>
              <a:rPr lang="en-US" sz="2600" dirty="0" err="1"/>
              <a:t>sifatida</a:t>
            </a:r>
            <a:r>
              <a:rPr lang="en-US" sz="2600" dirty="0"/>
              <a:t> </a:t>
            </a:r>
            <a:r>
              <a:rPr lang="en-US" sz="2600" dirty="0" err="1"/>
              <a:t>o'zini</a:t>
            </a:r>
            <a:r>
              <a:rPr lang="en-US" sz="2600" dirty="0"/>
              <a:t> </a:t>
            </a:r>
            <a:r>
              <a:rPr lang="en-US" sz="2600" dirty="0" err="1"/>
              <a:t>namoyon</a:t>
            </a:r>
            <a:r>
              <a:rPr lang="en-US" sz="2600" dirty="0"/>
              <a:t> </a:t>
            </a:r>
            <a:r>
              <a:rPr lang="en-US" sz="2600" dirty="0" err="1"/>
              <a:t>qildi</a:t>
            </a:r>
            <a:r>
              <a:rPr lang="en-US" sz="2600" dirty="0"/>
              <a:t>. </a:t>
            </a:r>
            <a:r>
              <a:rPr lang="en-US" sz="2600" dirty="0" err="1"/>
              <a:t>Loyiha</a:t>
            </a:r>
            <a:r>
              <a:rPr lang="en-US" sz="2600" dirty="0"/>
              <a:t> </a:t>
            </a:r>
            <a:r>
              <a:rPr lang="en-US" sz="2600" dirty="0" err="1"/>
              <a:t>ko'plab</a:t>
            </a:r>
            <a:r>
              <a:rPr lang="en-US" sz="2600" dirty="0"/>
              <a:t> </a:t>
            </a:r>
            <a:r>
              <a:rPr lang="en-US" sz="2600" dirty="0" err="1"/>
              <a:t>ilmiy</a:t>
            </a:r>
            <a:r>
              <a:rPr lang="en-US" sz="2600" dirty="0"/>
              <a:t> </a:t>
            </a:r>
            <a:r>
              <a:rPr lang="en-US" sz="2600" dirty="0" err="1"/>
              <a:t>ishlarning</a:t>
            </a:r>
            <a:r>
              <a:rPr lang="en-US" sz="2600" dirty="0"/>
              <a:t> </a:t>
            </a:r>
            <a:r>
              <a:rPr lang="en-US" sz="2600" dirty="0" err="1"/>
              <a:t>nashr</a:t>
            </a:r>
            <a:r>
              <a:rPr lang="en-US" sz="2600" dirty="0"/>
              <a:t> </a:t>
            </a:r>
            <a:r>
              <a:rPr lang="en-US" sz="2600" dirty="0" err="1"/>
              <a:t>etilishiga</a:t>
            </a:r>
            <a:r>
              <a:rPr lang="en-US" sz="2600" dirty="0"/>
              <a:t> </a:t>
            </a:r>
            <a:r>
              <a:rPr lang="en-US" sz="2600" dirty="0" err="1"/>
              <a:t>va</a:t>
            </a:r>
            <a:r>
              <a:rPr lang="en-US" sz="2600" dirty="0"/>
              <a:t> </a:t>
            </a:r>
            <a:r>
              <a:rPr lang="en-US" sz="2600" dirty="0" err="1"/>
              <a:t>relyatsion</a:t>
            </a:r>
            <a:r>
              <a:rPr lang="en-US" sz="2600" dirty="0"/>
              <a:t> </a:t>
            </a:r>
            <a:r>
              <a:rPr lang="en-US" sz="2600" dirty="0" err="1"/>
              <a:t>MBBTlarning</a:t>
            </a:r>
            <a:r>
              <a:rPr lang="en-US" sz="2600" dirty="0"/>
              <a:t> </a:t>
            </a:r>
            <a:r>
              <a:rPr lang="en-US" sz="2600" dirty="0" err="1"/>
              <a:t>boshqa</a:t>
            </a:r>
            <a:r>
              <a:rPr lang="en-US" sz="2600" dirty="0"/>
              <a:t> </a:t>
            </a:r>
            <a:r>
              <a:rPr lang="en-US" sz="2600" dirty="0" err="1"/>
              <a:t>prototiplarini</a:t>
            </a:r>
            <a:r>
              <a:rPr lang="en-US" sz="2600" dirty="0"/>
              <a:t> </a:t>
            </a:r>
            <a:r>
              <a:rPr lang="en-US" sz="2600" dirty="0" err="1"/>
              <a:t>yaratishga</a:t>
            </a:r>
            <a:r>
              <a:rPr lang="en-US" sz="2600" dirty="0"/>
              <a:t> </a:t>
            </a:r>
            <a:r>
              <a:rPr lang="en-US" sz="2600" dirty="0" err="1"/>
              <a:t>turtki</a:t>
            </a:r>
            <a:r>
              <a:rPr lang="en-US" sz="2600" dirty="0"/>
              <a:t> </a:t>
            </a:r>
            <a:r>
              <a:rPr lang="en-US" sz="2600" dirty="0" err="1"/>
              <a:t>bo'ldi</a:t>
            </a:r>
            <a:r>
              <a:rPr lang="en-US" sz="2600" dirty="0"/>
              <a:t>.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594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Relatsion</a:t>
            </a:r>
            <a:r>
              <a:rPr lang="en-US" b="1" dirty="0"/>
              <a:t> MBBT </a:t>
            </a:r>
            <a:r>
              <a:rPr lang="en-US" b="1" dirty="0" err="1" smtClean="0"/>
              <a:t>terminologiyasi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8"/>
            <a:ext cx="11273245" cy="49657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Relyatsion</a:t>
            </a:r>
            <a:r>
              <a:rPr lang="en-US" sz="4000" dirty="0" smtClean="0"/>
              <a:t> </a:t>
            </a:r>
            <a:r>
              <a:rPr lang="en-US" sz="4000" dirty="0"/>
              <a:t>model </a:t>
            </a:r>
            <a:r>
              <a:rPr lang="en-US" sz="4000" dirty="0" err="1"/>
              <a:t>munosabatlarning</a:t>
            </a:r>
            <a:r>
              <a:rPr lang="en-US" sz="4000" dirty="0"/>
              <a:t> </a:t>
            </a:r>
            <a:r>
              <a:rPr lang="en-US" sz="4000" dirty="0" err="1"/>
              <a:t>matematik</a:t>
            </a:r>
            <a:r>
              <a:rPr lang="en-US" sz="4000" dirty="0"/>
              <a:t> </a:t>
            </a:r>
            <a:r>
              <a:rPr lang="en-US" sz="4000" dirty="0" err="1"/>
              <a:t>konsepsiyasiga</a:t>
            </a:r>
            <a:r>
              <a:rPr lang="en-US" sz="4000" dirty="0"/>
              <a:t> </a:t>
            </a:r>
            <a:r>
              <a:rPr lang="en-US" sz="4000" dirty="0" err="1"/>
              <a:t>asoslangan</a:t>
            </a:r>
            <a:r>
              <a:rPr lang="en-US" sz="4000" dirty="0"/>
              <a:t> </a:t>
            </a:r>
            <a:r>
              <a:rPr lang="en-US" sz="4000" dirty="0" err="1"/>
              <a:t>bo'lib</a:t>
            </a:r>
            <a:r>
              <a:rPr lang="en-US" sz="4000" dirty="0"/>
              <a:t>, </a:t>
            </a:r>
            <a:r>
              <a:rPr lang="en-US" sz="4000" dirty="0" err="1"/>
              <a:t>uning</a:t>
            </a:r>
            <a:r>
              <a:rPr lang="en-US" sz="4000" dirty="0"/>
              <a:t> </a:t>
            </a:r>
            <a:r>
              <a:rPr lang="en-US" sz="4000" dirty="0" err="1"/>
              <a:t>fizik</a:t>
            </a:r>
            <a:r>
              <a:rPr lang="en-US" sz="4000" dirty="0"/>
              <a:t> </a:t>
            </a:r>
            <a:r>
              <a:rPr lang="en-US" sz="4000" dirty="0" err="1"/>
              <a:t>ko'rinishi</a:t>
            </a:r>
            <a:r>
              <a:rPr lang="en-US" sz="4000" dirty="0"/>
              <a:t> </a:t>
            </a:r>
            <a:r>
              <a:rPr lang="en-US" sz="4000" dirty="0" err="1"/>
              <a:t>jadvaldir</a:t>
            </a:r>
            <a:r>
              <a:rPr lang="en-US" sz="4000" dirty="0"/>
              <a:t>. </a:t>
            </a:r>
            <a:r>
              <a:rPr lang="en-US" sz="4000" dirty="0" err="1"/>
              <a:t>Buning</a:t>
            </a:r>
            <a:r>
              <a:rPr lang="en-US" sz="4000" dirty="0"/>
              <a:t> </a:t>
            </a:r>
            <a:r>
              <a:rPr lang="en-US" sz="4000" dirty="0" err="1"/>
              <a:t>sababi</a:t>
            </a:r>
            <a:r>
              <a:rPr lang="en-US" sz="4000" dirty="0"/>
              <a:t> </a:t>
            </a:r>
            <a:r>
              <a:rPr lang="en-US" sz="4000" dirty="0" err="1"/>
              <a:t>shundaki</a:t>
            </a:r>
            <a:r>
              <a:rPr lang="en-US" sz="4000" dirty="0"/>
              <a:t>, </a:t>
            </a:r>
            <a:r>
              <a:rPr lang="en-US" sz="4000" dirty="0" err="1"/>
              <a:t>Kodd</a:t>
            </a:r>
            <a:r>
              <a:rPr lang="en-US" sz="4000" dirty="0"/>
              <a:t> </a:t>
            </a:r>
            <a:r>
              <a:rPr lang="en-US" sz="4000" dirty="0" err="1"/>
              <a:t>tajribali</a:t>
            </a:r>
            <a:r>
              <a:rPr lang="en-US" sz="4000" dirty="0"/>
              <a:t> </a:t>
            </a:r>
            <a:r>
              <a:rPr lang="en-US" sz="4000" dirty="0" err="1"/>
              <a:t>matematik</a:t>
            </a:r>
            <a:r>
              <a:rPr lang="en-US" sz="4000" dirty="0"/>
              <a:t> </a:t>
            </a:r>
            <a:r>
              <a:rPr lang="en-US" sz="4000" dirty="0" err="1"/>
              <a:t>bo'lib</a:t>
            </a:r>
            <a:r>
              <a:rPr lang="en-US" sz="4000" dirty="0"/>
              <a:t>, </a:t>
            </a:r>
            <a:r>
              <a:rPr lang="en-US" sz="4000" dirty="0" err="1"/>
              <a:t>matematik</a:t>
            </a:r>
            <a:r>
              <a:rPr lang="en-US" sz="4000" dirty="0"/>
              <a:t> </a:t>
            </a:r>
            <a:r>
              <a:rPr lang="en-US" sz="4000" dirty="0" err="1"/>
              <a:t>terminologiyadan</a:t>
            </a:r>
            <a:r>
              <a:rPr lang="en-US" sz="4000" dirty="0"/>
              <a:t>, </a:t>
            </a:r>
            <a:r>
              <a:rPr lang="en-US" sz="4000" dirty="0" err="1"/>
              <a:t>ayniqsa</a:t>
            </a:r>
            <a:r>
              <a:rPr lang="en-US" sz="4000" dirty="0"/>
              <a:t>, </a:t>
            </a:r>
            <a:r>
              <a:rPr lang="en-US" sz="4000" dirty="0" err="1"/>
              <a:t>to'plam</a:t>
            </a:r>
            <a:r>
              <a:rPr lang="en-US" sz="4000" dirty="0"/>
              <a:t> </a:t>
            </a:r>
            <a:r>
              <a:rPr lang="en-US" sz="4000" dirty="0" err="1"/>
              <a:t>nazariyasi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predikatlar</a:t>
            </a:r>
            <a:r>
              <a:rPr lang="en-US" sz="4000" dirty="0"/>
              <a:t> </a:t>
            </a:r>
            <a:r>
              <a:rPr lang="en-US" sz="4000" dirty="0" err="1"/>
              <a:t>mantig'idan</a:t>
            </a:r>
            <a:r>
              <a:rPr lang="en-US" sz="4000" dirty="0"/>
              <a:t> </a:t>
            </a:r>
            <a:r>
              <a:rPr lang="en-US" sz="4000" dirty="0" err="1"/>
              <a:t>keng</a:t>
            </a:r>
            <a:r>
              <a:rPr lang="en-US" sz="4000" dirty="0"/>
              <a:t> </a:t>
            </a:r>
            <a:r>
              <a:rPr lang="en-US" sz="4000" dirty="0" err="1"/>
              <a:t>foydalangan</a:t>
            </a:r>
            <a:r>
              <a:rPr lang="en-US" sz="4000" dirty="0"/>
              <a:t>. </a:t>
            </a:r>
            <a:r>
              <a:rPr lang="en-US" sz="4000" dirty="0" err="1"/>
              <a:t>Ushbu</a:t>
            </a:r>
            <a:r>
              <a:rPr lang="en-US" sz="4000" dirty="0"/>
              <a:t> </a:t>
            </a:r>
            <a:r>
              <a:rPr lang="en-US" sz="4000" dirty="0" err="1"/>
              <a:t>qismda</a:t>
            </a:r>
            <a:r>
              <a:rPr lang="en-US" sz="4000" dirty="0"/>
              <a:t> </a:t>
            </a:r>
            <a:r>
              <a:rPr lang="en-US" sz="4000" dirty="0" err="1"/>
              <a:t>relyatsion</a:t>
            </a:r>
            <a:r>
              <a:rPr lang="en-US" sz="4000" dirty="0"/>
              <a:t> </a:t>
            </a:r>
            <a:r>
              <a:rPr lang="en-US" sz="4000" dirty="0" err="1"/>
              <a:t>modelda</a:t>
            </a:r>
            <a:r>
              <a:rPr lang="en-US" sz="4000" dirty="0"/>
              <a:t> </a:t>
            </a:r>
            <a:r>
              <a:rPr lang="en-US" sz="4000" dirty="0" err="1"/>
              <a:t>ishlatiladigan</a:t>
            </a:r>
            <a:r>
              <a:rPr lang="en-US" sz="4000" dirty="0"/>
              <a:t> </a:t>
            </a:r>
            <a:r>
              <a:rPr lang="en-US" sz="4000" dirty="0" err="1"/>
              <a:t>atamalar</a:t>
            </a:r>
            <a:r>
              <a:rPr lang="en-US" sz="4000" dirty="0"/>
              <a:t>, </a:t>
            </a:r>
            <a:r>
              <a:rPr lang="en-US" sz="4000" dirty="0" err="1"/>
              <a:t>shuningdek</a:t>
            </a:r>
            <a:r>
              <a:rPr lang="en-US" sz="4000" dirty="0"/>
              <a:t> </a:t>
            </a:r>
            <a:r>
              <a:rPr lang="en-US" sz="4000" dirty="0" err="1"/>
              <a:t>uning</a:t>
            </a:r>
            <a:r>
              <a:rPr lang="en-US" sz="4000" dirty="0"/>
              <a:t> </a:t>
            </a:r>
            <a:r>
              <a:rPr lang="en-US" sz="4000" dirty="0" err="1"/>
              <a:t>asosiy</a:t>
            </a:r>
            <a:r>
              <a:rPr lang="en-US" sz="4000" dirty="0"/>
              <a:t> </a:t>
            </a:r>
            <a:r>
              <a:rPr lang="en-US" sz="4000" dirty="0" err="1"/>
              <a:t>tarkibiy</a:t>
            </a:r>
            <a:r>
              <a:rPr lang="en-US" sz="4000" dirty="0"/>
              <a:t> </a:t>
            </a:r>
            <a:r>
              <a:rPr lang="en-US" sz="4000" dirty="0" err="1" smtClean="0"/>
              <a:t>tushunchalariga</a:t>
            </a:r>
            <a:r>
              <a:rPr lang="en-US" sz="4000" dirty="0" smtClean="0"/>
              <a:t> </a:t>
            </a:r>
            <a:r>
              <a:rPr lang="en-US" sz="4000" dirty="0" err="1" smtClean="0"/>
              <a:t>to’xtalib</a:t>
            </a:r>
            <a:r>
              <a:rPr lang="en-US" sz="4000" dirty="0" smtClean="0"/>
              <a:t> </a:t>
            </a:r>
            <a:r>
              <a:rPr lang="en-US" sz="4000" dirty="0" err="1" smtClean="0"/>
              <a:t>o’tamiz</a:t>
            </a:r>
            <a:r>
              <a:rPr lang="en-US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713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Relatsion</a:t>
            </a:r>
            <a:r>
              <a:rPr lang="en-US" sz="4400" b="1" dirty="0"/>
              <a:t> MBBT </a:t>
            </a:r>
            <a:r>
              <a:rPr lang="en-US" sz="4400" b="1" dirty="0" err="1" smtClean="0"/>
              <a:t>terminologiyasi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9"/>
            <a:ext cx="11480073" cy="53739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err="1" smtClean="0"/>
              <a:t>Munosabat</a:t>
            </a:r>
            <a:r>
              <a:rPr lang="en-US" b="1" dirty="0" smtClean="0"/>
              <a:t> - </a:t>
            </a:r>
            <a:r>
              <a:rPr lang="en-US" dirty="0" err="1" smtClean="0"/>
              <a:t>ustunlar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/>
              <a:t>satrlardan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topgan</a:t>
            </a:r>
            <a:r>
              <a:rPr lang="en-US" dirty="0"/>
              <a:t> </a:t>
            </a:r>
            <a:r>
              <a:rPr lang="en-US" dirty="0" err="1"/>
              <a:t>jadval</a:t>
            </a:r>
            <a:endParaRPr lang="ru-RU" sz="4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9377" y="1970677"/>
            <a:ext cx="11480073" cy="3411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Har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qanday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relyatsion</a:t>
            </a:r>
            <a:r>
              <a:rPr lang="en-US" dirty="0">
                <a:solidFill>
                  <a:schemeClr val="tx1"/>
                </a:solidFill>
              </a:rPr>
              <a:t> MBBT </a:t>
            </a:r>
            <a:r>
              <a:rPr lang="en-US" dirty="0" err="1">
                <a:solidFill>
                  <a:schemeClr val="tx1"/>
                </a:solidFill>
              </a:rPr>
              <a:t>foydalanuvchi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ma'lumotlar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bazasini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jadvallar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to'plami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sifatida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qabul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qiladi</a:t>
            </a:r>
            <a:r>
              <a:rPr lang="en-US" dirty="0">
                <a:solidFill>
                  <a:schemeClr val="tx1"/>
                </a:solidFill>
              </a:rPr>
              <a:t> deb </a:t>
            </a:r>
            <a:r>
              <a:rPr lang="en-US" dirty="0" err="1">
                <a:solidFill>
                  <a:schemeClr val="tx1"/>
                </a:solidFill>
              </a:rPr>
              <a:t>taxmin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qiladi</a:t>
            </a:r>
            <a:r>
              <a:rPr lang="en-US" dirty="0">
                <a:solidFill>
                  <a:schemeClr val="tx1"/>
                </a:solidFill>
              </a:rPr>
              <a:t>. Shu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birga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tasavvur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faqat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ma'lumotlar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bazasining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mantiqiy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tuzilishiga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tegishli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ekanligini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ta'kidlash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kerak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ya'ni</a:t>
            </a:r>
            <a:r>
              <a:rPr lang="en-US" dirty="0">
                <a:solidFill>
                  <a:schemeClr val="tx1"/>
                </a:solidFill>
              </a:rPr>
              <a:t> 2-ma’ruzada </a:t>
            </a:r>
            <a:r>
              <a:rPr lang="en-US" dirty="0" err="1">
                <a:solidFill>
                  <a:schemeClr val="tx1"/>
                </a:solidFill>
              </a:rPr>
              <a:t>muhokama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qilgan</a:t>
            </a:r>
            <a:r>
              <a:rPr lang="en-US" dirty="0">
                <a:solidFill>
                  <a:schemeClr val="tx1"/>
                </a:solidFill>
              </a:rPr>
              <a:t> ANSI-SPARC </a:t>
            </a:r>
            <a:r>
              <a:rPr lang="en-US" dirty="0" err="1">
                <a:solidFill>
                  <a:schemeClr val="tx1"/>
                </a:solidFill>
              </a:rPr>
              <a:t>arxitekturasining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tashqi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kontseptual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darajalariga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taalluqli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emas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tasavvur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ma'lumotlar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bazasining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fizik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tuzilishiga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taalluqli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turli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saqlash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tuzilmalari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yordamida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amalga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oshirish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Relatsion</a:t>
            </a:r>
            <a:r>
              <a:rPr lang="en-US" sz="4400" b="1" dirty="0"/>
              <a:t> MBBT </a:t>
            </a:r>
            <a:r>
              <a:rPr lang="en-US" sz="4400" b="1" dirty="0" err="1"/>
              <a:t>terminologiyasi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8"/>
            <a:ext cx="11480073" cy="6418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err="1" smtClean="0"/>
              <a:t>Atribut</a:t>
            </a:r>
            <a:r>
              <a:rPr lang="en-US" b="1" dirty="0" smtClean="0"/>
              <a:t> - </a:t>
            </a:r>
            <a:r>
              <a:rPr lang="en-US" dirty="0" err="1" smtClean="0"/>
              <a:t>o'zaro</a:t>
            </a:r>
            <a:r>
              <a:rPr lang="en-US" dirty="0" smtClean="0"/>
              <a:t> </a:t>
            </a:r>
            <a:r>
              <a:rPr lang="en-US" dirty="0" err="1"/>
              <a:t>munosabatlarning</a:t>
            </a:r>
            <a:r>
              <a:rPr lang="en-US" dirty="0"/>
              <a:t> </a:t>
            </a:r>
            <a:r>
              <a:rPr lang="en-US" dirty="0" err="1"/>
              <a:t>nomlangan</a:t>
            </a:r>
            <a:r>
              <a:rPr lang="en-US" dirty="0"/>
              <a:t> </a:t>
            </a:r>
            <a:r>
              <a:rPr lang="en-US" dirty="0" err="1"/>
              <a:t>ustuni</a:t>
            </a:r>
            <a:endParaRPr lang="ru-RU" sz="4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9377" y="1970677"/>
            <a:ext cx="11480073" cy="3411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Relyatsion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modelda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bazasida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ko'rsatilgan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obyektlar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to'g'risidagi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saqlash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qo'llaniladi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Munosabatlar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odatda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ikki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o'lchovli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jadval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shaklida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bo'lib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unda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satrlar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alohida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yozuvlarga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ustunlar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atributlarga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keladi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Bunday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holda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atributlar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qanday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tartibda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joylashgan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mumkin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ularning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qayta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tartiblanishidan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qat'i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nazar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munosabatlar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bo'lib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qoladi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shuning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uchun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ma'noga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bo'ladi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Masalan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kompaniyaning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filiallari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to'g'risidagi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faranchNo</a:t>
            </a:r>
            <a:r>
              <a:rPr lang="en-US" sz="2400" dirty="0">
                <a:solidFill>
                  <a:schemeClr val="tx1"/>
                </a:solidFill>
              </a:rPr>
              <a:t> (Filial </a:t>
            </a:r>
            <a:r>
              <a:rPr lang="en-US" sz="2400" dirty="0" err="1">
                <a:solidFill>
                  <a:schemeClr val="tx1"/>
                </a:solidFill>
              </a:rPr>
              <a:t>raqami</a:t>
            </a:r>
            <a:r>
              <a:rPr lang="en-US" sz="2400" dirty="0">
                <a:solidFill>
                  <a:schemeClr val="tx1"/>
                </a:solidFill>
              </a:rPr>
              <a:t>), street (</a:t>
            </a:r>
            <a:r>
              <a:rPr lang="en-US" sz="2400" dirty="0" err="1">
                <a:solidFill>
                  <a:schemeClr val="tx1"/>
                </a:solidFill>
              </a:rPr>
              <a:t>Ko’cha</a:t>
            </a:r>
            <a:r>
              <a:rPr lang="en-US" sz="2400" dirty="0">
                <a:solidFill>
                  <a:schemeClr val="tx1"/>
                </a:solidFill>
              </a:rPr>
              <a:t>), city (</a:t>
            </a:r>
            <a:r>
              <a:rPr lang="en-US" sz="2400" dirty="0" err="1">
                <a:solidFill>
                  <a:schemeClr val="tx1"/>
                </a:solidFill>
              </a:rPr>
              <a:t>Shahar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postcode (</a:t>
            </a:r>
            <a:r>
              <a:rPr lang="en-US" sz="2400" dirty="0" err="1">
                <a:solidFill>
                  <a:schemeClr val="tx1"/>
                </a:solidFill>
              </a:rPr>
              <a:t>Pochta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indeksi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atributlariga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ustunlarni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o'z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ichiga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olgan</a:t>
            </a:r>
            <a:r>
              <a:rPr lang="en-US" sz="2400" dirty="0">
                <a:solidFill>
                  <a:schemeClr val="tx1"/>
                </a:solidFill>
              </a:rPr>
              <a:t> Branch </a:t>
            </a:r>
            <a:r>
              <a:rPr lang="en-US" sz="2400" dirty="0" err="1">
                <a:solidFill>
                  <a:schemeClr val="tx1"/>
                </a:solidFill>
              </a:rPr>
              <a:t>munosabatlar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ifodalanishi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mumkin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Kompaniya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xodimlari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haqidagi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ma'lumotlar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xodimlar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ifodalanishi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mumkin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ular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tarkibiga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staffNo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Xodimning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tabel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nomeri</a:t>
            </a:r>
            <a:r>
              <a:rPr lang="en-US" sz="2400" dirty="0">
                <a:solidFill>
                  <a:schemeClr val="tx1"/>
                </a:solidFill>
              </a:rPr>
              <a:t>), </a:t>
            </a:r>
            <a:r>
              <a:rPr lang="en-US" sz="2400" dirty="0" err="1" smtClean="0">
                <a:solidFill>
                  <a:schemeClr val="tx1"/>
                </a:solidFill>
              </a:rPr>
              <a:t>fName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(ism), </a:t>
            </a:r>
            <a:r>
              <a:rPr lang="en-US" sz="2400" dirty="0" err="1" smtClean="0">
                <a:solidFill>
                  <a:schemeClr val="tx1"/>
                </a:solidFill>
              </a:rPr>
              <a:t>IName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Familiya</a:t>
            </a:r>
            <a:r>
              <a:rPr lang="en-US" sz="2400" dirty="0">
                <a:solidFill>
                  <a:schemeClr val="tx1"/>
                </a:solidFill>
              </a:rPr>
              <a:t>), position (</a:t>
            </a:r>
            <a:r>
              <a:rPr lang="en-US" sz="2400" dirty="0" err="1">
                <a:solidFill>
                  <a:schemeClr val="tx1"/>
                </a:solidFill>
              </a:rPr>
              <a:t>lavozim</a:t>
            </a:r>
            <a:r>
              <a:rPr lang="en-US" sz="2400" dirty="0" smtClean="0">
                <a:solidFill>
                  <a:schemeClr val="tx1"/>
                </a:solidFill>
              </a:rPr>
              <a:t>), </a:t>
            </a:r>
            <a:r>
              <a:rPr lang="en-US" sz="2400" dirty="0">
                <a:solidFill>
                  <a:schemeClr val="tx1"/>
                </a:solidFill>
              </a:rPr>
              <a:t>DOB (</a:t>
            </a:r>
            <a:r>
              <a:rPr lang="en-US" sz="2400" dirty="0" err="1">
                <a:solidFill>
                  <a:schemeClr val="tx1"/>
                </a:solidFill>
              </a:rPr>
              <a:t>Tug'ilgan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sanasi</a:t>
            </a:r>
            <a:r>
              <a:rPr lang="en-US" sz="2400" dirty="0">
                <a:solidFill>
                  <a:schemeClr val="tx1"/>
                </a:solidFill>
              </a:rPr>
              <a:t>), salary (</a:t>
            </a:r>
            <a:r>
              <a:rPr lang="en-US" sz="2400" dirty="0" err="1">
                <a:solidFill>
                  <a:schemeClr val="tx1"/>
                </a:solidFill>
              </a:rPr>
              <a:t>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haqi</a:t>
            </a:r>
            <a:r>
              <a:rPr lang="en-US" sz="2400" dirty="0">
                <a:solidFill>
                  <a:schemeClr val="tx1"/>
                </a:solidFill>
              </a:rPr>
              <a:t>), </a:t>
            </a:r>
            <a:r>
              <a:rPr lang="en-US" sz="2400" dirty="0" err="1">
                <a:solidFill>
                  <a:schemeClr val="tx1"/>
                </a:solidFill>
              </a:rPr>
              <a:t>branchNo</a:t>
            </a:r>
            <a:r>
              <a:rPr lang="en-US" sz="2400" dirty="0">
                <a:solidFill>
                  <a:schemeClr val="tx1"/>
                </a:solidFill>
              </a:rPr>
              <a:t> (Filial </a:t>
            </a:r>
            <a:r>
              <a:rPr lang="en-US" sz="2400" dirty="0" err="1">
                <a:solidFill>
                  <a:schemeClr val="tx1"/>
                </a:solidFill>
              </a:rPr>
              <a:t>raqami</a:t>
            </a:r>
            <a:r>
              <a:rPr lang="en-US" sz="2400" dirty="0">
                <a:solidFill>
                  <a:schemeClr val="tx1"/>
                </a:solidFill>
              </a:rPr>
              <a:t>). </a:t>
            </a:r>
            <a:r>
              <a:rPr lang="en-US" sz="2400" dirty="0" smtClean="0">
                <a:solidFill>
                  <a:schemeClr val="tx1"/>
                </a:solidFill>
              </a:rPr>
              <a:t>1-rasmda </a:t>
            </a:r>
            <a:r>
              <a:rPr lang="en-US" sz="2400" b="1" dirty="0">
                <a:solidFill>
                  <a:schemeClr val="tx1"/>
                </a:solidFill>
              </a:rPr>
              <a:t>Branch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Staff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munosabatlarining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misollarini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ko’rish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mumkin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Relatsion</a:t>
            </a:r>
            <a:r>
              <a:rPr lang="en-US" sz="4400" b="1" dirty="0"/>
              <a:t> MBBT </a:t>
            </a:r>
            <a:r>
              <a:rPr lang="en-US" sz="4400" b="1" dirty="0" err="1"/>
              <a:t>terminologiyasi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9"/>
            <a:ext cx="11480073" cy="4590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1-rasm. Branch </a:t>
            </a:r>
            <a:r>
              <a:rPr lang="en-US" sz="2400" b="1" dirty="0" err="1" smtClean="0"/>
              <a:t>va</a:t>
            </a:r>
            <a:r>
              <a:rPr lang="en-US" sz="2400" b="1" dirty="0" smtClean="0"/>
              <a:t> Staff </a:t>
            </a:r>
            <a:r>
              <a:rPr lang="en-US" sz="2400" b="1" dirty="0" err="1" smtClean="0"/>
              <a:t>jadvallari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o’rtasida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munosabatlar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strukturasi</a:t>
            </a:r>
            <a:endParaRPr lang="ru-RU" sz="3600" dirty="0"/>
          </a:p>
        </p:txBody>
      </p:sp>
      <p:pic>
        <p:nvPicPr>
          <p:cNvPr id="5" name="Рисунок 4" descr="6-ma'ruza.pdf - Foxit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6" t="30198" r="31214" b="22038"/>
          <a:stretch/>
        </p:blipFill>
        <p:spPr>
          <a:xfrm>
            <a:off x="2301239" y="1658984"/>
            <a:ext cx="7156269" cy="48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5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Relatsion</a:t>
            </a:r>
            <a:r>
              <a:rPr lang="en-US" sz="4400" b="1" dirty="0"/>
              <a:t> MBBT </a:t>
            </a:r>
            <a:r>
              <a:rPr lang="en-US" sz="4400" b="1" dirty="0" err="1"/>
              <a:t>terminologiyasi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8"/>
            <a:ext cx="11480073" cy="6418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err="1" smtClean="0"/>
              <a:t>Domen</a:t>
            </a:r>
            <a:r>
              <a:rPr lang="en-US" b="1" dirty="0" smtClean="0"/>
              <a:t> -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atributlar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yaroqli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to'plami</a:t>
            </a:r>
            <a:r>
              <a:rPr lang="en-US" dirty="0"/>
              <a:t>.</a:t>
            </a:r>
            <a:endParaRPr lang="ru-RU" sz="4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5963" y="1841863"/>
            <a:ext cx="11480073" cy="3411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	</a:t>
            </a:r>
            <a:r>
              <a:rPr lang="en-US" sz="2300" dirty="0" err="1" smtClean="0">
                <a:solidFill>
                  <a:schemeClr val="tx1"/>
                </a:solidFill>
              </a:rPr>
              <a:t>Domenlar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relyatsion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modelning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nihoyatda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kuchli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qismidir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Relyatsion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ma'lumotlar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bazasining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har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bir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atributi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domenda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aniqlanadi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Har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bir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atribut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uchun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domenlar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har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xil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bo'lishi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mumkin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lekin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bitta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domendagi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ikkita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yoki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ortiq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atributlar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aniqlanishi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mumkin</a:t>
            </a:r>
            <a:r>
              <a:rPr lang="en-US" sz="2300" dirty="0">
                <a:solidFill>
                  <a:schemeClr val="tx1"/>
                </a:solidFill>
              </a:rPr>
              <a:t>. 1-jadvalda, Branch </a:t>
            </a:r>
            <a:r>
              <a:rPr lang="en-US" sz="2300" dirty="0" err="1">
                <a:solidFill>
                  <a:schemeClr val="tx1"/>
                </a:solidFill>
              </a:rPr>
              <a:t>va</a:t>
            </a:r>
            <a:r>
              <a:rPr lang="en-US" sz="2300" dirty="0">
                <a:solidFill>
                  <a:schemeClr val="tx1"/>
                </a:solidFill>
              </a:rPr>
              <a:t> Staff </a:t>
            </a:r>
            <a:r>
              <a:rPr lang="en-US" sz="2300" dirty="0" err="1">
                <a:solidFill>
                  <a:schemeClr val="tx1"/>
                </a:solidFill>
              </a:rPr>
              <a:t>munosabatlarining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ba'zi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atributlari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uchun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domenlarni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taqdim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etadi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E'tibor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bering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domenlar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istalgan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vaqtda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tegishli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atribut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qiymatlari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bilan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ifodalanmagan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qiymatlarni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o'z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ichiga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olishi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mumkin</a:t>
            </a:r>
            <a:r>
              <a:rPr lang="en-US" sz="2300" dirty="0">
                <a:solidFill>
                  <a:schemeClr val="tx1"/>
                </a:solidFill>
              </a:rPr>
              <a:t>.</a:t>
            </a:r>
            <a:endParaRPr lang="ru-RU" sz="23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300" dirty="0" err="1">
                <a:solidFill>
                  <a:schemeClr val="tx1"/>
                </a:solidFill>
              </a:rPr>
              <a:t>Domen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muhim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ahamiyatga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ega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chunki</a:t>
            </a:r>
            <a:r>
              <a:rPr lang="en-US" sz="2300" dirty="0">
                <a:solidFill>
                  <a:schemeClr val="tx1"/>
                </a:solidFill>
              </a:rPr>
              <a:t> u </a:t>
            </a:r>
            <a:r>
              <a:rPr lang="en-US" sz="2300" dirty="0" err="1">
                <a:solidFill>
                  <a:schemeClr val="tx1"/>
                </a:solidFill>
              </a:rPr>
              <a:t>foydalanuvchiga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atributlar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qabul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qilishi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mumkin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bo'lgan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qadriyatlar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ma'nosi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va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manbasini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markaziy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ravishda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aniqlashga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imkon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beradi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Natijada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relyatsion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operatsiyani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bajarishda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tizimga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ko'proq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ma'lumot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kiradi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bu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undagi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semantik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jihatdan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noto'g'ri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operatsiyalarni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oldini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olishga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imkon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beradi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Masalan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belgilar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satrlari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ushbu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ikkala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atribut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uchun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domen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ta'rifi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bo'lsa</a:t>
            </a:r>
            <a:r>
              <a:rPr lang="en-US" sz="2300" dirty="0">
                <a:solidFill>
                  <a:schemeClr val="tx1"/>
                </a:solidFill>
              </a:rPr>
              <a:t> ham, </a:t>
            </a:r>
            <a:r>
              <a:rPr lang="en-US" sz="2300" dirty="0" err="1">
                <a:solidFill>
                  <a:schemeClr val="tx1"/>
                </a:solidFill>
              </a:rPr>
              <a:t>ko'cha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nomini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telefon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raqamiga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solishtirish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mantiqsiz</a:t>
            </a:r>
            <a:r>
              <a:rPr lang="en-US" sz="2300" dirty="0">
                <a:solidFill>
                  <a:schemeClr val="tx1"/>
                </a:solidFill>
              </a:rPr>
              <a:t>. </a:t>
            </a:r>
            <a:r>
              <a:rPr lang="en-US" sz="2300" dirty="0" err="1">
                <a:solidFill>
                  <a:schemeClr val="tx1"/>
                </a:solidFill>
              </a:rPr>
              <a:t>Boshqa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tomondan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ko'chmas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mulkning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oylik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ijarasi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va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ijaraga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olingan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oylar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soni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turli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domenlarga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tegishli</a:t>
            </a:r>
            <a:r>
              <a:rPr lang="en-US" sz="2300" dirty="0">
                <a:solidFill>
                  <a:schemeClr val="tx1"/>
                </a:solidFill>
              </a:rPr>
              <a:t> (</a:t>
            </a:r>
            <a:r>
              <a:rPr lang="en-US" sz="2300" dirty="0" err="1">
                <a:solidFill>
                  <a:schemeClr val="tx1"/>
                </a:solidFill>
              </a:rPr>
              <a:t>birinchi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atribut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pul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birligi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tipida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ikkinchisi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esa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butun</a:t>
            </a:r>
            <a:r>
              <a:rPr lang="en-US" sz="2300" dirty="0">
                <a:solidFill>
                  <a:schemeClr val="tx1"/>
                </a:solidFill>
              </a:rPr>
              <a:t> son). </a:t>
            </a:r>
            <a:r>
              <a:rPr lang="en-US" sz="2300" dirty="0" err="1">
                <a:solidFill>
                  <a:schemeClr val="tx1"/>
                </a:solidFill>
              </a:rPr>
              <a:t>Ushbu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ikkita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misoldan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ko'rinib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turibdiki</a:t>
            </a:r>
            <a:r>
              <a:rPr lang="en-US" sz="2300" dirty="0">
                <a:solidFill>
                  <a:schemeClr val="tx1"/>
                </a:solidFill>
              </a:rPr>
              <a:t>, </a:t>
            </a:r>
            <a:r>
              <a:rPr lang="en-US" sz="2300" dirty="0" err="1">
                <a:solidFill>
                  <a:schemeClr val="tx1"/>
                </a:solidFill>
              </a:rPr>
              <a:t>domen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kontseptsiyasini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to'liq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amalga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oshirish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oson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emas</a:t>
            </a:r>
            <a:r>
              <a:rPr lang="en-US" sz="2300" dirty="0">
                <a:solidFill>
                  <a:schemeClr val="tx1"/>
                </a:solidFill>
              </a:rPr>
              <a:t>.</a:t>
            </a:r>
            <a:endParaRPr lang="ru-RU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/>
              <a:t>Relatsion</a:t>
            </a:r>
            <a:r>
              <a:rPr lang="en-US" sz="4400" b="1" dirty="0"/>
              <a:t> MBBT </a:t>
            </a:r>
            <a:r>
              <a:rPr lang="en-US" sz="4400" b="1" dirty="0" err="1"/>
              <a:t>terminologiyasi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77" y="1199968"/>
            <a:ext cx="11480073" cy="6418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 smtClean="0"/>
              <a:t>1-jadval. </a:t>
            </a:r>
            <a:r>
              <a:rPr lang="en-US" dirty="0"/>
              <a:t>Branch </a:t>
            </a:r>
            <a:r>
              <a:rPr lang="en-US" dirty="0" err="1"/>
              <a:t>va</a:t>
            </a:r>
            <a:r>
              <a:rPr lang="en-US" dirty="0"/>
              <a:t> Staff </a:t>
            </a:r>
            <a:r>
              <a:rPr lang="en-US" dirty="0" err="1"/>
              <a:t>munosabatlarining</a:t>
            </a:r>
            <a:r>
              <a:rPr lang="en-US" dirty="0"/>
              <a:t> </a:t>
            </a:r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atributlari</a:t>
            </a:r>
            <a:r>
              <a:rPr lang="en-US" dirty="0"/>
              <a:t> </a:t>
            </a:r>
            <a:r>
              <a:rPr lang="en-US" dirty="0" err="1"/>
              <a:t>domenlari</a:t>
            </a:r>
            <a:endParaRPr lang="ru-RU" sz="4000" dirty="0"/>
          </a:p>
        </p:txBody>
      </p:sp>
      <p:pic>
        <p:nvPicPr>
          <p:cNvPr id="5" name="Рисунок 4" descr="6-ma'ruza.pdf - Foxit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4" t="31391" r="25643" b="9101"/>
          <a:stretch/>
        </p:blipFill>
        <p:spPr>
          <a:xfrm>
            <a:off x="1998618" y="1841863"/>
            <a:ext cx="6923314" cy="485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Глубина</Template>
  <TotalTime>1589</TotalTime>
  <Words>513</Words>
  <Application>Microsoft Office PowerPoint</Application>
  <PresentationFormat>Широкоэкранный</PresentationFormat>
  <Paragraphs>84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Глубина</vt:lpstr>
      <vt:lpstr>7-MA’RUZA. MA’LUMOTLAR BAZASINI BOSHQARISH TIZIMLARIDA  RELATSION MODEL  VA UNING  ASOSIY TERMINOLOGIYASI </vt:lpstr>
      <vt:lpstr>Relatsion model tarixi</vt:lpstr>
      <vt:lpstr>Relatsion model tarixi</vt:lpstr>
      <vt:lpstr>Relatsion MBBT terminologiyasi</vt:lpstr>
      <vt:lpstr>Relatsion MBBT terminologiyasi</vt:lpstr>
      <vt:lpstr>Relatsion MBBT terminologiyasi</vt:lpstr>
      <vt:lpstr>Relatsion MBBT terminologiyasi</vt:lpstr>
      <vt:lpstr>Relatsion MBBT terminologiyasi</vt:lpstr>
      <vt:lpstr>Relatsion MBBT terminologiyasi</vt:lpstr>
      <vt:lpstr>Relatsion MBBT terminologiyasi</vt:lpstr>
      <vt:lpstr>Relatsion MBBT terminologiyasi</vt:lpstr>
      <vt:lpstr>Relatsion MBBT terminologiyasi</vt:lpstr>
      <vt:lpstr>Muqobil terminologiya</vt:lpstr>
      <vt:lpstr>Muqobil terminologiya</vt:lpstr>
      <vt:lpstr>Munosabat xossalari</vt:lpstr>
      <vt:lpstr>Relatsion kalitlar</vt:lpstr>
      <vt:lpstr>Relatsion kalitlar</vt:lpstr>
      <vt:lpstr>Relatsion kalitlar</vt:lpstr>
      <vt:lpstr>Relatsion kalitlar</vt:lpstr>
      <vt:lpstr>O'zaro munosabatlarning butunligi</vt:lpstr>
      <vt:lpstr>Bo’sh qiymat tushunchasi</vt:lpstr>
      <vt:lpstr>O'zaro munosabatlarning butunligi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1-MA’RUZA. MA’LUMOTLAR BAZASINING  MAQSADI, VAZIFALARI  VA ASOSIY TUSHUNCHALARI</dc:title>
  <dc:creator>Erali</dc:creator>
  <cp:lastModifiedBy>Erali</cp:lastModifiedBy>
  <cp:revision>84</cp:revision>
  <dcterms:created xsi:type="dcterms:W3CDTF">2021-02-01T17:04:13Z</dcterms:created>
  <dcterms:modified xsi:type="dcterms:W3CDTF">2021-09-08T09:02:35Z</dcterms:modified>
</cp:coreProperties>
</file>