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grandir" charset="1" panose="00000500000000000000"/>
      <p:regular r:id="rId15"/>
    </p:embeddedFont>
    <p:embeddedFont>
      <p:font typeface="Agrandir Medium" charset="1" panose="00000600000000000000"/>
      <p:regular r:id="rId16"/>
    </p:embeddedFont>
    <p:embeddedFont>
      <p:font typeface="Agrandir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https://www.propulsiontechjournal.com/index.php/journal/article/download/6245/4126/10769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https://www.cfilt.iitb.ac.in/~cfiltnew/resources/surveys/emotion-analysis-survey-2016-vaibhav.pdf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80021" y="6158261"/>
            <a:ext cx="8396580" cy="1237697"/>
            <a:chOff x="0" y="0"/>
            <a:chExt cx="2616977" cy="3857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6977" cy="385755"/>
            </a:xfrm>
            <a:custGeom>
              <a:avLst/>
              <a:gdLst/>
              <a:ahLst/>
              <a:cxnLst/>
              <a:rect r="r" b="b" t="t" l="l"/>
              <a:pathLst>
                <a:path h="385755" w="2616977">
                  <a:moveTo>
                    <a:pt x="47024" y="0"/>
                  </a:moveTo>
                  <a:lnTo>
                    <a:pt x="2569953" y="0"/>
                  </a:lnTo>
                  <a:cubicBezTo>
                    <a:pt x="2582424" y="0"/>
                    <a:pt x="2594385" y="4954"/>
                    <a:pt x="2603204" y="13773"/>
                  </a:cubicBezTo>
                  <a:cubicBezTo>
                    <a:pt x="2612022" y="22592"/>
                    <a:pt x="2616977" y="34552"/>
                    <a:pt x="2616977" y="47024"/>
                  </a:cubicBezTo>
                  <a:lnTo>
                    <a:pt x="2616977" y="338732"/>
                  </a:lnTo>
                  <a:cubicBezTo>
                    <a:pt x="2616977" y="364702"/>
                    <a:pt x="2595923" y="385755"/>
                    <a:pt x="2569953" y="385755"/>
                  </a:cubicBezTo>
                  <a:lnTo>
                    <a:pt x="47024" y="385755"/>
                  </a:lnTo>
                  <a:cubicBezTo>
                    <a:pt x="34552" y="385755"/>
                    <a:pt x="22592" y="380801"/>
                    <a:pt x="13773" y="371982"/>
                  </a:cubicBezTo>
                  <a:cubicBezTo>
                    <a:pt x="4954" y="363164"/>
                    <a:pt x="0" y="351203"/>
                    <a:pt x="0" y="338732"/>
                  </a:cubicBezTo>
                  <a:lnTo>
                    <a:pt x="0" y="47024"/>
                  </a:lnTo>
                  <a:cubicBezTo>
                    <a:pt x="0" y="21053"/>
                    <a:pt x="21053" y="0"/>
                    <a:pt x="470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616977" cy="433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297967"/>
            <a:ext cx="2903704" cy="3865163"/>
          </a:xfrm>
          <a:custGeom>
            <a:avLst/>
            <a:gdLst/>
            <a:ahLst/>
            <a:cxnLst/>
            <a:rect r="r" b="b" t="t" l="l"/>
            <a:pathLst>
              <a:path h="3865163" w="2903704">
                <a:moveTo>
                  <a:pt x="0" y="0"/>
                </a:moveTo>
                <a:lnTo>
                  <a:pt x="2903704" y="0"/>
                </a:lnTo>
                <a:lnTo>
                  <a:pt x="2903704" y="3865163"/>
                </a:lnTo>
                <a:lnTo>
                  <a:pt x="0" y="3865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8380">
            <a:off x="4313084" y="3608477"/>
            <a:ext cx="3447272" cy="3399872"/>
          </a:xfrm>
          <a:custGeom>
            <a:avLst/>
            <a:gdLst/>
            <a:ahLst/>
            <a:cxnLst/>
            <a:rect r="r" b="b" t="t" l="l"/>
            <a:pathLst>
              <a:path h="3399872" w="3447272">
                <a:moveTo>
                  <a:pt x="0" y="0"/>
                </a:moveTo>
                <a:lnTo>
                  <a:pt x="3447272" y="0"/>
                </a:lnTo>
                <a:lnTo>
                  <a:pt x="3447272" y="3399872"/>
                </a:lnTo>
                <a:lnTo>
                  <a:pt x="0" y="3399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61350">
            <a:off x="1415329" y="6663229"/>
            <a:ext cx="3660720" cy="2722661"/>
          </a:xfrm>
          <a:custGeom>
            <a:avLst/>
            <a:gdLst/>
            <a:ahLst/>
            <a:cxnLst/>
            <a:rect r="r" b="b" t="t" l="l"/>
            <a:pathLst>
              <a:path h="2722661" w="3660720">
                <a:moveTo>
                  <a:pt x="0" y="0"/>
                </a:moveTo>
                <a:lnTo>
                  <a:pt x="3660720" y="0"/>
                </a:lnTo>
                <a:lnTo>
                  <a:pt x="3660720" y="2722661"/>
                </a:lnTo>
                <a:lnTo>
                  <a:pt x="0" y="27226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931305" y="6388666"/>
            <a:ext cx="8294012" cy="672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1"/>
              </a:lnSpc>
            </a:pPr>
            <a:r>
              <a:rPr lang="en-US" sz="4390" spc="219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RISET INFORMATIKA D081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41037" y="2781990"/>
            <a:ext cx="9874548" cy="329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44"/>
              </a:lnSpc>
              <a:spcBef>
                <a:spcPts val="8658"/>
              </a:spcBef>
            </a:pPr>
            <a:r>
              <a:rPr lang="en-US" b="true" sz="11100" spc="432">
                <a:solidFill>
                  <a:srgbClr val="372A23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TOPIK PENELITIAN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8816" y="1028700"/>
            <a:ext cx="573360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3000" spc="15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MUHAMMAD IQMAL BASORI</a:t>
            </a:r>
          </a:p>
          <a:p>
            <a:pPr algn="l">
              <a:lnSpc>
                <a:spcPts val="2700"/>
              </a:lnSpc>
            </a:pPr>
            <a:r>
              <a:rPr lang="en-US" sz="3000" spc="15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21081010297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44432" y="8462758"/>
            <a:ext cx="10780885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ts val="2340"/>
              </a:spcBef>
            </a:pPr>
            <a:r>
              <a:rPr lang="en-US" b="true" sz="3000" spc="117">
                <a:solidFill>
                  <a:srgbClr val="372A23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IMPLEMENTASI SISTEM REKOMENDASI GENRE FILM DAN MUSIK BERBASIS EMOSI PADA TEKS PENGGUNA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36174" y="1003169"/>
            <a:ext cx="7923126" cy="3434451"/>
            <a:chOff x="0" y="0"/>
            <a:chExt cx="2262845" cy="9808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62845" cy="980879"/>
            </a:xfrm>
            <a:custGeom>
              <a:avLst/>
              <a:gdLst/>
              <a:ahLst/>
              <a:cxnLst/>
              <a:rect r="r" b="b" t="t" l="l"/>
              <a:pathLst>
                <a:path h="980879" w="2262845">
                  <a:moveTo>
                    <a:pt x="24428" y="0"/>
                  </a:moveTo>
                  <a:lnTo>
                    <a:pt x="2238417" y="0"/>
                  </a:lnTo>
                  <a:cubicBezTo>
                    <a:pt x="2244896" y="0"/>
                    <a:pt x="2251109" y="2574"/>
                    <a:pt x="2255690" y="7155"/>
                  </a:cubicBezTo>
                  <a:cubicBezTo>
                    <a:pt x="2260271" y="11736"/>
                    <a:pt x="2262845" y="17949"/>
                    <a:pt x="2262845" y="24428"/>
                  </a:cubicBezTo>
                  <a:lnTo>
                    <a:pt x="2262845" y="956451"/>
                  </a:lnTo>
                  <a:cubicBezTo>
                    <a:pt x="2262845" y="962930"/>
                    <a:pt x="2260271" y="969143"/>
                    <a:pt x="2255690" y="973724"/>
                  </a:cubicBezTo>
                  <a:cubicBezTo>
                    <a:pt x="2251109" y="978306"/>
                    <a:pt x="2244896" y="980879"/>
                    <a:pt x="2238417" y="980879"/>
                  </a:cubicBezTo>
                  <a:lnTo>
                    <a:pt x="24428" y="980879"/>
                  </a:lnTo>
                  <a:cubicBezTo>
                    <a:pt x="17949" y="980879"/>
                    <a:pt x="11736" y="978306"/>
                    <a:pt x="7155" y="973724"/>
                  </a:cubicBezTo>
                  <a:cubicBezTo>
                    <a:pt x="2574" y="969143"/>
                    <a:pt x="0" y="962930"/>
                    <a:pt x="0" y="956451"/>
                  </a:cubicBezTo>
                  <a:lnTo>
                    <a:pt x="0" y="24428"/>
                  </a:lnTo>
                  <a:cubicBezTo>
                    <a:pt x="0" y="17949"/>
                    <a:pt x="2574" y="11736"/>
                    <a:pt x="7155" y="7155"/>
                  </a:cubicBezTo>
                  <a:cubicBezTo>
                    <a:pt x="11736" y="2574"/>
                    <a:pt x="17949" y="0"/>
                    <a:pt x="2442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262845" cy="1028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68561" y="581524"/>
            <a:ext cx="5658352" cy="1127004"/>
            <a:chOff x="0" y="0"/>
            <a:chExt cx="1616026" cy="3218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16026" cy="321872"/>
            </a:xfrm>
            <a:custGeom>
              <a:avLst/>
              <a:gdLst/>
              <a:ahLst/>
              <a:cxnLst/>
              <a:rect r="r" b="b" t="t" l="l"/>
              <a:pathLst>
                <a:path h="321872" w="1616026">
                  <a:moveTo>
                    <a:pt x="34206" y="0"/>
                  </a:moveTo>
                  <a:lnTo>
                    <a:pt x="1581820" y="0"/>
                  </a:lnTo>
                  <a:cubicBezTo>
                    <a:pt x="1590892" y="0"/>
                    <a:pt x="1599592" y="3604"/>
                    <a:pt x="1606007" y="10019"/>
                  </a:cubicBezTo>
                  <a:cubicBezTo>
                    <a:pt x="1612422" y="16433"/>
                    <a:pt x="1616026" y="25134"/>
                    <a:pt x="1616026" y="34206"/>
                  </a:cubicBezTo>
                  <a:lnTo>
                    <a:pt x="1616026" y="287667"/>
                  </a:lnTo>
                  <a:cubicBezTo>
                    <a:pt x="1616026" y="296739"/>
                    <a:pt x="1612422" y="305439"/>
                    <a:pt x="1606007" y="311854"/>
                  </a:cubicBezTo>
                  <a:cubicBezTo>
                    <a:pt x="1599592" y="318269"/>
                    <a:pt x="1590892" y="321872"/>
                    <a:pt x="1581820" y="321872"/>
                  </a:cubicBezTo>
                  <a:lnTo>
                    <a:pt x="34206" y="321872"/>
                  </a:lnTo>
                  <a:cubicBezTo>
                    <a:pt x="15314" y="321872"/>
                    <a:pt x="0" y="306558"/>
                    <a:pt x="0" y="287667"/>
                  </a:cubicBezTo>
                  <a:lnTo>
                    <a:pt x="0" y="34206"/>
                  </a:lnTo>
                  <a:cubicBezTo>
                    <a:pt x="0" y="25134"/>
                    <a:pt x="3604" y="16433"/>
                    <a:pt x="10019" y="10019"/>
                  </a:cubicBezTo>
                  <a:cubicBezTo>
                    <a:pt x="16433" y="3604"/>
                    <a:pt x="25134" y="0"/>
                    <a:pt x="34206" y="0"/>
                  </a:cubicBezTo>
                  <a:close/>
                </a:path>
              </a:pathLst>
            </a:custGeom>
            <a:solidFill>
              <a:srgbClr val="D1926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616026" cy="369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2969091"/>
            <a:ext cx="7541653" cy="5591444"/>
            <a:chOff x="0" y="0"/>
            <a:chExt cx="2153896" cy="1596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53896" cy="1596917"/>
            </a:xfrm>
            <a:custGeom>
              <a:avLst/>
              <a:gdLst/>
              <a:ahLst/>
              <a:cxnLst/>
              <a:rect r="r" b="b" t="t" l="l"/>
              <a:pathLst>
                <a:path h="1596917" w="2153896">
                  <a:moveTo>
                    <a:pt x="25664" y="0"/>
                  </a:moveTo>
                  <a:lnTo>
                    <a:pt x="2128232" y="0"/>
                  </a:lnTo>
                  <a:cubicBezTo>
                    <a:pt x="2142406" y="0"/>
                    <a:pt x="2153896" y="11490"/>
                    <a:pt x="2153896" y="25664"/>
                  </a:cubicBezTo>
                  <a:lnTo>
                    <a:pt x="2153896" y="1571253"/>
                  </a:lnTo>
                  <a:cubicBezTo>
                    <a:pt x="2153896" y="1585426"/>
                    <a:pt x="2142406" y="1596917"/>
                    <a:pt x="2128232" y="1596917"/>
                  </a:cubicBezTo>
                  <a:lnTo>
                    <a:pt x="25664" y="1596917"/>
                  </a:lnTo>
                  <a:cubicBezTo>
                    <a:pt x="11490" y="1596917"/>
                    <a:pt x="0" y="1585426"/>
                    <a:pt x="0" y="1571253"/>
                  </a:cubicBezTo>
                  <a:lnTo>
                    <a:pt x="0" y="25664"/>
                  </a:lnTo>
                  <a:cubicBezTo>
                    <a:pt x="0" y="11490"/>
                    <a:pt x="11490" y="0"/>
                    <a:pt x="2566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153896" cy="1644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970350" y="2523902"/>
            <a:ext cx="5658352" cy="1127004"/>
            <a:chOff x="0" y="0"/>
            <a:chExt cx="1616026" cy="3218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16026" cy="321872"/>
            </a:xfrm>
            <a:custGeom>
              <a:avLst/>
              <a:gdLst/>
              <a:ahLst/>
              <a:cxnLst/>
              <a:rect r="r" b="b" t="t" l="l"/>
              <a:pathLst>
                <a:path h="321872" w="1616026">
                  <a:moveTo>
                    <a:pt x="34206" y="0"/>
                  </a:moveTo>
                  <a:lnTo>
                    <a:pt x="1581820" y="0"/>
                  </a:lnTo>
                  <a:cubicBezTo>
                    <a:pt x="1590892" y="0"/>
                    <a:pt x="1599592" y="3604"/>
                    <a:pt x="1606007" y="10019"/>
                  </a:cubicBezTo>
                  <a:cubicBezTo>
                    <a:pt x="1612422" y="16433"/>
                    <a:pt x="1616026" y="25134"/>
                    <a:pt x="1616026" y="34206"/>
                  </a:cubicBezTo>
                  <a:lnTo>
                    <a:pt x="1616026" y="287667"/>
                  </a:lnTo>
                  <a:cubicBezTo>
                    <a:pt x="1616026" y="296739"/>
                    <a:pt x="1612422" y="305439"/>
                    <a:pt x="1606007" y="311854"/>
                  </a:cubicBezTo>
                  <a:cubicBezTo>
                    <a:pt x="1599592" y="318269"/>
                    <a:pt x="1590892" y="321872"/>
                    <a:pt x="1581820" y="321872"/>
                  </a:cubicBezTo>
                  <a:lnTo>
                    <a:pt x="34206" y="321872"/>
                  </a:lnTo>
                  <a:cubicBezTo>
                    <a:pt x="15314" y="321872"/>
                    <a:pt x="0" y="306558"/>
                    <a:pt x="0" y="287667"/>
                  </a:cubicBezTo>
                  <a:lnTo>
                    <a:pt x="0" y="34206"/>
                  </a:lnTo>
                  <a:cubicBezTo>
                    <a:pt x="0" y="25134"/>
                    <a:pt x="3604" y="16433"/>
                    <a:pt x="10019" y="10019"/>
                  </a:cubicBezTo>
                  <a:cubicBezTo>
                    <a:pt x="16433" y="3604"/>
                    <a:pt x="25134" y="0"/>
                    <a:pt x="34206" y="0"/>
                  </a:cubicBezTo>
                  <a:close/>
                </a:path>
              </a:pathLst>
            </a:custGeom>
            <a:solidFill>
              <a:srgbClr val="D1926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616026" cy="369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386494">
            <a:off x="816577" y="8120423"/>
            <a:ext cx="3773502" cy="3946146"/>
          </a:xfrm>
          <a:custGeom>
            <a:avLst/>
            <a:gdLst/>
            <a:ahLst/>
            <a:cxnLst/>
            <a:rect r="r" b="b" t="t" l="l"/>
            <a:pathLst>
              <a:path h="3946146" w="3773502">
                <a:moveTo>
                  <a:pt x="0" y="0"/>
                </a:moveTo>
                <a:lnTo>
                  <a:pt x="3773502" y="0"/>
                </a:lnTo>
                <a:lnTo>
                  <a:pt x="3773502" y="3946146"/>
                </a:lnTo>
                <a:lnTo>
                  <a:pt x="0" y="3946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708543" y="851592"/>
            <a:ext cx="5178388" cy="54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3"/>
              </a:lnSpc>
            </a:pPr>
            <a:r>
              <a:rPr lang="en-US" b="true" sz="3399">
                <a:solidFill>
                  <a:srgbClr val="372A23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URGENSI PENELITIAN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10333" y="2542828"/>
            <a:ext cx="5178388" cy="1032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3"/>
              </a:lnSpc>
            </a:pPr>
            <a:r>
              <a:rPr lang="en-US" b="true" sz="3399">
                <a:solidFill>
                  <a:srgbClr val="372A23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SISTEM APA YANG DIREKOMENDASI?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48570" y="2032415"/>
            <a:ext cx="6075465" cy="154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 spc="69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Banyak orang kesulitan mengekspresikan emosi mereka karena tidak memiliki platform yang mendukung untuk bercerita secara aman dan nyaman.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70350" y="3837545"/>
            <a:ext cx="4349757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Genre Film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70350" y="6131404"/>
            <a:ext cx="4349757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Genre Music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37963" y="335057"/>
            <a:ext cx="7923126" cy="185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0"/>
              </a:lnSpc>
            </a:pPr>
            <a:r>
              <a:rPr lang="en-US" b="true" sz="6000" spc="408">
                <a:solidFill>
                  <a:srgbClr val="AF7A51"/>
                </a:solidFill>
                <a:latin typeface="Agrandir Bold"/>
                <a:ea typeface="Agrandir Bold"/>
                <a:cs typeface="Agrandir Bold"/>
                <a:sym typeface="Agrandir Bold"/>
              </a:rPr>
              <a:t>SISTEM REKOMENDASI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50874" y="6588250"/>
            <a:ext cx="4349757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Klasik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Jazz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Pop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50874" y="4342370"/>
            <a:ext cx="4349757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Horror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Action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Comedy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6591217" y="3510066"/>
            <a:ext cx="1336166" cy="1397907"/>
          </a:xfrm>
          <a:custGeom>
            <a:avLst/>
            <a:gdLst/>
            <a:ahLst/>
            <a:cxnLst/>
            <a:rect r="r" b="b" t="t" l="l"/>
            <a:pathLst>
              <a:path h="1397907" w="1336166">
                <a:moveTo>
                  <a:pt x="0" y="0"/>
                </a:moveTo>
                <a:lnTo>
                  <a:pt x="1336166" y="0"/>
                </a:lnTo>
                <a:lnTo>
                  <a:pt x="1336166" y="1397907"/>
                </a:lnTo>
                <a:lnTo>
                  <a:pt x="0" y="13979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9336174" y="5823849"/>
            <a:ext cx="7923126" cy="3434451"/>
            <a:chOff x="0" y="0"/>
            <a:chExt cx="2262845" cy="98087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262845" cy="980879"/>
            </a:xfrm>
            <a:custGeom>
              <a:avLst/>
              <a:gdLst/>
              <a:ahLst/>
              <a:cxnLst/>
              <a:rect r="r" b="b" t="t" l="l"/>
              <a:pathLst>
                <a:path h="980879" w="2262845">
                  <a:moveTo>
                    <a:pt x="24428" y="0"/>
                  </a:moveTo>
                  <a:lnTo>
                    <a:pt x="2238417" y="0"/>
                  </a:lnTo>
                  <a:cubicBezTo>
                    <a:pt x="2244896" y="0"/>
                    <a:pt x="2251109" y="2574"/>
                    <a:pt x="2255690" y="7155"/>
                  </a:cubicBezTo>
                  <a:cubicBezTo>
                    <a:pt x="2260271" y="11736"/>
                    <a:pt x="2262845" y="17949"/>
                    <a:pt x="2262845" y="24428"/>
                  </a:cubicBezTo>
                  <a:lnTo>
                    <a:pt x="2262845" y="956451"/>
                  </a:lnTo>
                  <a:cubicBezTo>
                    <a:pt x="2262845" y="962930"/>
                    <a:pt x="2260271" y="969143"/>
                    <a:pt x="2255690" y="973724"/>
                  </a:cubicBezTo>
                  <a:cubicBezTo>
                    <a:pt x="2251109" y="978306"/>
                    <a:pt x="2244896" y="980879"/>
                    <a:pt x="2238417" y="980879"/>
                  </a:cubicBezTo>
                  <a:lnTo>
                    <a:pt x="24428" y="980879"/>
                  </a:lnTo>
                  <a:cubicBezTo>
                    <a:pt x="17949" y="980879"/>
                    <a:pt x="11736" y="978306"/>
                    <a:pt x="7155" y="973724"/>
                  </a:cubicBezTo>
                  <a:cubicBezTo>
                    <a:pt x="2574" y="969143"/>
                    <a:pt x="0" y="962930"/>
                    <a:pt x="0" y="956451"/>
                  </a:cubicBezTo>
                  <a:lnTo>
                    <a:pt x="0" y="24428"/>
                  </a:lnTo>
                  <a:cubicBezTo>
                    <a:pt x="0" y="17949"/>
                    <a:pt x="2574" y="11736"/>
                    <a:pt x="7155" y="7155"/>
                  </a:cubicBezTo>
                  <a:cubicBezTo>
                    <a:pt x="11736" y="2574"/>
                    <a:pt x="17949" y="0"/>
                    <a:pt x="2442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2262845" cy="1028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7056294" y="6676134"/>
            <a:ext cx="3028118" cy="2986482"/>
          </a:xfrm>
          <a:custGeom>
            <a:avLst/>
            <a:gdLst/>
            <a:ahLst/>
            <a:cxnLst/>
            <a:rect r="r" b="b" t="t" l="l"/>
            <a:pathLst>
              <a:path h="2986482" w="3028118">
                <a:moveTo>
                  <a:pt x="0" y="0"/>
                </a:moveTo>
                <a:lnTo>
                  <a:pt x="3028118" y="0"/>
                </a:lnTo>
                <a:lnTo>
                  <a:pt x="3028118" y="2986482"/>
                </a:lnTo>
                <a:lnTo>
                  <a:pt x="0" y="2986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0348570" y="5375894"/>
            <a:ext cx="5658352" cy="1127004"/>
            <a:chOff x="0" y="0"/>
            <a:chExt cx="1616026" cy="32187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616026" cy="321872"/>
            </a:xfrm>
            <a:custGeom>
              <a:avLst/>
              <a:gdLst/>
              <a:ahLst/>
              <a:cxnLst/>
              <a:rect r="r" b="b" t="t" l="l"/>
              <a:pathLst>
                <a:path h="321872" w="1616026">
                  <a:moveTo>
                    <a:pt x="34206" y="0"/>
                  </a:moveTo>
                  <a:lnTo>
                    <a:pt x="1581820" y="0"/>
                  </a:lnTo>
                  <a:cubicBezTo>
                    <a:pt x="1590892" y="0"/>
                    <a:pt x="1599592" y="3604"/>
                    <a:pt x="1606007" y="10019"/>
                  </a:cubicBezTo>
                  <a:cubicBezTo>
                    <a:pt x="1612422" y="16433"/>
                    <a:pt x="1616026" y="25134"/>
                    <a:pt x="1616026" y="34206"/>
                  </a:cubicBezTo>
                  <a:lnTo>
                    <a:pt x="1616026" y="287667"/>
                  </a:lnTo>
                  <a:cubicBezTo>
                    <a:pt x="1616026" y="296739"/>
                    <a:pt x="1612422" y="305439"/>
                    <a:pt x="1606007" y="311854"/>
                  </a:cubicBezTo>
                  <a:cubicBezTo>
                    <a:pt x="1599592" y="318269"/>
                    <a:pt x="1590892" y="321872"/>
                    <a:pt x="1581820" y="321872"/>
                  </a:cubicBezTo>
                  <a:lnTo>
                    <a:pt x="34206" y="321872"/>
                  </a:lnTo>
                  <a:cubicBezTo>
                    <a:pt x="15314" y="321872"/>
                    <a:pt x="0" y="306558"/>
                    <a:pt x="0" y="287667"/>
                  </a:cubicBezTo>
                  <a:lnTo>
                    <a:pt x="0" y="34206"/>
                  </a:lnTo>
                  <a:cubicBezTo>
                    <a:pt x="0" y="25134"/>
                    <a:pt x="3604" y="16433"/>
                    <a:pt x="10019" y="10019"/>
                  </a:cubicBezTo>
                  <a:cubicBezTo>
                    <a:pt x="16433" y="3604"/>
                    <a:pt x="25134" y="0"/>
                    <a:pt x="34206" y="0"/>
                  </a:cubicBezTo>
                  <a:close/>
                </a:path>
              </a:pathLst>
            </a:custGeom>
            <a:solidFill>
              <a:srgbClr val="D19262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616026" cy="369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1088147" y="5501499"/>
            <a:ext cx="4179199" cy="97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3"/>
              </a:lnSpc>
            </a:pPr>
            <a:r>
              <a:rPr lang="en-US" b="true" sz="3399">
                <a:solidFill>
                  <a:srgbClr val="372A23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DIDETEKSI BERBASIS APA?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468561" y="6864793"/>
            <a:ext cx="5418370" cy="117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 spc="69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Penelitian ini dideteksi berbasis emosi yang diidentifikasi dari teks yang ditulis oleh pengguna.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1739" y="1459445"/>
            <a:ext cx="13157224" cy="8466271"/>
            <a:chOff x="0" y="0"/>
            <a:chExt cx="3757704" cy="24179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7704" cy="2417967"/>
            </a:xfrm>
            <a:custGeom>
              <a:avLst/>
              <a:gdLst/>
              <a:ahLst/>
              <a:cxnLst/>
              <a:rect r="r" b="b" t="t" l="l"/>
              <a:pathLst>
                <a:path h="2417967" w="3757704">
                  <a:moveTo>
                    <a:pt x="14710" y="0"/>
                  </a:moveTo>
                  <a:lnTo>
                    <a:pt x="3742993" y="0"/>
                  </a:lnTo>
                  <a:cubicBezTo>
                    <a:pt x="3746895" y="0"/>
                    <a:pt x="3750636" y="1550"/>
                    <a:pt x="3753395" y="4309"/>
                  </a:cubicBezTo>
                  <a:cubicBezTo>
                    <a:pt x="3756154" y="7067"/>
                    <a:pt x="3757704" y="10809"/>
                    <a:pt x="3757704" y="14710"/>
                  </a:cubicBezTo>
                  <a:lnTo>
                    <a:pt x="3757704" y="2403257"/>
                  </a:lnTo>
                  <a:cubicBezTo>
                    <a:pt x="3757704" y="2407158"/>
                    <a:pt x="3756154" y="2410900"/>
                    <a:pt x="3753395" y="2413659"/>
                  </a:cubicBezTo>
                  <a:cubicBezTo>
                    <a:pt x="3750636" y="2416417"/>
                    <a:pt x="3746895" y="2417967"/>
                    <a:pt x="3742993" y="2417967"/>
                  </a:cubicBezTo>
                  <a:lnTo>
                    <a:pt x="14710" y="2417967"/>
                  </a:lnTo>
                  <a:cubicBezTo>
                    <a:pt x="10809" y="2417967"/>
                    <a:pt x="7067" y="2416417"/>
                    <a:pt x="4309" y="2413659"/>
                  </a:cubicBezTo>
                  <a:cubicBezTo>
                    <a:pt x="1550" y="2410900"/>
                    <a:pt x="0" y="2407158"/>
                    <a:pt x="0" y="2403257"/>
                  </a:cubicBezTo>
                  <a:lnTo>
                    <a:pt x="0" y="14710"/>
                  </a:lnTo>
                  <a:cubicBezTo>
                    <a:pt x="0" y="10809"/>
                    <a:pt x="1550" y="7067"/>
                    <a:pt x="4309" y="4309"/>
                  </a:cubicBezTo>
                  <a:cubicBezTo>
                    <a:pt x="7067" y="1550"/>
                    <a:pt x="10809" y="0"/>
                    <a:pt x="147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57704" cy="2465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75393" y="2231196"/>
            <a:ext cx="11859077" cy="2345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Bagaimana mendesain sistem rekomendasi yang akan dibangun dengan metode Content-Based Filtering?</a:t>
            </a:r>
          </a:p>
          <a:p>
            <a:pPr algn="l">
              <a:lnSpc>
                <a:spcPts val="3509"/>
              </a:lnSpc>
            </a:pPr>
          </a:p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Seberapa pengaruh pengembangan sistem rekomendasi berbasis emosi berdampak besar pada kebutuhan emosi pengguna?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638526" y="-95035"/>
            <a:ext cx="16675221" cy="155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b="true" sz="7800">
                <a:solidFill>
                  <a:srgbClr val="AF7A51"/>
                </a:solidFill>
                <a:latin typeface="Agrandir Bold"/>
                <a:ea typeface="Agrandir Bold"/>
                <a:cs typeface="Agrandir Bold"/>
                <a:sym typeface="Agrandir Bold"/>
              </a:rPr>
              <a:t>RUMUSAN MASALAH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75393" y="4996304"/>
            <a:ext cx="9004114" cy="457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Bagaimana mengintegrasikan pendekatan dari ketiga algoritma content-based filtering?</a:t>
            </a:r>
          </a:p>
          <a:p>
            <a:pPr algn="l">
              <a:lnSpc>
                <a:spcPts val="3509"/>
              </a:lnSpc>
            </a:pPr>
          </a:p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Bagaimana menciptakan model rekomendasi yang mendukung keberagaman genre musik dan film?</a:t>
            </a:r>
          </a:p>
          <a:p>
            <a:pPr algn="l">
              <a:lnSpc>
                <a:spcPts val="3509"/>
              </a:lnSpc>
            </a:pPr>
          </a:p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Seberapa akurat efisiensi algoritma dari Content-Based Filtering?</a:t>
            </a:r>
          </a:p>
          <a:p>
            <a:pPr algn="l">
              <a:lnSpc>
                <a:spcPts val="350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450132" y="3243140"/>
            <a:ext cx="1809168" cy="1857939"/>
          </a:xfrm>
          <a:custGeom>
            <a:avLst/>
            <a:gdLst/>
            <a:ahLst/>
            <a:cxnLst/>
            <a:rect r="r" b="b" t="t" l="l"/>
            <a:pathLst>
              <a:path h="1857939" w="1809168">
                <a:moveTo>
                  <a:pt x="0" y="0"/>
                </a:moveTo>
                <a:lnTo>
                  <a:pt x="1809168" y="0"/>
                </a:lnTo>
                <a:lnTo>
                  <a:pt x="1809168" y="1857939"/>
                </a:lnTo>
                <a:lnTo>
                  <a:pt x="0" y="1857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90008" y="318862"/>
            <a:ext cx="1769292" cy="2355131"/>
          </a:xfrm>
          <a:custGeom>
            <a:avLst/>
            <a:gdLst/>
            <a:ahLst/>
            <a:cxnLst/>
            <a:rect r="r" b="b" t="t" l="l"/>
            <a:pathLst>
              <a:path h="2355131" w="1769292">
                <a:moveTo>
                  <a:pt x="0" y="0"/>
                </a:moveTo>
                <a:lnTo>
                  <a:pt x="1769292" y="0"/>
                </a:lnTo>
                <a:lnTo>
                  <a:pt x="1769292" y="2355131"/>
                </a:lnTo>
                <a:lnTo>
                  <a:pt x="0" y="2355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362040" y="8489954"/>
            <a:ext cx="1759363" cy="1592224"/>
          </a:xfrm>
          <a:custGeom>
            <a:avLst/>
            <a:gdLst/>
            <a:ahLst/>
            <a:cxnLst/>
            <a:rect r="r" b="b" t="t" l="l"/>
            <a:pathLst>
              <a:path h="1592224" w="1759363">
                <a:moveTo>
                  <a:pt x="0" y="0"/>
                </a:moveTo>
                <a:lnTo>
                  <a:pt x="1759363" y="0"/>
                </a:lnTo>
                <a:lnTo>
                  <a:pt x="1759363" y="1592223"/>
                </a:lnTo>
                <a:lnTo>
                  <a:pt x="0" y="15922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490008" y="5767829"/>
            <a:ext cx="1631395" cy="1817711"/>
          </a:xfrm>
          <a:custGeom>
            <a:avLst/>
            <a:gdLst/>
            <a:ahLst/>
            <a:cxnLst/>
            <a:rect r="r" b="b" t="t" l="l"/>
            <a:pathLst>
              <a:path h="1817711" w="1631395">
                <a:moveTo>
                  <a:pt x="0" y="0"/>
                </a:moveTo>
                <a:lnTo>
                  <a:pt x="1631395" y="0"/>
                </a:lnTo>
                <a:lnTo>
                  <a:pt x="1631395" y="1817710"/>
                </a:lnTo>
                <a:lnTo>
                  <a:pt x="0" y="18177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1739" y="1459445"/>
            <a:ext cx="13157224" cy="8466271"/>
            <a:chOff x="0" y="0"/>
            <a:chExt cx="3757704" cy="24179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7704" cy="2417967"/>
            </a:xfrm>
            <a:custGeom>
              <a:avLst/>
              <a:gdLst/>
              <a:ahLst/>
              <a:cxnLst/>
              <a:rect r="r" b="b" t="t" l="l"/>
              <a:pathLst>
                <a:path h="2417967" w="3757704">
                  <a:moveTo>
                    <a:pt x="14710" y="0"/>
                  </a:moveTo>
                  <a:lnTo>
                    <a:pt x="3742993" y="0"/>
                  </a:lnTo>
                  <a:cubicBezTo>
                    <a:pt x="3746895" y="0"/>
                    <a:pt x="3750636" y="1550"/>
                    <a:pt x="3753395" y="4309"/>
                  </a:cubicBezTo>
                  <a:cubicBezTo>
                    <a:pt x="3756154" y="7067"/>
                    <a:pt x="3757704" y="10809"/>
                    <a:pt x="3757704" y="14710"/>
                  </a:cubicBezTo>
                  <a:lnTo>
                    <a:pt x="3757704" y="2403257"/>
                  </a:lnTo>
                  <a:cubicBezTo>
                    <a:pt x="3757704" y="2407158"/>
                    <a:pt x="3756154" y="2410900"/>
                    <a:pt x="3753395" y="2413659"/>
                  </a:cubicBezTo>
                  <a:cubicBezTo>
                    <a:pt x="3750636" y="2416417"/>
                    <a:pt x="3746895" y="2417967"/>
                    <a:pt x="3742993" y="2417967"/>
                  </a:cubicBezTo>
                  <a:lnTo>
                    <a:pt x="14710" y="2417967"/>
                  </a:lnTo>
                  <a:cubicBezTo>
                    <a:pt x="10809" y="2417967"/>
                    <a:pt x="7067" y="2416417"/>
                    <a:pt x="4309" y="2413659"/>
                  </a:cubicBezTo>
                  <a:cubicBezTo>
                    <a:pt x="1550" y="2410900"/>
                    <a:pt x="0" y="2407158"/>
                    <a:pt x="0" y="2403257"/>
                  </a:cubicBezTo>
                  <a:lnTo>
                    <a:pt x="0" y="14710"/>
                  </a:lnTo>
                  <a:cubicBezTo>
                    <a:pt x="0" y="10809"/>
                    <a:pt x="1550" y="7067"/>
                    <a:pt x="4309" y="4309"/>
                  </a:cubicBezTo>
                  <a:cubicBezTo>
                    <a:pt x="7067" y="1550"/>
                    <a:pt x="10809" y="0"/>
                    <a:pt x="147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57704" cy="2465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50813" y="1354670"/>
            <a:ext cx="11859077" cy="545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</a:p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Konteks Emosi Terbatas: Sistem rekomendasi belum optimal dalam mengintegrasikan emosi pengguna untuk personalisasi.</a:t>
            </a:r>
          </a:p>
          <a:p>
            <a:pPr algn="l">
              <a:lnSpc>
                <a:spcPts val="3509"/>
              </a:lnSpc>
            </a:pPr>
          </a:p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Metrik Evaluasi Holistik: Penekanan lebih pada akurasi, dengan kurangnya perhatian pada novelty, diversity, serendipity, dan kepuasan pengguna.</a:t>
            </a:r>
          </a:p>
          <a:p>
            <a:pPr algn="l">
              <a:lnSpc>
                <a:spcPts val="3509"/>
              </a:lnSpc>
            </a:pPr>
          </a:p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Representasi Data Emosi: Keterbatasan dalam representasi emosi dari teks pendek (tweet) dan teks panjang (cerita anak-anak).</a:t>
            </a:r>
          </a:p>
          <a:p>
            <a:pPr algn="l">
              <a:lnSpc>
                <a:spcPts val="350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-638526" y="-95035"/>
            <a:ext cx="16675221" cy="155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b="true" sz="7800">
                <a:solidFill>
                  <a:srgbClr val="AF7A51"/>
                </a:solidFill>
                <a:latin typeface="Agrandir Bold"/>
                <a:ea typeface="Agrandir Bold"/>
                <a:cs typeface="Agrandir Bold"/>
                <a:sym typeface="Agrandir Bold"/>
              </a:rPr>
              <a:t>RESEARCH GAP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450132" y="3243140"/>
            <a:ext cx="1809168" cy="1857939"/>
          </a:xfrm>
          <a:custGeom>
            <a:avLst/>
            <a:gdLst/>
            <a:ahLst/>
            <a:cxnLst/>
            <a:rect r="r" b="b" t="t" l="l"/>
            <a:pathLst>
              <a:path h="1857939" w="1809168">
                <a:moveTo>
                  <a:pt x="0" y="0"/>
                </a:moveTo>
                <a:lnTo>
                  <a:pt x="1809168" y="0"/>
                </a:lnTo>
                <a:lnTo>
                  <a:pt x="1809168" y="1857939"/>
                </a:lnTo>
                <a:lnTo>
                  <a:pt x="0" y="1857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90008" y="318862"/>
            <a:ext cx="1769292" cy="2355131"/>
          </a:xfrm>
          <a:custGeom>
            <a:avLst/>
            <a:gdLst/>
            <a:ahLst/>
            <a:cxnLst/>
            <a:rect r="r" b="b" t="t" l="l"/>
            <a:pathLst>
              <a:path h="2355131" w="1769292">
                <a:moveTo>
                  <a:pt x="0" y="0"/>
                </a:moveTo>
                <a:lnTo>
                  <a:pt x="1769292" y="0"/>
                </a:lnTo>
                <a:lnTo>
                  <a:pt x="1769292" y="2355131"/>
                </a:lnTo>
                <a:lnTo>
                  <a:pt x="0" y="2355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62040" y="8489954"/>
            <a:ext cx="1759363" cy="1592224"/>
          </a:xfrm>
          <a:custGeom>
            <a:avLst/>
            <a:gdLst/>
            <a:ahLst/>
            <a:cxnLst/>
            <a:rect r="r" b="b" t="t" l="l"/>
            <a:pathLst>
              <a:path h="1592224" w="1759363">
                <a:moveTo>
                  <a:pt x="0" y="0"/>
                </a:moveTo>
                <a:lnTo>
                  <a:pt x="1759363" y="0"/>
                </a:lnTo>
                <a:lnTo>
                  <a:pt x="1759363" y="1592223"/>
                </a:lnTo>
                <a:lnTo>
                  <a:pt x="0" y="15922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90008" y="5767829"/>
            <a:ext cx="1631395" cy="1817711"/>
          </a:xfrm>
          <a:custGeom>
            <a:avLst/>
            <a:gdLst/>
            <a:ahLst/>
            <a:cxnLst/>
            <a:rect r="r" b="b" t="t" l="l"/>
            <a:pathLst>
              <a:path h="1817711" w="1631395">
                <a:moveTo>
                  <a:pt x="0" y="0"/>
                </a:moveTo>
                <a:lnTo>
                  <a:pt x="1631395" y="0"/>
                </a:lnTo>
                <a:lnTo>
                  <a:pt x="1631395" y="1817710"/>
                </a:lnTo>
                <a:lnTo>
                  <a:pt x="0" y="18177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75166" y="545802"/>
            <a:ext cx="6200708" cy="143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2"/>
              </a:lnSpc>
            </a:pPr>
            <a:r>
              <a:rPr lang="en-US" b="true" sz="5200" spc="223">
                <a:solidFill>
                  <a:srgbClr val="AF7A51"/>
                </a:solidFill>
                <a:latin typeface="Agrandir Bold"/>
                <a:ea typeface="Agrandir Bold"/>
                <a:cs typeface="Agrandir Bold"/>
                <a:sym typeface="Agrandir Bold"/>
              </a:rPr>
              <a:t>METODE PENELITIAN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898380">
            <a:off x="655903" y="340881"/>
            <a:ext cx="1889736" cy="1863752"/>
          </a:xfrm>
          <a:custGeom>
            <a:avLst/>
            <a:gdLst/>
            <a:ahLst/>
            <a:cxnLst/>
            <a:rect r="r" b="b" t="t" l="l"/>
            <a:pathLst>
              <a:path h="1863752" w="1889736">
                <a:moveTo>
                  <a:pt x="0" y="0"/>
                </a:moveTo>
                <a:lnTo>
                  <a:pt x="1889735" y="0"/>
                </a:lnTo>
                <a:lnTo>
                  <a:pt x="1889735" y="1863752"/>
                </a:lnTo>
                <a:lnTo>
                  <a:pt x="0" y="1863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757121" y="545802"/>
            <a:ext cx="6200708" cy="143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2"/>
              </a:lnSpc>
            </a:pPr>
            <a:r>
              <a:rPr lang="en-US" b="true" sz="5200" spc="223">
                <a:solidFill>
                  <a:srgbClr val="AF7A51"/>
                </a:solidFill>
                <a:latin typeface="Agrandir Bold"/>
                <a:ea typeface="Agrandir Bold"/>
                <a:cs typeface="Agrandir Bold"/>
                <a:sym typeface="Agrandir Bold"/>
              </a:rPr>
              <a:t>METODOLOGI PENELITIAN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480766" y="128401"/>
            <a:ext cx="1557069" cy="2072637"/>
          </a:xfrm>
          <a:custGeom>
            <a:avLst/>
            <a:gdLst/>
            <a:ahLst/>
            <a:cxnLst/>
            <a:rect r="r" b="b" t="t" l="l"/>
            <a:pathLst>
              <a:path h="2072637" w="1557069">
                <a:moveTo>
                  <a:pt x="0" y="0"/>
                </a:moveTo>
                <a:lnTo>
                  <a:pt x="1557068" y="0"/>
                </a:lnTo>
                <a:lnTo>
                  <a:pt x="1557068" y="2072637"/>
                </a:lnTo>
                <a:lnTo>
                  <a:pt x="0" y="2072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8065" y="2615565"/>
            <a:ext cx="8127809" cy="6642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509"/>
              </a:lnSpc>
              <a:buAutoNum type="arabi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Pengumpulan Data</a:t>
            </a:r>
          </a:p>
          <a:p>
            <a:pPr algn="l" marL="1165857" indent="-388619" lvl="2">
              <a:lnSpc>
                <a:spcPts val="3509"/>
              </a:lnSpc>
              <a:buAutoNum type="alphaL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Mengumpulkan dataset yang telah dikumpulkan dari Short Text dan Long Text.</a:t>
            </a:r>
          </a:p>
          <a:p>
            <a:pPr algn="l" marL="582928" indent="-291464" lvl="1">
              <a:lnSpc>
                <a:spcPts val="3509"/>
              </a:lnSpc>
              <a:buAutoNum type="arabi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Representasi Data</a:t>
            </a:r>
          </a:p>
          <a:p>
            <a:pPr algn="l" marL="1165857" indent="-388619" lvl="2">
              <a:lnSpc>
                <a:spcPts val="3509"/>
              </a:lnSpc>
              <a:buAutoNum type="alphaL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Ekstrasi fitur dan normalisasi data menggunakan teknik TF-IDF</a:t>
            </a:r>
          </a:p>
          <a:p>
            <a:pPr algn="l" marL="582928" indent="-291464" lvl="1">
              <a:lnSpc>
                <a:spcPts val="3509"/>
              </a:lnSpc>
              <a:buAutoNum type="arabi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Pengembangan Model</a:t>
            </a:r>
          </a:p>
          <a:p>
            <a:pPr algn="l" marL="1165857" indent="-388619" lvl="2">
              <a:lnSpc>
                <a:spcPts val="3509"/>
              </a:lnSpc>
              <a:buAutoNum type="alphaL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Cosine Similarity</a:t>
            </a:r>
          </a:p>
          <a:p>
            <a:pPr algn="l" marL="1165857" indent="-388619" lvl="2">
              <a:lnSpc>
                <a:spcPts val="3509"/>
              </a:lnSpc>
              <a:buAutoNum type="alphaL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Eucledian Distance</a:t>
            </a:r>
          </a:p>
          <a:p>
            <a:pPr algn="l" marL="1165857" indent="-388619" lvl="2">
              <a:lnSpc>
                <a:spcPts val="3509"/>
              </a:lnSpc>
              <a:buAutoNum type="alphaL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K-Nearest Neighbour (KNN)</a:t>
            </a:r>
          </a:p>
          <a:p>
            <a:pPr algn="l" marL="582928" indent="-291464" lvl="1">
              <a:lnSpc>
                <a:spcPts val="3509"/>
              </a:lnSpc>
              <a:buAutoNum type="arabi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Evaluasi Model</a:t>
            </a:r>
          </a:p>
          <a:p>
            <a:pPr algn="l" marL="1165857" indent="-388619" lvl="2">
              <a:lnSpc>
                <a:spcPts val="3509"/>
              </a:lnSpc>
              <a:buAutoNum type="alphaL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Menghitung Precision, Recall, F1-Score</a:t>
            </a:r>
          </a:p>
          <a:p>
            <a:pPr algn="l" marL="1165857" indent="-388619" lvl="2">
              <a:lnSpc>
                <a:spcPts val="3509"/>
              </a:lnSpc>
              <a:buAutoNum type="alphaL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Menghitung Mean Absolute Error dan Root Mean Squared Error</a:t>
            </a:r>
          </a:p>
        </p:txBody>
      </p:sp>
      <p:grpSp>
        <p:nvGrpSpPr>
          <p:cNvPr name="Group 7" id="7"/>
          <p:cNvGrpSpPr/>
          <p:nvPr/>
        </p:nvGrpSpPr>
        <p:grpSpPr>
          <a:xfrm rot="5400000">
            <a:off x="3491901" y="4771910"/>
            <a:ext cx="10926254" cy="558310"/>
            <a:chOff x="0" y="0"/>
            <a:chExt cx="3120539" cy="1594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20539" cy="159453"/>
            </a:xfrm>
            <a:custGeom>
              <a:avLst/>
              <a:gdLst/>
              <a:ahLst/>
              <a:cxnLst/>
              <a:rect r="r" b="b" t="t" l="l"/>
              <a:pathLst>
                <a:path h="159453" w="3120539">
                  <a:moveTo>
                    <a:pt x="17714" y="0"/>
                  </a:moveTo>
                  <a:lnTo>
                    <a:pt x="3102825" y="0"/>
                  </a:lnTo>
                  <a:cubicBezTo>
                    <a:pt x="3107523" y="0"/>
                    <a:pt x="3112028" y="1866"/>
                    <a:pt x="3115350" y="5188"/>
                  </a:cubicBezTo>
                  <a:cubicBezTo>
                    <a:pt x="3118672" y="8510"/>
                    <a:pt x="3120539" y="13016"/>
                    <a:pt x="3120539" y="17714"/>
                  </a:cubicBezTo>
                  <a:lnTo>
                    <a:pt x="3120539" y="141739"/>
                  </a:lnTo>
                  <a:cubicBezTo>
                    <a:pt x="3120539" y="151522"/>
                    <a:pt x="3112608" y="159453"/>
                    <a:pt x="3102825" y="159453"/>
                  </a:cubicBezTo>
                  <a:lnTo>
                    <a:pt x="17714" y="159453"/>
                  </a:lnTo>
                  <a:cubicBezTo>
                    <a:pt x="13016" y="159453"/>
                    <a:pt x="8510" y="157587"/>
                    <a:pt x="5188" y="154265"/>
                  </a:cubicBezTo>
                  <a:cubicBezTo>
                    <a:pt x="1866" y="150943"/>
                    <a:pt x="0" y="146437"/>
                    <a:pt x="0" y="141739"/>
                  </a:cubicBezTo>
                  <a:lnTo>
                    <a:pt x="0" y="17714"/>
                  </a:lnTo>
                  <a:cubicBezTo>
                    <a:pt x="0" y="13016"/>
                    <a:pt x="1866" y="8510"/>
                    <a:pt x="5188" y="5188"/>
                  </a:cubicBezTo>
                  <a:cubicBezTo>
                    <a:pt x="8510" y="1866"/>
                    <a:pt x="13016" y="0"/>
                    <a:pt x="17714" y="0"/>
                  </a:cubicBezTo>
                  <a:close/>
                </a:path>
              </a:pathLst>
            </a:custGeom>
            <a:solidFill>
              <a:srgbClr val="D1926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120539" cy="207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910026" y="2615565"/>
            <a:ext cx="8127809" cy="6642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509"/>
              </a:lnSpc>
              <a:buAutoNum type="arabi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Pendekatan Penelitian</a:t>
            </a:r>
          </a:p>
          <a:p>
            <a:pPr algn="l" marL="1165857" indent="-388619" lvl="2">
              <a:lnSpc>
                <a:spcPts val="3509"/>
              </a:lnSpc>
              <a:buAutoNum type="alphaL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Pendekatan Kuantitatif:</a:t>
            </a:r>
          </a:p>
          <a:p>
            <a:pPr algn="l" marL="1748785" indent="-437196" lvl="3">
              <a:lnSpc>
                <a:spcPts val="3509"/>
              </a:lnSpc>
              <a:buAutoNum type="romanL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Menggunakan metrik kuantitatif untuk evaluasi performa sistem rekomendasi (Precision, Recall, F1-Score, MAE, RMSE).</a:t>
            </a:r>
          </a:p>
          <a:p>
            <a:pPr algn="l" marL="1165857" indent="-388619" lvl="2">
              <a:lnSpc>
                <a:spcPts val="3509"/>
              </a:lnSpc>
              <a:buAutoNum type="alphaL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Pendekatan Kualitatif:</a:t>
            </a:r>
          </a:p>
          <a:p>
            <a:pPr algn="l" marL="1748785" indent="-437196" lvl="3">
              <a:lnSpc>
                <a:spcPts val="3509"/>
              </a:lnSpc>
              <a:buAutoNum type="romanL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M</a:t>
            </a: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emahami pengalaman pengguna melalui survei kepuasan, Click-Through Rate (CTR), dan Conversion Rate.</a:t>
            </a:r>
          </a:p>
          <a:p>
            <a:pPr algn="l" marL="582928" indent="-291464" lvl="1">
              <a:lnSpc>
                <a:spcPts val="3509"/>
              </a:lnSpc>
              <a:buAutoNum type="arabi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Filosofi Metodologi</a:t>
            </a:r>
          </a:p>
          <a:p>
            <a:pPr algn="l" marL="1165857" indent="-388619" lvl="2">
              <a:lnSpc>
                <a:spcPts val="3509"/>
              </a:lnSpc>
              <a:buAutoNum type="alphaLcPeriod" startAt="1"/>
            </a:pPr>
            <a:r>
              <a:rPr lang="en-US" sz="2699" spc="8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Paradigma Positivisme: Fokus pada hasil yang dapat diukur secara objektif melalui performa algoritma.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8380">
            <a:off x="655903" y="340881"/>
            <a:ext cx="1889736" cy="1863752"/>
          </a:xfrm>
          <a:custGeom>
            <a:avLst/>
            <a:gdLst/>
            <a:ahLst/>
            <a:cxnLst/>
            <a:rect r="r" b="b" t="t" l="l"/>
            <a:pathLst>
              <a:path h="1863752" w="1889736">
                <a:moveTo>
                  <a:pt x="0" y="0"/>
                </a:moveTo>
                <a:lnTo>
                  <a:pt x="1889735" y="0"/>
                </a:lnTo>
                <a:lnTo>
                  <a:pt x="1889735" y="1863752"/>
                </a:lnTo>
                <a:lnTo>
                  <a:pt x="0" y="1863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80766" y="128401"/>
            <a:ext cx="1557069" cy="2072637"/>
          </a:xfrm>
          <a:custGeom>
            <a:avLst/>
            <a:gdLst/>
            <a:ahLst/>
            <a:cxnLst/>
            <a:rect r="r" b="b" t="t" l="l"/>
            <a:pathLst>
              <a:path h="2072637" w="1557069">
                <a:moveTo>
                  <a:pt x="0" y="0"/>
                </a:moveTo>
                <a:lnTo>
                  <a:pt x="1557068" y="0"/>
                </a:lnTo>
                <a:lnTo>
                  <a:pt x="1557068" y="2072637"/>
                </a:lnTo>
                <a:lnTo>
                  <a:pt x="0" y="2072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47366" y="1272757"/>
            <a:ext cx="10056772" cy="8866849"/>
          </a:xfrm>
          <a:custGeom>
            <a:avLst/>
            <a:gdLst/>
            <a:ahLst/>
            <a:cxnLst/>
            <a:rect r="r" b="b" t="t" l="l"/>
            <a:pathLst>
              <a:path h="8866849" w="10056772">
                <a:moveTo>
                  <a:pt x="0" y="0"/>
                </a:moveTo>
                <a:lnTo>
                  <a:pt x="10056772" y="0"/>
                </a:lnTo>
                <a:lnTo>
                  <a:pt x="10056772" y="8866849"/>
                </a:lnTo>
                <a:lnTo>
                  <a:pt x="0" y="88668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66820" y="466546"/>
            <a:ext cx="6200708" cy="806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2"/>
              </a:lnSpc>
            </a:pPr>
            <a:r>
              <a:rPr lang="en-US" b="true" sz="5200" spc="223">
                <a:solidFill>
                  <a:srgbClr val="AF7A51"/>
                </a:solidFill>
                <a:latin typeface="Agrandir Bold"/>
                <a:ea typeface="Agrandir Bold"/>
                <a:cs typeface="Agrandir Bold"/>
                <a:sym typeface="Agrandir Bold"/>
              </a:rPr>
              <a:t>MIND MAPPING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23440" y="103591"/>
            <a:ext cx="3447957" cy="4224143"/>
          </a:xfrm>
          <a:custGeom>
            <a:avLst/>
            <a:gdLst/>
            <a:ahLst/>
            <a:cxnLst/>
            <a:rect r="r" b="b" t="t" l="l"/>
            <a:pathLst>
              <a:path h="4224143" w="3447957">
                <a:moveTo>
                  <a:pt x="0" y="0"/>
                </a:moveTo>
                <a:lnTo>
                  <a:pt x="3447957" y="0"/>
                </a:lnTo>
                <a:lnTo>
                  <a:pt x="3447957" y="4224143"/>
                </a:lnTo>
                <a:lnTo>
                  <a:pt x="0" y="42241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270971"/>
            <a:ext cx="16442697" cy="5904066"/>
            <a:chOff x="0" y="0"/>
            <a:chExt cx="4696035" cy="16862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96035" cy="1686202"/>
            </a:xfrm>
            <a:custGeom>
              <a:avLst/>
              <a:gdLst/>
              <a:ahLst/>
              <a:cxnLst/>
              <a:rect r="r" b="b" t="t" l="l"/>
              <a:pathLst>
                <a:path h="1686202" w="4696035">
                  <a:moveTo>
                    <a:pt x="11771" y="0"/>
                  </a:moveTo>
                  <a:lnTo>
                    <a:pt x="4684264" y="0"/>
                  </a:lnTo>
                  <a:cubicBezTo>
                    <a:pt x="4687386" y="0"/>
                    <a:pt x="4690380" y="1240"/>
                    <a:pt x="4692587" y="3448"/>
                  </a:cubicBezTo>
                  <a:cubicBezTo>
                    <a:pt x="4694794" y="5655"/>
                    <a:pt x="4696035" y="8649"/>
                    <a:pt x="4696035" y="11771"/>
                  </a:cubicBezTo>
                  <a:lnTo>
                    <a:pt x="4696035" y="1674431"/>
                  </a:lnTo>
                  <a:cubicBezTo>
                    <a:pt x="4696035" y="1677552"/>
                    <a:pt x="4694794" y="1680546"/>
                    <a:pt x="4692587" y="1682754"/>
                  </a:cubicBezTo>
                  <a:cubicBezTo>
                    <a:pt x="4690380" y="1684961"/>
                    <a:pt x="4687386" y="1686202"/>
                    <a:pt x="4684264" y="1686202"/>
                  </a:cubicBezTo>
                  <a:lnTo>
                    <a:pt x="11771" y="1686202"/>
                  </a:lnTo>
                  <a:cubicBezTo>
                    <a:pt x="8649" y="1686202"/>
                    <a:pt x="5655" y="1684961"/>
                    <a:pt x="3448" y="1682754"/>
                  </a:cubicBezTo>
                  <a:cubicBezTo>
                    <a:pt x="1240" y="1680546"/>
                    <a:pt x="0" y="1677552"/>
                    <a:pt x="0" y="1674431"/>
                  </a:cubicBezTo>
                  <a:lnTo>
                    <a:pt x="0" y="11771"/>
                  </a:lnTo>
                  <a:cubicBezTo>
                    <a:pt x="0" y="8649"/>
                    <a:pt x="1240" y="5655"/>
                    <a:pt x="3448" y="3448"/>
                  </a:cubicBezTo>
                  <a:cubicBezTo>
                    <a:pt x="5655" y="1240"/>
                    <a:pt x="8649" y="0"/>
                    <a:pt x="117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696035" cy="1733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07877" y="3440748"/>
            <a:ext cx="5544794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Akurasi rekomendasi:</a:t>
            </a:r>
          </a:p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Precision </a:t>
            </a:r>
          </a:p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Recall </a:t>
            </a:r>
          </a:p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F1-Score</a:t>
            </a:r>
          </a:p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Mean Absolute Error (MAE)</a:t>
            </a:r>
          </a:p>
          <a:p>
            <a:pPr algn="l" marL="647703" indent="-323852" lvl="1">
              <a:lnSpc>
                <a:spcPts val="4200"/>
              </a:lnSpc>
              <a:spcBef>
                <a:spcPct val="0"/>
              </a:spcBef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Root Mean Squared Error (RMSE)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42388" y="423057"/>
            <a:ext cx="950514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4800">
                <a:solidFill>
                  <a:srgbClr val="AF7A51"/>
                </a:solidFill>
                <a:latin typeface="Agrandir Bold"/>
                <a:ea typeface="Agrandir Bold"/>
                <a:cs typeface="Agrandir Bold"/>
                <a:sym typeface="Agrandir Bold"/>
              </a:rPr>
              <a:t>RENCANA METRIK PENGUJIAN YANG DIGUNAKAN?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81732" y="7028164"/>
            <a:ext cx="3083698" cy="3848609"/>
          </a:xfrm>
          <a:custGeom>
            <a:avLst/>
            <a:gdLst/>
            <a:ahLst/>
            <a:cxnLst/>
            <a:rect r="r" b="b" t="t" l="l"/>
            <a:pathLst>
              <a:path h="3848609" w="3083698">
                <a:moveTo>
                  <a:pt x="0" y="0"/>
                </a:moveTo>
                <a:lnTo>
                  <a:pt x="3083698" y="0"/>
                </a:lnTo>
                <a:lnTo>
                  <a:pt x="3083698" y="3848609"/>
                </a:lnTo>
                <a:lnTo>
                  <a:pt x="0" y="38486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033939" y="3440748"/>
            <a:ext cx="4071996" cy="273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Kualitas Rekomendasi:</a:t>
            </a:r>
          </a:p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Coverage</a:t>
            </a:r>
          </a:p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Novelty</a:t>
            </a:r>
          </a:p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Serendipity</a:t>
            </a:r>
          </a:p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Diversity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00019" y="3440748"/>
            <a:ext cx="4570481" cy="273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Efisiensi algoritma: </a:t>
            </a:r>
          </a:p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Cosine Similarity</a:t>
            </a:r>
          </a:p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Euclidean Distance</a:t>
            </a:r>
          </a:p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K-Nearest Neighbors (KNN)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33939" y="6885289"/>
            <a:ext cx="9840168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Yang terakhir yaitu Pengukuran Pengalaman Pengguna yang diukur melalui survei kepuasan, Click-Through Rate (CTR), dan Conversion Rate.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4774" y="1633041"/>
            <a:ext cx="16827890" cy="8237885"/>
            <a:chOff x="0" y="0"/>
            <a:chExt cx="4806046" cy="2352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6046" cy="2352740"/>
            </a:xfrm>
            <a:custGeom>
              <a:avLst/>
              <a:gdLst/>
              <a:ahLst/>
              <a:cxnLst/>
              <a:rect r="r" b="b" t="t" l="l"/>
              <a:pathLst>
                <a:path h="2352740" w="4806046">
                  <a:moveTo>
                    <a:pt x="11502" y="0"/>
                  </a:moveTo>
                  <a:lnTo>
                    <a:pt x="4794545" y="0"/>
                  </a:lnTo>
                  <a:cubicBezTo>
                    <a:pt x="4797595" y="0"/>
                    <a:pt x="4800521" y="1212"/>
                    <a:pt x="4802677" y="3369"/>
                  </a:cubicBezTo>
                  <a:cubicBezTo>
                    <a:pt x="4804834" y="5526"/>
                    <a:pt x="4806046" y="8451"/>
                    <a:pt x="4806046" y="11502"/>
                  </a:cubicBezTo>
                  <a:lnTo>
                    <a:pt x="4806046" y="2341238"/>
                  </a:lnTo>
                  <a:cubicBezTo>
                    <a:pt x="4806046" y="2344289"/>
                    <a:pt x="4804834" y="2347214"/>
                    <a:pt x="4802677" y="2349371"/>
                  </a:cubicBezTo>
                  <a:cubicBezTo>
                    <a:pt x="4800521" y="2351528"/>
                    <a:pt x="4797595" y="2352740"/>
                    <a:pt x="4794545" y="2352740"/>
                  </a:cubicBezTo>
                  <a:lnTo>
                    <a:pt x="11502" y="2352740"/>
                  </a:lnTo>
                  <a:cubicBezTo>
                    <a:pt x="8451" y="2352740"/>
                    <a:pt x="5526" y="2351528"/>
                    <a:pt x="3369" y="2349371"/>
                  </a:cubicBezTo>
                  <a:cubicBezTo>
                    <a:pt x="1212" y="2347214"/>
                    <a:pt x="0" y="2344289"/>
                    <a:pt x="0" y="2341238"/>
                  </a:cubicBezTo>
                  <a:lnTo>
                    <a:pt x="0" y="11502"/>
                  </a:lnTo>
                  <a:cubicBezTo>
                    <a:pt x="0" y="8451"/>
                    <a:pt x="1212" y="5526"/>
                    <a:pt x="3369" y="3369"/>
                  </a:cubicBezTo>
                  <a:cubicBezTo>
                    <a:pt x="5526" y="1212"/>
                    <a:pt x="8451" y="0"/>
                    <a:pt x="1150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06046" cy="2400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86494">
            <a:off x="-574327" y="6897964"/>
            <a:ext cx="3773502" cy="3946146"/>
          </a:xfrm>
          <a:custGeom>
            <a:avLst/>
            <a:gdLst/>
            <a:ahLst/>
            <a:cxnLst/>
            <a:rect r="r" b="b" t="t" l="l"/>
            <a:pathLst>
              <a:path h="3946146" w="3773502">
                <a:moveTo>
                  <a:pt x="0" y="0"/>
                </a:moveTo>
                <a:lnTo>
                  <a:pt x="3773502" y="0"/>
                </a:lnTo>
                <a:lnTo>
                  <a:pt x="3773502" y="3946146"/>
                </a:lnTo>
                <a:lnTo>
                  <a:pt x="0" y="3946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10076" y="-1939469"/>
            <a:ext cx="4424534" cy="4929843"/>
          </a:xfrm>
          <a:custGeom>
            <a:avLst/>
            <a:gdLst/>
            <a:ahLst/>
            <a:cxnLst/>
            <a:rect r="r" b="b" t="t" l="l"/>
            <a:pathLst>
              <a:path h="4929843" w="4424534">
                <a:moveTo>
                  <a:pt x="0" y="0"/>
                </a:moveTo>
                <a:lnTo>
                  <a:pt x="4424534" y="0"/>
                </a:lnTo>
                <a:lnTo>
                  <a:pt x="4424534" y="4929844"/>
                </a:lnTo>
                <a:lnTo>
                  <a:pt x="0" y="49298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4774" y="1633041"/>
            <a:ext cx="6039178" cy="3970760"/>
          </a:xfrm>
          <a:custGeom>
            <a:avLst/>
            <a:gdLst/>
            <a:ahLst/>
            <a:cxnLst/>
            <a:rect r="r" b="b" t="t" l="l"/>
            <a:pathLst>
              <a:path h="3970760" w="6039178">
                <a:moveTo>
                  <a:pt x="0" y="0"/>
                </a:moveTo>
                <a:lnTo>
                  <a:pt x="6039178" y="0"/>
                </a:lnTo>
                <a:lnTo>
                  <a:pt x="6039178" y="3970760"/>
                </a:lnTo>
                <a:lnTo>
                  <a:pt x="0" y="39707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98543" y="4103388"/>
            <a:ext cx="5884278" cy="5767538"/>
          </a:xfrm>
          <a:custGeom>
            <a:avLst/>
            <a:gdLst/>
            <a:ahLst/>
            <a:cxnLst/>
            <a:rect r="r" b="b" t="t" l="l"/>
            <a:pathLst>
              <a:path h="5767538" w="5884278">
                <a:moveTo>
                  <a:pt x="0" y="0"/>
                </a:moveTo>
                <a:lnTo>
                  <a:pt x="5884278" y="0"/>
                </a:lnTo>
                <a:lnTo>
                  <a:pt x="5884278" y="5767538"/>
                </a:lnTo>
                <a:lnTo>
                  <a:pt x="0" y="57675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471" t="0" r="-5005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65835" y="3130000"/>
            <a:ext cx="5067830" cy="3104046"/>
          </a:xfrm>
          <a:custGeom>
            <a:avLst/>
            <a:gdLst/>
            <a:ahLst/>
            <a:cxnLst/>
            <a:rect r="r" b="b" t="t" l="l"/>
            <a:pathLst>
              <a:path h="3104046" w="5067830">
                <a:moveTo>
                  <a:pt x="0" y="0"/>
                </a:moveTo>
                <a:lnTo>
                  <a:pt x="5067830" y="0"/>
                </a:lnTo>
                <a:lnTo>
                  <a:pt x="5067830" y="3104046"/>
                </a:lnTo>
                <a:lnTo>
                  <a:pt x="0" y="31040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90955" y="190575"/>
            <a:ext cx="12419121" cy="144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b="true" sz="9200" spc="395">
                <a:solidFill>
                  <a:srgbClr val="AF7A51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PROGRESS RISET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28146" y="2438485"/>
            <a:ext cx="3631708" cy="1297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Sumber: </a:t>
            </a:r>
            <a:r>
              <a:rPr lang="en-US" sz="1800" u="sng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  <a:hlinkClick r:id="rId9" tooltip="https://www.propulsiontechjournal.com/index.php/journal/article/download/6245/4126/10769"/>
              </a:rPr>
              <a:t>https://www.propulsiontechjournal.com/index.php/journal/article/download/6245/4126/10769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28509" y="5850068"/>
            <a:ext cx="3631708" cy="161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Sumber: https://www.researchgate.net/publication/276753073_Improving_Web_Movie_Recommender_System_Based_on_Emotions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83896" y="6613021"/>
            <a:ext cx="3631708" cy="161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</a:rPr>
              <a:t>Sumber: https://www.researchgate.net/publication/322998607_Methods_of_recommender_system_A_review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4774" y="0"/>
            <a:ext cx="16827890" cy="9870926"/>
            <a:chOff x="0" y="0"/>
            <a:chExt cx="4806046" cy="2819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6046" cy="2819137"/>
            </a:xfrm>
            <a:custGeom>
              <a:avLst/>
              <a:gdLst/>
              <a:ahLst/>
              <a:cxnLst/>
              <a:rect r="r" b="b" t="t" l="l"/>
              <a:pathLst>
                <a:path h="2819137" w="4806046">
                  <a:moveTo>
                    <a:pt x="11502" y="0"/>
                  </a:moveTo>
                  <a:lnTo>
                    <a:pt x="4794545" y="0"/>
                  </a:lnTo>
                  <a:cubicBezTo>
                    <a:pt x="4797595" y="0"/>
                    <a:pt x="4800521" y="1212"/>
                    <a:pt x="4802677" y="3369"/>
                  </a:cubicBezTo>
                  <a:cubicBezTo>
                    <a:pt x="4804834" y="5526"/>
                    <a:pt x="4806046" y="8451"/>
                    <a:pt x="4806046" y="11502"/>
                  </a:cubicBezTo>
                  <a:lnTo>
                    <a:pt x="4806046" y="2807635"/>
                  </a:lnTo>
                  <a:cubicBezTo>
                    <a:pt x="4806046" y="2810686"/>
                    <a:pt x="4804834" y="2813611"/>
                    <a:pt x="4802677" y="2815768"/>
                  </a:cubicBezTo>
                  <a:cubicBezTo>
                    <a:pt x="4800521" y="2817925"/>
                    <a:pt x="4797595" y="2819137"/>
                    <a:pt x="4794545" y="2819137"/>
                  </a:cubicBezTo>
                  <a:lnTo>
                    <a:pt x="11502" y="2819137"/>
                  </a:lnTo>
                  <a:cubicBezTo>
                    <a:pt x="8451" y="2819137"/>
                    <a:pt x="5526" y="2817925"/>
                    <a:pt x="3369" y="2815768"/>
                  </a:cubicBezTo>
                  <a:cubicBezTo>
                    <a:pt x="1212" y="2813611"/>
                    <a:pt x="0" y="2810686"/>
                    <a:pt x="0" y="2807635"/>
                  </a:cubicBezTo>
                  <a:lnTo>
                    <a:pt x="0" y="11502"/>
                  </a:lnTo>
                  <a:cubicBezTo>
                    <a:pt x="0" y="8451"/>
                    <a:pt x="1212" y="5526"/>
                    <a:pt x="3369" y="3369"/>
                  </a:cubicBezTo>
                  <a:cubicBezTo>
                    <a:pt x="5526" y="1212"/>
                    <a:pt x="8451" y="0"/>
                    <a:pt x="1150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06046" cy="2866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384708" y="300532"/>
            <a:ext cx="4130830" cy="9269862"/>
          </a:xfrm>
          <a:custGeom>
            <a:avLst/>
            <a:gdLst/>
            <a:ahLst/>
            <a:cxnLst/>
            <a:rect r="r" b="b" t="t" l="l"/>
            <a:pathLst>
              <a:path h="9269862" w="4130830">
                <a:moveTo>
                  <a:pt x="0" y="0"/>
                </a:moveTo>
                <a:lnTo>
                  <a:pt x="4130830" y="0"/>
                </a:lnTo>
                <a:lnTo>
                  <a:pt x="4130830" y="9269862"/>
                </a:lnTo>
                <a:lnTo>
                  <a:pt x="0" y="9269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11508" y="331279"/>
            <a:ext cx="5810326" cy="1977693"/>
          </a:xfrm>
          <a:custGeom>
            <a:avLst/>
            <a:gdLst/>
            <a:ahLst/>
            <a:cxnLst/>
            <a:rect r="r" b="b" t="t" l="l"/>
            <a:pathLst>
              <a:path h="1977693" w="5810326">
                <a:moveTo>
                  <a:pt x="0" y="0"/>
                </a:moveTo>
                <a:lnTo>
                  <a:pt x="5810326" y="0"/>
                </a:lnTo>
                <a:lnTo>
                  <a:pt x="5810326" y="1977693"/>
                </a:lnTo>
                <a:lnTo>
                  <a:pt x="0" y="1977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60944"/>
            <a:ext cx="6210711" cy="144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b="true" sz="9200" spc="395">
                <a:solidFill>
                  <a:srgbClr val="AF7A51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51791" y="6714164"/>
            <a:ext cx="2748029" cy="285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u="sng">
                <a:solidFill>
                  <a:srgbClr val="372A23"/>
                </a:solidFill>
                <a:latin typeface="Agrandir"/>
                <a:ea typeface="Agrandir"/>
                <a:cs typeface="Agrandir"/>
                <a:sym typeface="Agrandir"/>
                <a:hlinkClick r:id="rId4" tooltip="https://www.cfilt.iitb.ac.in/~cfiltnew/resources/surveys/emotion-analysis-survey-2016-vaibhav.pdf"/>
              </a:rPr>
              <a:t>Sumber: https://www.propulsiontechjournal.com/index.php/journal/article/download/6245/4126/10769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2308972"/>
            <a:ext cx="8539717" cy="7680012"/>
            <a:chOff x="0" y="0"/>
            <a:chExt cx="2438943" cy="21934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8943" cy="2193412"/>
            </a:xfrm>
            <a:custGeom>
              <a:avLst/>
              <a:gdLst/>
              <a:ahLst/>
              <a:cxnLst/>
              <a:rect r="r" b="b" t="t" l="l"/>
              <a:pathLst>
                <a:path h="2193412" w="2438943">
                  <a:moveTo>
                    <a:pt x="22664" y="0"/>
                  </a:moveTo>
                  <a:lnTo>
                    <a:pt x="2416279" y="0"/>
                  </a:lnTo>
                  <a:cubicBezTo>
                    <a:pt x="2428796" y="0"/>
                    <a:pt x="2438943" y="10147"/>
                    <a:pt x="2438943" y="22664"/>
                  </a:cubicBezTo>
                  <a:lnTo>
                    <a:pt x="2438943" y="2170747"/>
                  </a:lnTo>
                  <a:cubicBezTo>
                    <a:pt x="2438943" y="2183264"/>
                    <a:pt x="2428796" y="2193412"/>
                    <a:pt x="2416279" y="2193412"/>
                  </a:cubicBezTo>
                  <a:lnTo>
                    <a:pt x="22664" y="2193412"/>
                  </a:lnTo>
                  <a:cubicBezTo>
                    <a:pt x="10147" y="2193412"/>
                    <a:pt x="0" y="2183264"/>
                    <a:pt x="0" y="2170747"/>
                  </a:cubicBezTo>
                  <a:lnTo>
                    <a:pt x="0" y="22664"/>
                  </a:lnTo>
                  <a:cubicBezTo>
                    <a:pt x="0" y="10147"/>
                    <a:pt x="10147" y="0"/>
                    <a:pt x="22664" y="0"/>
                  </a:cubicBezTo>
                  <a:close/>
                </a:path>
              </a:pathLst>
            </a:custGeom>
            <a:solidFill>
              <a:srgbClr val="D1926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438943" cy="2241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63296" y="2362437"/>
            <a:ext cx="8003796" cy="7415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9"/>
              </a:lnSpc>
            </a:pPr>
            <a:r>
              <a:rPr lang="en-US" sz="2577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Short Text:</a:t>
            </a:r>
          </a:p>
          <a:p>
            <a:pPr algn="l">
              <a:lnSpc>
                <a:spcPts val="3609"/>
              </a:lnSpc>
            </a:pPr>
            <a:r>
              <a:rPr lang="en-US" sz="2577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Microblogs (Tweet)</a:t>
            </a:r>
          </a:p>
          <a:p>
            <a:pPr algn="l" marL="556577" indent="-278288" lvl="1">
              <a:lnSpc>
                <a:spcPts val="3609"/>
              </a:lnSpc>
              <a:buFont typeface="Arial"/>
              <a:buChar char="•"/>
            </a:pPr>
            <a:r>
              <a:rPr lang="en-US" sz="2577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Tweet dengan hashtag emosi seperti #happy, #sad, atau #angry, yang digunakan sebagai label supervisi.</a:t>
            </a:r>
          </a:p>
          <a:p>
            <a:pPr algn="l">
              <a:lnSpc>
                <a:spcPts val="3609"/>
              </a:lnSpc>
            </a:pPr>
          </a:p>
          <a:p>
            <a:pPr algn="l">
              <a:lnSpc>
                <a:spcPts val="3609"/>
              </a:lnSpc>
            </a:pPr>
            <a:r>
              <a:rPr lang="en-US" sz="2577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Long Text:</a:t>
            </a:r>
          </a:p>
          <a:p>
            <a:pPr algn="l">
              <a:lnSpc>
                <a:spcPts val="3609"/>
              </a:lnSpc>
              <a:spcBef>
                <a:spcPct val="0"/>
              </a:spcBef>
            </a:pPr>
            <a:r>
              <a:rPr lang="en-US" sz="2577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Headline Berita</a:t>
            </a:r>
          </a:p>
          <a:p>
            <a:pPr algn="l" marL="556577" indent="-278288" lvl="1">
              <a:lnSpc>
                <a:spcPts val="3609"/>
              </a:lnSpc>
              <a:buFont typeface="Arial"/>
              <a:buChar char="•"/>
            </a:pPr>
            <a:r>
              <a:rPr lang="en-US" sz="2577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Dataset headline berita dengan anotasi enam emosi dasar. Digunakan dalam SemEval 2007 Task 14.</a:t>
            </a:r>
          </a:p>
          <a:p>
            <a:pPr algn="l">
              <a:lnSpc>
                <a:spcPts val="3609"/>
              </a:lnSpc>
              <a:spcBef>
                <a:spcPct val="0"/>
              </a:spcBef>
            </a:pPr>
          </a:p>
          <a:p>
            <a:pPr algn="l">
              <a:lnSpc>
                <a:spcPts val="3609"/>
              </a:lnSpc>
              <a:spcBef>
                <a:spcPct val="0"/>
              </a:spcBef>
            </a:pPr>
            <a:r>
              <a:rPr lang="en-US" sz="2577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Buku Cerita Anak-Anak</a:t>
            </a:r>
          </a:p>
          <a:p>
            <a:pPr algn="l" marL="556577" indent="-278288" lvl="1">
              <a:lnSpc>
                <a:spcPts val="3609"/>
              </a:lnSpc>
              <a:spcBef>
                <a:spcPct val="0"/>
              </a:spcBef>
              <a:buFont typeface="Arial"/>
              <a:buChar char="•"/>
            </a:pPr>
            <a:r>
              <a:rPr lang="en-US" sz="2577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Dataset cerita anak-anak yang dianotasi per kalimat untuk mendeteksi emosi.</a:t>
            </a:r>
          </a:p>
          <a:p>
            <a:pPr algn="l">
              <a:lnSpc>
                <a:spcPts val="36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DAGYXoFJdjg</dc:identifier>
  <dcterms:modified xsi:type="dcterms:W3CDTF">2011-08-01T06:04:30Z</dcterms:modified>
  <cp:revision>1</cp:revision>
  <dc:title>Riset Informatika D081</dc:title>
</cp:coreProperties>
</file>