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6858000" cx="12192000"/>
  <p:notesSz cx="6858000" cy="9144000"/>
  <p:embeddedFontLst>
    <p:embeddedFont>
      <p:font typeface="Book Antiqua"/>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51" roundtripDataSignature="AMtx7mjI7fGRi0qutYeidx74o8V0Yl4D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920378-FF91-437E-9C65-F1DB5ACFCCE4}">
  <a:tblStyle styleId="{5C920378-FF91-437E-9C65-F1DB5ACFCCE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F9F9"/>
          </a:solidFill>
        </a:fill>
      </a:tcStyle>
    </a:wholeTbl>
    <a:band1H>
      <a:tcTxStyle/>
      <a:tcStyle>
        <a:fill>
          <a:solidFill>
            <a:srgbClr val="F2F2F2"/>
          </a:solidFill>
        </a:fill>
      </a:tcStyle>
    </a:band1H>
    <a:band2H>
      <a:tcTxStyle/>
    </a:band2H>
    <a:band1V>
      <a:tcTxStyle/>
      <a:tcStyle>
        <a:fill>
          <a:solidFill>
            <a:srgbClr val="F2F2F2"/>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BookAntiqua-bold.fntdata"/><Relationship Id="rId47" Type="http://schemas.openxmlformats.org/officeDocument/2006/relationships/font" Target="fonts/BookAntiqua-regular.fntdata"/><Relationship Id="rId49" Type="http://schemas.openxmlformats.org/officeDocument/2006/relationships/font" Target="fonts/BookAntiqua-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customschemas.google.com/relationships/presentationmetadata" Target="metadata"/><Relationship Id="rId50" Type="http://schemas.openxmlformats.org/officeDocument/2006/relationships/font" Target="fonts/BookAntiqua-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4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5" name="Google Shape;9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5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5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5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5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p5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5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5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6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p6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61"/>
          <p:cNvSpPr/>
          <p:nvPr>
            <p:ph idx="2" type="pic"/>
          </p:nvPr>
        </p:nvSpPr>
        <p:spPr>
          <a:xfrm>
            <a:off x="5183188" y="987425"/>
            <a:ext cx="6172200" cy="4873625"/>
          </a:xfrm>
          <a:prstGeom prst="rect">
            <a:avLst/>
          </a:prstGeom>
          <a:noFill/>
          <a:ln>
            <a:noFill/>
          </a:ln>
        </p:spPr>
      </p:sp>
      <p:sp>
        <p:nvSpPr>
          <p:cNvPr id="139" name="Google Shape;139;p6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6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6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6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2"/>
          <p:cNvSpPr/>
          <p:nvPr>
            <p:ph idx="2" type="pic"/>
          </p:nvPr>
        </p:nvSpPr>
        <p:spPr>
          <a:xfrm>
            <a:off x="5183188" y="987425"/>
            <a:ext cx="6172200" cy="4873625"/>
          </a:xfrm>
          <a:prstGeom prst="rect">
            <a:avLst/>
          </a:prstGeom>
          <a:noFill/>
          <a:ln>
            <a:noFill/>
          </a:ln>
        </p:spPr>
      </p:sp>
      <p:sp>
        <p:nvSpPr>
          <p:cNvPr id="64" name="Google Shape;64;p5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95B73"/>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80" name="Shape 80"/>
        <p:cNvGrpSpPr/>
        <p:nvPr/>
      </p:nvGrpSpPr>
      <p:grpSpPr>
        <a:xfrm>
          <a:off x="0" y="0"/>
          <a:ext cx="0" cy="0"/>
          <a:chOff x="0" y="0"/>
          <a:chExt cx="0" cy="0"/>
        </a:xfrm>
      </p:grpSpPr>
      <p:sp>
        <p:nvSpPr>
          <p:cNvPr id="81" name="Google Shape;81;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7.png"/><Relationship Id="rId5" Type="http://schemas.openxmlformats.org/officeDocument/2006/relationships/image" Target="../media/image26.png"/><Relationship Id="rId6"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20.png"/><Relationship Id="rId5"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21.png"/><Relationship Id="rId6" Type="http://schemas.openxmlformats.org/officeDocument/2006/relationships/image" Target="../media/image14.png"/><Relationship Id="rId7"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32.png"/><Relationship Id="rId5" Type="http://schemas.openxmlformats.org/officeDocument/2006/relationships/image" Target="../media/image22.png"/><Relationship Id="rId6"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28.png"/><Relationship Id="rId5"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3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3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A close up of a keyboard&#10;&#10;Description automatically generated" id="159" name="Google Shape;159;p1"/>
          <p:cNvPicPr preferRelativeResize="0"/>
          <p:nvPr/>
        </p:nvPicPr>
        <p:blipFill rotWithShape="1">
          <a:blip r:embed="rId3">
            <a:alphaModFix/>
          </a:blip>
          <a:srcRect b="0" l="0" r="24" t="0"/>
          <a:stretch/>
        </p:blipFill>
        <p:spPr>
          <a:xfrm>
            <a:off x="0" y="12030"/>
            <a:ext cx="12192000" cy="6845969"/>
          </a:xfrm>
          <a:prstGeom prst="rect">
            <a:avLst/>
          </a:prstGeom>
          <a:noFill/>
          <a:ln>
            <a:noFill/>
          </a:ln>
        </p:spPr>
      </p:pic>
      <p:sp>
        <p:nvSpPr>
          <p:cNvPr id="160" name="Google Shape;160;p1"/>
          <p:cNvSpPr/>
          <p:nvPr/>
        </p:nvSpPr>
        <p:spPr>
          <a:xfrm>
            <a:off x="0" y="0"/>
            <a:ext cx="12192000" cy="6845969"/>
          </a:xfrm>
          <a:prstGeom prst="rect">
            <a:avLst/>
          </a:prstGeom>
          <a:solidFill>
            <a:schemeClr val="dk1">
              <a:alpha val="71764"/>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1"/>
          <p:cNvSpPr txBox="1"/>
          <p:nvPr/>
        </p:nvSpPr>
        <p:spPr>
          <a:xfrm>
            <a:off x="4272001" y="4484024"/>
            <a:ext cx="7920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000" u="none" cap="none" strike="noStrike">
                <a:solidFill>
                  <a:schemeClr val="lt1"/>
                </a:solidFill>
                <a:latin typeface="Book Antiqua"/>
                <a:ea typeface="Book Antiqua"/>
                <a:cs typeface="Book Antiqua"/>
                <a:sym typeface="Book Antiqua"/>
              </a:rPr>
              <a:t>Acoustics (Part 1)</a:t>
            </a:r>
            <a:endParaRPr/>
          </a:p>
        </p:txBody>
      </p:sp>
      <p:cxnSp>
        <p:nvCxnSpPr>
          <p:cNvPr id="162" name="Google Shape;162;p1"/>
          <p:cNvCxnSpPr/>
          <p:nvPr/>
        </p:nvCxnSpPr>
        <p:spPr>
          <a:xfrm>
            <a:off x="4272000" y="5191910"/>
            <a:ext cx="7920000" cy="0"/>
          </a:xfrm>
          <a:prstGeom prst="straightConnector1">
            <a:avLst/>
          </a:prstGeom>
          <a:noFill/>
          <a:ln cap="flat" cmpd="sng" w="76200">
            <a:solidFill>
              <a:schemeClr val="lt1"/>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nvSpPr>
        <p:spPr>
          <a:xfrm>
            <a:off x="971998" y="14285"/>
            <a:ext cx="1122000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rgbClr val="FFFF00"/>
                </a:solidFill>
                <a:latin typeface="Arial"/>
                <a:ea typeface="Arial"/>
                <a:cs typeface="Arial"/>
                <a:sym typeface="Arial"/>
              </a:rPr>
              <a:t>Reverberation</a:t>
            </a:r>
            <a:endParaRPr b="1" i="0" sz="3600" u="none" cap="none" strike="noStrike">
              <a:solidFill>
                <a:srgbClr val="FFFF00"/>
              </a:solidFill>
              <a:latin typeface="Arial"/>
              <a:ea typeface="Arial"/>
              <a:cs typeface="Arial"/>
              <a:sym typeface="Arial"/>
            </a:endParaRPr>
          </a:p>
        </p:txBody>
      </p:sp>
      <p:cxnSp>
        <p:nvCxnSpPr>
          <p:cNvPr id="245" name="Google Shape;245;p10"/>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246" name="Google Shape;246;p10"/>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247" name="Google Shape;247;p10"/>
          <p:cNvSpPr/>
          <p:nvPr/>
        </p:nvSpPr>
        <p:spPr>
          <a:xfrm>
            <a:off x="1" y="5529098"/>
            <a:ext cx="12191999"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highlight>
                  <a:srgbClr val="FFFF00"/>
                </a:highlight>
                <a:latin typeface="Arial"/>
                <a:ea typeface="Arial"/>
                <a:cs typeface="Arial"/>
                <a:sym typeface="Arial"/>
              </a:rPr>
              <a:t>The persistence or prolongation of sound in a hall even though the</a:t>
            </a:r>
            <a:endParaRPr/>
          </a:p>
          <a:p>
            <a:pPr indent="0" lvl="0" marL="0" marR="0" rtl="0" algn="ctr">
              <a:spcBef>
                <a:spcPts val="0"/>
              </a:spcBef>
              <a:spcAft>
                <a:spcPts val="0"/>
              </a:spcAft>
              <a:buNone/>
            </a:pPr>
            <a:r>
              <a:rPr lang="en-IN" sz="2800">
                <a:solidFill>
                  <a:schemeClr val="dk1"/>
                </a:solidFill>
                <a:highlight>
                  <a:srgbClr val="FFFF00"/>
                </a:highlight>
                <a:latin typeface="Arial"/>
                <a:ea typeface="Arial"/>
                <a:cs typeface="Arial"/>
                <a:sym typeface="Arial"/>
              </a:rPr>
              <a:t>sound source is stopped called Reverberation.</a:t>
            </a:r>
            <a:endParaRPr/>
          </a:p>
        </p:txBody>
      </p:sp>
      <p:sp>
        <p:nvSpPr>
          <p:cNvPr id="248" name="Google Shape;248;p10"/>
          <p:cNvSpPr/>
          <p:nvPr/>
        </p:nvSpPr>
        <p:spPr>
          <a:xfrm>
            <a:off x="0" y="1253898"/>
            <a:ext cx="12191999" cy="31085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When a sound is produced inside a building, it expands and gets reflected from all the surfaces, viz; walls, ceiling and floor of the hall. Audience will receive a direct sound from the source followed by series of sounds reflected and traveling towards him. These successive sounds will be of diminishing intensity. Therefore listener will continue to receive the sound even after the source of sound has stopped emitting. This is called as reverberation.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txBox="1"/>
          <p:nvPr/>
        </p:nvSpPr>
        <p:spPr>
          <a:xfrm>
            <a:off x="971998" y="14285"/>
            <a:ext cx="1122000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rgbClr val="FFFF00"/>
                </a:solidFill>
                <a:latin typeface="Arial"/>
                <a:ea typeface="Arial"/>
                <a:cs typeface="Arial"/>
                <a:sym typeface="Arial"/>
              </a:rPr>
              <a:t>Reverberation time</a:t>
            </a:r>
            <a:endParaRPr b="1" i="0" sz="3600" u="none" cap="none" strike="noStrike">
              <a:solidFill>
                <a:srgbClr val="FFFF00"/>
              </a:solidFill>
              <a:latin typeface="Arial"/>
              <a:ea typeface="Arial"/>
              <a:cs typeface="Arial"/>
              <a:sym typeface="Arial"/>
            </a:endParaRPr>
          </a:p>
        </p:txBody>
      </p:sp>
      <p:cxnSp>
        <p:nvCxnSpPr>
          <p:cNvPr id="254" name="Google Shape;254;p11"/>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255" name="Google Shape;255;p11"/>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256" name="Google Shape;256;p11"/>
          <p:cNvSpPr/>
          <p:nvPr/>
        </p:nvSpPr>
        <p:spPr>
          <a:xfrm>
            <a:off x="1" y="4398130"/>
            <a:ext cx="12191999"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rgbClr val="FFFF00"/>
                </a:solidFill>
                <a:latin typeface="Arial"/>
                <a:ea typeface="Arial"/>
                <a:cs typeface="Arial"/>
                <a:sym typeface="Arial"/>
              </a:rPr>
              <a:t>If Reverberation Time is too low: </a:t>
            </a:r>
            <a:r>
              <a:rPr lang="en-IN" sz="2800">
                <a:solidFill>
                  <a:srgbClr val="00FF00"/>
                </a:solidFill>
                <a:latin typeface="Arial"/>
                <a:ea typeface="Arial"/>
                <a:cs typeface="Arial"/>
                <a:sym typeface="Arial"/>
              </a:rPr>
              <a:t>Sound disappear quickly and become inaudible.</a:t>
            </a:r>
            <a:endParaRPr/>
          </a:p>
          <a:p>
            <a:pPr indent="0" lvl="0" marL="0" marR="0" rtl="0" algn="just">
              <a:spcBef>
                <a:spcPts val="0"/>
              </a:spcBef>
              <a:spcAft>
                <a:spcPts val="0"/>
              </a:spcAft>
              <a:buNone/>
            </a:pPr>
            <a:r>
              <a:rPr lang="en-IN" sz="2800">
                <a:solidFill>
                  <a:srgbClr val="FFFF00"/>
                </a:solidFill>
                <a:latin typeface="Arial"/>
                <a:ea typeface="Arial"/>
                <a:cs typeface="Arial"/>
                <a:sym typeface="Arial"/>
              </a:rPr>
              <a:t>If Reverberation Time is too high: </a:t>
            </a:r>
            <a:r>
              <a:rPr lang="en-IN" sz="2800">
                <a:solidFill>
                  <a:srgbClr val="00FF00"/>
                </a:solidFill>
                <a:latin typeface="Arial"/>
                <a:ea typeface="Arial"/>
                <a:cs typeface="Arial"/>
                <a:sym typeface="Arial"/>
              </a:rPr>
              <a:t>Sound exist for a long period of time - an overlapping of successive sounds results in unclear information.</a:t>
            </a:r>
            <a:endParaRPr/>
          </a:p>
        </p:txBody>
      </p:sp>
      <p:sp>
        <p:nvSpPr>
          <p:cNvPr id="257" name="Google Shape;257;p11"/>
          <p:cNvSpPr/>
          <p:nvPr/>
        </p:nvSpPr>
        <p:spPr>
          <a:xfrm>
            <a:off x="0" y="1035733"/>
            <a:ext cx="12191999"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The time taken by the sound wave to fall below the minimum audibility level after the source is stopped.</a:t>
            </a:r>
            <a:endParaRPr/>
          </a:p>
          <a:p>
            <a:pPr indent="0" lvl="0" marL="0" marR="0" rtl="0" algn="ctr">
              <a:spcBef>
                <a:spcPts val="0"/>
              </a:spcBef>
              <a:spcAft>
                <a:spcPts val="0"/>
              </a:spcAft>
              <a:buNone/>
            </a:pPr>
            <a:r>
              <a:rPr lang="en-IN" sz="2800">
                <a:solidFill>
                  <a:schemeClr val="lt1"/>
                </a:solidFill>
                <a:latin typeface="Arial"/>
                <a:ea typeface="Arial"/>
                <a:cs typeface="Arial"/>
                <a:sym typeface="Arial"/>
              </a:rPr>
              <a:t>Or</a:t>
            </a:r>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i.e. to fall to one millionth of its initial intensity, after the source is stopped.</a:t>
            </a:r>
            <a:endParaRPr/>
          </a:p>
        </p:txBody>
      </p:sp>
      <p:sp>
        <p:nvSpPr>
          <p:cNvPr id="258" name="Google Shape;258;p11"/>
          <p:cNvSpPr txBox="1"/>
          <p:nvPr/>
        </p:nvSpPr>
        <p:spPr>
          <a:xfrm>
            <a:off x="-1" y="2942648"/>
            <a:ext cx="12191999" cy="917239"/>
          </a:xfrm>
          <a:prstGeom prst="rect">
            <a:avLst/>
          </a:prstGeom>
          <a:blipFill rotWithShape="1">
            <a:blip r:embed="rId4">
              <a:alphaModFix/>
            </a:blip>
            <a:stretch>
              <a:fillRect b="-22666"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59" name="Google Shape;259;p11"/>
          <p:cNvSpPr/>
          <p:nvPr/>
        </p:nvSpPr>
        <p:spPr>
          <a:xfrm>
            <a:off x="-2" y="6214012"/>
            <a:ext cx="1219199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highlight>
                  <a:srgbClr val="FFFF00"/>
                </a:highlight>
                <a:latin typeface="Arial"/>
                <a:ea typeface="Arial"/>
                <a:cs typeface="Arial"/>
                <a:sym typeface="Arial"/>
              </a:rPr>
              <a:t>Therefore, for the good audibility: Reverberation time should be optimum.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2"/>
          <p:cNvSpPr txBox="1"/>
          <p:nvPr/>
        </p:nvSpPr>
        <p:spPr>
          <a:xfrm>
            <a:off x="971998" y="14285"/>
            <a:ext cx="1122000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rgbClr val="FFFF00"/>
                </a:solidFill>
                <a:latin typeface="Arial"/>
                <a:ea typeface="Arial"/>
                <a:cs typeface="Arial"/>
                <a:sym typeface="Arial"/>
              </a:rPr>
              <a:t>Optimum reverberation time</a:t>
            </a:r>
            <a:endParaRPr b="1" i="0" sz="3600" u="none" cap="none" strike="noStrike">
              <a:solidFill>
                <a:srgbClr val="FFFF00"/>
              </a:solidFill>
              <a:latin typeface="Arial"/>
              <a:ea typeface="Arial"/>
              <a:cs typeface="Arial"/>
              <a:sym typeface="Arial"/>
            </a:endParaRPr>
          </a:p>
        </p:txBody>
      </p:sp>
      <p:cxnSp>
        <p:nvCxnSpPr>
          <p:cNvPr id="265" name="Google Shape;265;p12"/>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266" name="Google Shape;266;p12"/>
          <p:cNvPicPr preferRelativeResize="0"/>
          <p:nvPr/>
        </p:nvPicPr>
        <p:blipFill rotWithShape="1">
          <a:blip r:embed="rId3">
            <a:alphaModFix/>
          </a:blip>
          <a:srcRect b="0" l="0" r="0" t="0"/>
          <a:stretch/>
        </p:blipFill>
        <p:spPr>
          <a:xfrm>
            <a:off x="0" y="0"/>
            <a:ext cx="972000" cy="967686"/>
          </a:xfrm>
          <a:prstGeom prst="rect">
            <a:avLst/>
          </a:prstGeom>
          <a:noFill/>
          <a:ln>
            <a:noFill/>
          </a:ln>
        </p:spPr>
      </p:pic>
      <p:graphicFrame>
        <p:nvGraphicFramePr>
          <p:cNvPr id="267" name="Google Shape;267;p12"/>
          <p:cNvGraphicFramePr/>
          <p:nvPr/>
        </p:nvGraphicFramePr>
        <p:xfrm>
          <a:off x="1493251" y="1646098"/>
          <a:ext cx="3000000" cy="3000000"/>
        </p:xfrm>
        <a:graphic>
          <a:graphicData uri="http://schemas.openxmlformats.org/drawingml/2006/table">
            <a:tbl>
              <a:tblPr bandRow="1" firstRow="1">
                <a:noFill/>
                <a:tableStyleId>{5C920378-FF91-437E-9C65-F1DB5ACFCCE4}</a:tableStyleId>
              </a:tblPr>
              <a:tblGrid>
                <a:gridCol w="4884150"/>
                <a:gridCol w="4884150"/>
              </a:tblGrid>
              <a:tr h="370850">
                <a:tc>
                  <a:txBody>
                    <a:bodyPr/>
                    <a:lstStyle/>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Activity in Hall</a:t>
                      </a:r>
                      <a:endParaRPr/>
                    </a:p>
                  </a:txBody>
                  <a:tcPr marT="45725" marB="45725" marR="91450" marL="91450">
                    <a:lnL cap="flat" cmpd="sng" w="57150">
                      <a:solidFill>
                        <a:srgbClr val="00FF00"/>
                      </a:solidFill>
                      <a:prstDash val="solid"/>
                      <a:round/>
                      <a:headEnd len="sm" w="sm" type="none"/>
                      <a:tailEnd len="sm" w="sm" type="none"/>
                    </a:lnL>
                    <a:lnR cap="flat" cmpd="sng" w="57150">
                      <a:solidFill>
                        <a:srgbClr val="00FF00"/>
                      </a:solidFill>
                      <a:prstDash val="solid"/>
                      <a:round/>
                      <a:headEnd len="sm" w="sm" type="none"/>
                      <a:tailEnd len="sm" w="sm" type="none"/>
                    </a:lnR>
                    <a:lnT cap="flat" cmpd="sng" w="57150">
                      <a:solidFill>
                        <a:srgbClr val="00FF00"/>
                      </a:solidFill>
                      <a:prstDash val="solid"/>
                      <a:round/>
                      <a:headEnd len="sm" w="sm" type="none"/>
                      <a:tailEnd len="sm" w="sm" type="none"/>
                    </a:lnT>
                    <a:lnB cap="flat" cmpd="sng" w="57150">
                      <a:solidFill>
                        <a:srgbClr val="00FF00"/>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Optimum Reverberation</a:t>
                      </a:r>
                      <a:endParaRPr/>
                    </a:p>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Time (Sec)</a:t>
                      </a:r>
                      <a:endParaRPr/>
                    </a:p>
                  </a:txBody>
                  <a:tcPr marT="45725" marB="45725" marR="91450" marL="91450">
                    <a:lnL cap="flat" cmpd="sng" w="57150">
                      <a:solidFill>
                        <a:srgbClr val="00FF00"/>
                      </a:solidFill>
                      <a:prstDash val="solid"/>
                      <a:round/>
                      <a:headEnd len="sm" w="sm" type="none"/>
                      <a:tailEnd len="sm" w="sm" type="none"/>
                    </a:lnL>
                    <a:lnR cap="flat" cmpd="sng" w="57150">
                      <a:solidFill>
                        <a:srgbClr val="00FF00"/>
                      </a:solidFill>
                      <a:prstDash val="solid"/>
                      <a:round/>
                      <a:headEnd len="sm" w="sm" type="none"/>
                      <a:tailEnd len="sm" w="sm" type="none"/>
                    </a:lnR>
                    <a:lnT cap="flat" cmpd="sng" w="57150">
                      <a:solidFill>
                        <a:srgbClr val="00FF00"/>
                      </a:solidFill>
                      <a:prstDash val="solid"/>
                      <a:round/>
                      <a:headEnd len="sm" w="sm" type="none"/>
                      <a:tailEnd len="sm" w="sm" type="none"/>
                    </a:lnT>
                    <a:lnB cap="flat" cmpd="sng" w="57150">
                      <a:solidFill>
                        <a:srgbClr val="00FF00"/>
                      </a:solidFill>
                      <a:prstDash val="solid"/>
                      <a:round/>
                      <a:headEnd len="sm" w="sm" type="none"/>
                      <a:tailEnd len="sm" w="sm" type="none"/>
                    </a:lnB>
                    <a:solidFill>
                      <a:schemeClr val="dk1"/>
                    </a:solidFill>
                  </a:tcPr>
                </a:tc>
              </a:tr>
              <a:tr h="370850">
                <a:tc>
                  <a:txBody>
                    <a:bodyPr/>
                    <a:lstStyle/>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Conference halls</a:t>
                      </a:r>
                      <a:endParaRPr/>
                    </a:p>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Cinema theatre</a:t>
                      </a:r>
                      <a:endParaRPr/>
                    </a:p>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Assembly halls</a:t>
                      </a:r>
                      <a:endParaRPr/>
                    </a:p>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Public lecture halls</a:t>
                      </a:r>
                      <a:endParaRPr/>
                    </a:p>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Music concert halls</a:t>
                      </a:r>
                      <a:endParaRPr/>
                    </a:p>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Churches</a:t>
                      </a:r>
                      <a:endParaRPr/>
                    </a:p>
                  </a:txBody>
                  <a:tcPr marT="45725" marB="45725" marR="91450" marL="91450">
                    <a:lnL cap="flat" cmpd="sng" w="57150">
                      <a:solidFill>
                        <a:srgbClr val="00FF00"/>
                      </a:solidFill>
                      <a:prstDash val="solid"/>
                      <a:round/>
                      <a:headEnd len="sm" w="sm" type="none"/>
                      <a:tailEnd len="sm" w="sm" type="none"/>
                    </a:lnL>
                    <a:lnR cap="flat" cmpd="sng" w="57150">
                      <a:solidFill>
                        <a:srgbClr val="00FF00"/>
                      </a:solidFill>
                      <a:prstDash val="solid"/>
                      <a:round/>
                      <a:headEnd len="sm" w="sm" type="none"/>
                      <a:tailEnd len="sm" w="sm" type="none"/>
                    </a:lnR>
                    <a:lnT cap="flat" cmpd="sng" w="57150">
                      <a:solidFill>
                        <a:srgbClr val="00FF00"/>
                      </a:solidFill>
                      <a:prstDash val="solid"/>
                      <a:round/>
                      <a:headEnd len="sm" w="sm" type="none"/>
                      <a:tailEnd len="sm" w="sm" type="none"/>
                    </a:lnT>
                    <a:lnB cap="flat" cmpd="sng" w="57150">
                      <a:solidFill>
                        <a:srgbClr val="00FF00"/>
                      </a:solidFill>
                      <a:prstDash val="solid"/>
                      <a:round/>
                      <a:headEnd len="sm" w="sm" type="none"/>
                      <a:tailEnd len="sm" w="sm" type="none"/>
                    </a:lnB>
                    <a:solidFill>
                      <a:schemeClr val="dk2"/>
                    </a:solidFill>
                  </a:tcPr>
                </a:tc>
                <a:tc>
                  <a:txBody>
                    <a:bodyPr/>
                    <a:lstStyle/>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1 to 1.5</a:t>
                      </a:r>
                      <a:endParaRPr/>
                    </a:p>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1.3</a:t>
                      </a:r>
                      <a:endParaRPr/>
                    </a:p>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1 to 1.5</a:t>
                      </a:r>
                      <a:endParaRPr/>
                    </a:p>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1.5 to 2</a:t>
                      </a:r>
                      <a:endParaRPr/>
                    </a:p>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1.5 to 2</a:t>
                      </a:r>
                      <a:endParaRPr/>
                    </a:p>
                    <a:p>
                      <a:pPr indent="0" lvl="0" marL="0" marR="0" rtl="0" algn="ctr">
                        <a:spcBef>
                          <a:spcPts val="0"/>
                        </a:spcBef>
                        <a:spcAft>
                          <a:spcPts val="0"/>
                        </a:spcAft>
                        <a:buNone/>
                      </a:pPr>
                      <a:r>
                        <a:rPr lang="en-IN" sz="3200" u="none" cap="none" strike="noStrike">
                          <a:solidFill>
                            <a:schemeClr val="lt1"/>
                          </a:solidFill>
                          <a:latin typeface="Arial"/>
                          <a:ea typeface="Arial"/>
                          <a:cs typeface="Arial"/>
                          <a:sym typeface="Arial"/>
                        </a:rPr>
                        <a:t>1.8 to 3</a:t>
                      </a:r>
                      <a:endParaRPr/>
                    </a:p>
                  </a:txBody>
                  <a:tcPr marT="45725" marB="45725" marR="91450" marL="91450">
                    <a:lnL cap="flat" cmpd="sng" w="57150">
                      <a:solidFill>
                        <a:srgbClr val="00FF00"/>
                      </a:solidFill>
                      <a:prstDash val="solid"/>
                      <a:round/>
                      <a:headEnd len="sm" w="sm" type="none"/>
                      <a:tailEnd len="sm" w="sm" type="none"/>
                    </a:lnL>
                    <a:lnR cap="flat" cmpd="sng" w="57150">
                      <a:solidFill>
                        <a:srgbClr val="00FF00"/>
                      </a:solidFill>
                      <a:prstDash val="solid"/>
                      <a:round/>
                      <a:headEnd len="sm" w="sm" type="none"/>
                      <a:tailEnd len="sm" w="sm" type="none"/>
                    </a:lnR>
                    <a:lnT cap="flat" cmpd="sng" w="57150">
                      <a:solidFill>
                        <a:srgbClr val="00FF00"/>
                      </a:solidFill>
                      <a:prstDash val="solid"/>
                      <a:round/>
                      <a:headEnd len="sm" w="sm" type="none"/>
                      <a:tailEnd len="sm" w="sm" type="none"/>
                    </a:lnT>
                    <a:lnB cap="flat" cmpd="sng" w="57150">
                      <a:solidFill>
                        <a:srgbClr val="00FF00"/>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descr="A close up of a keyboard&#10;&#10;Description automatically generated" id="272" name="Google Shape;272;p13"/>
          <p:cNvPicPr preferRelativeResize="0"/>
          <p:nvPr/>
        </p:nvPicPr>
        <p:blipFill rotWithShape="1">
          <a:blip r:embed="rId3">
            <a:alphaModFix/>
          </a:blip>
          <a:srcRect b="0" l="0" r="24" t="0"/>
          <a:stretch/>
        </p:blipFill>
        <p:spPr>
          <a:xfrm>
            <a:off x="0" y="12030"/>
            <a:ext cx="12192000" cy="6845969"/>
          </a:xfrm>
          <a:prstGeom prst="rect">
            <a:avLst/>
          </a:prstGeom>
          <a:noFill/>
          <a:ln>
            <a:noFill/>
          </a:ln>
        </p:spPr>
      </p:pic>
      <p:sp>
        <p:nvSpPr>
          <p:cNvPr id="273" name="Google Shape;273;p13"/>
          <p:cNvSpPr txBox="1"/>
          <p:nvPr/>
        </p:nvSpPr>
        <p:spPr>
          <a:xfrm>
            <a:off x="4272001" y="4484024"/>
            <a:ext cx="7920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chemeClr val="lt1"/>
                </a:solidFill>
                <a:latin typeface="Book Antiqua"/>
                <a:ea typeface="Book Antiqua"/>
                <a:cs typeface="Book Antiqua"/>
                <a:sym typeface="Book Antiqua"/>
              </a:rPr>
              <a:t>Acoustics (Part 2)</a:t>
            </a:r>
            <a:endParaRPr/>
          </a:p>
        </p:txBody>
      </p:sp>
      <p:cxnSp>
        <p:nvCxnSpPr>
          <p:cNvPr id="274" name="Google Shape;274;p13"/>
          <p:cNvCxnSpPr/>
          <p:nvPr/>
        </p:nvCxnSpPr>
        <p:spPr>
          <a:xfrm>
            <a:off x="4272000" y="5191910"/>
            <a:ext cx="7920000" cy="0"/>
          </a:xfrm>
          <a:prstGeom prst="straightConnector1">
            <a:avLst/>
          </a:prstGeom>
          <a:noFill/>
          <a:ln cap="flat" cmpd="sng" w="76200">
            <a:solidFill>
              <a:schemeClr val="lt1"/>
            </a:solidFill>
            <a:prstDash val="solid"/>
            <a:miter lim="800000"/>
            <a:headEnd len="sm" w="sm" type="none"/>
            <a:tailEnd len="sm" w="sm" type="none"/>
          </a:ln>
        </p:spPr>
      </p:cxnSp>
      <p:sp>
        <p:nvSpPr>
          <p:cNvPr id="275" name="Google Shape;275;p13"/>
          <p:cNvSpPr/>
          <p:nvPr/>
        </p:nvSpPr>
        <p:spPr>
          <a:xfrm>
            <a:off x="4272000" y="5191910"/>
            <a:ext cx="79200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000">
                <a:solidFill>
                  <a:schemeClr val="lt1"/>
                </a:solidFill>
                <a:latin typeface="Book Antiqua"/>
                <a:ea typeface="Book Antiqua"/>
                <a:cs typeface="Book Antiqua"/>
                <a:sym typeface="Book Antiqua"/>
              </a:rPr>
              <a:t>Sabine’s and Eyring’s formulae </a:t>
            </a:r>
            <a:endParaRPr sz="2000">
              <a:solidFill>
                <a:schemeClr val="dk1"/>
              </a:solidFill>
              <a:latin typeface="Book Antiqua"/>
              <a:ea typeface="Book Antiqua"/>
              <a:cs typeface="Book Antiqua"/>
              <a:sym typeface="Book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4"/>
          <p:cNvSpPr txBox="1"/>
          <p:nvPr/>
        </p:nvSpPr>
        <p:spPr>
          <a:xfrm>
            <a:off x="0" y="14285"/>
            <a:ext cx="1219200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4000"/>
              <a:buFont typeface="Arial"/>
              <a:buNone/>
            </a:pPr>
            <a:r>
              <a:rPr b="1" i="0" lang="en-IN" sz="4000" u="none" cap="none" strike="noStrike">
                <a:solidFill>
                  <a:srgbClr val="FFFF00"/>
                </a:solidFill>
                <a:latin typeface="Arial"/>
                <a:ea typeface="Arial"/>
                <a:cs typeface="Arial"/>
                <a:sym typeface="Arial"/>
              </a:rPr>
              <a:t>Contents</a:t>
            </a:r>
            <a:endParaRPr/>
          </a:p>
        </p:txBody>
      </p:sp>
      <p:cxnSp>
        <p:nvCxnSpPr>
          <p:cNvPr id="281" name="Google Shape;281;p14"/>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282" name="Google Shape;282;p14"/>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283" name="Google Shape;283;p14"/>
          <p:cNvSpPr/>
          <p:nvPr/>
        </p:nvSpPr>
        <p:spPr>
          <a:xfrm>
            <a:off x="1" y="1443841"/>
            <a:ext cx="12191999" cy="3970318"/>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3600"/>
              <a:buFont typeface="Noto Sans Symbols"/>
              <a:buChar char="❑"/>
            </a:pPr>
            <a:r>
              <a:rPr lang="en-IN" sz="3600">
                <a:solidFill>
                  <a:schemeClr val="lt1"/>
                </a:solidFill>
                <a:latin typeface="Arial"/>
                <a:ea typeface="Arial"/>
                <a:cs typeface="Arial"/>
                <a:sym typeface="Arial"/>
              </a:rPr>
              <a:t>Acoustics and its importance</a:t>
            </a:r>
            <a:endParaRPr/>
          </a:p>
          <a:p>
            <a:pPr indent="-457200" lvl="0" marL="457200" marR="0" rtl="0" algn="just">
              <a:spcBef>
                <a:spcPts val="0"/>
              </a:spcBef>
              <a:spcAft>
                <a:spcPts val="0"/>
              </a:spcAft>
              <a:buClr>
                <a:schemeClr val="lt1"/>
              </a:buClr>
              <a:buSzPts val="3600"/>
              <a:buFont typeface="Noto Sans Symbols"/>
              <a:buChar char="❑"/>
            </a:pPr>
            <a:r>
              <a:rPr lang="en-IN" sz="3600">
                <a:solidFill>
                  <a:schemeClr val="lt1"/>
                </a:solidFill>
                <a:latin typeface="Arial"/>
                <a:ea typeface="Arial"/>
                <a:cs typeface="Arial"/>
                <a:sym typeface="Arial"/>
              </a:rPr>
              <a:t>Reverberation time</a:t>
            </a:r>
            <a:endParaRPr/>
          </a:p>
          <a:p>
            <a:pPr indent="-457200" lvl="0" marL="457200" marR="0" rtl="0" algn="just">
              <a:spcBef>
                <a:spcPts val="0"/>
              </a:spcBef>
              <a:spcAft>
                <a:spcPts val="0"/>
              </a:spcAft>
              <a:buClr>
                <a:srgbClr val="00FF00"/>
              </a:buClr>
              <a:buSzPts val="3600"/>
              <a:buFont typeface="Noto Sans Symbols"/>
              <a:buChar char="❑"/>
            </a:pPr>
            <a:r>
              <a:rPr b="1" lang="en-IN" sz="3600">
                <a:solidFill>
                  <a:srgbClr val="00FF00"/>
                </a:solidFill>
                <a:latin typeface="Arial"/>
                <a:ea typeface="Arial"/>
                <a:cs typeface="Arial"/>
                <a:sym typeface="Arial"/>
              </a:rPr>
              <a:t>Sabine’s and Eyring’s formulae (Qualitative idea)</a:t>
            </a:r>
            <a:endParaRPr/>
          </a:p>
          <a:p>
            <a:pPr indent="-457200" lvl="0" marL="457200" marR="0" rtl="0" algn="just">
              <a:spcBef>
                <a:spcPts val="0"/>
              </a:spcBef>
              <a:spcAft>
                <a:spcPts val="0"/>
              </a:spcAft>
              <a:buClr>
                <a:srgbClr val="00FF00"/>
              </a:buClr>
              <a:buSzPts val="3600"/>
              <a:buFont typeface="Noto Sans Symbols"/>
              <a:buChar char="❑"/>
            </a:pPr>
            <a:r>
              <a:rPr b="1" lang="en-IN" sz="3600">
                <a:solidFill>
                  <a:srgbClr val="00FF00"/>
                </a:solidFill>
                <a:latin typeface="Arial"/>
                <a:ea typeface="Arial"/>
                <a:cs typeface="Arial"/>
                <a:sym typeface="Arial"/>
              </a:rPr>
              <a:t>Absorption coefficient</a:t>
            </a:r>
            <a:endParaRPr/>
          </a:p>
          <a:p>
            <a:pPr indent="-457200" lvl="0" marL="457200" marR="0" rtl="0" algn="just">
              <a:spcBef>
                <a:spcPts val="0"/>
              </a:spcBef>
              <a:spcAft>
                <a:spcPts val="0"/>
              </a:spcAft>
              <a:buClr>
                <a:schemeClr val="lt1"/>
              </a:buClr>
              <a:buSzPts val="3600"/>
              <a:buFont typeface="Noto Sans Symbols"/>
              <a:buChar char="❑"/>
            </a:pPr>
            <a:r>
              <a:rPr lang="en-IN" sz="3600">
                <a:solidFill>
                  <a:schemeClr val="lt1"/>
                </a:solidFill>
                <a:latin typeface="Arial"/>
                <a:ea typeface="Arial"/>
                <a:cs typeface="Arial"/>
                <a:sym typeface="Arial"/>
              </a:rPr>
              <a:t>Method to measure absorption coefficient</a:t>
            </a:r>
            <a:endParaRPr/>
          </a:p>
          <a:p>
            <a:pPr indent="-457200" lvl="0" marL="457200" marR="0" rtl="0" algn="just">
              <a:spcBef>
                <a:spcPts val="0"/>
              </a:spcBef>
              <a:spcAft>
                <a:spcPts val="0"/>
              </a:spcAft>
              <a:buClr>
                <a:schemeClr val="lt1"/>
              </a:buClr>
              <a:buSzPts val="3600"/>
              <a:buFont typeface="Noto Sans Symbols"/>
              <a:buChar char="❑"/>
            </a:pPr>
            <a:r>
              <a:rPr lang="en-IN" sz="3600">
                <a:solidFill>
                  <a:schemeClr val="lt1"/>
                </a:solidFill>
                <a:latin typeface="Arial"/>
                <a:ea typeface="Arial"/>
                <a:cs typeface="Arial"/>
                <a:sym typeface="Arial"/>
              </a:rPr>
              <a:t>Applications of acoustics- Designing of hall for speech, concert, and opera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Sabine’s Formula for Reverberation Time</a:t>
            </a:r>
            <a:endParaRPr b="1" i="0" sz="4000" u="none" cap="none" strike="noStrike">
              <a:solidFill>
                <a:srgbClr val="FFFF00"/>
              </a:solidFill>
              <a:latin typeface="Arial"/>
              <a:ea typeface="Arial"/>
              <a:cs typeface="Arial"/>
              <a:sym typeface="Arial"/>
            </a:endParaRPr>
          </a:p>
        </p:txBody>
      </p:sp>
      <p:cxnSp>
        <p:nvCxnSpPr>
          <p:cNvPr id="289" name="Google Shape;289;p15"/>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290" name="Google Shape;290;p15"/>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291" name="Google Shape;291;p15"/>
          <p:cNvSpPr/>
          <p:nvPr/>
        </p:nvSpPr>
        <p:spPr>
          <a:xfrm>
            <a:off x="0" y="938082"/>
            <a:ext cx="12192000"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rgbClr val="00FF00"/>
                </a:solidFill>
                <a:latin typeface="Arial"/>
                <a:ea typeface="Arial"/>
                <a:cs typeface="Arial"/>
                <a:sym typeface="Arial"/>
              </a:rPr>
              <a:t>Prof. W. C. Sabine (1868-1919) determined the reverberation times of empty halls and furnished halls of different sizes and arrived at the following conclusions.</a:t>
            </a:r>
            <a:endParaRPr/>
          </a:p>
        </p:txBody>
      </p:sp>
      <p:sp>
        <p:nvSpPr>
          <p:cNvPr id="292" name="Google Shape;292;p15"/>
          <p:cNvSpPr/>
          <p:nvPr/>
        </p:nvSpPr>
        <p:spPr>
          <a:xfrm>
            <a:off x="0" y="2962886"/>
            <a:ext cx="12192000" cy="353943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The reverberation time depends on the reflecting properties of the walls, floor and ceiling of the hall.</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The reverberation time depends upon the volume of the hall.</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The reverberation time depends on the absorbing power of the various surfaces (carpets, cushions, curtains etc).</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The reverberation time depends on the frequency of the sound.</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The reverberation time is independent of the positions of the source and the listener and the shape of the room.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Sabine’s Formula for Reverberation Time</a:t>
            </a:r>
            <a:endParaRPr b="1" i="0" sz="4000" u="none" cap="none" strike="noStrike">
              <a:solidFill>
                <a:srgbClr val="FFFF00"/>
              </a:solidFill>
              <a:latin typeface="Arial"/>
              <a:ea typeface="Arial"/>
              <a:cs typeface="Arial"/>
              <a:sym typeface="Arial"/>
            </a:endParaRPr>
          </a:p>
        </p:txBody>
      </p:sp>
      <p:cxnSp>
        <p:nvCxnSpPr>
          <p:cNvPr id="298" name="Google Shape;298;p16"/>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299" name="Google Shape;299;p16"/>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300" name="Google Shape;300;p16"/>
          <p:cNvSpPr/>
          <p:nvPr/>
        </p:nvSpPr>
        <p:spPr>
          <a:xfrm>
            <a:off x="0" y="938082"/>
            <a:ext cx="12192000"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Prof. Sabine summarized his results in the form of the following equation.</a:t>
            </a:r>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l">
              <a:spcBef>
                <a:spcPts val="0"/>
              </a:spcBef>
              <a:spcAft>
                <a:spcPts val="0"/>
              </a:spcAft>
              <a:buNone/>
            </a:pPr>
            <a:r>
              <a:rPr lang="en-IN" sz="2800">
                <a:solidFill>
                  <a:srgbClr val="00FF00"/>
                </a:solidFill>
                <a:latin typeface="Arial"/>
                <a:ea typeface="Arial"/>
                <a:cs typeface="Arial"/>
                <a:sym typeface="Arial"/>
              </a:rPr>
              <a:t>                Reverberation Time,</a:t>
            </a:r>
            <a:endParaRPr/>
          </a:p>
        </p:txBody>
      </p:sp>
      <p:sp>
        <p:nvSpPr>
          <p:cNvPr id="301" name="Google Shape;301;p16"/>
          <p:cNvSpPr txBox="1"/>
          <p:nvPr/>
        </p:nvSpPr>
        <p:spPr>
          <a:xfrm>
            <a:off x="5435715" y="1651238"/>
            <a:ext cx="4393500" cy="8916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302" name="Google Shape;302;p16"/>
          <p:cNvSpPr txBox="1"/>
          <p:nvPr/>
        </p:nvSpPr>
        <p:spPr>
          <a:xfrm>
            <a:off x="5435721" y="2690196"/>
            <a:ext cx="1320553" cy="80381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303" name="Google Shape;303;p16"/>
          <p:cNvSpPr/>
          <p:nvPr/>
        </p:nvSpPr>
        <p:spPr>
          <a:xfrm>
            <a:off x="0" y="3471892"/>
            <a:ext cx="12191999"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Calibri"/>
                <a:ea typeface="Calibri"/>
                <a:cs typeface="Calibri"/>
                <a:sym typeface="Calibri"/>
              </a:rPr>
              <a:t>where K is a proportionality constant, whose value depends upon the units in which the length is measured </a:t>
            </a:r>
            <a:endParaRPr/>
          </a:p>
          <a:p>
            <a:pPr indent="0" lvl="0" marL="0" marR="0" rtl="0" algn="l">
              <a:spcBef>
                <a:spcPts val="0"/>
              </a:spcBef>
              <a:spcAft>
                <a:spcPts val="0"/>
              </a:spcAft>
              <a:buNone/>
            </a:pPr>
            <a:r>
              <a:rPr lang="en-IN" sz="2800">
                <a:solidFill>
                  <a:schemeClr val="lt1"/>
                </a:solidFill>
                <a:latin typeface="Calibri"/>
                <a:ea typeface="Calibri"/>
                <a:cs typeface="Calibri"/>
                <a:sym typeface="Calibri"/>
              </a:rPr>
              <a:t>If it is in feet then K = 0.05 and (velocity of sound 1120 ft s</a:t>
            </a:r>
            <a:r>
              <a:rPr baseline="30000" lang="en-IN" sz="2800">
                <a:solidFill>
                  <a:schemeClr val="lt1"/>
                </a:solidFill>
                <a:latin typeface="Calibri"/>
                <a:ea typeface="Calibri"/>
                <a:cs typeface="Calibri"/>
                <a:sym typeface="Calibri"/>
              </a:rPr>
              <a:t>-1</a:t>
            </a:r>
            <a:r>
              <a:rPr lang="en-IN" sz="2800">
                <a:solidFill>
                  <a:schemeClr val="lt1"/>
                </a:solidFill>
                <a:latin typeface="Calibri"/>
                <a:ea typeface="Calibri"/>
                <a:cs typeface="Calibri"/>
                <a:sym typeface="Calibri"/>
              </a:rPr>
              <a:t>)</a:t>
            </a:r>
            <a:endParaRPr/>
          </a:p>
          <a:p>
            <a:pPr indent="0" lvl="0" marL="0" marR="0" rtl="0" algn="l">
              <a:spcBef>
                <a:spcPts val="0"/>
              </a:spcBef>
              <a:spcAft>
                <a:spcPts val="0"/>
              </a:spcAft>
              <a:buNone/>
            </a:pPr>
            <a:r>
              <a:rPr lang="en-IN" sz="2800">
                <a:solidFill>
                  <a:schemeClr val="lt1"/>
                </a:solidFill>
                <a:latin typeface="Calibri"/>
                <a:ea typeface="Calibri"/>
                <a:cs typeface="Calibri"/>
                <a:sym typeface="Calibri"/>
              </a:rPr>
              <a:t>If it is in meter then K = 0.161 (velocity of sound 340 m s</a:t>
            </a:r>
            <a:r>
              <a:rPr baseline="30000" lang="en-IN" sz="2800">
                <a:solidFill>
                  <a:schemeClr val="lt1"/>
                </a:solidFill>
                <a:latin typeface="Calibri"/>
                <a:ea typeface="Calibri"/>
                <a:cs typeface="Calibri"/>
                <a:sym typeface="Calibri"/>
              </a:rPr>
              <a:t>-1</a:t>
            </a:r>
            <a:r>
              <a:rPr lang="en-IN" sz="2800">
                <a:solidFill>
                  <a:schemeClr val="lt1"/>
                </a:solidFill>
                <a:latin typeface="Calibri"/>
                <a:ea typeface="Calibri"/>
                <a:cs typeface="Calibri"/>
                <a:sym typeface="Calibri"/>
              </a:rPr>
              <a:t>)</a:t>
            </a:r>
            <a:endParaRPr/>
          </a:p>
        </p:txBody>
      </p:sp>
      <p:sp>
        <p:nvSpPr>
          <p:cNvPr id="304" name="Google Shape;304;p16"/>
          <p:cNvSpPr/>
          <p:nvPr/>
        </p:nvSpPr>
        <p:spPr>
          <a:xfrm>
            <a:off x="3" y="6381087"/>
            <a:ext cx="1219199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highlight>
                  <a:srgbClr val="FFFF00"/>
                </a:highlight>
                <a:latin typeface="Comic Sans MS"/>
                <a:ea typeface="Comic Sans MS"/>
                <a:cs typeface="Comic Sans MS"/>
                <a:sym typeface="Comic Sans MS"/>
              </a:rPr>
              <a:t>This Equation is known as Sabine’s formula for reverberation time</a:t>
            </a:r>
            <a:endParaRPr/>
          </a:p>
        </p:txBody>
      </p:sp>
      <p:sp>
        <p:nvSpPr>
          <p:cNvPr id="305" name="Google Shape;305;p16"/>
          <p:cNvSpPr txBox="1"/>
          <p:nvPr/>
        </p:nvSpPr>
        <p:spPr>
          <a:xfrm>
            <a:off x="3639337" y="5287780"/>
            <a:ext cx="4377000" cy="11472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Sabine’s Law</a:t>
            </a:r>
            <a:endParaRPr b="1" i="0" sz="4000" u="none" cap="none" strike="noStrike">
              <a:solidFill>
                <a:srgbClr val="FFFF00"/>
              </a:solidFill>
              <a:latin typeface="Arial"/>
              <a:ea typeface="Arial"/>
              <a:cs typeface="Arial"/>
              <a:sym typeface="Arial"/>
            </a:endParaRPr>
          </a:p>
        </p:txBody>
      </p:sp>
      <p:cxnSp>
        <p:nvCxnSpPr>
          <p:cNvPr id="311" name="Google Shape;311;p17"/>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312" name="Google Shape;312;p17"/>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313" name="Google Shape;313;p17"/>
          <p:cNvSpPr/>
          <p:nvPr/>
        </p:nvSpPr>
        <p:spPr>
          <a:xfrm>
            <a:off x="0" y="938082"/>
            <a:ext cx="12192000"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It may be rewritten as and also called as Sabine’s Law</a:t>
            </a:r>
            <a:endParaRPr/>
          </a:p>
        </p:txBody>
      </p:sp>
      <p:sp>
        <p:nvSpPr>
          <p:cNvPr id="314" name="Google Shape;314;p17"/>
          <p:cNvSpPr/>
          <p:nvPr/>
        </p:nvSpPr>
        <p:spPr>
          <a:xfrm>
            <a:off x="-1" y="4430799"/>
            <a:ext cx="12191999" cy="523220"/>
          </a:xfrm>
          <a:prstGeom prst="rect">
            <a:avLst/>
          </a:prstGeom>
          <a:blipFill rotWithShape="1">
            <a:blip r:embed="rId4">
              <a:alphaModFix/>
            </a:blip>
            <a:stretch>
              <a:fillRect b="-32556" l="0" r="0" t="-1162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315" name="Google Shape;315;p17"/>
          <p:cNvSpPr txBox="1"/>
          <p:nvPr/>
        </p:nvSpPr>
        <p:spPr>
          <a:xfrm>
            <a:off x="4606840" y="1727602"/>
            <a:ext cx="2398157" cy="1070229"/>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316" name="Google Shape;316;p17"/>
          <p:cNvSpPr txBox="1"/>
          <p:nvPr/>
        </p:nvSpPr>
        <p:spPr>
          <a:xfrm>
            <a:off x="1918188" y="3182628"/>
            <a:ext cx="7775462" cy="100822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317" name="Google Shape;317;p17"/>
          <p:cNvSpPr/>
          <p:nvPr/>
        </p:nvSpPr>
        <p:spPr>
          <a:xfrm>
            <a:off x="0" y="5456954"/>
            <a:ext cx="12191999"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rgbClr val="FFFF00"/>
                </a:solidFill>
                <a:latin typeface="Arial"/>
                <a:ea typeface="Arial"/>
                <a:cs typeface="Arial"/>
                <a:sym typeface="Arial"/>
              </a:rPr>
              <a:t>as V, S and α can be calculated from plans and specifications, so it is possible for an architect to design an auditorium with any desired time of reverberation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1" name="Shape 321"/>
        <p:cNvGrpSpPr/>
        <p:nvPr/>
      </p:nvGrpSpPr>
      <p:grpSpPr>
        <a:xfrm>
          <a:off x="0" y="0"/>
          <a:ext cx="0" cy="0"/>
          <a:chOff x="0" y="0"/>
          <a:chExt cx="0" cy="0"/>
        </a:xfrm>
      </p:grpSpPr>
      <p:sp>
        <p:nvSpPr>
          <p:cNvPr id="322" name="Google Shape;322;p18"/>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Absorption of sound</a:t>
            </a:r>
            <a:endParaRPr b="1" i="0" sz="4000" u="none" cap="none" strike="noStrike">
              <a:solidFill>
                <a:srgbClr val="FFFF00"/>
              </a:solidFill>
              <a:latin typeface="Arial"/>
              <a:ea typeface="Arial"/>
              <a:cs typeface="Arial"/>
              <a:sym typeface="Arial"/>
            </a:endParaRPr>
          </a:p>
        </p:txBody>
      </p:sp>
      <p:cxnSp>
        <p:nvCxnSpPr>
          <p:cNvPr id="323" name="Google Shape;323;p18"/>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324" name="Google Shape;324;p18"/>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325" name="Google Shape;325;p18"/>
          <p:cNvSpPr/>
          <p:nvPr/>
        </p:nvSpPr>
        <p:spPr>
          <a:xfrm>
            <a:off x="0" y="1034338"/>
            <a:ext cx="12192000" cy="526297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rgbClr val="00FF00"/>
                </a:solidFill>
                <a:latin typeface="Arial"/>
                <a:ea typeface="Arial"/>
                <a:cs typeface="Arial"/>
                <a:sym typeface="Arial"/>
              </a:rPr>
              <a:t>The property of a surface by which sound energy is converted into other form of energy (heat) is known as absorption.</a:t>
            </a:r>
            <a:endParaRPr/>
          </a:p>
          <a:p>
            <a:pPr indent="0" lvl="0" marL="0" marR="0" rtl="0" algn="just">
              <a:spcBef>
                <a:spcPts val="0"/>
              </a:spcBef>
              <a:spcAft>
                <a:spcPts val="0"/>
              </a:spcAft>
              <a:buNone/>
            </a:pPr>
            <a:r>
              <a:t/>
            </a:r>
            <a:endParaRPr sz="2800">
              <a:solidFill>
                <a:srgbClr val="00FF00"/>
              </a:solidFill>
              <a:latin typeface="Arial"/>
              <a:ea typeface="Arial"/>
              <a:cs typeface="Arial"/>
              <a:sym typeface="Arial"/>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rPr i="1" lang="en-IN" sz="2800">
                <a:solidFill>
                  <a:srgbClr val="FFFF00"/>
                </a:solidFill>
                <a:latin typeface="Arial"/>
                <a:ea typeface="Arial"/>
                <a:cs typeface="Arial"/>
                <a:sym typeface="Arial"/>
              </a:rPr>
              <a:t>1. Porosity: </a:t>
            </a:r>
            <a:r>
              <a:rPr lang="en-IN" sz="2800">
                <a:solidFill>
                  <a:schemeClr val="lt1"/>
                </a:solidFill>
                <a:latin typeface="Arial"/>
                <a:ea typeface="Arial"/>
                <a:cs typeface="Arial"/>
                <a:sym typeface="Arial"/>
              </a:rPr>
              <a:t>In the process of absorption sound energy is converted into heat due to frictional resistance inside the pores of the material. The fibrous and porous materials absorb sound energy more, than other solid materials.</a:t>
            </a:r>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rPr i="1" lang="en-IN" sz="2800">
                <a:solidFill>
                  <a:srgbClr val="FFFF00"/>
                </a:solidFill>
                <a:latin typeface="Arial"/>
                <a:ea typeface="Arial"/>
                <a:cs typeface="Arial"/>
                <a:sym typeface="Arial"/>
              </a:rPr>
              <a:t>2. Flexural vibration: </a:t>
            </a:r>
            <a:r>
              <a:rPr lang="en-IN" sz="2800">
                <a:solidFill>
                  <a:schemeClr val="lt1"/>
                </a:solidFill>
                <a:latin typeface="Arial"/>
                <a:ea typeface="Arial"/>
                <a:cs typeface="Arial"/>
                <a:sym typeface="Arial"/>
              </a:rPr>
              <a:t>When sound waves fall on flexible materials not rigidly mounted, the material of course is set into vibration and the damping forces called into play dissipate the incident sound energy into heat.</a:t>
            </a:r>
            <a:endParaRPr/>
          </a:p>
        </p:txBody>
      </p:sp>
      <p:sp>
        <p:nvSpPr>
          <p:cNvPr id="326" name="Google Shape;326;p18"/>
          <p:cNvSpPr/>
          <p:nvPr/>
        </p:nvSpPr>
        <p:spPr>
          <a:xfrm>
            <a:off x="3809845" y="2654787"/>
            <a:ext cx="4979248"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rgbClr val="FFFF00"/>
                </a:solidFill>
                <a:latin typeface="Arial"/>
                <a:ea typeface="Arial"/>
                <a:cs typeface="Arial"/>
                <a:sym typeface="Arial"/>
              </a:rPr>
              <a:t>It is mainly due to two causes: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Absorption Coefficient of Sound</a:t>
            </a:r>
            <a:endParaRPr b="1" i="0" sz="4000" u="none" cap="none" strike="noStrike">
              <a:solidFill>
                <a:srgbClr val="FFFF00"/>
              </a:solidFill>
              <a:latin typeface="Arial"/>
              <a:ea typeface="Arial"/>
              <a:cs typeface="Arial"/>
              <a:sym typeface="Arial"/>
            </a:endParaRPr>
          </a:p>
        </p:txBody>
      </p:sp>
      <p:cxnSp>
        <p:nvCxnSpPr>
          <p:cNvPr id="332" name="Google Shape;332;p19"/>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333" name="Google Shape;333;p19"/>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334" name="Google Shape;334;p19"/>
          <p:cNvSpPr/>
          <p:nvPr/>
        </p:nvSpPr>
        <p:spPr>
          <a:xfrm>
            <a:off x="0" y="853858"/>
            <a:ext cx="12192000"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The coefficient of absorption `α’ of a materials is defined as the ratio of sound energy absorbed by its surface to that of the total sound energy incident on the surface.</a:t>
            </a:r>
            <a:endParaRPr/>
          </a:p>
        </p:txBody>
      </p:sp>
      <p:sp>
        <p:nvSpPr>
          <p:cNvPr id="335" name="Google Shape;335;p19"/>
          <p:cNvSpPr/>
          <p:nvPr/>
        </p:nvSpPr>
        <p:spPr>
          <a:xfrm>
            <a:off x="0" y="5652283"/>
            <a:ext cx="12191999"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rgbClr val="FFFF00"/>
                </a:solidFill>
                <a:latin typeface="Arial"/>
                <a:ea typeface="Arial"/>
                <a:cs typeface="Arial"/>
                <a:sym typeface="Arial"/>
              </a:rPr>
              <a:t>1m</a:t>
            </a:r>
            <a:r>
              <a:rPr baseline="30000" lang="en-IN" sz="2800">
                <a:solidFill>
                  <a:srgbClr val="FFFF00"/>
                </a:solidFill>
                <a:latin typeface="Arial"/>
                <a:ea typeface="Arial"/>
                <a:cs typeface="Arial"/>
                <a:sym typeface="Arial"/>
              </a:rPr>
              <a:t>2</a:t>
            </a:r>
            <a:r>
              <a:rPr lang="en-IN" sz="2800">
                <a:solidFill>
                  <a:srgbClr val="FFFF00"/>
                </a:solidFill>
                <a:latin typeface="Arial"/>
                <a:ea typeface="Arial"/>
                <a:cs typeface="Arial"/>
                <a:sym typeface="Arial"/>
              </a:rPr>
              <a:t> Sabine is the amount of sound absorbed by one square meter area of fully open window.</a:t>
            </a:r>
            <a:endParaRPr/>
          </a:p>
        </p:txBody>
      </p:sp>
      <p:sp>
        <p:nvSpPr>
          <p:cNvPr id="336" name="Google Shape;336;p19"/>
          <p:cNvSpPr/>
          <p:nvPr/>
        </p:nvSpPr>
        <p:spPr>
          <a:xfrm>
            <a:off x="2" y="4113726"/>
            <a:ext cx="12191998"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Thus the </a:t>
            </a:r>
            <a:r>
              <a:rPr lang="en-IN" sz="2800">
                <a:solidFill>
                  <a:srgbClr val="00FF00"/>
                </a:solidFill>
                <a:latin typeface="Arial"/>
                <a:ea typeface="Arial"/>
                <a:cs typeface="Arial"/>
                <a:sym typeface="Arial"/>
              </a:rPr>
              <a:t>unit of absorption</a:t>
            </a:r>
            <a:r>
              <a:rPr lang="en-IN" sz="2800">
                <a:solidFill>
                  <a:schemeClr val="lt1"/>
                </a:solidFill>
                <a:latin typeface="Arial"/>
                <a:ea typeface="Arial"/>
                <a:cs typeface="Arial"/>
                <a:sym typeface="Arial"/>
              </a:rPr>
              <a:t> is the open window unit (O.W.U.), which is named a </a:t>
            </a:r>
            <a:r>
              <a:rPr lang="en-IN" sz="2800">
                <a:solidFill>
                  <a:srgbClr val="00FF00"/>
                </a:solidFill>
                <a:latin typeface="Arial"/>
                <a:ea typeface="Arial"/>
                <a:cs typeface="Arial"/>
                <a:sym typeface="Arial"/>
              </a:rPr>
              <a:t>“Sabine” </a:t>
            </a:r>
            <a:r>
              <a:rPr lang="en-IN" sz="2800">
                <a:solidFill>
                  <a:schemeClr val="lt1"/>
                </a:solidFill>
                <a:latin typeface="Arial"/>
                <a:ea typeface="Arial"/>
                <a:cs typeface="Arial"/>
                <a:sym typeface="Arial"/>
              </a:rPr>
              <a:t>after the scientist who established the unit.</a:t>
            </a:r>
            <a:endParaRPr/>
          </a:p>
        </p:txBody>
      </p:sp>
      <p:sp>
        <p:nvSpPr>
          <p:cNvPr id="337" name="Google Shape;337;p19"/>
          <p:cNvSpPr/>
          <p:nvPr/>
        </p:nvSpPr>
        <p:spPr>
          <a:xfrm>
            <a:off x="0" y="2303574"/>
            <a:ext cx="12191998" cy="987001"/>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
          <p:cNvSpPr txBox="1"/>
          <p:nvPr/>
        </p:nvSpPr>
        <p:spPr>
          <a:xfrm>
            <a:off x="0" y="14285"/>
            <a:ext cx="1219200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4000"/>
              <a:buFont typeface="Arial"/>
              <a:buNone/>
            </a:pPr>
            <a:r>
              <a:rPr b="1" i="0" lang="en-IN" sz="4000" u="none" cap="none" strike="noStrike">
                <a:solidFill>
                  <a:srgbClr val="FFFF00"/>
                </a:solidFill>
                <a:latin typeface="Arial"/>
                <a:ea typeface="Arial"/>
                <a:cs typeface="Arial"/>
                <a:sym typeface="Arial"/>
              </a:rPr>
              <a:t>Contents</a:t>
            </a:r>
            <a:endParaRPr/>
          </a:p>
        </p:txBody>
      </p:sp>
      <p:cxnSp>
        <p:nvCxnSpPr>
          <p:cNvPr id="168" name="Google Shape;168;p2"/>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169" name="Google Shape;169;p2"/>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170" name="Google Shape;170;p2"/>
          <p:cNvSpPr/>
          <p:nvPr/>
        </p:nvSpPr>
        <p:spPr>
          <a:xfrm>
            <a:off x="1" y="1443841"/>
            <a:ext cx="12191999" cy="3970318"/>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3600"/>
              <a:buFont typeface="Noto Sans Symbols"/>
              <a:buChar char="❑"/>
            </a:pPr>
            <a:r>
              <a:rPr b="0" i="0" lang="en-IN" sz="3600" u="none" cap="none" strike="noStrike">
                <a:solidFill>
                  <a:schemeClr val="lt1"/>
                </a:solidFill>
                <a:latin typeface="Arial"/>
                <a:ea typeface="Arial"/>
                <a:cs typeface="Arial"/>
                <a:sym typeface="Arial"/>
              </a:rPr>
              <a:t>Acoustics and its importance</a:t>
            </a:r>
            <a:endParaRPr/>
          </a:p>
          <a:p>
            <a:pPr indent="-457200" lvl="0" marL="457200" marR="0" rtl="0" algn="just">
              <a:spcBef>
                <a:spcPts val="0"/>
              </a:spcBef>
              <a:spcAft>
                <a:spcPts val="0"/>
              </a:spcAft>
              <a:buClr>
                <a:schemeClr val="lt1"/>
              </a:buClr>
              <a:buSzPts val="3600"/>
              <a:buFont typeface="Noto Sans Symbols"/>
              <a:buChar char="❑"/>
            </a:pPr>
            <a:r>
              <a:rPr b="0" i="0" lang="en-IN" sz="3600" u="none" cap="none" strike="noStrike">
                <a:solidFill>
                  <a:schemeClr val="lt1"/>
                </a:solidFill>
                <a:latin typeface="Arial"/>
                <a:ea typeface="Arial"/>
                <a:cs typeface="Arial"/>
                <a:sym typeface="Arial"/>
              </a:rPr>
              <a:t>Reverberation time</a:t>
            </a:r>
            <a:endParaRPr/>
          </a:p>
          <a:p>
            <a:pPr indent="-457200" lvl="0" marL="457200" marR="0" rtl="0" algn="just">
              <a:spcBef>
                <a:spcPts val="0"/>
              </a:spcBef>
              <a:spcAft>
                <a:spcPts val="0"/>
              </a:spcAft>
              <a:buClr>
                <a:schemeClr val="lt1"/>
              </a:buClr>
              <a:buSzPts val="3600"/>
              <a:buFont typeface="Noto Sans Symbols"/>
              <a:buChar char="❑"/>
            </a:pPr>
            <a:r>
              <a:rPr b="0" i="0" lang="en-IN" sz="3600" u="none" cap="none" strike="noStrike">
                <a:solidFill>
                  <a:schemeClr val="lt1"/>
                </a:solidFill>
                <a:latin typeface="Arial"/>
                <a:ea typeface="Arial"/>
                <a:cs typeface="Arial"/>
                <a:sym typeface="Arial"/>
              </a:rPr>
              <a:t>Sabine’s and Eyring’s formulae (Qualitative idea)</a:t>
            </a:r>
            <a:endParaRPr/>
          </a:p>
          <a:p>
            <a:pPr indent="-457200" lvl="0" marL="457200" marR="0" rtl="0" algn="just">
              <a:spcBef>
                <a:spcPts val="0"/>
              </a:spcBef>
              <a:spcAft>
                <a:spcPts val="0"/>
              </a:spcAft>
              <a:buClr>
                <a:schemeClr val="lt1"/>
              </a:buClr>
              <a:buSzPts val="3600"/>
              <a:buFont typeface="Noto Sans Symbols"/>
              <a:buChar char="❑"/>
            </a:pPr>
            <a:r>
              <a:rPr b="0" i="0" lang="en-IN" sz="3600" u="none" cap="none" strike="noStrike">
                <a:solidFill>
                  <a:schemeClr val="lt1"/>
                </a:solidFill>
                <a:latin typeface="Arial"/>
                <a:ea typeface="Arial"/>
                <a:cs typeface="Arial"/>
                <a:sym typeface="Arial"/>
              </a:rPr>
              <a:t>Absorption coefficient</a:t>
            </a:r>
            <a:endParaRPr/>
          </a:p>
          <a:p>
            <a:pPr indent="-457200" lvl="0" marL="457200" marR="0" rtl="0" algn="just">
              <a:spcBef>
                <a:spcPts val="0"/>
              </a:spcBef>
              <a:spcAft>
                <a:spcPts val="0"/>
              </a:spcAft>
              <a:buClr>
                <a:schemeClr val="lt1"/>
              </a:buClr>
              <a:buSzPts val="3600"/>
              <a:buFont typeface="Noto Sans Symbols"/>
              <a:buChar char="❑"/>
            </a:pPr>
            <a:r>
              <a:rPr b="0" i="0" lang="en-IN" sz="3600" u="none" cap="none" strike="noStrike">
                <a:solidFill>
                  <a:schemeClr val="lt1"/>
                </a:solidFill>
                <a:latin typeface="Arial"/>
                <a:ea typeface="Arial"/>
                <a:cs typeface="Arial"/>
                <a:sym typeface="Arial"/>
              </a:rPr>
              <a:t>Method to measure absorption coefficient</a:t>
            </a:r>
            <a:endParaRPr/>
          </a:p>
          <a:p>
            <a:pPr indent="-457200" lvl="0" marL="457200" marR="0" rtl="0" algn="just">
              <a:spcBef>
                <a:spcPts val="0"/>
              </a:spcBef>
              <a:spcAft>
                <a:spcPts val="0"/>
              </a:spcAft>
              <a:buClr>
                <a:schemeClr val="lt1"/>
              </a:buClr>
              <a:buSzPts val="3600"/>
              <a:buFont typeface="Noto Sans Symbols"/>
              <a:buChar char="❑"/>
            </a:pPr>
            <a:r>
              <a:rPr b="0" i="0" lang="en-IN" sz="3600" u="none" cap="none" strike="noStrike">
                <a:solidFill>
                  <a:schemeClr val="lt1"/>
                </a:solidFill>
                <a:latin typeface="Arial"/>
                <a:ea typeface="Arial"/>
                <a:cs typeface="Arial"/>
                <a:sym typeface="Arial"/>
              </a:rPr>
              <a:t>Applications of acoustics- Designing of hall for speech, concert, and opera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0"/>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Absorption Coefficient of Sound</a:t>
            </a:r>
            <a:endParaRPr b="1" i="0" sz="4000" u="none" cap="none" strike="noStrike">
              <a:solidFill>
                <a:srgbClr val="FFFF00"/>
              </a:solidFill>
              <a:latin typeface="Arial"/>
              <a:ea typeface="Arial"/>
              <a:cs typeface="Arial"/>
              <a:sym typeface="Arial"/>
            </a:endParaRPr>
          </a:p>
        </p:txBody>
      </p:sp>
      <p:cxnSp>
        <p:nvCxnSpPr>
          <p:cNvPr id="343" name="Google Shape;343;p20"/>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344" name="Google Shape;344;p20"/>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345" name="Google Shape;345;p20"/>
          <p:cNvSpPr/>
          <p:nvPr/>
        </p:nvSpPr>
        <p:spPr>
          <a:xfrm>
            <a:off x="0" y="1250905"/>
            <a:ext cx="12192000" cy="3970318"/>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The value of “α” depends on the nature of the material as well as the frequency of sound. It is a common practice to use the value of “α” at 500 Hz in acoustic designs. </a:t>
            </a:r>
            <a:endParaRPr/>
          </a:p>
          <a:p>
            <a:pPr indent="-279400" lvl="0" marL="457200" marR="0" rtl="0" algn="just">
              <a:spcBef>
                <a:spcPts val="0"/>
              </a:spcBef>
              <a:spcAft>
                <a:spcPts val="0"/>
              </a:spcAft>
              <a:buClr>
                <a:schemeClr val="dk1"/>
              </a:buClr>
              <a:buSzPts val="2800"/>
              <a:buFont typeface="Noto Sans Symbols"/>
              <a:buNone/>
            </a:pPr>
            <a:r>
              <a:t/>
            </a:r>
            <a:endParaRPr sz="2800">
              <a:solidFill>
                <a:schemeClr val="lt1"/>
              </a:solidFill>
              <a:latin typeface="Arial"/>
              <a:ea typeface="Arial"/>
              <a:cs typeface="Arial"/>
              <a:sym typeface="Arial"/>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If a material has the value of “α” as 0.5, it means that 50% of the incident sound energy will be absorbed per unit area. </a:t>
            </a:r>
            <a:endParaRPr/>
          </a:p>
          <a:p>
            <a:pPr indent="-279400" lvl="0" marL="457200" marR="0" rtl="0" algn="just">
              <a:spcBef>
                <a:spcPts val="0"/>
              </a:spcBef>
              <a:spcAft>
                <a:spcPts val="0"/>
              </a:spcAft>
              <a:buClr>
                <a:schemeClr val="dk1"/>
              </a:buClr>
              <a:buSzPts val="2800"/>
              <a:buFont typeface="Noto Sans Symbols"/>
              <a:buNone/>
            </a:pPr>
            <a:r>
              <a:t/>
            </a:r>
            <a:endParaRPr sz="2800">
              <a:solidFill>
                <a:schemeClr val="lt1"/>
              </a:solidFill>
              <a:latin typeface="Arial"/>
              <a:ea typeface="Arial"/>
              <a:cs typeface="Arial"/>
              <a:sym typeface="Arial"/>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If the material has a surface area of S sq.m., then the absorption provided by that material is</a:t>
            </a:r>
            <a:endParaRPr/>
          </a:p>
        </p:txBody>
      </p:sp>
      <p:sp>
        <p:nvSpPr>
          <p:cNvPr id="346" name="Google Shape;346;p20"/>
          <p:cNvSpPr txBox="1"/>
          <p:nvPr/>
        </p:nvSpPr>
        <p:spPr>
          <a:xfrm>
            <a:off x="5362626" y="5343793"/>
            <a:ext cx="1490793" cy="43088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347" name="Google Shape;347;p20"/>
          <p:cNvSpPr/>
          <p:nvPr/>
        </p:nvSpPr>
        <p:spPr>
          <a:xfrm>
            <a:off x="4932947" y="5221223"/>
            <a:ext cx="2286000" cy="722382"/>
          </a:xfrm>
          <a:prstGeom prst="rect">
            <a:avLst/>
          </a:prstGeom>
          <a:noFill/>
          <a:ln cap="flat" cmpd="sng" w="381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1"/>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Limitation of Sabine’s Formula</a:t>
            </a:r>
            <a:endParaRPr b="1" i="0" sz="4000" u="none" cap="none" strike="noStrike">
              <a:solidFill>
                <a:srgbClr val="FFFF00"/>
              </a:solidFill>
              <a:latin typeface="Arial"/>
              <a:ea typeface="Arial"/>
              <a:cs typeface="Arial"/>
              <a:sym typeface="Arial"/>
            </a:endParaRPr>
          </a:p>
        </p:txBody>
      </p:sp>
      <p:cxnSp>
        <p:nvCxnSpPr>
          <p:cNvPr id="353" name="Google Shape;353;p21"/>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354" name="Google Shape;354;p21"/>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355" name="Google Shape;355;p21"/>
          <p:cNvSpPr/>
          <p:nvPr/>
        </p:nvSpPr>
        <p:spPr>
          <a:xfrm>
            <a:off x="0" y="1395289"/>
            <a:ext cx="12192000" cy="353943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It is good for only small values of absorption coefficient (α &lt; 0.2)</a:t>
            </a:r>
            <a:endParaRPr/>
          </a:p>
          <a:p>
            <a:pPr indent="-279400" lvl="0" marL="457200" marR="0" rtl="0" algn="just">
              <a:spcBef>
                <a:spcPts val="0"/>
              </a:spcBef>
              <a:spcAft>
                <a:spcPts val="0"/>
              </a:spcAft>
              <a:buClr>
                <a:schemeClr val="dk1"/>
              </a:buClr>
              <a:buSzPts val="2800"/>
              <a:buFont typeface="Noto Sans Symbols"/>
              <a:buNone/>
            </a:pPr>
            <a:r>
              <a:t/>
            </a:r>
            <a:endParaRPr sz="2800">
              <a:solidFill>
                <a:schemeClr val="lt1"/>
              </a:solidFill>
              <a:latin typeface="Arial"/>
              <a:ea typeface="Arial"/>
              <a:cs typeface="Arial"/>
              <a:sym typeface="Arial"/>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It is not valid for higher values of α </a:t>
            </a:r>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         </a:t>
            </a:r>
            <a:r>
              <a:rPr i="1" lang="en-IN" sz="2800">
                <a:solidFill>
                  <a:srgbClr val="00FF00"/>
                </a:solidFill>
                <a:latin typeface="Arial"/>
                <a:ea typeface="Arial"/>
                <a:cs typeface="Arial"/>
                <a:sym typeface="Arial"/>
              </a:rPr>
              <a:t>This is because for α = 1, T should be zero, where as Sabine’s 	formula finds T = KV/A, a non zero value.</a:t>
            </a:r>
            <a:endParaRPr/>
          </a:p>
          <a:p>
            <a:pPr indent="-279400" lvl="0" marL="457200" marR="0" rtl="0" algn="just">
              <a:spcBef>
                <a:spcPts val="0"/>
              </a:spcBef>
              <a:spcAft>
                <a:spcPts val="0"/>
              </a:spcAft>
              <a:buClr>
                <a:schemeClr val="dk1"/>
              </a:buClr>
              <a:buSzPts val="2800"/>
              <a:buFont typeface="Noto Sans Symbols"/>
              <a:buNone/>
            </a:pPr>
            <a:r>
              <a:t/>
            </a:r>
            <a:endParaRPr sz="2800">
              <a:solidFill>
                <a:schemeClr val="lt1"/>
              </a:solidFill>
              <a:latin typeface="Arial"/>
              <a:ea typeface="Arial"/>
              <a:cs typeface="Arial"/>
              <a:sym typeface="Arial"/>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For higher values of absorption coefficient, the Sabine’s formula gives higher value of reverberation time than its actual value.</a:t>
            </a:r>
            <a:endParaRPr/>
          </a:p>
        </p:txBody>
      </p:sp>
      <p:sp>
        <p:nvSpPr>
          <p:cNvPr id="356" name="Google Shape;356;p21"/>
          <p:cNvSpPr/>
          <p:nvPr/>
        </p:nvSpPr>
        <p:spPr>
          <a:xfrm>
            <a:off x="0" y="5607095"/>
            <a:ext cx="1219199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3200">
                <a:solidFill>
                  <a:schemeClr val="dk1"/>
                </a:solidFill>
                <a:highlight>
                  <a:srgbClr val="FFFF00"/>
                </a:highlight>
                <a:latin typeface="Calibri"/>
                <a:ea typeface="Calibri"/>
                <a:cs typeface="Calibri"/>
                <a:sym typeface="Calibri"/>
              </a:rPr>
              <a:t>Therefore, Eyring’s Formula came in existence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2"/>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Eyring’s Formula</a:t>
            </a:r>
            <a:endParaRPr b="1" i="0" sz="4000" u="none" cap="none" strike="noStrike">
              <a:solidFill>
                <a:srgbClr val="FFFF00"/>
              </a:solidFill>
              <a:latin typeface="Arial"/>
              <a:ea typeface="Arial"/>
              <a:cs typeface="Arial"/>
              <a:sym typeface="Arial"/>
            </a:endParaRPr>
          </a:p>
        </p:txBody>
      </p:sp>
      <p:cxnSp>
        <p:nvCxnSpPr>
          <p:cNvPr id="362" name="Google Shape;362;p22"/>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363" name="Google Shape;363;p22"/>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364" name="Google Shape;364;p22"/>
          <p:cNvSpPr/>
          <p:nvPr/>
        </p:nvSpPr>
        <p:spPr>
          <a:xfrm>
            <a:off x="0" y="1115121"/>
            <a:ext cx="1219200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Under the same assumptions, as has been considered for Sabine’s case</a:t>
            </a:r>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Fraction of energy absorbed = average absorption coefficient = α, and</a:t>
            </a:r>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Fraction of energy reflected = average reflection coefficient = 1- α</a:t>
            </a:r>
            <a:endParaRPr sz="2800">
              <a:solidFill>
                <a:schemeClr val="lt1"/>
              </a:solidFill>
              <a:latin typeface="Arial"/>
              <a:ea typeface="Arial"/>
              <a:cs typeface="Arial"/>
              <a:sym typeface="Arial"/>
            </a:endParaRPr>
          </a:p>
        </p:txBody>
      </p:sp>
      <p:sp>
        <p:nvSpPr>
          <p:cNvPr id="365" name="Google Shape;365;p22"/>
          <p:cNvSpPr txBox="1"/>
          <p:nvPr/>
        </p:nvSpPr>
        <p:spPr>
          <a:xfrm>
            <a:off x="1979194" y="3573605"/>
            <a:ext cx="3607654" cy="1022524"/>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366" name="Google Shape;366;p22"/>
          <p:cNvSpPr/>
          <p:nvPr/>
        </p:nvSpPr>
        <p:spPr>
          <a:xfrm>
            <a:off x="5787190" y="3829750"/>
            <a:ext cx="6268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lt1"/>
                </a:solidFill>
                <a:latin typeface="Arial"/>
                <a:ea typeface="Arial"/>
                <a:cs typeface="Arial"/>
                <a:sym typeface="Arial"/>
              </a:rPr>
              <a:t>(when velocity of sound is 1120 ft s</a:t>
            </a:r>
            <a:r>
              <a:rPr baseline="30000" lang="en-IN" sz="2800">
                <a:solidFill>
                  <a:schemeClr val="lt1"/>
                </a:solidFill>
                <a:latin typeface="Arial"/>
                <a:ea typeface="Arial"/>
                <a:cs typeface="Arial"/>
                <a:sym typeface="Arial"/>
              </a:rPr>
              <a:t>-1</a:t>
            </a:r>
            <a:r>
              <a:rPr lang="en-IN" sz="2800">
                <a:solidFill>
                  <a:schemeClr val="lt1"/>
                </a:solidFill>
                <a:latin typeface="Arial"/>
                <a:ea typeface="Arial"/>
                <a:cs typeface="Arial"/>
                <a:sym typeface="Arial"/>
              </a:rPr>
              <a:t>)</a:t>
            </a:r>
            <a:endParaRPr/>
          </a:p>
        </p:txBody>
      </p:sp>
      <p:sp>
        <p:nvSpPr>
          <p:cNvPr id="367" name="Google Shape;367;p22"/>
          <p:cNvSpPr txBox="1"/>
          <p:nvPr/>
        </p:nvSpPr>
        <p:spPr>
          <a:xfrm>
            <a:off x="1975180" y="5025418"/>
            <a:ext cx="3607654" cy="1022524"/>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368" name="Google Shape;368;p22"/>
          <p:cNvSpPr/>
          <p:nvPr/>
        </p:nvSpPr>
        <p:spPr>
          <a:xfrm>
            <a:off x="5783176" y="5281563"/>
            <a:ext cx="6268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lt1"/>
                </a:solidFill>
                <a:latin typeface="Arial"/>
                <a:ea typeface="Arial"/>
                <a:cs typeface="Arial"/>
                <a:sym typeface="Arial"/>
              </a:rPr>
              <a:t>(when velocity of sound is 340 m s</a:t>
            </a:r>
            <a:r>
              <a:rPr baseline="30000" lang="en-IN" sz="2800">
                <a:solidFill>
                  <a:schemeClr val="lt1"/>
                </a:solidFill>
                <a:latin typeface="Arial"/>
                <a:ea typeface="Arial"/>
                <a:cs typeface="Arial"/>
                <a:sym typeface="Arial"/>
              </a:rPr>
              <a:t>-1</a:t>
            </a:r>
            <a:r>
              <a:rPr lang="en-IN" sz="2800">
                <a:solidFill>
                  <a:schemeClr val="lt1"/>
                </a:solidFill>
                <a:latin typeface="Arial"/>
                <a:ea typeface="Arial"/>
                <a:cs typeface="Arial"/>
                <a:sym typeface="Arial"/>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3"/>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Sabine’s vs Eyring’s Formulae</a:t>
            </a:r>
            <a:endParaRPr b="1" i="0" sz="4000" u="none" cap="none" strike="noStrike">
              <a:solidFill>
                <a:srgbClr val="FFFF00"/>
              </a:solidFill>
              <a:latin typeface="Arial"/>
              <a:ea typeface="Arial"/>
              <a:cs typeface="Arial"/>
              <a:sym typeface="Arial"/>
            </a:endParaRPr>
          </a:p>
        </p:txBody>
      </p:sp>
      <p:cxnSp>
        <p:nvCxnSpPr>
          <p:cNvPr id="374" name="Google Shape;374;p23"/>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375" name="Google Shape;375;p23"/>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376" name="Google Shape;376;p23"/>
          <p:cNvSpPr txBox="1"/>
          <p:nvPr/>
        </p:nvSpPr>
        <p:spPr>
          <a:xfrm>
            <a:off x="7309183" y="1917845"/>
            <a:ext cx="3607654" cy="1022524"/>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377" name="Google Shape;377;p23"/>
          <p:cNvSpPr/>
          <p:nvPr/>
        </p:nvSpPr>
        <p:spPr>
          <a:xfrm>
            <a:off x="1" y="3117878"/>
            <a:ext cx="1219199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lt1"/>
                </a:solidFill>
                <a:latin typeface="Arial"/>
                <a:ea typeface="Arial"/>
                <a:cs typeface="Arial"/>
                <a:sym typeface="Arial"/>
              </a:rPr>
              <a:t>Both formulae gave identical value when α is small</a:t>
            </a:r>
            <a:endParaRPr/>
          </a:p>
          <a:p>
            <a:pPr indent="0" lvl="0" marL="0" marR="0" rtl="0" algn="l">
              <a:spcBef>
                <a:spcPts val="0"/>
              </a:spcBef>
              <a:spcAft>
                <a:spcPts val="0"/>
              </a:spcAft>
              <a:buNone/>
            </a:pPr>
            <a:r>
              <a:rPr lang="en-IN" sz="2800">
                <a:solidFill>
                  <a:schemeClr val="lt1"/>
                </a:solidFill>
                <a:latin typeface="Arial"/>
                <a:ea typeface="Arial"/>
                <a:cs typeface="Arial"/>
                <a:sym typeface="Arial"/>
              </a:rPr>
              <a:t>However, for large value of α, two gave different values of T</a:t>
            </a:r>
            <a:endParaRPr/>
          </a:p>
        </p:txBody>
      </p:sp>
      <p:sp>
        <p:nvSpPr>
          <p:cNvPr id="378" name="Google Shape;378;p23"/>
          <p:cNvSpPr txBox="1"/>
          <p:nvPr/>
        </p:nvSpPr>
        <p:spPr>
          <a:xfrm>
            <a:off x="931893" y="1858250"/>
            <a:ext cx="2466124" cy="136608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379" name="Google Shape;379;p23"/>
          <p:cNvSpPr txBox="1"/>
          <p:nvPr/>
        </p:nvSpPr>
        <p:spPr>
          <a:xfrm>
            <a:off x="9113010" y="4742352"/>
            <a:ext cx="1099660" cy="553998"/>
          </a:xfrm>
          <a:prstGeom prst="rect">
            <a:avLst/>
          </a:prstGeom>
          <a:blipFill rotWithShape="1">
            <a:blip r:embed="rId6">
              <a:alphaModFix/>
            </a:blip>
            <a:stretch>
              <a:fillRect b="-48348" l="0" r="-24441" t="-2527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380" name="Google Shape;380;p23"/>
          <p:cNvSpPr txBox="1"/>
          <p:nvPr/>
        </p:nvSpPr>
        <p:spPr>
          <a:xfrm>
            <a:off x="939914" y="4416957"/>
            <a:ext cx="2466124" cy="136608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381" name="Google Shape;381;p23"/>
          <p:cNvSpPr/>
          <p:nvPr/>
        </p:nvSpPr>
        <p:spPr>
          <a:xfrm>
            <a:off x="1703874" y="927412"/>
            <a:ext cx="164929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FFFF00"/>
                </a:solidFill>
                <a:latin typeface="Arial"/>
                <a:ea typeface="Arial"/>
                <a:cs typeface="Arial"/>
                <a:sym typeface="Arial"/>
              </a:rPr>
              <a:t>Sabine’s</a:t>
            </a:r>
            <a:endParaRPr sz="2800">
              <a:solidFill>
                <a:srgbClr val="FFFF00"/>
              </a:solidFill>
              <a:latin typeface="Calibri"/>
              <a:ea typeface="Calibri"/>
              <a:cs typeface="Calibri"/>
              <a:sym typeface="Calibri"/>
            </a:endParaRPr>
          </a:p>
        </p:txBody>
      </p:sp>
      <p:sp>
        <p:nvSpPr>
          <p:cNvPr id="382" name="Google Shape;382;p23"/>
          <p:cNvSpPr/>
          <p:nvPr/>
        </p:nvSpPr>
        <p:spPr>
          <a:xfrm>
            <a:off x="8624286" y="949725"/>
            <a:ext cx="15883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00FF00"/>
                </a:solidFill>
                <a:latin typeface="Arial"/>
                <a:ea typeface="Arial"/>
                <a:cs typeface="Arial"/>
                <a:sym typeface="Arial"/>
              </a:rPr>
              <a:t>Eyring’s</a:t>
            </a:r>
            <a:endParaRPr sz="2800">
              <a:solidFill>
                <a:srgbClr val="00FF00"/>
              </a:solidFill>
              <a:latin typeface="Calibri"/>
              <a:ea typeface="Calibri"/>
              <a:cs typeface="Calibri"/>
              <a:sym typeface="Calibri"/>
            </a:endParaRPr>
          </a:p>
        </p:txBody>
      </p:sp>
      <p:sp>
        <p:nvSpPr>
          <p:cNvPr id="383" name="Google Shape;383;p23"/>
          <p:cNvSpPr/>
          <p:nvPr/>
        </p:nvSpPr>
        <p:spPr>
          <a:xfrm>
            <a:off x="-1" y="5757691"/>
            <a:ext cx="12191999"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highlight>
                  <a:srgbClr val="FFFF00"/>
                </a:highlight>
                <a:latin typeface="Arial"/>
                <a:ea typeface="Arial"/>
                <a:cs typeface="Arial"/>
                <a:sym typeface="Arial"/>
              </a:rPr>
              <a:t>Since in this case there is no reflection of sound energy, there is no reverberation time, so Eyring’s formula gives correct results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descr="A close up of a keyboard&#10;&#10;Description automatically generated" id="388" name="Google Shape;388;p24"/>
          <p:cNvPicPr preferRelativeResize="0"/>
          <p:nvPr/>
        </p:nvPicPr>
        <p:blipFill rotWithShape="1">
          <a:blip r:embed="rId3">
            <a:alphaModFix/>
          </a:blip>
          <a:srcRect b="0" l="0" r="24" t="0"/>
          <a:stretch/>
        </p:blipFill>
        <p:spPr>
          <a:xfrm>
            <a:off x="0" y="12030"/>
            <a:ext cx="12192000" cy="6845969"/>
          </a:xfrm>
          <a:prstGeom prst="rect">
            <a:avLst/>
          </a:prstGeom>
          <a:noFill/>
          <a:ln>
            <a:noFill/>
          </a:ln>
        </p:spPr>
      </p:pic>
      <p:sp>
        <p:nvSpPr>
          <p:cNvPr id="389" name="Google Shape;389;p24"/>
          <p:cNvSpPr/>
          <p:nvPr/>
        </p:nvSpPr>
        <p:spPr>
          <a:xfrm>
            <a:off x="0" y="0"/>
            <a:ext cx="12192000" cy="6845969"/>
          </a:xfrm>
          <a:prstGeom prst="rect">
            <a:avLst/>
          </a:prstGeom>
          <a:solidFill>
            <a:schemeClr val="dk1">
              <a:alpha val="71764"/>
            </a:schemeClr>
          </a:solidFill>
          <a:ln cap="flat" cmpd="sng" w="12700">
            <a:solidFill>
              <a:srgbClr val="A1A1A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24"/>
          <p:cNvSpPr txBox="1"/>
          <p:nvPr/>
        </p:nvSpPr>
        <p:spPr>
          <a:xfrm>
            <a:off x="4272001" y="4484024"/>
            <a:ext cx="7920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chemeClr val="lt1"/>
                </a:solidFill>
                <a:latin typeface="Book Antiqua"/>
                <a:ea typeface="Book Antiqua"/>
                <a:cs typeface="Book Antiqua"/>
                <a:sym typeface="Book Antiqua"/>
              </a:rPr>
              <a:t>Acoustics (Part 3)</a:t>
            </a:r>
            <a:endParaRPr/>
          </a:p>
        </p:txBody>
      </p:sp>
      <p:cxnSp>
        <p:nvCxnSpPr>
          <p:cNvPr id="391" name="Google Shape;391;p24"/>
          <p:cNvCxnSpPr/>
          <p:nvPr/>
        </p:nvCxnSpPr>
        <p:spPr>
          <a:xfrm>
            <a:off x="4272000" y="5191910"/>
            <a:ext cx="7920000" cy="0"/>
          </a:xfrm>
          <a:prstGeom prst="straightConnector1">
            <a:avLst/>
          </a:prstGeom>
          <a:noFill/>
          <a:ln cap="flat" cmpd="sng" w="76200">
            <a:solidFill>
              <a:schemeClr val="lt1"/>
            </a:solidFill>
            <a:prstDash val="solid"/>
            <a:miter lim="800000"/>
            <a:headEnd len="sm" w="sm" type="none"/>
            <a:tailEnd len="sm" w="sm" type="none"/>
          </a:ln>
        </p:spPr>
      </p:cxnSp>
      <p:sp>
        <p:nvSpPr>
          <p:cNvPr id="392" name="Google Shape;392;p24"/>
          <p:cNvSpPr/>
          <p:nvPr/>
        </p:nvSpPr>
        <p:spPr>
          <a:xfrm>
            <a:off x="3753853" y="5191910"/>
            <a:ext cx="843814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000">
                <a:solidFill>
                  <a:schemeClr val="lt1"/>
                </a:solidFill>
                <a:latin typeface="Book Antiqua"/>
                <a:ea typeface="Book Antiqua"/>
                <a:cs typeface="Book Antiqua"/>
                <a:sym typeface="Book Antiqua"/>
              </a:rPr>
              <a:t>Method to measure absorption coefficient and applications of acoustics</a:t>
            </a:r>
            <a:endParaRPr sz="2000">
              <a:solidFill>
                <a:schemeClr val="dk1"/>
              </a:solidFill>
              <a:latin typeface="Book Antiqua"/>
              <a:ea typeface="Book Antiqua"/>
              <a:cs typeface="Book Antiqua"/>
              <a:sym typeface="Book Antiqu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5"/>
          <p:cNvSpPr txBox="1"/>
          <p:nvPr/>
        </p:nvSpPr>
        <p:spPr>
          <a:xfrm>
            <a:off x="0" y="14285"/>
            <a:ext cx="1219200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4000"/>
              <a:buFont typeface="Arial"/>
              <a:buNone/>
            </a:pPr>
            <a:r>
              <a:rPr b="1" i="0" lang="en-IN" sz="4000" u="none" cap="none" strike="noStrike">
                <a:solidFill>
                  <a:srgbClr val="FFFF00"/>
                </a:solidFill>
                <a:latin typeface="Arial"/>
                <a:ea typeface="Arial"/>
                <a:cs typeface="Arial"/>
                <a:sym typeface="Arial"/>
              </a:rPr>
              <a:t>Contents</a:t>
            </a:r>
            <a:endParaRPr/>
          </a:p>
        </p:txBody>
      </p:sp>
      <p:cxnSp>
        <p:nvCxnSpPr>
          <p:cNvPr id="398" name="Google Shape;398;p25"/>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399" name="Google Shape;399;p25"/>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400" name="Google Shape;400;p25"/>
          <p:cNvSpPr/>
          <p:nvPr/>
        </p:nvSpPr>
        <p:spPr>
          <a:xfrm>
            <a:off x="1" y="1443841"/>
            <a:ext cx="12191999" cy="3970318"/>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3600"/>
              <a:buFont typeface="Noto Sans Symbols"/>
              <a:buChar char="❑"/>
            </a:pPr>
            <a:r>
              <a:rPr lang="en-IN" sz="3600">
                <a:solidFill>
                  <a:schemeClr val="lt1"/>
                </a:solidFill>
                <a:latin typeface="Arial"/>
                <a:ea typeface="Arial"/>
                <a:cs typeface="Arial"/>
                <a:sym typeface="Arial"/>
              </a:rPr>
              <a:t>Acoustics and its importance</a:t>
            </a:r>
            <a:endParaRPr/>
          </a:p>
          <a:p>
            <a:pPr indent="-457200" lvl="0" marL="457200" marR="0" rtl="0" algn="just">
              <a:spcBef>
                <a:spcPts val="0"/>
              </a:spcBef>
              <a:spcAft>
                <a:spcPts val="0"/>
              </a:spcAft>
              <a:buClr>
                <a:schemeClr val="lt1"/>
              </a:buClr>
              <a:buSzPts val="3600"/>
              <a:buFont typeface="Noto Sans Symbols"/>
              <a:buChar char="❑"/>
            </a:pPr>
            <a:r>
              <a:rPr lang="en-IN" sz="3600">
                <a:solidFill>
                  <a:schemeClr val="lt1"/>
                </a:solidFill>
                <a:latin typeface="Arial"/>
                <a:ea typeface="Arial"/>
                <a:cs typeface="Arial"/>
                <a:sym typeface="Arial"/>
              </a:rPr>
              <a:t>Reverberation time</a:t>
            </a:r>
            <a:endParaRPr/>
          </a:p>
          <a:p>
            <a:pPr indent="-457200" lvl="0" marL="457200" marR="0" rtl="0" algn="just">
              <a:spcBef>
                <a:spcPts val="0"/>
              </a:spcBef>
              <a:spcAft>
                <a:spcPts val="0"/>
              </a:spcAft>
              <a:buClr>
                <a:schemeClr val="lt1"/>
              </a:buClr>
              <a:buSzPts val="3600"/>
              <a:buFont typeface="Noto Sans Symbols"/>
              <a:buChar char="❑"/>
            </a:pPr>
            <a:r>
              <a:rPr lang="en-IN" sz="3600">
                <a:solidFill>
                  <a:schemeClr val="lt1"/>
                </a:solidFill>
                <a:latin typeface="Arial"/>
                <a:ea typeface="Arial"/>
                <a:cs typeface="Arial"/>
                <a:sym typeface="Arial"/>
              </a:rPr>
              <a:t>Sabine’s and Eyring’s formulae (Qualitative idea)</a:t>
            </a:r>
            <a:endParaRPr/>
          </a:p>
          <a:p>
            <a:pPr indent="-457200" lvl="0" marL="457200" marR="0" rtl="0" algn="just">
              <a:spcBef>
                <a:spcPts val="0"/>
              </a:spcBef>
              <a:spcAft>
                <a:spcPts val="0"/>
              </a:spcAft>
              <a:buClr>
                <a:schemeClr val="lt1"/>
              </a:buClr>
              <a:buSzPts val="3600"/>
              <a:buFont typeface="Noto Sans Symbols"/>
              <a:buChar char="❑"/>
            </a:pPr>
            <a:r>
              <a:rPr lang="en-IN" sz="3600">
                <a:solidFill>
                  <a:schemeClr val="lt1"/>
                </a:solidFill>
                <a:latin typeface="Arial"/>
                <a:ea typeface="Arial"/>
                <a:cs typeface="Arial"/>
                <a:sym typeface="Arial"/>
              </a:rPr>
              <a:t>Absorption coefficient</a:t>
            </a:r>
            <a:endParaRPr/>
          </a:p>
          <a:p>
            <a:pPr indent="-457200" lvl="0" marL="457200" marR="0" rtl="0" algn="just">
              <a:spcBef>
                <a:spcPts val="0"/>
              </a:spcBef>
              <a:spcAft>
                <a:spcPts val="0"/>
              </a:spcAft>
              <a:buClr>
                <a:srgbClr val="00FF00"/>
              </a:buClr>
              <a:buSzPts val="3600"/>
              <a:buFont typeface="Noto Sans Symbols"/>
              <a:buChar char="❑"/>
            </a:pPr>
            <a:r>
              <a:rPr b="1" lang="en-IN" sz="3600">
                <a:solidFill>
                  <a:srgbClr val="00FF00"/>
                </a:solidFill>
                <a:latin typeface="Arial"/>
                <a:ea typeface="Arial"/>
                <a:cs typeface="Arial"/>
                <a:sym typeface="Arial"/>
              </a:rPr>
              <a:t>Method to measure absorption coefficient</a:t>
            </a:r>
            <a:endParaRPr/>
          </a:p>
          <a:p>
            <a:pPr indent="-457200" lvl="0" marL="457200" marR="0" rtl="0" algn="just">
              <a:spcBef>
                <a:spcPts val="0"/>
              </a:spcBef>
              <a:spcAft>
                <a:spcPts val="0"/>
              </a:spcAft>
              <a:buClr>
                <a:srgbClr val="00FF00"/>
              </a:buClr>
              <a:buSzPts val="3600"/>
              <a:buFont typeface="Noto Sans Symbols"/>
              <a:buChar char="❑"/>
            </a:pPr>
            <a:r>
              <a:rPr b="1" lang="en-IN" sz="3600">
                <a:solidFill>
                  <a:srgbClr val="00FF00"/>
                </a:solidFill>
                <a:latin typeface="Arial"/>
                <a:ea typeface="Arial"/>
                <a:cs typeface="Arial"/>
                <a:sym typeface="Arial"/>
              </a:rPr>
              <a:t>Applications of acoustics- Designing of hall for speech, concert, and opera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6"/>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Methods to measure absorption Coefficient</a:t>
            </a:r>
            <a:endParaRPr b="1" i="0" sz="4000" u="none" cap="none" strike="noStrike">
              <a:solidFill>
                <a:srgbClr val="FFFF00"/>
              </a:solidFill>
              <a:latin typeface="Arial"/>
              <a:ea typeface="Arial"/>
              <a:cs typeface="Arial"/>
              <a:sym typeface="Arial"/>
            </a:endParaRPr>
          </a:p>
        </p:txBody>
      </p:sp>
      <p:cxnSp>
        <p:nvCxnSpPr>
          <p:cNvPr id="406" name="Google Shape;406;p26"/>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407" name="Google Shape;407;p26"/>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408" name="Google Shape;408;p26"/>
          <p:cNvSpPr/>
          <p:nvPr/>
        </p:nvSpPr>
        <p:spPr>
          <a:xfrm>
            <a:off x="-1" y="1936708"/>
            <a:ext cx="12192000" cy="48320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rgbClr val="FFFF00"/>
                </a:solidFill>
                <a:latin typeface="Arial"/>
                <a:ea typeface="Arial"/>
                <a:cs typeface="Arial"/>
                <a:sym typeface="Arial"/>
              </a:rPr>
              <a:t>Reverberation chamber method 1</a:t>
            </a:r>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Reverberation period of room with cushions or other absorbent materials presented in hall is first measured</a:t>
            </a:r>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The cushions or other absorbent materials are then removed and the extent</a:t>
            </a:r>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of the open window is gradually adjusted until the reverberation time is the same as before.</a:t>
            </a:r>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The ratio of the area of window opened to the total area of cushions or other absorbent materials is then determined and consider as absorption coefficient of the substance.</a:t>
            </a:r>
            <a:endParaRPr/>
          </a:p>
        </p:txBody>
      </p:sp>
      <p:sp>
        <p:nvSpPr>
          <p:cNvPr id="409" name="Google Shape;409;p26"/>
          <p:cNvSpPr/>
          <p:nvPr/>
        </p:nvSpPr>
        <p:spPr>
          <a:xfrm>
            <a:off x="-1" y="937328"/>
            <a:ext cx="1219199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00FF00"/>
                </a:solidFill>
                <a:latin typeface="Arial"/>
                <a:ea typeface="Arial"/>
                <a:cs typeface="Arial"/>
                <a:sym typeface="Arial"/>
              </a:rPr>
              <a:t>One can use three different ways to measure absorption coefficient of sound: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7"/>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Methods to measure absorption Coefficient</a:t>
            </a:r>
            <a:endParaRPr b="1" i="0" sz="4000" u="none" cap="none" strike="noStrike">
              <a:solidFill>
                <a:srgbClr val="FFFF00"/>
              </a:solidFill>
              <a:latin typeface="Arial"/>
              <a:ea typeface="Arial"/>
              <a:cs typeface="Arial"/>
              <a:sym typeface="Arial"/>
            </a:endParaRPr>
          </a:p>
        </p:txBody>
      </p:sp>
      <p:cxnSp>
        <p:nvCxnSpPr>
          <p:cNvPr id="415" name="Google Shape;415;p27"/>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416" name="Google Shape;416;p27"/>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417" name="Google Shape;417;p27"/>
          <p:cNvSpPr/>
          <p:nvPr/>
        </p:nvSpPr>
        <p:spPr>
          <a:xfrm>
            <a:off x="429650" y="967674"/>
            <a:ext cx="8379900" cy="2713500"/>
          </a:xfrm>
          <a:prstGeom prst="rect">
            <a:avLst/>
          </a:prstGeom>
          <a:blipFill rotWithShape="1">
            <a:blip r:embed="rId4">
              <a:alphaModFix/>
            </a:blip>
            <a:stretch>
              <a:fillRect b="-2907" l="-999" r="0" t="-152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418" name="Google Shape;418;p27"/>
          <p:cNvSpPr txBox="1"/>
          <p:nvPr/>
        </p:nvSpPr>
        <p:spPr>
          <a:xfrm>
            <a:off x="8259680" y="3383732"/>
            <a:ext cx="2996461" cy="816634"/>
          </a:xfrm>
          <a:prstGeom prst="rect">
            <a:avLst/>
          </a:prstGeom>
          <a:blipFill rotWithShape="1">
            <a:blip r:embed="rId5">
              <a:alphaModFix/>
            </a:blip>
            <a:stretch>
              <a:fillRect b="-895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419" name="Google Shape;419;p27"/>
          <p:cNvSpPr txBox="1"/>
          <p:nvPr/>
        </p:nvSpPr>
        <p:spPr>
          <a:xfrm>
            <a:off x="4797269" y="5622375"/>
            <a:ext cx="6539100" cy="800100"/>
          </a:xfrm>
          <a:prstGeom prst="rect">
            <a:avLst/>
          </a:prstGeom>
          <a:blipFill rotWithShape="1">
            <a:blip r:embed="rId6">
              <a:alphaModFix/>
            </a:blip>
            <a:stretch>
              <a:fillRect b="-19696" l="0" r="0" t="-75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8"/>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Methods to measure absorption Coefficient</a:t>
            </a:r>
            <a:endParaRPr b="1" i="0" sz="4000" u="none" cap="none" strike="noStrike">
              <a:solidFill>
                <a:srgbClr val="FFFF00"/>
              </a:solidFill>
              <a:latin typeface="Arial"/>
              <a:ea typeface="Arial"/>
              <a:cs typeface="Arial"/>
              <a:sym typeface="Arial"/>
            </a:endParaRPr>
          </a:p>
        </p:txBody>
      </p:sp>
      <p:cxnSp>
        <p:nvCxnSpPr>
          <p:cNvPr id="425" name="Google Shape;425;p28"/>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426" name="Google Shape;426;p28"/>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427" name="Google Shape;427;p28"/>
          <p:cNvSpPr/>
          <p:nvPr/>
        </p:nvSpPr>
        <p:spPr>
          <a:xfrm>
            <a:off x="0" y="775174"/>
            <a:ext cx="12192000" cy="267765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rgbClr val="FFFF00"/>
                </a:solidFill>
                <a:latin typeface="Arial"/>
                <a:ea typeface="Arial"/>
                <a:cs typeface="Arial"/>
                <a:sym typeface="Arial"/>
              </a:rPr>
              <a:t>Reverberation chamber method 3</a:t>
            </a:r>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The average value of the absorption coefficient of a room may be calculated</a:t>
            </a:r>
            <a:endParaRPr/>
          </a:p>
          <a:p>
            <a:pPr indent="0" lvl="0" marL="0" marR="0" rtl="0" algn="just">
              <a:spcBef>
                <a:spcPts val="0"/>
              </a:spcBef>
              <a:spcAft>
                <a:spcPts val="0"/>
              </a:spcAft>
              <a:buNone/>
            </a:pPr>
            <a:r>
              <a:rPr i="1" lang="en-IN" sz="2800">
                <a:solidFill>
                  <a:srgbClr val="00FF00"/>
                </a:solidFill>
                <a:latin typeface="Arial"/>
                <a:ea typeface="Arial"/>
                <a:cs typeface="Arial"/>
                <a:sym typeface="Arial"/>
              </a:rPr>
              <a:t>by the concept of decay of intensity.</a:t>
            </a:r>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According to which after the source of sound is switched off, the intensity I,</a:t>
            </a:r>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at t is given by,</a:t>
            </a:r>
            <a:endParaRPr baseline="-25000" sz="2800">
              <a:solidFill>
                <a:schemeClr val="lt1"/>
              </a:solidFill>
              <a:latin typeface="Arial"/>
              <a:ea typeface="Arial"/>
              <a:cs typeface="Arial"/>
              <a:sym typeface="Arial"/>
            </a:endParaRPr>
          </a:p>
        </p:txBody>
      </p:sp>
      <p:sp>
        <p:nvSpPr>
          <p:cNvPr id="428" name="Google Shape;428;p28"/>
          <p:cNvSpPr txBox="1"/>
          <p:nvPr/>
        </p:nvSpPr>
        <p:spPr>
          <a:xfrm>
            <a:off x="4529600" y="3139800"/>
            <a:ext cx="3766200" cy="10353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429" name="Google Shape;429;p28"/>
          <p:cNvSpPr/>
          <p:nvPr/>
        </p:nvSpPr>
        <p:spPr>
          <a:xfrm>
            <a:off x="1" y="4099161"/>
            <a:ext cx="12191999"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Let two different sources of sound are placed one by one in the hall and I</a:t>
            </a:r>
            <a:r>
              <a:rPr baseline="-25000" lang="en-IN" sz="2800">
                <a:solidFill>
                  <a:schemeClr val="lt1"/>
                </a:solidFill>
                <a:latin typeface="Arial"/>
                <a:ea typeface="Arial"/>
                <a:cs typeface="Arial"/>
                <a:sym typeface="Arial"/>
              </a:rPr>
              <a:t>m</a:t>
            </a:r>
            <a:r>
              <a:rPr lang="en-IN" sz="2800">
                <a:solidFill>
                  <a:schemeClr val="lt1"/>
                </a:solidFill>
                <a:latin typeface="Arial"/>
                <a:ea typeface="Arial"/>
                <a:cs typeface="Arial"/>
                <a:sym typeface="Arial"/>
              </a:rPr>
              <a:t> and I’</a:t>
            </a:r>
            <a:r>
              <a:rPr baseline="-25000" lang="en-IN" sz="2800">
                <a:solidFill>
                  <a:schemeClr val="lt1"/>
                </a:solidFill>
                <a:latin typeface="Arial"/>
                <a:ea typeface="Arial"/>
                <a:cs typeface="Arial"/>
                <a:sym typeface="Arial"/>
              </a:rPr>
              <a:t>m</a:t>
            </a:r>
            <a:r>
              <a:rPr lang="en-IN" sz="2800">
                <a:solidFill>
                  <a:schemeClr val="lt1"/>
                </a:solidFill>
                <a:latin typeface="Arial"/>
                <a:ea typeface="Arial"/>
                <a:cs typeface="Arial"/>
                <a:sym typeface="Arial"/>
              </a:rPr>
              <a:t> are the maximum intensities.</a:t>
            </a:r>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Now if T</a:t>
            </a:r>
            <a:r>
              <a:rPr baseline="-25000" lang="en-IN" sz="2800">
                <a:solidFill>
                  <a:schemeClr val="lt1"/>
                </a:solidFill>
                <a:latin typeface="Arial"/>
                <a:ea typeface="Arial"/>
                <a:cs typeface="Arial"/>
                <a:sym typeface="Arial"/>
              </a:rPr>
              <a:t>1</a:t>
            </a:r>
            <a:r>
              <a:rPr lang="en-IN" sz="2800">
                <a:solidFill>
                  <a:schemeClr val="lt1"/>
                </a:solidFill>
                <a:latin typeface="Arial"/>
                <a:ea typeface="Arial"/>
                <a:cs typeface="Arial"/>
                <a:sym typeface="Arial"/>
              </a:rPr>
              <a:t> and T</a:t>
            </a:r>
            <a:r>
              <a:rPr baseline="-25000" lang="en-IN" sz="2800">
                <a:solidFill>
                  <a:schemeClr val="lt1"/>
                </a:solidFill>
                <a:latin typeface="Arial"/>
                <a:ea typeface="Arial"/>
                <a:cs typeface="Arial"/>
                <a:sym typeface="Arial"/>
              </a:rPr>
              <a:t>2</a:t>
            </a:r>
            <a:r>
              <a:rPr lang="en-IN" sz="2800">
                <a:solidFill>
                  <a:schemeClr val="lt1"/>
                </a:solidFill>
                <a:latin typeface="Arial"/>
                <a:ea typeface="Arial"/>
                <a:cs typeface="Arial"/>
                <a:sym typeface="Arial"/>
              </a:rPr>
              <a:t> be, respectively, the times for these intensities to fall to the threshold intensities of sound, then</a:t>
            </a:r>
            <a:endParaRPr/>
          </a:p>
        </p:txBody>
      </p:sp>
      <p:sp>
        <p:nvSpPr>
          <p:cNvPr id="430" name="Google Shape;430;p28"/>
          <p:cNvSpPr txBox="1"/>
          <p:nvPr/>
        </p:nvSpPr>
        <p:spPr>
          <a:xfrm>
            <a:off x="5033964" y="5915043"/>
            <a:ext cx="4196854" cy="906658"/>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9"/>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Applications of acoustics- Designing of hall</a:t>
            </a:r>
            <a:endParaRPr/>
          </a:p>
        </p:txBody>
      </p:sp>
      <p:cxnSp>
        <p:nvCxnSpPr>
          <p:cNvPr id="436" name="Google Shape;436;p29"/>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437" name="Google Shape;437;p29"/>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438" name="Google Shape;438;p29"/>
          <p:cNvSpPr/>
          <p:nvPr/>
        </p:nvSpPr>
        <p:spPr>
          <a:xfrm>
            <a:off x="0" y="775174"/>
            <a:ext cx="1219200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Acoustically good hall means that in which every syllable or musical note reaches an audible level of loudness at every point of the hall and then quickly dies away to make the room ready for the next syllable or group of notes.</a:t>
            </a:r>
            <a:endParaRPr baseline="-25000" sz="2800">
              <a:solidFill>
                <a:schemeClr val="lt1"/>
              </a:solidFill>
              <a:latin typeface="Arial"/>
              <a:ea typeface="Arial"/>
              <a:cs typeface="Arial"/>
              <a:sym typeface="Arial"/>
            </a:endParaRPr>
          </a:p>
        </p:txBody>
      </p:sp>
      <p:sp>
        <p:nvSpPr>
          <p:cNvPr id="439" name="Google Shape;439;p29"/>
          <p:cNvSpPr/>
          <p:nvPr/>
        </p:nvSpPr>
        <p:spPr>
          <a:xfrm>
            <a:off x="0" y="2550897"/>
            <a:ext cx="121920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rgbClr val="FFFF00"/>
                </a:solidFill>
                <a:latin typeface="Arial"/>
                <a:ea typeface="Arial"/>
                <a:cs typeface="Arial"/>
                <a:sym typeface="Arial"/>
              </a:rPr>
              <a:t>Desirable acoustics properties</a:t>
            </a:r>
            <a:endParaRPr sz="2800">
              <a:solidFill>
                <a:srgbClr val="FFFF00"/>
              </a:solidFill>
              <a:latin typeface="Calibri"/>
              <a:ea typeface="Calibri"/>
              <a:cs typeface="Calibri"/>
              <a:sym typeface="Calibri"/>
            </a:endParaRPr>
          </a:p>
        </p:txBody>
      </p:sp>
      <p:sp>
        <p:nvSpPr>
          <p:cNvPr id="440" name="Google Shape;440;p29"/>
          <p:cNvSpPr/>
          <p:nvPr/>
        </p:nvSpPr>
        <p:spPr>
          <a:xfrm>
            <a:off x="0" y="3244334"/>
            <a:ext cx="12192000" cy="31085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Even Dispersion</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A feeling of "intimacy" or musical "presence“</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Good Projection of Sound</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Good clarity and articulation</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Long enough reverberation time but not too long</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Good balance of low and high frequencies</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Extraneous Noise and Sound Insulation</a:t>
            </a:r>
            <a:endParaRPr i="0" sz="2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
          <p:cNvSpPr txBox="1"/>
          <p:nvPr/>
        </p:nvSpPr>
        <p:spPr>
          <a:xfrm>
            <a:off x="0" y="14285"/>
            <a:ext cx="1219200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4000"/>
              <a:buFont typeface="Arial"/>
              <a:buNone/>
            </a:pPr>
            <a:r>
              <a:rPr b="1" i="0" lang="en-IN" sz="4000" u="none" cap="none" strike="noStrike">
                <a:solidFill>
                  <a:srgbClr val="FFFF00"/>
                </a:solidFill>
                <a:latin typeface="Arial"/>
                <a:ea typeface="Arial"/>
                <a:cs typeface="Arial"/>
                <a:sym typeface="Arial"/>
              </a:rPr>
              <a:t>Contents</a:t>
            </a:r>
            <a:endParaRPr/>
          </a:p>
        </p:txBody>
      </p:sp>
      <p:cxnSp>
        <p:nvCxnSpPr>
          <p:cNvPr id="176" name="Google Shape;176;p3"/>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177" name="Google Shape;177;p3"/>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178" name="Google Shape;178;p3"/>
          <p:cNvSpPr/>
          <p:nvPr/>
        </p:nvSpPr>
        <p:spPr>
          <a:xfrm>
            <a:off x="1" y="1443841"/>
            <a:ext cx="12191999" cy="3970318"/>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rgbClr val="00FF00"/>
              </a:buClr>
              <a:buSzPts val="3600"/>
              <a:buFont typeface="Noto Sans Symbols"/>
              <a:buChar char="❑"/>
            </a:pPr>
            <a:r>
              <a:rPr b="1" i="0" lang="en-IN" sz="3600" u="none" cap="none" strike="noStrike">
                <a:solidFill>
                  <a:srgbClr val="00FF00"/>
                </a:solidFill>
                <a:latin typeface="Arial"/>
                <a:ea typeface="Arial"/>
                <a:cs typeface="Arial"/>
                <a:sym typeface="Arial"/>
              </a:rPr>
              <a:t>Acoustics and its importance</a:t>
            </a:r>
            <a:endParaRPr/>
          </a:p>
          <a:p>
            <a:pPr indent="-457200" lvl="0" marL="457200" marR="0" rtl="0" algn="just">
              <a:spcBef>
                <a:spcPts val="0"/>
              </a:spcBef>
              <a:spcAft>
                <a:spcPts val="0"/>
              </a:spcAft>
              <a:buClr>
                <a:srgbClr val="00FF00"/>
              </a:buClr>
              <a:buSzPts val="3600"/>
              <a:buFont typeface="Noto Sans Symbols"/>
              <a:buChar char="❑"/>
            </a:pPr>
            <a:r>
              <a:rPr b="1" i="0" lang="en-IN" sz="3600" u="none" cap="none" strike="noStrike">
                <a:solidFill>
                  <a:srgbClr val="00FF00"/>
                </a:solidFill>
                <a:latin typeface="Arial"/>
                <a:ea typeface="Arial"/>
                <a:cs typeface="Arial"/>
                <a:sym typeface="Arial"/>
              </a:rPr>
              <a:t>Reverberation time</a:t>
            </a:r>
            <a:endParaRPr/>
          </a:p>
          <a:p>
            <a:pPr indent="-457200" lvl="0" marL="457200" marR="0" rtl="0" algn="just">
              <a:spcBef>
                <a:spcPts val="0"/>
              </a:spcBef>
              <a:spcAft>
                <a:spcPts val="0"/>
              </a:spcAft>
              <a:buClr>
                <a:schemeClr val="lt1"/>
              </a:buClr>
              <a:buSzPts val="3600"/>
              <a:buFont typeface="Noto Sans Symbols"/>
              <a:buChar char="❑"/>
            </a:pPr>
            <a:r>
              <a:rPr b="0" i="0" lang="en-IN" sz="3600" u="none" cap="none" strike="noStrike">
                <a:solidFill>
                  <a:schemeClr val="lt1"/>
                </a:solidFill>
                <a:latin typeface="Arial"/>
                <a:ea typeface="Arial"/>
                <a:cs typeface="Arial"/>
                <a:sym typeface="Arial"/>
              </a:rPr>
              <a:t>Sabine’s and Eyring’s formulae (Qualitative idea)</a:t>
            </a:r>
            <a:endParaRPr/>
          </a:p>
          <a:p>
            <a:pPr indent="-457200" lvl="0" marL="457200" marR="0" rtl="0" algn="just">
              <a:spcBef>
                <a:spcPts val="0"/>
              </a:spcBef>
              <a:spcAft>
                <a:spcPts val="0"/>
              </a:spcAft>
              <a:buClr>
                <a:schemeClr val="lt1"/>
              </a:buClr>
              <a:buSzPts val="3600"/>
              <a:buFont typeface="Noto Sans Symbols"/>
              <a:buChar char="❑"/>
            </a:pPr>
            <a:r>
              <a:rPr b="0" i="0" lang="en-IN" sz="3600" u="none" cap="none" strike="noStrike">
                <a:solidFill>
                  <a:schemeClr val="lt1"/>
                </a:solidFill>
                <a:latin typeface="Arial"/>
                <a:ea typeface="Arial"/>
                <a:cs typeface="Arial"/>
                <a:sym typeface="Arial"/>
              </a:rPr>
              <a:t>Absorption coefficient</a:t>
            </a:r>
            <a:endParaRPr/>
          </a:p>
          <a:p>
            <a:pPr indent="-457200" lvl="0" marL="457200" marR="0" rtl="0" algn="just">
              <a:spcBef>
                <a:spcPts val="0"/>
              </a:spcBef>
              <a:spcAft>
                <a:spcPts val="0"/>
              </a:spcAft>
              <a:buClr>
                <a:schemeClr val="lt1"/>
              </a:buClr>
              <a:buSzPts val="3600"/>
              <a:buFont typeface="Noto Sans Symbols"/>
              <a:buChar char="❑"/>
            </a:pPr>
            <a:r>
              <a:rPr b="0" i="0" lang="en-IN" sz="3600" u="none" cap="none" strike="noStrike">
                <a:solidFill>
                  <a:schemeClr val="lt1"/>
                </a:solidFill>
                <a:latin typeface="Arial"/>
                <a:ea typeface="Arial"/>
                <a:cs typeface="Arial"/>
                <a:sym typeface="Arial"/>
              </a:rPr>
              <a:t>Method to measure absorption coefficient</a:t>
            </a:r>
            <a:endParaRPr/>
          </a:p>
          <a:p>
            <a:pPr indent="-457200" lvl="0" marL="457200" marR="0" rtl="0" algn="just">
              <a:spcBef>
                <a:spcPts val="0"/>
              </a:spcBef>
              <a:spcAft>
                <a:spcPts val="0"/>
              </a:spcAft>
              <a:buClr>
                <a:schemeClr val="lt1"/>
              </a:buClr>
              <a:buSzPts val="3600"/>
              <a:buFont typeface="Noto Sans Symbols"/>
              <a:buChar char="❑"/>
            </a:pPr>
            <a:r>
              <a:rPr b="0" i="0" lang="en-IN" sz="3600" u="none" cap="none" strike="noStrike">
                <a:solidFill>
                  <a:schemeClr val="lt1"/>
                </a:solidFill>
                <a:latin typeface="Arial"/>
                <a:ea typeface="Arial"/>
                <a:cs typeface="Arial"/>
                <a:sym typeface="Arial"/>
              </a:rPr>
              <a:t>Applications of acoustics- Designing of hall for speech, concert, and opera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0"/>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Applications of acoustics- Designing of hall</a:t>
            </a:r>
            <a:endParaRPr/>
          </a:p>
        </p:txBody>
      </p:sp>
      <p:cxnSp>
        <p:nvCxnSpPr>
          <p:cNvPr id="446" name="Google Shape;446;p30"/>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447" name="Google Shape;447;p30"/>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448" name="Google Shape;448;p30"/>
          <p:cNvSpPr/>
          <p:nvPr/>
        </p:nvSpPr>
        <p:spPr>
          <a:xfrm>
            <a:off x="0" y="775174"/>
            <a:ext cx="1219200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Acoustically good hall means that in which every syllable or musical note reaches an audible level of loudness at every point of the hall and then quickly dies away to make the room ready for the next syllable or group of notes.</a:t>
            </a:r>
            <a:endParaRPr baseline="-25000" sz="2800">
              <a:solidFill>
                <a:schemeClr val="lt1"/>
              </a:solidFill>
              <a:latin typeface="Arial"/>
              <a:ea typeface="Arial"/>
              <a:cs typeface="Arial"/>
              <a:sym typeface="Arial"/>
            </a:endParaRPr>
          </a:p>
        </p:txBody>
      </p:sp>
      <p:sp>
        <p:nvSpPr>
          <p:cNvPr id="449" name="Google Shape;449;p30"/>
          <p:cNvSpPr/>
          <p:nvPr/>
        </p:nvSpPr>
        <p:spPr>
          <a:xfrm>
            <a:off x="0" y="2550897"/>
            <a:ext cx="121920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rgbClr val="FFFF00"/>
                </a:solidFill>
                <a:latin typeface="Arial"/>
                <a:ea typeface="Arial"/>
                <a:cs typeface="Arial"/>
                <a:sym typeface="Arial"/>
              </a:rPr>
              <a:t>Desirable acoustics properties</a:t>
            </a:r>
            <a:endParaRPr sz="2800">
              <a:solidFill>
                <a:srgbClr val="FFFF00"/>
              </a:solidFill>
              <a:latin typeface="Calibri"/>
              <a:ea typeface="Calibri"/>
              <a:cs typeface="Calibri"/>
              <a:sym typeface="Calibri"/>
            </a:endParaRPr>
          </a:p>
        </p:txBody>
      </p:sp>
      <p:sp>
        <p:nvSpPr>
          <p:cNvPr id="450" name="Google Shape;450;p30"/>
          <p:cNvSpPr/>
          <p:nvPr/>
        </p:nvSpPr>
        <p:spPr>
          <a:xfrm>
            <a:off x="0" y="3244334"/>
            <a:ext cx="12192000" cy="31085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Even Dispersion             </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A feeling of "intimacy" or musical "presence“</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Good Projection of Sound</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Good clarity and articulation</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Long enough reverberation time but not too long</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Good balance of low and high frequencies</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Extraneous Noise and Sound Insulation</a:t>
            </a:r>
            <a:endParaRPr i="0" sz="2800">
              <a:solidFill>
                <a:schemeClr val="lt1"/>
              </a:solidFill>
              <a:latin typeface="Arial"/>
              <a:ea typeface="Arial"/>
              <a:cs typeface="Arial"/>
              <a:sym typeface="Arial"/>
            </a:endParaRPr>
          </a:p>
        </p:txBody>
      </p:sp>
      <p:sp>
        <p:nvSpPr>
          <p:cNvPr id="451" name="Google Shape;451;p30"/>
          <p:cNvSpPr/>
          <p:nvPr/>
        </p:nvSpPr>
        <p:spPr>
          <a:xfrm>
            <a:off x="7567863" y="3366230"/>
            <a:ext cx="457200" cy="661737"/>
          </a:xfrm>
          <a:prstGeom prst="rightBrace">
            <a:avLst>
              <a:gd fmla="val 8333" name="adj1"/>
              <a:gd fmla="val 50000" name="adj2"/>
            </a:avLst>
          </a:prstGeom>
          <a:noFill/>
          <a:ln cap="flat" cmpd="sng" w="381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30"/>
          <p:cNvSpPr/>
          <p:nvPr/>
        </p:nvSpPr>
        <p:spPr>
          <a:xfrm>
            <a:off x="8322357" y="3220160"/>
            <a:ext cx="386964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00FF00"/>
                </a:solidFill>
                <a:latin typeface="Comic Sans MS"/>
                <a:ea typeface="Comic Sans MS"/>
                <a:cs typeface="Comic Sans MS"/>
                <a:sym typeface="Comic Sans MS"/>
              </a:rPr>
              <a:t>Shape and surface of the hall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1"/>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Applications of acoustics- Designing of hall</a:t>
            </a:r>
            <a:endParaRPr b="1" sz="4000">
              <a:solidFill>
                <a:srgbClr val="FFFF00"/>
              </a:solidFill>
              <a:latin typeface="Arial"/>
              <a:ea typeface="Arial"/>
              <a:cs typeface="Arial"/>
              <a:sym typeface="Arial"/>
            </a:endParaRPr>
          </a:p>
        </p:txBody>
      </p:sp>
      <p:cxnSp>
        <p:nvCxnSpPr>
          <p:cNvPr id="458" name="Google Shape;458;p31"/>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459" name="Google Shape;459;p31"/>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460" name="Google Shape;460;p31"/>
          <p:cNvSpPr/>
          <p:nvPr/>
        </p:nvSpPr>
        <p:spPr>
          <a:xfrm>
            <a:off x="0" y="775174"/>
            <a:ext cx="1219200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Acoustically good hall means that in which every syllable or musical note reaches an audible level of loudness at every point of the hall and then quickly dies away to make the room ready for the next syllable or group of notes.</a:t>
            </a:r>
            <a:endParaRPr baseline="-25000" sz="2800">
              <a:solidFill>
                <a:schemeClr val="lt1"/>
              </a:solidFill>
              <a:latin typeface="Arial"/>
              <a:ea typeface="Arial"/>
              <a:cs typeface="Arial"/>
              <a:sym typeface="Arial"/>
            </a:endParaRPr>
          </a:p>
        </p:txBody>
      </p:sp>
      <p:sp>
        <p:nvSpPr>
          <p:cNvPr id="461" name="Google Shape;461;p31"/>
          <p:cNvSpPr/>
          <p:nvPr/>
        </p:nvSpPr>
        <p:spPr>
          <a:xfrm>
            <a:off x="0" y="2550897"/>
            <a:ext cx="121920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rgbClr val="FFFF00"/>
                </a:solidFill>
                <a:latin typeface="Arial"/>
                <a:ea typeface="Arial"/>
                <a:cs typeface="Arial"/>
                <a:sym typeface="Arial"/>
              </a:rPr>
              <a:t>Desirable acoustics properties</a:t>
            </a:r>
            <a:endParaRPr sz="2800">
              <a:solidFill>
                <a:srgbClr val="FFFF00"/>
              </a:solidFill>
              <a:latin typeface="Calibri"/>
              <a:ea typeface="Calibri"/>
              <a:cs typeface="Calibri"/>
              <a:sym typeface="Calibri"/>
            </a:endParaRPr>
          </a:p>
        </p:txBody>
      </p:sp>
      <p:sp>
        <p:nvSpPr>
          <p:cNvPr id="462" name="Google Shape;462;p31"/>
          <p:cNvSpPr/>
          <p:nvPr/>
        </p:nvSpPr>
        <p:spPr>
          <a:xfrm>
            <a:off x="0" y="3244334"/>
            <a:ext cx="12192000" cy="31085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Even Dispersion             </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A feeling of "intimacy" or musical "presence“</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Good Projection of Sound</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Good clarity and articulation</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Long enough reverberation time but not too long</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Good balance of low and high frequencies</a:t>
            </a:r>
            <a:endParaRPr/>
          </a:p>
          <a:p>
            <a:pPr indent="-457200" lvl="0" marL="457200" marR="0" rtl="0" algn="l">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Extraneous Noise and Sound Insulation</a:t>
            </a:r>
            <a:endParaRPr i="0" sz="2800">
              <a:solidFill>
                <a:schemeClr val="lt1"/>
              </a:solidFill>
              <a:latin typeface="Arial"/>
              <a:ea typeface="Arial"/>
              <a:cs typeface="Arial"/>
              <a:sym typeface="Arial"/>
            </a:endParaRPr>
          </a:p>
        </p:txBody>
      </p:sp>
      <p:sp>
        <p:nvSpPr>
          <p:cNvPr id="463" name="Google Shape;463;p31"/>
          <p:cNvSpPr/>
          <p:nvPr/>
        </p:nvSpPr>
        <p:spPr>
          <a:xfrm>
            <a:off x="7567863" y="3366230"/>
            <a:ext cx="457200" cy="661737"/>
          </a:xfrm>
          <a:prstGeom prst="rightBrace">
            <a:avLst>
              <a:gd fmla="val 8333" name="adj1"/>
              <a:gd fmla="val 50000" name="adj2"/>
            </a:avLst>
          </a:prstGeom>
          <a:noFill/>
          <a:ln cap="flat" cmpd="sng" w="381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31"/>
          <p:cNvSpPr/>
          <p:nvPr/>
        </p:nvSpPr>
        <p:spPr>
          <a:xfrm>
            <a:off x="8322357" y="3220160"/>
            <a:ext cx="386964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00FF00"/>
                </a:solidFill>
                <a:latin typeface="Comic Sans MS"/>
                <a:ea typeface="Comic Sans MS"/>
                <a:cs typeface="Comic Sans MS"/>
                <a:sym typeface="Comic Sans MS"/>
              </a:rPr>
              <a:t>Shape and surface of the hall</a:t>
            </a:r>
            <a:endParaRPr/>
          </a:p>
        </p:txBody>
      </p:sp>
      <p:sp>
        <p:nvSpPr>
          <p:cNvPr id="465" name="Google Shape;465;p31"/>
          <p:cNvSpPr/>
          <p:nvPr/>
        </p:nvSpPr>
        <p:spPr>
          <a:xfrm>
            <a:off x="8322357" y="4278573"/>
            <a:ext cx="457200" cy="1492032"/>
          </a:xfrm>
          <a:prstGeom prst="rightBrace">
            <a:avLst>
              <a:gd fmla="val 8333" name="adj1"/>
              <a:gd fmla="val 50000" name="adj2"/>
            </a:avLst>
          </a:prstGeom>
          <a:noFill/>
          <a:ln cap="flat" cmpd="sng" w="381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31"/>
          <p:cNvSpPr/>
          <p:nvPr/>
        </p:nvSpPr>
        <p:spPr>
          <a:xfrm>
            <a:off x="8779558" y="4510464"/>
            <a:ext cx="341244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00FF00"/>
                </a:solidFill>
                <a:latin typeface="Comic Sans MS"/>
                <a:ea typeface="Comic Sans MS"/>
                <a:cs typeface="Comic Sans MS"/>
                <a:sym typeface="Comic Sans MS"/>
              </a:rPr>
              <a:t>Control of reverberation time</a:t>
            </a:r>
            <a:endParaRPr/>
          </a:p>
        </p:txBody>
      </p:sp>
      <p:sp>
        <p:nvSpPr>
          <p:cNvPr id="467" name="Google Shape;467;p31"/>
          <p:cNvSpPr/>
          <p:nvPr/>
        </p:nvSpPr>
        <p:spPr>
          <a:xfrm>
            <a:off x="7233975" y="5842439"/>
            <a:ext cx="49580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00FF00"/>
                </a:solidFill>
                <a:latin typeface="Comic Sans MS"/>
                <a:ea typeface="Comic Sans MS"/>
                <a:cs typeface="Comic Sans MS"/>
                <a:sym typeface="Comic Sans MS"/>
              </a:rPr>
              <a:t>Sound insulation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2"/>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FFFF00"/>
                </a:solidFill>
                <a:latin typeface="Arial"/>
                <a:ea typeface="Arial"/>
                <a:cs typeface="Arial"/>
                <a:sym typeface="Arial"/>
              </a:rPr>
              <a:t>Shape of the hall</a:t>
            </a:r>
            <a:endParaRPr/>
          </a:p>
        </p:txBody>
      </p:sp>
      <p:cxnSp>
        <p:nvCxnSpPr>
          <p:cNvPr id="473" name="Google Shape;473;p32"/>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474" name="Google Shape;474;p32"/>
          <p:cNvPicPr preferRelativeResize="0"/>
          <p:nvPr/>
        </p:nvPicPr>
        <p:blipFill rotWithShape="1">
          <a:blip r:embed="rId3">
            <a:alphaModFix/>
          </a:blip>
          <a:srcRect b="0" l="0" r="0" t="0"/>
          <a:stretch/>
        </p:blipFill>
        <p:spPr>
          <a:xfrm>
            <a:off x="0" y="0"/>
            <a:ext cx="972000" cy="967686"/>
          </a:xfrm>
          <a:prstGeom prst="rect">
            <a:avLst/>
          </a:prstGeom>
          <a:noFill/>
          <a:ln>
            <a:noFill/>
          </a:ln>
        </p:spPr>
      </p:pic>
      <p:grpSp>
        <p:nvGrpSpPr>
          <p:cNvPr id="475" name="Google Shape;475;p32"/>
          <p:cNvGrpSpPr/>
          <p:nvPr/>
        </p:nvGrpSpPr>
        <p:grpSpPr>
          <a:xfrm>
            <a:off x="4932947" y="922164"/>
            <a:ext cx="3487098" cy="2591049"/>
            <a:chOff x="0" y="0"/>
            <a:chExt cx="3487098" cy="2591049"/>
          </a:xfrm>
        </p:grpSpPr>
        <p:sp>
          <p:nvSpPr>
            <p:cNvPr id="476" name="Google Shape;476;p32"/>
            <p:cNvSpPr/>
            <p:nvPr/>
          </p:nvSpPr>
          <p:spPr>
            <a:xfrm>
              <a:off x="0" y="0"/>
              <a:ext cx="2591049" cy="2591049"/>
            </a:xfrm>
            <a:prstGeom prst="triangle">
              <a:avLst>
                <a:gd fmla="val 50000" name="adj"/>
              </a:avLst>
            </a:prstGeom>
            <a:solidFill>
              <a:srgbClr val="00B050">
                <a:alpha val="83921"/>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1766808" y="164243"/>
              <a:ext cx="1684181" cy="613349"/>
            </a:xfrm>
            <a:prstGeom prst="roundRect">
              <a:avLst>
                <a:gd fmla="val 16667"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txBox="1"/>
            <p:nvPr/>
          </p:nvSpPr>
          <p:spPr>
            <a:xfrm>
              <a:off x="1796749" y="194184"/>
              <a:ext cx="1624299" cy="553467"/>
            </a:xfrm>
            <a:prstGeom prst="rect">
              <a:avLst/>
            </a:prstGeom>
            <a:noFill/>
            <a:ln>
              <a:noFill/>
            </a:ln>
          </p:spPr>
          <p:txBody>
            <a:bodyPr anchorCtr="0" anchor="ctr" bIns="76200" lIns="76200" spcFirstLastPara="1" rIns="76200" wrap="square" tIns="76200">
              <a:noAutofit/>
            </a:bodyPr>
            <a:lstStyle/>
            <a:p>
              <a:pPr indent="-127000" lvl="0" marL="0" marR="0" rtl="0" algn="ctr">
                <a:lnSpc>
                  <a:spcPct val="90000"/>
                </a:lnSpc>
                <a:spcBef>
                  <a:spcPts val="0"/>
                </a:spcBef>
                <a:spcAft>
                  <a:spcPts val="0"/>
                </a:spcAft>
                <a:buClr>
                  <a:schemeClr val="dk1"/>
                </a:buClr>
                <a:buSzPts val="2000"/>
                <a:buFont typeface="Noto Sans Symbols"/>
                <a:buChar char="❑"/>
              </a:pPr>
              <a:r>
                <a:rPr b="0" lang="en-IN" sz="2000">
                  <a:solidFill>
                    <a:schemeClr val="dk1"/>
                  </a:solidFill>
                  <a:latin typeface="Arial"/>
                  <a:ea typeface="Arial"/>
                  <a:cs typeface="Arial"/>
                  <a:sym typeface="Arial"/>
                </a:rPr>
                <a:t>Internal shape</a:t>
              </a:r>
              <a:endParaRPr/>
            </a:p>
          </p:txBody>
        </p:sp>
        <p:sp>
          <p:nvSpPr>
            <p:cNvPr id="479" name="Google Shape;479;p32"/>
            <p:cNvSpPr/>
            <p:nvPr/>
          </p:nvSpPr>
          <p:spPr>
            <a:xfrm>
              <a:off x="1778850" y="1008306"/>
              <a:ext cx="1684181" cy="613349"/>
            </a:xfrm>
            <a:prstGeom prst="roundRect">
              <a:avLst>
                <a:gd fmla="val 16667" name="adj"/>
              </a:avLst>
            </a:prstGeom>
            <a:solidFill>
              <a:schemeClr val="lt1">
                <a:alpha val="89803"/>
              </a:schemeClr>
            </a:solidFill>
            <a:ln cap="flat" cmpd="sng" w="12700">
              <a:solidFill>
                <a:srgbClr val="55555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txBox="1"/>
            <p:nvPr/>
          </p:nvSpPr>
          <p:spPr>
            <a:xfrm>
              <a:off x="1808791" y="1038247"/>
              <a:ext cx="1624299" cy="553467"/>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lang="en-IN" sz="2000">
                  <a:solidFill>
                    <a:schemeClr val="dk1"/>
                  </a:solidFill>
                  <a:latin typeface="Arial"/>
                  <a:ea typeface="Arial"/>
                  <a:cs typeface="Arial"/>
                  <a:sym typeface="Arial"/>
                </a:rPr>
                <a:t>Surface &amp; Ceiling</a:t>
              </a:r>
              <a:endParaRPr b="0" sz="2000">
                <a:solidFill>
                  <a:schemeClr val="dk1"/>
                </a:solidFill>
                <a:latin typeface="Arial"/>
                <a:ea typeface="Arial"/>
                <a:cs typeface="Arial"/>
                <a:sym typeface="Arial"/>
              </a:endParaRPr>
            </a:p>
          </p:txBody>
        </p:sp>
        <p:sp>
          <p:nvSpPr>
            <p:cNvPr id="481" name="Google Shape;481;p32"/>
            <p:cNvSpPr/>
            <p:nvPr/>
          </p:nvSpPr>
          <p:spPr>
            <a:xfrm>
              <a:off x="1802917" y="1815884"/>
              <a:ext cx="1684181" cy="613349"/>
            </a:xfrm>
            <a:prstGeom prst="roundRect">
              <a:avLst>
                <a:gd fmla="val 16667" name="adj"/>
              </a:avLst>
            </a:prstGeom>
            <a:solidFill>
              <a:schemeClr val="lt1">
                <a:alpha val="89803"/>
              </a:schemeClr>
            </a:solidFill>
            <a:ln cap="flat" cmpd="sng" w="12700">
              <a:solidFill>
                <a:srgbClr val="4C4C4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txBox="1"/>
            <p:nvPr/>
          </p:nvSpPr>
          <p:spPr>
            <a:xfrm>
              <a:off x="1832858" y="1845825"/>
              <a:ext cx="1624299" cy="553467"/>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lang="en-IN" sz="2000">
                  <a:solidFill>
                    <a:schemeClr val="dk1"/>
                  </a:solidFill>
                  <a:latin typeface="Arial"/>
                  <a:ea typeface="Arial"/>
                  <a:cs typeface="Arial"/>
                  <a:sym typeface="Arial"/>
                </a:rPr>
                <a:t>Floors</a:t>
              </a:r>
              <a:endParaRPr b="0" sz="2000">
                <a:solidFill>
                  <a:schemeClr val="dk1"/>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3"/>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FFFF00"/>
                </a:solidFill>
                <a:latin typeface="Arial"/>
                <a:ea typeface="Arial"/>
                <a:cs typeface="Arial"/>
                <a:sym typeface="Arial"/>
              </a:rPr>
              <a:t>Shape of the hall</a:t>
            </a:r>
            <a:endParaRPr/>
          </a:p>
        </p:txBody>
      </p:sp>
      <p:cxnSp>
        <p:nvCxnSpPr>
          <p:cNvPr id="488" name="Google Shape;488;p33"/>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489" name="Google Shape;489;p33"/>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490" name="Google Shape;490;p33"/>
          <p:cNvSpPr/>
          <p:nvPr/>
        </p:nvSpPr>
        <p:spPr>
          <a:xfrm>
            <a:off x="0" y="3594838"/>
            <a:ext cx="12192000"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A rectangular shoebox-shaped concert halls with stage across one narrow end is excellent for music.</a:t>
            </a:r>
            <a:endParaRPr baseline="-25000" sz="2800">
              <a:solidFill>
                <a:schemeClr val="lt1"/>
              </a:solidFill>
              <a:latin typeface="Arial"/>
              <a:ea typeface="Arial"/>
              <a:cs typeface="Arial"/>
              <a:sym typeface="Arial"/>
            </a:endParaRPr>
          </a:p>
        </p:txBody>
      </p:sp>
      <p:grpSp>
        <p:nvGrpSpPr>
          <p:cNvPr id="491" name="Google Shape;491;p33"/>
          <p:cNvGrpSpPr/>
          <p:nvPr/>
        </p:nvGrpSpPr>
        <p:grpSpPr>
          <a:xfrm>
            <a:off x="4932947" y="922164"/>
            <a:ext cx="3487098" cy="2591049"/>
            <a:chOff x="0" y="0"/>
            <a:chExt cx="3487098" cy="2591049"/>
          </a:xfrm>
        </p:grpSpPr>
        <p:sp>
          <p:nvSpPr>
            <p:cNvPr id="492" name="Google Shape;492;p33"/>
            <p:cNvSpPr/>
            <p:nvPr/>
          </p:nvSpPr>
          <p:spPr>
            <a:xfrm>
              <a:off x="0" y="0"/>
              <a:ext cx="2591049" cy="2591049"/>
            </a:xfrm>
            <a:prstGeom prst="triangle">
              <a:avLst>
                <a:gd fmla="val 50000" name="adj"/>
              </a:avLst>
            </a:prstGeom>
            <a:solidFill>
              <a:srgbClr val="00B050">
                <a:alpha val="83921"/>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1766808" y="164243"/>
              <a:ext cx="1684181" cy="613349"/>
            </a:xfrm>
            <a:prstGeom prst="roundRect">
              <a:avLst>
                <a:gd fmla="val 16667"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txBox="1"/>
            <p:nvPr/>
          </p:nvSpPr>
          <p:spPr>
            <a:xfrm>
              <a:off x="1796749" y="194184"/>
              <a:ext cx="1624299" cy="553467"/>
            </a:xfrm>
            <a:prstGeom prst="rect">
              <a:avLst/>
            </a:prstGeom>
            <a:noFill/>
            <a:ln>
              <a:noFill/>
            </a:ln>
          </p:spPr>
          <p:txBody>
            <a:bodyPr anchorCtr="0" anchor="ctr" bIns="76200" lIns="76200" spcFirstLastPara="1" rIns="76200" wrap="square" tIns="76200">
              <a:noAutofit/>
            </a:bodyPr>
            <a:lstStyle/>
            <a:p>
              <a:pPr indent="-127000" lvl="0" marL="0" marR="0" rtl="0" algn="ctr">
                <a:lnSpc>
                  <a:spcPct val="90000"/>
                </a:lnSpc>
                <a:spcBef>
                  <a:spcPts val="0"/>
                </a:spcBef>
                <a:spcAft>
                  <a:spcPts val="0"/>
                </a:spcAft>
                <a:buClr>
                  <a:schemeClr val="dk1"/>
                </a:buClr>
                <a:buSzPts val="2000"/>
                <a:buFont typeface="Noto Sans Symbols"/>
                <a:buChar char="❑"/>
              </a:pPr>
              <a:r>
                <a:rPr b="0" lang="en-IN" sz="2000">
                  <a:solidFill>
                    <a:schemeClr val="dk1"/>
                  </a:solidFill>
                  <a:latin typeface="Arial"/>
                  <a:ea typeface="Arial"/>
                  <a:cs typeface="Arial"/>
                  <a:sym typeface="Arial"/>
                </a:rPr>
                <a:t>Internal shape</a:t>
              </a:r>
              <a:endParaRPr/>
            </a:p>
          </p:txBody>
        </p:sp>
        <p:sp>
          <p:nvSpPr>
            <p:cNvPr id="495" name="Google Shape;495;p33"/>
            <p:cNvSpPr/>
            <p:nvPr/>
          </p:nvSpPr>
          <p:spPr>
            <a:xfrm>
              <a:off x="1778850" y="1008306"/>
              <a:ext cx="1684181" cy="613349"/>
            </a:xfrm>
            <a:prstGeom prst="roundRect">
              <a:avLst>
                <a:gd fmla="val 16667" name="adj"/>
              </a:avLst>
            </a:prstGeom>
            <a:solidFill>
              <a:schemeClr val="lt1">
                <a:alpha val="89803"/>
              </a:schemeClr>
            </a:solidFill>
            <a:ln cap="flat" cmpd="sng" w="12700">
              <a:solidFill>
                <a:srgbClr val="55555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txBox="1"/>
            <p:nvPr/>
          </p:nvSpPr>
          <p:spPr>
            <a:xfrm>
              <a:off x="1808791" y="1038247"/>
              <a:ext cx="1624299" cy="553467"/>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lang="en-IN" sz="2000">
                  <a:solidFill>
                    <a:schemeClr val="dk1"/>
                  </a:solidFill>
                  <a:latin typeface="Arial"/>
                  <a:ea typeface="Arial"/>
                  <a:cs typeface="Arial"/>
                  <a:sym typeface="Arial"/>
                </a:rPr>
                <a:t>Surface &amp; Ceiling</a:t>
              </a:r>
              <a:endParaRPr b="0" sz="2000">
                <a:solidFill>
                  <a:schemeClr val="dk1"/>
                </a:solidFill>
                <a:latin typeface="Arial"/>
                <a:ea typeface="Arial"/>
                <a:cs typeface="Arial"/>
                <a:sym typeface="Arial"/>
              </a:endParaRPr>
            </a:p>
          </p:txBody>
        </p:sp>
        <p:sp>
          <p:nvSpPr>
            <p:cNvPr id="497" name="Google Shape;497;p33"/>
            <p:cNvSpPr/>
            <p:nvPr/>
          </p:nvSpPr>
          <p:spPr>
            <a:xfrm>
              <a:off x="1802917" y="1815884"/>
              <a:ext cx="1684181" cy="613349"/>
            </a:xfrm>
            <a:prstGeom prst="roundRect">
              <a:avLst>
                <a:gd fmla="val 16667" name="adj"/>
              </a:avLst>
            </a:prstGeom>
            <a:solidFill>
              <a:schemeClr val="lt1">
                <a:alpha val="89803"/>
              </a:schemeClr>
            </a:solidFill>
            <a:ln cap="flat" cmpd="sng" w="12700">
              <a:solidFill>
                <a:srgbClr val="4C4C4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txBox="1"/>
            <p:nvPr/>
          </p:nvSpPr>
          <p:spPr>
            <a:xfrm>
              <a:off x="1832858" y="1845825"/>
              <a:ext cx="1624299" cy="553467"/>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lang="en-IN" sz="2000">
                  <a:solidFill>
                    <a:schemeClr val="dk1"/>
                  </a:solidFill>
                  <a:latin typeface="Arial"/>
                  <a:ea typeface="Arial"/>
                  <a:cs typeface="Arial"/>
                  <a:sym typeface="Arial"/>
                </a:rPr>
                <a:t>Floors</a:t>
              </a:r>
              <a:endParaRPr b="0" sz="2000">
                <a:solidFill>
                  <a:schemeClr val="dk1"/>
                </a:solidFill>
                <a:latin typeface="Arial"/>
                <a:ea typeface="Arial"/>
                <a:cs typeface="Arial"/>
                <a:sym typeface="Arial"/>
              </a:endParaRPr>
            </a:p>
          </p:txBody>
        </p:sp>
      </p:grpSp>
      <p:grpSp>
        <p:nvGrpSpPr>
          <p:cNvPr id="499" name="Google Shape;499;p33"/>
          <p:cNvGrpSpPr/>
          <p:nvPr/>
        </p:nvGrpSpPr>
        <p:grpSpPr>
          <a:xfrm>
            <a:off x="459387" y="4692916"/>
            <a:ext cx="5366084" cy="1973503"/>
            <a:chOff x="3521242" y="4806148"/>
            <a:chExt cx="5366084" cy="1973503"/>
          </a:xfrm>
        </p:grpSpPr>
        <p:cxnSp>
          <p:nvCxnSpPr>
            <p:cNvPr id="500" name="Google Shape;500;p33"/>
            <p:cNvCxnSpPr/>
            <p:nvPr/>
          </p:nvCxnSpPr>
          <p:spPr>
            <a:xfrm flipH="1" rot="10800000">
              <a:off x="3521242" y="4806148"/>
              <a:ext cx="2574758" cy="529389"/>
            </a:xfrm>
            <a:prstGeom prst="straightConnector1">
              <a:avLst/>
            </a:prstGeom>
            <a:noFill/>
            <a:ln cap="flat" cmpd="sng" w="57150">
              <a:solidFill>
                <a:schemeClr val="accent1"/>
              </a:solidFill>
              <a:prstDash val="solid"/>
              <a:miter lim="800000"/>
              <a:headEnd len="sm" w="sm" type="none"/>
              <a:tailEnd len="sm" w="sm" type="none"/>
            </a:ln>
          </p:spPr>
        </p:cxnSp>
        <p:cxnSp>
          <p:nvCxnSpPr>
            <p:cNvPr id="501" name="Google Shape;501;p33"/>
            <p:cNvCxnSpPr/>
            <p:nvPr/>
          </p:nvCxnSpPr>
          <p:spPr>
            <a:xfrm>
              <a:off x="6096000" y="4806149"/>
              <a:ext cx="2791326" cy="529388"/>
            </a:xfrm>
            <a:prstGeom prst="straightConnector1">
              <a:avLst/>
            </a:prstGeom>
            <a:noFill/>
            <a:ln cap="flat" cmpd="sng" w="57150">
              <a:solidFill>
                <a:schemeClr val="accent1"/>
              </a:solidFill>
              <a:prstDash val="solid"/>
              <a:miter lim="800000"/>
              <a:headEnd len="sm" w="sm" type="none"/>
              <a:tailEnd len="sm" w="sm" type="none"/>
            </a:ln>
          </p:spPr>
        </p:cxnSp>
        <p:cxnSp>
          <p:nvCxnSpPr>
            <p:cNvPr id="502" name="Google Shape;502;p33"/>
            <p:cNvCxnSpPr/>
            <p:nvPr/>
          </p:nvCxnSpPr>
          <p:spPr>
            <a:xfrm>
              <a:off x="3521242" y="6250262"/>
              <a:ext cx="2574758" cy="529389"/>
            </a:xfrm>
            <a:prstGeom prst="straightConnector1">
              <a:avLst/>
            </a:prstGeom>
            <a:noFill/>
            <a:ln cap="flat" cmpd="sng" w="57150">
              <a:solidFill>
                <a:schemeClr val="accent1"/>
              </a:solidFill>
              <a:prstDash val="solid"/>
              <a:miter lim="800000"/>
              <a:headEnd len="sm" w="sm" type="none"/>
              <a:tailEnd len="sm" w="sm" type="none"/>
            </a:ln>
          </p:spPr>
        </p:cxnSp>
        <p:cxnSp>
          <p:nvCxnSpPr>
            <p:cNvPr id="503" name="Google Shape;503;p33"/>
            <p:cNvCxnSpPr/>
            <p:nvPr/>
          </p:nvCxnSpPr>
          <p:spPr>
            <a:xfrm flipH="1" rot="10800000">
              <a:off x="6096000" y="6250263"/>
              <a:ext cx="2791326" cy="529388"/>
            </a:xfrm>
            <a:prstGeom prst="straightConnector1">
              <a:avLst/>
            </a:prstGeom>
            <a:noFill/>
            <a:ln cap="flat" cmpd="sng" w="57150">
              <a:solidFill>
                <a:schemeClr val="accent1"/>
              </a:solidFill>
              <a:prstDash val="solid"/>
              <a:miter lim="800000"/>
              <a:headEnd len="sm" w="sm" type="none"/>
              <a:tailEnd len="sm" w="sm" type="none"/>
            </a:ln>
          </p:spPr>
        </p:cxnSp>
        <p:cxnSp>
          <p:nvCxnSpPr>
            <p:cNvPr id="504" name="Google Shape;504;p33"/>
            <p:cNvCxnSpPr/>
            <p:nvPr/>
          </p:nvCxnSpPr>
          <p:spPr>
            <a:xfrm>
              <a:off x="8843209" y="5335537"/>
              <a:ext cx="0" cy="914725"/>
            </a:xfrm>
            <a:prstGeom prst="straightConnector1">
              <a:avLst/>
            </a:prstGeom>
            <a:noFill/>
            <a:ln cap="flat" cmpd="sng" w="57150">
              <a:solidFill>
                <a:schemeClr val="accent1"/>
              </a:solidFill>
              <a:prstDash val="solid"/>
              <a:miter lim="800000"/>
              <a:headEnd len="sm" w="sm" type="none"/>
              <a:tailEnd len="sm" w="sm" type="none"/>
            </a:ln>
          </p:spPr>
        </p:cxnSp>
        <p:cxnSp>
          <p:nvCxnSpPr>
            <p:cNvPr id="505" name="Google Shape;505;p33"/>
            <p:cNvCxnSpPr/>
            <p:nvPr/>
          </p:nvCxnSpPr>
          <p:spPr>
            <a:xfrm>
              <a:off x="3541294" y="5335537"/>
              <a:ext cx="0" cy="914725"/>
            </a:xfrm>
            <a:prstGeom prst="straightConnector1">
              <a:avLst/>
            </a:prstGeom>
            <a:noFill/>
            <a:ln cap="flat" cmpd="sng" w="57150">
              <a:solidFill>
                <a:schemeClr val="accent1"/>
              </a:solidFill>
              <a:prstDash val="solid"/>
              <a:miter lim="800000"/>
              <a:headEnd len="sm" w="sm" type="none"/>
              <a:tailEnd len="sm" w="sm" type="none"/>
            </a:ln>
          </p:spPr>
        </p:cxnSp>
        <p:cxnSp>
          <p:nvCxnSpPr>
            <p:cNvPr id="506" name="Google Shape;506;p33"/>
            <p:cNvCxnSpPr/>
            <p:nvPr/>
          </p:nvCxnSpPr>
          <p:spPr>
            <a:xfrm>
              <a:off x="8249652" y="5199179"/>
              <a:ext cx="0" cy="1153495"/>
            </a:xfrm>
            <a:prstGeom prst="straightConnector1">
              <a:avLst/>
            </a:prstGeom>
            <a:noFill/>
            <a:ln cap="flat" cmpd="sng" w="57150">
              <a:solidFill>
                <a:schemeClr val="accent1"/>
              </a:solidFill>
              <a:prstDash val="solid"/>
              <a:miter lim="800000"/>
              <a:headEnd len="sm" w="sm" type="none"/>
              <a:tailEnd len="sm" w="sm" type="none"/>
            </a:ln>
          </p:spPr>
        </p:cxnSp>
      </p:grpSp>
      <p:sp>
        <p:nvSpPr>
          <p:cNvPr id="507" name="Google Shape;507;p33"/>
          <p:cNvSpPr/>
          <p:nvPr/>
        </p:nvSpPr>
        <p:spPr>
          <a:xfrm>
            <a:off x="6201369" y="4854447"/>
            <a:ext cx="5912971"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For greater seating capacity the side wall should be splayed from the stage (30 – 60° )</a:t>
            </a:r>
            <a:endParaRPr baseline="-25000" sz="2800">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4"/>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FFFF00"/>
                </a:solidFill>
                <a:latin typeface="Arial"/>
                <a:ea typeface="Arial"/>
                <a:cs typeface="Arial"/>
                <a:sym typeface="Arial"/>
              </a:rPr>
              <a:t>Shape of the hall</a:t>
            </a:r>
            <a:endParaRPr/>
          </a:p>
        </p:txBody>
      </p:sp>
      <p:cxnSp>
        <p:nvCxnSpPr>
          <p:cNvPr id="513" name="Google Shape;513;p34"/>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514" name="Google Shape;514;p34"/>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515" name="Google Shape;515;p34"/>
          <p:cNvSpPr/>
          <p:nvPr/>
        </p:nvSpPr>
        <p:spPr>
          <a:xfrm>
            <a:off x="0" y="1587470"/>
            <a:ext cx="12192000" cy="4113947"/>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Avoid round walls (circular or elliptic shape) because such walls concentrate the reflected sound (like spherical mirrors) in particular areas that leads to a non-uniform sound intensity in the audience area. </a:t>
            </a:r>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Avoid strictly parallel plain walls (like those in halls of a strictly rectangular shape) because (resonance) standing waves with a highly non-uniform sound intensity (nodes and antinodes) can be formed between such walls.</a:t>
            </a:r>
            <a:endParaRPr/>
          </a:p>
          <a:p>
            <a:pPr indent="0" lvl="0" marL="0" marR="0" rtl="0" algn="just">
              <a:spcBef>
                <a:spcPts val="0"/>
              </a:spcBef>
              <a:spcAft>
                <a:spcPts val="0"/>
              </a:spcAft>
              <a:buNone/>
            </a:pPr>
            <a:r>
              <a:t/>
            </a:r>
            <a:endParaRPr baseline="-25000" sz="2800">
              <a:solidFill>
                <a:schemeClr val="lt1"/>
              </a:solidFill>
              <a:latin typeface="Arial"/>
              <a:ea typeface="Arial"/>
              <a:cs typeface="Arial"/>
              <a:sym typeface="Arial"/>
            </a:endParaRPr>
          </a:p>
          <a:p>
            <a:pPr indent="0" lvl="0" marL="0" marR="0" rtl="0" algn="just">
              <a:spcBef>
                <a:spcPts val="0"/>
              </a:spcBef>
              <a:spcAft>
                <a:spcPts val="0"/>
              </a:spcAft>
              <a:buNone/>
            </a:pPr>
            <a:r>
              <a:t/>
            </a:r>
            <a:endParaRPr baseline="-25000" sz="2800">
              <a:solidFill>
                <a:schemeClr val="lt1"/>
              </a:solidFill>
              <a:latin typeface="Arial"/>
              <a:ea typeface="Arial"/>
              <a:cs typeface="Arial"/>
              <a:sym typeface="Arial"/>
            </a:endParaRPr>
          </a:p>
        </p:txBody>
      </p:sp>
      <p:sp>
        <p:nvSpPr>
          <p:cNvPr id="516" name="Google Shape;516;p34"/>
          <p:cNvSpPr/>
          <p:nvPr/>
        </p:nvSpPr>
        <p:spPr>
          <a:xfrm>
            <a:off x="5116332" y="766063"/>
            <a:ext cx="296267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FFFF00"/>
                </a:solidFill>
                <a:latin typeface="Arial"/>
                <a:ea typeface="Arial"/>
                <a:cs typeface="Arial"/>
                <a:sym typeface="Arial"/>
              </a:rPr>
              <a:t>Surface &amp; Ceiling</a:t>
            </a:r>
            <a:endParaRPr sz="2800">
              <a:solidFill>
                <a:srgbClr val="FFFF00"/>
              </a:solidFill>
              <a:latin typeface="Arial"/>
              <a:ea typeface="Arial"/>
              <a:cs typeface="Arial"/>
              <a:sym typeface="Arial"/>
            </a:endParaRPr>
          </a:p>
        </p:txBody>
      </p:sp>
      <p:sp>
        <p:nvSpPr>
          <p:cNvPr id="517" name="Google Shape;517;p34"/>
          <p:cNvSpPr/>
          <p:nvPr/>
        </p:nvSpPr>
        <p:spPr>
          <a:xfrm>
            <a:off x="636" y="5425716"/>
            <a:ext cx="12191999"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highlight>
                  <a:srgbClr val="FFFF00"/>
                </a:highlight>
                <a:latin typeface="Arial"/>
                <a:ea typeface="Arial"/>
                <a:cs typeface="Arial"/>
                <a:sym typeface="Arial"/>
              </a:rPr>
              <a:t>Angled side walls spread the sound energy and contribute to even dispersion</a:t>
            </a:r>
            <a:endParaRPr sz="2800">
              <a:solidFill>
                <a:schemeClr val="dk1"/>
              </a:solidFill>
              <a:highlight>
                <a:srgbClr val="FFFF00"/>
              </a:highlight>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5"/>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FFFF00"/>
                </a:solidFill>
                <a:latin typeface="Arial"/>
                <a:ea typeface="Arial"/>
                <a:cs typeface="Arial"/>
                <a:sym typeface="Arial"/>
              </a:rPr>
              <a:t>Shape of the hall</a:t>
            </a:r>
            <a:endParaRPr/>
          </a:p>
        </p:txBody>
      </p:sp>
      <p:cxnSp>
        <p:nvCxnSpPr>
          <p:cNvPr id="523" name="Google Shape;523;p35"/>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524" name="Google Shape;524;p35"/>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525" name="Google Shape;525;p35"/>
          <p:cNvSpPr/>
          <p:nvPr/>
        </p:nvSpPr>
        <p:spPr>
          <a:xfrm>
            <a:off x="5116332" y="766063"/>
            <a:ext cx="296267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FFFF00"/>
                </a:solidFill>
                <a:latin typeface="Arial"/>
                <a:ea typeface="Arial"/>
                <a:cs typeface="Arial"/>
                <a:sym typeface="Arial"/>
              </a:rPr>
              <a:t>Surface &amp; Ceiling</a:t>
            </a:r>
            <a:endParaRPr sz="2800">
              <a:solidFill>
                <a:srgbClr val="FFFF00"/>
              </a:solidFill>
              <a:latin typeface="Arial"/>
              <a:ea typeface="Arial"/>
              <a:cs typeface="Arial"/>
              <a:sym typeface="Arial"/>
            </a:endParaRPr>
          </a:p>
        </p:txBody>
      </p:sp>
      <p:pic>
        <p:nvPicPr>
          <p:cNvPr descr="Lighting Takes Center Stage - commARCH" id="526" name="Google Shape;526;p35"/>
          <p:cNvPicPr preferRelativeResize="0"/>
          <p:nvPr/>
        </p:nvPicPr>
        <p:blipFill rotWithShape="1">
          <a:blip r:embed="rId4">
            <a:alphaModFix/>
          </a:blip>
          <a:srcRect b="0" l="0" r="0" t="0"/>
          <a:stretch/>
        </p:blipFill>
        <p:spPr>
          <a:xfrm>
            <a:off x="0" y="1802914"/>
            <a:ext cx="5715000" cy="3819525"/>
          </a:xfrm>
          <a:prstGeom prst="rect">
            <a:avLst/>
          </a:prstGeom>
          <a:noFill/>
          <a:ln>
            <a:noFill/>
          </a:ln>
        </p:spPr>
      </p:pic>
      <p:sp>
        <p:nvSpPr>
          <p:cNvPr id="527" name="Google Shape;527;p35"/>
          <p:cNvSpPr/>
          <p:nvPr/>
        </p:nvSpPr>
        <p:spPr>
          <a:xfrm>
            <a:off x="5811252" y="2001786"/>
            <a:ext cx="6272464" cy="4975721"/>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Ceiling reflectors/clouds are used to direct the sound energy from the stage to the seating areas</a:t>
            </a:r>
            <a:endParaRPr/>
          </a:p>
          <a:p>
            <a:pPr indent="-279400" lvl="0" marL="457200" marR="0" rtl="0" algn="just">
              <a:spcBef>
                <a:spcPts val="0"/>
              </a:spcBef>
              <a:spcAft>
                <a:spcPts val="0"/>
              </a:spcAft>
              <a:buClr>
                <a:schemeClr val="dk1"/>
              </a:buClr>
              <a:buSzPts val="2800"/>
              <a:buFont typeface="Noto Sans Symbols"/>
              <a:buNone/>
            </a:pPr>
            <a:r>
              <a:t/>
            </a:r>
            <a:endParaRPr sz="2800">
              <a:solidFill>
                <a:schemeClr val="lt1"/>
              </a:solidFill>
              <a:latin typeface="Arial"/>
              <a:ea typeface="Arial"/>
              <a:cs typeface="Arial"/>
              <a:sym typeface="Arial"/>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In some cases clouds are make absorptive to avoid late reflection - covering high ceiling with absorbent material – to avoid echoes</a:t>
            </a:r>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t/>
            </a:r>
            <a:endParaRPr baseline="-25000" sz="2800">
              <a:solidFill>
                <a:schemeClr val="lt1"/>
              </a:solidFill>
              <a:latin typeface="Arial"/>
              <a:ea typeface="Arial"/>
              <a:cs typeface="Arial"/>
              <a:sym typeface="Arial"/>
            </a:endParaRPr>
          </a:p>
          <a:p>
            <a:pPr indent="0" lvl="0" marL="0" marR="0" rtl="0" algn="just">
              <a:spcBef>
                <a:spcPts val="0"/>
              </a:spcBef>
              <a:spcAft>
                <a:spcPts val="0"/>
              </a:spcAft>
              <a:buNone/>
            </a:pPr>
            <a:r>
              <a:t/>
            </a:r>
            <a:endParaRPr baseline="-25000" sz="28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6"/>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FFFF00"/>
                </a:solidFill>
                <a:latin typeface="Arial"/>
                <a:ea typeface="Arial"/>
                <a:cs typeface="Arial"/>
                <a:sym typeface="Arial"/>
              </a:rPr>
              <a:t>Shape of the hall</a:t>
            </a:r>
            <a:endParaRPr/>
          </a:p>
        </p:txBody>
      </p:sp>
      <p:cxnSp>
        <p:nvCxnSpPr>
          <p:cNvPr id="533" name="Google Shape;533;p36"/>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534" name="Google Shape;534;p36"/>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535" name="Google Shape;535;p36"/>
          <p:cNvSpPr/>
          <p:nvPr/>
        </p:nvSpPr>
        <p:spPr>
          <a:xfrm>
            <a:off x="5811252" y="2001786"/>
            <a:ext cx="6272464" cy="4113947"/>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Sloping floor – generally the floor of an auditorium should not be less than 8°</a:t>
            </a:r>
            <a:endParaRPr/>
          </a:p>
          <a:p>
            <a:pPr indent="-279400" lvl="0" marL="457200" marR="0" rtl="0" algn="just">
              <a:spcBef>
                <a:spcPts val="0"/>
              </a:spcBef>
              <a:spcAft>
                <a:spcPts val="0"/>
              </a:spcAft>
              <a:buClr>
                <a:schemeClr val="dk1"/>
              </a:buClr>
              <a:buSzPts val="2800"/>
              <a:buFont typeface="Noto Sans Symbols"/>
              <a:buNone/>
            </a:pPr>
            <a:r>
              <a:t/>
            </a:r>
            <a:endParaRPr sz="2800">
              <a:solidFill>
                <a:schemeClr val="lt1"/>
              </a:solidFill>
              <a:latin typeface="Arial"/>
              <a:ea typeface="Arial"/>
              <a:cs typeface="Arial"/>
              <a:sym typeface="Arial"/>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covering floor with carpet – to avoid echelon effect</a:t>
            </a:r>
            <a:endParaRPr/>
          </a:p>
          <a:p>
            <a:pPr indent="-279400" lvl="0" marL="457200" marR="0" rtl="0" algn="just">
              <a:spcBef>
                <a:spcPts val="0"/>
              </a:spcBef>
              <a:spcAft>
                <a:spcPts val="0"/>
              </a:spcAft>
              <a:buClr>
                <a:schemeClr val="dk1"/>
              </a:buClr>
              <a:buSzPts val="2800"/>
              <a:buFont typeface="Noto Sans Symbols"/>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t/>
            </a:r>
            <a:endParaRPr baseline="-25000" sz="2800">
              <a:solidFill>
                <a:schemeClr val="lt1"/>
              </a:solidFill>
              <a:latin typeface="Arial"/>
              <a:ea typeface="Arial"/>
              <a:cs typeface="Arial"/>
              <a:sym typeface="Arial"/>
            </a:endParaRPr>
          </a:p>
          <a:p>
            <a:pPr indent="0" lvl="0" marL="0" marR="0" rtl="0" algn="just">
              <a:spcBef>
                <a:spcPts val="0"/>
              </a:spcBef>
              <a:spcAft>
                <a:spcPts val="0"/>
              </a:spcAft>
              <a:buNone/>
            </a:pPr>
            <a:r>
              <a:t/>
            </a:r>
            <a:endParaRPr baseline="-25000" sz="2800">
              <a:solidFill>
                <a:schemeClr val="lt1"/>
              </a:solidFill>
              <a:latin typeface="Arial"/>
              <a:ea typeface="Arial"/>
              <a:cs typeface="Arial"/>
              <a:sym typeface="Arial"/>
            </a:endParaRPr>
          </a:p>
        </p:txBody>
      </p:sp>
      <p:sp>
        <p:nvSpPr>
          <p:cNvPr id="536" name="Google Shape;536;p36"/>
          <p:cNvSpPr/>
          <p:nvPr/>
        </p:nvSpPr>
        <p:spPr>
          <a:xfrm>
            <a:off x="5116332" y="766063"/>
            <a:ext cx="11849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FFFF00"/>
                </a:solidFill>
                <a:latin typeface="Arial"/>
                <a:ea typeface="Arial"/>
                <a:cs typeface="Arial"/>
                <a:sym typeface="Arial"/>
              </a:rPr>
              <a:t>Floors</a:t>
            </a:r>
            <a:endParaRPr sz="2800">
              <a:solidFill>
                <a:srgbClr val="FFFF00"/>
              </a:solidFill>
              <a:latin typeface="Arial"/>
              <a:ea typeface="Arial"/>
              <a:cs typeface="Arial"/>
              <a:sym typeface="Arial"/>
            </a:endParaRPr>
          </a:p>
        </p:txBody>
      </p:sp>
      <p:pic>
        <p:nvPicPr>
          <p:cNvPr descr="Lighting Takes Center Stage - commARCH" id="537" name="Google Shape;537;p36"/>
          <p:cNvPicPr preferRelativeResize="0"/>
          <p:nvPr/>
        </p:nvPicPr>
        <p:blipFill rotWithShape="1">
          <a:blip r:embed="rId4">
            <a:alphaModFix/>
          </a:blip>
          <a:srcRect b="0" l="0" r="0" t="0"/>
          <a:stretch/>
        </p:blipFill>
        <p:spPr>
          <a:xfrm>
            <a:off x="0" y="1802914"/>
            <a:ext cx="5715000" cy="3819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7"/>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FFFF00"/>
                </a:solidFill>
                <a:latin typeface="Arial"/>
                <a:ea typeface="Arial"/>
                <a:cs typeface="Arial"/>
                <a:sym typeface="Arial"/>
              </a:rPr>
              <a:t>Controlling reverberation time</a:t>
            </a:r>
            <a:endParaRPr/>
          </a:p>
        </p:txBody>
      </p:sp>
      <p:cxnSp>
        <p:nvCxnSpPr>
          <p:cNvPr id="543" name="Google Shape;543;p37"/>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544" name="Google Shape;544;p37"/>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545" name="Google Shape;545;p37"/>
          <p:cNvSpPr/>
          <p:nvPr/>
        </p:nvSpPr>
        <p:spPr>
          <a:xfrm>
            <a:off x="0" y="2016687"/>
            <a:ext cx="12083716" cy="4544834"/>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By providing windows and ventilators can be opened and closed to make the optimum time of reverberation.</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Using heavy curtains with folds.</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The walls are lined with absorbent material such as felt, fibre board, glass wool etc.</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Having full capacity of audience.</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By covering floor with carpet.</a:t>
            </a:r>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t/>
            </a:r>
            <a:endParaRPr baseline="-25000" sz="2800">
              <a:solidFill>
                <a:schemeClr val="lt1"/>
              </a:solidFill>
              <a:latin typeface="Arial"/>
              <a:ea typeface="Arial"/>
              <a:cs typeface="Arial"/>
              <a:sym typeface="Arial"/>
            </a:endParaRPr>
          </a:p>
          <a:p>
            <a:pPr indent="0" lvl="0" marL="0" marR="0" rtl="0" algn="just">
              <a:spcBef>
                <a:spcPts val="0"/>
              </a:spcBef>
              <a:spcAft>
                <a:spcPts val="0"/>
              </a:spcAft>
              <a:buNone/>
            </a:pPr>
            <a:r>
              <a:t/>
            </a:r>
            <a:endParaRPr baseline="-25000" sz="2800">
              <a:solidFill>
                <a:schemeClr val="lt1"/>
              </a:solidFill>
              <a:latin typeface="Arial"/>
              <a:ea typeface="Arial"/>
              <a:cs typeface="Arial"/>
              <a:sym typeface="Arial"/>
            </a:endParaRPr>
          </a:p>
        </p:txBody>
      </p:sp>
      <p:sp>
        <p:nvSpPr>
          <p:cNvPr id="546" name="Google Shape;546;p37"/>
          <p:cNvSpPr/>
          <p:nvPr/>
        </p:nvSpPr>
        <p:spPr>
          <a:xfrm>
            <a:off x="1" y="5652283"/>
            <a:ext cx="12191999"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highlight>
                  <a:srgbClr val="FFFF00"/>
                </a:highlight>
                <a:latin typeface="Arial"/>
                <a:ea typeface="Arial"/>
                <a:cs typeface="Arial"/>
                <a:sym typeface="Arial"/>
              </a:rPr>
              <a:t>A broadcasting room should practically have no reverberation – it entirely be covered with porous materials to have almost 100% absorption. </a:t>
            </a:r>
            <a:endParaRPr sz="2800">
              <a:solidFill>
                <a:schemeClr val="dk1"/>
              </a:solidFill>
              <a:highlight>
                <a:srgbClr val="FFFF00"/>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8"/>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FFFF00"/>
                </a:solidFill>
                <a:latin typeface="Arial"/>
                <a:ea typeface="Arial"/>
                <a:cs typeface="Arial"/>
                <a:sym typeface="Arial"/>
              </a:rPr>
              <a:t>Controlling reverberation time</a:t>
            </a:r>
            <a:endParaRPr/>
          </a:p>
        </p:txBody>
      </p:sp>
      <p:cxnSp>
        <p:nvCxnSpPr>
          <p:cNvPr id="552" name="Google Shape;552;p38"/>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553" name="Google Shape;553;p38"/>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554" name="Google Shape;554;p38"/>
          <p:cNvSpPr/>
          <p:nvPr/>
        </p:nvSpPr>
        <p:spPr>
          <a:xfrm>
            <a:off x="0" y="889844"/>
            <a:ext cx="12192000" cy="569386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With large absorption the time of reverberation will be smaller which will minimize the chances of confusion, and may go below the level of intelligibility of hearing. Hence, sufficient loudness in every portion of the hall is an important factor for satisfactory hearing. The </a:t>
            </a:r>
            <a:r>
              <a:rPr lang="en-IN" sz="2800">
                <a:solidFill>
                  <a:srgbClr val="FFFF00"/>
                </a:solidFill>
                <a:latin typeface="Arial"/>
                <a:ea typeface="Arial"/>
                <a:cs typeface="Arial"/>
                <a:sym typeface="Arial"/>
              </a:rPr>
              <a:t>loudness</a:t>
            </a:r>
            <a:r>
              <a:rPr lang="en-IN" sz="2800">
                <a:solidFill>
                  <a:schemeClr val="lt1"/>
                </a:solidFill>
                <a:latin typeface="Arial"/>
                <a:ea typeface="Arial"/>
                <a:cs typeface="Arial"/>
                <a:sym typeface="Arial"/>
              </a:rPr>
              <a:t> can be maintained at desired level by:</a:t>
            </a:r>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457200" lvl="0" marL="457200" marR="0" rtl="0" algn="just">
              <a:spcBef>
                <a:spcPts val="0"/>
              </a:spcBef>
              <a:spcAft>
                <a:spcPts val="0"/>
              </a:spcAft>
              <a:buClr>
                <a:srgbClr val="00FF00"/>
              </a:buClr>
              <a:buSzPts val="2800"/>
              <a:buFont typeface="Noto Sans Symbols"/>
              <a:buChar char="❑"/>
            </a:pPr>
            <a:r>
              <a:rPr lang="en-IN" sz="2800">
                <a:solidFill>
                  <a:srgbClr val="00FF00"/>
                </a:solidFill>
                <a:latin typeface="Arial"/>
                <a:ea typeface="Arial"/>
                <a:cs typeface="Arial"/>
                <a:sym typeface="Arial"/>
              </a:rPr>
              <a:t>Using large sounding boards behind the speaker and facing the audience</a:t>
            </a:r>
            <a:endParaRPr/>
          </a:p>
          <a:p>
            <a:pPr indent="-457200" lvl="0" marL="457200" marR="0" rtl="0" algn="just">
              <a:spcBef>
                <a:spcPts val="0"/>
              </a:spcBef>
              <a:spcAft>
                <a:spcPts val="0"/>
              </a:spcAft>
              <a:buClr>
                <a:srgbClr val="00FF00"/>
              </a:buClr>
              <a:buSzPts val="2800"/>
              <a:buFont typeface="Noto Sans Symbols"/>
              <a:buChar char="❑"/>
            </a:pPr>
            <a:r>
              <a:rPr lang="en-IN" sz="2800">
                <a:solidFill>
                  <a:srgbClr val="00FF00"/>
                </a:solidFill>
                <a:latin typeface="Arial"/>
                <a:ea typeface="Arial"/>
                <a:cs typeface="Arial"/>
                <a:sym typeface="Arial"/>
              </a:rPr>
              <a:t>Large polished wooden reflecting surfaces immediately above the speakers.</a:t>
            </a:r>
            <a:endParaRPr/>
          </a:p>
          <a:p>
            <a:pPr indent="-457200" lvl="0" marL="457200" marR="0" rtl="0" algn="just">
              <a:spcBef>
                <a:spcPts val="0"/>
              </a:spcBef>
              <a:spcAft>
                <a:spcPts val="0"/>
              </a:spcAft>
              <a:buClr>
                <a:srgbClr val="00FF00"/>
              </a:buClr>
              <a:buSzPts val="2800"/>
              <a:buFont typeface="Noto Sans Symbols"/>
              <a:buChar char="❑"/>
            </a:pPr>
            <a:r>
              <a:rPr lang="en-IN" sz="2800">
                <a:solidFill>
                  <a:srgbClr val="00FF00"/>
                </a:solidFill>
                <a:latin typeface="Arial"/>
                <a:ea typeface="Arial"/>
                <a:cs typeface="Arial"/>
                <a:sym typeface="Arial"/>
              </a:rPr>
              <a:t>Low ceiling are also useful in reflecting the sound energy towards the audience.</a:t>
            </a:r>
            <a:endParaRPr/>
          </a:p>
          <a:p>
            <a:pPr indent="-457200" lvl="0" marL="457200" marR="0" rtl="0" algn="just">
              <a:spcBef>
                <a:spcPts val="0"/>
              </a:spcBef>
              <a:spcAft>
                <a:spcPts val="0"/>
              </a:spcAft>
              <a:buClr>
                <a:srgbClr val="00FF00"/>
              </a:buClr>
              <a:buSzPts val="2800"/>
              <a:buFont typeface="Noto Sans Symbols"/>
              <a:buChar char="❑"/>
            </a:pPr>
            <a:r>
              <a:rPr lang="en-IN" sz="2800">
                <a:solidFill>
                  <a:srgbClr val="00FF00"/>
                </a:solidFill>
                <a:latin typeface="Arial"/>
                <a:ea typeface="Arial"/>
                <a:cs typeface="Arial"/>
                <a:sym typeface="Arial"/>
              </a:rPr>
              <a:t>By providing additional sound energy using more number of speakers.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9"/>
          <p:cNvSpPr txBox="1"/>
          <p:nvPr/>
        </p:nvSpPr>
        <p:spPr>
          <a:xfrm>
            <a:off x="971998" y="14285"/>
            <a:ext cx="1122000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rgbClr val="FFFF00"/>
                </a:solidFill>
                <a:latin typeface="Arial"/>
                <a:ea typeface="Arial"/>
                <a:cs typeface="Arial"/>
                <a:sym typeface="Arial"/>
              </a:rPr>
              <a:t>Extraneous Noise and Sound Insulation</a:t>
            </a:r>
            <a:endParaRPr/>
          </a:p>
        </p:txBody>
      </p:sp>
      <p:cxnSp>
        <p:nvCxnSpPr>
          <p:cNvPr id="560" name="Google Shape;560;p39"/>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561" name="Google Shape;561;p39"/>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562" name="Google Shape;562;p39"/>
          <p:cNvSpPr/>
          <p:nvPr/>
        </p:nvSpPr>
        <p:spPr>
          <a:xfrm>
            <a:off x="0" y="1347044"/>
            <a:ext cx="12192000" cy="3970318"/>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avoiding openings for pipes and ventilators.</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allotting suitable locations for doors and windows .</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using heavy glasses to doors and windows.</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by providing double wall construction with air space between them.</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by interposing layers of some acoustical insulators.</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use of soft floor finish e.g. carpet, rubber etc.</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insulating machines like refrigerators, lifts, typewriters, projector etc.</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constructing small sound proof cabin for machine and office staff.</a:t>
            </a:r>
            <a:endParaRPr/>
          </a:p>
          <a:p>
            <a:pPr indent="-457200" lvl="0" marL="457200" marR="0" rtl="0" algn="just">
              <a:spcBef>
                <a:spcPts val="0"/>
              </a:spcBef>
              <a:spcAft>
                <a:spcPts val="0"/>
              </a:spcAft>
              <a:buClr>
                <a:schemeClr val="lt1"/>
              </a:buClr>
              <a:buSzPts val="2800"/>
              <a:buFont typeface="Noto Sans Symbols"/>
              <a:buChar char="⮚"/>
            </a:pPr>
            <a:r>
              <a:rPr lang="en-IN" sz="2800">
                <a:solidFill>
                  <a:schemeClr val="lt1"/>
                </a:solidFill>
                <a:latin typeface="Arial"/>
                <a:ea typeface="Arial"/>
                <a:cs typeface="Arial"/>
                <a:sym typeface="Arial"/>
              </a:rPr>
              <a:t>making hall sound proof</a:t>
            </a:r>
            <a:endParaRPr sz="2800">
              <a:solidFill>
                <a:srgbClr val="00FF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nvSpPr>
        <p:spPr>
          <a:xfrm>
            <a:off x="0" y="14285"/>
            <a:ext cx="1219200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4000"/>
              <a:buFont typeface="Arial"/>
              <a:buNone/>
            </a:pPr>
            <a:r>
              <a:rPr b="1" i="0" lang="en-IN" sz="4000" u="none" cap="none" strike="noStrike">
                <a:solidFill>
                  <a:srgbClr val="FFFF00"/>
                </a:solidFill>
                <a:latin typeface="Arial"/>
                <a:ea typeface="Arial"/>
                <a:cs typeface="Arial"/>
                <a:sym typeface="Arial"/>
              </a:rPr>
              <a:t>Acoustics</a:t>
            </a:r>
            <a:endParaRPr/>
          </a:p>
        </p:txBody>
      </p:sp>
      <p:cxnSp>
        <p:nvCxnSpPr>
          <p:cNvPr id="184" name="Google Shape;184;p4"/>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185" name="Google Shape;185;p4"/>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186" name="Google Shape;186;p4"/>
          <p:cNvSpPr/>
          <p:nvPr/>
        </p:nvSpPr>
        <p:spPr>
          <a:xfrm>
            <a:off x="0" y="981971"/>
            <a:ext cx="12192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3600"/>
              <a:buFont typeface="Arial"/>
              <a:buNone/>
            </a:pPr>
            <a:r>
              <a:rPr b="1" i="0" lang="en-IN" sz="3600" u="none" cap="none" strike="noStrike">
                <a:solidFill>
                  <a:srgbClr val="FFFF00"/>
                </a:solidFill>
                <a:latin typeface="Arial"/>
                <a:ea typeface="Arial"/>
                <a:cs typeface="Arial"/>
                <a:sym typeface="Arial"/>
              </a:rPr>
              <a:t>What is acoustics?</a:t>
            </a:r>
            <a:endParaRPr/>
          </a:p>
        </p:txBody>
      </p:sp>
      <p:sp>
        <p:nvSpPr>
          <p:cNvPr id="187" name="Google Shape;187;p4"/>
          <p:cNvSpPr/>
          <p:nvPr/>
        </p:nvSpPr>
        <p:spPr>
          <a:xfrm>
            <a:off x="0" y="1696943"/>
            <a:ext cx="12192000"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2800" u="none" cap="none" strike="noStrike">
                <a:solidFill>
                  <a:schemeClr val="lt1"/>
                </a:solidFill>
                <a:latin typeface="Arial"/>
                <a:ea typeface="Arial"/>
                <a:cs typeface="Arial"/>
                <a:sym typeface="Arial"/>
              </a:rPr>
              <a:t>Derived from the Greek word ἀκουστικός (</a:t>
            </a:r>
            <a:r>
              <a:rPr b="0" i="1" lang="en-IN" sz="2800" u="none" cap="none" strike="noStrike">
                <a:solidFill>
                  <a:schemeClr val="lt1"/>
                </a:solidFill>
                <a:latin typeface="Arial"/>
                <a:ea typeface="Arial"/>
                <a:cs typeface="Arial"/>
                <a:sym typeface="Arial"/>
              </a:rPr>
              <a:t>akoustikos</a:t>
            </a:r>
            <a:r>
              <a:rPr b="0" i="0" lang="en-IN" sz="2800" u="none" cap="none" strike="noStrike">
                <a:solidFill>
                  <a:schemeClr val="lt1"/>
                </a:solidFill>
                <a:latin typeface="Arial"/>
                <a:ea typeface="Arial"/>
                <a:cs typeface="Arial"/>
                <a:sym typeface="Arial"/>
              </a:rPr>
              <a:t>), meaning "of or for hearing, ready to hear</a:t>
            </a:r>
            <a:endParaRPr/>
          </a:p>
        </p:txBody>
      </p:sp>
      <p:sp>
        <p:nvSpPr>
          <p:cNvPr id="188" name="Google Shape;188;p4"/>
          <p:cNvSpPr/>
          <p:nvPr/>
        </p:nvSpPr>
        <p:spPr>
          <a:xfrm>
            <a:off x="0" y="2898944"/>
            <a:ext cx="12192000"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2800" u="none" cap="none" strike="noStrike">
                <a:solidFill>
                  <a:schemeClr val="lt1"/>
                </a:solidFill>
                <a:latin typeface="Arial"/>
                <a:ea typeface="Arial"/>
                <a:cs typeface="Arial"/>
                <a:sym typeface="Arial"/>
              </a:rPr>
              <a:t>Deals with the </a:t>
            </a:r>
            <a:r>
              <a:rPr b="0" i="1" lang="en-IN" sz="2800" u="none" cap="none" strike="noStrike">
                <a:solidFill>
                  <a:srgbClr val="00FF00"/>
                </a:solidFill>
                <a:latin typeface="Arial"/>
                <a:ea typeface="Arial"/>
                <a:cs typeface="Arial"/>
                <a:sym typeface="Arial"/>
              </a:rPr>
              <a:t>production, propagation, transmission, detection</a:t>
            </a:r>
            <a:r>
              <a:rPr b="0" i="0" lang="en-IN" sz="2800" u="none" cap="none" strike="noStrike">
                <a:solidFill>
                  <a:schemeClr val="lt1"/>
                </a:solidFill>
                <a:latin typeface="Arial"/>
                <a:ea typeface="Arial"/>
                <a:cs typeface="Arial"/>
                <a:sym typeface="Arial"/>
              </a:rPr>
              <a:t> of sound waves is called acoustics.</a:t>
            </a:r>
            <a:endParaRPr/>
          </a:p>
        </p:txBody>
      </p:sp>
      <p:sp>
        <p:nvSpPr>
          <p:cNvPr id="189" name="Google Shape;189;p4"/>
          <p:cNvSpPr/>
          <p:nvPr/>
        </p:nvSpPr>
        <p:spPr>
          <a:xfrm>
            <a:off x="0" y="4365640"/>
            <a:ext cx="1219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600" u="none" cap="none" strike="noStrike">
                <a:solidFill>
                  <a:srgbClr val="FFFF00"/>
                </a:solidFill>
                <a:latin typeface="Arial"/>
                <a:ea typeface="Arial"/>
                <a:cs typeface="Arial"/>
                <a:sym typeface="Arial"/>
              </a:rPr>
              <a:t>Classification of sound:</a:t>
            </a:r>
            <a:endParaRPr/>
          </a:p>
        </p:txBody>
      </p:sp>
      <p:sp>
        <p:nvSpPr>
          <p:cNvPr id="190" name="Google Shape;190;p4"/>
          <p:cNvSpPr/>
          <p:nvPr/>
        </p:nvSpPr>
        <p:spPr>
          <a:xfrm>
            <a:off x="3622232" y="5161057"/>
            <a:ext cx="8569768"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lt1"/>
                </a:solidFill>
                <a:latin typeface="Arial"/>
                <a:ea typeface="Arial"/>
                <a:cs typeface="Arial"/>
                <a:sym typeface="Arial"/>
              </a:rPr>
              <a:t>(</a:t>
            </a:r>
            <a:r>
              <a:rPr b="0" i="0" lang="en-IN" sz="2800" u="none" cap="none" strike="noStrike">
                <a:solidFill>
                  <a:schemeClr val="lt1"/>
                </a:solidFill>
                <a:latin typeface="Arial"/>
                <a:ea typeface="Arial"/>
                <a:cs typeface="Arial"/>
                <a:sym typeface="Arial"/>
              </a:rPr>
              <a:t>i) Infrasonic –below 20 Hz (Inaudible)</a:t>
            </a:r>
            <a:endParaRPr/>
          </a:p>
          <a:p>
            <a:pPr indent="0" lvl="0" marL="0" marR="0" rtl="0" algn="l">
              <a:spcBef>
                <a:spcPts val="0"/>
              </a:spcBef>
              <a:spcAft>
                <a:spcPts val="0"/>
              </a:spcAft>
              <a:buNone/>
            </a:pPr>
            <a:r>
              <a:rPr lang="en-IN" sz="2800">
                <a:solidFill>
                  <a:schemeClr val="lt1"/>
                </a:solidFill>
                <a:latin typeface="Arial"/>
                <a:ea typeface="Arial"/>
                <a:cs typeface="Arial"/>
                <a:sym typeface="Arial"/>
              </a:rPr>
              <a:t>(ii) Audible 20 to 20,000Hz (Music and Noise)</a:t>
            </a:r>
            <a:endParaRPr/>
          </a:p>
          <a:p>
            <a:pPr indent="0" lvl="0" marL="0" marR="0" rtl="0" algn="l">
              <a:spcBef>
                <a:spcPts val="0"/>
              </a:spcBef>
              <a:spcAft>
                <a:spcPts val="0"/>
              </a:spcAft>
              <a:buNone/>
            </a:pPr>
            <a:r>
              <a:rPr lang="en-IN" sz="2800">
                <a:solidFill>
                  <a:schemeClr val="lt1"/>
                </a:solidFill>
                <a:latin typeface="Arial"/>
                <a:ea typeface="Arial"/>
                <a:cs typeface="Arial"/>
                <a:sym typeface="Arial"/>
              </a:rPr>
              <a:t>(iii) Ultrasonic - 20,000Hz (Inaudible)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Airplane" id="195" name="Google Shape;195;p5"/>
          <p:cNvPicPr preferRelativeResize="0"/>
          <p:nvPr/>
        </p:nvPicPr>
        <p:blipFill rotWithShape="1">
          <a:blip r:embed="rId3">
            <a:alphaModFix/>
          </a:blip>
          <a:srcRect b="0" l="0" r="0" t="0"/>
          <a:stretch/>
        </p:blipFill>
        <p:spPr>
          <a:xfrm>
            <a:off x="11038096" y="5664794"/>
            <a:ext cx="1274837" cy="799151"/>
          </a:xfrm>
          <a:prstGeom prst="rect">
            <a:avLst/>
          </a:prstGeom>
          <a:noFill/>
          <a:ln>
            <a:noFill/>
          </a:ln>
        </p:spPr>
      </p:pic>
      <p:pic>
        <p:nvPicPr>
          <p:cNvPr descr="A screenshot of a cell phone&#10;&#10;Description automatically generated" id="196" name="Google Shape;196;p5"/>
          <p:cNvPicPr preferRelativeResize="0"/>
          <p:nvPr/>
        </p:nvPicPr>
        <p:blipFill rotWithShape="1">
          <a:blip r:embed="rId4">
            <a:alphaModFix/>
          </a:blip>
          <a:srcRect b="0" l="0" r="0" t="0"/>
          <a:stretch/>
        </p:blipFill>
        <p:spPr>
          <a:xfrm>
            <a:off x="0" y="0"/>
            <a:ext cx="12192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6"/>
          <p:cNvSpPr txBox="1"/>
          <p:nvPr/>
        </p:nvSpPr>
        <p:spPr>
          <a:xfrm>
            <a:off x="0" y="14285"/>
            <a:ext cx="12192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FF00"/>
                </a:solidFill>
                <a:latin typeface="Arial"/>
                <a:ea typeface="Arial"/>
                <a:cs typeface="Arial"/>
                <a:sym typeface="Arial"/>
              </a:rPr>
              <a:t>Acoustics: Properties</a:t>
            </a:r>
            <a:endParaRPr b="1" i="0" sz="4000" u="none" cap="none" strike="noStrike">
              <a:solidFill>
                <a:srgbClr val="FFFF00"/>
              </a:solidFill>
              <a:latin typeface="Arial"/>
              <a:ea typeface="Arial"/>
              <a:cs typeface="Arial"/>
              <a:sym typeface="Arial"/>
            </a:endParaRPr>
          </a:p>
        </p:txBody>
      </p:sp>
      <p:cxnSp>
        <p:nvCxnSpPr>
          <p:cNvPr id="202" name="Google Shape;202;p6"/>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203" name="Google Shape;203;p6"/>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204" name="Google Shape;204;p6"/>
          <p:cNvSpPr/>
          <p:nvPr/>
        </p:nvSpPr>
        <p:spPr>
          <a:xfrm>
            <a:off x="0" y="981971"/>
            <a:ext cx="1219200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lt1"/>
                </a:solidFill>
                <a:latin typeface="Arial"/>
                <a:ea typeface="Arial"/>
                <a:cs typeface="Arial"/>
                <a:sym typeface="Arial"/>
              </a:rPr>
              <a:t>Sound is a </a:t>
            </a:r>
            <a:r>
              <a:rPr i="1" lang="en-IN" sz="2800">
                <a:solidFill>
                  <a:srgbClr val="00FF00"/>
                </a:solidFill>
                <a:latin typeface="Arial"/>
                <a:ea typeface="Arial"/>
                <a:cs typeface="Arial"/>
                <a:sym typeface="Arial"/>
              </a:rPr>
              <a:t>mechanical wave </a:t>
            </a:r>
            <a:r>
              <a:rPr lang="en-IN" sz="2800">
                <a:solidFill>
                  <a:schemeClr val="lt1"/>
                </a:solidFill>
                <a:latin typeface="Arial"/>
                <a:ea typeface="Arial"/>
                <a:cs typeface="Arial"/>
                <a:sym typeface="Arial"/>
              </a:rPr>
              <a:t>and therefore requires a </a:t>
            </a:r>
            <a:r>
              <a:rPr i="1" lang="en-IN" sz="2800">
                <a:solidFill>
                  <a:srgbClr val="00FF00"/>
                </a:solidFill>
                <a:latin typeface="Arial"/>
                <a:ea typeface="Arial"/>
                <a:cs typeface="Arial"/>
                <a:sym typeface="Arial"/>
              </a:rPr>
              <a:t>medium to travel</a:t>
            </a:r>
            <a:r>
              <a:rPr lang="en-IN" sz="2800">
                <a:solidFill>
                  <a:schemeClr val="lt1"/>
                </a:solidFill>
                <a:latin typeface="Arial"/>
                <a:ea typeface="Arial"/>
                <a:cs typeface="Arial"/>
                <a:sym typeface="Arial"/>
              </a:rPr>
              <a:t>.</a:t>
            </a:r>
            <a:endParaRPr/>
          </a:p>
          <a:p>
            <a:pPr indent="0" lvl="0" marL="0" marR="0" rtl="0" algn="ctr">
              <a:spcBef>
                <a:spcPts val="0"/>
              </a:spcBef>
              <a:spcAft>
                <a:spcPts val="0"/>
              </a:spcAft>
              <a:buNone/>
            </a:pPr>
            <a:r>
              <a:rPr lang="en-IN" sz="2800">
                <a:solidFill>
                  <a:schemeClr val="lt1"/>
                </a:solidFill>
                <a:latin typeface="Arial"/>
                <a:ea typeface="Arial"/>
                <a:cs typeface="Arial"/>
                <a:sym typeface="Arial"/>
              </a:rPr>
              <a:t>So, It is </a:t>
            </a:r>
            <a:r>
              <a:rPr i="1" lang="en-IN" sz="2800">
                <a:solidFill>
                  <a:srgbClr val="00FF00"/>
                </a:solidFill>
                <a:latin typeface="Arial"/>
                <a:ea typeface="Arial"/>
                <a:cs typeface="Arial"/>
                <a:sym typeface="Arial"/>
              </a:rPr>
              <a:t>reflected, transmitted, or absorbed </a:t>
            </a:r>
            <a:r>
              <a:rPr lang="en-IN" sz="2800">
                <a:solidFill>
                  <a:schemeClr val="lt1"/>
                </a:solidFill>
                <a:latin typeface="Arial"/>
                <a:ea typeface="Arial"/>
                <a:cs typeface="Arial"/>
                <a:sym typeface="Arial"/>
              </a:rPr>
              <a:t>by the materials it encounters</a:t>
            </a:r>
            <a:r>
              <a:rPr lang="en-IN" sz="2800">
                <a:solidFill>
                  <a:srgbClr val="00FF00"/>
                </a:solidFill>
                <a:latin typeface="Arial"/>
                <a:ea typeface="Arial"/>
                <a:cs typeface="Arial"/>
                <a:sym typeface="Arial"/>
              </a:rPr>
              <a:t>.</a:t>
            </a:r>
            <a:endParaRPr i="0" sz="2800" u="none" cap="none" strike="noStrike">
              <a:solidFill>
                <a:srgbClr val="00FF00"/>
              </a:solidFill>
              <a:latin typeface="Arial"/>
              <a:ea typeface="Arial"/>
              <a:cs typeface="Arial"/>
              <a:sym typeface="Arial"/>
            </a:endParaRPr>
          </a:p>
        </p:txBody>
      </p:sp>
      <p:sp>
        <p:nvSpPr>
          <p:cNvPr id="205" name="Google Shape;205;p6"/>
          <p:cNvSpPr/>
          <p:nvPr/>
        </p:nvSpPr>
        <p:spPr>
          <a:xfrm>
            <a:off x="0" y="2790965"/>
            <a:ext cx="12192000"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rgbClr val="FFFF00"/>
                </a:solidFill>
                <a:latin typeface="Arial"/>
                <a:ea typeface="Arial"/>
                <a:cs typeface="Arial"/>
                <a:sym typeface="Arial"/>
              </a:rPr>
              <a:t>Soft surfaces: </a:t>
            </a:r>
            <a:r>
              <a:rPr lang="en-IN" sz="2800">
                <a:solidFill>
                  <a:schemeClr val="lt1"/>
                </a:solidFill>
                <a:latin typeface="Arial"/>
                <a:ea typeface="Arial"/>
                <a:cs typeface="Arial"/>
                <a:sym typeface="Arial"/>
              </a:rPr>
              <a:t>textiles, and batt insulation, tend to </a:t>
            </a:r>
            <a:r>
              <a:rPr i="1" lang="en-IN" sz="2800">
                <a:solidFill>
                  <a:srgbClr val="00FF00"/>
                </a:solidFill>
                <a:latin typeface="Arial"/>
                <a:ea typeface="Arial"/>
                <a:cs typeface="Arial"/>
                <a:sym typeface="Arial"/>
              </a:rPr>
              <a:t>absorb sound waves</a:t>
            </a:r>
            <a:r>
              <a:rPr lang="en-IN" sz="2800">
                <a:solidFill>
                  <a:schemeClr val="lt1"/>
                </a:solidFill>
                <a:latin typeface="Arial"/>
                <a:ea typeface="Arial"/>
                <a:cs typeface="Arial"/>
                <a:sym typeface="Arial"/>
              </a:rPr>
              <a:t>, preventing them from further motion.</a:t>
            </a:r>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rPr b="1" lang="en-IN" sz="2800">
                <a:solidFill>
                  <a:srgbClr val="FFFF00"/>
                </a:solidFill>
                <a:latin typeface="Arial"/>
                <a:ea typeface="Arial"/>
                <a:cs typeface="Arial"/>
                <a:sym typeface="Arial"/>
              </a:rPr>
              <a:t>Hard surfaces: </a:t>
            </a:r>
            <a:r>
              <a:rPr lang="en-IN" sz="2800">
                <a:solidFill>
                  <a:schemeClr val="lt1"/>
                </a:solidFill>
                <a:latin typeface="Arial"/>
                <a:ea typeface="Arial"/>
                <a:cs typeface="Arial"/>
                <a:sym typeface="Arial"/>
              </a:rPr>
              <a:t>ceramic tile, gypsum board, or wood, tend to </a:t>
            </a:r>
            <a:r>
              <a:rPr i="1" lang="en-IN" sz="2800">
                <a:solidFill>
                  <a:srgbClr val="00FF00"/>
                </a:solidFill>
                <a:latin typeface="Arial"/>
                <a:ea typeface="Arial"/>
                <a:cs typeface="Arial"/>
                <a:sym typeface="Arial"/>
              </a:rPr>
              <a:t>reflect sound waves</a:t>
            </a:r>
            <a:r>
              <a:rPr lang="en-IN" sz="2800">
                <a:solidFill>
                  <a:schemeClr val="lt1"/>
                </a:solidFill>
                <a:latin typeface="Arial"/>
                <a:ea typeface="Arial"/>
                <a:cs typeface="Arial"/>
                <a:sym typeface="Arial"/>
              </a:rPr>
              <a:t>, causing ‘echo’.</a:t>
            </a:r>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rPr b="1" lang="en-IN" sz="2800">
                <a:solidFill>
                  <a:srgbClr val="FFFF00"/>
                </a:solidFill>
                <a:latin typeface="Arial"/>
                <a:ea typeface="Arial"/>
                <a:cs typeface="Arial"/>
                <a:sym typeface="Arial"/>
              </a:rPr>
              <a:t>Dense, massive, materials: </a:t>
            </a:r>
            <a:r>
              <a:rPr lang="en-IN" sz="2800">
                <a:solidFill>
                  <a:schemeClr val="lt1"/>
                </a:solidFill>
                <a:latin typeface="Arial"/>
                <a:ea typeface="Arial"/>
                <a:cs typeface="Arial"/>
                <a:sym typeface="Arial"/>
              </a:rPr>
              <a:t>concrete or brick, tend to </a:t>
            </a:r>
            <a:r>
              <a:rPr i="1" lang="en-IN" sz="2800">
                <a:solidFill>
                  <a:srgbClr val="00FF00"/>
                </a:solidFill>
                <a:latin typeface="Arial"/>
                <a:ea typeface="Arial"/>
                <a:cs typeface="Arial"/>
                <a:sym typeface="Arial"/>
              </a:rPr>
              <a:t>transmit sound waves </a:t>
            </a:r>
            <a:r>
              <a:rPr lang="en-IN" sz="2800">
                <a:solidFill>
                  <a:schemeClr val="lt1"/>
                </a:solidFill>
                <a:latin typeface="Arial"/>
                <a:ea typeface="Arial"/>
                <a:cs typeface="Arial"/>
                <a:sym typeface="Arial"/>
              </a:rPr>
              <a:t>through the material.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txBox="1"/>
          <p:nvPr/>
        </p:nvSpPr>
        <p:spPr>
          <a:xfrm>
            <a:off x="971998" y="14285"/>
            <a:ext cx="1122000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rgbClr val="FFFF00"/>
                </a:solidFill>
                <a:latin typeface="Arial"/>
                <a:ea typeface="Arial"/>
                <a:cs typeface="Arial"/>
                <a:sym typeface="Arial"/>
              </a:rPr>
              <a:t>Architectural Acoustics (Acoustics of Buildings)</a:t>
            </a:r>
            <a:endParaRPr b="1" i="0" sz="3600" u="none" cap="none" strike="noStrike">
              <a:solidFill>
                <a:srgbClr val="FFFF00"/>
              </a:solidFill>
              <a:latin typeface="Arial"/>
              <a:ea typeface="Arial"/>
              <a:cs typeface="Arial"/>
              <a:sym typeface="Arial"/>
            </a:endParaRPr>
          </a:p>
        </p:txBody>
      </p:sp>
      <p:cxnSp>
        <p:nvCxnSpPr>
          <p:cNvPr id="211" name="Google Shape;211;p7"/>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212" name="Google Shape;212;p7"/>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213" name="Google Shape;213;p7"/>
          <p:cNvSpPr/>
          <p:nvPr/>
        </p:nvSpPr>
        <p:spPr>
          <a:xfrm>
            <a:off x="0" y="1562249"/>
            <a:ext cx="12192000"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rgbClr val="00FF00"/>
                </a:solidFill>
                <a:latin typeface="Arial"/>
                <a:ea typeface="Arial"/>
                <a:cs typeface="Arial"/>
                <a:sym typeface="Arial"/>
              </a:rPr>
              <a:t>Hall or rooms are acoustically poor due to;</a:t>
            </a:r>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 distribution of intensity is not uniform</a:t>
            </a:r>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 different frequency of sound interfere and reduces the quality</a:t>
            </a:r>
            <a:endParaRPr/>
          </a:p>
        </p:txBody>
      </p:sp>
      <p:sp>
        <p:nvSpPr>
          <p:cNvPr id="214" name="Google Shape;214;p7"/>
          <p:cNvSpPr/>
          <p:nvPr/>
        </p:nvSpPr>
        <p:spPr>
          <a:xfrm>
            <a:off x="0" y="901633"/>
            <a:ext cx="1219199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lt1"/>
                </a:solidFill>
                <a:latin typeface="Arial"/>
                <a:ea typeface="Arial"/>
                <a:cs typeface="Arial"/>
                <a:sym typeface="Arial"/>
              </a:rPr>
              <a:t>Deals with design and construction of hall or rooms</a:t>
            </a:r>
            <a:endParaRPr/>
          </a:p>
        </p:txBody>
      </p:sp>
      <p:pic>
        <p:nvPicPr>
          <p:cNvPr id="215" name="Google Shape;215;p7"/>
          <p:cNvPicPr preferRelativeResize="0"/>
          <p:nvPr/>
        </p:nvPicPr>
        <p:blipFill rotWithShape="1">
          <a:blip r:embed="rId4">
            <a:alphaModFix/>
          </a:blip>
          <a:srcRect b="21364" l="0" r="0" t="1375"/>
          <a:stretch/>
        </p:blipFill>
        <p:spPr>
          <a:xfrm>
            <a:off x="380998" y="3688822"/>
            <a:ext cx="4772527" cy="2765379"/>
          </a:xfrm>
          <a:prstGeom prst="rect">
            <a:avLst/>
          </a:prstGeom>
          <a:noFill/>
          <a:ln>
            <a:noFill/>
          </a:ln>
        </p:spPr>
      </p:pic>
      <p:sp>
        <p:nvSpPr>
          <p:cNvPr id="216" name="Google Shape;216;p7"/>
          <p:cNvSpPr/>
          <p:nvPr/>
        </p:nvSpPr>
        <p:spPr>
          <a:xfrm>
            <a:off x="3301736" y="3639565"/>
            <a:ext cx="18517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lt1"/>
                </a:solidFill>
                <a:latin typeface="Arial"/>
                <a:ea typeface="Arial"/>
                <a:cs typeface="Arial"/>
                <a:sym typeface="Arial"/>
              </a:rPr>
              <a:t>Symphony Hall</a:t>
            </a:r>
            <a:endParaRPr b="1" sz="1800">
              <a:solidFill>
                <a:schemeClr val="lt1"/>
              </a:solidFill>
              <a:latin typeface="Calibri"/>
              <a:ea typeface="Calibri"/>
              <a:cs typeface="Calibri"/>
              <a:sym typeface="Calibri"/>
            </a:endParaRPr>
          </a:p>
        </p:txBody>
      </p:sp>
      <p:pic>
        <p:nvPicPr>
          <p:cNvPr id="217" name="Google Shape;217;p7"/>
          <p:cNvPicPr preferRelativeResize="0"/>
          <p:nvPr/>
        </p:nvPicPr>
        <p:blipFill rotWithShape="1">
          <a:blip r:embed="rId5">
            <a:alphaModFix/>
          </a:blip>
          <a:srcRect b="0" l="0" r="0" t="0"/>
          <a:stretch/>
        </p:blipFill>
        <p:spPr>
          <a:xfrm>
            <a:off x="5257791" y="3688823"/>
            <a:ext cx="6561221" cy="2765378"/>
          </a:xfrm>
          <a:prstGeom prst="rect">
            <a:avLst/>
          </a:prstGeom>
          <a:noFill/>
          <a:ln>
            <a:noFill/>
          </a:ln>
        </p:spPr>
      </p:pic>
      <p:sp>
        <p:nvSpPr>
          <p:cNvPr id="218" name="Google Shape;218;p7"/>
          <p:cNvSpPr/>
          <p:nvPr/>
        </p:nvSpPr>
        <p:spPr>
          <a:xfrm>
            <a:off x="9138476" y="5956367"/>
            <a:ext cx="2672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202122"/>
                </a:solidFill>
                <a:latin typeface="Arial"/>
                <a:ea typeface="Arial"/>
                <a:cs typeface="Arial"/>
                <a:sym typeface="Arial"/>
              </a:rPr>
              <a:t> </a:t>
            </a:r>
            <a:r>
              <a:rPr b="1" lang="en-IN" sz="1800">
                <a:solidFill>
                  <a:schemeClr val="lt1"/>
                </a:solidFill>
                <a:latin typeface="Arial"/>
                <a:ea typeface="Arial"/>
                <a:cs typeface="Arial"/>
                <a:sym typeface="Arial"/>
              </a:rPr>
              <a:t>Philharmonie de Paris</a:t>
            </a:r>
            <a:endParaRPr b="1"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8"/>
          <p:cNvSpPr txBox="1"/>
          <p:nvPr/>
        </p:nvSpPr>
        <p:spPr>
          <a:xfrm>
            <a:off x="971998" y="14285"/>
            <a:ext cx="1122000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rgbClr val="FFFF00"/>
                </a:solidFill>
                <a:latin typeface="Arial"/>
                <a:ea typeface="Arial"/>
                <a:cs typeface="Arial"/>
                <a:sym typeface="Arial"/>
              </a:rPr>
              <a:t>Anechoic chamber </a:t>
            </a:r>
            <a:endParaRPr b="1" i="0" sz="3600" u="none" cap="none" strike="noStrike">
              <a:solidFill>
                <a:srgbClr val="FFFF00"/>
              </a:solidFill>
              <a:latin typeface="Arial"/>
              <a:ea typeface="Arial"/>
              <a:cs typeface="Arial"/>
              <a:sym typeface="Arial"/>
            </a:endParaRPr>
          </a:p>
        </p:txBody>
      </p:sp>
      <p:cxnSp>
        <p:nvCxnSpPr>
          <p:cNvPr id="224" name="Google Shape;224;p8"/>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225" name="Google Shape;225;p8"/>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226" name="Google Shape;226;p8"/>
          <p:cNvSpPr/>
          <p:nvPr/>
        </p:nvSpPr>
        <p:spPr>
          <a:xfrm>
            <a:off x="0" y="901633"/>
            <a:ext cx="12191999"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lt1"/>
                </a:solidFill>
                <a:latin typeface="Arial"/>
                <a:ea typeface="Arial"/>
                <a:cs typeface="Arial"/>
                <a:sym typeface="Arial"/>
              </a:rPr>
              <a:t>An anechoic chamber is a space in which there are no echoes or reverberations.</a:t>
            </a:r>
            <a:endParaRPr/>
          </a:p>
          <a:p>
            <a:pPr indent="0" lvl="0" marL="0" marR="0" rtl="0" algn="ctr">
              <a:spcBef>
                <a:spcPts val="0"/>
              </a:spcBef>
              <a:spcAft>
                <a:spcPts val="0"/>
              </a:spcAft>
              <a:buNone/>
            </a:pPr>
            <a:r>
              <a:rPr b="1" lang="en-IN" sz="2800">
                <a:solidFill>
                  <a:srgbClr val="00FF00"/>
                </a:solidFill>
                <a:latin typeface="Arial"/>
                <a:ea typeface="Arial"/>
                <a:cs typeface="Arial"/>
                <a:sym typeface="Arial"/>
              </a:rPr>
              <a:t>The surfaces absorb all sound, and reflect none.</a:t>
            </a:r>
            <a:endParaRPr/>
          </a:p>
        </p:txBody>
      </p:sp>
      <p:pic>
        <p:nvPicPr>
          <p:cNvPr id="227" name="Google Shape;227;p8"/>
          <p:cNvPicPr preferRelativeResize="0"/>
          <p:nvPr/>
        </p:nvPicPr>
        <p:blipFill rotWithShape="1">
          <a:blip r:embed="rId4">
            <a:alphaModFix/>
          </a:blip>
          <a:srcRect b="0" l="0" r="0" t="0"/>
          <a:stretch/>
        </p:blipFill>
        <p:spPr>
          <a:xfrm>
            <a:off x="6995086" y="3528764"/>
            <a:ext cx="4848192" cy="3314951"/>
          </a:xfrm>
          <a:prstGeom prst="rect">
            <a:avLst/>
          </a:prstGeom>
          <a:noFill/>
          <a:ln>
            <a:noFill/>
          </a:ln>
        </p:spPr>
      </p:pic>
      <p:sp>
        <p:nvSpPr>
          <p:cNvPr id="228" name="Google Shape;228;p8"/>
          <p:cNvSpPr/>
          <p:nvPr/>
        </p:nvSpPr>
        <p:spPr>
          <a:xfrm>
            <a:off x="-1" y="2411469"/>
            <a:ext cx="1219199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dk1"/>
                </a:solidFill>
                <a:highlight>
                  <a:srgbClr val="FFFF00"/>
                </a:highlight>
                <a:latin typeface="Arial"/>
                <a:ea typeface="Arial"/>
                <a:cs typeface="Arial"/>
                <a:sym typeface="Arial"/>
              </a:rPr>
              <a:t>An anechoic chamber on the campus of Microsoft broke the world record with a measurement of −20.6 dBA - officially the quietest place on the planet Earth</a:t>
            </a:r>
            <a:endParaRPr b="1" sz="2400">
              <a:solidFill>
                <a:schemeClr val="dk1"/>
              </a:solidFill>
              <a:highlight>
                <a:srgbClr val="FFFF00"/>
              </a:highlight>
              <a:latin typeface="Calibri"/>
              <a:ea typeface="Calibri"/>
              <a:cs typeface="Calibri"/>
              <a:sym typeface="Calibri"/>
            </a:endParaRPr>
          </a:p>
        </p:txBody>
      </p:sp>
      <p:pic>
        <p:nvPicPr>
          <p:cNvPr id="229" name="Google Shape;229;p8"/>
          <p:cNvPicPr preferRelativeResize="0"/>
          <p:nvPr/>
        </p:nvPicPr>
        <p:blipFill rotWithShape="1">
          <a:blip r:embed="rId5">
            <a:alphaModFix/>
          </a:blip>
          <a:srcRect b="0" l="0" r="0" t="0"/>
          <a:stretch/>
        </p:blipFill>
        <p:spPr>
          <a:xfrm>
            <a:off x="364203" y="3528764"/>
            <a:ext cx="6180973" cy="3320800"/>
          </a:xfrm>
          <a:prstGeom prst="rect">
            <a:avLst/>
          </a:prstGeom>
          <a:noFill/>
          <a:ln>
            <a:noFill/>
          </a:ln>
        </p:spPr>
      </p:pic>
      <p:sp>
        <p:nvSpPr>
          <p:cNvPr id="230" name="Google Shape;230;p8"/>
          <p:cNvSpPr/>
          <p:nvPr/>
        </p:nvSpPr>
        <p:spPr>
          <a:xfrm>
            <a:off x="1318930" y="6482698"/>
            <a:ext cx="39164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highlight>
                  <a:srgbClr val="FFFF00"/>
                </a:highlight>
                <a:latin typeface="Arial"/>
                <a:ea typeface="Arial"/>
                <a:cs typeface="Arial"/>
                <a:sym typeface="Arial"/>
              </a:rPr>
              <a:t>Quietest place on the planet Earth</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9"/>
          <p:cNvSpPr txBox="1"/>
          <p:nvPr/>
        </p:nvSpPr>
        <p:spPr>
          <a:xfrm>
            <a:off x="971998" y="14285"/>
            <a:ext cx="1122000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rgbClr val="FFFF00"/>
                </a:solidFill>
                <a:latin typeface="Arial"/>
                <a:ea typeface="Arial"/>
                <a:cs typeface="Arial"/>
                <a:sym typeface="Arial"/>
              </a:rPr>
              <a:t>Acoustics of the buildings</a:t>
            </a:r>
            <a:endParaRPr b="1" i="0" sz="3600" u="none" cap="none" strike="noStrike">
              <a:solidFill>
                <a:srgbClr val="FFFF00"/>
              </a:solidFill>
              <a:latin typeface="Arial"/>
              <a:ea typeface="Arial"/>
              <a:cs typeface="Arial"/>
              <a:sym typeface="Arial"/>
            </a:endParaRPr>
          </a:p>
        </p:txBody>
      </p:sp>
      <p:cxnSp>
        <p:nvCxnSpPr>
          <p:cNvPr id="236" name="Google Shape;236;p9"/>
          <p:cNvCxnSpPr/>
          <p:nvPr/>
        </p:nvCxnSpPr>
        <p:spPr>
          <a:xfrm>
            <a:off x="972000" y="728663"/>
            <a:ext cx="11220000" cy="0"/>
          </a:xfrm>
          <a:prstGeom prst="straightConnector1">
            <a:avLst/>
          </a:prstGeom>
          <a:noFill/>
          <a:ln cap="flat" cmpd="sng" w="76200">
            <a:solidFill>
              <a:schemeClr val="accent1"/>
            </a:solidFill>
            <a:prstDash val="solid"/>
            <a:miter lim="800000"/>
            <a:headEnd len="sm" w="sm" type="none"/>
            <a:tailEnd len="sm" w="sm" type="none"/>
          </a:ln>
        </p:spPr>
      </p:cxnSp>
      <p:pic>
        <p:nvPicPr>
          <p:cNvPr descr="Structure of Post Graduate (M.E. Structural Engineering)" id="237" name="Google Shape;237;p9"/>
          <p:cNvPicPr preferRelativeResize="0"/>
          <p:nvPr/>
        </p:nvPicPr>
        <p:blipFill rotWithShape="1">
          <a:blip r:embed="rId3">
            <a:alphaModFix/>
          </a:blip>
          <a:srcRect b="0" l="0" r="0" t="0"/>
          <a:stretch/>
        </p:blipFill>
        <p:spPr>
          <a:xfrm>
            <a:off x="0" y="0"/>
            <a:ext cx="972000" cy="967686"/>
          </a:xfrm>
          <a:prstGeom prst="rect">
            <a:avLst/>
          </a:prstGeom>
          <a:noFill/>
          <a:ln>
            <a:noFill/>
          </a:ln>
        </p:spPr>
      </p:pic>
      <p:sp>
        <p:nvSpPr>
          <p:cNvPr id="238" name="Google Shape;238;p9"/>
          <p:cNvSpPr/>
          <p:nvPr/>
        </p:nvSpPr>
        <p:spPr>
          <a:xfrm>
            <a:off x="1" y="2445528"/>
            <a:ext cx="12191999" cy="39703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rgbClr val="FFFF00"/>
                </a:solidFill>
                <a:latin typeface="Arial"/>
                <a:ea typeface="Arial"/>
                <a:cs typeface="Arial"/>
                <a:sym typeface="Arial"/>
              </a:rPr>
              <a:t>Any hall having the good acoustics should have following features:</a:t>
            </a:r>
            <a:endParaRPr/>
          </a:p>
          <a:p>
            <a:pPr indent="0" lvl="0" marL="0" marR="0" rtl="0" algn="ctr">
              <a:spcBef>
                <a:spcPts val="0"/>
              </a:spcBef>
              <a:spcAft>
                <a:spcPts val="0"/>
              </a:spcAft>
              <a:buNone/>
            </a:pPr>
            <a:r>
              <a:t/>
            </a:r>
            <a:endParaRPr sz="2800">
              <a:solidFill>
                <a:srgbClr val="FFFF00"/>
              </a:solidFill>
              <a:latin typeface="Arial"/>
              <a:ea typeface="Arial"/>
              <a:cs typeface="Arial"/>
              <a:sym typeface="Arial"/>
            </a:endParaRPr>
          </a:p>
          <a:p>
            <a:pPr indent="0" lvl="0" marL="0" marR="0" rtl="0" algn="l">
              <a:spcBef>
                <a:spcPts val="0"/>
              </a:spcBef>
              <a:spcAft>
                <a:spcPts val="0"/>
              </a:spcAft>
              <a:buNone/>
            </a:pPr>
            <a:r>
              <a:rPr lang="en-IN" sz="2800">
                <a:solidFill>
                  <a:srgbClr val="00FF00"/>
                </a:solidFill>
                <a:latin typeface="Arial"/>
                <a:ea typeface="Arial"/>
                <a:cs typeface="Arial"/>
                <a:sym typeface="Arial"/>
              </a:rPr>
              <a:t> The quality of the speech/ music remains unchanged in each and every</a:t>
            </a:r>
            <a:endParaRPr/>
          </a:p>
          <a:p>
            <a:pPr indent="0" lvl="0" marL="0" marR="0" rtl="0" algn="l">
              <a:spcBef>
                <a:spcPts val="0"/>
              </a:spcBef>
              <a:spcAft>
                <a:spcPts val="0"/>
              </a:spcAft>
              <a:buNone/>
            </a:pPr>
            <a:r>
              <a:rPr lang="en-IN" sz="2800">
                <a:solidFill>
                  <a:srgbClr val="00FF00"/>
                </a:solidFill>
                <a:latin typeface="Arial"/>
                <a:ea typeface="Arial"/>
                <a:cs typeface="Arial"/>
                <a:sym typeface="Arial"/>
              </a:rPr>
              <a:t>portion of the Hall.</a:t>
            </a:r>
            <a:endParaRPr/>
          </a:p>
          <a:p>
            <a:pPr indent="0" lvl="0" marL="0" marR="0" rtl="0" algn="l">
              <a:spcBef>
                <a:spcPts val="0"/>
              </a:spcBef>
              <a:spcAft>
                <a:spcPts val="0"/>
              </a:spcAft>
              <a:buNone/>
            </a:pPr>
            <a:r>
              <a:rPr lang="en-IN" sz="2800">
                <a:solidFill>
                  <a:srgbClr val="00FF00"/>
                </a:solidFill>
                <a:latin typeface="Arial"/>
                <a:ea typeface="Arial"/>
                <a:cs typeface="Arial"/>
                <a:sym typeface="Arial"/>
              </a:rPr>
              <a:t> The sound produced must be sufficiently loud.</a:t>
            </a:r>
            <a:endParaRPr/>
          </a:p>
          <a:p>
            <a:pPr indent="0" lvl="0" marL="0" marR="0" rtl="0" algn="l">
              <a:spcBef>
                <a:spcPts val="0"/>
              </a:spcBef>
              <a:spcAft>
                <a:spcPts val="0"/>
              </a:spcAft>
              <a:buNone/>
            </a:pPr>
            <a:r>
              <a:rPr lang="en-IN" sz="2800">
                <a:solidFill>
                  <a:srgbClr val="00FF00"/>
                </a:solidFill>
                <a:latin typeface="Arial"/>
                <a:ea typeface="Arial"/>
                <a:cs typeface="Arial"/>
                <a:sym typeface="Arial"/>
              </a:rPr>
              <a:t> There shouldn't be any echo.</a:t>
            </a:r>
            <a:endParaRPr/>
          </a:p>
          <a:p>
            <a:pPr indent="0" lvl="0" marL="0" marR="0" rtl="0" algn="l">
              <a:spcBef>
                <a:spcPts val="0"/>
              </a:spcBef>
              <a:spcAft>
                <a:spcPts val="0"/>
              </a:spcAft>
              <a:buNone/>
            </a:pPr>
            <a:r>
              <a:rPr lang="en-IN" sz="2800">
                <a:solidFill>
                  <a:srgbClr val="00FF00"/>
                </a:solidFill>
                <a:latin typeface="Arial"/>
                <a:ea typeface="Arial"/>
                <a:cs typeface="Arial"/>
                <a:sym typeface="Arial"/>
              </a:rPr>
              <a:t> The reverberation should be proper.</a:t>
            </a:r>
            <a:endParaRPr/>
          </a:p>
          <a:p>
            <a:pPr indent="0" lvl="0" marL="0" marR="0" rtl="0" algn="l">
              <a:spcBef>
                <a:spcPts val="0"/>
              </a:spcBef>
              <a:spcAft>
                <a:spcPts val="0"/>
              </a:spcAft>
              <a:buNone/>
            </a:pPr>
            <a:r>
              <a:rPr lang="en-IN" sz="2800">
                <a:solidFill>
                  <a:srgbClr val="00FF00"/>
                </a:solidFill>
                <a:latin typeface="Arial"/>
                <a:ea typeface="Arial"/>
                <a:cs typeface="Arial"/>
                <a:sym typeface="Arial"/>
              </a:rPr>
              <a:t> There should not be any focusing of sound in any part of the hall.</a:t>
            </a:r>
            <a:endParaRPr/>
          </a:p>
          <a:p>
            <a:pPr indent="0" lvl="0" marL="0" marR="0" rtl="0" algn="l">
              <a:spcBef>
                <a:spcPts val="0"/>
              </a:spcBef>
              <a:spcAft>
                <a:spcPts val="0"/>
              </a:spcAft>
              <a:buNone/>
            </a:pPr>
            <a:r>
              <a:rPr lang="en-IN" sz="2800">
                <a:solidFill>
                  <a:srgbClr val="00FF00"/>
                </a:solidFill>
                <a:latin typeface="Arial"/>
                <a:ea typeface="Arial"/>
                <a:cs typeface="Arial"/>
                <a:sym typeface="Arial"/>
              </a:rPr>
              <a:t> The walls should be sound proof to avoid the external noise in the hall</a:t>
            </a:r>
            <a:endParaRPr/>
          </a:p>
        </p:txBody>
      </p:sp>
      <p:sp>
        <p:nvSpPr>
          <p:cNvPr id="239" name="Google Shape;239;p9"/>
          <p:cNvSpPr/>
          <p:nvPr/>
        </p:nvSpPr>
        <p:spPr>
          <a:xfrm>
            <a:off x="-1" y="1036532"/>
            <a:ext cx="12191999"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The branch of science which deals with the planning of a building to provide the best quality audible sound to audience.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2020-06-07T19:21:08Z</dcterms:created>
  <dc:creator>user</dc:creator>
</cp:coreProperties>
</file>