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76" r:id="rId3"/>
    <p:sldId id="277" r:id="rId4"/>
    <p:sldId id="273" r:id="rId5"/>
    <p:sldId id="275" r:id="rId6"/>
    <p:sldId id="274" r:id="rId7"/>
    <p:sldId id="300" r:id="rId8"/>
    <p:sldId id="261" r:id="rId9"/>
    <p:sldId id="265" r:id="rId10"/>
    <p:sldId id="278" r:id="rId11"/>
    <p:sldId id="257" r:id="rId12"/>
    <p:sldId id="279" r:id="rId13"/>
    <p:sldId id="280" r:id="rId14"/>
    <p:sldId id="281" r:id="rId15"/>
    <p:sldId id="282" r:id="rId16"/>
    <p:sldId id="283" r:id="rId17"/>
    <p:sldId id="269" r:id="rId18"/>
    <p:sldId id="284" r:id="rId19"/>
    <p:sldId id="287" r:id="rId20"/>
    <p:sldId id="289" r:id="rId21"/>
    <p:sldId id="292" r:id="rId22"/>
    <p:sldId id="291" r:id="rId23"/>
    <p:sldId id="299" r:id="rId24"/>
    <p:sldId id="297" r:id="rId25"/>
    <p:sldId id="293" r:id="rId26"/>
    <p:sldId id="294" r:id="rId27"/>
    <p:sldId id="295" r:id="rId28"/>
    <p:sldId id="271" r:id="rId29"/>
    <p:sldId id="290" r:id="rId30"/>
    <p:sldId id="285" r:id="rId31"/>
    <p:sldId id="301" r:id="rId32"/>
    <p:sldId id="302" r:id="rId33"/>
    <p:sldId id="303" r:id="rId34"/>
    <p:sldId id="305" r:id="rId35"/>
    <p:sldId id="304" r:id="rId36"/>
    <p:sldId id="306" r:id="rId37"/>
    <p:sldId id="307" r:id="rId38"/>
    <p:sldId id="308" r:id="rId39"/>
    <p:sldId id="309" r:id="rId40"/>
    <p:sldId id="310" r:id="rId41"/>
    <p:sldId id="314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660"/>
  </p:normalViewPr>
  <p:slideViewPr>
    <p:cSldViewPr>
      <p:cViewPr varScale="1">
        <p:scale>
          <a:sx n="78" d="100"/>
          <a:sy n="78" d="100"/>
        </p:scale>
        <p:origin x="144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E8B66-7FB2-430D-9AB5-A45C77F03858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A2631-6B86-40A0-B1C4-4006E768C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09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A2631-6B86-40A0-B1C4-4006E768C18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487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A2631-6B86-40A0-B1C4-4006E768C18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98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C33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C33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C33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597" y="574293"/>
            <a:ext cx="847280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CC33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6562" y="1758378"/>
            <a:ext cx="7315200" cy="1801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2209800"/>
            <a:ext cx="668210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95" dirty="0"/>
              <a:t>D</a:t>
            </a:r>
            <a:r>
              <a:rPr spc="-509" dirty="0"/>
              <a:t>e</a:t>
            </a:r>
            <a:r>
              <a:rPr spc="-405" dirty="0"/>
              <a:t>c</a:t>
            </a:r>
            <a:r>
              <a:rPr spc="-200" dirty="0"/>
              <a:t>i</a:t>
            </a:r>
            <a:r>
              <a:rPr spc="-400" dirty="0"/>
              <a:t>s</a:t>
            </a:r>
            <a:r>
              <a:rPr spc="-200" dirty="0"/>
              <a:t>i</a:t>
            </a:r>
            <a:r>
              <a:rPr spc="-505" dirty="0"/>
              <a:t>o</a:t>
            </a:r>
            <a:r>
              <a:rPr spc="-480" dirty="0"/>
              <a:t>n</a:t>
            </a:r>
            <a:r>
              <a:rPr spc="-315" dirty="0"/>
              <a:t> </a:t>
            </a:r>
            <a:r>
              <a:rPr spc="-525" dirty="0"/>
              <a:t>T</a:t>
            </a:r>
            <a:r>
              <a:rPr spc="-325" dirty="0"/>
              <a:t>r</a:t>
            </a:r>
            <a:r>
              <a:rPr spc="-509" dirty="0"/>
              <a:t>e</a:t>
            </a:r>
            <a:r>
              <a:rPr spc="-480" dirty="0"/>
              <a:t>e</a:t>
            </a:r>
            <a:r>
              <a:rPr spc="-170" dirty="0"/>
              <a:t> </a:t>
            </a:r>
            <a:r>
              <a:rPr spc="-509" dirty="0"/>
              <a:t>ba</a:t>
            </a:r>
            <a:r>
              <a:rPr spc="-405" dirty="0"/>
              <a:t>s</a:t>
            </a:r>
            <a:r>
              <a:rPr spc="-509" dirty="0"/>
              <a:t>e</a:t>
            </a:r>
            <a:r>
              <a:rPr spc="-480" dirty="0"/>
              <a:t>d</a:t>
            </a:r>
            <a:r>
              <a:rPr spc="-170" dirty="0"/>
              <a:t> </a:t>
            </a:r>
            <a:r>
              <a:rPr spc="-509" dirty="0"/>
              <a:t>Lea</a:t>
            </a:r>
            <a:r>
              <a:rPr spc="-320" dirty="0"/>
              <a:t>r</a:t>
            </a:r>
            <a:r>
              <a:rPr spc="-509" dirty="0"/>
              <a:t>n</a:t>
            </a:r>
            <a:r>
              <a:rPr spc="-200" dirty="0"/>
              <a:t>i</a:t>
            </a:r>
            <a:r>
              <a:rPr spc="-505" dirty="0"/>
              <a:t>n</a:t>
            </a:r>
            <a:r>
              <a:rPr spc="-480" dirty="0"/>
              <a:t>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24BE8FD9-FCF3-6E89-525A-2366FF7831B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524000"/>
                <a:ext cx="8534400" cy="3432093"/>
              </a:xfrm>
              <a:prstGeom prst="rect">
                <a:avLst/>
              </a:prstGeom>
            </p:spPr>
            <p:txBody>
              <a:bodyPr vert="horz" wrap="square" lIns="0" tIns="57785" rIns="0" bIns="0" rtlCol="0">
                <a:spAutoFit/>
              </a:bodyPr>
              <a:lstStyle/>
              <a:p>
                <a:pPr marL="396240" marR="43180" indent="-346075">
                  <a:lnSpc>
                    <a:spcPts val="2560"/>
                  </a:lnSpc>
                  <a:spcBef>
                    <a:spcPts val="455"/>
                  </a:spcBef>
                  <a:buClr>
                    <a:srgbClr val="009999"/>
                  </a:buClr>
                  <a:buSzPct val="77083"/>
                  <a:buFont typeface="Wingdings"/>
                  <a:buChar char=""/>
                  <a:tabLst>
                    <a:tab pos="396240" algn="l"/>
                    <a:tab pos="396875" algn="l"/>
                  </a:tabLst>
                </a:pPr>
                <a:r>
                  <a:rPr lang="en-IN" spc="-145" dirty="0"/>
                  <a:t>Entropy</a:t>
                </a:r>
                <a:r>
                  <a:rPr lang="en-IN" spc="5" dirty="0"/>
                  <a:t> </a:t>
                </a:r>
                <a:r>
                  <a:rPr lang="en-IN" spc="-220" dirty="0"/>
                  <a:t>measures</a:t>
                </a:r>
                <a:r>
                  <a:rPr lang="en-IN" spc="5" dirty="0"/>
                  <a:t> </a:t>
                </a:r>
                <a:r>
                  <a:rPr lang="en-IN" spc="-155" dirty="0"/>
                  <a:t>the</a:t>
                </a:r>
                <a:r>
                  <a:rPr lang="en-IN" spc="85" dirty="0"/>
                  <a:t> </a:t>
                </a:r>
                <a:r>
                  <a:rPr lang="en-IN" spc="-190" dirty="0"/>
                  <a:t>amount</a:t>
                </a:r>
                <a:r>
                  <a:rPr lang="en-IN" spc="-10" dirty="0"/>
                  <a:t> </a:t>
                </a:r>
                <a:r>
                  <a:rPr lang="en-IN" spc="-5" dirty="0"/>
                  <a:t>of</a:t>
                </a:r>
                <a:r>
                  <a:rPr lang="en-IN" spc="5" dirty="0"/>
                  <a:t> </a:t>
                </a:r>
                <a:r>
                  <a:rPr lang="en-IN" spc="-105" dirty="0"/>
                  <a:t>information</a:t>
                </a:r>
                <a:r>
                  <a:rPr lang="en-IN" spc="-10" dirty="0"/>
                  <a:t> </a:t>
                </a:r>
                <a:r>
                  <a:rPr lang="en-IN" spc="-140" dirty="0"/>
                  <a:t>in</a:t>
                </a:r>
                <a:r>
                  <a:rPr lang="en-IN" spc="-5" dirty="0"/>
                  <a:t> </a:t>
                </a:r>
                <a:r>
                  <a:rPr lang="en-IN" spc="-10" dirty="0"/>
                  <a:t>a</a:t>
                </a:r>
                <a:r>
                  <a:rPr lang="en-IN" spc="-40" dirty="0"/>
                  <a:t> </a:t>
                </a:r>
                <a:r>
                  <a:rPr lang="en-IN" spc="-135" dirty="0"/>
                  <a:t>random </a:t>
                </a:r>
                <a:r>
                  <a:rPr lang="en-IN" spc="-625" dirty="0"/>
                  <a:t> </a:t>
                </a:r>
                <a:r>
                  <a:rPr lang="en-IN" spc="-30" dirty="0"/>
                  <a:t>variable</a:t>
                </a:r>
              </a:p>
              <a:p>
                <a:pPr marL="396240">
                  <a:spcBef>
                    <a:spcPts val="295"/>
                  </a:spcBef>
                  <a:tabLst>
                    <a:tab pos="5542915" algn="l"/>
                  </a:tabLst>
                </a:pPr>
                <a:r>
                  <a:rPr lang="en-IN" dirty="0"/>
                  <a:t>         </a:t>
                </a:r>
              </a:p>
              <a:p>
                <a:pPr marL="396240">
                  <a:spcBef>
                    <a:spcPts val="295"/>
                  </a:spcBef>
                  <a:tabLst>
                    <a:tab pos="5542915" algn="l"/>
                  </a:tabLst>
                </a:pPr>
                <a:r>
                  <a:rPr lang="en-IN" b="1" dirty="0"/>
                  <a:t>        for</a:t>
                </a:r>
                <a:r>
                  <a:rPr lang="en-IN" b="1" spc="5" dirty="0"/>
                  <a:t> </a:t>
                </a:r>
                <a:r>
                  <a:rPr lang="en-IN" b="1" spc="-45" dirty="0"/>
                  <a:t>binary</a:t>
                </a:r>
                <a:r>
                  <a:rPr lang="en-IN" b="1" spc="-80" dirty="0"/>
                  <a:t> </a:t>
                </a:r>
                <a:r>
                  <a:rPr lang="en-IN" b="1" spc="-110" dirty="0"/>
                  <a:t>classification</a:t>
                </a:r>
                <a:r>
                  <a:rPr lang="en-IN" b="1" spc="-250" dirty="0"/>
                  <a:t> </a:t>
                </a:r>
                <a:r>
                  <a:rPr lang="en-IN" spc="-80" dirty="0"/>
                  <a:t>[two-valued</a:t>
                </a:r>
                <a:r>
                  <a:rPr lang="en-IN" spc="40" dirty="0"/>
                  <a:t> </a:t>
                </a:r>
                <a:r>
                  <a:rPr lang="en-IN" spc="-135" dirty="0"/>
                  <a:t>random</a:t>
                </a:r>
                <a:r>
                  <a:rPr lang="en-IN" spc="-75" dirty="0"/>
                  <a:t> </a:t>
                </a:r>
                <a:r>
                  <a:rPr lang="en-IN" spc="-30" dirty="0"/>
                  <a:t>variable]</a:t>
                </a:r>
              </a:p>
              <a:p>
                <a:pPr marL="396240">
                  <a:spcBef>
                    <a:spcPts val="295"/>
                  </a:spcBef>
                  <a:tabLst>
                    <a:tab pos="5542915" algn="l"/>
                  </a:tabLst>
                </a:pPr>
                <a:r>
                  <a:rPr lang="en-IN" i="1" dirty="0">
                    <a:latin typeface="Arial"/>
                    <a:cs typeface="Arial"/>
                  </a:rPr>
                  <a:t>            </a:t>
                </a:r>
              </a:p>
              <a:p>
                <a:pPr marL="396240">
                  <a:spcBef>
                    <a:spcPts val="295"/>
                  </a:spcBef>
                  <a:tabLst>
                    <a:tab pos="5542915" algn="l"/>
                  </a:tabLst>
                </a:pPr>
                <a:r>
                  <a:rPr lang="en-IN" i="1" dirty="0">
                    <a:latin typeface="Arial"/>
                    <a:cs typeface="Arial"/>
                  </a:rPr>
                  <a:t>          H</a:t>
                </a:r>
                <a:r>
                  <a:rPr lang="en-IN" dirty="0">
                    <a:latin typeface="Arial MT"/>
                    <a:cs typeface="Arial MT"/>
                  </a:rPr>
                  <a:t>(</a:t>
                </a:r>
                <a:r>
                  <a:rPr lang="en-IN" i="1" dirty="0">
                    <a:latin typeface="Times New Roman"/>
                    <a:cs typeface="Times New Roman"/>
                  </a:rPr>
                  <a:t>X</a:t>
                </a:r>
                <a:r>
                  <a:rPr lang="en-IN" dirty="0">
                    <a:latin typeface="Arial MT"/>
                    <a:cs typeface="Arial MT"/>
                  </a:rPr>
                  <a:t>)</a:t>
                </a:r>
                <a:r>
                  <a:rPr lang="en-IN" spc="-25" dirty="0">
                    <a:latin typeface="Arial MT"/>
                    <a:cs typeface="Arial MT"/>
                  </a:rPr>
                  <a:t> </a:t>
                </a:r>
                <a:r>
                  <a:rPr lang="en-IN" dirty="0">
                    <a:latin typeface="Arial MT"/>
                    <a:cs typeface="Arial MT"/>
                  </a:rPr>
                  <a:t>= 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pc="-12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p</a:t>
                </a:r>
                <a:r>
                  <a:rPr lang="en-IN" sz="2400" spc="-7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+</a:t>
                </a:r>
                <a:r>
                  <a:rPr lang="en-IN" sz="2400" spc="337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:r>
                  <a:rPr lang="en-IN" sz="24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24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24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p</a:t>
                </a:r>
                <a:r>
                  <a:rPr lang="en-IN" sz="2400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+</a:t>
                </a:r>
                <a:r>
                  <a:rPr lang="en-IN" sz="2400" spc="89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24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p</a:t>
                </a:r>
                <a:r>
                  <a:rPr lang="en-IN" sz="2400" baseline="-19097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2400" spc="120" baseline="-19097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24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24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2400" spc="37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p</a:t>
                </a:r>
                <a:r>
                  <a:rPr lang="en-IN" sz="2400" baseline="-19097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 </a:t>
                </a:r>
                <a:r>
                  <a:rPr lang="en-IN" dirty="0">
                    <a:latin typeface="Arial MT"/>
                    <a:cs typeface="Arial MT"/>
                  </a:rPr>
                  <a:t>                  </a:t>
                </a:r>
                <a:r>
                  <a:rPr lang="en-IN" sz="2400" i="1" dirty="0">
                    <a:latin typeface="Times New Roman"/>
                    <a:cs typeface="Times New Roman"/>
                  </a:rPr>
                  <a:t>X</a:t>
                </a:r>
                <a:r>
                  <a:rPr lang="en-IN" sz="2400" i="1" spc="-10" dirty="0">
                    <a:latin typeface="Times New Roman"/>
                    <a:cs typeface="Times New Roman"/>
                  </a:rPr>
                  <a:t> </a:t>
                </a:r>
                <a:r>
                  <a:rPr lang="en-IN" sz="2400" dirty="0">
                    <a:latin typeface="Times New Roman"/>
                    <a:cs typeface="Times New Roman"/>
                  </a:rPr>
                  <a:t>=</a:t>
                </a:r>
                <a:r>
                  <a:rPr lang="en-IN" sz="2400" spc="-55" dirty="0">
                    <a:latin typeface="Times New Roman"/>
                    <a:cs typeface="Times New Roman"/>
                  </a:rPr>
                  <a:t> </a:t>
                </a:r>
                <a:r>
                  <a:rPr lang="en-IN" sz="2400" spc="-15" dirty="0">
                    <a:latin typeface="Times New Roman"/>
                    <a:cs typeface="Times New Roman"/>
                  </a:rPr>
                  <a:t>{+,</a:t>
                </a:r>
                <a:r>
                  <a:rPr lang="en-IN" sz="2400" spc="-10" dirty="0">
                    <a:latin typeface="Times New Roman"/>
                    <a:cs typeface="Times New Roman"/>
                  </a:rPr>
                  <a:t> </a:t>
                </a:r>
                <a:r>
                  <a:rPr lang="en-IN" sz="2400" spc="-5" dirty="0">
                    <a:latin typeface="Times New Roman"/>
                    <a:cs typeface="Times New Roman"/>
                  </a:rPr>
                  <a:t>–}</a:t>
                </a:r>
                <a:endParaRPr lang="en-IN" i="1" dirty="0">
                  <a:latin typeface="Arial"/>
                  <a:cs typeface="Arial"/>
                </a:endParaRPr>
              </a:p>
              <a:p>
                <a:pPr marL="396240">
                  <a:lnSpc>
                    <a:spcPct val="100000"/>
                  </a:lnSpc>
                  <a:spcBef>
                    <a:spcPts val="295"/>
                  </a:spcBef>
                  <a:tabLst>
                    <a:tab pos="5542915" algn="l"/>
                  </a:tabLst>
                </a:pPr>
                <a:endParaRPr lang="en-IN" i="1" dirty="0">
                  <a:latin typeface="Arial"/>
                  <a:cs typeface="Arial"/>
                </a:endParaRPr>
              </a:p>
              <a:p>
                <a:pPr marL="396240">
                  <a:spcBef>
                    <a:spcPts val="295"/>
                  </a:spcBef>
                  <a:tabLst>
                    <a:tab pos="5542915" algn="l"/>
                  </a:tabLst>
                </a:pPr>
                <a:r>
                  <a:rPr lang="en-IN" sz="2400" b="1" dirty="0">
                    <a:latin typeface="Microsoft Sans Serif"/>
                    <a:cs typeface="Microsoft Sans Serif"/>
                  </a:rPr>
                  <a:t>  or </a:t>
                </a:r>
              </a:p>
              <a:p>
                <a:pPr marL="396240">
                  <a:spcBef>
                    <a:spcPts val="295"/>
                  </a:spcBef>
                  <a:tabLst>
                    <a:tab pos="5542915" algn="l"/>
                  </a:tabLst>
                </a:pPr>
                <a:r>
                  <a:rPr lang="en-IN" b="1" dirty="0"/>
                  <a:t>          </a:t>
                </a:r>
                <a:r>
                  <a:rPr lang="en-IN" i="1" dirty="0">
                    <a:highlight>
                      <a:srgbClr val="FFFF00"/>
                    </a:highlight>
                    <a:latin typeface="Arial"/>
                    <a:cs typeface="Arial"/>
                  </a:rPr>
                  <a:t>H</a:t>
                </a:r>
                <a:r>
                  <a:rPr lang="en-IN" dirty="0">
                    <a:highlight>
                      <a:srgbClr val="FFFF00"/>
                    </a:highlight>
                    <a:latin typeface="Arial MT"/>
                    <a:cs typeface="Arial MT"/>
                  </a:rPr>
                  <a:t>(</a:t>
                </a:r>
                <a:r>
                  <a:rPr lang="en-IN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X</a:t>
                </a:r>
                <a:r>
                  <a:rPr lang="en-IN" dirty="0">
                    <a:highlight>
                      <a:srgbClr val="FFFF00"/>
                    </a:highlight>
                    <a:latin typeface="Arial MT"/>
                    <a:cs typeface="Arial MT"/>
                  </a:rPr>
                  <a:t>)</a:t>
                </a:r>
                <a:r>
                  <a:rPr lang="en-IN" spc="-2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 </a:t>
                </a:r>
                <a:r>
                  <a:rPr lang="en-IN" dirty="0">
                    <a:highlight>
                      <a:srgbClr val="FFFF00"/>
                    </a:highlight>
                    <a:latin typeface="Arial MT"/>
                    <a:cs typeface="Arial MT"/>
                  </a:rPr>
                  <a:t>= </a:t>
                </a:r>
                <a:r>
                  <a:rPr lang="en-IN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ar-AE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/>
                          </a:rPr>
                          <m:t>𝑁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2400" i="1" spc="-1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log</a:t>
                </a:r>
                <a:r>
                  <a:rPr lang="en-IN" sz="2400" spc="-15" baseline="-19097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Arial MT"/>
                    <a:cs typeface="Arial MT"/>
                  </a:rPr>
                  <a:t>2</a:t>
                </a:r>
                <a:r>
                  <a:rPr lang="en-IN" sz="2400" spc="284" baseline="-19097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ar-AE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num>
                      <m:den>
                        <m:r>
                          <a:rPr lang="en-IN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IN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/>
                          </a:rPr>
                          <m:t>𝑁</m:t>
                        </m:r>
                      </m:den>
                    </m:f>
                  </m:oMath>
                </a14:m>
                <a:r>
                  <a:rPr lang="ar-AE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–</a:t>
                </a:r>
                <a:r>
                  <a:rPr lang="en-IN" sz="2400" spc="45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/>
                          </a:rPr>
                          <m:t>𝑁</m:t>
                        </m:r>
                      </m:num>
                      <m:den>
                        <m:r>
                          <a:rPr lang="en-IN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IN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/>
                          </a:rPr>
                          <m:t>𝑁</m:t>
                        </m:r>
                      </m:den>
                    </m:f>
                  </m:oMath>
                </a14:m>
                <a:r>
                  <a:rPr lang="ar-AE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2400" i="1" spc="-1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log</a:t>
                </a:r>
                <a:r>
                  <a:rPr lang="en-IN" sz="2400" spc="-15" baseline="-19097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Arial MT"/>
                    <a:cs typeface="Arial MT"/>
                  </a:rPr>
                  <a:t>2</a:t>
                </a:r>
                <a:r>
                  <a:rPr lang="en-IN" sz="2400" spc="37" baseline="-19097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/>
                          </a:rPr>
                          <m:t>𝑁</m:t>
                        </m:r>
                      </m:num>
                      <m:den>
                        <m:r>
                          <a:rPr lang="en-IN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IN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/>
                          </a:rPr>
                          <m:t>𝑁</m:t>
                        </m:r>
                      </m:den>
                    </m:f>
                  </m:oMath>
                </a14:m>
                <a:r>
                  <a:rPr lang="ar-AE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endParaRPr lang="en-IN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24BE8FD9-FCF3-6E89-525A-2366FF7831B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24000"/>
                <a:ext cx="8534400" cy="3432093"/>
              </a:xfrm>
              <a:prstGeom prst="rect">
                <a:avLst/>
              </a:prstGeom>
              <a:blipFill>
                <a:blip r:embed="rId2"/>
                <a:stretch>
                  <a:fillRect l="-1000" t="-2131" b="-12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4">
            <a:extLst>
              <a:ext uri="{FF2B5EF4-FFF2-40B4-BE49-F238E27FC236}">
                <a16:creationId xmlns:a16="http://schemas.microsoft.com/office/drawing/2014/main" id="{D2B14FB2-8FF2-848B-5EE0-71E08BF1BB23}"/>
              </a:ext>
            </a:extLst>
          </p:cNvPr>
          <p:cNvSpPr txBox="1"/>
          <p:nvPr/>
        </p:nvSpPr>
        <p:spPr>
          <a:xfrm>
            <a:off x="1524000" y="5331542"/>
            <a:ext cx="4740910" cy="12086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IN" sz="2400" i="1" spc="25" dirty="0">
                <a:latin typeface="Arial"/>
                <a:cs typeface="Arial"/>
              </a:rPr>
              <a:t>               </a:t>
            </a:r>
            <a:r>
              <a:rPr lang="en-IN" sz="2400" i="1" baseline="-19097" dirty="0">
                <a:latin typeface="Times New Roman"/>
                <a:cs typeface="Times New Roman"/>
              </a:rPr>
              <a:t>c</a:t>
            </a: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i="1" spc="25" dirty="0">
                <a:latin typeface="Arial"/>
                <a:cs typeface="Arial"/>
              </a:rPr>
              <a:t>H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i="1" spc="-25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Arial MT"/>
                <a:cs typeface="Arial MT"/>
              </a:rPr>
              <a:t>)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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i="1" baseline="-19097" dirty="0">
                <a:latin typeface="Times New Roman"/>
                <a:cs typeface="Times New Roman"/>
              </a:rPr>
              <a:t>i</a:t>
            </a:r>
            <a:r>
              <a:rPr sz="2400" i="1" spc="52" baseline="-19097" dirty="0">
                <a:latin typeface="Times New Roman"/>
                <a:cs typeface="Times New Roman"/>
              </a:rPr>
              <a:t> </a:t>
            </a:r>
            <a:r>
              <a:rPr sz="2400" i="1" spc="-30" dirty="0">
                <a:latin typeface="Times New Roman"/>
                <a:cs typeface="Times New Roman"/>
              </a:rPr>
              <a:t>l</a:t>
            </a:r>
            <a:r>
              <a:rPr sz="2400" i="1" dirty="0">
                <a:latin typeface="Times New Roman"/>
                <a:cs typeface="Times New Roman"/>
              </a:rPr>
              <a:t>og</a:t>
            </a:r>
            <a:r>
              <a:rPr sz="2400" baseline="-19097" dirty="0">
                <a:latin typeface="Arial MT"/>
                <a:cs typeface="Arial MT"/>
              </a:rPr>
              <a:t>2</a:t>
            </a:r>
            <a:r>
              <a:rPr sz="2400" spc="30" baseline="-19097" dirty="0">
                <a:latin typeface="Arial MT"/>
                <a:cs typeface="Arial MT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baseline="-19097" dirty="0">
                <a:latin typeface="Times New Roman"/>
                <a:cs typeface="Times New Roman"/>
              </a:rPr>
              <a:t>i</a:t>
            </a:r>
            <a:r>
              <a:rPr sz="2400" i="1" spc="52" baseline="-1909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3600" dirty="0">
                <a:latin typeface="Symbol"/>
                <a:cs typeface="Symbol"/>
              </a:rPr>
              <a:t>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i="1" baseline="-19097" dirty="0">
                <a:latin typeface="Times New Roman"/>
                <a:cs typeface="Times New Roman"/>
              </a:rPr>
              <a:t>i</a:t>
            </a:r>
            <a:r>
              <a:rPr sz="2400" i="1" spc="52" baseline="-19097" dirty="0">
                <a:latin typeface="Times New Roman"/>
                <a:cs typeface="Times New Roman"/>
              </a:rPr>
              <a:t> </a:t>
            </a:r>
            <a:r>
              <a:rPr sz="2400" i="1" spc="-30" dirty="0">
                <a:latin typeface="Times New Roman"/>
                <a:cs typeface="Times New Roman"/>
              </a:rPr>
              <a:t>l</a:t>
            </a:r>
            <a:r>
              <a:rPr sz="2400" i="1" dirty="0">
                <a:latin typeface="Times New Roman"/>
                <a:cs typeface="Times New Roman"/>
              </a:rPr>
              <a:t>og</a:t>
            </a:r>
            <a:r>
              <a:rPr sz="2400" baseline="-19097" dirty="0">
                <a:latin typeface="Arial MT"/>
                <a:cs typeface="Arial MT"/>
              </a:rPr>
              <a:t>2</a:t>
            </a:r>
            <a:r>
              <a:rPr sz="2400" spc="30" baseline="-19097" dirty="0">
                <a:latin typeface="Arial MT"/>
                <a:cs typeface="Arial MT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/</a:t>
            </a:r>
            <a:r>
              <a:rPr sz="2400" i="1" spc="-1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baseline="-19097" dirty="0">
                <a:latin typeface="Times New Roman"/>
                <a:cs typeface="Times New Roman"/>
              </a:rPr>
              <a:t>i</a:t>
            </a:r>
            <a:endParaRPr lang="en-IN" sz="2400" i="1" baseline="-19097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IN" sz="2400" i="1" baseline="-19097" dirty="0">
                <a:latin typeface="Times New Roman"/>
                <a:cs typeface="Times New Roman"/>
              </a:rPr>
              <a:t>                        </a:t>
            </a:r>
            <a:r>
              <a:rPr lang="en-IN" sz="1600" baseline="-19097" dirty="0" err="1">
                <a:latin typeface="Times New Roman"/>
                <a:cs typeface="Times New Roman"/>
              </a:rPr>
              <a:t>i</a:t>
            </a:r>
            <a:r>
              <a:rPr lang="en-IN" sz="1600" baseline="-19097" dirty="0">
                <a:latin typeface="Times New Roman"/>
                <a:cs typeface="Times New Roman"/>
              </a:rPr>
              <a:t>=1</a:t>
            </a:r>
            <a:endParaRPr sz="2400" baseline="-19097" dirty="0">
              <a:latin typeface="Times New Roman"/>
              <a:cs typeface="Times New Roman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2669B01E-597A-F799-B78E-B2AD4DB0574D}"/>
              </a:ext>
            </a:extLst>
          </p:cNvPr>
          <p:cNvSpPr txBox="1"/>
          <p:nvPr/>
        </p:nvSpPr>
        <p:spPr>
          <a:xfrm>
            <a:off x="7010400" y="5906377"/>
            <a:ext cx="1626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{</a:t>
            </a:r>
            <a:r>
              <a:rPr sz="2400" i="1" spc="-20" dirty="0">
                <a:latin typeface="Times New Roman"/>
                <a:cs typeface="Times New Roman"/>
              </a:rPr>
              <a:t>i,</a:t>
            </a:r>
            <a:r>
              <a:rPr sz="2400" i="1" spc="5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…,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}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77258383-891C-48F8-DCB6-04D824FBCB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406146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65" dirty="0"/>
              <a:t>E</a:t>
            </a:r>
            <a:r>
              <a:rPr spc="-509" dirty="0"/>
              <a:t>n</a:t>
            </a:r>
            <a:r>
              <a:rPr spc="-225" dirty="0"/>
              <a:t>t</a:t>
            </a:r>
            <a:r>
              <a:rPr spc="-320" dirty="0"/>
              <a:t>r</a:t>
            </a:r>
            <a:r>
              <a:rPr spc="-509" dirty="0"/>
              <a:t>op</a:t>
            </a:r>
            <a:r>
              <a:rPr spc="-430" dirty="0"/>
              <a:t>y</a:t>
            </a:r>
            <a:r>
              <a:rPr spc="-195" dirty="0"/>
              <a:t> </a:t>
            </a:r>
            <a:r>
              <a:rPr spc="-200" dirty="0"/>
              <a:t>i</a:t>
            </a:r>
            <a:r>
              <a:rPr spc="-480" dirty="0"/>
              <a:t>n</a:t>
            </a:r>
            <a:r>
              <a:rPr spc="-245" dirty="0"/>
              <a:t> </a:t>
            </a:r>
            <a:r>
              <a:rPr spc="-509" dirty="0"/>
              <a:t>gene</a:t>
            </a:r>
            <a:r>
              <a:rPr spc="-320" dirty="0"/>
              <a:t>r</a:t>
            </a:r>
            <a:r>
              <a:rPr spc="-509" dirty="0"/>
              <a:t>a</a:t>
            </a:r>
            <a:r>
              <a:rPr spc="-195" dirty="0"/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94E4C-1C3D-4CC3-E69B-694726008276}"/>
              </a:ext>
            </a:extLst>
          </p:cNvPr>
          <p:cNvSpPr txBox="1"/>
          <p:nvPr/>
        </p:nvSpPr>
        <p:spPr>
          <a:xfrm>
            <a:off x="990600" y="514687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6240">
              <a:spcBef>
                <a:spcPts val="295"/>
              </a:spcBef>
              <a:tabLst>
                <a:tab pos="5542915" algn="l"/>
              </a:tabLst>
            </a:pPr>
            <a:r>
              <a:rPr lang="en-IN" sz="2400" b="1" dirty="0">
                <a:latin typeface="Microsoft Sans Serif"/>
                <a:cs typeface="Microsoft Sans Serif"/>
              </a:rPr>
              <a:t>for classification in c classes</a:t>
            </a:r>
          </a:p>
        </p:txBody>
      </p:sp>
    </p:spTree>
    <p:extLst>
      <p:ext uri="{BB962C8B-B14F-4D97-AF65-F5344CB8AC3E}">
        <p14:creationId xmlns:p14="http://schemas.microsoft.com/office/powerpoint/2010/main" val="207168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557" y="429196"/>
            <a:ext cx="3032443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65" dirty="0"/>
              <a:t>E</a:t>
            </a:r>
            <a:r>
              <a:rPr spc="-405" dirty="0"/>
              <a:t>x</a:t>
            </a:r>
            <a:r>
              <a:rPr spc="-509" dirty="0"/>
              <a:t>a</a:t>
            </a:r>
            <a:r>
              <a:rPr spc="-720" dirty="0"/>
              <a:t>m</a:t>
            </a:r>
            <a:r>
              <a:rPr spc="-509" dirty="0"/>
              <a:t>p</a:t>
            </a:r>
            <a:r>
              <a:rPr spc="-340" dirty="0"/>
              <a:t>le</a:t>
            </a:r>
            <a:r>
              <a:rPr lang="en-IN" spc="-340" dirty="0"/>
              <a:t> - 1</a:t>
            </a:r>
            <a:endParaRPr spc="-340" dirty="0"/>
          </a:p>
        </p:txBody>
      </p:sp>
      <p:grpSp>
        <p:nvGrpSpPr>
          <p:cNvPr id="3" name="object 3"/>
          <p:cNvGrpSpPr/>
          <p:nvPr/>
        </p:nvGrpSpPr>
        <p:grpSpPr>
          <a:xfrm>
            <a:off x="1524000" y="1524000"/>
            <a:ext cx="6960234" cy="4755515"/>
            <a:chOff x="1056621" y="1516281"/>
            <a:chExt cx="6960234" cy="47555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621" y="1516281"/>
              <a:ext cx="6855483" cy="47551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71879" y="1529080"/>
              <a:ext cx="6939280" cy="4724400"/>
            </a:xfrm>
            <a:custGeom>
              <a:avLst/>
              <a:gdLst/>
              <a:ahLst/>
              <a:cxnLst/>
              <a:rect l="l" t="t" r="r" b="b"/>
              <a:pathLst>
                <a:path w="6939280" h="4724400">
                  <a:moveTo>
                    <a:pt x="0" y="4724400"/>
                  </a:moveTo>
                  <a:lnTo>
                    <a:pt x="6939280" y="4724400"/>
                  </a:lnTo>
                  <a:lnTo>
                    <a:pt x="6939280" y="0"/>
                  </a:lnTo>
                  <a:lnTo>
                    <a:pt x="0" y="0"/>
                  </a:lnTo>
                  <a:lnTo>
                    <a:pt x="0" y="472440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B89B-628C-20AA-559E-97B21840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97" y="574293"/>
            <a:ext cx="8472805" cy="461665"/>
          </a:xfrm>
        </p:spPr>
        <p:txBody>
          <a:bodyPr/>
          <a:lstStyle/>
          <a:p>
            <a:r>
              <a:rPr lang="en-IN" sz="3000" u="sng" dirty="0"/>
              <a:t>First Step is to choose the root node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1D858C-0410-31A6-A6F3-D3D008BAE222}"/>
                  </a:ext>
                </a:extLst>
              </p:cNvPr>
              <p:cNvSpPr txBox="1"/>
              <p:nvPr/>
            </p:nvSpPr>
            <p:spPr>
              <a:xfrm>
                <a:off x="335597" y="1329489"/>
                <a:ext cx="8808403" cy="4428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For this, determine the Gain of each attribute with respect of target variable S.       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           </a:t>
                </a:r>
              </a:p>
              <a:p>
                <a:endParaRPr lang="en-IN" sz="2400" i="1" spc="20" dirty="0">
                  <a:latin typeface="Times New Roman"/>
                  <a:cs typeface="Times New Roman"/>
                </a:endParaRPr>
              </a:p>
              <a:p>
                <a:endParaRPr lang="en-IN" sz="2400" i="1" spc="20" dirty="0">
                  <a:latin typeface="Times New Roman"/>
                  <a:cs typeface="Times New Roman"/>
                </a:endParaRPr>
              </a:p>
              <a:p>
                <a:endParaRPr lang="en-IN" sz="2400" i="1" spc="20" dirty="0">
                  <a:latin typeface="Times New Roman"/>
                  <a:cs typeface="Times New Roman"/>
                </a:endParaRPr>
              </a:p>
              <a:p>
                <a:r>
                  <a:rPr lang="en-IN" sz="2400" i="1" spc="20" dirty="0">
                    <a:latin typeface="Times New Roman"/>
                    <a:cs typeface="Times New Roman"/>
                  </a:rPr>
                  <a:t>   </a:t>
                </a:r>
              </a:p>
              <a:p>
                <a:r>
                  <a:rPr lang="en-IN" sz="2400" i="1" spc="20" dirty="0">
                    <a:latin typeface="Times New Roman"/>
                    <a:cs typeface="Times New Roman"/>
                  </a:rPr>
                  <a:t>    G</a:t>
                </a:r>
                <a:r>
                  <a:rPr lang="en-IN" sz="2400" i="1" dirty="0">
                    <a:latin typeface="Times New Roman"/>
                    <a:cs typeface="Times New Roman"/>
                  </a:rPr>
                  <a:t>a</a:t>
                </a:r>
                <a:r>
                  <a:rPr lang="en-IN" sz="24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24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4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2400" i="1" dirty="0">
                    <a:latin typeface="Times New Roman"/>
                    <a:cs typeface="Times New Roman"/>
                  </a:rPr>
                  <a:t>S</a:t>
                </a:r>
                <a:r>
                  <a:rPr lang="en-IN" sz="2400" dirty="0">
                    <a:latin typeface="Times New Roman"/>
                    <a:cs typeface="Times New Roman"/>
                  </a:rPr>
                  <a:t>,</a:t>
                </a:r>
                <a:r>
                  <a:rPr lang="en-IN" sz="24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2400" i="1" spc="-30" dirty="0">
                    <a:latin typeface="Times New Roman"/>
                    <a:cs typeface="Times New Roman"/>
                  </a:rPr>
                  <a:t>A</a:t>
                </a:r>
                <a:r>
                  <a:rPr lang="en-IN" sz="2400" dirty="0">
                    <a:latin typeface="Times New Roman"/>
                    <a:cs typeface="Times New Roman"/>
                  </a:rPr>
                  <a:t>)</a:t>
                </a:r>
                <a:r>
                  <a:rPr lang="en-IN" sz="24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2400" dirty="0">
                    <a:latin typeface="Times New Roman"/>
                    <a:cs typeface="Times New Roman"/>
                  </a:rPr>
                  <a:t>=</a:t>
                </a:r>
                <a:r>
                  <a:rPr lang="en-IN" sz="2400" spc="-30" dirty="0">
                    <a:latin typeface="Times New Roman"/>
                    <a:cs typeface="Times New Roman"/>
                  </a:rPr>
                  <a:t> </a:t>
                </a:r>
                <a:r>
                  <a:rPr lang="en-IN" sz="24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24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4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24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24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24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24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2400" i="1" spc="-5" dirty="0">
                    <a:latin typeface="Times New Roman"/>
                    <a:cs typeface="Times New Roman"/>
                  </a:rPr>
                  <a:t>S</a:t>
                </a:r>
                <a:r>
                  <a:rPr lang="en-IN" sz="2400" dirty="0">
                    <a:latin typeface="Times New Roman"/>
                    <a:cs typeface="Times New Roman"/>
                  </a:rPr>
                  <a:t>)</a:t>
                </a:r>
                <a:r>
                  <a:rPr lang="en-IN" sz="2400" spc="114" dirty="0">
                    <a:latin typeface="Times New Roman"/>
                    <a:cs typeface="Times New Roman"/>
                  </a:rPr>
                  <a:t> </a:t>
                </a:r>
                <a:r>
                  <a:rPr lang="en-IN" sz="2400" spc="-1165" dirty="0">
                    <a:latin typeface="Arial MT"/>
                    <a:cs typeface="Arial MT"/>
                  </a:rPr>
                  <a:t>−</a:t>
                </a:r>
                <a:r>
                  <a:rPr lang="en-IN" sz="2400" spc="-15" dirty="0">
                    <a:latin typeface="Arial MT"/>
                    <a:cs typeface="Arial MT"/>
                  </a:rPr>
                  <a:t> </a:t>
                </a:r>
                <a:r>
                  <a:rPr lang="en-IN" sz="2600" dirty="0">
                    <a:latin typeface="Symbol"/>
                    <a:cs typeface="Symbol"/>
                  </a:rPr>
                  <a:t>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600" dirty="0">
                    <a:latin typeface="Symbol"/>
                    <a:cs typeface="Symbol"/>
                  </a:rPr>
                  <a:t> </a:t>
                </a:r>
                <a:r>
                  <a:rPr lang="en-IN" sz="26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26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6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26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26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26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26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2600" i="1" spc="-10" dirty="0" err="1">
                    <a:latin typeface="Times New Roman"/>
                    <a:cs typeface="Times New Roman"/>
                  </a:rPr>
                  <a:t>Sv</a:t>
                </a:r>
                <a:r>
                  <a:rPr lang="en-IN" sz="2600" dirty="0">
                    <a:latin typeface="Times New Roman"/>
                    <a:cs typeface="Times New Roman"/>
                  </a:rPr>
                  <a:t>)</a:t>
                </a:r>
              </a:p>
              <a:p>
                <a:r>
                  <a:rPr lang="en-IN" sz="2400" spc="114" dirty="0">
                    <a:latin typeface="Times New Roman"/>
                    <a:cs typeface="Times New Roman"/>
                  </a:rPr>
                  <a:t>                                           </a:t>
                </a:r>
                <a:r>
                  <a:rPr lang="en-IN" sz="2400" i="1" spc="-5" dirty="0">
                    <a:latin typeface="Times New Roman"/>
                    <a:cs typeface="Times New Roman"/>
                  </a:rPr>
                  <a:t>v </a:t>
                </a:r>
                <a:r>
                  <a:rPr lang="en-IN" sz="2400" spc="-80" dirty="0">
                    <a:latin typeface="Symbol"/>
                    <a:cs typeface="Symbol"/>
                  </a:rPr>
                  <a:t></a:t>
                </a:r>
                <a:r>
                  <a:rPr lang="en-IN" sz="2400" spc="-125" dirty="0">
                    <a:latin typeface="Times New Roman"/>
                    <a:cs typeface="Times New Roman"/>
                  </a:rPr>
                  <a:t> </a:t>
                </a:r>
                <a:r>
                  <a:rPr lang="en-IN" sz="2400" i="1" spc="-5" dirty="0">
                    <a:latin typeface="Times New Roman"/>
                    <a:cs typeface="Times New Roman"/>
                  </a:rPr>
                  <a:t>V</a:t>
                </a:r>
                <a:r>
                  <a:rPr lang="en-IN" sz="2400" i="1" spc="30" dirty="0">
                    <a:latin typeface="Times New Roman"/>
                    <a:cs typeface="Times New Roman"/>
                  </a:rPr>
                  <a:t>a</a:t>
                </a:r>
                <a:r>
                  <a:rPr lang="en-IN" sz="2400" i="1" spc="40" dirty="0">
                    <a:latin typeface="Times New Roman"/>
                    <a:cs typeface="Times New Roman"/>
                  </a:rPr>
                  <a:t>l</a:t>
                </a:r>
                <a:r>
                  <a:rPr lang="en-IN" sz="2400" i="1" spc="30" dirty="0">
                    <a:latin typeface="Times New Roman"/>
                    <a:cs typeface="Times New Roman"/>
                  </a:rPr>
                  <a:t>u</a:t>
                </a:r>
                <a:r>
                  <a:rPr lang="en-IN" sz="2400" i="1" spc="-20" dirty="0">
                    <a:latin typeface="Times New Roman"/>
                    <a:cs typeface="Times New Roman"/>
                  </a:rPr>
                  <a:t>e</a:t>
                </a:r>
                <a:r>
                  <a:rPr lang="en-IN" sz="2400" i="1" spc="-5" dirty="0">
                    <a:latin typeface="Times New Roman"/>
                    <a:cs typeface="Times New Roman"/>
                  </a:rPr>
                  <a:t>s</a:t>
                </a:r>
                <a:r>
                  <a:rPr lang="en-IN" sz="2400" spc="20" dirty="0">
                    <a:latin typeface="Times New Roman"/>
                    <a:cs typeface="Times New Roman"/>
                  </a:rPr>
                  <a:t>(</a:t>
                </a:r>
                <a:r>
                  <a:rPr lang="en-IN" sz="2400" i="1" spc="-95" dirty="0">
                    <a:latin typeface="Times New Roman"/>
                    <a:cs typeface="Times New Roman"/>
                  </a:rPr>
                  <a:t>A</a:t>
                </a:r>
                <a:r>
                  <a:rPr lang="en-IN" sz="2400" spc="-5" dirty="0">
                    <a:latin typeface="Times New Roman"/>
                    <a:cs typeface="Times New Roman"/>
                  </a:rPr>
                  <a:t>)</a:t>
                </a:r>
                <a:r>
                  <a:rPr lang="en-IN" sz="2400" spc="114" dirty="0">
                    <a:latin typeface="Times New Roman"/>
                    <a:cs typeface="Times New Roman"/>
                  </a:rPr>
                  <a:t> </a:t>
                </a:r>
              </a:p>
              <a:p>
                <a:r>
                  <a:rPr lang="en-IN" sz="2400" spc="114" dirty="0">
                    <a:latin typeface="Times New Roman"/>
                    <a:cs typeface="Times New Roman"/>
                  </a:rPr>
                  <a:t>                                           </a:t>
                </a:r>
                <a:endParaRPr lang="en-IN" sz="2400" dirty="0">
                  <a:latin typeface="Symbol"/>
                  <a:cs typeface="Symbol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1D858C-0410-31A6-A6F3-D3D008BAE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97" y="1329489"/>
                <a:ext cx="8808403" cy="4428648"/>
              </a:xfrm>
              <a:prstGeom prst="rect">
                <a:avLst/>
              </a:prstGeom>
              <a:blipFill>
                <a:blip r:embed="rId2"/>
                <a:stretch>
                  <a:fillRect l="-1038" t="-11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D9B9CD2-B333-7AC2-75B5-1EE334B379E9}"/>
              </a:ext>
            </a:extLst>
          </p:cNvPr>
          <p:cNvSpPr txBox="1"/>
          <p:nvPr/>
        </p:nvSpPr>
        <p:spPr>
          <a:xfrm>
            <a:off x="1051512" y="2228671"/>
            <a:ext cx="73765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spc="20" dirty="0">
                <a:latin typeface="Times New Roman"/>
                <a:cs typeface="Times New Roman"/>
              </a:rPr>
              <a:t>G</a:t>
            </a:r>
            <a:r>
              <a:rPr lang="en-IN" sz="2000" i="1" dirty="0">
                <a:latin typeface="Times New Roman"/>
                <a:cs typeface="Times New Roman"/>
              </a:rPr>
              <a:t>a</a:t>
            </a:r>
            <a:r>
              <a:rPr lang="en-IN" sz="2000" i="1" spc="-35" dirty="0">
                <a:latin typeface="Times New Roman"/>
                <a:cs typeface="Times New Roman"/>
              </a:rPr>
              <a:t>i</a:t>
            </a:r>
            <a:r>
              <a:rPr lang="en-IN" sz="2000" i="1" dirty="0">
                <a:latin typeface="Times New Roman"/>
                <a:cs typeface="Times New Roman"/>
              </a:rPr>
              <a:t>n</a:t>
            </a:r>
            <a:r>
              <a:rPr lang="en-IN" sz="2000" spc="-5" dirty="0">
                <a:latin typeface="Times New Roman"/>
                <a:cs typeface="Times New Roman"/>
              </a:rPr>
              <a:t>(</a:t>
            </a:r>
            <a:r>
              <a:rPr lang="en-IN" sz="2000" i="1" dirty="0">
                <a:latin typeface="Times New Roman"/>
                <a:cs typeface="Times New Roman"/>
              </a:rPr>
              <a:t>S</a:t>
            </a:r>
            <a:r>
              <a:rPr lang="en-IN" sz="2000" dirty="0">
                <a:latin typeface="Times New Roman"/>
                <a:cs typeface="Times New Roman"/>
              </a:rPr>
              <a:t>,</a:t>
            </a:r>
            <a:r>
              <a:rPr lang="en-IN" sz="2000" spc="-5" dirty="0">
                <a:latin typeface="Times New Roman"/>
                <a:cs typeface="Times New Roman"/>
              </a:rPr>
              <a:t> </a:t>
            </a:r>
            <a:r>
              <a:rPr lang="en-IN" sz="2000" i="1" spc="-30" dirty="0">
                <a:latin typeface="Times New Roman"/>
                <a:cs typeface="Times New Roman"/>
              </a:rPr>
              <a:t>Outlook</a:t>
            </a:r>
            <a:r>
              <a:rPr lang="en-IN" sz="2000" dirty="0">
                <a:latin typeface="Times New Roman"/>
                <a:cs typeface="Times New Roman"/>
              </a:rPr>
              <a:t>)</a:t>
            </a:r>
            <a:r>
              <a:rPr lang="en-IN" sz="2000" spc="35" dirty="0">
                <a:latin typeface="Times New Roman"/>
                <a:cs typeface="Times New Roman"/>
              </a:rPr>
              <a:t> = ?              </a:t>
            </a:r>
            <a:r>
              <a:rPr lang="en-IN" sz="1600" spc="35" dirty="0">
                <a:latin typeface="Times New Roman"/>
                <a:cs typeface="Times New Roman"/>
              </a:rPr>
              <a:t>Values (Outlook) = </a:t>
            </a:r>
            <a:r>
              <a:rPr lang="en-IN" sz="1600" spc="114" dirty="0">
                <a:latin typeface="Times New Roman"/>
                <a:cs typeface="Times New Roman"/>
              </a:rPr>
              <a:t>Sunny, Overcast, Rain</a:t>
            </a:r>
            <a:r>
              <a:rPr lang="en-IN" sz="1600" spc="35" dirty="0">
                <a:latin typeface="Times New Roman"/>
                <a:cs typeface="Times New Roman"/>
              </a:rPr>
              <a:t>  </a:t>
            </a:r>
            <a:endParaRPr lang="en-IN" sz="2000" spc="35" dirty="0">
              <a:latin typeface="Times New Roman"/>
              <a:cs typeface="Times New Roman"/>
            </a:endParaRPr>
          </a:p>
          <a:p>
            <a:r>
              <a:rPr lang="en-IN" sz="2000" i="1" spc="20" dirty="0">
                <a:latin typeface="Times New Roman"/>
                <a:cs typeface="Times New Roman"/>
              </a:rPr>
              <a:t>G</a:t>
            </a:r>
            <a:r>
              <a:rPr lang="en-IN" sz="2000" i="1" dirty="0">
                <a:latin typeface="Times New Roman"/>
                <a:cs typeface="Times New Roman"/>
              </a:rPr>
              <a:t>a</a:t>
            </a:r>
            <a:r>
              <a:rPr lang="en-IN" sz="2000" i="1" spc="-35" dirty="0">
                <a:latin typeface="Times New Roman"/>
                <a:cs typeface="Times New Roman"/>
              </a:rPr>
              <a:t>i</a:t>
            </a:r>
            <a:r>
              <a:rPr lang="en-IN" sz="2000" i="1" dirty="0">
                <a:latin typeface="Times New Roman"/>
                <a:cs typeface="Times New Roman"/>
              </a:rPr>
              <a:t>n</a:t>
            </a:r>
            <a:r>
              <a:rPr lang="en-IN" sz="2000" spc="-5" dirty="0">
                <a:latin typeface="Times New Roman"/>
                <a:cs typeface="Times New Roman"/>
              </a:rPr>
              <a:t>(</a:t>
            </a:r>
            <a:r>
              <a:rPr lang="en-IN" sz="2000" i="1" dirty="0">
                <a:latin typeface="Times New Roman"/>
                <a:cs typeface="Times New Roman"/>
              </a:rPr>
              <a:t>S</a:t>
            </a:r>
            <a:r>
              <a:rPr lang="en-IN" sz="2000" dirty="0">
                <a:latin typeface="Times New Roman"/>
                <a:cs typeface="Times New Roman"/>
              </a:rPr>
              <a:t>,</a:t>
            </a:r>
            <a:r>
              <a:rPr lang="en-IN" sz="2000" spc="-5" dirty="0">
                <a:latin typeface="Times New Roman"/>
                <a:cs typeface="Times New Roman"/>
              </a:rPr>
              <a:t> </a:t>
            </a:r>
            <a:r>
              <a:rPr lang="en-IN" sz="2000" i="1" spc="-30" dirty="0">
                <a:latin typeface="Times New Roman"/>
                <a:cs typeface="Times New Roman"/>
              </a:rPr>
              <a:t>Temp</a:t>
            </a:r>
            <a:r>
              <a:rPr lang="en-IN" sz="2000" dirty="0">
                <a:latin typeface="Times New Roman"/>
                <a:cs typeface="Times New Roman"/>
              </a:rPr>
              <a:t>)</a:t>
            </a:r>
            <a:r>
              <a:rPr lang="en-IN" sz="2000" spc="35" dirty="0">
                <a:latin typeface="Times New Roman"/>
                <a:cs typeface="Times New Roman"/>
              </a:rPr>
              <a:t> = ?                  </a:t>
            </a:r>
            <a:r>
              <a:rPr lang="en-IN" sz="1600" spc="35" dirty="0">
                <a:latin typeface="Times New Roman"/>
                <a:cs typeface="Times New Roman"/>
              </a:rPr>
              <a:t>Values (Temp) = Hot. Cool, Mild</a:t>
            </a:r>
          </a:p>
          <a:p>
            <a:r>
              <a:rPr lang="en-IN" sz="1600" spc="35" dirty="0">
                <a:latin typeface="Times New Roman"/>
                <a:cs typeface="Times New Roman"/>
              </a:rPr>
              <a:t>Gain(S, Humidity) = ?                     Values (Humidity) = High, Normal</a:t>
            </a:r>
          </a:p>
          <a:p>
            <a:r>
              <a:rPr lang="en-IN" sz="1600" spc="35" dirty="0">
                <a:latin typeface="Times New Roman"/>
                <a:cs typeface="Times New Roman"/>
              </a:rPr>
              <a:t>Gain(S, Wind) = ?                            Values (Wind)  = Weak, Strong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684A1-84D3-EA52-72C9-83A13AA50BF8}"/>
              </a:ext>
            </a:extLst>
          </p:cNvPr>
          <p:cNvSpPr txBox="1"/>
          <p:nvPr/>
        </p:nvSpPr>
        <p:spPr>
          <a:xfrm>
            <a:off x="609600" y="3515717"/>
            <a:ext cx="891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Where, S = Target Variable i.e. play tennis, </a:t>
            </a:r>
            <a:r>
              <a:rPr lang="en-IN" dirty="0"/>
              <a:t>A = Attributes i.e. Outlook, Humidity, Temp, Wind </a:t>
            </a:r>
            <a:endParaRPr lang="en-I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6ECFB0-A860-F1B8-E4C6-CEFF961FCAC9}"/>
                  </a:ext>
                </a:extLst>
              </p:cNvPr>
              <p:cNvSpPr txBox="1"/>
              <p:nvPr/>
            </p:nvSpPr>
            <p:spPr>
              <a:xfrm>
                <a:off x="609600" y="5353163"/>
                <a:ext cx="8298426" cy="1128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Outlook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spc="-30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spc="-5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114" dirty="0">
                    <a:latin typeface="Times New Roman"/>
                    <a:cs typeface="Times New Roman"/>
                  </a:rPr>
                  <a:t> </a:t>
                </a:r>
                <a:r>
                  <a:rPr lang="en-IN" sz="1800" spc="-1165" dirty="0">
                    <a:latin typeface="Arial MT"/>
                    <a:cs typeface="Arial MT"/>
                  </a:rPr>
                  <a:t>−</a:t>
                </a:r>
                <a:r>
                  <a:rPr lang="en-IN" sz="1800" spc="-15" dirty="0">
                    <a:latin typeface="Arial MT"/>
                    <a:cs typeface="Arial MT"/>
                  </a:rPr>
                  <a:t> </a:t>
                </a:r>
                <a:r>
                  <a:rPr lang="en-IN" sz="2000" dirty="0">
                    <a:latin typeface="Symbol"/>
                    <a:cs typeface="Arial MT"/>
                  </a:rPr>
                  <a:t>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𝑠𝑢𝑛𝑛𝑦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𝑠𝑢𝑛𝑛𝑦</m:t>
                        </m:r>
                      </m:sub>
                    </m:sSub>
                  </m:oMath>
                </a14:m>
                <a:r>
                  <a:rPr lang="en-IN" sz="2000" dirty="0"/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𝑜𝑣𝑒𝑟𝑐𝑎𝑠𝑡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𝑜𝑣𝑒𝑟𝑐𝑎𝑠𝑡</m:t>
                        </m:r>
                      </m:sub>
                    </m:sSub>
                  </m:oMath>
                </a14:m>
                <a:r>
                  <a:rPr lang="en-IN" sz="2000" dirty="0"/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)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𝑟𝑎𝑖𝑛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𝑟𝑎𝑖𝑛</m:t>
                        </m:r>
                      </m:sub>
                    </m:sSub>
                  </m:oMath>
                </a14:m>
                <a:r>
                  <a:rPr lang="en-IN" sz="2000" dirty="0"/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) 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6ECFB0-A860-F1B8-E4C6-CEFF961FC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53163"/>
                <a:ext cx="8298426" cy="1128450"/>
              </a:xfrm>
              <a:prstGeom prst="rect">
                <a:avLst/>
              </a:prstGeom>
              <a:blipFill>
                <a:blip r:embed="rId3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5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5280E-52B6-7A47-C0A3-0C306276D5AB}"/>
              </a:ext>
            </a:extLst>
          </p:cNvPr>
          <p:cNvSpPr txBox="1"/>
          <p:nvPr/>
        </p:nvSpPr>
        <p:spPr>
          <a:xfrm>
            <a:off x="0" y="114633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spc="20" dirty="0">
                <a:latin typeface="Times New Roman"/>
                <a:cs typeface="Times New Roman"/>
              </a:rPr>
              <a:t>G</a:t>
            </a:r>
            <a:r>
              <a:rPr lang="en-IN" sz="2000" i="1" dirty="0">
                <a:latin typeface="Times New Roman"/>
                <a:cs typeface="Times New Roman"/>
              </a:rPr>
              <a:t>a</a:t>
            </a:r>
            <a:r>
              <a:rPr lang="en-IN" sz="2000" i="1" spc="-35" dirty="0">
                <a:latin typeface="Times New Roman"/>
                <a:cs typeface="Times New Roman"/>
              </a:rPr>
              <a:t>i</a:t>
            </a:r>
            <a:r>
              <a:rPr lang="en-IN" sz="2000" i="1" dirty="0">
                <a:latin typeface="Times New Roman"/>
                <a:cs typeface="Times New Roman"/>
              </a:rPr>
              <a:t>n</a:t>
            </a:r>
            <a:r>
              <a:rPr lang="en-IN" sz="2000" spc="-5" dirty="0">
                <a:latin typeface="Times New Roman"/>
                <a:cs typeface="Times New Roman"/>
              </a:rPr>
              <a:t>(</a:t>
            </a:r>
            <a:r>
              <a:rPr lang="en-IN" sz="2000" i="1" dirty="0">
                <a:latin typeface="Times New Roman"/>
                <a:cs typeface="Times New Roman"/>
              </a:rPr>
              <a:t>S</a:t>
            </a:r>
            <a:r>
              <a:rPr lang="en-IN" sz="2000" dirty="0">
                <a:latin typeface="Times New Roman"/>
                <a:cs typeface="Times New Roman"/>
              </a:rPr>
              <a:t>,</a:t>
            </a:r>
            <a:r>
              <a:rPr lang="en-IN" sz="2000" spc="-5" dirty="0">
                <a:latin typeface="Times New Roman"/>
                <a:cs typeface="Times New Roman"/>
              </a:rPr>
              <a:t> </a:t>
            </a:r>
            <a:r>
              <a:rPr lang="en-IN" sz="2000" i="1" spc="-30" dirty="0">
                <a:latin typeface="Times New Roman"/>
                <a:cs typeface="Times New Roman"/>
              </a:rPr>
              <a:t>Outlook</a:t>
            </a:r>
            <a:r>
              <a:rPr lang="en-IN" sz="2000" dirty="0">
                <a:latin typeface="Times New Roman"/>
                <a:cs typeface="Times New Roman"/>
              </a:rPr>
              <a:t>)</a:t>
            </a:r>
            <a:r>
              <a:rPr lang="en-IN" sz="2000" spc="35" dirty="0">
                <a:latin typeface="Times New Roman"/>
                <a:cs typeface="Times New Roman"/>
              </a:rPr>
              <a:t> = ?  </a:t>
            </a:r>
            <a:r>
              <a:rPr lang="en-IN" sz="2000" dirty="0"/>
              <a:t>Attribute : </a:t>
            </a:r>
            <a:r>
              <a:rPr lang="en-IN" sz="2000" b="1" dirty="0">
                <a:solidFill>
                  <a:srgbClr val="FF0000"/>
                </a:solidFill>
              </a:rPr>
              <a:t>Outlook</a:t>
            </a:r>
            <a:r>
              <a:rPr lang="en-IN" sz="2000" dirty="0"/>
              <a:t>        Values= Sunny, Overcast, 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32139-DD14-066F-5CEC-C44CA2F60E36}"/>
                  </a:ext>
                </a:extLst>
              </p:cNvPr>
              <p:cNvSpPr txBox="1"/>
              <p:nvPr/>
            </p:nvSpPr>
            <p:spPr>
              <a:xfrm>
                <a:off x="222585" y="2783225"/>
                <a:ext cx="7719421" cy="3981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S             [9+,5-]   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IN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8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IN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S)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-6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-</a:t>
                </a:r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1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0.94 </a:t>
                </a:r>
                <a:endParaRPr lang="en-IN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[2+,3-]  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𝑠𝑢𝑛𝑛𝑦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 </a:t>
                </a:r>
                <a:r>
                  <a:rPr lang="pl-PL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18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  = 0.971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𝒐𝒗𝒆𝒓𝒄𝒂𝒔𝒕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[4+,0-]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𝑜𝑣𝑒𝑟𝑐𝑎𝑠𝑡</m:t>
                        </m:r>
                      </m:sub>
                    </m:sSub>
                  </m:oMath>
                </a14:m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=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den>
                    </m:f>
                  </m:oMath>
                </a14:m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18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ar-AE" dirty="0">
                    <a:solidFill>
                      <a:schemeClr val="tx1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den>
                    </m:f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=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𝒓𝒂𝒊𝒏</m:t>
                        </m:r>
                      </m:sub>
                    </m:sSub>
                    <m:r>
                      <a:rPr lang="en-IN" b="1" i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[3+,2-]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𝑟𝑎𝑖𝑛</m:t>
                        </m:r>
                      </m:sub>
                    </m:sSub>
                  </m:oMath>
                </a14:m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IN" dirty="0">
                    <a:solidFill>
                      <a:schemeClr val="tx1"/>
                    </a:solidFill>
                  </a:rPr>
                  <a:t>    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18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  = 0.971</a:t>
                </a:r>
                <a:endParaRPr lang="en-IN" spc="-5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endParaRPr lang="en-IN" spc="-5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r>
                  <a:rPr lang="en-IN" sz="20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a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S</a:t>
                </a:r>
                <a:r>
                  <a:rPr lang="en-IN" sz="2000" dirty="0">
                    <a:latin typeface="Times New Roman"/>
                    <a:cs typeface="Times New Roman"/>
                  </a:rPr>
                  <a:t>,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Outlook</a:t>
                </a:r>
                <a:r>
                  <a:rPr lang="en-IN" sz="2000" dirty="0">
                    <a:latin typeface="Times New Roman"/>
                    <a:cs typeface="Times New Roman"/>
                  </a:rPr>
                  <a:t>)</a:t>
                </a:r>
                <a:r>
                  <a:rPr lang="en-IN" sz="20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= 0.94 –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num>
                      <m:den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14</m:t>
                        </m:r>
                      </m:den>
                    </m:f>
                  </m:oMath>
                </a14:m>
                <a:r>
                  <a:rPr lang="ar-AE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* 0.971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  <a:cs typeface="Times New Roman"/>
                          </a:rPr>
                          <m:t>14</m:t>
                        </m:r>
                      </m:den>
                    </m:f>
                  </m:oMath>
                </a14:m>
                <a:r>
                  <a:rPr lang="ar-AE" sz="2000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 * 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  <a:cs typeface="Times New Roman"/>
                          </a:rPr>
                          <m:t>14</m:t>
                        </m:r>
                      </m:den>
                    </m:f>
                  </m:oMath>
                </a14:m>
                <a:r>
                  <a:rPr lang="ar-AE" sz="2000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* 0.971 )</a:t>
                </a:r>
              </a:p>
              <a:p>
                <a:endParaRPr lang="en-IN" spc="-5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r>
                  <a:rPr lang="en-IN" dirty="0"/>
                  <a:t> 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Outlook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0.2464        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# </a:t>
                </a:r>
                <a:r>
                  <a:rPr lang="en-US" sz="1800" b="1" spc="-3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Information</a:t>
                </a:r>
                <a:r>
                  <a:rPr lang="en-US" sz="1800" b="1" spc="22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-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gain</a:t>
                </a:r>
                <a:r>
                  <a:rPr lang="en-US" sz="1800" b="1" spc="6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due</a:t>
                </a:r>
                <a:r>
                  <a:rPr lang="en-US" sz="1800" b="1" spc="-8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-1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to</a:t>
                </a:r>
                <a:r>
                  <a:rPr lang="en-US" sz="1800" b="1" spc="-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knowing</a:t>
                </a:r>
                <a:r>
                  <a:rPr lang="en-US" sz="1800" b="1" spc="7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IN" b="1" spc="-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</a:rPr>
                  <a:t>Outlook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32139-DD14-066F-5CEC-C44CA2F6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85" y="2783225"/>
                <a:ext cx="7719421" cy="3981154"/>
              </a:xfrm>
              <a:prstGeom prst="rect">
                <a:avLst/>
              </a:prstGeom>
              <a:blipFill>
                <a:blip r:embed="rId2"/>
                <a:stretch>
                  <a:fillRect l="-2054" t="-1991" r="-1106" b="-24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object 3">
            <a:extLst>
              <a:ext uri="{FF2B5EF4-FFF2-40B4-BE49-F238E27FC236}">
                <a16:creationId xmlns:a16="http://schemas.microsoft.com/office/drawing/2014/main" id="{C0815B03-7E8F-F9F7-6EE7-AEE6E1670E51}"/>
              </a:ext>
            </a:extLst>
          </p:cNvPr>
          <p:cNvGrpSpPr/>
          <p:nvPr/>
        </p:nvGrpSpPr>
        <p:grpSpPr>
          <a:xfrm>
            <a:off x="6393426" y="528234"/>
            <a:ext cx="2743200" cy="2903319"/>
            <a:chOff x="1056621" y="1516281"/>
            <a:chExt cx="6960234" cy="4755515"/>
          </a:xfrm>
        </p:grpSpPr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82CBAF30-439D-1548-A3AB-2E91799015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621" y="1516281"/>
              <a:ext cx="6855483" cy="4755116"/>
            </a:xfrm>
            <a:prstGeom prst="rect">
              <a:avLst/>
            </a:prstGeom>
          </p:spPr>
        </p:pic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83F7304D-59E8-7E4F-6EE1-BA752C08A79E}"/>
                </a:ext>
              </a:extLst>
            </p:cNvPr>
            <p:cNvSpPr/>
            <p:nvPr/>
          </p:nvSpPr>
          <p:spPr>
            <a:xfrm>
              <a:off x="1071879" y="1529080"/>
              <a:ext cx="6939280" cy="4724400"/>
            </a:xfrm>
            <a:custGeom>
              <a:avLst/>
              <a:gdLst/>
              <a:ahLst/>
              <a:cxnLst/>
              <a:rect l="l" t="t" r="r" b="b"/>
              <a:pathLst>
                <a:path w="6939280" h="4724400">
                  <a:moveTo>
                    <a:pt x="0" y="4724400"/>
                  </a:moveTo>
                  <a:lnTo>
                    <a:pt x="6939280" y="4724400"/>
                  </a:lnTo>
                  <a:lnTo>
                    <a:pt x="6939280" y="0"/>
                  </a:lnTo>
                  <a:lnTo>
                    <a:pt x="0" y="0"/>
                  </a:lnTo>
                  <a:lnTo>
                    <a:pt x="0" y="472440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Arrow: Left 1">
            <a:extLst>
              <a:ext uri="{FF2B5EF4-FFF2-40B4-BE49-F238E27FC236}">
                <a16:creationId xmlns:a16="http://schemas.microsoft.com/office/drawing/2014/main" id="{4A5C934F-37B1-BA14-6F76-2E73F1110AA6}"/>
              </a:ext>
            </a:extLst>
          </p:cNvPr>
          <p:cNvSpPr/>
          <p:nvPr/>
        </p:nvSpPr>
        <p:spPr>
          <a:xfrm>
            <a:off x="408039" y="2912943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B39795B-FE6D-B23D-9765-50D2384A82C4}"/>
              </a:ext>
            </a:extLst>
          </p:cNvPr>
          <p:cNvSpPr/>
          <p:nvPr/>
        </p:nvSpPr>
        <p:spPr>
          <a:xfrm>
            <a:off x="789039" y="4961586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9B15361-7C51-3325-5097-5A6790186C90}"/>
              </a:ext>
            </a:extLst>
          </p:cNvPr>
          <p:cNvSpPr/>
          <p:nvPr/>
        </p:nvSpPr>
        <p:spPr>
          <a:xfrm>
            <a:off x="789039" y="3499134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3E90D68-8A3D-3CFF-DC96-AD686443BE95}"/>
              </a:ext>
            </a:extLst>
          </p:cNvPr>
          <p:cNvSpPr/>
          <p:nvPr/>
        </p:nvSpPr>
        <p:spPr>
          <a:xfrm>
            <a:off x="1170039" y="4192260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2059D0-1434-384F-C08F-9CC55EB891FA}"/>
                  </a:ext>
                </a:extLst>
              </p:cNvPr>
              <p:cNvSpPr txBox="1"/>
              <p:nvPr/>
            </p:nvSpPr>
            <p:spPr>
              <a:xfrm>
                <a:off x="191729" y="1161699"/>
                <a:ext cx="5878461" cy="1024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i="1" dirty="0">
                    <a:latin typeface="Times New Roman"/>
                    <a:cs typeface="Times New Roman"/>
                  </a:rPr>
                  <a:t>a</a:t>
                </a:r>
                <a:r>
                  <a:rPr lang="en-IN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i="1" dirty="0">
                    <a:latin typeface="Times New Roman"/>
                    <a:cs typeface="Times New Roman"/>
                  </a:rPr>
                  <a:t>n</a:t>
                </a:r>
                <a:r>
                  <a:rPr lang="en-IN" spc="-5" dirty="0">
                    <a:latin typeface="Times New Roman"/>
                    <a:cs typeface="Times New Roman"/>
                  </a:rPr>
                  <a:t>(</a:t>
                </a:r>
                <a:r>
                  <a:rPr lang="en-IN" i="1" dirty="0">
                    <a:latin typeface="Times New Roman"/>
                    <a:cs typeface="Times New Roman"/>
                  </a:rPr>
                  <a:t>S</a:t>
                </a:r>
                <a:r>
                  <a:rPr lang="en-IN" dirty="0">
                    <a:latin typeface="Times New Roman"/>
                    <a:cs typeface="Times New Roman"/>
                  </a:rPr>
                  <a:t>,</a:t>
                </a:r>
                <a:r>
                  <a:rPr lang="en-IN" spc="-5" dirty="0">
                    <a:latin typeface="Times New Roman"/>
                    <a:cs typeface="Times New Roman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Outlook</a:t>
                </a:r>
                <a:r>
                  <a:rPr lang="en-IN" dirty="0">
                    <a:latin typeface="Times New Roman"/>
                    <a:cs typeface="Times New Roman"/>
                  </a:rPr>
                  <a:t>)</a:t>
                </a:r>
                <a:r>
                  <a:rPr lang="en-IN" spc="35" dirty="0">
                    <a:latin typeface="Times New Roman"/>
                    <a:cs typeface="Times New Roman"/>
                  </a:rPr>
                  <a:t> </a:t>
                </a:r>
                <a:r>
                  <a:rPr lang="en-IN" dirty="0">
                    <a:latin typeface="Times New Roman"/>
                    <a:cs typeface="Times New Roman"/>
                  </a:rPr>
                  <a:t>=</a:t>
                </a:r>
                <a:r>
                  <a:rPr lang="en-IN" spc="-30" dirty="0">
                    <a:latin typeface="Times New Roman"/>
                    <a:cs typeface="Times New Roman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i="1" dirty="0">
                    <a:latin typeface="Times New Roman"/>
                    <a:cs typeface="Times New Roman"/>
                  </a:rPr>
                  <a:t>n</a:t>
                </a:r>
                <a:r>
                  <a:rPr lang="en-IN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i="1" dirty="0">
                    <a:latin typeface="Times New Roman"/>
                    <a:cs typeface="Times New Roman"/>
                  </a:rPr>
                  <a:t>op</a:t>
                </a:r>
                <a:r>
                  <a:rPr lang="en-IN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pc="-5" dirty="0">
                    <a:latin typeface="Times New Roman"/>
                    <a:cs typeface="Times New Roman"/>
                  </a:rPr>
                  <a:t>(</a:t>
                </a:r>
                <a:r>
                  <a:rPr lang="en-IN" i="1" spc="-5" dirty="0">
                    <a:latin typeface="Times New Roman"/>
                    <a:cs typeface="Times New Roman"/>
                  </a:rPr>
                  <a:t>S</a:t>
                </a:r>
                <a:r>
                  <a:rPr lang="en-IN" dirty="0">
                    <a:latin typeface="Times New Roman"/>
                    <a:cs typeface="Times New Roman"/>
                  </a:rPr>
                  <a:t>)</a:t>
                </a:r>
                <a:r>
                  <a:rPr lang="en-IN" spc="114" dirty="0">
                    <a:latin typeface="Times New Roman"/>
                    <a:cs typeface="Times New Roman"/>
                  </a:rPr>
                  <a:t> </a:t>
                </a:r>
                <a:r>
                  <a:rPr lang="en-IN" spc="-1165" dirty="0">
                    <a:latin typeface="Arial MT"/>
                    <a:cs typeface="Arial MT"/>
                  </a:rPr>
                  <a:t>−</a:t>
                </a:r>
                <a:r>
                  <a:rPr lang="en-IN" spc="-15" dirty="0">
                    <a:latin typeface="Arial MT"/>
                    <a:cs typeface="Arial MT"/>
                  </a:rPr>
                  <a:t> </a:t>
                </a:r>
                <a:r>
                  <a:rPr lang="en-IN" dirty="0">
                    <a:latin typeface="Symbol"/>
                    <a:cs typeface="Arial MT"/>
                  </a:rPr>
                  <a:t>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𝑠𝑢𝑛𝑛𝑦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dirty="0">
                    <a:latin typeface="Symbol"/>
                    <a:cs typeface="Symbol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i="1" dirty="0">
                    <a:latin typeface="Times New Roman"/>
                    <a:cs typeface="Times New Roman"/>
                  </a:rPr>
                  <a:t>n</a:t>
                </a:r>
                <a:r>
                  <a:rPr lang="en-IN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i="1" dirty="0">
                    <a:latin typeface="Times New Roman"/>
                    <a:cs typeface="Times New Roman"/>
                  </a:rPr>
                  <a:t>op</a:t>
                </a:r>
                <a:r>
                  <a:rPr lang="en-IN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𝑠𝑢𝑛𝑛𝑦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Times New Roman"/>
                    <a:cs typeface="Times New Roman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𝑜𝑣𝑒𝑟𝑐𝑎𝑠𝑡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dirty="0">
                    <a:latin typeface="Symbol"/>
                    <a:cs typeface="Symbol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i="1" dirty="0">
                    <a:latin typeface="Times New Roman"/>
                    <a:cs typeface="Times New Roman"/>
                  </a:rPr>
                  <a:t>n</a:t>
                </a:r>
                <a:r>
                  <a:rPr lang="en-IN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i="1" dirty="0">
                    <a:latin typeface="Times New Roman"/>
                    <a:cs typeface="Times New Roman"/>
                  </a:rPr>
                  <a:t>op</a:t>
                </a:r>
                <a:r>
                  <a:rPr lang="en-IN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𝑜𝑣𝑒𝑟𝑐𝑎𝑠𝑡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Times New Roman"/>
                    <a:cs typeface="Times New Roman"/>
                  </a:rPr>
                  <a:t>)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𝑟𝑎𝑖𝑛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dirty="0">
                    <a:latin typeface="Symbol"/>
                    <a:cs typeface="Symbol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i="1" dirty="0">
                    <a:latin typeface="Times New Roman"/>
                    <a:cs typeface="Times New Roman"/>
                  </a:rPr>
                  <a:t>n</a:t>
                </a:r>
                <a:r>
                  <a:rPr lang="en-IN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i="1" dirty="0">
                    <a:latin typeface="Times New Roman"/>
                    <a:cs typeface="Times New Roman"/>
                  </a:rPr>
                  <a:t>op</a:t>
                </a:r>
                <a:r>
                  <a:rPr lang="en-IN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𝑟𝑎𝑖𝑛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Times New Roman"/>
                    <a:cs typeface="Times New Roman"/>
                  </a:rPr>
                  <a:t>) )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2059D0-1434-384F-C08F-9CC55EB89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29" y="1161699"/>
                <a:ext cx="5878461" cy="1024383"/>
              </a:xfrm>
              <a:prstGeom prst="rect">
                <a:avLst/>
              </a:prstGeom>
              <a:blipFill>
                <a:blip r:embed="rId4"/>
                <a:stretch>
                  <a:fillRect l="-829" r="-311" b="-29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95B9D2-EED0-8D30-8205-14DF32CABF1F}"/>
                  </a:ext>
                </a:extLst>
              </p:cNvPr>
              <p:cNvSpPr txBox="1"/>
              <p:nvPr/>
            </p:nvSpPr>
            <p:spPr>
              <a:xfrm>
                <a:off x="191729" y="605990"/>
                <a:ext cx="4606412" cy="587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=</a:t>
                </a:r>
                <a:r>
                  <a:rPr lang="en-IN" sz="1800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sz="1800" i="1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z="1800" spc="114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spc="-116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−</a:t>
                </a:r>
                <a:r>
                  <a:rPr lang="en-IN" sz="1800" spc="-1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 </a:t>
                </a:r>
                <a:r>
                  <a:rPr lang="en-IN" sz="2000" dirty="0">
                    <a:highlight>
                      <a:srgbClr val="FFFF00"/>
                    </a:highlight>
                    <a:latin typeface="Symbol"/>
                    <a:cs typeface="Symbol"/>
                  </a:rPr>
                  <a:t>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highlight>
                      <a:srgbClr val="FFFF00"/>
                    </a:highlight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sz="2000" i="1" spc="-10" dirty="0" err="1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Sv</a:t>
                </a:r>
                <a:r>
                  <a:rPr lang="en-IN" sz="20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95B9D2-EED0-8D30-8205-14DF32CAB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29" y="605990"/>
                <a:ext cx="4606412" cy="587020"/>
              </a:xfrm>
              <a:prstGeom prst="rect">
                <a:avLst/>
              </a:prstGeom>
              <a:blipFill>
                <a:blip r:embed="rId5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687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5280E-52B6-7A47-C0A3-0C306276D5AB}"/>
              </a:ext>
            </a:extLst>
          </p:cNvPr>
          <p:cNvSpPr txBox="1"/>
          <p:nvPr/>
        </p:nvSpPr>
        <p:spPr>
          <a:xfrm>
            <a:off x="0" y="114633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spc="20" dirty="0">
                <a:latin typeface="Times New Roman"/>
                <a:cs typeface="Times New Roman"/>
              </a:rPr>
              <a:t>G</a:t>
            </a:r>
            <a:r>
              <a:rPr lang="en-IN" sz="2000" i="1" dirty="0">
                <a:latin typeface="Times New Roman"/>
                <a:cs typeface="Times New Roman"/>
              </a:rPr>
              <a:t>a</a:t>
            </a:r>
            <a:r>
              <a:rPr lang="en-IN" sz="2000" i="1" spc="-35" dirty="0">
                <a:latin typeface="Times New Roman"/>
                <a:cs typeface="Times New Roman"/>
              </a:rPr>
              <a:t>i</a:t>
            </a:r>
            <a:r>
              <a:rPr lang="en-IN" sz="2000" i="1" dirty="0">
                <a:latin typeface="Times New Roman"/>
                <a:cs typeface="Times New Roman"/>
              </a:rPr>
              <a:t>n</a:t>
            </a:r>
            <a:r>
              <a:rPr lang="en-IN" sz="2000" spc="-5" dirty="0">
                <a:latin typeface="Times New Roman"/>
                <a:cs typeface="Times New Roman"/>
              </a:rPr>
              <a:t>(</a:t>
            </a:r>
            <a:r>
              <a:rPr lang="en-IN" sz="2000" i="1" dirty="0">
                <a:latin typeface="Times New Roman"/>
                <a:cs typeface="Times New Roman"/>
              </a:rPr>
              <a:t>S</a:t>
            </a:r>
            <a:r>
              <a:rPr lang="en-IN" sz="2000" dirty="0">
                <a:latin typeface="Times New Roman"/>
                <a:cs typeface="Times New Roman"/>
              </a:rPr>
              <a:t>,</a:t>
            </a:r>
            <a:r>
              <a:rPr lang="en-IN" sz="2000" spc="-5" dirty="0">
                <a:latin typeface="Times New Roman"/>
                <a:cs typeface="Times New Roman"/>
              </a:rPr>
              <a:t> </a:t>
            </a:r>
            <a:r>
              <a:rPr lang="en-IN" sz="2000" i="1" spc="-30" dirty="0">
                <a:latin typeface="Times New Roman"/>
                <a:cs typeface="Times New Roman"/>
              </a:rPr>
              <a:t>Temperature</a:t>
            </a:r>
            <a:r>
              <a:rPr lang="en-IN" sz="2000" dirty="0">
                <a:latin typeface="Times New Roman"/>
                <a:cs typeface="Times New Roman"/>
              </a:rPr>
              <a:t>)</a:t>
            </a:r>
            <a:r>
              <a:rPr lang="en-IN" sz="2000" spc="35" dirty="0">
                <a:latin typeface="Times New Roman"/>
                <a:cs typeface="Times New Roman"/>
              </a:rPr>
              <a:t> = ?  </a:t>
            </a:r>
            <a:r>
              <a:rPr lang="en-IN" sz="2000" dirty="0"/>
              <a:t>Attribute : </a:t>
            </a:r>
            <a:r>
              <a:rPr lang="en-IN" sz="2000" b="1" dirty="0">
                <a:solidFill>
                  <a:srgbClr val="FF0000"/>
                </a:solidFill>
              </a:rPr>
              <a:t>Temperature</a:t>
            </a:r>
            <a:r>
              <a:rPr lang="en-IN" sz="2000" dirty="0"/>
              <a:t>        Values= Hot, Cool, Mild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32139-DD14-066F-5CEC-C44CA2F60E36}"/>
                  </a:ext>
                </a:extLst>
              </p:cNvPr>
              <p:cNvSpPr txBox="1"/>
              <p:nvPr/>
            </p:nvSpPr>
            <p:spPr>
              <a:xfrm>
                <a:off x="248643" y="2743200"/>
                <a:ext cx="8165312" cy="392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S             [9+,5-]   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IN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8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IN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S)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-6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-</a:t>
                </a:r>
                <a:r>
                  <a:rPr lang="ar-AE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1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0.94 </a:t>
                </a:r>
                <a:endParaRPr lang="en-IN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𝒉𝒐𝒕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[2+,2-]  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𝑜𝑡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 </a:t>
                </a:r>
                <a:r>
                  <a:rPr lang="pl-PL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18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  =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𝒄𝒐𝒐𝒍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[3+,1-]  </a:t>
                </a:r>
              </a:p>
              <a:p>
                <a:r>
                  <a:rPr lang="en-IN" i="1" spc="-5" dirty="0">
                    <a:latin typeface="Times New Roman"/>
                    <a:cs typeface="Times New Roman"/>
                  </a:rPr>
                  <a:t>                </a:t>
                </a:r>
                <a:r>
                  <a:rPr lang="pl-PL" sz="17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7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7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</m:sSub>
                  </m:oMath>
                </a14:m>
                <a:r>
                  <a:rPr lang="en-IN" sz="17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IN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=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den>
                    </m:f>
                  </m:oMath>
                </a14:m>
                <a:r>
                  <a:rPr lang="ar-AE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7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7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7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17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den>
                    </m:f>
                  </m:oMath>
                </a14:m>
                <a:r>
                  <a:rPr lang="ar-AE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7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7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ar-AE" sz="1700" dirty="0">
                    <a:solidFill>
                      <a:schemeClr val="tx1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den>
                    </m:f>
                    <m:r>
                      <a:rPr lang="en-IN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IN" sz="1700" dirty="0">
                    <a:solidFill>
                      <a:schemeClr val="tx1"/>
                    </a:solidFill>
                  </a:rPr>
                  <a:t>= 0.8113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𝒎𝒊𝒍𝒅</m:t>
                        </m:r>
                      </m:sub>
                    </m:sSub>
                    <m:r>
                      <a:rPr lang="en-IN" b="1" i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[4+,2-]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</m:oMath>
                </a14:m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IN" dirty="0">
                    <a:solidFill>
                      <a:schemeClr val="tx1"/>
                    </a:solidFill>
                  </a:rPr>
                  <a:t>    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= 0.9183</a:t>
                </a:r>
                <a:endParaRPr lang="en-IN" spc="-5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endParaRPr lang="en-IN" spc="-5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r>
                  <a:rPr lang="en-IN" sz="20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a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S</a:t>
                </a:r>
                <a:r>
                  <a:rPr lang="en-IN" sz="2000" dirty="0">
                    <a:latin typeface="Times New Roman"/>
                    <a:cs typeface="Times New Roman"/>
                  </a:rPr>
                  <a:t>,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Temperature</a:t>
                </a:r>
                <a:r>
                  <a:rPr lang="en-IN" sz="2000" dirty="0">
                    <a:latin typeface="Times New Roman"/>
                    <a:cs typeface="Times New Roman"/>
                  </a:rPr>
                  <a:t>)</a:t>
                </a:r>
                <a:r>
                  <a:rPr lang="en-IN" sz="20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= 0.94 –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num>
                      <m:den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14</m:t>
                        </m:r>
                      </m:den>
                    </m:f>
                  </m:oMath>
                </a14:m>
                <a:r>
                  <a:rPr lang="ar-AE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* 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  <a:cs typeface="Times New Roman"/>
                          </a:rPr>
                          <m:t>14</m:t>
                        </m:r>
                      </m:den>
                    </m:f>
                  </m:oMath>
                </a14:m>
                <a:r>
                  <a:rPr lang="ar-AE" sz="2000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 * 0.8113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  <a:cs typeface="Times New Roman"/>
                          </a:rPr>
                          <m:t>14</m:t>
                        </m:r>
                      </m:den>
                    </m:f>
                  </m:oMath>
                </a14:m>
                <a:r>
                  <a:rPr lang="ar-AE" sz="2000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* 0.9183 )</a:t>
                </a:r>
              </a:p>
              <a:p>
                <a:endParaRPr lang="en-IN" spc="-5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r>
                  <a:rPr lang="en-IN" dirty="0"/>
                  <a:t> 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Temperature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0.0289</a:t>
                </a:r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# </a:t>
                </a:r>
                <a:r>
                  <a:rPr lang="en-US" sz="1800" b="1" spc="-3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Information</a:t>
                </a:r>
                <a:r>
                  <a:rPr lang="en-US" sz="1800" b="1" spc="22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-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gain</a:t>
                </a:r>
                <a:r>
                  <a:rPr lang="en-US" sz="1800" b="1" spc="6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due</a:t>
                </a:r>
                <a:r>
                  <a:rPr lang="en-US" sz="1800" b="1" spc="-8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-1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to</a:t>
                </a:r>
                <a:r>
                  <a:rPr lang="en-US" sz="1800" b="1" spc="-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knowing</a:t>
                </a:r>
                <a:r>
                  <a:rPr lang="en-US" sz="1800" b="1" spc="7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IN" b="1" spc="-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</a:rPr>
                  <a:t>Temperature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32139-DD14-066F-5CEC-C44CA2F6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43" y="2743200"/>
                <a:ext cx="8165312" cy="3929089"/>
              </a:xfrm>
              <a:prstGeom prst="rect">
                <a:avLst/>
              </a:prstGeom>
              <a:blipFill>
                <a:blip r:embed="rId2"/>
                <a:stretch>
                  <a:fillRect l="-1942" t="-2016" r="-822" b="-2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object 3">
            <a:extLst>
              <a:ext uri="{FF2B5EF4-FFF2-40B4-BE49-F238E27FC236}">
                <a16:creationId xmlns:a16="http://schemas.microsoft.com/office/drawing/2014/main" id="{C0815B03-7E8F-F9F7-6EE7-AEE6E1670E51}"/>
              </a:ext>
            </a:extLst>
          </p:cNvPr>
          <p:cNvGrpSpPr/>
          <p:nvPr/>
        </p:nvGrpSpPr>
        <p:grpSpPr>
          <a:xfrm>
            <a:off x="6393426" y="528234"/>
            <a:ext cx="2743200" cy="2903319"/>
            <a:chOff x="1056621" y="1516281"/>
            <a:chExt cx="6960234" cy="4755515"/>
          </a:xfrm>
        </p:grpSpPr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82CBAF30-439D-1548-A3AB-2E91799015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621" y="1516281"/>
              <a:ext cx="6855483" cy="4755116"/>
            </a:xfrm>
            <a:prstGeom prst="rect">
              <a:avLst/>
            </a:prstGeom>
          </p:spPr>
        </p:pic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83F7304D-59E8-7E4F-6EE1-BA752C08A79E}"/>
                </a:ext>
              </a:extLst>
            </p:cNvPr>
            <p:cNvSpPr/>
            <p:nvPr/>
          </p:nvSpPr>
          <p:spPr>
            <a:xfrm>
              <a:off x="1071879" y="1529080"/>
              <a:ext cx="6939280" cy="4724400"/>
            </a:xfrm>
            <a:custGeom>
              <a:avLst/>
              <a:gdLst/>
              <a:ahLst/>
              <a:cxnLst/>
              <a:rect l="l" t="t" r="r" b="b"/>
              <a:pathLst>
                <a:path w="6939280" h="4724400">
                  <a:moveTo>
                    <a:pt x="0" y="4724400"/>
                  </a:moveTo>
                  <a:lnTo>
                    <a:pt x="6939280" y="4724400"/>
                  </a:lnTo>
                  <a:lnTo>
                    <a:pt x="6939280" y="0"/>
                  </a:lnTo>
                  <a:lnTo>
                    <a:pt x="0" y="0"/>
                  </a:lnTo>
                  <a:lnTo>
                    <a:pt x="0" y="472440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Arrow: Left 1">
            <a:extLst>
              <a:ext uri="{FF2B5EF4-FFF2-40B4-BE49-F238E27FC236}">
                <a16:creationId xmlns:a16="http://schemas.microsoft.com/office/drawing/2014/main" id="{4A5C934F-37B1-BA14-6F76-2E73F1110AA6}"/>
              </a:ext>
            </a:extLst>
          </p:cNvPr>
          <p:cNvSpPr/>
          <p:nvPr/>
        </p:nvSpPr>
        <p:spPr>
          <a:xfrm>
            <a:off x="484238" y="2917737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B39795B-FE6D-B23D-9765-50D2384A82C4}"/>
              </a:ext>
            </a:extLst>
          </p:cNvPr>
          <p:cNvSpPr/>
          <p:nvPr/>
        </p:nvSpPr>
        <p:spPr>
          <a:xfrm>
            <a:off x="703006" y="3464517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9B15361-7C51-3325-5097-5A6790186C90}"/>
              </a:ext>
            </a:extLst>
          </p:cNvPr>
          <p:cNvSpPr/>
          <p:nvPr/>
        </p:nvSpPr>
        <p:spPr>
          <a:xfrm>
            <a:off x="883674" y="4184365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3E90D68-8A3D-3CFF-DC96-AD686443BE95}"/>
              </a:ext>
            </a:extLst>
          </p:cNvPr>
          <p:cNvSpPr/>
          <p:nvPr/>
        </p:nvSpPr>
        <p:spPr>
          <a:xfrm>
            <a:off x="893506" y="4800600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C30224-AF35-98D4-8A9F-228FBAA91C88}"/>
                  </a:ext>
                </a:extLst>
              </p:cNvPr>
              <p:cNvSpPr txBox="1"/>
              <p:nvPr/>
            </p:nvSpPr>
            <p:spPr>
              <a:xfrm>
                <a:off x="359067" y="802229"/>
                <a:ext cx="5909188" cy="1477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=</a:t>
                </a:r>
                <a:r>
                  <a:rPr lang="en-IN" sz="1800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sz="1800" i="1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z="1800" spc="114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spc="-116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−</a:t>
                </a:r>
                <a:r>
                  <a:rPr lang="en-IN" sz="1800" spc="-1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 </a:t>
                </a:r>
                <a:r>
                  <a:rPr lang="en-IN" sz="2000" dirty="0">
                    <a:highlight>
                      <a:srgbClr val="FFFF00"/>
                    </a:highlight>
                    <a:latin typeface="Symbol"/>
                    <a:cs typeface="Symbol"/>
                  </a:rPr>
                  <a:t>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highlight>
                      <a:srgbClr val="FFFF00"/>
                    </a:highlight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sz="2000" i="1" spc="-10" dirty="0" err="1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Sv</a:t>
                </a:r>
                <a:r>
                  <a:rPr lang="en-IN" sz="20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</a:p>
              <a:p>
                <a:r>
                  <a:rPr lang="en-IN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i="1" dirty="0">
                    <a:latin typeface="Times New Roman"/>
                    <a:cs typeface="Times New Roman"/>
                  </a:rPr>
                  <a:t>a</a:t>
                </a:r>
                <a:r>
                  <a:rPr lang="en-IN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i="1" dirty="0">
                    <a:latin typeface="Times New Roman"/>
                    <a:cs typeface="Times New Roman"/>
                  </a:rPr>
                  <a:t>n</a:t>
                </a:r>
                <a:r>
                  <a:rPr lang="en-IN" spc="-5" dirty="0">
                    <a:latin typeface="Times New Roman"/>
                    <a:cs typeface="Times New Roman"/>
                  </a:rPr>
                  <a:t>(</a:t>
                </a:r>
                <a:r>
                  <a:rPr lang="en-IN" i="1" dirty="0">
                    <a:latin typeface="Times New Roman"/>
                    <a:cs typeface="Times New Roman"/>
                  </a:rPr>
                  <a:t>S</a:t>
                </a:r>
                <a:r>
                  <a:rPr lang="en-IN" dirty="0">
                    <a:latin typeface="Times New Roman"/>
                    <a:cs typeface="Times New Roman"/>
                  </a:rPr>
                  <a:t>,</a:t>
                </a:r>
                <a:r>
                  <a:rPr lang="en-IN" spc="-5" dirty="0">
                    <a:latin typeface="Times New Roman"/>
                    <a:cs typeface="Times New Roman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Temperature</a:t>
                </a:r>
                <a:r>
                  <a:rPr lang="en-IN" dirty="0">
                    <a:latin typeface="Times New Roman"/>
                    <a:cs typeface="Times New Roman"/>
                  </a:rPr>
                  <a:t>)</a:t>
                </a:r>
                <a:r>
                  <a:rPr lang="en-IN" spc="35" dirty="0">
                    <a:latin typeface="Times New Roman"/>
                    <a:cs typeface="Times New Roman"/>
                  </a:rPr>
                  <a:t> </a:t>
                </a:r>
                <a:r>
                  <a:rPr lang="en-IN" dirty="0">
                    <a:latin typeface="Times New Roman"/>
                    <a:cs typeface="Times New Roman"/>
                  </a:rPr>
                  <a:t>=</a:t>
                </a:r>
                <a:r>
                  <a:rPr lang="en-IN" spc="-30" dirty="0">
                    <a:latin typeface="Times New Roman"/>
                    <a:cs typeface="Times New Roman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i="1" dirty="0">
                    <a:latin typeface="Times New Roman"/>
                    <a:cs typeface="Times New Roman"/>
                  </a:rPr>
                  <a:t>n</a:t>
                </a:r>
                <a:r>
                  <a:rPr lang="en-IN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i="1" dirty="0">
                    <a:latin typeface="Times New Roman"/>
                    <a:cs typeface="Times New Roman"/>
                  </a:rPr>
                  <a:t>op</a:t>
                </a:r>
                <a:r>
                  <a:rPr lang="en-IN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pc="-5" dirty="0">
                    <a:latin typeface="Times New Roman"/>
                    <a:cs typeface="Times New Roman"/>
                  </a:rPr>
                  <a:t>(</a:t>
                </a:r>
                <a:r>
                  <a:rPr lang="en-IN" i="1" spc="-5" dirty="0">
                    <a:latin typeface="Times New Roman"/>
                    <a:cs typeface="Times New Roman"/>
                  </a:rPr>
                  <a:t>S</a:t>
                </a:r>
                <a:r>
                  <a:rPr lang="en-IN" dirty="0">
                    <a:latin typeface="Times New Roman"/>
                    <a:cs typeface="Times New Roman"/>
                  </a:rPr>
                  <a:t>)</a:t>
                </a:r>
                <a:r>
                  <a:rPr lang="en-IN" spc="114" dirty="0">
                    <a:latin typeface="Times New Roman"/>
                    <a:cs typeface="Times New Roman"/>
                  </a:rPr>
                  <a:t> </a:t>
                </a:r>
                <a:r>
                  <a:rPr lang="en-IN" spc="-1165" dirty="0">
                    <a:latin typeface="Arial MT"/>
                    <a:cs typeface="Arial MT"/>
                  </a:rPr>
                  <a:t>−</a:t>
                </a:r>
                <a:r>
                  <a:rPr lang="en-IN" spc="-15" dirty="0">
                    <a:latin typeface="Arial MT"/>
                    <a:cs typeface="Arial MT"/>
                  </a:rPr>
                  <a:t> </a:t>
                </a:r>
                <a:r>
                  <a:rPr lang="en-IN" dirty="0">
                    <a:latin typeface="Symbol"/>
                    <a:cs typeface="Arial MT"/>
                  </a:rPr>
                  <a:t>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𝑜𝑡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dirty="0">
                    <a:latin typeface="Symbol"/>
                    <a:cs typeface="Symbol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i="1" dirty="0">
                    <a:latin typeface="Times New Roman"/>
                    <a:cs typeface="Times New Roman"/>
                  </a:rPr>
                  <a:t>n</a:t>
                </a:r>
                <a:r>
                  <a:rPr lang="en-IN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i="1" dirty="0">
                    <a:latin typeface="Times New Roman"/>
                    <a:cs typeface="Times New Roman"/>
                  </a:rPr>
                  <a:t>op</a:t>
                </a:r>
                <a:r>
                  <a:rPr lang="en-IN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𝑜𝑡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Times New Roman"/>
                    <a:cs typeface="Times New Roman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𝑐𝑜𝑜𝑙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dirty="0">
                    <a:latin typeface="Symbol"/>
                    <a:cs typeface="Symbol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i="1" dirty="0">
                    <a:latin typeface="Times New Roman"/>
                    <a:cs typeface="Times New Roman"/>
                  </a:rPr>
                  <a:t>n</a:t>
                </a:r>
                <a:r>
                  <a:rPr lang="en-IN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i="1" dirty="0">
                    <a:latin typeface="Times New Roman"/>
                    <a:cs typeface="Times New Roman"/>
                  </a:rPr>
                  <a:t>op</a:t>
                </a:r>
                <a:r>
                  <a:rPr lang="en-IN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</m:sSub>
                  </m:oMath>
                </a14:m>
                <a:r>
                  <a:rPr lang="en-IN" dirty="0">
                    <a:latin typeface="Times New Roman"/>
                    <a:cs typeface="Times New Roman"/>
                  </a:rPr>
                  <a:t>)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𝑚𝑖𝑙𝑑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dirty="0">
                    <a:latin typeface="Symbol"/>
                    <a:cs typeface="Symbol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i="1" dirty="0">
                    <a:latin typeface="Times New Roman"/>
                    <a:cs typeface="Times New Roman"/>
                  </a:rPr>
                  <a:t>n</a:t>
                </a:r>
                <a:r>
                  <a:rPr lang="en-IN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i="1" dirty="0">
                    <a:latin typeface="Times New Roman"/>
                    <a:cs typeface="Times New Roman"/>
                  </a:rPr>
                  <a:t>op</a:t>
                </a:r>
                <a:r>
                  <a:rPr lang="en-IN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</m:oMath>
                </a14:m>
                <a:r>
                  <a:rPr lang="en-IN" dirty="0">
                    <a:latin typeface="Times New Roman"/>
                    <a:cs typeface="Times New Roman"/>
                  </a:rPr>
                  <a:t>) )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C30224-AF35-98D4-8A9F-228FBAA91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7" y="802229"/>
                <a:ext cx="5909188" cy="1477136"/>
              </a:xfrm>
              <a:prstGeom prst="rect">
                <a:avLst/>
              </a:prstGeom>
              <a:blipFill>
                <a:blip r:embed="rId4"/>
                <a:stretch>
                  <a:fillRect l="-929" b="-16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87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5280E-52B6-7A47-C0A3-0C306276D5AB}"/>
              </a:ext>
            </a:extLst>
          </p:cNvPr>
          <p:cNvSpPr txBox="1"/>
          <p:nvPr/>
        </p:nvSpPr>
        <p:spPr>
          <a:xfrm>
            <a:off x="0" y="114633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spc="20" dirty="0">
                <a:latin typeface="Times New Roman"/>
                <a:cs typeface="Times New Roman"/>
              </a:rPr>
              <a:t>G</a:t>
            </a:r>
            <a:r>
              <a:rPr lang="en-IN" sz="2000" i="1" dirty="0">
                <a:latin typeface="Times New Roman"/>
                <a:cs typeface="Times New Roman"/>
              </a:rPr>
              <a:t>a</a:t>
            </a:r>
            <a:r>
              <a:rPr lang="en-IN" sz="2000" i="1" spc="-35" dirty="0">
                <a:latin typeface="Times New Roman"/>
                <a:cs typeface="Times New Roman"/>
              </a:rPr>
              <a:t>i</a:t>
            </a:r>
            <a:r>
              <a:rPr lang="en-IN" sz="2000" i="1" dirty="0">
                <a:latin typeface="Times New Roman"/>
                <a:cs typeface="Times New Roman"/>
              </a:rPr>
              <a:t>n</a:t>
            </a:r>
            <a:r>
              <a:rPr lang="en-IN" sz="2000" spc="-5" dirty="0">
                <a:latin typeface="Times New Roman"/>
                <a:cs typeface="Times New Roman"/>
              </a:rPr>
              <a:t>(</a:t>
            </a:r>
            <a:r>
              <a:rPr lang="en-IN" sz="2000" i="1" dirty="0">
                <a:latin typeface="Times New Roman"/>
                <a:cs typeface="Times New Roman"/>
              </a:rPr>
              <a:t>S</a:t>
            </a:r>
            <a:r>
              <a:rPr lang="en-IN" sz="2000" dirty="0">
                <a:latin typeface="Times New Roman"/>
                <a:cs typeface="Times New Roman"/>
              </a:rPr>
              <a:t>,</a:t>
            </a:r>
            <a:r>
              <a:rPr lang="en-IN" sz="2000" spc="-5" dirty="0">
                <a:latin typeface="Times New Roman"/>
                <a:cs typeface="Times New Roman"/>
              </a:rPr>
              <a:t> </a:t>
            </a:r>
            <a:r>
              <a:rPr lang="en-IN" sz="2000" i="1" spc="-30" dirty="0">
                <a:latin typeface="Times New Roman"/>
                <a:cs typeface="Times New Roman"/>
              </a:rPr>
              <a:t>Humidity</a:t>
            </a:r>
            <a:r>
              <a:rPr lang="en-IN" sz="2000" dirty="0">
                <a:latin typeface="Times New Roman"/>
                <a:cs typeface="Times New Roman"/>
              </a:rPr>
              <a:t>)</a:t>
            </a:r>
            <a:r>
              <a:rPr lang="en-IN" sz="2000" spc="35" dirty="0">
                <a:latin typeface="Times New Roman"/>
                <a:cs typeface="Times New Roman"/>
              </a:rPr>
              <a:t> = ?  </a:t>
            </a:r>
            <a:r>
              <a:rPr lang="en-IN" sz="2000" dirty="0"/>
              <a:t>Attribute : </a:t>
            </a:r>
            <a:r>
              <a:rPr lang="en-IN" sz="2000" b="1" dirty="0">
                <a:solidFill>
                  <a:srgbClr val="FF0000"/>
                </a:solidFill>
              </a:rPr>
              <a:t>Humidity</a:t>
            </a:r>
            <a:r>
              <a:rPr lang="en-IN" sz="2000" dirty="0"/>
              <a:t>        Values= High,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32139-DD14-066F-5CEC-C44CA2F60E36}"/>
                  </a:ext>
                </a:extLst>
              </p:cNvPr>
              <p:cNvSpPr txBox="1"/>
              <p:nvPr/>
            </p:nvSpPr>
            <p:spPr>
              <a:xfrm>
                <a:off x="313649" y="2971800"/>
                <a:ext cx="7632539" cy="3517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S             [9+,5-]   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IN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8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IN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S)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-6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-</a:t>
                </a:r>
                <a:r>
                  <a:rPr lang="ar-AE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1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0.94 </a:t>
                </a:r>
                <a:endParaRPr lang="en-IN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𝒉𝒊𝒈𝒉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[3+,4-]  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𝑖𝑔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 </a:t>
                </a:r>
                <a:r>
                  <a:rPr lang="pl-PL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i="1" spc="-10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18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i="1" spc="-10" dirty="0">
                    <a:latin typeface="Times New Roman"/>
                    <a:cs typeface="Times New Roman"/>
                  </a:rPr>
                  <a:t> 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= 0.9852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𝒏𝒐𝒓𝒎𝒂𝒍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[6+,1-]  </a:t>
                </a:r>
              </a:p>
              <a:p>
                <a:r>
                  <a:rPr lang="en-IN" i="1" spc="-5" dirty="0">
                    <a:latin typeface="Times New Roman"/>
                    <a:cs typeface="Times New Roman"/>
                  </a:rPr>
                  <a:t>                </a:t>
                </a:r>
                <a:r>
                  <a:rPr lang="pl-PL" sz="17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7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7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</m:oMath>
                </a14:m>
                <a:r>
                  <a:rPr lang="en-IN" sz="17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IN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=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</m:num>
                      <m:den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den>
                    </m:f>
                  </m:oMath>
                </a14:m>
                <a:r>
                  <a:rPr lang="ar-AE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7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7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17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den>
                    </m:f>
                  </m:oMath>
                </a14:m>
                <a:r>
                  <a:rPr lang="ar-AE" sz="1700" dirty="0">
                    <a:latin typeface="Times New Roman"/>
                    <a:cs typeface="Times New Roman"/>
                  </a:rPr>
                  <a:t> </a:t>
                </a:r>
                <a:r>
                  <a:rPr lang="en-IN" sz="17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7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  <m:r>
                          <a:rPr lang="en-IN" sz="17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sz="1700" dirty="0">
                    <a:solidFill>
                      <a:schemeClr val="tx1"/>
                    </a:solidFill>
                  </a:rPr>
                  <a:t>= 0.5916</a:t>
                </a:r>
              </a:p>
              <a:p>
                <a:endParaRPr lang="en-IN" b="1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Humidity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 0.94 –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7</m:t>
                        </m:r>
                      </m:num>
                      <m:den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14</m:t>
                        </m:r>
                      </m:den>
                    </m:f>
                  </m:oMath>
                </a14:m>
                <a:r>
                  <a:rPr lang="ar-AE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* 0.9852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8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7</m:t>
                        </m:r>
                      </m:num>
                      <m:den>
                        <m:r>
                          <a:rPr lang="en-IN" sz="1800" i="1">
                            <a:latin typeface="Cambria Math" panose="02040503050406030204" pitchFamily="18" charset="0"/>
                            <a:cs typeface="Times New Roman"/>
                          </a:rPr>
                          <m:t>14</m:t>
                        </m:r>
                      </m:den>
                    </m:f>
                  </m:oMath>
                </a14:m>
                <a:r>
                  <a:rPr lang="ar-AE" sz="1800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 * 0.5916)</a:t>
                </a:r>
              </a:p>
              <a:p>
                <a:endParaRPr lang="en-IN" sz="1800" i="1" spc="20" dirty="0">
                  <a:latin typeface="Times New Roman"/>
                  <a:cs typeface="Times New Roman"/>
                </a:endParaRPr>
              </a:p>
              <a:p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Humidity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0.1516</a:t>
                </a:r>
                <a:r>
                  <a:rPr lang="en-IN" dirty="0">
                    <a:solidFill>
                      <a:srgbClr val="FF0000"/>
                    </a:solidFill>
                  </a:rPr>
                  <a:t>    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# </a:t>
                </a:r>
                <a:r>
                  <a:rPr lang="en-US" sz="1800" b="1" spc="-3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Information</a:t>
                </a:r>
                <a:r>
                  <a:rPr lang="en-US" sz="1800" b="1" spc="22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-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gain</a:t>
                </a:r>
                <a:r>
                  <a:rPr lang="en-US" sz="1800" b="1" spc="6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due</a:t>
                </a:r>
                <a:r>
                  <a:rPr lang="en-US" sz="1800" b="1" spc="-8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-1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to</a:t>
                </a:r>
                <a:r>
                  <a:rPr lang="en-US" sz="1800" b="1" spc="-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knowing</a:t>
                </a:r>
                <a:r>
                  <a:rPr lang="en-US" sz="1800" b="1" spc="7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IN" b="1" spc="-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</a:rPr>
                  <a:t>Humidity</a:t>
                </a:r>
                <a:endParaRPr lang="en-IN" spc="-5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endParaRPr lang="en-IN" b="1" spc="-10" dirty="0">
                  <a:solidFill>
                    <a:schemeClr val="tx2">
                      <a:lumMod val="75000"/>
                    </a:schemeClr>
                  </a:solidFill>
                  <a:latin typeface="Arial M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32139-DD14-066F-5CEC-C44CA2F6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9" y="2971800"/>
                <a:ext cx="7632539" cy="3517438"/>
              </a:xfrm>
              <a:prstGeom prst="rect">
                <a:avLst/>
              </a:prstGeom>
              <a:blipFill>
                <a:blip r:embed="rId2"/>
                <a:stretch>
                  <a:fillRect l="-1836" t="-2253" r="-10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object 3">
            <a:extLst>
              <a:ext uri="{FF2B5EF4-FFF2-40B4-BE49-F238E27FC236}">
                <a16:creationId xmlns:a16="http://schemas.microsoft.com/office/drawing/2014/main" id="{C0815B03-7E8F-F9F7-6EE7-AEE6E1670E51}"/>
              </a:ext>
            </a:extLst>
          </p:cNvPr>
          <p:cNvGrpSpPr/>
          <p:nvPr/>
        </p:nvGrpSpPr>
        <p:grpSpPr>
          <a:xfrm>
            <a:off x="6393426" y="528234"/>
            <a:ext cx="2743200" cy="2903319"/>
            <a:chOff x="1056621" y="1516281"/>
            <a:chExt cx="6960234" cy="4755515"/>
          </a:xfrm>
        </p:grpSpPr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82CBAF30-439D-1548-A3AB-2E91799015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621" y="1516281"/>
              <a:ext cx="6855483" cy="4755116"/>
            </a:xfrm>
            <a:prstGeom prst="rect">
              <a:avLst/>
            </a:prstGeom>
          </p:spPr>
        </p:pic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83F7304D-59E8-7E4F-6EE1-BA752C08A79E}"/>
                </a:ext>
              </a:extLst>
            </p:cNvPr>
            <p:cNvSpPr/>
            <p:nvPr/>
          </p:nvSpPr>
          <p:spPr>
            <a:xfrm>
              <a:off x="1071879" y="1529080"/>
              <a:ext cx="6939280" cy="4724400"/>
            </a:xfrm>
            <a:custGeom>
              <a:avLst/>
              <a:gdLst/>
              <a:ahLst/>
              <a:cxnLst/>
              <a:rect l="l" t="t" r="r" b="b"/>
              <a:pathLst>
                <a:path w="6939280" h="4724400">
                  <a:moveTo>
                    <a:pt x="0" y="4724400"/>
                  </a:moveTo>
                  <a:lnTo>
                    <a:pt x="6939280" y="4724400"/>
                  </a:lnTo>
                  <a:lnTo>
                    <a:pt x="6939280" y="0"/>
                  </a:lnTo>
                  <a:lnTo>
                    <a:pt x="0" y="0"/>
                  </a:lnTo>
                  <a:lnTo>
                    <a:pt x="0" y="472440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Arrow: Left 1">
            <a:extLst>
              <a:ext uri="{FF2B5EF4-FFF2-40B4-BE49-F238E27FC236}">
                <a16:creationId xmlns:a16="http://schemas.microsoft.com/office/drawing/2014/main" id="{4A5C934F-37B1-BA14-6F76-2E73F1110AA6}"/>
              </a:ext>
            </a:extLst>
          </p:cNvPr>
          <p:cNvSpPr/>
          <p:nvPr/>
        </p:nvSpPr>
        <p:spPr>
          <a:xfrm>
            <a:off x="591161" y="3049692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B39795B-FE6D-B23D-9765-50D2384A82C4}"/>
              </a:ext>
            </a:extLst>
          </p:cNvPr>
          <p:cNvSpPr/>
          <p:nvPr/>
        </p:nvSpPr>
        <p:spPr>
          <a:xfrm>
            <a:off x="972161" y="3731619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9B15361-7C51-3325-5097-5A6790186C90}"/>
              </a:ext>
            </a:extLst>
          </p:cNvPr>
          <p:cNvSpPr/>
          <p:nvPr/>
        </p:nvSpPr>
        <p:spPr>
          <a:xfrm>
            <a:off x="1123330" y="4413546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DC6989-FBA2-B850-658F-74E50CDE478A}"/>
                  </a:ext>
                </a:extLst>
              </p:cNvPr>
              <p:cNvSpPr txBox="1"/>
              <p:nvPr/>
            </p:nvSpPr>
            <p:spPr>
              <a:xfrm>
                <a:off x="313649" y="571866"/>
                <a:ext cx="6099298" cy="2179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=</a:t>
                </a:r>
                <a:r>
                  <a:rPr lang="en-IN" sz="1800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sz="1800" i="1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z="1800" spc="114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spc="-116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−</a:t>
                </a:r>
                <a:r>
                  <a:rPr lang="en-IN" sz="1800" spc="-1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 </a:t>
                </a:r>
                <a:r>
                  <a:rPr lang="en-IN" sz="2000" dirty="0">
                    <a:highlight>
                      <a:srgbClr val="FFFF00"/>
                    </a:highlight>
                    <a:latin typeface="Symbol"/>
                    <a:cs typeface="Symbol"/>
                  </a:rPr>
                  <a:t>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highlight>
                      <a:srgbClr val="FFFF00"/>
                    </a:highlight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sz="2000" i="1" spc="-10" dirty="0" err="1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Sv</a:t>
                </a:r>
                <a:r>
                  <a:rPr lang="en-IN" sz="20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</a:p>
              <a:p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Humidity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spc="-30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spc="-5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114" dirty="0">
                    <a:latin typeface="Times New Roman"/>
                    <a:cs typeface="Times New Roman"/>
                  </a:rPr>
                  <a:t> </a:t>
                </a:r>
                <a:r>
                  <a:rPr lang="en-IN" sz="1800" spc="-1165" dirty="0">
                    <a:latin typeface="Arial MT"/>
                    <a:cs typeface="Arial MT"/>
                  </a:rPr>
                  <a:t>−</a:t>
                </a:r>
                <a:r>
                  <a:rPr lang="en-IN" sz="1800" spc="-15" dirty="0">
                    <a:latin typeface="Arial MT"/>
                    <a:cs typeface="Arial MT"/>
                  </a:rPr>
                  <a:t> </a:t>
                </a:r>
                <a:r>
                  <a:rPr lang="en-IN" sz="2000" dirty="0">
                    <a:latin typeface="Symbol"/>
                    <a:cs typeface="Arial MT"/>
                  </a:rPr>
                  <a:t>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IN" sz="2000" dirty="0"/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𝑛𝑜𝑟𝑚𝑎𝑙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/>
                    <a:cs typeface="Times New Roman"/>
                  </a:rPr>
                  <a:t>) )</a:t>
                </a:r>
              </a:p>
              <a:p>
                <a:endParaRPr lang="en-IN" spc="-5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DC6989-FBA2-B850-658F-74E50CDE4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9" y="571866"/>
                <a:ext cx="6099298" cy="2179636"/>
              </a:xfrm>
              <a:prstGeom prst="rect">
                <a:avLst/>
              </a:prstGeom>
              <a:blipFill>
                <a:blip r:embed="rId4"/>
                <a:stretch>
                  <a:fillRect l="-7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03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5280E-52B6-7A47-C0A3-0C306276D5AB}"/>
              </a:ext>
            </a:extLst>
          </p:cNvPr>
          <p:cNvSpPr txBox="1"/>
          <p:nvPr/>
        </p:nvSpPr>
        <p:spPr>
          <a:xfrm>
            <a:off x="0" y="114633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spc="20" dirty="0">
                <a:latin typeface="Times New Roman"/>
                <a:cs typeface="Times New Roman"/>
              </a:rPr>
              <a:t>G</a:t>
            </a:r>
            <a:r>
              <a:rPr lang="en-IN" sz="2000" i="1" dirty="0">
                <a:latin typeface="Times New Roman"/>
                <a:cs typeface="Times New Roman"/>
              </a:rPr>
              <a:t>a</a:t>
            </a:r>
            <a:r>
              <a:rPr lang="en-IN" sz="2000" i="1" spc="-35" dirty="0">
                <a:latin typeface="Times New Roman"/>
                <a:cs typeface="Times New Roman"/>
              </a:rPr>
              <a:t>i</a:t>
            </a:r>
            <a:r>
              <a:rPr lang="en-IN" sz="2000" i="1" dirty="0">
                <a:latin typeface="Times New Roman"/>
                <a:cs typeface="Times New Roman"/>
              </a:rPr>
              <a:t>n</a:t>
            </a:r>
            <a:r>
              <a:rPr lang="en-IN" sz="2000" spc="-5" dirty="0">
                <a:latin typeface="Times New Roman"/>
                <a:cs typeface="Times New Roman"/>
              </a:rPr>
              <a:t>(</a:t>
            </a:r>
            <a:r>
              <a:rPr lang="en-IN" sz="2000" i="1" dirty="0">
                <a:latin typeface="Times New Roman"/>
                <a:cs typeface="Times New Roman"/>
              </a:rPr>
              <a:t>S</a:t>
            </a:r>
            <a:r>
              <a:rPr lang="en-IN" sz="2000" dirty="0">
                <a:latin typeface="Times New Roman"/>
                <a:cs typeface="Times New Roman"/>
              </a:rPr>
              <a:t>,</a:t>
            </a:r>
            <a:r>
              <a:rPr lang="en-IN" sz="2000" spc="-5" dirty="0">
                <a:latin typeface="Times New Roman"/>
                <a:cs typeface="Times New Roman"/>
              </a:rPr>
              <a:t> </a:t>
            </a:r>
            <a:r>
              <a:rPr lang="en-IN" sz="2000" i="1" spc="-30" dirty="0">
                <a:latin typeface="Times New Roman"/>
                <a:cs typeface="Times New Roman"/>
              </a:rPr>
              <a:t>Wind</a:t>
            </a:r>
            <a:r>
              <a:rPr lang="en-IN" sz="2000" dirty="0">
                <a:latin typeface="Times New Roman"/>
                <a:cs typeface="Times New Roman"/>
              </a:rPr>
              <a:t>)</a:t>
            </a:r>
            <a:r>
              <a:rPr lang="en-IN" sz="2000" spc="35" dirty="0">
                <a:latin typeface="Times New Roman"/>
                <a:cs typeface="Times New Roman"/>
              </a:rPr>
              <a:t> = ?  </a:t>
            </a:r>
            <a:r>
              <a:rPr lang="en-IN" sz="2000" dirty="0"/>
              <a:t>Attribute : </a:t>
            </a:r>
            <a:r>
              <a:rPr lang="en-IN" sz="2000" b="1" dirty="0">
                <a:solidFill>
                  <a:srgbClr val="FF0000"/>
                </a:solidFill>
              </a:rPr>
              <a:t>Wind</a:t>
            </a:r>
            <a:r>
              <a:rPr lang="en-IN" sz="2000" dirty="0"/>
              <a:t>       Values= Strong, Weak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32139-DD14-066F-5CEC-C44CA2F60E36}"/>
                  </a:ext>
                </a:extLst>
              </p:cNvPr>
              <p:cNvSpPr txBox="1"/>
              <p:nvPr/>
            </p:nvSpPr>
            <p:spPr>
              <a:xfrm>
                <a:off x="426762" y="2766335"/>
                <a:ext cx="6809493" cy="3839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S             [9+,5-]   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IN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8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IN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S)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-6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-</a:t>
                </a:r>
                <a:r>
                  <a:rPr lang="ar-AE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1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0.94 </a:t>
                </a:r>
                <a:endParaRPr lang="en-IN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𝒔𝒕𝒓𝒐𝒏𝒈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[6+,2-]    </a:t>
                </a:r>
              </a:p>
              <a:p>
                <a:r>
                  <a:rPr lang="en-IN" i="1" spc="-5" dirty="0">
                    <a:latin typeface="Times New Roman"/>
                    <a:cs typeface="Times New Roman"/>
                  </a:rPr>
                  <a:t>               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𝑠𝑡𝑟𝑜𝑛𝑔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 </a:t>
                </a:r>
                <a:r>
                  <a:rPr lang="pl-PL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i="1" spc="-10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18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i="1" spc="-10" dirty="0">
                    <a:latin typeface="Times New Roman"/>
                    <a:cs typeface="Times New Roman"/>
                  </a:rPr>
                  <a:t> 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= 0.8113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𝒘𝒆𝒂𝒌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[3+,3-]  </a:t>
                </a:r>
              </a:p>
              <a:p>
                <a:r>
                  <a:rPr lang="en-IN" i="1" spc="-5" dirty="0">
                    <a:latin typeface="Times New Roman"/>
                    <a:cs typeface="Times New Roman"/>
                  </a:rPr>
                  <a:t>               </a:t>
                </a:r>
                <a:r>
                  <a:rPr lang="pl-PL" sz="17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7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7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𝑤𝑒𝑎𝑘</m:t>
                        </m:r>
                      </m:sub>
                    </m:sSub>
                  </m:oMath>
                </a14:m>
                <a:r>
                  <a:rPr lang="en-IN" sz="17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IN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=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ar-AE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7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7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17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ar-AE" sz="1700" dirty="0">
                    <a:latin typeface="Times New Roman"/>
                    <a:cs typeface="Times New Roman"/>
                  </a:rPr>
                  <a:t> </a:t>
                </a:r>
                <a:r>
                  <a:rPr lang="en-IN" sz="17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7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1700" dirty="0">
                    <a:solidFill>
                      <a:schemeClr val="tx1"/>
                    </a:solidFill>
                  </a:rPr>
                  <a:t>= 1</a:t>
                </a:r>
              </a:p>
              <a:p>
                <a:endParaRPr lang="en-IN" b="1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endParaRPr lang="en-IN" spc="-5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r>
                  <a:rPr lang="en-IN" sz="20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a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S</a:t>
                </a:r>
                <a:r>
                  <a:rPr lang="en-IN" sz="2000" dirty="0">
                    <a:latin typeface="Times New Roman"/>
                    <a:cs typeface="Times New Roman"/>
                  </a:rPr>
                  <a:t>,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Wind</a:t>
                </a:r>
                <a:r>
                  <a:rPr lang="en-IN" sz="2000" dirty="0">
                    <a:latin typeface="Times New Roman"/>
                    <a:cs typeface="Times New Roman"/>
                  </a:rPr>
                  <a:t>)</a:t>
                </a:r>
                <a:r>
                  <a:rPr lang="en-IN" sz="20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= 0.94 –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8</m:t>
                        </m:r>
                      </m:num>
                      <m:den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14</m:t>
                        </m:r>
                      </m:den>
                    </m:f>
                  </m:oMath>
                </a14:m>
                <a:r>
                  <a:rPr lang="ar-AE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* 0.8113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  <a:cs typeface="Times New Roman"/>
                          </a:rPr>
                          <m:t>14</m:t>
                        </m:r>
                      </m:den>
                    </m:f>
                  </m:oMath>
                </a14:m>
                <a:r>
                  <a:rPr lang="ar-AE" sz="2000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 * 1)</a:t>
                </a:r>
              </a:p>
              <a:p>
                <a:endParaRPr lang="en-IN" spc="-5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r>
                  <a:rPr lang="en-IN" dirty="0"/>
                  <a:t> 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Wind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0.0478  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# </a:t>
                </a:r>
                <a:r>
                  <a:rPr lang="en-US" sz="1800" b="1" spc="-3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Information</a:t>
                </a:r>
                <a:r>
                  <a:rPr lang="en-US" sz="1800" b="1" spc="22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-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gain</a:t>
                </a:r>
                <a:r>
                  <a:rPr lang="en-US" sz="1800" b="1" spc="6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due</a:t>
                </a:r>
                <a:r>
                  <a:rPr lang="en-US" sz="1800" b="1" spc="-8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-1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to</a:t>
                </a:r>
                <a:r>
                  <a:rPr lang="en-US" sz="1800" b="1" spc="-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knowing</a:t>
                </a:r>
                <a:r>
                  <a:rPr lang="en-US" sz="1800" b="1" spc="7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b="1" spc="-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</a:rPr>
                  <a:t>Wind</a:t>
                </a:r>
              </a:p>
              <a:p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32139-DD14-066F-5CEC-C44CA2F6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62" y="2766335"/>
                <a:ext cx="6809493" cy="3839577"/>
              </a:xfrm>
              <a:prstGeom prst="rect">
                <a:avLst/>
              </a:prstGeom>
              <a:blipFill>
                <a:blip r:embed="rId2"/>
                <a:stretch>
                  <a:fillRect l="-2238" t="-2063" r="-13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object 3">
            <a:extLst>
              <a:ext uri="{FF2B5EF4-FFF2-40B4-BE49-F238E27FC236}">
                <a16:creationId xmlns:a16="http://schemas.microsoft.com/office/drawing/2014/main" id="{C0815B03-7E8F-F9F7-6EE7-AEE6E1670E51}"/>
              </a:ext>
            </a:extLst>
          </p:cNvPr>
          <p:cNvGrpSpPr/>
          <p:nvPr/>
        </p:nvGrpSpPr>
        <p:grpSpPr>
          <a:xfrm>
            <a:off x="6393426" y="528234"/>
            <a:ext cx="2743200" cy="2903319"/>
            <a:chOff x="1056621" y="1516281"/>
            <a:chExt cx="6960234" cy="4755515"/>
          </a:xfrm>
        </p:grpSpPr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82CBAF30-439D-1548-A3AB-2E91799015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621" y="1516281"/>
              <a:ext cx="6855483" cy="4755116"/>
            </a:xfrm>
            <a:prstGeom prst="rect">
              <a:avLst/>
            </a:prstGeom>
          </p:spPr>
        </p:pic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83F7304D-59E8-7E4F-6EE1-BA752C08A79E}"/>
                </a:ext>
              </a:extLst>
            </p:cNvPr>
            <p:cNvSpPr/>
            <p:nvPr/>
          </p:nvSpPr>
          <p:spPr>
            <a:xfrm>
              <a:off x="1071879" y="1529080"/>
              <a:ext cx="6939280" cy="4724400"/>
            </a:xfrm>
            <a:custGeom>
              <a:avLst/>
              <a:gdLst/>
              <a:ahLst/>
              <a:cxnLst/>
              <a:rect l="l" t="t" r="r" b="b"/>
              <a:pathLst>
                <a:path w="6939280" h="4724400">
                  <a:moveTo>
                    <a:pt x="0" y="4724400"/>
                  </a:moveTo>
                  <a:lnTo>
                    <a:pt x="6939280" y="4724400"/>
                  </a:lnTo>
                  <a:lnTo>
                    <a:pt x="6939280" y="0"/>
                  </a:lnTo>
                  <a:lnTo>
                    <a:pt x="0" y="0"/>
                  </a:lnTo>
                  <a:lnTo>
                    <a:pt x="0" y="472440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Arrow: Left 1">
            <a:extLst>
              <a:ext uri="{FF2B5EF4-FFF2-40B4-BE49-F238E27FC236}">
                <a16:creationId xmlns:a16="http://schemas.microsoft.com/office/drawing/2014/main" id="{4A5C934F-37B1-BA14-6F76-2E73F1110AA6}"/>
              </a:ext>
            </a:extLst>
          </p:cNvPr>
          <p:cNvSpPr/>
          <p:nvPr/>
        </p:nvSpPr>
        <p:spPr>
          <a:xfrm>
            <a:off x="707922" y="2903360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B39795B-FE6D-B23D-9765-50D2384A82C4}"/>
              </a:ext>
            </a:extLst>
          </p:cNvPr>
          <p:cNvSpPr/>
          <p:nvPr/>
        </p:nvSpPr>
        <p:spPr>
          <a:xfrm>
            <a:off x="1264674" y="3581400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9B15361-7C51-3325-5097-5A6790186C90}"/>
              </a:ext>
            </a:extLst>
          </p:cNvPr>
          <p:cNvSpPr/>
          <p:nvPr/>
        </p:nvSpPr>
        <p:spPr>
          <a:xfrm>
            <a:off x="1074174" y="4181556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1D3676-AA10-EE4F-FD62-FA9FCF1BC8E2}"/>
                  </a:ext>
                </a:extLst>
              </p:cNvPr>
              <p:cNvSpPr txBox="1"/>
              <p:nvPr/>
            </p:nvSpPr>
            <p:spPr>
              <a:xfrm>
                <a:off x="228600" y="786642"/>
                <a:ext cx="5966664" cy="1519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=</a:t>
                </a:r>
                <a:r>
                  <a:rPr lang="en-IN" sz="1800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sz="1800" i="1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z="1800" spc="114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spc="-116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−</a:t>
                </a:r>
                <a:r>
                  <a:rPr lang="en-IN" sz="1800" spc="-1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 </a:t>
                </a:r>
                <a:r>
                  <a:rPr lang="en-IN" sz="2000" dirty="0">
                    <a:highlight>
                      <a:srgbClr val="FFFF00"/>
                    </a:highlight>
                    <a:latin typeface="Symbol"/>
                    <a:cs typeface="Symbol"/>
                  </a:rPr>
                  <a:t>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highlight>
                      <a:srgbClr val="FFFF00"/>
                    </a:highlight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sz="2000" i="1" spc="-10" dirty="0" err="1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Sv</a:t>
                </a:r>
                <a:r>
                  <a:rPr lang="en-IN" sz="20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</a:p>
              <a:p>
                <a:r>
                  <a:rPr lang="en-IN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i="1" dirty="0">
                    <a:latin typeface="Times New Roman"/>
                    <a:cs typeface="Times New Roman"/>
                  </a:rPr>
                  <a:t>a</a:t>
                </a:r>
                <a:r>
                  <a:rPr lang="en-IN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i="1" dirty="0">
                    <a:latin typeface="Times New Roman"/>
                    <a:cs typeface="Times New Roman"/>
                  </a:rPr>
                  <a:t>n</a:t>
                </a:r>
                <a:r>
                  <a:rPr lang="en-IN" spc="-5" dirty="0">
                    <a:latin typeface="Times New Roman"/>
                    <a:cs typeface="Times New Roman"/>
                  </a:rPr>
                  <a:t>(</a:t>
                </a:r>
                <a:r>
                  <a:rPr lang="en-IN" i="1" dirty="0">
                    <a:latin typeface="Times New Roman"/>
                    <a:cs typeface="Times New Roman"/>
                  </a:rPr>
                  <a:t>S</a:t>
                </a:r>
                <a:r>
                  <a:rPr lang="en-IN" dirty="0">
                    <a:latin typeface="Times New Roman"/>
                    <a:cs typeface="Times New Roman"/>
                  </a:rPr>
                  <a:t>,</a:t>
                </a:r>
                <a:r>
                  <a:rPr lang="en-IN" spc="-5" dirty="0">
                    <a:latin typeface="Times New Roman"/>
                    <a:cs typeface="Times New Roman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Wind</a:t>
                </a:r>
                <a:r>
                  <a:rPr lang="en-IN" dirty="0">
                    <a:latin typeface="Times New Roman"/>
                    <a:cs typeface="Times New Roman"/>
                  </a:rPr>
                  <a:t>)</a:t>
                </a:r>
                <a:r>
                  <a:rPr lang="en-IN" spc="35" dirty="0">
                    <a:latin typeface="Times New Roman"/>
                    <a:cs typeface="Times New Roman"/>
                  </a:rPr>
                  <a:t> </a:t>
                </a:r>
                <a:r>
                  <a:rPr lang="en-IN" dirty="0">
                    <a:latin typeface="Times New Roman"/>
                    <a:cs typeface="Times New Roman"/>
                  </a:rPr>
                  <a:t>=</a:t>
                </a:r>
                <a:r>
                  <a:rPr lang="en-IN" spc="-30" dirty="0">
                    <a:latin typeface="Times New Roman"/>
                    <a:cs typeface="Times New Roman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i="1" dirty="0">
                    <a:latin typeface="Times New Roman"/>
                    <a:cs typeface="Times New Roman"/>
                  </a:rPr>
                  <a:t>n</a:t>
                </a:r>
                <a:r>
                  <a:rPr lang="en-IN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i="1" dirty="0">
                    <a:latin typeface="Times New Roman"/>
                    <a:cs typeface="Times New Roman"/>
                  </a:rPr>
                  <a:t>op</a:t>
                </a:r>
                <a:r>
                  <a:rPr lang="en-IN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pc="-5" dirty="0">
                    <a:latin typeface="Times New Roman"/>
                    <a:cs typeface="Times New Roman"/>
                  </a:rPr>
                  <a:t>(</a:t>
                </a:r>
                <a:r>
                  <a:rPr lang="en-IN" i="1" spc="-5" dirty="0">
                    <a:latin typeface="Times New Roman"/>
                    <a:cs typeface="Times New Roman"/>
                  </a:rPr>
                  <a:t>S</a:t>
                </a:r>
                <a:r>
                  <a:rPr lang="en-IN" dirty="0">
                    <a:latin typeface="Times New Roman"/>
                    <a:cs typeface="Times New Roman"/>
                  </a:rPr>
                  <a:t>)</a:t>
                </a:r>
                <a:r>
                  <a:rPr lang="en-IN" spc="114" dirty="0">
                    <a:latin typeface="Times New Roman"/>
                    <a:cs typeface="Times New Roman"/>
                  </a:rPr>
                  <a:t> </a:t>
                </a:r>
                <a:r>
                  <a:rPr lang="en-IN" spc="-1165" dirty="0">
                    <a:latin typeface="Arial MT"/>
                    <a:cs typeface="Arial MT"/>
                  </a:rPr>
                  <a:t>−</a:t>
                </a:r>
                <a:r>
                  <a:rPr lang="en-IN" spc="-15" dirty="0">
                    <a:latin typeface="Arial MT"/>
                    <a:cs typeface="Arial MT"/>
                  </a:rPr>
                  <a:t> </a:t>
                </a:r>
                <a:r>
                  <a:rPr lang="en-IN" dirty="0">
                    <a:latin typeface="Symbol"/>
                    <a:cs typeface="Arial MT"/>
                  </a:rPr>
                  <a:t>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𝑠𝑡𝑟𝑜𝑛𝑔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dirty="0">
                    <a:latin typeface="Symbol"/>
                    <a:cs typeface="Symbol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i="1" dirty="0">
                    <a:latin typeface="Times New Roman"/>
                    <a:cs typeface="Times New Roman"/>
                  </a:rPr>
                  <a:t>n</a:t>
                </a:r>
                <a:r>
                  <a:rPr lang="en-IN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i="1" dirty="0">
                    <a:latin typeface="Times New Roman"/>
                    <a:cs typeface="Times New Roman"/>
                  </a:rPr>
                  <a:t>op</a:t>
                </a:r>
                <a:r>
                  <a:rPr lang="en-IN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𝑠𝑡𝑟𝑜𝑛𝑔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Times New Roman"/>
                    <a:cs typeface="Times New Roman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𝑤𝑒𝑎𝑘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dirty="0">
                    <a:latin typeface="Symbol"/>
                    <a:cs typeface="Symbol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i="1" dirty="0">
                    <a:latin typeface="Times New Roman"/>
                    <a:cs typeface="Times New Roman"/>
                  </a:rPr>
                  <a:t>n</a:t>
                </a:r>
                <a:r>
                  <a:rPr lang="en-IN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i="1" dirty="0">
                    <a:latin typeface="Times New Roman"/>
                    <a:cs typeface="Times New Roman"/>
                  </a:rPr>
                  <a:t>op</a:t>
                </a:r>
                <a:r>
                  <a:rPr lang="en-IN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𝑤𝑒𝑎𝑘</m:t>
                        </m:r>
                      </m:sub>
                    </m:sSub>
                  </m:oMath>
                </a14:m>
                <a:r>
                  <a:rPr lang="en-IN" dirty="0">
                    <a:latin typeface="Times New Roman"/>
                    <a:cs typeface="Times New Roman"/>
                  </a:rPr>
                  <a:t>) 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1D3676-AA10-EE4F-FD62-FA9FCF1BC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86642"/>
                <a:ext cx="5966664" cy="1519647"/>
              </a:xfrm>
              <a:prstGeom prst="rect">
                <a:avLst/>
              </a:prstGeom>
              <a:blipFill>
                <a:blip r:embed="rId4"/>
                <a:stretch>
                  <a:fillRect l="-920" b="-1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177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44" y="1345792"/>
            <a:ext cx="311658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65" dirty="0"/>
              <a:t>A</a:t>
            </a:r>
            <a:r>
              <a:rPr spc="-225" dirty="0"/>
              <a:t>ft</a:t>
            </a:r>
            <a:r>
              <a:rPr spc="-509" dirty="0"/>
              <a:t>e</a:t>
            </a:r>
            <a:r>
              <a:rPr spc="-290" dirty="0"/>
              <a:t>r</a:t>
            </a:r>
            <a:r>
              <a:rPr spc="-250" dirty="0"/>
              <a:t> </a:t>
            </a:r>
            <a:r>
              <a:rPr spc="-225" dirty="0"/>
              <a:t>f</a:t>
            </a:r>
            <a:r>
              <a:rPr spc="-200" dirty="0"/>
              <a:t>i</a:t>
            </a:r>
            <a:r>
              <a:rPr spc="-315" dirty="0"/>
              <a:t>r</a:t>
            </a:r>
            <a:r>
              <a:rPr spc="-405" dirty="0"/>
              <a:t>s</a:t>
            </a:r>
            <a:r>
              <a:rPr spc="-240" dirty="0"/>
              <a:t>t</a:t>
            </a:r>
            <a:r>
              <a:rPr spc="-275" dirty="0"/>
              <a:t> </a:t>
            </a:r>
            <a:r>
              <a:rPr spc="-405" dirty="0"/>
              <a:t>s</a:t>
            </a:r>
            <a:r>
              <a:rPr spc="-225" dirty="0"/>
              <a:t>t</a:t>
            </a:r>
            <a:r>
              <a:rPr spc="-509" dirty="0"/>
              <a:t>e</a:t>
            </a:r>
            <a:r>
              <a:rPr spc="-480" dirty="0"/>
              <a:t>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096608"/>
            <a:ext cx="4648200" cy="3486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2EE5E-E64D-C804-F86B-394F5F7C78E4}"/>
              </a:ext>
            </a:extLst>
          </p:cNvPr>
          <p:cNvSpPr txBox="1"/>
          <p:nvPr/>
        </p:nvSpPr>
        <p:spPr>
          <a:xfrm>
            <a:off x="457200" y="187888"/>
            <a:ext cx="83797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spc="20" dirty="0">
                <a:latin typeface="Times New Roman"/>
                <a:cs typeface="Times New Roman"/>
              </a:rPr>
              <a:t>G</a:t>
            </a:r>
            <a:r>
              <a:rPr lang="en-IN" i="1" dirty="0">
                <a:latin typeface="Times New Roman"/>
                <a:cs typeface="Times New Roman"/>
              </a:rPr>
              <a:t>a</a:t>
            </a:r>
            <a:r>
              <a:rPr lang="en-IN" i="1" spc="-35" dirty="0">
                <a:latin typeface="Times New Roman"/>
                <a:cs typeface="Times New Roman"/>
              </a:rPr>
              <a:t>i</a:t>
            </a:r>
            <a:r>
              <a:rPr lang="en-IN" i="1" dirty="0">
                <a:latin typeface="Times New Roman"/>
                <a:cs typeface="Times New Roman"/>
              </a:rPr>
              <a:t>n</a:t>
            </a:r>
            <a:r>
              <a:rPr lang="en-IN" spc="-5" dirty="0">
                <a:latin typeface="Times New Roman"/>
                <a:cs typeface="Times New Roman"/>
              </a:rPr>
              <a:t>(</a:t>
            </a:r>
            <a:r>
              <a:rPr lang="en-IN" i="1" dirty="0">
                <a:latin typeface="Times New Roman"/>
                <a:cs typeface="Times New Roman"/>
              </a:rPr>
              <a:t>S</a:t>
            </a:r>
            <a:r>
              <a:rPr lang="en-IN" dirty="0">
                <a:latin typeface="Times New Roman"/>
                <a:cs typeface="Times New Roman"/>
              </a:rPr>
              <a:t>,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i="1" spc="-30" dirty="0">
                <a:latin typeface="Times New Roman"/>
                <a:cs typeface="Times New Roman"/>
              </a:rPr>
              <a:t>Outlook</a:t>
            </a:r>
            <a:r>
              <a:rPr lang="en-IN" dirty="0">
                <a:latin typeface="Times New Roman"/>
                <a:cs typeface="Times New Roman"/>
              </a:rPr>
              <a:t>)</a:t>
            </a:r>
            <a:r>
              <a:rPr lang="en-IN" spc="35" dirty="0">
                <a:latin typeface="Times New Roman"/>
                <a:cs typeface="Times New Roman"/>
              </a:rPr>
              <a:t> =</a:t>
            </a:r>
            <a:r>
              <a:rPr lang="en-IN" spc="35" dirty="0">
                <a:solidFill>
                  <a:srgbClr val="FF0000"/>
                </a:solidFill>
                <a:latin typeface="Times New Roman"/>
                <a:cs typeface="Times New Roman"/>
              </a:rPr>
              <a:t> 0.2464     </a:t>
            </a:r>
            <a:r>
              <a:rPr lang="en-IN" b="1" spc="3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#</a:t>
            </a:r>
            <a:r>
              <a:rPr lang="en-IN" spc="-100" dirty="0">
                <a:latin typeface="Microsoft Sans Serif"/>
                <a:cs typeface="Microsoft Sans Serif"/>
              </a:rPr>
              <a:t>Outlook </a:t>
            </a:r>
            <a:r>
              <a:rPr lang="en-US" sz="1800" spc="-100" dirty="0">
                <a:latin typeface="Microsoft Sans Serif"/>
                <a:cs typeface="Microsoft Sans Serif"/>
              </a:rPr>
              <a:t>provides</a:t>
            </a:r>
            <a:r>
              <a:rPr lang="en-US" sz="1800" spc="-75" dirty="0">
                <a:latin typeface="Microsoft Sans Serif"/>
                <a:cs typeface="Microsoft Sans Serif"/>
              </a:rPr>
              <a:t> </a:t>
            </a:r>
            <a:r>
              <a:rPr lang="en-US" sz="1800" spc="-155" dirty="0">
                <a:latin typeface="Microsoft Sans Serif"/>
                <a:cs typeface="Microsoft Sans Serif"/>
              </a:rPr>
              <a:t>the</a:t>
            </a:r>
            <a:r>
              <a:rPr lang="en-US" sz="1800" dirty="0">
                <a:latin typeface="Microsoft Sans Serif"/>
                <a:cs typeface="Microsoft Sans Serif"/>
              </a:rPr>
              <a:t> </a:t>
            </a:r>
            <a:r>
              <a:rPr lang="en-US" sz="1800" spc="-135" dirty="0">
                <a:latin typeface="Microsoft Sans Serif"/>
                <a:cs typeface="Microsoft Sans Serif"/>
              </a:rPr>
              <a:t>best</a:t>
            </a:r>
            <a:r>
              <a:rPr lang="en-US" sz="1800" spc="-5" dirty="0">
                <a:latin typeface="Microsoft Sans Serif"/>
                <a:cs typeface="Microsoft Sans Serif"/>
              </a:rPr>
              <a:t> </a:t>
            </a:r>
            <a:r>
              <a:rPr lang="en-US" sz="1800" spc="-75" dirty="0">
                <a:latin typeface="Microsoft Sans Serif"/>
                <a:cs typeface="Microsoft Sans Serif"/>
              </a:rPr>
              <a:t>prediction</a:t>
            </a:r>
            <a:r>
              <a:rPr lang="en-US" sz="1800" spc="-90" dirty="0">
                <a:latin typeface="Microsoft Sans Serif"/>
                <a:cs typeface="Microsoft Sans Serif"/>
              </a:rPr>
              <a:t> </a:t>
            </a:r>
            <a:r>
              <a:rPr lang="en-US" sz="1800" dirty="0">
                <a:latin typeface="Microsoft Sans Serif"/>
                <a:cs typeface="Microsoft Sans Serif"/>
              </a:rPr>
              <a:t>for</a:t>
            </a:r>
            <a:r>
              <a:rPr lang="en-US" sz="1800" spc="10" dirty="0">
                <a:latin typeface="Microsoft Sans Serif"/>
                <a:cs typeface="Microsoft Sans Serif"/>
              </a:rPr>
              <a:t> </a:t>
            </a:r>
            <a:r>
              <a:rPr lang="en-US" sz="1800" spc="-155" dirty="0">
                <a:latin typeface="Microsoft Sans Serif"/>
                <a:cs typeface="Microsoft Sans Serif"/>
              </a:rPr>
              <a:t>the</a:t>
            </a:r>
            <a:r>
              <a:rPr lang="en-US" sz="1800" spc="80" dirty="0">
                <a:latin typeface="Microsoft Sans Serif"/>
                <a:cs typeface="Microsoft Sans Serif"/>
              </a:rPr>
              <a:t> </a:t>
            </a:r>
            <a:r>
              <a:rPr lang="en-US" sz="1800" spc="-25" dirty="0">
                <a:latin typeface="Microsoft Sans Serif"/>
                <a:cs typeface="Microsoft Sans Serif"/>
              </a:rPr>
              <a:t>target </a:t>
            </a:r>
          </a:p>
          <a:p>
            <a:r>
              <a:rPr lang="en-IN" i="1" spc="20" dirty="0">
                <a:latin typeface="Times New Roman"/>
                <a:cs typeface="Times New Roman"/>
              </a:rPr>
              <a:t>G</a:t>
            </a:r>
            <a:r>
              <a:rPr lang="en-IN" i="1" dirty="0">
                <a:latin typeface="Times New Roman"/>
                <a:cs typeface="Times New Roman"/>
              </a:rPr>
              <a:t>a</a:t>
            </a:r>
            <a:r>
              <a:rPr lang="en-IN" i="1" spc="-35" dirty="0">
                <a:latin typeface="Times New Roman"/>
                <a:cs typeface="Times New Roman"/>
              </a:rPr>
              <a:t>i</a:t>
            </a:r>
            <a:r>
              <a:rPr lang="en-IN" i="1" dirty="0">
                <a:latin typeface="Times New Roman"/>
                <a:cs typeface="Times New Roman"/>
              </a:rPr>
              <a:t>n</a:t>
            </a:r>
            <a:r>
              <a:rPr lang="en-IN" spc="-5" dirty="0">
                <a:latin typeface="Times New Roman"/>
                <a:cs typeface="Times New Roman"/>
              </a:rPr>
              <a:t>(</a:t>
            </a:r>
            <a:r>
              <a:rPr lang="en-IN" i="1" dirty="0">
                <a:latin typeface="Times New Roman"/>
                <a:cs typeface="Times New Roman"/>
              </a:rPr>
              <a:t>S</a:t>
            </a:r>
            <a:r>
              <a:rPr lang="en-IN" dirty="0">
                <a:latin typeface="Times New Roman"/>
                <a:cs typeface="Times New Roman"/>
              </a:rPr>
              <a:t>,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i="1" spc="-30" dirty="0">
                <a:latin typeface="Times New Roman"/>
                <a:cs typeface="Times New Roman"/>
              </a:rPr>
              <a:t>Temp</a:t>
            </a:r>
            <a:r>
              <a:rPr lang="en-IN" dirty="0">
                <a:latin typeface="Times New Roman"/>
                <a:cs typeface="Times New Roman"/>
              </a:rPr>
              <a:t>)</a:t>
            </a:r>
            <a:r>
              <a:rPr lang="en-IN" spc="35" dirty="0">
                <a:latin typeface="Times New Roman"/>
                <a:cs typeface="Times New Roman"/>
              </a:rPr>
              <a:t> = 0.0289    </a:t>
            </a:r>
          </a:p>
          <a:p>
            <a:r>
              <a:rPr lang="en-IN" spc="35" dirty="0">
                <a:latin typeface="Times New Roman"/>
                <a:cs typeface="Times New Roman"/>
              </a:rPr>
              <a:t>Gain(S, Humidity) = 0.1516          </a:t>
            </a:r>
          </a:p>
          <a:p>
            <a:r>
              <a:rPr lang="en-IN" spc="35" dirty="0">
                <a:latin typeface="Times New Roman"/>
                <a:cs typeface="Times New Roman"/>
              </a:rPr>
              <a:t>Gain(S, Wind) = 0.0478                        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426A76C7-AEDC-6B04-A28F-F5A65590FC03}"/>
              </a:ext>
            </a:extLst>
          </p:cNvPr>
          <p:cNvGrpSpPr/>
          <p:nvPr/>
        </p:nvGrpSpPr>
        <p:grpSpPr>
          <a:xfrm>
            <a:off x="4724400" y="685800"/>
            <a:ext cx="4114800" cy="3486784"/>
            <a:chOff x="1056621" y="1516281"/>
            <a:chExt cx="6960234" cy="4755515"/>
          </a:xfrm>
        </p:grpSpPr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797A7365-44E9-726F-0C1D-4A13E739254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621" y="1516281"/>
              <a:ext cx="6855483" cy="4755116"/>
            </a:xfrm>
            <a:prstGeom prst="rect">
              <a:avLst/>
            </a:prstGeom>
          </p:spPr>
        </p:pic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B8A5A5D8-C1E3-1EAD-97FB-B18B44C81E21}"/>
                </a:ext>
              </a:extLst>
            </p:cNvPr>
            <p:cNvSpPr/>
            <p:nvPr/>
          </p:nvSpPr>
          <p:spPr>
            <a:xfrm>
              <a:off x="1071879" y="1529080"/>
              <a:ext cx="6939280" cy="4724400"/>
            </a:xfrm>
            <a:custGeom>
              <a:avLst/>
              <a:gdLst/>
              <a:ahLst/>
              <a:cxnLst/>
              <a:rect l="l" t="t" r="r" b="b"/>
              <a:pathLst>
                <a:path w="6939280" h="4724400">
                  <a:moveTo>
                    <a:pt x="0" y="4724400"/>
                  </a:moveTo>
                  <a:lnTo>
                    <a:pt x="6939280" y="4724400"/>
                  </a:lnTo>
                  <a:lnTo>
                    <a:pt x="6939280" y="0"/>
                  </a:lnTo>
                  <a:lnTo>
                    <a:pt x="0" y="0"/>
                  </a:lnTo>
                  <a:lnTo>
                    <a:pt x="0" y="472440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53E680-E6FC-EA83-32FA-7ABE574BB099}"/>
              </a:ext>
            </a:extLst>
          </p:cNvPr>
          <p:cNvSpPr txBox="1"/>
          <p:nvPr/>
        </p:nvSpPr>
        <p:spPr>
          <a:xfrm>
            <a:off x="609600" y="381000"/>
            <a:ext cx="8001000" cy="1190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775" indent="-346075">
              <a:lnSpc>
                <a:spcPct val="100000"/>
              </a:lnSpc>
              <a:spcBef>
                <a:spcPts val="325"/>
              </a:spcBef>
              <a:buClr>
                <a:srgbClr val="009999"/>
              </a:buClr>
              <a:buSzPct val="77083"/>
              <a:buFont typeface="Wingdings"/>
              <a:buChar char=""/>
              <a:tabLst>
                <a:tab pos="358140" algn="l"/>
                <a:tab pos="358775" algn="l"/>
              </a:tabLst>
            </a:pPr>
            <a:r>
              <a:rPr lang="en-US" sz="2400" spc="-380" dirty="0">
                <a:solidFill>
                  <a:srgbClr val="FF0000"/>
                </a:solidFill>
                <a:latin typeface="Microsoft Sans Serif"/>
                <a:cs typeface="Microsoft Sans Serif"/>
              </a:rPr>
              <a:t>L</a:t>
            </a:r>
            <a:r>
              <a:rPr lang="en-US" sz="2400" spc="-100" dirty="0">
                <a:solidFill>
                  <a:srgbClr val="FF0000"/>
                </a:solidFill>
                <a:latin typeface="Microsoft Sans Serif"/>
                <a:cs typeface="Microsoft Sans Serif"/>
              </a:rPr>
              <a:t>e</a:t>
            </a:r>
            <a:r>
              <a:rPr lang="en-US" sz="2400" spc="-65" dirty="0">
                <a:solidFill>
                  <a:srgbClr val="FF0000"/>
                </a:solidFill>
                <a:latin typeface="Microsoft Sans Serif"/>
                <a:cs typeface="Microsoft Sans Serif"/>
              </a:rPr>
              <a:t>t</a:t>
            </a:r>
            <a:r>
              <a:rPr lang="en-US" sz="2400" spc="-400" dirty="0">
                <a:solidFill>
                  <a:srgbClr val="FF0000"/>
                </a:solidFill>
                <a:latin typeface="Microsoft Sans Serif"/>
                <a:cs typeface="Microsoft Sans Serif"/>
              </a:rPr>
              <a:t>s</a:t>
            </a:r>
            <a:r>
              <a:rPr lang="en-US"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g</a:t>
            </a:r>
            <a:r>
              <a:rPr lang="en-US" sz="240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row</a:t>
            </a:r>
            <a:r>
              <a:rPr lang="en-US"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t</a:t>
            </a:r>
            <a:r>
              <a:rPr lang="en-US" sz="2400" spc="-300" dirty="0">
                <a:solidFill>
                  <a:srgbClr val="FF0000"/>
                </a:solidFill>
                <a:latin typeface="Microsoft Sans Serif"/>
                <a:cs typeface="Microsoft Sans Serif"/>
              </a:rPr>
              <a:t>h</a:t>
            </a:r>
            <a:r>
              <a:rPr lang="en-US" sz="2400" spc="-135" dirty="0">
                <a:solidFill>
                  <a:srgbClr val="FF0000"/>
                </a:solidFill>
                <a:latin typeface="Microsoft Sans Serif"/>
                <a:cs typeface="Microsoft Sans Serif"/>
              </a:rPr>
              <a:t>e</a:t>
            </a:r>
            <a:r>
              <a:rPr lang="en-US"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t</a:t>
            </a:r>
            <a:r>
              <a:rPr lang="en-US" sz="2400" spc="-105" dirty="0">
                <a:solidFill>
                  <a:srgbClr val="FF0000"/>
                </a:solidFill>
                <a:latin typeface="Microsoft Sans Serif"/>
                <a:cs typeface="Microsoft Sans Serif"/>
              </a:rPr>
              <a:t>ree</a:t>
            </a:r>
            <a:r>
              <a:rPr lang="en-US" sz="2400" spc="-105" dirty="0">
                <a:latin typeface="Microsoft Sans Serif"/>
                <a:cs typeface="Microsoft Sans Serif"/>
              </a:rPr>
              <a:t>:</a:t>
            </a:r>
            <a:endParaRPr lang="en-US" sz="2400" dirty="0">
              <a:latin typeface="Microsoft Sans Serif"/>
              <a:cs typeface="Microsoft Sans Serif"/>
            </a:endParaRPr>
          </a:p>
          <a:p>
            <a:pPr marL="755015" lvl="1" indent="-285115">
              <a:lnSpc>
                <a:spcPct val="100000"/>
              </a:lnSpc>
              <a:spcBef>
                <a:spcPts val="245"/>
              </a:spcBef>
              <a:buSzPct val="75000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2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r>
              <a:rPr lang="en-US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2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244"/>
              </a:spcBef>
              <a:buSzPct val="75000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lang="en-US"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</a:t>
            </a:r>
            <a:r>
              <a:rPr lang="en-US"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2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en-US"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en-US"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Outlook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CCD7F-BAFC-EC32-6B67-A0DC840D003E}"/>
              </a:ext>
            </a:extLst>
          </p:cNvPr>
          <p:cNvSpPr txBox="1"/>
          <p:nvPr/>
        </p:nvSpPr>
        <p:spPr>
          <a:xfrm>
            <a:off x="914400" y="2377271"/>
            <a:ext cx="8229600" cy="151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1475" indent="-346075">
              <a:lnSpc>
                <a:spcPct val="100000"/>
              </a:lnSpc>
              <a:spcBef>
                <a:spcPts val="780"/>
              </a:spcBef>
              <a:buClr>
                <a:srgbClr val="009999"/>
              </a:buClr>
              <a:buSzPct val="77083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IN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</a:t>
            </a:r>
            <a:r>
              <a:rPr lang="en-IN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IN" sz="20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IN" sz="2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IN" sz="2000" i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3234" marR="17780">
              <a:lnSpc>
                <a:spcPct val="120200"/>
              </a:lnSpc>
              <a:spcBef>
                <a:spcPts val="80"/>
              </a:spcBef>
            </a:pP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0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i="1" spc="-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i="1" spc="-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i="1" spc="-52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0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0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0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?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3234" marR="17780">
              <a:lnSpc>
                <a:spcPct val="120200"/>
              </a:lnSpc>
              <a:spcBef>
                <a:spcPts val="80"/>
              </a:spcBef>
            </a:pP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0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i="1" spc="-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i="1" spc="-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i="1" spc="-52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0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?</a:t>
            </a:r>
          </a:p>
          <a:p>
            <a:pPr marL="483234" marR="17780">
              <a:lnSpc>
                <a:spcPct val="120200"/>
              </a:lnSpc>
              <a:spcBef>
                <a:spcPts val="80"/>
              </a:spcBef>
            </a:pP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0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i="1" spc="-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i="1" spc="-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i="1" spc="-52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0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0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5C0776-ECE0-925C-8588-E3A3A1B8149D}"/>
              </a:ext>
            </a:extLst>
          </p:cNvPr>
          <p:cNvSpPr txBox="1"/>
          <p:nvPr/>
        </p:nvSpPr>
        <p:spPr>
          <a:xfrm>
            <a:off x="1066800" y="4419600"/>
            <a:ext cx="4572000" cy="151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1475" indent="-346075">
              <a:lnSpc>
                <a:spcPct val="100000"/>
              </a:lnSpc>
              <a:spcBef>
                <a:spcPts val="780"/>
              </a:spcBef>
              <a:buClr>
                <a:srgbClr val="009999"/>
              </a:buClr>
              <a:buSzPct val="77083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IN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</a:t>
            </a:r>
            <a:r>
              <a:rPr lang="en-IN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IN" sz="20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en-IN" sz="2000" i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3234" marR="17780">
              <a:lnSpc>
                <a:spcPct val="120200"/>
              </a:lnSpc>
              <a:spcBef>
                <a:spcPts val="80"/>
              </a:spcBef>
            </a:pP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0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0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0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0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?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3234" marR="17780">
              <a:lnSpc>
                <a:spcPct val="120200"/>
              </a:lnSpc>
              <a:spcBef>
                <a:spcPts val="80"/>
              </a:spcBef>
            </a:pP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0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0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?</a:t>
            </a:r>
          </a:p>
          <a:p>
            <a:pPr marL="483234" marR="17780">
              <a:lnSpc>
                <a:spcPct val="120200"/>
              </a:lnSpc>
              <a:spcBef>
                <a:spcPts val="80"/>
              </a:spcBef>
            </a:pP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0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0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0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F20BA-D5BA-09F2-E114-7ADBA771B967}"/>
              </a:ext>
            </a:extLst>
          </p:cNvPr>
          <p:cNvSpPr txBox="1"/>
          <p:nvPr/>
        </p:nvSpPr>
        <p:spPr>
          <a:xfrm>
            <a:off x="152400" y="1652759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For this, determine the information gain </a:t>
            </a:r>
            <a:r>
              <a:rPr lang="en-IN" sz="2000">
                <a:solidFill>
                  <a:srgbClr val="FF0000"/>
                </a:solidFill>
              </a:rPr>
              <a:t>of sunny </a:t>
            </a:r>
            <a:r>
              <a:rPr lang="en-IN" sz="2000" dirty="0">
                <a:solidFill>
                  <a:srgbClr val="FF0000"/>
                </a:solidFill>
              </a:rPr>
              <a:t>and rain due to temp, humidity and wind </a:t>
            </a:r>
          </a:p>
        </p:txBody>
      </p:sp>
    </p:spTree>
    <p:extLst>
      <p:ext uri="{BB962C8B-B14F-4D97-AF65-F5344CB8AC3E}">
        <p14:creationId xmlns:p14="http://schemas.microsoft.com/office/powerpoint/2010/main" val="2031756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985453-55A0-8943-EC26-DF8A4298F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98640"/>
              </p:ext>
            </p:extLst>
          </p:nvPr>
        </p:nvGraphicFramePr>
        <p:xfrm>
          <a:off x="457200" y="304800"/>
          <a:ext cx="5185725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94238688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1540325093"/>
                    </a:ext>
                  </a:extLst>
                </a:gridCol>
                <a:gridCol w="1147128">
                  <a:extLst>
                    <a:ext uri="{9D8B030D-6E8A-4147-A177-3AD203B41FA5}">
                      <a16:colId xmlns:a16="http://schemas.microsoft.com/office/drawing/2014/main" val="3910466583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3080042706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617969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Play 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6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1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1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70366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IN" sz="13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4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940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1985EC-733F-7F10-1468-D63ADB4B45CE}"/>
                  </a:ext>
                </a:extLst>
              </p:cNvPr>
              <p:cNvSpPr txBox="1"/>
              <p:nvPr/>
            </p:nvSpPr>
            <p:spPr>
              <a:xfrm>
                <a:off x="457200" y="2841980"/>
                <a:ext cx="7391400" cy="587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-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i="1" spc="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1" spc="-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1" spc="-52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=</a:t>
                </a:r>
                <a:r>
                  <a:rPr lang="en-IN" sz="1800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-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i="1" spc="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1" spc="-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1" spc="-52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z="1800" spc="114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spc="-116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−</a:t>
                </a:r>
                <a:r>
                  <a:rPr lang="en-IN" sz="1800" spc="-1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 </a:t>
                </a:r>
                <a:r>
                  <a:rPr lang="en-IN" sz="2000" dirty="0">
                    <a:highlight>
                      <a:srgbClr val="FFFF00"/>
                    </a:highlight>
                    <a:latin typeface="Symbol"/>
                    <a:cs typeface="Symbol"/>
                  </a:rPr>
                  <a:t>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sz="2000" i="1" spc="40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2000" i="1" spc="60" baseline="-16460" dirty="0" smtClean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2000" i="1" spc="-60" baseline="-16460" dirty="0" smtClean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IN" sz="2000" i="1" spc="60" baseline="-16460" dirty="0" smtClean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IN" sz="2000" i="1" spc="-60" baseline="-16460" dirty="0" smtClean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IN" sz="2000" i="1" spc="-52" baseline="-16460" dirty="0" smtClean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highlight>
                      <a:srgbClr val="FFFF00"/>
                    </a:highlight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sz="2000" i="1" spc="-10" dirty="0" err="1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Sv</a:t>
                </a:r>
                <a:r>
                  <a:rPr lang="en-IN" sz="20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1985EC-733F-7F10-1468-D63ADB4B4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41980"/>
                <a:ext cx="7391400" cy="587020"/>
              </a:xfrm>
              <a:prstGeom prst="rect">
                <a:avLst/>
              </a:prstGeom>
              <a:blipFill>
                <a:blip r:embed="rId2"/>
                <a:stretch>
                  <a:fillRect l="-660" b="-123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C5455A8-8549-B8F6-0A30-7E0BD56F9FC0}"/>
              </a:ext>
            </a:extLst>
          </p:cNvPr>
          <p:cNvSpPr txBox="1"/>
          <p:nvPr/>
        </p:nvSpPr>
        <p:spPr>
          <a:xfrm>
            <a:off x="609600" y="3657600"/>
            <a:ext cx="5791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Where A = Temperature, Humidity, Wind</a:t>
            </a:r>
          </a:p>
          <a:p>
            <a:r>
              <a:rPr lang="en-IN" dirty="0"/>
              <a:t>	   Values (Temperature) = Hot, Mild, Cool</a:t>
            </a:r>
          </a:p>
          <a:p>
            <a:r>
              <a:rPr lang="en-IN" dirty="0"/>
              <a:t>	   Values(Humidity) = High, Normal</a:t>
            </a:r>
          </a:p>
          <a:p>
            <a:r>
              <a:rPr lang="en-IN" dirty="0"/>
              <a:t>	    Values(Wind) = Weak, Strong</a:t>
            </a:r>
          </a:p>
        </p:txBody>
      </p:sp>
    </p:spTree>
    <p:extLst>
      <p:ext uri="{BB962C8B-B14F-4D97-AF65-F5344CB8AC3E}">
        <p14:creationId xmlns:p14="http://schemas.microsoft.com/office/powerpoint/2010/main" val="90259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4482-D094-17CF-B0E7-AB9F33B6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63F28-62E7-58B0-17B7-3A697BD363B3}"/>
              </a:ext>
            </a:extLst>
          </p:cNvPr>
          <p:cNvSpPr txBox="1"/>
          <p:nvPr/>
        </p:nvSpPr>
        <p:spPr>
          <a:xfrm>
            <a:off x="1066800" y="1524000"/>
            <a:ext cx="8472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three types of machine learning algorithms: supervised, unsupervised and reinforcement.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8CC00-3067-BFB5-0D92-D2FB9CA96295}"/>
              </a:ext>
            </a:extLst>
          </p:cNvPr>
          <p:cNvSpPr txBox="1"/>
          <p:nvPr/>
        </p:nvSpPr>
        <p:spPr>
          <a:xfrm>
            <a:off x="1047134" y="2496234"/>
            <a:ext cx="77612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supervised learning, the machine is taught by example.</a:t>
            </a:r>
          </a:p>
          <a:p>
            <a:r>
              <a:rPr lang="en-IN" dirty="0">
                <a:solidFill>
                  <a:srgbClr val="000000"/>
                </a:solidFill>
                <a:latin typeface="avenir-light"/>
              </a:rPr>
              <a:t>   </a:t>
            </a:r>
            <a:r>
              <a:rPr lang="en-IN" b="0" i="0" dirty="0">
                <a:solidFill>
                  <a:srgbClr val="000000"/>
                </a:solidFill>
                <a:effectLst/>
                <a:latin typeface="avenir-light"/>
              </a:rPr>
              <a:t>     - </a:t>
            </a:r>
            <a:r>
              <a:rPr lang="en-IN" b="0" i="0" dirty="0">
                <a:solidFill>
                  <a:srgbClr val="FF0000"/>
                </a:solidFill>
                <a:effectLst/>
                <a:latin typeface="avenir-light"/>
              </a:rPr>
              <a:t>Classification and Regression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unsupervised learning, </a:t>
            </a:r>
            <a:r>
              <a:rPr lang="en-US" b="0" i="0" dirty="0">
                <a:solidFill>
                  <a:srgbClr val="000000"/>
                </a:solidFill>
                <a:effectLst/>
                <a:latin typeface="avenir-light"/>
              </a:rPr>
              <a:t>the machine studies data to identify patterns</a:t>
            </a:r>
            <a:endParaRPr lang="en-IN" dirty="0"/>
          </a:p>
          <a:p>
            <a:r>
              <a:rPr lang="en-IN" dirty="0"/>
              <a:t>          - </a:t>
            </a:r>
            <a:r>
              <a:rPr lang="en-IN" i="0" dirty="0">
                <a:solidFill>
                  <a:srgbClr val="FF0000"/>
                </a:solidFill>
                <a:effectLst/>
                <a:latin typeface="avenir-light"/>
              </a:rPr>
              <a:t>Clustering and Dimensionality reduction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Reinforcement Learning(RL) is a type of machine learning technique that enables an agent to learn in an interactive environment by trial and error using feedback from its own actions and experiences.</a:t>
            </a:r>
          </a:p>
          <a:p>
            <a:br>
              <a:rPr lang="en-US" dirty="0"/>
            </a:br>
            <a:endParaRPr lang="en-US" b="0" i="0" dirty="0">
              <a:solidFill>
                <a:srgbClr val="000000"/>
              </a:solidFill>
              <a:effectLst/>
              <a:latin typeface="avenir-light"/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573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5280E-52B6-7A47-C0A3-0C306276D5AB}"/>
              </a:ext>
            </a:extLst>
          </p:cNvPr>
          <p:cNvSpPr txBox="1"/>
          <p:nvPr/>
        </p:nvSpPr>
        <p:spPr>
          <a:xfrm>
            <a:off x="153220" y="65215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spc="20" dirty="0">
                <a:latin typeface="Times New Roman"/>
                <a:cs typeface="Times New Roman"/>
              </a:rPr>
              <a:t>G</a:t>
            </a:r>
            <a:r>
              <a:rPr lang="en-IN" sz="2000" i="1" dirty="0">
                <a:latin typeface="Times New Roman"/>
                <a:cs typeface="Times New Roman"/>
              </a:rPr>
              <a:t>a</a:t>
            </a:r>
            <a:r>
              <a:rPr lang="en-IN" sz="2000" i="1" spc="-35" dirty="0">
                <a:latin typeface="Times New Roman"/>
                <a:cs typeface="Times New Roman"/>
              </a:rPr>
              <a:t>i</a:t>
            </a:r>
            <a:r>
              <a:rPr lang="en-IN" sz="2000" i="1" dirty="0">
                <a:latin typeface="Times New Roman"/>
                <a:cs typeface="Times New Roman"/>
              </a:rPr>
              <a:t>n</a:t>
            </a:r>
            <a:r>
              <a:rPr lang="en-IN" sz="2000" spc="-5">
                <a:latin typeface="Times New Roman"/>
                <a:cs typeface="Times New Roman"/>
              </a:rPr>
              <a:t>(</a:t>
            </a:r>
            <a:r>
              <a:rPr lang="en-IN" sz="2000" i="1" spc="4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i="1" spc="60" baseline="-1646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i="1" spc="-60" baseline="-1646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i="1" spc="60" baseline="-1646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i="1" spc="-60" baseline="-1646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i="1" spc="-52" baseline="-1646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>
                <a:latin typeface="Times New Roman"/>
                <a:cs typeface="Times New Roman"/>
              </a:rPr>
              <a:t>,</a:t>
            </a:r>
            <a:r>
              <a:rPr lang="en-IN" sz="2000" spc="-5">
                <a:latin typeface="Times New Roman"/>
                <a:cs typeface="Times New Roman"/>
              </a:rPr>
              <a:t> </a:t>
            </a:r>
            <a:r>
              <a:rPr lang="en-IN" sz="2000" i="1" spc="-30" dirty="0">
                <a:latin typeface="Times New Roman"/>
                <a:cs typeface="Times New Roman"/>
              </a:rPr>
              <a:t>Temperature</a:t>
            </a:r>
            <a:r>
              <a:rPr lang="en-IN" sz="2000" dirty="0">
                <a:latin typeface="Times New Roman"/>
                <a:cs typeface="Times New Roman"/>
              </a:rPr>
              <a:t>)</a:t>
            </a:r>
            <a:r>
              <a:rPr lang="en-IN" sz="2000" spc="35" dirty="0">
                <a:latin typeface="Times New Roman"/>
                <a:cs typeface="Times New Roman"/>
              </a:rPr>
              <a:t> = ?  </a:t>
            </a:r>
            <a:r>
              <a:rPr lang="en-IN" sz="2000" dirty="0"/>
              <a:t>Attribute : </a:t>
            </a:r>
            <a:r>
              <a:rPr lang="en-IN" sz="2000" b="1" dirty="0">
                <a:solidFill>
                  <a:srgbClr val="FF0000"/>
                </a:solidFill>
              </a:rPr>
              <a:t>Temperature</a:t>
            </a:r>
            <a:r>
              <a:rPr lang="en-IN" sz="2000" dirty="0"/>
              <a:t>     Values= Hot, Cool, Mild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32139-DD14-066F-5CEC-C44CA2F60E36}"/>
                  </a:ext>
                </a:extLst>
              </p:cNvPr>
              <p:cNvSpPr txBox="1"/>
              <p:nvPr/>
            </p:nvSpPr>
            <p:spPr>
              <a:xfrm>
                <a:off x="153220" y="2590624"/>
                <a:ext cx="8457380" cy="3922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1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b="1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b="1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b="1" i="1" spc="-52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800" b="1" dirty="0"/>
                  <a:t>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[2+,3-]   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IN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8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IN" b="1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b="1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b="1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b="1" i="1" spc="-52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-6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-</a:t>
                </a:r>
                <a:r>
                  <a:rPr lang="ar-AE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1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0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.97</a:t>
                </a:r>
                <a:endParaRPr lang="en-IN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𝒉𝒐𝒕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[0+,2-]  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𝑜𝑡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 </a:t>
                </a:r>
                <a:r>
                  <a:rPr lang="pl-PL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18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  =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𝒄𝒐𝒐𝒍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[1+,0-]  </a:t>
                </a:r>
              </a:p>
              <a:p>
                <a:r>
                  <a:rPr lang="en-IN" i="1" spc="-5" dirty="0">
                    <a:latin typeface="Times New Roman"/>
                    <a:cs typeface="Times New Roman"/>
                  </a:rPr>
                  <a:t>                </a:t>
                </a:r>
                <a:r>
                  <a:rPr lang="pl-PL" sz="17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7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7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</m:sSub>
                  </m:oMath>
                </a14:m>
                <a:r>
                  <a:rPr lang="en-IN" sz="17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IN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=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den>
                    </m:f>
                  </m:oMath>
                </a14:m>
                <a:r>
                  <a:rPr lang="ar-AE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7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7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17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sz="17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7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sz="1700" dirty="0">
                    <a:solidFill>
                      <a:schemeClr val="tx1"/>
                    </a:solidFill>
                  </a:rPr>
                  <a:t>=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𝒎𝒊𝒍𝒅</m:t>
                        </m:r>
                      </m:sub>
                    </m:sSub>
                    <m:r>
                      <a:rPr lang="en-IN" b="1" i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[1+,1-]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</m:oMath>
                </a14:m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IN" dirty="0">
                    <a:solidFill>
                      <a:schemeClr val="tx1"/>
                    </a:solidFill>
                  </a:rPr>
                  <a:t>    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= 1</a:t>
                </a:r>
                <a:endParaRPr lang="en-IN" spc="-5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endParaRPr lang="en-IN" spc="-5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r>
                  <a:rPr lang="en-IN" sz="20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a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000" i="1" spc="4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IN" sz="2000" i="1" spc="60" baseline="-1646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IN" sz="2000" i="1" spc="-60" baseline="-1646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IN" sz="2000" i="1" spc="60" baseline="-1646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sz="2000" i="1" spc="-60" baseline="-1646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sz="2000" i="1" spc="-52" baseline="-1646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IN" sz="2000" dirty="0">
                    <a:latin typeface="Times New Roman"/>
                    <a:cs typeface="Times New Roman"/>
                  </a:rPr>
                  <a:t>,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Temperature</a:t>
                </a:r>
                <a:r>
                  <a:rPr lang="en-IN" sz="2000" dirty="0">
                    <a:latin typeface="Times New Roman"/>
                    <a:cs typeface="Times New Roman"/>
                  </a:rPr>
                  <a:t>)</a:t>
                </a:r>
                <a:r>
                  <a:rPr lang="en-IN" sz="20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= 0.97 –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ar-AE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* 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ar-AE" sz="2000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 * 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ar-AE" sz="2000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* 1 )</a:t>
                </a:r>
              </a:p>
              <a:p>
                <a:endParaRPr lang="en-IN" spc="-5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r>
                  <a:rPr lang="en-IN" dirty="0"/>
                  <a:t> 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i="1" spc="4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IN" i="1" spc="60" baseline="-1646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IN" i="1" spc="-60" baseline="-1646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IN" i="1" spc="60" baseline="-1646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i="1" spc="-60" baseline="-1646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i="1" spc="-52" baseline="-1646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Temperature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0.570</a:t>
                </a:r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# </a:t>
                </a:r>
                <a:r>
                  <a:rPr lang="en-US" sz="1800" b="1" spc="-3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Information</a:t>
                </a:r>
                <a:r>
                  <a:rPr lang="en-US" sz="1800" b="1" spc="22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-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gain</a:t>
                </a:r>
                <a:r>
                  <a:rPr lang="en-US" sz="1800" b="1" spc="6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due</a:t>
                </a:r>
                <a:r>
                  <a:rPr lang="en-US" sz="1800" b="1" spc="-8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-1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to</a:t>
                </a:r>
                <a:r>
                  <a:rPr lang="en-US" sz="1800" b="1" spc="-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knowing</a:t>
                </a:r>
                <a:r>
                  <a:rPr lang="en-US" sz="1800" b="1" spc="7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IN" b="1" spc="-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</a:rPr>
                  <a:t>Temperature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32139-DD14-066F-5CEC-C44CA2F6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0" y="2590624"/>
                <a:ext cx="8457380" cy="3922420"/>
              </a:xfrm>
              <a:prstGeom prst="rect">
                <a:avLst/>
              </a:prstGeom>
              <a:blipFill>
                <a:blip r:embed="rId3"/>
                <a:stretch>
                  <a:fillRect l="-1801" t="-2177" r="-720" b="-2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Left 1">
            <a:extLst>
              <a:ext uri="{FF2B5EF4-FFF2-40B4-BE49-F238E27FC236}">
                <a16:creationId xmlns:a16="http://schemas.microsoft.com/office/drawing/2014/main" id="{4A5C934F-37B1-BA14-6F76-2E73F1110AA6}"/>
              </a:ext>
            </a:extLst>
          </p:cNvPr>
          <p:cNvSpPr/>
          <p:nvPr/>
        </p:nvSpPr>
        <p:spPr>
          <a:xfrm>
            <a:off x="871383" y="2751839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B39795B-FE6D-B23D-9765-50D2384A82C4}"/>
              </a:ext>
            </a:extLst>
          </p:cNvPr>
          <p:cNvSpPr/>
          <p:nvPr/>
        </p:nvSpPr>
        <p:spPr>
          <a:xfrm>
            <a:off x="680883" y="3409359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9B15361-7C51-3325-5097-5A6790186C90}"/>
              </a:ext>
            </a:extLst>
          </p:cNvPr>
          <p:cNvSpPr/>
          <p:nvPr/>
        </p:nvSpPr>
        <p:spPr>
          <a:xfrm>
            <a:off x="682113" y="3949306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3E90D68-8A3D-3CFF-DC96-AD686443BE95}"/>
              </a:ext>
            </a:extLst>
          </p:cNvPr>
          <p:cNvSpPr/>
          <p:nvPr/>
        </p:nvSpPr>
        <p:spPr>
          <a:xfrm>
            <a:off x="742335" y="4724400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9C26A5DD-637B-31C8-7C82-05C9A016C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56838"/>
              </p:ext>
            </p:extLst>
          </p:nvPr>
        </p:nvGraphicFramePr>
        <p:xfrm>
          <a:off x="5867400" y="563310"/>
          <a:ext cx="3172162" cy="3094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898">
                  <a:extLst>
                    <a:ext uri="{9D8B030D-6E8A-4147-A177-3AD203B41FA5}">
                      <a16:colId xmlns:a16="http://schemas.microsoft.com/office/drawing/2014/main" val="1994238688"/>
                    </a:ext>
                  </a:extLst>
                </a:gridCol>
                <a:gridCol w="699185">
                  <a:extLst>
                    <a:ext uri="{9D8B030D-6E8A-4147-A177-3AD203B41FA5}">
                      <a16:colId xmlns:a16="http://schemas.microsoft.com/office/drawing/2014/main" val="1540325093"/>
                    </a:ext>
                  </a:extLst>
                </a:gridCol>
                <a:gridCol w="701709">
                  <a:extLst>
                    <a:ext uri="{9D8B030D-6E8A-4147-A177-3AD203B41FA5}">
                      <a16:colId xmlns:a16="http://schemas.microsoft.com/office/drawing/2014/main" val="3910466583"/>
                    </a:ext>
                  </a:extLst>
                </a:gridCol>
                <a:gridCol w="699185">
                  <a:extLst>
                    <a:ext uri="{9D8B030D-6E8A-4147-A177-3AD203B41FA5}">
                      <a16:colId xmlns:a16="http://schemas.microsoft.com/office/drawing/2014/main" val="3080042706"/>
                    </a:ext>
                  </a:extLst>
                </a:gridCol>
                <a:gridCol w="699185">
                  <a:extLst>
                    <a:ext uri="{9D8B030D-6E8A-4147-A177-3AD203B41FA5}">
                      <a16:colId xmlns:a16="http://schemas.microsoft.com/office/drawing/2014/main" val="617969688"/>
                    </a:ext>
                  </a:extLst>
                </a:gridCol>
              </a:tblGrid>
              <a:tr h="644306"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Play 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64552"/>
                  </a:ext>
                </a:extLst>
              </a:tr>
              <a:tr h="451420">
                <a:tc>
                  <a:txBody>
                    <a:bodyPr/>
                    <a:lstStyle/>
                    <a:p>
                      <a:r>
                        <a:rPr lang="en-IN" sz="13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164167"/>
                  </a:ext>
                </a:extLst>
              </a:tr>
              <a:tr h="451420">
                <a:tc>
                  <a:txBody>
                    <a:bodyPr/>
                    <a:lstStyle/>
                    <a:p>
                      <a:r>
                        <a:rPr lang="en-IN" sz="13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17909"/>
                  </a:ext>
                </a:extLst>
              </a:tr>
              <a:tr h="451420">
                <a:tc>
                  <a:txBody>
                    <a:bodyPr/>
                    <a:lstStyle/>
                    <a:p>
                      <a:r>
                        <a:rPr lang="en-IN" sz="13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70366"/>
                  </a:ext>
                </a:extLst>
              </a:tr>
              <a:tr h="451420">
                <a:tc>
                  <a:txBody>
                    <a:bodyPr/>
                    <a:lstStyle/>
                    <a:p>
                      <a:r>
                        <a:rPr lang="en-IN" sz="13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47848"/>
                  </a:ext>
                </a:extLst>
              </a:tr>
              <a:tr h="644306">
                <a:tc>
                  <a:txBody>
                    <a:bodyPr/>
                    <a:lstStyle/>
                    <a:p>
                      <a:r>
                        <a:rPr lang="en-IN" sz="13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940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D32B80-E71F-C225-29A3-55E6EDCECD5D}"/>
                  </a:ext>
                </a:extLst>
              </p:cNvPr>
              <p:cNvSpPr txBox="1"/>
              <p:nvPr/>
            </p:nvSpPr>
            <p:spPr>
              <a:xfrm>
                <a:off x="153220" y="524287"/>
                <a:ext cx="5334000" cy="1510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G</a:t>
                </a:r>
                <a:r>
                  <a:rPr lang="en-IN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i</a:t>
                </a:r>
                <a:r>
                  <a:rPr lang="en-IN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-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i="1" spc="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1" spc="-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1" spc="-52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,</a:t>
                </a:r>
                <a:r>
                  <a:rPr lang="en-IN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pc="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=</a:t>
                </a:r>
                <a:r>
                  <a:rPr lang="en-IN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-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i="1" spc="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1" spc="-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1" spc="-52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pc="114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pc="-116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−</a:t>
                </a:r>
                <a:r>
                  <a:rPr lang="en-IN" spc="-1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 </a:t>
                </a:r>
                <a:r>
                  <a:rPr lang="en-IN" dirty="0">
                    <a:highlight>
                      <a:srgbClr val="FFFF00"/>
                    </a:highlight>
                    <a:latin typeface="Symbol"/>
                    <a:cs typeface="Symbol"/>
                  </a:rPr>
                  <a:t>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i="1" spc="40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i="1" spc="60" baseline="-16460" dirty="0" smtClean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i="1" spc="-60" baseline="-16460" dirty="0" smtClean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IN" i="1" spc="60" baseline="-16460" dirty="0" smtClean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IN" i="1" spc="-60" baseline="-16460" dirty="0" smtClean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IN" i="1" spc="-52" baseline="-16460" dirty="0" smtClean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IN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dirty="0">
                    <a:highlight>
                      <a:srgbClr val="FFFF00"/>
                    </a:highlight>
                    <a:latin typeface="Symbol"/>
                    <a:cs typeface="Symbol"/>
                  </a:rPr>
                  <a:t> </a:t>
                </a:r>
                <a:r>
                  <a:rPr lang="en-IN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i="1" spc="-10" dirty="0" err="1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Sv</a:t>
                </a:r>
                <a:r>
                  <a:rPr lang="en-IN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</a:p>
              <a:p>
                <a:endParaRPr lang="en-IN" sz="1500" i="1" spc="20" dirty="0">
                  <a:latin typeface="Times New Roman"/>
                  <a:cs typeface="Times New Roman"/>
                </a:endParaRPr>
              </a:p>
              <a:p>
                <a:r>
                  <a:rPr lang="en-IN" sz="15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5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5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5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5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500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15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1500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sz="15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1500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1500" i="1" spc="-52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500" dirty="0">
                    <a:latin typeface="Times New Roman"/>
                    <a:cs typeface="Times New Roman"/>
                  </a:rPr>
                  <a:t>,</a:t>
                </a:r>
                <a:r>
                  <a:rPr lang="en-IN" sz="15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1500" i="1" spc="-30" dirty="0">
                    <a:latin typeface="Times New Roman"/>
                    <a:cs typeface="Times New Roman"/>
                  </a:rPr>
                  <a:t>Temperature</a:t>
                </a:r>
                <a:r>
                  <a:rPr lang="en-IN" sz="1500" dirty="0">
                    <a:latin typeface="Times New Roman"/>
                    <a:cs typeface="Times New Roman"/>
                  </a:rPr>
                  <a:t>)</a:t>
                </a:r>
                <a:r>
                  <a:rPr lang="en-IN" sz="15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500" dirty="0">
                    <a:latin typeface="Times New Roman"/>
                    <a:cs typeface="Times New Roman"/>
                  </a:rPr>
                  <a:t>=</a:t>
                </a:r>
                <a:r>
                  <a:rPr lang="en-IN" sz="1500" spc="-30" dirty="0">
                    <a:latin typeface="Times New Roman"/>
                    <a:cs typeface="Times New Roman"/>
                  </a:rPr>
                  <a:t> </a:t>
                </a:r>
                <a:r>
                  <a:rPr lang="en-IN" sz="15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5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5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5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5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5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5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500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15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1500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sz="15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1500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1500" i="1" spc="-52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500" dirty="0">
                    <a:latin typeface="Times New Roman"/>
                    <a:cs typeface="Times New Roman"/>
                  </a:rPr>
                  <a:t>)</a:t>
                </a:r>
                <a:r>
                  <a:rPr lang="en-IN" sz="1500" spc="114" dirty="0">
                    <a:latin typeface="Times New Roman"/>
                    <a:cs typeface="Times New Roman"/>
                  </a:rPr>
                  <a:t> </a:t>
                </a:r>
                <a:r>
                  <a:rPr lang="en-IN" sz="1500" spc="-1165" dirty="0">
                    <a:latin typeface="Arial MT"/>
                    <a:cs typeface="Arial MT"/>
                  </a:rPr>
                  <a:t>−</a:t>
                </a:r>
                <a:r>
                  <a:rPr lang="en-IN" sz="1500" spc="-15" dirty="0">
                    <a:latin typeface="Arial MT"/>
                    <a:cs typeface="Arial MT"/>
                  </a:rPr>
                  <a:t> </a:t>
                </a:r>
                <a:r>
                  <a:rPr lang="en-IN" sz="1500" dirty="0">
                    <a:latin typeface="Symbol"/>
                    <a:cs typeface="Arial MT"/>
                  </a:rPr>
                  <a:t>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5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5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15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IN" sz="1500" b="0" i="1" smtClean="0">
                                    <a:latin typeface="Cambria Math" panose="02040503050406030204" pitchFamily="18" charset="0"/>
                                  </a:rPr>
                                  <m:t>𝑜𝑡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5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sz="1500" i="1" spc="4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1500" i="1" spc="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1500" i="1" spc="-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IN" sz="1500" i="1" spc="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IN" sz="1500" i="1" spc="-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IN" sz="1500" i="1" spc="-52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IN" sz="15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1500" dirty="0">
                    <a:latin typeface="Symbol"/>
                    <a:cs typeface="Symbol"/>
                  </a:rPr>
                  <a:t> </a:t>
                </a:r>
                <a:r>
                  <a:rPr lang="en-IN" sz="15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5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5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5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5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5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5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5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IN" sz="1500" b="0" i="1" smtClean="0">
                            <a:latin typeface="Cambria Math" panose="02040503050406030204" pitchFamily="18" charset="0"/>
                          </a:rPr>
                          <m:t>𝑜𝑡</m:t>
                        </m:r>
                      </m:sub>
                    </m:sSub>
                  </m:oMath>
                </a14:m>
                <a:r>
                  <a:rPr lang="en-IN" sz="1500" dirty="0"/>
                  <a:t> </a:t>
                </a:r>
                <a:r>
                  <a:rPr lang="en-IN" sz="1500" dirty="0">
                    <a:latin typeface="Times New Roman"/>
                    <a:cs typeface="Times New Roman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5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1500" b="0" i="1" smtClean="0">
                                    <a:latin typeface="Cambria Math" panose="02040503050406030204" pitchFamily="18" charset="0"/>
                                  </a:rPr>
                                  <m:t>𝑐𝑜𝑜𝑙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5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sz="1500" i="1" spc="4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1500" i="1" spc="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1500" i="1" spc="-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IN" sz="1500" i="1" spc="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IN" sz="1500" i="1" spc="-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IN" sz="1500" i="1" spc="-52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IN" sz="15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1500" dirty="0">
                    <a:latin typeface="Symbol"/>
                    <a:cs typeface="Symbol"/>
                  </a:rPr>
                  <a:t> </a:t>
                </a:r>
                <a:r>
                  <a:rPr lang="en-IN" sz="15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5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5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5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5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5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5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500" b="0" i="1" smtClean="0"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</m:sSub>
                  </m:oMath>
                </a14:m>
                <a:r>
                  <a:rPr lang="en-IN" sz="1500" dirty="0">
                    <a:latin typeface="Times New Roman"/>
                    <a:cs typeface="Times New Roman"/>
                  </a:rPr>
                  <a:t>)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5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1500" b="0" i="1" smtClean="0">
                                    <a:latin typeface="Cambria Math" panose="02040503050406030204" pitchFamily="18" charset="0"/>
                                  </a:rPr>
                                  <m:t>𝑚𝑖𝑙𝑑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5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sz="1500" i="1" spc="4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1500" i="1" spc="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1500" i="1" spc="-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IN" sz="1500" i="1" spc="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IN" sz="1500" i="1" spc="-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IN" sz="1500" i="1" spc="-52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IN" sz="15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1500" dirty="0">
                    <a:latin typeface="Symbol"/>
                    <a:cs typeface="Symbol"/>
                  </a:rPr>
                  <a:t> </a:t>
                </a:r>
                <a:r>
                  <a:rPr lang="en-IN" sz="15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5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5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5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5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5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5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500" b="0" i="1" smtClean="0">
                            <a:latin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</m:oMath>
                </a14:m>
                <a:r>
                  <a:rPr lang="en-IN" sz="1500" dirty="0">
                    <a:latin typeface="Times New Roman"/>
                    <a:cs typeface="Times New Roman"/>
                  </a:rPr>
                  <a:t>) )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D32B80-E71F-C225-29A3-55E6EDCEC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0" y="524287"/>
                <a:ext cx="5334000" cy="1510350"/>
              </a:xfrm>
              <a:prstGeom prst="rect">
                <a:avLst/>
              </a:prstGeom>
              <a:blipFill>
                <a:blip r:embed="rId4"/>
                <a:stretch>
                  <a:fillRect l="-914" b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815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5280E-52B6-7A47-C0A3-0C306276D5AB}"/>
              </a:ext>
            </a:extLst>
          </p:cNvPr>
          <p:cNvSpPr txBox="1"/>
          <p:nvPr/>
        </p:nvSpPr>
        <p:spPr>
          <a:xfrm>
            <a:off x="0" y="114633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spc="20" dirty="0">
                <a:latin typeface="Times New Roman"/>
                <a:cs typeface="Times New Roman"/>
              </a:rPr>
              <a:t>G</a:t>
            </a:r>
            <a:r>
              <a:rPr lang="en-IN" sz="2000" i="1" dirty="0">
                <a:latin typeface="Times New Roman"/>
                <a:cs typeface="Times New Roman"/>
              </a:rPr>
              <a:t>a</a:t>
            </a:r>
            <a:r>
              <a:rPr lang="en-IN" sz="2000" i="1" spc="-35" dirty="0">
                <a:latin typeface="Times New Roman"/>
                <a:cs typeface="Times New Roman"/>
              </a:rPr>
              <a:t>i</a:t>
            </a:r>
            <a:r>
              <a:rPr lang="en-IN" sz="2000" i="1" dirty="0">
                <a:latin typeface="Times New Roman"/>
                <a:cs typeface="Times New Roman"/>
              </a:rPr>
              <a:t>n</a:t>
            </a:r>
            <a:r>
              <a:rPr lang="en-IN" sz="2000" spc="-5">
                <a:latin typeface="Times New Roman"/>
                <a:cs typeface="Times New Roman"/>
              </a:rPr>
              <a:t>(</a:t>
            </a:r>
            <a:r>
              <a:rPr lang="en-IN" sz="2000" i="1" spc="4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i="1" spc="60" baseline="-1646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i="1" spc="-60" baseline="-1646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i="1" spc="60" baseline="-1646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i="1" spc="-60" baseline="-1646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i="1" spc="-52" baseline="-1646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>
                <a:latin typeface="Times New Roman"/>
                <a:cs typeface="Times New Roman"/>
              </a:rPr>
              <a:t>,</a:t>
            </a:r>
            <a:r>
              <a:rPr lang="en-IN" sz="2000" spc="-5">
                <a:latin typeface="Times New Roman"/>
                <a:cs typeface="Times New Roman"/>
              </a:rPr>
              <a:t> </a:t>
            </a:r>
            <a:r>
              <a:rPr lang="en-IN" sz="2000" i="1" spc="-30" dirty="0">
                <a:latin typeface="Times New Roman"/>
                <a:cs typeface="Times New Roman"/>
              </a:rPr>
              <a:t>Humidity</a:t>
            </a:r>
            <a:r>
              <a:rPr lang="en-IN" sz="2000" dirty="0">
                <a:latin typeface="Times New Roman"/>
                <a:cs typeface="Times New Roman"/>
              </a:rPr>
              <a:t>)</a:t>
            </a:r>
            <a:r>
              <a:rPr lang="en-IN" sz="2000" spc="35" dirty="0">
                <a:latin typeface="Times New Roman"/>
                <a:cs typeface="Times New Roman"/>
              </a:rPr>
              <a:t> = ?  </a:t>
            </a:r>
            <a:r>
              <a:rPr lang="en-IN" sz="2000" dirty="0"/>
              <a:t>Attribute : </a:t>
            </a:r>
            <a:r>
              <a:rPr lang="en-IN" sz="2000" b="1" dirty="0">
                <a:solidFill>
                  <a:srgbClr val="FF0000"/>
                </a:solidFill>
              </a:rPr>
              <a:t>Humidity</a:t>
            </a:r>
            <a:r>
              <a:rPr lang="en-IN" sz="2000" dirty="0"/>
              <a:t>        Values= High,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32139-DD14-066F-5CEC-C44CA2F60E36}"/>
                  </a:ext>
                </a:extLst>
              </p:cNvPr>
              <p:cNvSpPr txBox="1"/>
              <p:nvPr/>
            </p:nvSpPr>
            <p:spPr>
              <a:xfrm>
                <a:off x="195698" y="3730785"/>
                <a:ext cx="7514621" cy="2611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𝒉𝒊𝒈𝒉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[0+,3-]  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𝑖𝑔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 </a:t>
                </a:r>
                <a:r>
                  <a:rPr lang="pl-PL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i="1" spc="-10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18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i="1" spc="-10" dirty="0">
                    <a:latin typeface="Times New Roman"/>
                    <a:cs typeface="Times New Roman"/>
                  </a:rPr>
                  <a:t> 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=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𝒏𝒐𝒓𝒎𝒂𝒍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[2+,0-]  </a:t>
                </a:r>
              </a:p>
              <a:p>
                <a:r>
                  <a:rPr lang="en-IN" i="1" spc="-5" dirty="0">
                    <a:latin typeface="Times New Roman"/>
                    <a:cs typeface="Times New Roman"/>
                  </a:rPr>
                  <a:t>                </a:t>
                </a:r>
                <a:r>
                  <a:rPr lang="pl-PL" sz="17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7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7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</m:oMath>
                </a14:m>
                <a:r>
                  <a:rPr lang="en-IN" sz="17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IN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=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ar-AE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7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7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17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17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7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1700" dirty="0">
                    <a:solidFill>
                      <a:schemeClr val="tx1"/>
                    </a:solidFill>
                  </a:rPr>
                  <a:t>= 0</a:t>
                </a:r>
              </a:p>
              <a:p>
                <a:endParaRPr lang="en-IN" b="1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IN" sz="20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a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2000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20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2000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sz="20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000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000" i="1" spc="-52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000" dirty="0">
                    <a:latin typeface="Times New Roman"/>
                    <a:cs typeface="Times New Roman"/>
                  </a:rPr>
                  <a:t>,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Humidity</a:t>
                </a:r>
                <a:r>
                  <a:rPr lang="en-IN" sz="2000" dirty="0">
                    <a:latin typeface="Times New Roman"/>
                    <a:cs typeface="Times New Roman"/>
                  </a:rPr>
                  <a:t>)</a:t>
                </a:r>
                <a:r>
                  <a:rPr lang="en-IN" sz="20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= 0.97 –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ar-AE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* 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ar-AE" sz="2000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 * 0)</a:t>
                </a:r>
              </a:p>
              <a:p>
                <a:endParaRPr lang="en-IN" spc="-5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r>
                  <a:rPr lang="en-IN" dirty="0"/>
                  <a:t> 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18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1800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sz="18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1800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1800" i="1" spc="-52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Humidity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0.97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# </a:t>
                </a:r>
                <a:r>
                  <a:rPr lang="en-US" sz="1800" b="1" spc="-3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Information</a:t>
                </a:r>
                <a:r>
                  <a:rPr lang="en-US" sz="1800" b="1" spc="22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-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gain</a:t>
                </a:r>
                <a:r>
                  <a:rPr lang="en-US" sz="1800" b="1" spc="6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due</a:t>
                </a:r>
                <a:r>
                  <a:rPr lang="en-US" sz="1800" b="1" spc="-8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-1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to</a:t>
                </a:r>
                <a:r>
                  <a:rPr lang="en-US" sz="1800" b="1" spc="-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knowing</a:t>
                </a:r>
                <a:r>
                  <a:rPr lang="en-US" sz="1800" b="1" spc="7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IN" b="1" spc="-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</a:rPr>
                  <a:t>Humidity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32139-DD14-066F-5CEC-C44CA2F6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98" y="3730785"/>
                <a:ext cx="7514621" cy="2611484"/>
              </a:xfrm>
              <a:prstGeom prst="rect">
                <a:avLst/>
              </a:prstGeom>
              <a:blipFill>
                <a:blip r:embed="rId2"/>
                <a:stretch>
                  <a:fillRect l="-2028" t="-2804" r="-1135" b="-46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Left 7">
            <a:extLst>
              <a:ext uri="{FF2B5EF4-FFF2-40B4-BE49-F238E27FC236}">
                <a16:creationId xmlns:a16="http://schemas.microsoft.com/office/drawing/2014/main" id="{CB39795B-FE6D-B23D-9765-50D2384A82C4}"/>
              </a:ext>
            </a:extLst>
          </p:cNvPr>
          <p:cNvSpPr/>
          <p:nvPr/>
        </p:nvSpPr>
        <p:spPr>
          <a:xfrm>
            <a:off x="1052681" y="4448402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9B15361-7C51-3325-5097-5A6790186C90}"/>
              </a:ext>
            </a:extLst>
          </p:cNvPr>
          <p:cNvSpPr/>
          <p:nvPr/>
        </p:nvSpPr>
        <p:spPr>
          <a:xfrm>
            <a:off x="850346" y="3874043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EE21D2-347A-19BA-7987-C4FBA2130A09}"/>
                  </a:ext>
                </a:extLst>
              </p:cNvPr>
              <p:cNvSpPr txBox="1"/>
              <p:nvPr/>
            </p:nvSpPr>
            <p:spPr>
              <a:xfrm>
                <a:off x="243486" y="2927439"/>
                <a:ext cx="5463081" cy="762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b="1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b="1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b="1" i="1" spc="-52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800" b="1" dirty="0"/>
                  <a:t>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[2+,3-]   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IN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8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IN" b="1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b="1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b="1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b="1" i="1" spc="-52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-6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-</a:t>
                </a:r>
                <a:r>
                  <a:rPr lang="ar-AE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1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0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.97</a:t>
                </a:r>
                <a:endParaRPr lang="en-I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EE21D2-347A-19BA-7987-C4FBA2130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86" y="2927439"/>
                <a:ext cx="5463081" cy="762773"/>
              </a:xfrm>
              <a:prstGeom prst="rect">
                <a:avLst/>
              </a:prstGeom>
              <a:blipFill>
                <a:blip r:embed="rId3"/>
                <a:stretch>
                  <a:fillRect l="-1004" t="-4800" b="-4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Left 11">
            <a:extLst>
              <a:ext uri="{FF2B5EF4-FFF2-40B4-BE49-F238E27FC236}">
                <a16:creationId xmlns:a16="http://schemas.microsoft.com/office/drawing/2014/main" id="{229FE22A-2793-34CE-7502-491AD572B8D8}"/>
              </a:ext>
            </a:extLst>
          </p:cNvPr>
          <p:cNvSpPr/>
          <p:nvPr/>
        </p:nvSpPr>
        <p:spPr>
          <a:xfrm>
            <a:off x="1040846" y="3138517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F27CEE04-7436-EB7B-5925-C710C4FB3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249"/>
              </p:ext>
            </p:extLst>
          </p:nvPr>
        </p:nvGraphicFramePr>
        <p:xfrm>
          <a:off x="6276638" y="459215"/>
          <a:ext cx="2867362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068">
                  <a:extLst>
                    <a:ext uri="{9D8B030D-6E8A-4147-A177-3AD203B41FA5}">
                      <a16:colId xmlns:a16="http://schemas.microsoft.com/office/drawing/2014/main" val="1994238688"/>
                    </a:ext>
                  </a:extLst>
                </a:gridCol>
                <a:gridCol w="632003">
                  <a:extLst>
                    <a:ext uri="{9D8B030D-6E8A-4147-A177-3AD203B41FA5}">
                      <a16:colId xmlns:a16="http://schemas.microsoft.com/office/drawing/2014/main" val="1540325093"/>
                    </a:ext>
                  </a:extLst>
                </a:gridCol>
                <a:gridCol w="634285">
                  <a:extLst>
                    <a:ext uri="{9D8B030D-6E8A-4147-A177-3AD203B41FA5}">
                      <a16:colId xmlns:a16="http://schemas.microsoft.com/office/drawing/2014/main" val="3910466583"/>
                    </a:ext>
                  </a:extLst>
                </a:gridCol>
                <a:gridCol w="632003">
                  <a:extLst>
                    <a:ext uri="{9D8B030D-6E8A-4147-A177-3AD203B41FA5}">
                      <a16:colId xmlns:a16="http://schemas.microsoft.com/office/drawing/2014/main" val="3080042706"/>
                    </a:ext>
                  </a:extLst>
                </a:gridCol>
                <a:gridCol w="632003">
                  <a:extLst>
                    <a:ext uri="{9D8B030D-6E8A-4147-A177-3AD203B41FA5}">
                      <a16:colId xmlns:a16="http://schemas.microsoft.com/office/drawing/2014/main" val="617969688"/>
                    </a:ext>
                  </a:extLst>
                </a:gridCol>
              </a:tblGrid>
              <a:tr h="368479"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Play 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64552"/>
                  </a:ext>
                </a:extLst>
              </a:tr>
              <a:tr h="341683">
                <a:tc>
                  <a:txBody>
                    <a:bodyPr/>
                    <a:lstStyle/>
                    <a:p>
                      <a:r>
                        <a:rPr lang="en-IN" sz="13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164167"/>
                  </a:ext>
                </a:extLst>
              </a:tr>
              <a:tr h="341683">
                <a:tc>
                  <a:txBody>
                    <a:bodyPr/>
                    <a:lstStyle/>
                    <a:p>
                      <a:r>
                        <a:rPr lang="en-IN" sz="13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17909"/>
                  </a:ext>
                </a:extLst>
              </a:tr>
              <a:tr h="341683">
                <a:tc>
                  <a:txBody>
                    <a:bodyPr/>
                    <a:lstStyle/>
                    <a:p>
                      <a:r>
                        <a:rPr lang="en-IN" sz="13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70366"/>
                  </a:ext>
                </a:extLst>
              </a:tr>
              <a:tr h="341683">
                <a:tc>
                  <a:txBody>
                    <a:bodyPr/>
                    <a:lstStyle/>
                    <a:p>
                      <a:r>
                        <a:rPr lang="en-IN" sz="13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47848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r>
                        <a:rPr lang="en-IN" sz="13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940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F26AE8-3F04-5D58-A59B-39C21665583D}"/>
                  </a:ext>
                </a:extLst>
              </p:cNvPr>
              <p:cNvSpPr txBox="1"/>
              <p:nvPr/>
            </p:nvSpPr>
            <p:spPr>
              <a:xfrm>
                <a:off x="195698" y="655064"/>
                <a:ext cx="5976502" cy="1694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endParaRPr lang="en-IN" spc="-5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r>
                  <a:rPr lang="en-IN" sz="18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-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i="1" spc="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1" spc="-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1" spc="-52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=</a:t>
                </a:r>
                <a:r>
                  <a:rPr lang="en-IN" sz="1800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sz="1800" i="1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z="1800" spc="114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spc="-116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−</a:t>
                </a:r>
                <a:r>
                  <a:rPr lang="en-IN" sz="1800" spc="-1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 </a:t>
                </a:r>
                <a:r>
                  <a:rPr lang="en-IN" sz="2000" dirty="0">
                    <a:highlight>
                      <a:srgbClr val="FFFF00"/>
                    </a:highlight>
                    <a:latin typeface="Symbol"/>
                    <a:cs typeface="Symbol"/>
                  </a:rPr>
                  <a:t>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sz="2000" i="1" spc="40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2000" i="1" spc="60" baseline="-16460" dirty="0" smtClean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2000" i="1" spc="-60" baseline="-16460" dirty="0" smtClean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IN" sz="2000" i="1" spc="60" baseline="-16460" dirty="0" smtClean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IN" sz="2000" i="1" spc="-60" baseline="-16460" dirty="0" smtClean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IN" sz="2000" i="1" spc="-52" baseline="-16460" dirty="0" smtClean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highlight>
                      <a:srgbClr val="FFFF00"/>
                    </a:highlight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sz="2000" i="1" spc="-10" dirty="0" err="1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Sv</a:t>
                </a:r>
                <a:r>
                  <a:rPr lang="en-IN" sz="20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</a:p>
              <a:p>
                <a:r>
                  <a:rPr lang="en-IN" sz="16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6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6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600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16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1600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sz="16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1600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1600" i="1" spc="-52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600" dirty="0">
                    <a:latin typeface="Times New Roman"/>
                    <a:cs typeface="Times New Roman"/>
                  </a:rPr>
                  <a:t>,</a:t>
                </a:r>
                <a:r>
                  <a:rPr lang="en-IN" sz="16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1600" i="1" spc="-30" dirty="0">
                    <a:latin typeface="Times New Roman"/>
                    <a:cs typeface="Times New Roman"/>
                  </a:rPr>
                  <a:t>Humidity</a:t>
                </a:r>
                <a:r>
                  <a:rPr lang="en-IN" sz="1600" dirty="0">
                    <a:latin typeface="Times New Roman"/>
                    <a:cs typeface="Times New Roman"/>
                  </a:rPr>
                  <a:t>)</a:t>
                </a:r>
                <a:r>
                  <a:rPr lang="en-IN" sz="16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600" dirty="0">
                    <a:latin typeface="Times New Roman"/>
                    <a:cs typeface="Times New Roman"/>
                  </a:rPr>
                  <a:t>=</a:t>
                </a:r>
                <a:r>
                  <a:rPr lang="en-IN" sz="1600" spc="-30" dirty="0">
                    <a:latin typeface="Times New Roman"/>
                    <a:cs typeface="Times New Roman"/>
                  </a:rPr>
                  <a:t> </a:t>
                </a:r>
                <a:r>
                  <a:rPr lang="en-IN" sz="16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6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6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6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6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600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16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1600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sz="16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1600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1600" i="1" spc="-52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600" dirty="0">
                    <a:latin typeface="Times New Roman"/>
                    <a:cs typeface="Times New Roman"/>
                  </a:rPr>
                  <a:t>)</a:t>
                </a:r>
                <a:r>
                  <a:rPr lang="en-IN" sz="1600" spc="114" dirty="0">
                    <a:latin typeface="Times New Roman"/>
                    <a:cs typeface="Times New Roman"/>
                  </a:rPr>
                  <a:t> </a:t>
                </a:r>
                <a:r>
                  <a:rPr lang="en-IN" sz="1600" spc="-1165" dirty="0">
                    <a:latin typeface="Arial MT"/>
                    <a:cs typeface="Arial MT"/>
                  </a:rPr>
                  <a:t>−</a:t>
                </a:r>
                <a:r>
                  <a:rPr lang="en-IN" sz="1600" spc="-15" dirty="0">
                    <a:latin typeface="Arial MT"/>
                    <a:cs typeface="Arial MT"/>
                  </a:rPr>
                  <a:t> </a:t>
                </a:r>
                <a:r>
                  <a:rPr lang="en-IN" sz="1600" dirty="0">
                    <a:latin typeface="Symbol"/>
                    <a:cs typeface="Arial MT"/>
                  </a:rPr>
                  <a:t>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sz="1600" i="1" spc="4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1600" i="1" spc="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1600" i="1" spc="-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IN" sz="1600" i="1" spc="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IN" sz="1600" i="1" spc="-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IN" sz="1600" i="1" spc="-52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1600" dirty="0">
                    <a:latin typeface="Symbol"/>
                    <a:cs typeface="Symbol"/>
                  </a:rPr>
                  <a:t> </a:t>
                </a:r>
                <a:r>
                  <a:rPr lang="en-IN" sz="16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6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6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6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6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IN" sz="1600" dirty="0"/>
                  <a:t> </a:t>
                </a:r>
                <a:r>
                  <a:rPr lang="en-IN" sz="1600" dirty="0">
                    <a:latin typeface="Times New Roman"/>
                    <a:cs typeface="Times New Roman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𝑛𝑜𝑟𝑚𝑎𝑙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sz="1600" i="1" spc="4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1600" i="1" spc="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1600" i="1" spc="-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IN" sz="1600" i="1" spc="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IN" sz="1600" i="1" spc="-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IN" sz="1600" i="1" spc="-52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1600" dirty="0">
                    <a:latin typeface="Symbol"/>
                    <a:cs typeface="Symbol"/>
                  </a:rPr>
                  <a:t> </a:t>
                </a:r>
                <a:r>
                  <a:rPr lang="en-IN" sz="16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6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6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6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6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</m:oMath>
                </a14:m>
                <a:r>
                  <a:rPr lang="en-IN" sz="1600" dirty="0">
                    <a:latin typeface="Times New Roman"/>
                    <a:cs typeface="Times New Roman"/>
                  </a:rPr>
                  <a:t>) 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F26AE8-3F04-5D58-A59B-39C216655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98" y="655064"/>
                <a:ext cx="5976502" cy="1694951"/>
              </a:xfrm>
              <a:prstGeom prst="rect">
                <a:avLst/>
              </a:prstGeom>
              <a:blipFill>
                <a:blip r:embed="rId4"/>
                <a:stretch>
                  <a:fillRect l="-815" b="-3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563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5280E-52B6-7A47-C0A3-0C306276D5AB}"/>
              </a:ext>
            </a:extLst>
          </p:cNvPr>
          <p:cNvSpPr txBox="1"/>
          <p:nvPr/>
        </p:nvSpPr>
        <p:spPr>
          <a:xfrm>
            <a:off x="0" y="114633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spc="20" dirty="0">
                <a:latin typeface="Times New Roman"/>
                <a:cs typeface="Times New Roman"/>
              </a:rPr>
              <a:t>G</a:t>
            </a:r>
            <a:r>
              <a:rPr lang="en-IN" sz="2000" i="1" dirty="0">
                <a:latin typeface="Times New Roman"/>
                <a:cs typeface="Times New Roman"/>
              </a:rPr>
              <a:t>a</a:t>
            </a:r>
            <a:r>
              <a:rPr lang="en-IN" sz="2000" i="1" spc="-35" dirty="0">
                <a:latin typeface="Times New Roman"/>
                <a:cs typeface="Times New Roman"/>
              </a:rPr>
              <a:t>i</a:t>
            </a:r>
            <a:r>
              <a:rPr lang="en-IN" sz="2000" i="1" dirty="0">
                <a:latin typeface="Times New Roman"/>
                <a:cs typeface="Times New Roman"/>
              </a:rPr>
              <a:t>n</a:t>
            </a:r>
            <a:r>
              <a:rPr lang="en-IN" sz="2000" spc="-5">
                <a:latin typeface="Times New Roman"/>
                <a:cs typeface="Times New Roman"/>
              </a:rPr>
              <a:t>(</a:t>
            </a:r>
            <a:r>
              <a:rPr lang="en-IN" sz="2000" i="1" spc="4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i="1" spc="60" baseline="-1646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i="1" spc="-60" baseline="-1646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i="1" spc="60" baseline="-1646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i="1" spc="-60" baseline="-1646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i="1" spc="-52" baseline="-1646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>
                <a:latin typeface="Times New Roman"/>
                <a:cs typeface="Times New Roman"/>
              </a:rPr>
              <a:t>,</a:t>
            </a:r>
            <a:r>
              <a:rPr lang="en-IN" sz="2000" spc="-5">
                <a:latin typeface="Times New Roman"/>
                <a:cs typeface="Times New Roman"/>
              </a:rPr>
              <a:t> </a:t>
            </a:r>
            <a:r>
              <a:rPr lang="en-IN" sz="2000" i="1" spc="-30" dirty="0">
                <a:latin typeface="Times New Roman"/>
                <a:cs typeface="Times New Roman"/>
              </a:rPr>
              <a:t>Wind</a:t>
            </a:r>
            <a:r>
              <a:rPr lang="en-IN" sz="2000" dirty="0">
                <a:latin typeface="Times New Roman"/>
                <a:cs typeface="Times New Roman"/>
              </a:rPr>
              <a:t>)</a:t>
            </a:r>
            <a:r>
              <a:rPr lang="en-IN" sz="2000" spc="35" dirty="0">
                <a:latin typeface="Times New Roman"/>
                <a:cs typeface="Times New Roman"/>
              </a:rPr>
              <a:t> = ?  </a:t>
            </a:r>
            <a:r>
              <a:rPr lang="en-IN" sz="2000" dirty="0"/>
              <a:t>Attribute : </a:t>
            </a:r>
            <a:r>
              <a:rPr lang="en-IN" sz="2000" b="1" dirty="0">
                <a:solidFill>
                  <a:srgbClr val="FF0000"/>
                </a:solidFill>
              </a:rPr>
              <a:t>Wind</a:t>
            </a:r>
            <a:r>
              <a:rPr lang="en-IN" sz="2000" dirty="0"/>
              <a:t>       Values= Strong, Weak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32139-DD14-066F-5CEC-C44CA2F60E36}"/>
                  </a:ext>
                </a:extLst>
              </p:cNvPr>
              <p:cNvSpPr txBox="1"/>
              <p:nvPr/>
            </p:nvSpPr>
            <p:spPr>
              <a:xfrm>
                <a:off x="272454" y="2925292"/>
                <a:ext cx="7186904" cy="3835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1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b="1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b="1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b="1" i="1" spc="-52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800" b="1" dirty="0"/>
                  <a:t>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[2+,3-]   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IN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8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IN" b="1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b="1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b="1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b="1" i="1" spc="-52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-6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-</a:t>
                </a:r>
                <a:r>
                  <a:rPr lang="ar-AE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1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0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.97</a:t>
                </a:r>
                <a:endParaRPr lang="en-IN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𝒔𝒕𝒓𝒐𝒏𝒈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[1+,1-]    </a:t>
                </a:r>
              </a:p>
              <a:p>
                <a:r>
                  <a:rPr lang="en-IN" i="1" spc="-5" dirty="0">
                    <a:latin typeface="Times New Roman"/>
                    <a:cs typeface="Times New Roman"/>
                  </a:rPr>
                  <a:t>               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𝑠𝑡𝑟𝑜𝑛𝑔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 </a:t>
                </a:r>
                <a:r>
                  <a:rPr lang="pl-PL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i="1" spc="-10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18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i="1" spc="-10" dirty="0">
                    <a:latin typeface="Times New Roman"/>
                    <a:cs typeface="Times New Roman"/>
                  </a:rPr>
                  <a:t> 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= </a:t>
                </a:r>
                <a:r>
                  <a:rPr lang="en-IN" dirty="0"/>
                  <a:t>1</a:t>
                </a:r>
                <a:endParaRPr lang="en-I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𝒘𝒆𝒂𝒌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[1+,2-]  </a:t>
                </a:r>
              </a:p>
              <a:p>
                <a:r>
                  <a:rPr lang="en-IN" i="1" spc="-5" dirty="0">
                    <a:latin typeface="Times New Roman"/>
                    <a:cs typeface="Times New Roman"/>
                  </a:rPr>
                  <a:t>               </a:t>
                </a:r>
                <a:r>
                  <a:rPr lang="pl-PL" sz="17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7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7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𝑤𝑒𝑎𝑘</m:t>
                        </m:r>
                      </m:sub>
                    </m:sSub>
                  </m:oMath>
                </a14:m>
                <a:r>
                  <a:rPr lang="en-IN" sz="17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IN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=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ar-AE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7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7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17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ar-AE" sz="1700" dirty="0">
                    <a:latin typeface="Times New Roman"/>
                    <a:cs typeface="Times New Roman"/>
                  </a:rPr>
                  <a:t> </a:t>
                </a:r>
                <a:r>
                  <a:rPr lang="en-IN" sz="17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7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1700" dirty="0">
                    <a:solidFill>
                      <a:schemeClr val="tx1"/>
                    </a:solidFill>
                  </a:rPr>
                  <a:t>= </a:t>
                </a:r>
                <a:r>
                  <a:rPr lang="en-IN" sz="1700" dirty="0"/>
                  <a:t>0.9183</a:t>
                </a:r>
                <a:endParaRPr lang="en-IN" sz="1700" dirty="0">
                  <a:solidFill>
                    <a:schemeClr val="tx1"/>
                  </a:solidFill>
                </a:endParaRPr>
              </a:p>
              <a:p>
                <a:endParaRPr lang="en-IN" b="1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endParaRPr lang="en-IN" spc="-5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r>
                  <a:rPr lang="en-IN" sz="20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a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2000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20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2000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sz="20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000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000" i="1" spc="-52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000" dirty="0">
                    <a:latin typeface="Times New Roman"/>
                    <a:cs typeface="Times New Roman"/>
                  </a:rPr>
                  <a:t>,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Wind</a:t>
                </a:r>
                <a:r>
                  <a:rPr lang="en-IN" sz="2000" dirty="0">
                    <a:latin typeface="Times New Roman"/>
                    <a:cs typeface="Times New Roman"/>
                  </a:rPr>
                  <a:t>)</a:t>
                </a:r>
                <a:r>
                  <a:rPr lang="en-IN" sz="20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= 0.97 –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ar-AE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* </a:t>
                </a:r>
                <a:r>
                  <a:rPr lang="en-IN" sz="2000" dirty="0">
                    <a:latin typeface="Times New Roman"/>
                    <a:cs typeface="Times New Roman"/>
                  </a:rPr>
                  <a:t>1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ar-AE" sz="2000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 * 0.9183)</a:t>
                </a:r>
              </a:p>
              <a:p>
                <a:endParaRPr lang="en-IN" spc="-5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r>
                  <a:rPr lang="en-IN" dirty="0"/>
                  <a:t> 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1" spc="-52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Wind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0.0192  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# </a:t>
                </a:r>
                <a:r>
                  <a:rPr lang="en-US" sz="1800" b="1" spc="-3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Information</a:t>
                </a:r>
                <a:r>
                  <a:rPr lang="en-US" sz="1800" b="1" spc="22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-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gain</a:t>
                </a:r>
                <a:r>
                  <a:rPr lang="en-US" sz="1800" b="1" spc="6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due</a:t>
                </a:r>
                <a:r>
                  <a:rPr lang="en-US" sz="1800" b="1" spc="-8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-1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to</a:t>
                </a:r>
                <a:r>
                  <a:rPr lang="en-US" sz="1800" b="1" spc="-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knowing</a:t>
                </a:r>
                <a:r>
                  <a:rPr lang="en-US" sz="1800" b="1" spc="7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b="1" spc="-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</a:rPr>
                  <a:t>Wind</a:t>
                </a:r>
              </a:p>
              <a:p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32139-DD14-066F-5CEC-C44CA2F6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54" y="2925292"/>
                <a:ext cx="7186904" cy="3835281"/>
              </a:xfrm>
              <a:prstGeom prst="rect">
                <a:avLst/>
              </a:prstGeom>
              <a:blipFill>
                <a:blip r:embed="rId2"/>
                <a:stretch>
                  <a:fillRect l="-2205" t="-2226" r="-11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Left 1">
            <a:extLst>
              <a:ext uri="{FF2B5EF4-FFF2-40B4-BE49-F238E27FC236}">
                <a16:creationId xmlns:a16="http://schemas.microsoft.com/office/drawing/2014/main" id="{4A5C934F-37B1-BA14-6F76-2E73F1110AA6}"/>
              </a:ext>
            </a:extLst>
          </p:cNvPr>
          <p:cNvSpPr/>
          <p:nvPr/>
        </p:nvSpPr>
        <p:spPr>
          <a:xfrm>
            <a:off x="1027470" y="3079172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B39795B-FE6D-B23D-9765-50D2384A82C4}"/>
              </a:ext>
            </a:extLst>
          </p:cNvPr>
          <p:cNvSpPr/>
          <p:nvPr/>
        </p:nvSpPr>
        <p:spPr>
          <a:xfrm>
            <a:off x="1021325" y="3778828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9B15361-7C51-3325-5097-5A6790186C90}"/>
              </a:ext>
            </a:extLst>
          </p:cNvPr>
          <p:cNvSpPr/>
          <p:nvPr/>
        </p:nvSpPr>
        <p:spPr>
          <a:xfrm>
            <a:off x="883674" y="4419600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DA3C7F59-AB66-B21E-882C-5CCEE3B6A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24534"/>
              </p:ext>
            </p:extLst>
          </p:nvPr>
        </p:nvGraphicFramePr>
        <p:xfrm>
          <a:off x="6276638" y="459215"/>
          <a:ext cx="2867362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068">
                  <a:extLst>
                    <a:ext uri="{9D8B030D-6E8A-4147-A177-3AD203B41FA5}">
                      <a16:colId xmlns:a16="http://schemas.microsoft.com/office/drawing/2014/main" val="1994238688"/>
                    </a:ext>
                  </a:extLst>
                </a:gridCol>
                <a:gridCol w="632003">
                  <a:extLst>
                    <a:ext uri="{9D8B030D-6E8A-4147-A177-3AD203B41FA5}">
                      <a16:colId xmlns:a16="http://schemas.microsoft.com/office/drawing/2014/main" val="1540325093"/>
                    </a:ext>
                  </a:extLst>
                </a:gridCol>
                <a:gridCol w="634285">
                  <a:extLst>
                    <a:ext uri="{9D8B030D-6E8A-4147-A177-3AD203B41FA5}">
                      <a16:colId xmlns:a16="http://schemas.microsoft.com/office/drawing/2014/main" val="3910466583"/>
                    </a:ext>
                  </a:extLst>
                </a:gridCol>
                <a:gridCol w="632003">
                  <a:extLst>
                    <a:ext uri="{9D8B030D-6E8A-4147-A177-3AD203B41FA5}">
                      <a16:colId xmlns:a16="http://schemas.microsoft.com/office/drawing/2014/main" val="3080042706"/>
                    </a:ext>
                  </a:extLst>
                </a:gridCol>
                <a:gridCol w="632003">
                  <a:extLst>
                    <a:ext uri="{9D8B030D-6E8A-4147-A177-3AD203B41FA5}">
                      <a16:colId xmlns:a16="http://schemas.microsoft.com/office/drawing/2014/main" val="617969688"/>
                    </a:ext>
                  </a:extLst>
                </a:gridCol>
              </a:tblGrid>
              <a:tr h="368479"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Play 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64552"/>
                  </a:ext>
                </a:extLst>
              </a:tr>
              <a:tr h="341683">
                <a:tc>
                  <a:txBody>
                    <a:bodyPr/>
                    <a:lstStyle/>
                    <a:p>
                      <a:r>
                        <a:rPr lang="en-IN" sz="13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164167"/>
                  </a:ext>
                </a:extLst>
              </a:tr>
              <a:tr h="341683">
                <a:tc>
                  <a:txBody>
                    <a:bodyPr/>
                    <a:lstStyle/>
                    <a:p>
                      <a:r>
                        <a:rPr lang="en-IN" sz="13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17909"/>
                  </a:ext>
                </a:extLst>
              </a:tr>
              <a:tr h="341683">
                <a:tc>
                  <a:txBody>
                    <a:bodyPr/>
                    <a:lstStyle/>
                    <a:p>
                      <a:r>
                        <a:rPr lang="en-IN" sz="13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70366"/>
                  </a:ext>
                </a:extLst>
              </a:tr>
              <a:tr h="341683">
                <a:tc>
                  <a:txBody>
                    <a:bodyPr/>
                    <a:lstStyle/>
                    <a:p>
                      <a:r>
                        <a:rPr lang="en-IN" sz="13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47848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r>
                        <a:rPr lang="en-IN" sz="13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9408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9682DE3-878F-39B7-9917-28D75DF3F826}"/>
              </a:ext>
            </a:extLst>
          </p:cNvPr>
          <p:cNvSpPr txBox="1"/>
          <p:nvPr/>
        </p:nvSpPr>
        <p:spPr>
          <a:xfrm>
            <a:off x="2295832" y="3030482"/>
            <a:ext cx="4748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spc="4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i="1" spc="60" baseline="-1646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i="1" spc="-60" baseline="-1646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800" i="1" spc="60" baseline="-1646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i="1" spc="-60" baseline="-1646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i="1" spc="-52" baseline="-1646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57D90-B92B-89E1-8C4A-0BD11F77A914}"/>
                  </a:ext>
                </a:extLst>
              </p:cNvPr>
              <p:cNvSpPr txBox="1"/>
              <p:nvPr/>
            </p:nvSpPr>
            <p:spPr>
              <a:xfrm>
                <a:off x="284744" y="681045"/>
                <a:ext cx="5430256" cy="1519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-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i="1" spc="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1" spc="-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1" spc="-52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=</a:t>
                </a:r>
                <a:r>
                  <a:rPr lang="en-IN" sz="1800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-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i="1" spc="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1" spc="-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1" spc="-52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z="1800" spc="114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spc="-116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−</a:t>
                </a:r>
                <a:r>
                  <a:rPr lang="en-IN" sz="1800" spc="-1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 </a:t>
                </a:r>
                <a:r>
                  <a:rPr lang="en-IN" sz="2000" dirty="0">
                    <a:highlight>
                      <a:srgbClr val="FFFF00"/>
                    </a:highlight>
                    <a:latin typeface="Symbol"/>
                    <a:cs typeface="Symbol"/>
                  </a:rPr>
                  <a:t>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highlight>
                      <a:srgbClr val="FFFF00"/>
                    </a:highlight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sz="2000" i="1" spc="-10" dirty="0" err="1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Sv</a:t>
                </a:r>
                <a:r>
                  <a:rPr lang="en-IN" sz="20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</a:p>
              <a:p>
                <a:r>
                  <a:rPr lang="en-IN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i="1" dirty="0">
                    <a:latin typeface="Times New Roman"/>
                    <a:cs typeface="Times New Roman"/>
                  </a:rPr>
                  <a:t>a</a:t>
                </a:r>
                <a:r>
                  <a:rPr lang="en-IN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i="1" dirty="0">
                    <a:latin typeface="Times New Roman"/>
                    <a:cs typeface="Times New Roman"/>
                  </a:rPr>
                  <a:t>n</a:t>
                </a:r>
                <a:r>
                  <a:rPr lang="en-IN" spc="-5" dirty="0"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1" spc="-52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dirty="0">
                    <a:latin typeface="Times New Roman"/>
                    <a:cs typeface="Times New Roman"/>
                  </a:rPr>
                  <a:t>,</a:t>
                </a:r>
                <a:r>
                  <a:rPr lang="en-IN" spc="-5" dirty="0">
                    <a:latin typeface="Times New Roman"/>
                    <a:cs typeface="Times New Roman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Wind</a:t>
                </a:r>
                <a:r>
                  <a:rPr lang="en-IN" dirty="0">
                    <a:latin typeface="Times New Roman"/>
                    <a:cs typeface="Times New Roman"/>
                  </a:rPr>
                  <a:t>)</a:t>
                </a:r>
                <a:r>
                  <a:rPr lang="en-IN" spc="35" dirty="0">
                    <a:latin typeface="Times New Roman"/>
                    <a:cs typeface="Times New Roman"/>
                  </a:rPr>
                  <a:t> </a:t>
                </a:r>
                <a:r>
                  <a:rPr lang="en-IN" dirty="0">
                    <a:latin typeface="Times New Roman"/>
                    <a:cs typeface="Times New Roman"/>
                  </a:rPr>
                  <a:t>=</a:t>
                </a:r>
                <a:r>
                  <a:rPr lang="en-IN" spc="-30" dirty="0">
                    <a:latin typeface="Times New Roman"/>
                    <a:cs typeface="Times New Roman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i="1" dirty="0">
                    <a:latin typeface="Times New Roman"/>
                    <a:cs typeface="Times New Roman"/>
                  </a:rPr>
                  <a:t>n</a:t>
                </a:r>
                <a:r>
                  <a:rPr lang="en-IN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i="1" dirty="0">
                    <a:latin typeface="Times New Roman"/>
                    <a:cs typeface="Times New Roman"/>
                  </a:rPr>
                  <a:t>op</a:t>
                </a:r>
                <a:r>
                  <a:rPr lang="en-IN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pc="-5" dirty="0"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N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1" spc="-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1" spc="-52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dirty="0">
                    <a:latin typeface="Times New Roman"/>
                    <a:cs typeface="Times New Roman"/>
                  </a:rPr>
                  <a:t>)</a:t>
                </a:r>
                <a:r>
                  <a:rPr lang="en-IN" spc="114" dirty="0">
                    <a:latin typeface="Times New Roman"/>
                    <a:cs typeface="Times New Roman"/>
                  </a:rPr>
                  <a:t> </a:t>
                </a:r>
                <a:r>
                  <a:rPr lang="en-IN" spc="-1165" dirty="0">
                    <a:latin typeface="Arial MT"/>
                    <a:cs typeface="Arial MT"/>
                  </a:rPr>
                  <a:t>−</a:t>
                </a:r>
                <a:r>
                  <a:rPr lang="en-IN" spc="-15" dirty="0">
                    <a:latin typeface="Arial MT"/>
                    <a:cs typeface="Arial MT"/>
                  </a:rPr>
                  <a:t> </a:t>
                </a:r>
                <a:r>
                  <a:rPr lang="en-IN" dirty="0">
                    <a:latin typeface="Symbol"/>
                    <a:cs typeface="Arial MT"/>
                  </a:rPr>
                  <a:t>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𝑠𝑡𝑟𝑜𝑛𝑔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i="1" spc="4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i="1" spc="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i="1" spc="-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IN" i="1" spc="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IN" i="1" spc="-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IN" i="1" spc="-52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dirty="0">
                    <a:latin typeface="Symbol"/>
                    <a:cs typeface="Symbol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i="1" dirty="0">
                    <a:latin typeface="Times New Roman"/>
                    <a:cs typeface="Times New Roman"/>
                  </a:rPr>
                  <a:t>n</a:t>
                </a:r>
                <a:r>
                  <a:rPr lang="en-IN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i="1" dirty="0">
                    <a:latin typeface="Times New Roman"/>
                    <a:cs typeface="Times New Roman"/>
                  </a:rPr>
                  <a:t>op</a:t>
                </a:r>
                <a:r>
                  <a:rPr lang="en-IN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𝑠𝑡𝑟𝑜𝑛𝑔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Times New Roman"/>
                    <a:cs typeface="Times New Roman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𝑤𝑒𝑎𝑘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i="1" spc="4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i="1" spc="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i="1" spc="-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IN" i="1" spc="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IN" i="1" spc="-60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IN" i="1" spc="-52" baseline="-1646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dirty="0">
                    <a:latin typeface="Symbol"/>
                    <a:cs typeface="Symbol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i="1" dirty="0">
                    <a:latin typeface="Times New Roman"/>
                    <a:cs typeface="Times New Roman"/>
                  </a:rPr>
                  <a:t>n</a:t>
                </a:r>
                <a:r>
                  <a:rPr lang="en-IN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i="1" dirty="0">
                    <a:latin typeface="Times New Roman"/>
                    <a:cs typeface="Times New Roman"/>
                  </a:rPr>
                  <a:t>op</a:t>
                </a:r>
                <a:r>
                  <a:rPr lang="en-IN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𝑤𝑒𝑎𝑘</m:t>
                        </m:r>
                      </m:sub>
                    </m:sSub>
                  </m:oMath>
                </a14:m>
                <a:r>
                  <a:rPr lang="en-IN" dirty="0">
                    <a:latin typeface="Times New Roman"/>
                    <a:cs typeface="Times New Roman"/>
                  </a:rPr>
                  <a:t>) 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57D90-B92B-89E1-8C4A-0BD11F77A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44" y="681045"/>
                <a:ext cx="5430256" cy="1519647"/>
              </a:xfrm>
              <a:prstGeom prst="rect">
                <a:avLst/>
              </a:prstGeom>
              <a:blipFill>
                <a:blip r:embed="rId3"/>
                <a:stretch>
                  <a:fillRect l="-1010" b="-1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54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705" y="258195"/>
            <a:ext cx="514540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565" dirty="0"/>
              <a:t>After </a:t>
            </a:r>
            <a:r>
              <a:rPr spc="-565" dirty="0"/>
              <a:t>S</a:t>
            </a:r>
            <a:r>
              <a:rPr spc="-509" dirty="0"/>
              <a:t>e</a:t>
            </a:r>
            <a:r>
              <a:rPr spc="-405" dirty="0"/>
              <a:t>c</a:t>
            </a:r>
            <a:r>
              <a:rPr spc="-509" dirty="0"/>
              <a:t>on</a:t>
            </a:r>
            <a:r>
              <a:rPr spc="-480" dirty="0"/>
              <a:t>d</a:t>
            </a:r>
            <a:r>
              <a:rPr lang="en-IN" spc="-480" dirty="0"/>
              <a:t> Step</a:t>
            </a:r>
            <a:endParaRPr spc="-430" dirty="0"/>
          </a:p>
        </p:txBody>
      </p:sp>
      <p:grpSp>
        <p:nvGrpSpPr>
          <p:cNvPr id="3" name="object 3"/>
          <p:cNvGrpSpPr/>
          <p:nvPr/>
        </p:nvGrpSpPr>
        <p:grpSpPr>
          <a:xfrm>
            <a:off x="3048000" y="2269875"/>
            <a:ext cx="5638800" cy="3324157"/>
            <a:chOff x="843280" y="1563344"/>
            <a:chExt cx="6629400" cy="45231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613" y="1563344"/>
              <a:ext cx="6211956" cy="40043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680" y="3891280"/>
              <a:ext cx="2184399" cy="20523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43280" y="5567679"/>
              <a:ext cx="1178560" cy="518159"/>
            </a:xfrm>
            <a:custGeom>
              <a:avLst/>
              <a:gdLst/>
              <a:ahLst/>
              <a:cxnLst/>
              <a:rect l="l" t="t" r="r" b="b"/>
              <a:pathLst>
                <a:path w="1178560" h="518160">
                  <a:moveTo>
                    <a:pt x="1178559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1178559" y="518160"/>
                  </a:lnTo>
                  <a:lnTo>
                    <a:pt x="1178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62721" y="5259496"/>
            <a:ext cx="1003300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1710"/>
              </a:lnSpc>
              <a:spcBef>
                <a:spcPts val="90"/>
              </a:spcBef>
            </a:pPr>
            <a:r>
              <a:rPr sz="1450" b="1" spc="-15" dirty="0">
                <a:latin typeface="Times New Roman"/>
                <a:cs typeface="Times New Roman"/>
              </a:rPr>
              <a:t>{</a:t>
            </a:r>
            <a:r>
              <a:rPr sz="1450" b="1" spc="-10" dirty="0">
                <a:latin typeface="Times New Roman"/>
                <a:cs typeface="Times New Roman"/>
              </a:rPr>
              <a:t>D1</a:t>
            </a:r>
            <a:r>
              <a:rPr sz="1450" b="1" spc="-5" dirty="0">
                <a:latin typeface="Times New Roman"/>
                <a:cs typeface="Times New Roman"/>
              </a:rPr>
              <a:t>,</a:t>
            </a:r>
            <a:r>
              <a:rPr sz="1450" b="1" spc="-85" dirty="0">
                <a:latin typeface="Times New Roman"/>
                <a:cs typeface="Times New Roman"/>
              </a:rPr>
              <a:t> </a:t>
            </a:r>
            <a:r>
              <a:rPr sz="1450" b="1" spc="-10" dirty="0">
                <a:latin typeface="Times New Roman"/>
                <a:cs typeface="Times New Roman"/>
              </a:rPr>
              <a:t>D2</a:t>
            </a:r>
            <a:r>
              <a:rPr sz="1450" b="1" spc="-5" dirty="0">
                <a:latin typeface="Times New Roman"/>
                <a:cs typeface="Times New Roman"/>
              </a:rPr>
              <a:t>,</a:t>
            </a:r>
            <a:r>
              <a:rPr sz="1450" b="1" spc="-85" dirty="0">
                <a:latin typeface="Times New Roman"/>
                <a:cs typeface="Times New Roman"/>
              </a:rPr>
              <a:t> </a:t>
            </a:r>
            <a:r>
              <a:rPr sz="1450" b="1" spc="-10" dirty="0">
                <a:latin typeface="Times New Roman"/>
                <a:cs typeface="Times New Roman"/>
              </a:rPr>
              <a:t>D8}</a:t>
            </a:r>
            <a:endParaRPr sz="1450" dirty="0">
              <a:latin typeface="Times New Roman"/>
              <a:cs typeface="Times New Roman"/>
            </a:endParaRPr>
          </a:p>
          <a:p>
            <a:pPr marR="13335" algn="ctr">
              <a:lnSpc>
                <a:spcPts val="1710"/>
              </a:lnSpc>
            </a:pPr>
            <a:r>
              <a:rPr sz="1450" b="1" i="1" spc="-10" dirty="0">
                <a:latin typeface="Times New Roman"/>
                <a:cs typeface="Times New Roman"/>
              </a:rPr>
              <a:t>No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D1EC191E-BA3C-1EA9-82F4-4BB61726E6B1}"/>
              </a:ext>
            </a:extLst>
          </p:cNvPr>
          <p:cNvSpPr txBox="1"/>
          <p:nvPr/>
        </p:nvSpPr>
        <p:spPr>
          <a:xfrm>
            <a:off x="4511695" y="5333773"/>
            <a:ext cx="778510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90"/>
              </a:spcBef>
            </a:pPr>
            <a:r>
              <a:rPr sz="1450" b="1" spc="-15" dirty="0">
                <a:latin typeface="Times New Roman"/>
                <a:cs typeface="Times New Roman"/>
              </a:rPr>
              <a:t>{</a:t>
            </a:r>
            <a:r>
              <a:rPr sz="1450" b="1" spc="-5" dirty="0">
                <a:latin typeface="Times New Roman"/>
                <a:cs typeface="Times New Roman"/>
              </a:rPr>
              <a:t>D9,</a:t>
            </a:r>
            <a:r>
              <a:rPr sz="1450" b="1" spc="-85" dirty="0">
                <a:latin typeface="Times New Roman"/>
                <a:cs typeface="Times New Roman"/>
              </a:rPr>
              <a:t> </a:t>
            </a:r>
            <a:r>
              <a:rPr sz="1450" b="1" spc="-10" dirty="0">
                <a:latin typeface="Times New Roman"/>
                <a:cs typeface="Times New Roman"/>
              </a:rPr>
              <a:t>D</a:t>
            </a:r>
            <a:r>
              <a:rPr sz="1450" b="1" spc="-90" dirty="0">
                <a:latin typeface="Times New Roman"/>
                <a:cs typeface="Times New Roman"/>
              </a:rPr>
              <a:t>1</a:t>
            </a:r>
            <a:r>
              <a:rPr sz="1450" b="1" spc="-5" dirty="0">
                <a:latin typeface="Times New Roman"/>
                <a:cs typeface="Times New Roman"/>
              </a:rPr>
              <a:t>1}</a:t>
            </a:r>
            <a:endParaRPr sz="1450" dirty="0">
              <a:latin typeface="Times New Roman"/>
              <a:cs typeface="Times New Roman"/>
            </a:endParaRPr>
          </a:p>
          <a:p>
            <a:pPr marL="378460">
              <a:lnSpc>
                <a:spcPts val="1710"/>
              </a:lnSpc>
            </a:pPr>
            <a:r>
              <a:rPr sz="1450" b="1" i="1" spc="-60" dirty="0">
                <a:latin typeface="Times New Roman"/>
                <a:cs typeface="Times New Roman"/>
              </a:rPr>
              <a:t>Yes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67B1A2-FA52-37B7-45DC-F70080FC9835}"/>
              </a:ext>
            </a:extLst>
          </p:cNvPr>
          <p:cNvSpPr txBox="1"/>
          <p:nvPr/>
        </p:nvSpPr>
        <p:spPr>
          <a:xfrm>
            <a:off x="481875" y="1147217"/>
            <a:ext cx="4586748" cy="1376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1475" indent="-346075">
              <a:lnSpc>
                <a:spcPct val="100000"/>
              </a:lnSpc>
              <a:spcBef>
                <a:spcPts val="780"/>
              </a:spcBef>
              <a:buClr>
                <a:srgbClr val="009999"/>
              </a:buClr>
              <a:buSzPct val="77083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IN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</a:t>
            </a:r>
            <a:r>
              <a:rPr lang="en-IN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8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IN" sz="18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18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IN" sz="18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IN" sz="1800" i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3234" marR="17780">
              <a:lnSpc>
                <a:spcPct val="120200"/>
              </a:lnSpc>
              <a:spcBef>
                <a:spcPts val="80"/>
              </a:spcBef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i="1" spc="-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8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i="1" spc="-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i="1" spc="-52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8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8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0.97</a:t>
            </a:r>
            <a:endParaRPr lang="en-I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3234" marR="17780">
              <a:lnSpc>
                <a:spcPct val="120200"/>
              </a:lnSpc>
              <a:spcBef>
                <a:spcPts val="80"/>
              </a:spcBef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i="1" spc="-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8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i="1" spc="-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i="1" spc="-52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18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0.0192</a:t>
            </a:r>
          </a:p>
          <a:p>
            <a:pPr marL="483234" marR="17780">
              <a:lnSpc>
                <a:spcPct val="120200"/>
              </a:lnSpc>
              <a:spcBef>
                <a:spcPts val="80"/>
              </a:spcBef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i="1" spc="-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8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i="1" spc="-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i="1" spc="-52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8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0.570</a:t>
            </a:r>
          </a:p>
        </p:txBody>
      </p:sp>
    </p:spTree>
    <p:extLst>
      <p:ext uri="{BB962C8B-B14F-4D97-AF65-F5344CB8AC3E}">
        <p14:creationId xmlns:p14="http://schemas.microsoft.com/office/powerpoint/2010/main" val="2882229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985453-55A0-8943-EC26-DF8A4298F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23589"/>
              </p:ext>
            </p:extLst>
          </p:nvPr>
        </p:nvGraphicFramePr>
        <p:xfrm>
          <a:off x="457200" y="304800"/>
          <a:ext cx="5185725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94238688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1540325093"/>
                    </a:ext>
                  </a:extLst>
                </a:gridCol>
                <a:gridCol w="1147128">
                  <a:extLst>
                    <a:ext uri="{9D8B030D-6E8A-4147-A177-3AD203B41FA5}">
                      <a16:colId xmlns:a16="http://schemas.microsoft.com/office/drawing/2014/main" val="3910466583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3080042706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617969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Play 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6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1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179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3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70366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IN" sz="13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4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3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940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1985EC-733F-7F10-1468-D63ADB4B45CE}"/>
                  </a:ext>
                </a:extLst>
              </p:cNvPr>
              <p:cNvSpPr txBox="1"/>
              <p:nvPr/>
            </p:nvSpPr>
            <p:spPr>
              <a:xfrm>
                <a:off x="457200" y="2841980"/>
                <a:ext cx="7391400" cy="587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=</a:t>
                </a:r>
                <a:r>
                  <a:rPr lang="en-IN" sz="1800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z="1800" spc="114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spc="-116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−</a:t>
                </a:r>
                <a:r>
                  <a:rPr lang="en-IN" sz="1800" spc="-1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 </a:t>
                </a:r>
                <a:r>
                  <a:rPr lang="en-IN" sz="2000" dirty="0">
                    <a:highlight>
                      <a:srgbClr val="FFFF00"/>
                    </a:highlight>
                    <a:latin typeface="Symbol"/>
                    <a:cs typeface="Symbol"/>
                  </a:rPr>
                  <a:t>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sz="2000" i="1" spc="40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2000" b="0" i="1" spc="40" dirty="0" smtClean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rain</m:t>
                        </m:r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highlight>
                      <a:srgbClr val="FFFF00"/>
                    </a:highlight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sz="2000" i="1" spc="-10" dirty="0" err="1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Sv</a:t>
                </a:r>
                <a:r>
                  <a:rPr lang="en-IN" sz="20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1985EC-733F-7F10-1468-D63ADB4B4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41980"/>
                <a:ext cx="7391400" cy="587020"/>
              </a:xfrm>
              <a:prstGeom prst="rect">
                <a:avLst/>
              </a:prstGeom>
              <a:blipFill>
                <a:blip r:embed="rId2"/>
                <a:stretch>
                  <a:fillRect l="-660" b="-123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C5455A8-8549-B8F6-0A30-7E0BD56F9FC0}"/>
              </a:ext>
            </a:extLst>
          </p:cNvPr>
          <p:cNvSpPr txBox="1"/>
          <p:nvPr/>
        </p:nvSpPr>
        <p:spPr>
          <a:xfrm>
            <a:off x="609600" y="3657600"/>
            <a:ext cx="5791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Where A = Temperature, Humidity, Wind</a:t>
            </a:r>
          </a:p>
          <a:p>
            <a:r>
              <a:rPr lang="en-IN" dirty="0"/>
              <a:t>	   Values (Temperature) = </a:t>
            </a:r>
            <a:r>
              <a:rPr lang="en-IN" strike="sngStrike" dirty="0"/>
              <a:t>Hot, </a:t>
            </a:r>
            <a:r>
              <a:rPr lang="en-IN" dirty="0"/>
              <a:t>Mild, Cool</a:t>
            </a:r>
          </a:p>
          <a:p>
            <a:r>
              <a:rPr lang="en-IN" dirty="0"/>
              <a:t>	   Values(Humidity) = High, Normal</a:t>
            </a:r>
          </a:p>
          <a:p>
            <a:r>
              <a:rPr lang="en-IN" dirty="0"/>
              <a:t>	    Values(Wind) = Weak, 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69AFB-6AD4-6C4C-3613-910A7915983C}"/>
              </a:ext>
            </a:extLst>
          </p:cNvPr>
          <p:cNvSpPr txBox="1"/>
          <p:nvPr/>
        </p:nvSpPr>
        <p:spPr>
          <a:xfrm>
            <a:off x="764062" y="5029200"/>
            <a:ext cx="4572000" cy="1376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1475" indent="-346075">
              <a:lnSpc>
                <a:spcPct val="100000"/>
              </a:lnSpc>
              <a:spcBef>
                <a:spcPts val="780"/>
              </a:spcBef>
              <a:buClr>
                <a:srgbClr val="009999"/>
              </a:buClr>
              <a:buSzPct val="77083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IN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</a:t>
            </a:r>
            <a:r>
              <a:rPr lang="en-IN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8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IN" sz="18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18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en-IN" sz="1800" i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3234" marR="17780">
              <a:lnSpc>
                <a:spcPct val="120200"/>
              </a:lnSpc>
              <a:spcBef>
                <a:spcPts val="80"/>
              </a:spcBef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8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8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?</a:t>
            </a:r>
            <a:endParaRPr lang="en-I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3234" marR="17780">
              <a:lnSpc>
                <a:spcPct val="120200"/>
              </a:lnSpc>
              <a:spcBef>
                <a:spcPts val="80"/>
              </a:spcBef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18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?</a:t>
            </a:r>
          </a:p>
          <a:p>
            <a:pPr marL="483234" marR="17780">
              <a:lnSpc>
                <a:spcPct val="120200"/>
              </a:lnSpc>
              <a:spcBef>
                <a:spcPts val="80"/>
              </a:spcBef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8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?</a:t>
            </a:r>
          </a:p>
        </p:txBody>
      </p:sp>
    </p:spTree>
    <p:extLst>
      <p:ext uri="{BB962C8B-B14F-4D97-AF65-F5344CB8AC3E}">
        <p14:creationId xmlns:p14="http://schemas.microsoft.com/office/powerpoint/2010/main" val="56120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5280E-52B6-7A47-C0A3-0C306276D5AB}"/>
              </a:ext>
            </a:extLst>
          </p:cNvPr>
          <p:cNvSpPr txBox="1"/>
          <p:nvPr/>
        </p:nvSpPr>
        <p:spPr>
          <a:xfrm>
            <a:off x="0" y="114633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spc="20" dirty="0">
                <a:latin typeface="Times New Roman"/>
                <a:cs typeface="Times New Roman"/>
              </a:rPr>
              <a:t>G</a:t>
            </a:r>
            <a:r>
              <a:rPr lang="en-IN" sz="2000" i="1" dirty="0">
                <a:latin typeface="Times New Roman"/>
                <a:cs typeface="Times New Roman"/>
              </a:rPr>
              <a:t>a</a:t>
            </a:r>
            <a:r>
              <a:rPr lang="en-IN" sz="2000" i="1" spc="-35" dirty="0">
                <a:latin typeface="Times New Roman"/>
                <a:cs typeface="Times New Roman"/>
              </a:rPr>
              <a:t>i</a:t>
            </a:r>
            <a:r>
              <a:rPr lang="en-IN" sz="2000" i="1" dirty="0">
                <a:latin typeface="Times New Roman"/>
                <a:cs typeface="Times New Roman"/>
              </a:rPr>
              <a:t>n</a:t>
            </a:r>
            <a:r>
              <a:rPr lang="en-IN" sz="2000" spc="-5" dirty="0">
                <a:latin typeface="Times New Roman"/>
                <a:cs typeface="Times New Roman"/>
              </a:rPr>
              <a:t>(</a:t>
            </a:r>
            <a:r>
              <a:rPr lang="en-IN" sz="20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en-IN" sz="2000" dirty="0">
                <a:latin typeface="Times New Roman"/>
                <a:cs typeface="Times New Roman"/>
              </a:rPr>
              <a:t>,</a:t>
            </a:r>
            <a:r>
              <a:rPr lang="en-IN" sz="2000" spc="-5" dirty="0">
                <a:latin typeface="Times New Roman"/>
                <a:cs typeface="Times New Roman"/>
              </a:rPr>
              <a:t> </a:t>
            </a:r>
            <a:r>
              <a:rPr lang="en-IN" sz="2000" i="1" spc="-30" dirty="0">
                <a:latin typeface="Times New Roman"/>
                <a:cs typeface="Times New Roman"/>
              </a:rPr>
              <a:t>Temperature</a:t>
            </a:r>
            <a:r>
              <a:rPr lang="en-IN" sz="2000" dirty="0">
                <a:latin typeface="Times New Roman"/>
                <a:cs typeface="Times New Roman"/>
              </a:rPr>
              <a:t>)</a:t>
            </a:r>
            <a:r>
              <a:rPr lang="en-IN" sz="2000" spc="35" dirty="0">
                <a:latin typeface="Times New Roman"/>
                <a:cs typeface="Times New Roman"/>
              </a:rPr>
              <a:t> = ?  </a:t>
            </a:r>
            <a:r>
              <a:rPr lang="en-IN" sz="2000" dirty="0"/>
              <a:t>Attribute : </a:t>
            </a:r>
            <a:r>
              <a:rPr lang="en-IN" sz="2000" b="1" dirty="0">
                <a:solidFill>
                  <a:srgbClr val="FF0000"/>
                </a:solidFill>
              </a:rPr>
              <a:t>Temperature</a:t>
            </a:r>
            <a:r>
              <a:rPr lang="en-IN" sz="2000" dirty="0"/>
              <a:t>     Values= Cool, Mild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32139-DD14-066F-5CEC-C44CA2F60E36}"/>
                  </a:ext>
                </a:extLst>
              </p:cNvPr>
              <p:cNvSpPr txBox="1"/>
              <p:nvPr/>
            </p:nvSpPr>
            <p:spPr>
              <a:xfrm>
                <a:off x="104438" y="2860235"/>
                <a:ext cx="8575681" cy="2978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1" i="1" spc="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sz="1800" b="1" dirty="0"/>
                  <a:t>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[3+,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-]   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IN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8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IN" b="1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-6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-</a:t>
                </a:r>
                <a:r>
                  <a:rPr lang="ar-AE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1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0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.97</a:t>
                </a:r>
                <a:endParaRPr lang="en-IN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𝒄𝒐𝒐𝒍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[1+,1-]  </a:t>
                </a:r>
              </a:p>
              <a:p>
                <a:r>
                  <a:rPr lang="en-IN" i="1" spc="-5" dirty="0">
                    <a:latin typeface="Times New Roman"/>
                    <a:cs typeface="Times New Roman"/>
                  </a:rPr>
                  <a:t>                </a:t>
                </a:r>
                <a:r>
                  <a:rPr lang="pl-PL" sz="17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7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7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</m:sSub>
                  </m:oMath>
                </a14:m>
                <a:r>
                  <a:rPr lang="en-IN" sz="17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IN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=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den>
                    </m:f>
                  </m:oMath>
                </a14:m>
                <a:r>
                  <a:rPr lang="ar-AE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7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7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17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sz="17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7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sz="1700" dirty="0">
                    <a:solidFill>
                      <a:schemeClr val="tx1"/>
                    </a:solidFill>
                  </a:rPr>
                  <a:t>=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𝒎𝒊𝒍𝒅</m:t>
                        </m:r>
                      </m:sub>
                    </m:sSub>
                    <m:r>
                      <a:rPr lang="en-IN" b="1" i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[2+,1-]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</m:oMath>
                </a14:m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IN" dirty="0">
                    <a:solidFill>
                      <a:schemeClr val="tx1"/>
                    </a:solidFill>
                  </a:rPr>
                  <a:t>    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ar-AE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ar-AE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= 0.9183</a:t>
                </a:r>
                <a:endParaRPr lang="en-IN" spc="-5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r>
                  <a:rPr lang="en-IN" sz="20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a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000" i="1" spc="4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IN" sz="2000" b="0" i="1" spc="4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rain</m:t>
                    </m:r>
                  </m:oMath>
                </a14:m>
                <a:r>
                  <a:rPr lang="en-IN" sz="2000" dirty="0">
                    <a:latin typeface="Times New Roman"/>
                    <a:cs typeface="Times New Roman"/>
                  </a:rPr>
                  <a:t>,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Temperature</a:t>
                </a:r>
                <a:r>
                  <a:rPr lang="en-IN" sz="2000" dirty="0">
                    <a:latin typeface="Times New Roman"/>
                    <a:cs typeface="Times New Roman"/>
                  </a:rPr>
                  <a:t>)</a:t>
                </a:r>
                <a:r>
                  <a:rPr lang="en-IN" sz="20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= 0.97 –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ar-AE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* </a:t>
                </a:r>
                <a:r>
                  <a:rPr lang="en-IN" sz="2000" dirty="0">
                    <a:latin typeface="Times New Roman"/>
                    <a:cs typeface="Times New Roman"/>
                  </a:rPr>
                  <a:t>1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ar-AE" sz="2000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 * 0.9183)</a:t>
                </a:r>
              </a:p>
              <a:p>
                <a:endParaRPr lang="en-IN" spc="-5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r>
                  <a:rPr lang="en-IN" dirty="0"/>
                  <a:t> 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i="1" spc="4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IN" b="0" i="1" spc="4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rain</m:t>
                    </m:r>
                  </m:oMath>
                </a14:m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Temperature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0.0192</a:t>
                </a:r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# </a:t>
                </a:r>
                <a:r>
                  <a:rPr lang="en-US" sz="1800" b="1" spc="-3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Information</a:t>
                </a:r>
                <a:r>
                  <a:rPr lang="en-US" sz="1800" b="1" spc="22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-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gain</a:t>
                </a:r>
                <a:r>
                  <a:rPr lang="en-US" sz="1800" b="1" spc="6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due</a:t>
                </a:r>
                <a:r>
                  <a:rPr lang="en-US" sz="1800" b="1" spc="-8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-1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to</a:t>
                </a:r>
                <a:r>
                  <a:rPr lang="en-US" sz="1800" b="1" spc="-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knowing</a:t>
                </a:r>
                <a:r>
                  <a:rPr lang="en-US" sz="1800" b="1" spc="7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IN" b="1" spc="-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</a:rPr>
                  <a:t>Temperature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32139-DD14-066F-5CEC-C44CA2F6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8" y="2860235"/>
                <a:ext cx="8575681" cy="2978123"/>
              </a:xfrm>
              <a:prstGeom prst="rect">
                <a:avLst/>
              </a:prstGeom>
              <a:blipFill>
                <a:blip r:embed="rId3"/>
                <a:stretch>
                  <a:fillRect l="-1777" t="-2863" r="-711" b="-3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Left 1">
            <a:extLst>
              <a:ext uri="{FF2B5EF4-FFF2-40B4-BE49-F238E27FC236}">
                <a16:creationId xmlns:a16="http://schemas.microsoft.com/office/drawing/2014/main" id="{4A5C934F-37B1-BA14-6F76-2E73F1110AA6}"/>
              </a:ext>
            </a:extLst>
          </p:cNvPr>
          <p:cNvSpPr/>
          <p:nvPr/>
        </p:nvSpPr>
        <p:spPr>
          <a:xfrm>
            <a:off x="635410" y="2938622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B39795B-FE6D-B23D-9765-50D2384A82C4}"/>
              </a:ext>
            </a:extLst>
          </p:cNvPr>
          <p:cNvSpPr/>
          <p:nvPr/>
        </p:nvSpPr>
        <p:spPr>
          <a:xfrm>
            <a:off x="685800" y="3581400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9B15361-7C51-3325-5097-5A6790186C90}"/>
              </a:ext>
            </a:extLst>
          </p:cNvPr>
          <p:cNvSpPr/>
          <p:nvPr/>
        </p:nvSpPr>
        <p:spPr>
          <a:xfrm>
            <a:off x="762000" y="4230329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9C26A5DD-637B-31C8-7C82-05C9A016C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03037"/>
              </p:ext>
            </p:extLst>
          </p:nvPr>
        </p:nvGraphicFramePr>
        <p:xfrm>
          <a:off x="5867400" y="563310"/>
          <a:ext cx="3172162" cy="3018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898">
                  <a:extLst>
                    <a:ext uri="{9D8B030D-6E8A-4147-A177-3AD203B41FA5}">
                      <a16:colId xmlns:a16="http://schemas.microsoft.com/office/drawing/2014/main" val="1994238688"/>
                    </a:ext>
                  </a:extLst>
                </a:gridCol>
                <a:gridCol w="699185">
                  <a:extLst>
                    <a:ext uri="{9D8B030D-6E8A-4147-A177-3AD203B41FA5}">
                      <a16:colId xmlns:a16="http://schemas.microsoft.com/office/drawing/2014/main" val="1540325093"/>
                    </a:ext>
                  </a:extLst>
                </a:gridCol>
                <a:gridCol w="701709">
                  <a:extLst>
                    <a:ext uri="{9D8B030D-6E8A-4147-A177-3AD203B41FA5}">
                      <a16:colId xmlns:a16="http://schemas.microsoft.com/office/drawing/2014/main" val="3910466583"/>
                    </a:ext>
                  </a:extLst>
                </a:gridCol>
                <a:gridCol w="699185">
                  <a:extLst>
                    <a:ext uri="{9D8B030D-6E8A-4147-A177-3AD203B41FA5}">
                      <a16:colId xmlns:a16="http://schemas.microsoft.com/office/drawing/2014/main" val="3080042706"/>
                    </a:ext>
                  </a:extLst>
                </a:gridCol>
                <a:gridCol w="699185">
                  <a:extLst>
                    <a:ext uri="{9D8B030D-6E8A-4147-A177-3AD203B41FA5}">
                      <a16:colId xmlns:a16="http://schemas.microsoft.com/office/drawing/2014/main" val="617969688"/>
                    </a:ext>
                  </a:extLst>
                </a:gridCol>
              </a:tblGrid>
              <a:tr h="587940"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Play 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64552"/>
                  </a:ext>
                </a:extLst>
              </a:tr>
              <a:tr h="418090">
                <a:tc>
                  <a:txBody>
                    <a:bodyPr/>
                    <a:lstStyle/>
                    <a:p>
                      <a:r>
                        <a:rPr lang="en-IN" sz="13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164167"/>
                  </a:ext>
                </a:extLst>
              </a:tr>
              <a:tr h="418090">
                <a:tc>
                  <a:txBody>
                    <a:bodyPr/>
                    <a:lstStyle/>
                    <a:p>
                      <a:r>
                        <a:rPr lang="en-IN" sz="13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17909"/>
                  </a:ext>
                </a:extLst>
              </a:tr>
              <a:tr h="418090">
                <a:tc>
                  <a:txBody>
                    <a:bodyPr/>
                    <a:lstStyle/>
                    <a:p>
                      <a:r>
                        <a:rPr lang="en-IN" sz="13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70366"/>
                  </a:ext>
                </a:extLst>
              </a:tr>
              <a:tr h="587940">
                <a:tc>
                  <a:txBody>
                    <a:bodyPr/>
                    <a:lstStyle/>
                    <a:p>
                      <a:r>
                        <a:rPr lang="en-IN" sz="13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47848"/>
                  </a:ext>
                </a:extLst>
              </a:tr>
              <a:tr h="587940">
                <a:tc>
                  <a:txBody>
                    <a:bodyPr/>
                    <a:lstStyle/>
                    <a:p>
                      <a:r>
                        <a:rPr lang="en-IN" sz="13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940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CF2D08-BB9F-72B4-3EF2-13CC1942DB81}"/>
                  </a:ext>
                </a:extLst>
              </p:cNvPr>
              <p:cNvSpPr txBox="1"/>
              <p:nvPr/>
            </p:nvSpPr>
            <p:spPr>
              <a:xfrm>
                <a:off x="304800" y="606935"/>
                <a:ext cx="5410200" cy="1576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G</a:t>
                </a:r>
                <a:r>
                  <a:rPr lang="en-IN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i</a:t>
                </a:r>
                <a:r>
                  <a:rPr lang="en-IN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,</a:t>
                </a:r>
                <a:r>
                  <a:rPr lang="en-IN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pc="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=</a:t>
                </a:r>
                <a:r>
                  <a:rPr lang="en-IN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pc="114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pc="-116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−</a:t>
                </a:r>
                <a:r>
                  <a:rPr lang="en-IN" spc="-1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 </a:t>
                </a:r>
                <a:r>
                  <a:rPr lang="en-IN" sz="2000" dirty="0">
                    <a:highlight>
                      <a:srgbClr val="FFFF00"/>
                    </a:highlight>
                    <a:latin typeface="Symbol"/>
                    <a:cs typeface="Symbol"/>
                  </a:rPr>
                  <a:t>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sz="2000" i="1" spc="40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2000" b="0" i="1" spc="40" dirty="0" smtClean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rain</m:t>
                        </m:r>
                        <m:r>
                          <a:rPr lang="en-IN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highlight>
                      <a:srgbClr val="FFFF00"/>
                    </a:highlight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sz="2000" i="1" spc="-10" dirty="0" err="1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Sv</a:t>
                </a:r>
                <a:r>
                  <a:rPr lang="en-IN" sz="20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</a:p>
              <a:p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Temperature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spc="-30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114" dirty="0">
                    <a:latin typeface="Times New Roman"/>
                    <a:cs typeface="Times New Roman"/>
                  </a:rPr>
                  <a:t> </a:t>
                </a:r>
                <a:r>
                  <a:rPr lang="en-IN" sz="1800" spc="-1165" dirty="0">
                    <a:latin typeface="Arial MT"/>
                    <a:cs typeface="Arial MT"/>
                  </a:rPr>
                  <a:t>−</a:t>
                </a:r>
                <a:r>
                  <a:rPr lang="en-IN" sz="1800" spc="-15" dirty="0">
                    <a:latin typeface="Arial MT"/>
                    <a:cs typeface="Arial MT"/>
                  </a:rPr>
                  <a:t> </a:t>
                </a:r>
                <a:r>
                  <a:rPr lang="en-IN" sz="2000" dirty="0">
                    <a:latin typeface="Symbol"/>
                    <a:cs typeface="Arial MT"/>
                  </a:rPr>
                  <a:t> (</a:t>
                </a:r>
                <a:r>
                  <a:rPr lang="en-IN" sz="2000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𝑐𝑜𝑜𝑙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sz="2000" i="1" spc="4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2000" i="1" spc="60" baseline="-1646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rain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/>
                    <a:cs typeface="Times New Roman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𝑚𝑖𝑙𝑑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IN" sz="2000" i="1" spc="4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2000" i="1" spc="60" baseline="-1646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rain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/>
                    <a:cs typeface="Times New Roman"/>
                  </a:rPr>
                  <a:t>) )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CF2D08-BB9F-72B4-3EF2-13CC1942D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06935"/>
                <a:ext cx="5410200" cy="1576394"/>
              </a:xfrm>
              <a:prstGeom prst="rect">
                <a:avLst/>
              </a:prstGeom>
              <a:blipFill>
                <a:blip r:embed="rId4"/>
                <a:stretch>
                  <a:fillRect l="-11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933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5280E-52B6-7A47-C0A3-0C306276D5AB}"/>
              </a:ext>
            </a:extLst>
          </p:cNvPr>
          <p:cNvSpPr txBox="1"/>
          <p:nvPr/>
        </p:nvSpPr>
        <p:spPr>
          <a:xfrm>
            <a:off x="0" y="114633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spc="20" dirty="0">
                <a:latin typeface="Times New Roman"/>
                <a:cs typeface="Times New Roman"/>
              </a:rPr>
              <a:t>G</a:t>
            </a:r>
            <a:r>
              <a:rPr lang="en-IN" sz="2000" i="1" dirty="0">
                <a:latin typeface="Times New Roman"/>
                <a:cs typeface="Times New Roman"/>
              </a:rPr>
              <a:t>a</a:t>
            </a:r>
            <a:r>
              <a:rPr lang="en-IN" sz="2000" i="1" spc="-35" dirty="0">
                <a:latin typeface="Times New Roman"/>
                <a:cs typeface="Times New Roman"/>
              </a:rPr>
              <a:t>i</a:t>
            </a:r>
            <a:r>
              <a:rPr lang="en-IN" sz="2000" i="1" dirty="0">
                <a:latin typeface="Times New Roman"/>
                <a:cs typeface="Times New Roman"/>
              </a:rPr>
              <a:t>n</a:t>
            </a:r>
            <a:r>
              <a:rPr lang="en-IN" sz="2000" spc="-5" dirty="0">
                <a:latin typeface="Times New Roman"/>
                <a:cs typeface="Times New Roman"/>
              </a:rPr>
              <a:t>(</a:t>
            </a:r>
            <a:r>
              <a:rPr lang="en-IN" sz="20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en-IN" sz="2000" dirty="0">
                <a:latin typeface="Times New Roman"/>
                <a:cs typeface="Times New Roman"/>
              </a:rPr>
              <a:t>,</a:t>
            </a:r>
            <a:r>
              <a:rPr lang="en-IN" sz="2000" spc="-5" dirty="0">
                <a:latin typeface="Times New Roman"/>
                <a:cs typeface="Times New Roman"/>
              </a:rPr>
              <a:t> </a:t>
            </a:r>
            <a:r>
              <a:rPr lang="en-IN" sz="2000" i="1" spc="-30" dirty="0">
                <a:latin typeface="Times New Roman"/>
                <a:cs typeface="Times New Roman"/>
              </a:rPr>
              <a:t>Humidity</a:t>
            </a:r>
            <a:r>
              <a:rPr lang="en-IN" sz="2000" dirty="0">
                <a:latin typeface="Times New Roman"/>
                <a:cs typeface="Times New Roman"/>
              </a:rPr>
              <a:t>)</a:t>
            </a:r>
            <a:r>
              <a:rPr lang="en-IN" sz="2000" spc="35" dirty="0">
                <a:latin typeface="Times New Roman"/>
                <a:cs typeface="Times New Roman"/>
              </a:rPr>
              <a:t> = ?  </a:t>
            </a:r>
            <a:r>
              <a:rPr lang="en-IN" sz="2000" dirty="0"/>
              <a:t>Attribute : </a:t>
            </a:r>
            <a:r>
              <a:rPr lang="en-IN" sz="2000" b="1" dirty="0">
                <a:solidFill>
                  <a:srgbClr val="FF0000"/>
                </a:solidFill>
              </a:rPr>
              <a:t>Humidity</a:t>
            </a:r>
            <a:r>
              <a:rPr lang="en-IN" sz="2000" dirty="0"/>
              <a:t>        Values= High,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32139-DD14-066F-5CEC-C44CA2F60E36}"/>
                  </a:ext>
                </a:extLst>
              </p:cNvPr>
              <p:cNvSpPr txBox="1"/>
              <p:nvPr/>
            </p:nvSpPr>
            <p:spPr>
              <a:xfrm>
                <a:off x="228600" y="2794947"/>
                <a:ext cx="7765587" cy="2887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𝒉𝒊𝒈𝒉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[1+,1-]  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𝑖𝑔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 </a:t>
                </a:r>
                <a:r>
                  <a:rPr lang="pl-PL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i="1" spc="-10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18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i="1" spc="-10" dirty="0">
                    <a:latin typeface="Times New Roman"/>
                    <a:cs typeface="Times New Roman"/>
                  </a:rPr>
                  <a:t> 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=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𝒏𝒐𝒓𝒎𝒂𝒍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[2+,1-]  </a:t>
                </a:r>
              </a:p>
              <a:p>
                <a:r>
                  <a:rPr lang="en-IN" i="1" spc="-5" dirty="0">
                    <a:latin typeface="Times New Roman"/>
                    <a:cs typeface="Times New Roman"/>
                  </a:rPr>
                  <a:t>                </a:t>
                </a:r>
                <a:r>
                  <a:rPr lang="pl-PL" sz="17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7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7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</m:oMath>
                </a14:m>
                <a:r>
                  <a:rPr lang="en-IN" sz="17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IN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=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ar-AE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7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7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sz="17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17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sz="17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17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7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7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17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sz="17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1700" dirty="0">
                    <a:solidFill>
                      <a:schemeClr val="tx1"/>
                    </a:solidFill>
                  </a:rPr>
                  <a:t>= 0.9183</a:t>
                </a:r>
              </a:p>
              <a:p>
                <a:endParaRPr lang="en-IN" b="1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</a:p>
              <a:p>
                <a:r>
                  <a:rPr lang="en-IN" sz="20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a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2000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20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sz="2000" dirty="0">
                    <a:latin typeface="Times New Roman"/>
                    <a:cs typeface="Times New Roman"/>
                  </a:rPr>
                  <a:t>,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Humidity</a:t>
                </a:r>
                <a:r>
                  <a:rPr lang="en-IN" sz="2000" dirty="0">
                    <a:latin typeface="Times New Roman"/>
                    <a:cs typeface="Times New Roman"/>
                  </a:rPr>
                  <a:t>)</a:t>
                </a:r>
                <a:r>
                  <a:rPr lang="en-IN" sz="20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= 0.97 –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ar-AE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* 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ar-AE" sz="2000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 * 0.9183)</a:t>
                </a:r>
              </a:p>
              <a:p>
                <a:endParaRPr lang="en-IN" spc="-5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r>
                  <a:rPr lang="en-IN" dirty="0"/>
                  <a:t> 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18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Humidity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0.01912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# </a:t>
                </a:r>
                <a:r>
                  <a:rPr lang="en-US" sz="1800" b="1" spc="-3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Information</a:t>
                </a:r>
                <a:r>
                  <a:rPr lang="en-US" sz="1800" b="1" spc="22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-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gain</a:t>
                </a:r>
                <a:r>
                  <a:rPr lang="en-US" sz="1800" b="1" spc="6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due</a:t>
                </a:r>
                <a:r>
                  <a:rPr lang="en-US" sz="1800" b="1" spc="-8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-1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to</a:t>
                </a:r>
                <a:r>
                  <a:rPr lang="en-US" sz="1800" b="1" spc="-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knowing</a:t>
                </a:r>
                <a:r>
                  <a:rPr lang="en-US" sz="1800" b="1" spc="7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IN" b="1" spc="-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</a:rPr>
                  <a:t>Humidity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32139-DD14-066F-5CEC-C44CA2F6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794947"/>
                <a:ext cx="7765587" cy="2887842"/>
              </a:xfrm>
              <a:prstGeom prst="rect">
                <a:avLst/>
              </a:prstGeom>
              <a:blipFill>
                <a:blip r:embed="rId2"/>
                <a:stretch>
                  <a:fillRect l="-2042" t="-2532" r="-1100" b="-40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Left 7">
            <a:extLst>
              <a:ext uri="{FF2B5EF4-FFF2-40B4-BE49-F238E27FC236}">
                <a16:creationId xmlns:a16="http://schemas.microsoft.com/office/drawing/2014/main" id="{CB39795B-FE6D-B23D-9765-50D2384A82C4}"/>
              </a:ext>
            </a:extLst>
          </p:cNvPr>
          <p:cNvSpPr/>
          <p:nvPr/>
        </p:nvSpPr>
        <p:spPr>
          <a:xfrm>
            <a:off x="849117" y="2861492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9B15361-7C51-3325-5097-5A6790186C90}"/>
              </a:ext>
            </a:extLst>
          </p:cNvPr>
          <p:cNvSpPr/>
          <p:nvPr/>
        </p:nvSpPr>
        <p:spPr>
          <a:xfrm>
            <a:off x="1037159" y="3624778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EE21D2-347A-19BA-7987-C4FBA2130A09}"/>
                  </a:ext>
                </a:extLst>
              </p:cNvPr>
              <p:cNvSpPr txBox="1"/>
              <p:nvPr/>
            </p:nvSpPr>
            <p:spPr>
              <a:xfrm>
                <a:off x="369556" y="2103290"/>
                <a:ext cx="5463081" cy="762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i="1" spc="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sz="1800" b="1" dirty="0"/>
                  <a:t>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[3+,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-]   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IN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8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IN" b="1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-6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-</a:t>
                </a:r>
                <a:r>
                  <a:rPr lang="ar-AE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1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0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.97</a:t>
                </a:r>
                <a:endParaRPr lang="en-I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EE21D2-347A-19BA-7987-C4FBA2130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56" y="2103290"/>
                <a:ext cx="5463081" cy="762773"/>
              </a:xfrm>
              <a:prstGeom prst="rect">
                <a:avLst/>
              </a:prstGeom>
              <a:blipFill>
                <a:blip r:embed="rId3"/>
                <a:stretch>
                  <a:fillRect l="-1004" t="-4800" b="-4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Left 11">
            <a:extLst>
              <a:ext uri="{FF2B5EF4-FFF2-40B4-BE49-F238E27FC236}">
                <a16:creationId xmlns:a16="http://schemas.microsoft.com/office/drawing/2014/main" id="{229FE22A-2793-34CE-7502-491AD572B8D8}"/>
              </a:ext>
            </a:extLst>
          </p:cNvPr>
          <p:cNvSpPr/>
          <p:nvPr/>
        </p:nvSpPr>
        <p:spPr>
          <a:xfrm>
            <a:off x="1036598" y="2250606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F27CEE04-7436-EB7B-5925-C710C4FB3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97589"/>
              </p:ext>
            </p:extLst>
          </p:nvPr>
        </p:nvGraphicFramePr>
        <p:xfrm>
          <a:off x="6276638" y="459215"/>
          <a:ext cx="2867362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068">
                  <a:extLst>
                    <a:ext uri="{9D8B030D-6E8A-4147-A177-3AD203B41FA5}">
                      <a16:colId xmlns:a16="http://schemas.microsoft.com/office/drawing/2014/main" val="1994238688"/>
                    </a:ext>
                  </a:extLst>
                </a:gridCol>
                <a:gridCol w="632003">
                  <a:extLst>
                    <a:ext uri="{9D8B030D-6E8A-4147-A177-3AD203B41FA5}">
                      <a16:colId xmlns:a16="http://schemas.microsoft.com/office/drawing/2014/main" val="1540325093"/>
                    </a:ext>
                  </a:extLst>
                </a:gridCol>
                <a:gridCol w="634285">
                  <a:extLst>
                    <a:ext uri="{9D8B030D-6E8A-4147-A177-3AD203B41FA5}">
                      <a16:colId xmlns:a16="http://schemas.microsoft.com/office/drawing/2014/main" val="3910466583"/>
                    </a:ext>
                  </a:extLst>
                </a:gridCol>
                <a:gridCol w="632003">
                  <a:extLst>
                    <a:ext uri="{9D8B030D-6E8A-4147-A177-3AD203B41FA5}">
                      <a16:colId xmlns:a16="http://schemas.microsoft.com/office/drawing/2014/main" val="3080042706"/>
                    </a:ext>
                  </a:extLst>
                </a:gridCol>
                <a:gridCol w="632003">
                  <a:extLst>
                    <a:ext uri="{9D8B030D-6E8A-4147-A177-3AD203B41FA5}">
                      <a16:colId xmlns:a16="http://schemas.microsoft.com/office/drawing/2014/main" val="617969688"/>
                    </a:ext>
                  </a:extLst>
                </a:gridCol>
              </a:tblGrid>
              <a:tr h="368479"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Play 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64552"/>
                  </a:ext>
                </a:extLst>
              </a:tr>
              <a:tr h="341683">
                <a:tc>
                  <a:txBody>
                    <a:bodyPr/>
                    <a:lstStyle/>
                    <a:p>
                      <a:r>
                        <a:rPr lang="en-IN" sz="13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164167"/>
                  </a:ext>
                </a:extLst>
              </a:tr>
              <a:tr h="341683">
                <a:tc>
                  <a:txBody>
                    <a:bodyPr/>
                    <a:lstStyle/>
                    <a:p>
                      <a:r>
                        <a:rPr lang="en-IN" sz="13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17909"/>
                  </a:ext>
                </a:extLst>
              </a:tr>
              <a:tr h="341683">
                <a:tc>
                  <a:txBody>
                    <a:bodyPr/>
                    <a:lstStyle/>
                    <a:p>
                      <a:r>
                        <a:rPr lang="en-IN" sz="13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70366"/>
                  </a:ext>
                </a:extLst>
              </a:tr>
              <a:tr h="341683">
                <a:tc>
                  <a:txBody>
                    <a:bodyPr/>
                    <a:lstStyle/>
                    <a:p>
                      <a:r>
                        <a:rPr lang="en-IN" sz="13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47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3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940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9FDFAB-2023-1A06-D5B9-FA3166B1F21B}"/>
                  </a:ext>
                </a:extLst>
              </p:cNvPr>
              <p:cNvSpPr txBox="1"/>
              <p:nvPr/>
            </p:nvSpPr>
            <p:spPr>
              <a:xfrm>
                <a:off x="369556" y="514743"/>
                <a:ext cx="6183644" cy="1417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G</a:t>
                </a:r>
                <a:r>
                  <a:rPr lang="en-IN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i</a:t>
                </a:r>
                <a:r>
                  <a:rPr lang="en-IN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,</a:t>
                </a:r>
                <a:r>
                  <a:rPr lang="en-IN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pc="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=</a:t>
                </a:r>
                <a:r>
                  <a:rPr lang="en-IN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pc="114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pc="-116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−</a:t>
                </a:r>
                <a:r>
                  <a:rPr lang="en-IN" spc="-1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 </a:t>
                </a:r>
                <a:r>
                  <a:rPr lang="en-IN" sz="2000" dirty="0">
                    <a:highlight>
                      <a:srgbClr val="FFFF00"/>
                    </a:highlight>
                    <a:latin typeface="Symbol"/>
                    <a:cs typeface="Symbol"/>
                  </a:rPr>
                  <a:t>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sz="2000" i="1" spc="40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Srain</m:t>
                        </m:r>
                        <m:r>
                          <a:rPr lang="en-IN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highlight>
                      <a:srgbClr val="FFFF00"/>
                    </a:highlight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sz="2000" i="1" spc="-10" dirty="0" err="1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Sv</a:t>
                </a:r>
                <a:r>
                  <a:rPr lang="en-IN" sz="20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</a:p>
              <a:p>
                <a:r>
                  <a:rPr lang="en-IN" sz="16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6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6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600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16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sz="1600" dirty="0">
                    <a:latin typeface="Times New Roman"/>
                    <a:cs typeface="Times New Roman"/>
                  </a:rPr>
                  <a:t>,</a:t>
                </a:r>
                <a:r>
                  <a:rPr lang="en-IN" sz="16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1600" i="1" spc="-30" dirty="0">
                    <a:latin typeface="Times New Roman"/>
                    <a:cs typeface="Times New Roman"/>
                  </a:rPr>
                  <a:t>Humidity</a:t>
                </a:r>
                <a:r>
                  <a:rPr lang="en-IN" sz="1600" dirty="0">
                    <a:latin typeface="Times New Roman"/>
                    <a:cs typeface="Times New Roman"/>
                  </a:rPr>
                  <a:t>)</a:t>
                </a:r>
                <a:r>
                  <a:rPr lang="en-IN" sz="16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600" dirty="0">
                    <a:latin typeface="Times New Roman"/>
                    <a:cs typeface="Times New Roman"/>
                  </a:rPr>
                  <a:t>=</a:t>
                </a:r>
                <a:r>
                  <a:rPr lang="en-IN" sz="1600" spc="-30" dirty="0">
                    <a:latin typeface="Times New Roman"/>
                    <a:cs typeface="Times New Roman"/>
                  </a:rPr>
                  <a:t> </a:t>
                </a:r>
                <a:r>
                  <a:rPr lang="en-IN" sz="16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6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6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6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6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600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16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sz="1600" dirty="0">
                    <a:latin typeface="Times New Roman"/>
                    <a:cs typeface="Times New Roman"/>
                  </a:rPr>
                  <a:t>)</a:t>
                </a:r>
                <a:r>
                  <a:rPr lang="en-IN" sz="1600" spc="114" dirty="0">
                    <a:latin typeface="Times New Roman"/>
                    <a:cs typeface="Times New Roman"/>
                  </a:rPr>
                  <a:t> </a:t>
                </a:r>
                <a:r>
                  <a:rPr lang="en-IN" sz="1600" spc="-1165" dirty="0">
                    <a:latin typeface="Arial MT"/>
                    <a:cs typeface="Arial MT"/>
                  </a:rPr>
                  <a:t>−</a:t>
                </a:r>
                <a:r>
                  <a:rPr lang="en-IN" sz="1600" spc="-15" dirty="0">
                    <a:latin typeface="Arial MT"/>
                    <a:cs typeface="Arial MT"/>
                  </a:rPr>
                  <a:t> </a:t>
                </a:r>
                <a:r>
                  <a:rPr lang="en-IN" sz="1600" dirty="0">
                    <a:latin typeface="Symbol"/>
                    <a:cs typeface="Arial MT"/>
                  </a:rPr>
                  <a:t>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sz="1600" i="1" spc="4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1600" i="1" spc="60" baseline="-1646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rain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1600" dirty="0">
                    <a:latin typeface="Symbol"/>
                    <a:cs typeface="Symbol"/>
                  </a:rPr>
                  <a:t> </a:t>
                </a:r>
                <a:r>
                  <a:rPr lang="en-IN" sz="16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6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6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6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6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IN" sz="1600" dirty="0"/>
                  <a:t> </a:t>
                </a:r>
                <a:r>
                  <a:rPr lang="en-IN" sz="1600" dirty="0">
                    <a:latin typeface="Times New Roman"/>
                    <a:cs typeface="Times New Roman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𝑛𝑜𝑟𝑚𝑎𝑙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sz="1600" i="1" spc="4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1600" i="1" spc="60" baseline="-1646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rain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1600" dirty="0">
                    <a:latin typeface="Symbol"/>
                    <a:cs typeface="Symbol"/>
                  </a:rPr>
                  <a:t> </a:t>
                </a:r>
                <a:r>
                  <a:rPr lang="en-IN" sz="16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6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6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6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6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</m:oMath>
                </a14:m>
                <a:r>
                  <a:rPr lang="en-IN" sz="1600" dirty="0">
                    <a:latin typeface="Times New Roman"/>
                    <a:cs typeface="Times New Roman"/>
                  </a:rPr>
                  <a:t>) 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9FDFAB-2023-1A06-D5B9-FA3166B1F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56" y="514743"/>
                <a:ext cx="6183644" cy="1417952"/>
              </a:xfrm>
              <a:prstGeom prst="rect">
                <a:avLst/>
              </a:prstGeom>
              <a:blipFill>
                <a:blip r:embed="rId4"/>
                <a:stretch>
                  <a:fillRect l="-888" b="-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753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5280E-52B6-7A47-C0A3-0C306276D5AB}"/>
              </a:ext>
            </a:extLst>
          </p:cNvPr>
          <p:cNvSpPr txBox="1"/>
          <p:nvPr/>
        </p:nvSpPr>
        <p:spPr>
          <a:xfrm>
            <a:off x="0" y="114633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spc="20" dirty="0">
                <a:latin typeface="Times New Roman"/>
                <a:cs typeface="Times New Roman"/>
              </a:rPr>
              <a:t>G</a:t>
            </a:r>
            <a:r>
              <a:rPr lang="en-IN" sz="2000" i="1" dirty="0">
                <a:latin typeface="Times New Roman"/>
                <a:cs typeface="Times New Roman"/>
              </a:rPr>
              <a:t>a</a:t>
            </a:r>
            <a:r>
              <a:rPr lang="en-IN" sz="2000" i="1" spc="-35" dirty="0">
                <a:latin typeface="Times New Roman"/>
                <a:cs typeface="Times New Roman"/>
              </a:rPr>
              <a:t>i</a:t>
            </a:r>
            <a:r>
              <a:rPr lang="en-IN" sz="2000" i="1" dirty="0">
                <a:latin typeface="Times New Roman"/>
                <a:cs typeface="Times New Roman"/>
              </a:rPr>
              <a:t>n</a:t>
            </a:r>
            <a:r>
              <a:rPr lang="en-IN" sz="2000" spc="-5" dirty="0">
                <a:latin typeface="Times New Roman"/>
                <a:cs typeface="Times New Roman"/>
              </a:rPr>
              <a:t>(</a:t>
            </a:r>
            <a:r>
              <a:rPr lang="en-IN" sz="20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en-IN" sz="2000" dirty="0">
                <a:latin typeface="Times New Roman"/>
                <a:cs typeface="Times New Roman"/>
              </a:rPr>
              <a:t>,</a:t>
            </a:r>
            <a:r>
              <a:rPr lang="en-IN" sz="2000" spc="-5" dirty="0">
                <a:latin typeface="Times New Roman"/>
                <a:cs typeface="Times New Roman"/>
              </a:rPr>
              <a:t> </a:t>
            </a:r>
            <a:r>
              <a:rPr lang="en-IN" sz="2000" i="1" spc="-30" dirty="0">
                <a:latin typeface="Times New Roman"/>
                <a:cs typeface="Times New Roman"/>
              </a:rPr>
              <a:t>Wind</a:t>
            </a:r>
            <a:r>
              <a:rPr lang="en-IN" sz="2000" dirty="0">
                <a:latin typeface="Times New Roman"/>
                <a:cs typeface="Times New Roman"/>
              </a:rPr>
              <a:t>)</a:t>
            </a:r>
            <a:r>
              <a:rPr lang="en-IN" sz="2000" spc="35" dirty="0">
                <a:latin typeface="Times New Roman"/>
                <a:cs typeface="Times New Roman"/>
              </a:rPr>
              <a:t> = ?  </a:t>
            </a:r>
            <a:r>
              <a:rPr lang="en-IN" sz="2000" dirty="0"/>
              <a:t>Attribute : </a:t>
            </a:r>
            <a:r>
              <a:rPr lang="en-IN" sz="2000" b="1" dirty="0">
                <a:solidFill>
                  <a:srgbClr val="FF0000"/>
                </a:solidFill>
              </a:rPr>
              <a:t>Wind</a:t>
            </a:r>
            <a:r>
              <a:rPr lang="en-IN" sz="2000" dirty="0"/>
              <a:t>       Values= Strong, Weak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32139-DD14-066F-5CEC-C44CA2F60E36}"/>
                  </a:ext>
                </a:extLst>
              </p:cNvPr>
              <p:cNvSpPr txBox="1"/>
              <p:nvPr/>
            </p:nvSpPr>
            <p:spPr>
              <a:xfrm>
                <a:off x="317525" y="2765215"/>
                <a:ext cx="6860789" cy="3741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1" i="1" spc="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sz="1800" b="1" dirty="0"/>
                  <a:t>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[3+,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-]   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IN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8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IN" b="1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-6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-</a:t>
                </a:r>
                <a:r>
                  <a:rPr lang="ar-AE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1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0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.97</a:t>
                </a:r>
                <a:endParaRPr lang="en-IN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𝒔𝒕𝒓𝒐𝒏𝒈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[0+,2-]    </a:t>
                </a:r>
              </a:p>
              <a:p>
                <a:r>
                  <a:rPr lang="en-IN" i="1" spc="-5" dirty="0">
                    <a:latin typeface="Times New Roman"/>
                    <a:cs typeface="Times New Roman"/>
                  </a:rPr>
                  <a:t>               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𝑠𝑡𝑟𝑜𝑛𝑔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 </a:t>
                </a:r>
                <a:r>
                  <a:rPr lang="pl-PL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i="1" spc="-10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18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i="1" spc="-10" dirty="0">
                    <a:latin typeface="Times New Roman"/>
                    <a:cs typeface="Times New Roman"/>
                  </a:rPr>
                  <a:t> 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= </a:t>
                </a:r>
                <a:r>
                  <a:rPr lang="en-IN" dirty="0"/>
                  <a:t>0</a:t>
                </a:r>
                <a:endParaRPr lang="en-I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𝒘𝒆𝒂𝒌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[3+,0-]  </a:t>
                </a:r>
              </a:p>
              <a:p>
                <a:r>
                  <a:rPr lang="en-IN" i="1" spc="-5" dirty="0">
                    <a:latin typeface="Times New Roman"/>
                    <a:cs typeface="Times New Roman"/>
                  </a:rPr>
                  <a:t>               </a:t>
                </a:r>
                <a:r>
                  <a:rPr lang="pl-PL" sz="17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7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7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𝑤𝑒𝑎𝑘</m:t>
                        </m:r>
                      </m:sub>
                    </m:sSub>
                  </m:oMath>
                </a14:m>
                <a:r>
                  <a:rPr lang="en-IN" sz="17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IN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= 0</a:t>
                </a:r>
                <a:endParaRPr lang="en-IN" sz="1700" dirty="0">
                  <a:solidFill>
                    <a:schemeClr val="tx1"/>
                  </a:solidFill>
                </a:endParaRPr>
              </a:p>
              <a:p>
                <a:endParaRPr lang="en-IN" b="1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endParaRPr lang="en-IN" spc="-5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r>
                  <a:rPr lang="en-IN" sz="20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a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2000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20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sz="2000" dirty="0">
                    <a:latin typeface="Times New Roman"/>
                    <a:cs typeface="Times New Roman"/>
                  </a:rPr>
                  <a:t>,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Wind</a:t>
                </a:r>
                <a:r>
                  <a:rPr lang="en-IN" sz="2000" dirty="0">
                    <a:latin typeface="Times New Roman"/>
                    <a:cs typeface="Times New Roman"/>
                  </a:rPr>
                  <a:t>)</a:t>
                </a:r>
                <a:r>
                  <a:rPr lang="en-IN" sz="20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= 0.97 –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ar-AE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* </a:t>
                </a:r>
                <a:r>
                  <a:rPr lang="en-IN" sz="2000" dirty="0">
                    <a:latin typeface="Times New Roman"/>
                    <a:cs typeface="Times New Roman"/>
                  </a:rPr>
                  <a:t>0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2000" dirty="0">
                    <a:latin typeface="Times New Roman"/>
                    <a:cs typeface="Times New Roman"/>
                  </a:rPr>
                  <a:t> * 0)</a:t>
                </a:r>
              </a:p>
              <a:p>
                <a:endParaRPr lang="en-IN" spc="-5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r>
                  <a:rPr lang="en-IN" dirty="0"/>
                  <a:t> 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Wind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0.97  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# </a:t>
                </a:r>
                <a:r>
                  <a:rPr lang="en-US" sz="1800" b="1" spc="-3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Information</a:t>
                </a:r>
                <a:r>
                  <a:rPr lang="en-US" sz="1800" b="1" spc="22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-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gain</a:t>
                </a:r>
                <a:r>
                  <a:rPr lang="en-US" sz="1800" b="1" spc="6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due</a:t>
                </a:r>
                <a:r>
                  <a:rPr lang="en-US" sz="1800" b="1" spc="-8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sz="1800" b="1" spc="-15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to</a:t>
                </a:r>
                <a:r>
                  <a:rPr lang="en-US" sz="1800" b="1" spc="-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knowing</a:t>
                </a:r>
                <a:r>
                  <a:rPr lang="en-US" sz="1800" b="1" spc="7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lang="en-US" b="1" spc="-10" dirty="0">
                    <a:solidFill>
                      <a:schemeClr val="tx2">
                        <a:lumMod val="75000"/>
                      </a:schemeClr>
                    </a:solidFill>
                    <a:latin typeface="Arial MT"/>
                  </a:rPr>
                  <a:t>Wind</a:t>
                </a:r>
              </a:p>
              <a:p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32139-DD14-066F-5CEC-C44CA2F6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25" y="2765215"/>
                <a:ext cx="6860789" cy="3741602"/>
              </a:xfrm>
              <a:prstGeom prst="rect">
                <a:avLst/>
              </a:prstGeom>
              <a:blipFill>
                <a:blip r:embed="rId2"/>
                <a:stretch>
                  <a:fillRect l="-2220" t="-2284" r="-12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Left 1">
            <a:extLst>
              <a:ext uri="{FF2B5EF4-FFF2-40B4-BE49-F238E27FC236}">
                <a16:creationId xmlns:a16="http://schemas.microsoft.com/office/drawing/2014/main" id="{4A5C934F-37B1-BA14-6F76-2E73F1110AA6}"/>
              </a:ext>
            </a:extLst>
          </p:cNvPr>
          <p:cNvSpPr/>
          <p:nvPr/>
        </p:nvSpPr>
        <p:spPr>
          <a:xfrm>
            <a:off x="860323" y="2891631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B39795B-FE6D-B23D-9765-50D2384A82C4}"/>
              </a:ext>
            </a:extLst>
          </p:cNvPr>
          <p:cNvSpPr/>
          <p:nvPr/>
        </p:nvSpPr>
        <p:spPr>
          <a:xfrm>
            <a:off x="1028700" y="3481197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9B15361-7C51-3325-5097-5A6790186C90}"/>
              </a:ext>
            </a:extLst>
          </p:cNvPr>
          <p:cNvSpPr/>
          <p:nvPr/>
        </p:nvSpPr>
        <p:spPr>
          <a:xfrm>
            <a:off x="1028700" y="4172430"/>
            <a:ext cx="3810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DA3C7F59-AB66-B21E-882C-5CCEE3B6A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01904"/>
              </p:ext>
            </p:extLst>
          </p:nvPr>
        </p:nvGraphicFramePr>
        <p:xfrm>
          <a:off x="6276638" y="459215"/>
          <a:ext cx="2867362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068">
                  <a:extLst>
                    <a:ext uri="{9D8B030D-6E8A-4147-A177-3AD203B41FA5}">
                      <a16:colId xmlns:a16="http://schemas.microsoft.com/office/drawing/2014/main" val="1994238688"/>
                    </a:ext>
                  </a:extLst>
                </a:gridCol>
                <a:gridCol w="632003">
                  <a:extLst>
                    <a:ext uri="{9D8B030D-6E8A-4147-A177-3AD203B41FA5}">
                      <a16:colId xmlns:a16="http://schemas.microsoft.com/office/drawing/2014/main" val="1540325093"/>
                    </a:ext>
                  </a:extLst>
                </a:gridCol>
                <a:gridCol w="634285">
                  <a:extLst>
                    <a:ext uri="{9D8B030D-6E8A-4147-A177-3AD203B41FA5}">
                      <a16:colId xmlns:a16="http://schemas.microsoft.com/office/drawing/2014/main" val="3910466583"/>
                    </a:ext>
                  </a:extLst>
                </a:gridCol>
                <a:gridCol w="632003">
                  <a:extLst>
                    <a:ext uri="{9D8B030D-6E8A-4147-A177-3AD203B41FA5}">
                      <a16:colId xmlns:a16="http://schemas.microsoft.com/office/drawing/2014/main" val="3080042706"/>
                    </a:ext>
                  </a:extLst>
                </a:gridCol>
                <a:gridCol w="632003">
                  <a:extLst>
                    <a:ext uri="{9D8B030D-6E8A-4147-A177-3AD203B41FA5}">
                      <a16:colId xmlns:a16="http://schemas.microsoft.com/office/drawing/2014/main" val="617969688"/>
                    </a:ext>
                  </a:extLst>
                </a:gridCol>
              </a:tblGrid>
              <a:tr h="368479"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Play 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64552"/>
                  </a:ext>
                </a:extLst>
              </a:tr>
              <a:tr h="341683">
                <a:tc>
                  <a:txBody>
                    <a:bodyPr/>
                    <a:lstStyle/>
                    <a:p>
                      <a:r>
                        <a:rPr lang="en-IN" sz="13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164167"/>
                  </a:ext>
                </a:extLst>
              </a:tr>
              <a:tr h="341683">
                <a:tc>
                  <a:txBody>
                    <a:bodyPr/>
                    <a:lstStyle/>
                    <a:p>
                      <a:r>
                        <a:rPr lang="en-IN" sz="13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17909"/>
                  </a:ext>
                </a:extLst>
              </a:tr>
              <a:tr h="341683">
                <a:tc>
                  <a:txBody>
                    <a:bodyPr/>
                    <a:lstStyle/>
                    <a:p>
                      <a:r>
                        <a:rPr lang="en-IN" sz="13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Strong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70366"/>
                  </a:ext>
                </a:extLst>
              </a:tr>
              <a:tr h="341683">
                <a:tc>
                  <a:txBody>
                    <a:bodyPr/>
                    <a:lstStyle/>
                    <a:p>
                      <a:r>
                        <a:rPr lang="en-IN" sz="13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47848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r>
                        <a:rPr lang="en-IN" sz="13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940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06C641-7F40-F665-A8E6-00F7DBBF766A}"/>
                  </a:ext>
                </a:extLst>
              </p:cNvPr>
              <p:cNvSpPr txBox="1"/>
              <p:nvPr/>
            </p:nvSpPr>
            <p:spPr>
              <a:xfrm>
                <a:off x="228600" y="761280"/>
                <a:ext cx="5943600" cy="1623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A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=</a:t>
                </a:r>
                <a:r>
                  <a:rPr lang="en-IN" sz="1800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sz="18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  <a:r>
                  <a:rPr lang="en-IN" sz="1800" spc="114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 </a:t>
                </a:r>
                <a:r>
                  <a:rPr lang="en-IN" sz="1800" spc="-116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−</a:t>
                </a:r>
                <a:r>
                  <a:rPr lang="en-IN" sz="1800" spc="-15" dirty="0">
                    <a:highlight>
                      <a:srgbClr val="FFFF00"/>
                    </a:highlight>
                    <a:latin typeface="Arial MT"/>
                    <a:cs typeface="Arial MT"/>
                  </a:rPr>
                  <a:t> </a:t>
                </a:r>
                <a:r>
                  <a:rPr lang="en-IN" sz="2000" dirty="0">
                    <a:highlight>
                      <a:srgbClr val="FFFF00"/>
                    </a:highlight>
                    <a:latin typeface="Symbol"/>
                    <a:cs typeface="Symbol"/>
                  </a:rPr>
                  <a:t>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highlight>
                      <a:srgbClr val="FFFF00"/>
                    </a:highlight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(</a:t>
                </a:r>
                <a:r>
                  <a:rPr lang="en-IN" sz="2000" i="1" spc="-10" dirty="0" err="1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Sv</a:t>
                </a:r>
                <a:r>
                  <a:rPr lang="en-IN" sz="2000" dirty="0">
                    <a:highlight>
                      <a:srgbClr val="FFFF00"/>
                    </a:highlight>
                    <a:latin typeface="Times New Roman"/>
                    <a:cs typeface="Times New Roman"/>
                  </a:rPr>
                  <a:t>)</a:t>
                </a:r>
              </a:p>
              <a:p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i="1" spc="-30" dirty="0">
                    <a:latin typeface="Times New Roman"/>
                    <a:cs typeface="Times New Roman"/>
                  </a:rPr>
                  <a:t>Wind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spc="-30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114" dirty="0">
                    <a:latin typeface="Times New Roman"/>
                    <a:cs typeface="Times New Roman"/>
                  </a:rPr>
                  <a:t> </a:t>
                </a:r>
                <a:r>
                  <a:rPr lang="en-IN" sz="1800" spc="-1165" dirty="0">
                    <a:latin typeface="Arial MT"/>
                    <a:cs typeface="Arial MT"/>
                  </a:rPr>
                  <a:t>−</a:t>
                </a:r>
                <a:r>
                  <a:rPr lang="en-IN" sz="1800" spc="-15" dirty="0">
                    <a:latin typeface="Arial MT"/>
                    <a:cs typeface="Arial MT"/>
                  </a:rPr>
                  <a:t> </a:t>
                </a:r>
                <a:r>
                  <a:rPr lang="en-IN" sz="2000" dirty="0">
                    <a:latin typeface="Symbol"/>
                    <a:cs typeface="Arial MT"/>
                  </a:rPr>
                  <a:t>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𝑠𝑡𝑟𝑜𝑛𝑔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sz="2000" i="1" spc="4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IN" sz="2000" i="1" spc="60" baseline="-1646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rain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𝑠𝑡𝑟𝑜𝑛𝑔</m:t>
                        </m:r>
                      </m:sub>
                    </m:sSub>
                  </m:oMath>
                </a14:m>
                <a:r>
                  <a:rPr lang="en-IN" sz="2000" dirty="0"/>
                  <a:t> </a:t>
                </a:r>
                <a:r>
                  <a:rPr lang="en-IN" sz="2000" dirty="0">
                    <a:latin typeface="Times New Roman"/>
                    <a:cs typeface="Times New Roman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𝑤𝑒𝑎𝑘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sz="2000" i="1" spc="4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IN" sz="2000" i="1" spc="60" baseline="-1646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rain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𝑤𝑒𝑎𝑘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/>
                    <a:cs typeface="Times New Roman"/>
                  </a:rPr>
                  <a:t>) 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06C641-7F40-F665-A8E6-00F7DBBF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1280"/>
                <a:ext cx="5943600" cy="1623778"/>
              </a:xfrm>
              <a:prstGeom prst="rect">
                <a:avLst/>
              </a:prstGeom>
              <a:blipFill>
                <a:blip r:embed="rId3"/>
                <a:stretch>
                  <a:fillRect l="-1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853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6673"/>
            <a:ext cx="514540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565" dirty="0"/>
              <a:t>After </a:t>
            </a:r>
            <a:r>
              <a:rPr spc="-225" dirty="0"/>
              <a:t>t</a:t>
            </a:r>
            <a:r>
              <a:rPr spc="-509" dirty="0"/>
              <a:t>h</a:t>
            </a:r>
            <a:r>
              <a:rPr spc="-200" dirty="0"/>
              <a:t>i</a:t>
            </a:r>
            <a:r>
              <a:rPr spc="-315" dirty="0"/>
              <a:t>r</a:t>
            </a:r>
            <a:r>
              <a:rPr spc="-480" dirty="0"/>
              <a:t>d</a:t>
            </a:r>
            <a:r>
              <a:rPr spc="-170" dirty="0"/>
              <a:t> </a:t>
            </a:r>
            <a:r>
              <a:rPr spc="-405" dirty="0"/>
              <a:t>s</a:t>
            </a:r>
            <a:r>
              <a:rPr spc="-225" dirty="0"/>
              <a:t>t</a:t>
            </a:r>
            <a:r>
              <a:rPr spc="-509" dirty="0"/>
              <a:t>ep</a:t>
            </a:r>
            <a:r>
              <a:rPr spc="-430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68828" y="1523729"/>
            <a:ext cx="6629289" cy="4522494"/>
            <a:chOff x="843280" y="1563344"/>
            <a:chExt cx="6629289" cy="452249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613" y="1563344"/>
              <a:ext cx="6211956" cy="40043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 rotWithShape="1">
            <a:blip r:embed="rId3" cstate="print"/>
            <a:srcRect b="18317"/>
            <a:stretch/>
          </p:blipFill>
          <p:spPr>
            <a:xfrm>
              <a:off x="1249680" y="3891280"/>
              <a:ext cx="2184399" cy="16763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43280" y="5567679"/>
              <a:ext cx="1178560" cy="518159"/>
            </a:xfrm>
            <a:custGeom>
              <a:avLst/>
              <a:gdLst/>
              <a:ahLst/>
              <a:cxnLst/>
              <a:rect l="l" t="t" r="r" b="b"/>
              <a:pathLst>
                <a:path w="1178560" h="518160">
                  <a:moveTo>
                    <a:pt x="1178559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1178559" y="518160"/>
                  </a:lnTo>
                  <a:lnTo>
                    <a:pt x="1178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62851" y="5644191"/>
            <a:ext cx="1003300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1710"/>
              </a:lnSpc>
              <a:spcBef>
                <a:spcPts val="90"/>
              </a:spcBef>
            </a:pPr>
            <a:r>
              <a:rPr sz="1450" b="1" spc="-15" dirty="0">
                <a:latin typeface="Times New Roman"/>
                <a:cs typeface="Times New Roman"/>
              </a:rPr>
              <a:t>{</a:t>
            </a:r>
            <a:r>
              <a:rPr sz="1450" b="1" spc="-10" dirty="0">
                <a:latin typeface="Times New Roman"/>
                <a:cs typeface="Times New Roman"/>
              </a:rPr>
              <a:t>D1</a:t>
            </a:r>
            <a:r>
              <a:rPr sz="1450" b="1" spc="-5" dirty="0">
                <a:latin typeface="Times New Roman"/>
                <a:cs typeface="Times New Roman"/>
              </a:rPr>
              <a:t>,</a:t>
            </a:r>
            <a:r>
              <a:rPr sz="1450" b="1" spc="-85" dirty="0">
                <a:latin typeface="Times New Roman"/>
                <a:cs typeface="Times New Roman"/>
              </a:rPr>
              <a:t> </a:t>
            </a:r>
            <a:r>
              <a:rPr sz="1450" b="1" spc="-10" dirty="0">
                <a:latin typeface="Times New Roman"/>
                <a:cs typeface="Times New Roman"/>
              </a:rPr>
              <a:t>D2</a:t>
            </a:r>
            <a:r>
              <a:rPr sz="1450" b="1" spc="-5" dirty="0">
                <a:latin typeface="Times New Roman"/>
                <a:cs typeface="Times New Roman"/>
              </a:rPr>
              <a:t>,</a:t>
            </a:r>
            <a:r>
              <a:rPr sz="1450" b="1" spc="-85" dirty="0">
                <a:latin typeface="Times New Roman"/>
                <a:cs typeface="Times New Roman"/>
              </a:rPr>
              <a:t> </a:t>
            </a:r>
            <a:r>
              <a:rPr sz="1450" b="1" spc="-10" dirty="0">
                <a:latin typeface="Times New Roman"/>
                <a:cs typeface="Times New Roman"/>
              </a:rPr>
              <a:t>D8}</a:t>
            </a:r>
            <a:endParaRPr sz="1450" dirty="0">
              <a:latin typeface="Times New Roman"/>
              <a:cs typeface="Times New Roman"/>
            </a:endParaRPr>
          </a:p>
          <a:p>
            <a:pPr marR="13335" algn="ctr">
              <a:lnSpc>
                <a:spcPts val="1710"/>
              </a:lnSpc>
            </a:pPr>
            <a:r>
              <a:rPr sz="1450" b="1" i="1" spc="-10" dirty="0">
                <a:latin typeface="Times New Roman"/>
                <a:cs typeface="Times New Roman"/>
              </a:rPr>
              <a:t>No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8742" y="5590780"/>
            <a:ext cx="778510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90"/>
              </a:spcBef>
            </a:pPr>
            <a:r>
              <a:rPr sz="1450" b="1" spc="-15" dirty="0">
                <a:latin typeface="Times New Roman"/>
                <a:cs typeface="Times New Roman"/>
              </a:rPr>
              <a:t>{</a:t>
            </a:r>
            <a:r>
              <a:rPr sz="1450" b="1" spc="-5" dirty="0">
                <a:latin typeface="Times New Roman"/>
                <a:cs typeface="Times New Roman"/>
              </a:rPr>
              <a:t>D9,</a:t>
            </a:r>
            <a:r>
              <a:rPr sz="1450" b="1" spc="-85" dirty="0">
                <a:latin typeface="Times New Roman"/>
                <a:cs typeface="Times New Roman"/>
              </a:rPr>
              <a:t> </a:t>
            </a:r>
            <a:r>
              <a:rPr sz="1450" b="1" spc="-10" dirty="0">
                <a:latin typeface="Times New Roman"/>
                <a:cs typeface="Times New Roman"/>
              </a:rPr>
              <a:t>D</a:t>
            </a:r>
            <a:r>
              <a:rPr sz="1450" b="1" spc="-90" dirty="0">
                <a:latin typeface="Times New Roman"/>
                <a:cs typeface="Times New Roman"/>
              </a:rPr>
              <a:t>1</a:t>
            </a:r>
            <a:r>
              <a:rPr sz="1450" b="1" spc="-5" dirty="0">
                <a:latin typeface="Times New Roman"/>
                <a:cs typeface="Times New Roman"/>
              </a:rPr>
              <a:t>1}</a:t>
            </a:r>
            <a:endParaRPr sz="1450" dirty="0">
              <a:latin typeface="Times New Roman"/>
              <a:cs typeface="Times New Roman"/>
            </a:endParaRPr>
          </a:p>
          <a:p>
            <a:pPr marL="378460">
              <a:lnSpc>
                <a:spcPts val="1710"/>
              </a:lnSpc>
            </a:pPr>
            <a:r>
              <a:rPr sz="1450" b="1" i="1" spc="-60" dirty="0">
                <a:latin typeface="Times New Roman"/>
                <a:cs typeface="Times New Roman"/>
              </a:rPr>
              <a:t>Yes</a:t>
            </a:r>
            <a:endParaRPr sz="145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 rotWithShape="1">
          <a:blip r:embed="rId4" cstate="print"/>
          <a:srcRect b="20000"/>
          <a:stretch/>
        </p:blipFill>
        <p:spPr>
          <a:xfrm>
            <a:off x="6571361" y="3993817"/>
            <a:ext cx="2021840" cy="15036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696200" y="5554014"/>
            <a:ext cx="1093470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90"/>
              </a:spcBef>
            </a:pPr>
            <a:r>
              <a:rPr sz="1450" b="1" spc="-15" dirty="0">
                <a:latin typeface="Times New Roman"/>
                <a:cs typeface="Times New Roman"/>
              </a:rPr>
              <a:t>{</a:t>
            </a:r>
            <a:r>
              <a:rPr sz="1450" b="1" spc="-5" dirty="0">
                <a:latin typeface="Times New Roman"/>
                <a:cs typeface="Times New Roman"/>
              </a:rPr>
              <a:t>D4,</a:t>
            </a:r>
            <a:r>
              <a:rPr sz="1450" b="1" spc="-90" dirty="0">
                <a:latin typeface="Times New Roman"/>
                <a:cs typeface="Times New Roman"/>
              </a:rPr>
              <a:t> </a:t>
            </a:r>
            <a:r>
              <a:rPr sz="1450" b="1" spc="-5" dirty="0">
                <a:latin typeface="Times New Roman"/>
                <a:cs typeface="Times New Roman"/>
              </a:rPr>
              <a:t>D5,</a:t>
            </a:r>
            <a:r>
              <a:rPr sz="1450" b="1" spc="-90" dirty="0">
                <a:latin typeface="Times New Roman"/>
                <a:cs typeface="Times New Roman"/>
              </a:rPr>
              <a:t> </a:t>
            </a:r>
            <a:r>
              <a:rPr sz="1450" b="1" spc="-5" dirty="0">
                <a:latin typeface="Times New Roman"/>
                <a:cs typeface="Times New Roman"/>
              </a:rPr>
              <a:t>D10}</a:t>
            </a:r>
            <a:endParaRPr sz="1450" dirty="0">
              <a:latin typeface="Times New Roman"/>
              <a:cs typeface="Times New Roman"/>
            </a:endParaRPr>
          </a:p>
          <a:p>
            <a:pPr marR="83820" algn="ctr">
              <a:lnSpc>
                <a:spcPts val="1710"/>
              </a:lnSpc>
            </a:pPr>
            <a:r>
              <a:rPr lang="en-IN" sz="1450" b="1" i="1" spc="-60" dirty="0">
                <a:latin typeface="Times New Roman"/>
                <a:cs typeface="Times New Roman"/>
              </a:rPr>
              <a:t>No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32233" y="5586733"/>
            <a:ext cx="790575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90"/>
              </a:spcBef>
            </a:pPr>
            <a:r>
              <a:rPr sz="1450" b="1" spc="-15" dirty="0">
                <a:latin typeface="Times New Roman"/>
                <a:cs typeface="Times New Roman"/>
              </a:rPr>
              <a:t>{</a:t>
            </a:r>
            <a:r>
              <a:rPr sz="1450" b="1" spc="-5" dirty="0">
                <a:latin typeface="Times New Roman"/>
                <a:cs typeface="Times New Roman"/>
              </a:rPr>
              <a:t>D6,</a:t>
            </a:r>
            <a:r>
              <a:rPr sz="1450" b="1" spc="-80" dirty="0">
                <a:latin typeface="Times New Roman"/>
                <a:cs typeface="Times New Roman"/>
              </a:rPr>
              <a:t> </a:t>
            </a:r>
            <a:r>
              <a:rPr sz="1450" b="1" spc="-5" dirty="0">
                <a:latin typeface="Times New Roman"/>
                <a:cs typeface="Times New Roman"/>
              </a:rPr>
              <a:t>D14}</a:t>
            </a:r>
            <a:endParaRPr sz="1450" dirty="0">
              <a:latin typeface="Times New Roman"/>
              <a:cs typeface="Times New Roman"/>
            </a:endParaRPr>
          </a:p>
          <a:p>
            <a:pPr marL="379095">
              <a:lnSpc>
                <a:spcPts val="1710"/>
              </a:lnSpc>
            </a:pPr>
            <a:r>
              <a:rPr lang="en-IN" sz="1450" b="1" i="1" spc="-10" dirty="0">
                <a:latin typeface="Times New Roman"/>
                <a:cs typeface="Times New Roman"/>
              </a:rPr>
              <a:t>yes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124B4E-DE91-7A04-24CB-CACCEA7A1882}"/>
              </a:ext>
            </a:extLst>
          </p:cNvPr>
          <p:cNvSpPr txBox="1"/>
          <p:nvPr/>
        </p:nvSpPr>
        <p:spPr>
          <a:xfrm>
            <a:off x="0" y="887361"/>
            <a:ext cx="4572000" cy="1376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1475" indent="-346075">
              <a:lnSpc>
                <a:spcPct val="100000"/>
              </a:lnSpc>
              <a:spcBef>
                <a:spcPts val="780"/>
              </a:spcBef>
              <a:buClr>
                <a:srgbClr val="009999"/>
              </a:buClr>
              <a:buSzPct val="77083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IN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</a:t>
            </a:r>
            <a:r>
              <a:rPr lang="en-IN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8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IN" sz="18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18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en-IN" sz="1800" i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3234" marR="17780">
              <a:lnSpc>
                <a:spcPct val="120200"/>
              </a:lnSpc>
              <a:spcBef>
                <a:spcPts val="80"/>
              </a:spcBef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8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8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0.0192</a:t>
            </a:r>
            <a:endParaRPr lang="en-I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3234" marR="17780">
              <a:lnSpc>
                <a:spcPct val="120200"/>
              </a:lnSpc>
              <a:spcBef>
                <a:spcPts val="80"/>
              </a:spcBef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18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0.97  max</a:t>
            </a:r>
          </a:p>
          <a:p>
            <a:pPr marL="483234" marR="17780">
              <a:lnSpc>
                <a:spcPct val="120200"/>
              </a:lnSpc>
              <a:spcBef>
                <a:spcPts val="80"/>
              </a:spcBef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8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0.0192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CFD553-049A-489A-D75B-2B77AAC0C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69460"/>
              </p:ext>
            </p:extLst>
          </p:nvPr>
        </p:nvGraphicFramePr>
        <p:xfrm>
          <a:off x="2819400" y="152400"/>
          <a:ext cx="5638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652686145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32277497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992337584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594249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38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03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9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65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91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99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3852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185317-5DA1-2AF6-2BCD-7E6BFF138D76}"/>
              </a:ext>
            </a:extLst>
          </p:cNvPr>
          <p:cNvSpPr txBox="1"/>
          <p:nvPr/>
        </p:nvSpPr>
        <p:spPr>
          <a:xfrm>
            <a:off x="228600" y="152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98EEB-C604-7748-6354-FFB8CE44BAB0}"/>
              </a:ext>
            </a:extLst>
          </p:cNvPr>
          <p:cNvSpPr txBox="1"/>
          <p:nvPr/>
        </p:nvSpPr>
        <p:spPr>
          <a:xfrm>
            <a:off x="800100" y="3124200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  <a:p>
            <a:r>
              <a:rPr lang="en-IN" dirty="0"/>
              <a:t>Target Attribute – Classification</a:t>
            </a:r>
          </a:p>
          <a:p>
            <a:endParaRPr lang="en-IN" dirty="0"/>
          </a:p>
          <a:p>
            <a:r>
              <a:rPr lang="en-IN" dirty="0"/>
              <a:t>Attribute – a1 and a2</a:t>
            </a:r>
          </a:p>
          <a:p>
            <a:endParaRPr lang="en-IN" dirty="0"/>
          </a:p>
          <a:p>
            <a:r>
              <a:rPr lang="en-IN" dirty="0"/>
              <a:t>Values(a1) = T, F    Values(a2) = T, F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9EF2DC-AACB-5B48-FA93-2BBA03517733}"/>
                  </a:ext>
                </a:extLst>
              </p:cNvPr>
              <p:cNvSpPr txBox="1"/>
              <p:nvPr/>
            </p:nvSpPr>
            <p:spPr>
              <a:xfrm>
                <a:off x="914400" y="5867400"/>
                <a:ext cx="5029200" cy="4855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IN" i="1" dirty="0">
                    <a:latin typeface="Arial"/>
                    <a:cs typeface="Arial"/>
                  </a:rPr>
                  <a:t>Entropy H</a:t>
                </a:r>
                <a:r>
                  <a:rPr lang="en-IN" dirty="0">
                    <a:latin typeface="Arial MT"/>
                    <a:cs typeface="Arial MT"/>
                  </a:rPr>
                  <a:t>(</a:t>
                </a:r>
                <a:r>
                  <a:rPr lang="en-IN" i="1" dirty="0">
                    <a:latin typeface="Times New Roman"/>
                    <a:cs typeface="Times New Roman"/>
                  </a:rPr>
                  <a:t>X</a:t>
                </a:r>
                <a:r>
                  <a:rPr lang="en-IN" dirty="0">
                    <a:latin typeface="Arial MT"/>
                    <a:cs typeface="Arial MT"/>
                  </a:rPr>
                  <a:t>)</a:t>
                </a:r>
                <a:r>
                  <a:rPr lang="en-IN" spc="-25" dirty="0">
                    <a:latin typeface="Arial MT"/>
                    <a:cs typeface="Arial MT"/>
                  </a:rPr>
                  <a:t> </a:t>
                </a:r>
                <a:r>
                  <a:rPr lang="en-IN" dirty="0">
                    <a:latin typeface="Arial MT"/>
                    <a:cs typeface="Arial MT"/>
                  </a:rPr>
                  <a:t>= 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𝑁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𝑁</m:t>
                        </m:r>
                      </m:den>
                    </m:f>
                  </m:oMath>
                </a14:m>
                <a:r>
                  <a:rPr lang="ar-AE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18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𝑁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𝑁</m:t>
                        </m:r>
                      </m:den>
                    </m:f>
                  </m:oMath>
                </a14:m>
                <a:r>
                  <a:rPr lang="ar-AE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37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𝑁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𝑁</m:t>
                        </m:r>
                      </m:den>
                    </m:f>
                  </m:oMath>
                </a14:m>
                <a:r>
                  <a:rPr lang="ar-AE" dirty="0">
                    <a:latin typeface="Times New Roman"/>
                    <a:cs typeface="Times New Roman"/>
                  </a:rPr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9EF2DC-AACB-5B48-FA93-2BBA03517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867400"/>
                <a:ext cx="5029200" cy="485582"/>
              </a:xfrm>
              <a:prstGeom prst="rect">
                <a:avLst/>
              </a:prstGeom>
              <a:blipFill>
                <a:blip r:embed="rId2"/>
                <a:stretch>
                  <a:fillRect l="-846" b="-4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60EFB9-BC9A-86AA-9AC3-177695E2315F}"/>
                  </a:ext>
                </a:extLst>
              </p:cNvPr>
              <p:cNvSpPr txBox="1"/>
              <p:nvPr/>
            </p:nvSpPr>
            <p:spPr>
              <a:xfrm>
                <a:off x="914400" y="5029200"/>
                <a:ext cx="4572000" cy="5870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A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spc="-30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spc="-5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114" dirty="0">
                    <a:latin typeface="Times New Roman"/>
                    <a:cs typeface="Times New Roman"/>
                  </a:rPr>
                  <a:t> </a:t>
                </a:r>
                <a:r>
                  <a:rPr lang="en-IN" sz="1800" spc="-1165" dirty="0">
                    <a:latin typeface="Arial MT"/>
                    <a:cs typeface="Arial MT"/>
                  </a:rPr>
                  <a:t>−</a:t>
                </a:r>
                <a:r>
                  <a:rPr lang="en-IN" sz="1800" spc="-15" dirty="0">
                    <a:latin typeface="Arial MT"/>
                    <a:cs typeface="Arial MT"/>
                  </a:rPr>
                  <a:t> </a:t>
                </a:r>
                <a:r>
                  <a:rPr lang="en-IN" sz="2000" dirty="0">
                    <a:latin typeface="Symbol"/>
                    <a:cs typeface="Symbol"/>
                  </a:rPr>
                  <a:t>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2000" i="1" spc="-10" dirty="0" err="1">
                    <a:latin typeface="Times New Roman"/>
                    <a:cs typeface="Times New Roman"/>
                  </a:rPr>
                  <a:t>Sv</a:t>
                </a:r>
                <a:r>
                  <a:rPr lang="en-IN" sz="2000" dirty="0">
                    <a:latin typeface="Times New Roman"/>
                    <a:cs typeface="Times New Roman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60EFB9-BC9A-86AA-9AC3-177695E2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029200"/>
                <a:ext cx="4572000" cy="587020"/>
              </a:xfrm>
              <a:prstGeom prst="rect">
                <a:avLst/>
              </a:prstGeom>
              <a:blipFill>
                <a:blip r:embed="rId3"/>
                <a:stretch>
                  <a:fillRect l="-9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05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8CC9DB-5908-9E95-0074-B5E33370E0A5}"/>
              </a:ext>
            </a:extLst>
          </p:cNvPr>
          <p:cNvSpPr txBox="1"/>
          <p:nvPr/>
        </p:nvSpPr>
        <p:spPr>
          <a:xfrm>
            <a:off x="228600" y="228600"/>
            <a:ext cx="861060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/>
              <a:t>Classification Algorithms can be further divided into the following types: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Logistic Regression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K-Nearest Neighbours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Support Vector Machines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Kernel SVM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Naïve Bayes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FF0000"/>
                </a:solidFill>
              </a:rPr>
              <a:t>Decision Tree Classification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Random Forest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57C84-08CB-1188-E504-5D1961E9ACBC}"/>
              </a:ext>
            </a:extLst>
          </p:cNvPr>
          <p:cNvSpPr txBox="1"/>
          <p:nvPr/>
        </p:nvSpPr>
        <p:spPr>
          <a:xfrm>
            <a:off x="609600" y="4038600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Simple Linear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Multiple Linear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Polynomial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Support Vector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FF0000"/>
                </a:solidFill>
              </a:rPr>
              <a:t>Decision Tree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Random Forest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6057C-C957-E5DE-52BA-228A2DC379EC}"/>
              </a:ext>
            </a:extLst>
          </p:cNvPr>
          <p:cNvSpPr txBox="1"/>
          <p:nvPr/>
        </p:nvSpPr>
        <p:spPr>
          <a:xfrm>
            <a:off x="227371" y="3429000"/>
            <a:ext cx="9146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Regression </a:t>
            </a:r>
            <a:r>
              <a:rPr lang="en-US" sz="2200" dirty="0"/>
              <a:t>Algorithms</a:t>
            </a:r>
            <a:r>
              <a:rPr lang="en-US" sz="2400" dirty="0"/>
              <a:t> can be further divided into the following types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85491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0FD88F-A2EE-6D54-BD2D-BF07084318BC}"/>
              </a:ext>
            </a:extLst>
          </p:cNvPr>
          <p:cNvSpPr txBox="1"/>
          <p:nvPr/>
        </p:nvSpPr>
        <p:spPr>
          <a:xfrm>
            <a:off x="270387" y="2050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/>
              <a:t>Attribute – a1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2B68B-185B-476F-080F-4B710B1375F1}"/>
              </a:ext>
            </a:extLst>
          </p:cNvPr>
          <p:cNvSpPr txBox="1"/>
          <p:nvPr/>
        </p:nvSpPr>
        <p:spPr>
          <a:xfrm>
            <a:off x="304800" y="13283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Values(a1) = T,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3A55B1-4F3A-E200-062A-D67B6EDCC0E8}"/>
                  </a:ext>
                </a:extLst>
              </p:cNvPr>
              <p:cNvSpPr txBox="1"/>
              <p:nvPr/>
            </p:nvSpPr>
            <p:spPr>
              <a:xfrm>
                <a:off x="304800" y="2802180"/>
                <a:ext cx="7239000" cy="21327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S 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&lt;-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[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+,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-]   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IN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8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IN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S)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-6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-</a:t>
                </a:r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</m:den>
                    </m:f>
                  </m:oMath>
                </a14:m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1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1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endParaRPr lang="en-IN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[2+,1-]  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 </a:t>
                </a:r>
                <a:r>
                  <a:rPr lang="pl-PL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18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  = 0.9183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[1+,2-]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dirty="0">
                    <a:latin typeface="Times New Roman"/>
                    <a:cs typeface="Times New Roman"/>
                  </a:rPr>
                  <a:t>–</a:t>
                </a:r>
                <a:r>
                  <a:rPr lang="en-IN" spc="4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ar-AE" dirty="0">
                    <a:latin typeface="Times New Roman"/>
                    <a:cs typeface="Times New Roman"/>
                  </a:rPr>
                  <a:t> </a:t>
                </a:r>
                <a:r>
                  <a:rPr lang="en-IN" i="1" spc="-10" dirty="0">
                    <a:latin typeface="Times New Roman"/>
                    <a:cs typeface="Times New Roman"/>
                  </a:rPr>
                  <a:t>log</a:t>
                </a:r>
                <a:r>
                  <a:rPr lang="en-IN" spc="-15" baseline="-19097" dirty="0"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Times New Roman"/>
                    <a:cs typeface="Times New Roman"/>
                  </a:rPr>
                  <a:t>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ar-AE" dirty="0">
                    <a:latin typeface="Times New Roman"/>
                    <a:cs typeface="Times New Roman"/>
                  </a:rPr>
                  <a:t> </a:t>
                </a:r>
                <a:r>
                  <a:rPr lang="en-IN" i="1" spc="-10" dirty="0">
                    <a:latin typeface="Times New Roman"/>
                    <a:cs typeface="Times New Roman"/>
                  </a:rPr>
                  <a:t>log</a:t>
                </a:r>
                <a:r>
                  <a:rPr lang="en-IN" spc="-15" baseline="-19097" dirty="0">
                    <a:latin typeface="Arial MT"/>
                    <a:cs typeface="Arial MT"/>
                  </a:rPr>
                  <a:t>2</a:t>
                </a:r>
                <a:r>
                  <a:rPr lang="en-IN" spc="284" baseline="-19097" dirty="0"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ar-AE" dirty="0">
                    <a:latin typeface="Times New Roman"/>
                    <a:cs typeface="Times New Roman"/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= 0.9183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3A55B1-4F3A-E200-062A-D67B6EDCC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802180"/>
                <a:ext cx="7239000" cy="2132700"/>
              </a:xfrm>
              <a:prstGeom prst="rect">
                <a:avLst/>
              </a:prstGeom>
              <a:blipFill>
                <a:blip r:embed="rId2"/>
                <a:stretch>
                  <a:fillRect l="-673" t="-1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F7ADE2A4-581C-E9D1-11AA-7743A9E10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23730"/>
              </p:ext>
            </p:extLst>
          </p:nvPr>
        </p:nvGraphicFramePr>
        <p:xfrm>
          <a:off x="3581400" y="0"/>
          <a:ext cx="5272548" cy="2436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137">
                  <a:extLst>
                    <a:ext uri="{9D8B030D-6E8A-4147-A177-3AD203B41FA5}">
                      <a16:colId xmlns:a16="http://schemas.microsoft.com/office/drawing/2014/main" val="1652686145"/>
                    </a:ext>
                  </a:extLst>
                </a:gridCol>
                <a:gridCol w="1318137">
                  <a:extLst>
                    <a:ext uri="{9D8B030D-6E8A-4147-A177-3AD203B41FA5}">
                      <a16:colId xmlns:a16="http://schemas.microsoft.com/office/drawing/2014/main" val="132277497"/>
                    </a:ext>
                  </a:extLst>
                </a:gridCol>
                <a:gridCol w="1318137">
                  <a:extLst>
                    <a:ext uri="{9D8B030D-6E8A-4147-A177-3AD203B41FA5}">
                      <a16:colId xmlns:a16="http://schemas.microsoft.com/office/drawing/2014/main" val="1992337584"/>
                    </a:ext>
                  </a:extLst>
                </a:gridCol>
                <a:gridCol w="1318137">
                  <a:extLst>
                    <a:ext uri="{9D8B030D-6E8A-4147-A177-3AD203B41FA5}">
                      <a16:colId xmlns:a16="http://schemas.microsoft.com/office/drawing/2014/main" val="3594249991"/>
                    </a:ext>
                  </a:extLst>
                </a:gridCol>
              </a:tblGrid>
              <a:tr h="516194">
                <a:tc>
                  <a:txBody>
                    <a:bodyPr/>
                    <a:lstStyle/>
                    <a:p>
                      <a:pPr algn="ctr"/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389875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033298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95909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659260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919277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993396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3852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83DB78-FC54-A544-7EE5-0F29E07C7F06}"/>
                  </a:ext>
                </a:extLst>
              </p:cNvPr>
              <p:cNvSpPr txBox="1"/>
              <p:nvPr/>
            </p:nvSpPr>
            <p:spPr>
              <a:xfrm>
                <a:off x="609600" y="5007116"/>
                <a:ext cx="4572000" cy="5870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A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spc="-30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spc="-5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114" dirty="0">
                    <a:latin typeface="Times New Roman"/>
                    <a:cs typeface="Times New Roman"/>
                  </a:rPr>
                  <a:t> </a:t>
                </a:r>
                <a:r>
                  <a:rPr lang="en-IN" sz="1800" spc="-1165" dirty="0">
                    <a:latin typeface="Arial MT"/>
                    <a:cs typeface="Arial MT"/>
                  </a:rPr>
                  <a:t>−</a:t>
                </a:r>
                <a:r>
                  <a:rPr lang="en-IN" sz="1800" spc="-15" dirty="0">
                    <a:latin typeface="Arial MT"/>
                    <a:cs typeface="Arial MT"/>
                  </a:rPr>
                  <a:t> </a:t>
                </a:r>
                <a:r>
                  <a:rPr lang="en-IN" sz="2000" dirty="0">
                    <a:latin typeface="Symbol"/>
                    <a:cs typeface="Symbol"/>
                  </a:rPr>
                  <a:t>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2000" i="1" spc="-10" dirty="0" err="1">
                    <a:latin typeface="Times New Roman"/>
                    <a:cs typeface="Times New Roman"/>
                  </a:rPr>
                  <a:t>Sv</a:t>
                </a:r>
                <a:r>
                  <a:rPr lang="en-IN" sz="2000" dirty="0">
                    <a:latin typeface="Times New Roman"/>
                    <a:cs typeface="Times New Roman"/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83DB78-FC54-A544-7EE5-0F29E07C7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07116"/>
                <a:ext cx="4572000" cy="587020"/>
              </a:xfrm>
              <a:prstGeom prst="rect">
                <a:avLst/>
              </a:prstGeom>
              <a:blipFill>
                <a:blip r:embed="rId3"/>
                <a:stretch>
                  <a:fillRect l="-9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5CC903-F403-91A0-BD1A-B1870FF51C1B}"/>
                  </a:ext>
                </a:extLst>
              </p:cNvPr>
              <p:cNvSpPr txBox="1"/>
              <p:nvPr/>
            </p:nvSpPr>
            <p:spPr>
              <a:xfrm>
                <a:off x="532171" y="5666372"/>
                <a:ext cx="5646174" cy="488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6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6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6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S</a:t>
                </a:r>
                <a:r>
                  <a:rPr lang="en-IN" sz="1600" dirty="0">
                    <a:latin typeface="Times New Roman"/>
                    <a:cs typeface="Times New Roman"/>
                  </a:rPr>
                  <a:t>,</a:t>
                </a:r>
                <a:r>
                  <a:rPr lang="en-IN" sz="16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1600" i="1" spc="-30" dirty="0">
                    <a:latin typeface="Times New Roman"/>
                    <a:cs typeface="Times New Roman"/>
                  </a:rPr>
                  <a:t>a1</a:t>
                </a:r>
                <a:r>
                  <a:rPr lang="en-IN" sz="1600" dirty="0">
                    <a:latin typeface="Times New Roman"/>
                    <a:cs typeface="Times New Roman"/>
                  </a:rPr>
                  <a:t>)</a:t>
                </a:r>
                <a:r>
                  <a:rPr lang="en-IN" sz="16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600" dirty="0">
                    <a:latin typeface="Times New Roman"/>
                    <a:cs typeface="Times New Roman"/>
                  </a:rPr>
                  <a:t>=</a:t>
                </a:r>
                <a:r>
                  <a:rPr lang="en-IN" sz="1600" spc="-30" dirty="0">
                    <a:latin typeface="Times New Roman"/>
                    <a:cs typeface="Times New Roman"/>
                  </a:rPr>
                  <a:t> </a:t>
                </a:r>
                <a:r>
                  <a:rPr lang="en-IN" sz="16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6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6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6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6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600" i="1" spc="-5" dirty="0">
                    <a:latin typeface="Times New Roman"/>
                    <a:cs typeface="Times New Roman"/>
                  </a:rPr>
                  <a:t>S</a:t>
                </a:r>
                <a:r>
                  <a:rPr lang="en-IN" sz="1600" dirty="0">
                    <a:latin typeface="Times New Roman"/>
                    <a:cs typeface="Times New Roman"/>
                  </a:rPr>
                  <a:t>)</a:t>
                </a:r>
                <a:r>
                  <a:rPr lang="en-IN" sz="1600" spc="114" dirty="0">
                    <a:latin typeface="Times New Roman"/>
                    <a:cs typeface="Times New Roman"/>
                  </a:rPr>
                  <a:t> </a:t>
                </a:r>
                <a:r>
                  <a:rPr lang="en-IN" sz="1600" spc="-1165" dirty="0">
                    <a:latin typeface="Arial MT"/>
                    <a:cs typeface="Arial MT"/>
                  </a:rPr>
                  <a:t>−</a:t>
                </a:r>
                <a:r>
                  <a:rPr lang="en-IN" sz="1600" spc="-15" dirty="0">
                    <a:latin typeface="Arial MT"/>
                    <a:cs typeface="Arial MT"/>
                  </a:rPr>
                  <a:t> </a:t>
                </a:r>
                <a:r>
                  <a:rPr lang="en-IN" sz="1600" dirty="0">
                    <a:latin typeface="Symbol"/>
                    <a:cs typeface="Arial MT"/>
                  </a:rPr>
                  <a:t>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1600" dirty="0">
                    <a:latin typeface="Symbol"/>
                    <a:cs typeface="Symbol"/>
                  </a:rPr>
                  <a:t> </a:t>
                </a:r>
                <a:r>
                  <a:rPr lang="en-IN" sz="16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6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6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6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6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IN" sz="1600" dirty="0"/>
                  <a:t> </a:t>
                </a:r>
                <a:r>
                  <a:rPr lang="en-IN" sz="1600" dirty="0">
                    <a:latin typeface="Times New Roman"/>
                    <a:cs typeface="Times New Roman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1600" dirty="0">
                    <a:latin typeface="Symbol"/>
                    <a:cs typeface="Symbol"/>
                  </a:rPr>
                  <a:t> </a:t>
                </a:r>
                <a:r>
                  <a:rPr lang="en-IN" sz="16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6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6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6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6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IN" sz="1600" dirty="0"/>
                  <a:t> </a:t>
                </a:r>
                <a:r>
                  <a:rPr lang="en-IN" sz="1600" dirty="0">
                    <a:latin typeface="Times New Roman"/>
                    <a:cs typeface="Times New Roman"/>
                  </a:rPr>
                  <a:t>) 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5CC903-F403-91A0-BD1A-B1870FF51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71" y="5666372"/>
                <a:ext cx="5646174" cy="488019"/>
              </a:xfrm>
              <a:prstGeom prst="rect">
                <a:avLst/>
              </a:prstGeom>
              <a:blipFill>
                <a:blip r:embed="rId4"/>
                <a:stretch>
                  <a:fillRect l="-539" b="-3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DFF42A-DBE8-7338-0020-7ECC8C4A3E00}"/>
                  </a:ext>
                </a:extLst>
              </p:cNvPr>
              <p:cNvSpPr txBox="1"/>
              <p:nvPr/>
            </p:nvSpPr>
            <p:spPr>
              <a:xfrm>
                <a:off x="1447800" y="6183285"/>
                <a:ext cx="4572000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= 0.94 –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sz="1800" dirty="0">
                    <a:latin typeface="Symbol"/>
                    <a:cs typeface="Symbol"/>
                  </a:rPr>
                  <a:t> *</a:t>
                </a:r>
                <a:r>
                  <a:rPr lang="en-IN" dirty="0"/>
                  <a:t> 0.9183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dirty="0">
                    <a:latin typeface="Symbol"/>
                    <a:cs typeface="Symbol"/>
                  </a:rPr>
                  <a:t> *</a:t>
                </a:r>
                <a:r>
                  <a:rPr lang="en-IN" dirty="0"/>
                  <a:t> 0.9183) = 0.0817 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DFF42A-DBE8-7338-0020-7ECC8C4A3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183285"/>
                <a:ext cx="4572000" cy="484043"/>
              </a:xfrm>
              <a:prstGeom prst="rect">
                <a:avLst/>
              </a:prstGeom>
              <a:blipFill>
                <a:blip r:embed="rId5"/>
                <a:stretch>
                  <a:fillRect l="-1200"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864DCEB-CEBC-8183-4EBD-771478962F81}"/>
              </a:ext>
            </a:extLst>
          </p:cNvPr>
          <p:cNvSpPr txBox="1"/>
          <p:nvPr/>
        </p:nvSpPr>
        <p:spPr>
          <a:xfrm>
            <a:off x="304800" y="74345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Gain(S, a1)  = ?</a:t>
            </a:r>
          </a:p>
        </p:txBody>
      </p:sp>
    </p:spTree>
    <p:extLst>
      <p:ext uri="{BB962C8B-B14F-4D97-AF65-F5344CB8AC3E}">
        <p14:creationId xmlns:p14="http://schemas.microsoft.com/office/powerpoint/2010/main" val="1845025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0FD88F-A2EE-6D54-BD2D-BF07084318BC}"/>
              </a:ext>
            </a:extLst>
          </p:cNvPr>
          <p:cNvSpPr txBox="1"/>
          <p:nvPr/>
        </p:nvSpPr>
        <p:spPr>
          <a:xfrm>
            <a:off x="304800" y="2275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/>
              <a:t>Attribute – a2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2B68B-185B-476F-080F-4B710B1375F1}"/>
              </a:ext>
            </a:extLst>
          </p:cNvPr>
          <p:cNvSpPr txBox="1"/>
          <p:nvPr/>
        </p:nvSpPr>
        <p:spPr>
          <a:xfrm>
            <a:off x="533400" y="14051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Values(a2) = T,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3A55B1-4F3A-E200-062A-D67B6EDCC0E8}"/>
                  </a:ext>
                </a:extLst>
              </p:cNvPr>
              <p:cNvSpPr txBox="1"/>
              <p:nvPr/>
            </p:nvSpPr>
            <p:spPr>
              <a:xfrm>
                <a:off x="228600" y="2802180"/>
                <a:ext cx="7239000" cy="2127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S 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&lt;-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[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+,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-]   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IN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8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IN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S)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-6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-</a:t>
                </a:r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6</m:t>
                        </m:r>
                      </m:den>
                    </m:f>
                  </m:oMath>
                </a14:m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1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1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endParaRPr lang="en-IN" sz="1800" spc="-5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[2+,2-]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dirty="0">
                    <a:latin typeface="Times New Roman"/>
                    <a:cs typeface="Times New Roman"/>
                  </a:rPr>
                  <a:t>–</a:t>
                </a:r>
                <a:r>
                  <a:rPr lang="en-IN" spc="4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den>
                    </m:f>
                  </m:oMath>
                </a14:m>
                <a:r>
                  <a:rPr lang="ar-AE" dirty="0">
                    <a:latin typeface="Times New Roman"/>
                    <a:cs typeface="Times New Roman"/>
                  </a:rPr>
                  <a:t> </a:t>
                </a:r>
                <a:r>
                  <a:rPr lang="en-IN" i="1" spc="-10" dirty="0">
                    <a:latin typeface="Times New Roman"/>
                    <a:cs typeface="Times New Roman"/>
                  </a:rPr>
                  <a:t>log</a:t>
                </a:r>
                <a:r>
                  <a:rPr lang="en-IN" spc="-15" baseline="-19097" dirty="0"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Times New Roman"/>
                    <a:cs typeface="Times New Roman"/>
                  </a:rPr>
                  <a:t>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den>
                    </m:f>
                  </m:oMath>
                </a14:m>
                <a:r>
                  <a:rPr lang="ar-AE" dirty="0">
                    <a:latin typeface="Times New Roman"/>
                    <a:cs typeface="Times New Roman"/>
                  </a:rPr>
                  <a:t> </a:t>
                </a:r>
                <a:r>
                  <a:rPr lang="en-IN" i="1" spc="-10" dirty="0">
                    <a:latin typeface="Times New Roman"/>
                    <a:cs typeface="Times New Roman"/>
                  </a:rPr>
                  <a:t>log</a:t>
                </a:r>
                <a:r>
                  <a:rPr lang="en-IN" spc="-15" baseline="-19097" dirty="0">
                    <a:latin typeface="Arial MT"/>
                    <a:cs typeface="Arial MT"/>
                  </a:rPr>
                  <a:t>2</a:t>
                </a:r>
                <a:r>
                  <a:rPr lang="en-IN" spc="284" baseline="-19097" dirty="0"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den>
                    </m:f>
                  </m:oMath>
                </a14:m>
                <a:r>
                  <a:rPr lang="ar-AE" dirty="0">
                    <a:latin typeface="Times New Roman"/>
                    <a:cs typeface="Times New Roman"/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=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[1+,1-]  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 </a:t>
                </a:r>
                <a:r>
                  <a:rPr lang="pl-PL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:r>
                  <a:rPr lang="en-IN" sz="1800" spc="284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IN" sz="1800" spc="4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i="1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log</a:t>
                </a:r>
                <a:r>
                  <a:rPr lang="en-IN" sz="1800" spc="-15" baseline="-19097" dirty="0">
                    <a:solidFill>
                      <a:schemeClr val="tx1"/>
                    </a:solidFill>
                    <a:latin typeface="Arial MT"/>
                    <a:cs typeface="Arial MT"/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  = 1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3A55B1-4F3A-E200-062A-D67B6EDCC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802180"/>
                <a:ext cx="7239000" cy="2127505"/>
              </a:xfrm>
              <a:prstGeom prst="rect">
                <a:avLst/>
              </a:prstGeom>
              <a:blipFill>
                <a:blip r:embed="rId2"/>
                <a:stretch>
                  <a:fillRect l="-758" t="-17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F7ADE2A4-581C-E9D1-11AA-7743A9E10E1F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0"/>
          <a:ext cx="5272548" cy="2436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137">
                  <a:extLst>
                    <a:ext uri="{9D8B030D-6E8A-4147-A177-3AD203B41FA5}">
                      <a16:colId xmlns:a16="http://schemas.microsoft.com/office/drawing/2014/main" val="1652686145"/>
                    </a:ext>
                  </a:extLst>
                </a:gridCol>
                <a:gridCol w="1318137">
                  <a:extLst>
                    <a:ext uri="{9D8B030D-6E8A-4147-A177-3AD203B41FA5}">
                      <a16:colId xmlns:a16="http://schemas.microsoft.com/office/drawing/2014/main" val="132277497"/>
                    </a:ext>
                  </a:extLst>
                </a:gridCol>
                <a:gridCol w="1318137">
                  <a:extLst>
                    <a:ext uri="{9D8B030D-6E8A-4147-A177-3AD203B41FA5}">
                      <a16:colId xmlns:a16="http://schemas.microsoft.com/office/drawing/2014/main" val="1992337584"/>
                    </a:ext>
                  </a:extLst>
                </a:gridCol>
                <a:gridCol w="1318137">
                  <a:extLst>
                    <a:ext uri="{9D8B030D-6E8A-4147-A177-3AD203B41FA5}">
                      <a16:colId xmlns:a16="http://schemas.microsoft.com/office/drawing/2014/main" val="3594249991"/>
                    </a:ext>
                  </a:extLst>
                </a:gridCol>
              </a:tblGrid>
              <a:tr h="516194">
                <a:tc>
                  <a:txBody>
                    <a:bodyPr/>
                    <a:lstStyle/>
                    <a:p>
                      <a:pPr algn="ctr"/>
                      <a:endParaRPr lang="en-I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389875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033298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95909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659260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919277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993396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3852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83DB78-FC54-A544-7EE5-0F29E07C7F06}"/>
                  </a:ext>
                </a:extLst>
              </p:cNvPr>
              <p:cNvSpPr txBox="1"/>
              <p:nvPr/>
            </p:nvSpPr>
            <p:spPr>
              <a:xfrm>
                <a:off x="609600" y="5007116"/>
                <a:ext cx="4572000" cy="5870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A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spc="-30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spc="-5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114" dirty="0">
                    <a:latin typeface="Times New Roman"/>
                    <a:cs typeface="Times New Roman"/>
                  </a:rPr>
                  <a:t> </a:t>
                </a:r>
                <a:r>
                  <a:rPr lang="en-IN" sz="1800" spc="-1165" dirty="0">
                    <a:latin typeface="Arial MT"/>
                    <a:cs typeface="Arial MT"/>
                  </a:rPr>
                  <a:t>−</a:t>
                </a:r>
                <a:r>
                  <a:rPr lang="en-IN" sz="1800" spc="-15" dirty="0">
                    <a:latin typeface="Arial MT"/>
                    <a:cs typeface="Arial MT"/>
                  </a:rPr>
                  <a:t> </a:t>
                </a:r>
                <a:r>
                  <a:rPr lang="en-IN" sz="2000" dirty="0">
                    <a:latin typeface="Symbol"/>
                    <a:cs typeface="Symbol"/>
                  </a:rPr>
                  <a:t>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2000" i="1" spc="-10" dirty="0" err="1">
                    <a:latin typeface="Times New Roman"/>
                    <a:cs typeface="Times New Roman"/>
                  </a:rPr>
                  <a:t>Sv</a:t>
                </a:r>
                <a:r>
                  <a:rPr lang="en-IN" sz="2000" dirty="0">
                    <a:latin typeface="Times New Roman"/>
                    <a:cs typeface="Times New Roman"/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83DB78-FC54-A544-7EE5-0F29E07C7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07116"/>
                <a:ext cx="4572000" cy="587020"/>
              </a:xfrm>
              <a:prstGeom prst="rect">
                <a:avLst/>
              </a:prstGeom>
              <a:blipFill>
                <a:blip r:embed="rId3"/>
                <a:stretch>
                  <a:fillRect l="-9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5CC903-F403-91A0-BD1A-B1870FF51C1B}"/>
                  </a:ext>
                </a:extLst>
              </p:cNvPr>
              <p:cNvSpPr txBox="1"/>
              <p:nvPr/>
            </p:nvSpPr>
            <p:spPr>
              <a:xfrm>
                <a:off x="609600" y="5725855"/>
                <a:ext cx="5646174" cy="488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6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6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6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S</a:t>
                </a:r>
                <a:r>
                  <a:rPr lang="en-IN" sz="1600" dirty="0">
                    <a:latin typeface="Times New Roman"/>
                    <a:cs typeface="Times New Roman"/>
                  </a:rPr>
                  <a:t>,</a:t>
                </a:r>
                <a:r>
                  <a:rPr lang="en-IN" sz="16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1600" i="1" spc="-30" dirty="0">
                    <a:latin typeface="Times New Roman"/>
                    <a:cs typeface="Times New Roman"/>
                  </a:rPr>
                  <a:t>a1</a:t>
                </a:r>
                <a:r>
                  <a:rPr lang="en-IN" sz="1600" dirty="0">
                    <a:latin typeface="Times New Roman"/>
                    <a:cs typeface="Times New Roman"/>
                  </a:rPr>
                  <a:t>)</a:t>
                </a:r>
                <a:r>
                  <a:rPr lang="en-IN" sz="16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600" dirty="0">
                    <a:latin typeface="Times New Roman"/>
                    <a:cs typeface="Times New Roman"/>
                  </a:rPr>
                  <a:t>=</a:t>
                </a:r>
                <a:r>
                  <a:rPr lang="en-IN" sz="1600" spc="-30" dirty="0">
                    <a:latin typeface="Times New Roman"/>
                    <a:cs typeface="Times New Roman"/>
                  </a:rPr>
                  <a:t> </a:t>
                </a:r>
                <a:r>
                  <a:rPr lang="en-IN" sz="16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6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6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6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6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600" i="1" spc="-5" dirty="0">
                    <a:latin typeface="Times New Roman"/>
                    <a:cs typeface="Times New Roman"/>
                  </a:rPr>
                  <a:t>S</a:t>
                </a:r>
                <a:r>
                  <a:rPr lang="en-IN" sz="1600" dirty="0">
                    <a:latin typeface="Times New Roman"/>
                    <a:cs typeface="Times New Roman"/>
                  </a:rPr>
                  <a:t>)</a:t>
                </a:r>
                <a:r>
                  <a:rPr lang="en-IN" sz="1600" spc="114" dirty="0">
                    <a:latin typeface="Times New Roman"/>
                    <a:cs typeface="Times New Roman"/>
                  </a:rPr>
                  <a:t> </a:t>
                </a:r>
                <a:r>
                  <a:rPr lang="en-IN" sz="1600" spc="-1165" dirty="0">
                    <a:latin typeface="Arial MT"/>
                    <a:cs typeface="Arial MT"/>
                  </a:rPr>
                  <a:t>−</a:t>
                </a:r>
                <a:r>
                  <a:rPr lang="en-IN" sz="1600" spc="-15" dirty="0">
                    <a:latin typeface="Arial MT"/>
                    <a:cs typeface="Arial MT"/>
                  </a:rPr>
                  <a:t> </a:t>
                </a:r>
                <a:r>
                  <a:rPr lang="en-IN" sz="1600" dirty="0">
                    <a:latin typeface="Symbol"/>
                    <a:cs typeface="Arial MT"/>
                  </a:rPr>
                  <a:t>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1600" dirty="0">
                    <a:latin typeface="Symbol"/>
                    <a:cs typeface="Symbol"/>
                  </a:rPr>
                  <a:t> </a:t>
                </a:r>
                <a:r>
                  <a:rPr lang="en-IN" sz="16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6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6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6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6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IN" sz="1600" dirty="0"/>
                  <a:t> </a:t>
                </a:r>
                <a:r>
                  <a:rPr lang="en-IN" sz="1600" dirty="0">
                    <a:latin typeface="Times New Roman"/>
                    <a:cs typeface="Times New Roman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1600" dirty="0">
                    <a:latin typeface="Symbol"/>
                    <a:cs typeface="Symbol"/>
                  </a:rPr>
                  <a:t> </a:t>
                </a:r>
                <a:r>
                  <a:rPr lang="en-IN" sz="16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6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6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6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6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6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IN" sz="1600" dirty="0"/>
                  <a:t> </a:t>
                </a:r>
                <a:r>
                  <a:rPr lang="en-IN" sz="1600" dirty="0">
                    <a:latin typeface="Times New Roman"/>
                    <a:cs typeface="Times New Roman"/>
                  </a:rPr>
                  <a:t>) 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5CC903-F403-91A0-BD1A-B1870FF51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725855"/>
                <a:ext cx="5646174" cy="488019"/>
              </a:xfrm>
              <a:prstGeom prst="rect">
                <a:avLst/>
              </a:prstGeom>
              <a:blipFill>
                <a:blip r:embed="rId4"/>
                <a:stretch>
                  <a:fillRect l="-540" b="-3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DFF42A-DBE8-7338-0020-7ECC8C4A3E00}"/>
                  </a:ext>
                </a:extLst>
              </p:cNvPr>
              <p:cNvSpPr txBox="1"/>
              <p:nvPr/>
            </p:nvSpPr>
            <p:spPr>
              <a:xfrm>
                <a:off x="1447800" y="6183285"/>
                <a:ext cx="4572000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= 1 –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sz="1800" dirty="0">
                    <a:latin typeface="Symbol"/>
                    <a:cs typeface="Symbol"/>
                  </a:rPr>
                  <a:t> *</a:t>
                </a:r>
                <a:r>
                  <a:rPr lang="en-IN" dirty="0"/>
                  <a:t> 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dirty="0">
                    <a:latin typeface="Symbol"/>
                    <a:cs typeface="Symbol"/>
                  </a:rPr>
                  <a:t> *</a:t>
                </a:r>
                <a:r>
                  <a:rPr lang="en-IN" dirty="0"/>
                  <a:t> 1) = 0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DFF42A-DBE8-7338-0020-7ECC8C4A3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183285"/>
                <a:ext cx="4572000" cy="484043"/>
              </a:xfrm>
              <a:prstGeom prst="rect">
                <a:avLst/>
              </a:prstGeom>
              <a:blipFill>
                <a:blip r:embed="rId5"/>
                <a:stretch>
                  <a:fillRect l="-1200"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48AFC80-4F4D-EBF6-D5E3-459A3581AE82}"/>
              </a:ext>
            </a:extLst>
          </p:cNvPr>
          <p:cNvSpPr txBox="1"/>
          <p:nvPr/>
        </p:nvSpPr>
        <p:spPr>
          <a:xfrm>
            <a:off x="521110" y="7286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Gain(S, a2)  = ?</a:t>
            </a:r>
          </a:p>
        </p:txBody>
      </p:sp>
    </p:spTree>
    <p:extLst>
      <p:ext uri="{BB962C8B-B14F-4D97-AF65-F5344CB8AC3E}">
        <p14:creationId xmlns:p14="http://schemas.microsoft.com/office/powerpoint/2010/main" val="2118125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F616EE-3945-EF28-695F-E8E99B6BD378}"/>
              </a:ext>
            </a:extLst>
          </p:cNvPr>
          <p:cNvSpPr txBox="1"/>
          <p:nvPr/>
        </p:nvSpPr>
        <p:spPr>
          <a:xfrm>
            <a:off x="1066800" y="685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Gain(S,a1) = </a:t>
            </a:r>
            <a:r>
              <a:rPr lang="en-IN" dirty="0">
                <a:solidFill>
                  <a:srgbClr val="FF0000"/>
                </a:solidFill>
              </a:rPr>
              <a:t>0.0817  Maximum</a:t>
            </a:r>
          </a:p>
          <a:p>
            <a:r>
              <a:rPr lang="en-IN" dirty="0"/>
              <a:t>Gain (s,a2) = 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2F8908-E2D8-111D-2144-E2987C3E9C91}"/>
              </a:ext>
            </a:extLst>
          </p:cNvPr>
          <p:cNvSpPr/>
          <p:nvPr/>
        </p:nvSpPr>
        <p:spPr>
          <a:xfrm>
            <a:off x="3352800" y="1905000"/>
            <a:ext cx="838200" cy="6463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B71163-0049-7A5C-0003-220CDA97654F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2743200" y="2551331"/>
            <a:ext cx="1028700" cy="87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A3D206-63B8-A06F-4ADD-096AE393AF5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3771900" y="2551331"/>
            <a:ext cx="1333500" cy="87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D1C-F3FB-A598-74DF-84414A5196E1}"/>
              </a:ext>
            </a:extLst>
          </p:cNvPr>
          <p:cNvSpPr txBox="1"/>
          <p:nvPr/>
        </p:nvSpPr>
        <p:spPr>
          <a:xfrm>
            <a:off x="2895600" y="2743200"/>
            <a:ext cx="26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29DCF7-A18B-61BE-C0B5-89793A5949EC}"/>
              </a:ext>
            </a:extLst>
          </p:cNvPr>
          <p:cNvSpPr txBox="1"/>
          <p:nvPr/>
        </p:nvSpPr>
        <p:spPr>
          <a:xfrm>
            <a:off x="4495800" y="2667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18C4D-94A5-A832-AE88-8BC088511E5F}"/>
              </a:ext>
            </a:extLst>
          </p:cNvPr>
          <p:cNvSpPr txBox="1"/>
          <p:nvPr/>
        </p:nvSpPr>
        <p:spPr>
          <a:xfrm>
            <a:off x="2253431" y="344129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1,2,3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F721F1-70D6-BE6F-4742-8CF9AE38FE50}"/>
              </a:ext>
            </a:extLst>
          </p:cNvPr>
          <p:cNvSpPr txBox="1"/>
          <p:nvPr/>
        </p:nvSpPr>
        <p:spPr>
          <a:xfrm>
            <a:off x="4876800" y="344129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4,5,6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D67D35-F717-6B40-E223-507FC1CAA991}"/>
              </a:ext>
            </a:extLst>
          </p:cNvPr>
          <p:cNvSpPr/>
          <p:nvPr/>
        </p:nvSpPr>
        <p:spPr>
          <a:xfrm>
            <a:off x="2190749" y="3822914"/>
            <a:ext cx="685800" cy="6463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7C4611-C88E-3D11-D175-200A90D4FC8B}"/>
              </a:ext>
            </a:extLst>
          </p:cNvPr>
          <p:cNvSpPr/>
          <p:nvPr/>
        </p:nvSpPr>
        <p:spPr>
          <a:xfrm>
            <a:off x="4891548" y="3822914"/>
            <a:ext cx="685800" cy="6463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0B736C-296D-688F-D0B1-C726FA84252C}"/>
              </a:ext>
            </a:extLst>
          </p:cNvPr>
          <p:cNvCxnSpPr>
            <a:stCxn id="20" idx="4"/>
          </p:cNvCxnSpPr>
          <p:nvPr/>
        </p:nvCxnSpPr>
        <p:spPr>
          <a:xfrm flipH="1">
            <a:off x="1905000" y="4469245"/>
            <a:ext cx="628649" cy="55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C051DB-EEE3-0907-12D1-70C53A005AAC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2533649" y="4469245"/>
            <a:ext cx="628649" cy="559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57944D-4AC6-8691-179E-7074669C9D77}"/>
              </a:ext>
            </a:extLst>
          </p:cNvPr>
          <p:cNvSpPr txBox="1"/>
          <p:nvPr/>
        </p:nvSpPr>
        <p:spPr>
          <a:xfrm>
            <a:off x="1676400" y="511557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1, 2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7D7A25-8F8A-5A4B-A8C7-4CE95230D90A}"/>
              </a:ext>
            </a:extLst>
          </p:cNvPr>
          <p:cNvSpPr txBox="1"/>
          <p:nvPr/>
        </p:nvSpPr>
        <p:spPr>
          <a:xfrm>
            <a:off x="3162298" y="5115576"/>
            <a:ext cx="34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FFB7F8-4E82-A2DB-77BF-CF77D5623863}"/>
              </a:ext>
            </a:extLst>
          </p:cNvPr>
          <p:cNvCxnSpPr/>
          <p:nvPr/>
        </p:nvCxnSpPr>
        <p:spPr>
          <a:xfrm flipH="1">
            <a:off x="4590437" y="4485101"/>
            <a:ext cx="628649" cy="55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B50C0A-1240-EC7F-4B74-D3B63FECD06E}"/>
              </a:ext>
            </a:extLst>
          </p:cNvPr>
          <p:cNvCxnSpPr>
            <a:cxnSpLocks/>
          </p:cNvCxnSpPr>
          <p:nvPr/>
        </p:nvCxnSpPr>
        <p:spPr>
          <a:xfrm>
            <a:off x="5263023" y="4469245"/>
            <a:ext cx="628649" cy="559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ACEFE6-06EA-9D85-C30F-B812F57E8AFE}"/>
              </a:ext>
            </a:extLst>
          </p:cNvPr>
          <p:cNvSpPr txBox="1"/>
          <p:nvPr/>
        </p:nvSpPr>
        <p:spPr>
          <a:xfrm>
            <a:off x="4314825" y="5156014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5,6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F7EA0B-C797-7E3F-A342-449EA0A65082}"/>
              </a:ext>
            </a:extLst>
          </p:cNvPr>
          <p:cNvSpPr txBox="1"/>
          <p:nvPr/>
        </p:nvSpPr>
        <p:spPr>
          <a:xfrm>
            <a:off x="5791200" y="5115576"/>
            <a:ext cx="62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B34F41-29AD-8DA9-C108-DBBDC5F725B9}"/>
              </a:ext>
            </a:extLst>
          </p:cNvPr>
          <p:cNvSpPr txBox="1"/>
          <p:nvPr/>
        </p:nvSpPr>
        <p:spPr>
          <a:xfrm>
            <a:off x="1676400" y="5525346"/>
            <a:ext cx="57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894AA0-2803-44E2-747E-CB123A3356E2}"/>
              </a:ext>
            </a:extLst>
          </p:cNvPr>
          <p:cNvSpPr txBox="1"/>
          <p:nvPr/>
        </p:nvSpPr>
        <p:spPr>
          <a:xfrm>
            <a:off x="3162298" y="5525346"/>
            <a:ext cx="41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C8CE7B-7617-A6E8-13E0-5D06A99C22F1}"/>
              </a:ext>
            </a:extLst>
          </p:cNvPr>
          <p:cNvSpPr txBox="1"/>
          <p:nvPr/>
        </p:nvSpPr>
        <p:spPr>
          <a:xfrm>
            <a:off x="4377198" y="5537637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6B0A4B-CE43-3E1C-7C64-AA4332A7B98C}"/>
              </a:ext>
            </a:extLst>
          </p:cNvPr>
          <p:cNvSpPr txBox="1"/>
          <p:nvPr/>
        </p:nvSpPr>
        <p:spPr>
          <a:xfrm>
            <a:off x="5791200" y="5454134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30374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2A03-CB3D-9118-E439-6FA1EC1C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72805" cy="553998"/>
          </a:xfrm>
        </p:spPr>
        <p:txBody>
          <a:bodyPr/>
          <a:lstStyle/>
          <a:p>
            <a:r>
              <a:rPr lang="en-IN" sz="3600" u="sng" dirty="0"/>
              <a:t>Example - 3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C912CB1-EDE8-F45A-E83F-C41575CCD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16004"/>
              </p:ext>
            </p:extLst>
          </p:nvPr>
        </p:nvGraphicFramePr>
        <p:xfrm>
          <a:off x="997902" y="1066800"/>
          <a:ext cx="73079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580">
                  <a:extLst>
                    <a:ext uri="{9D8B030D-6E8A-4147-A177-3AD203B41FA5}">
                      <a16:colId xmlns:a16="http://schemas.microsoft.com/office/drawing/2014/main" val="1122883132"/>
                    </a:ext>
                  </a:extLst>
                </a:gridCol>
                <a:gridCol w="1461580">
                  <a:extLst>
                    <a:ext uri="{9D8B030D-6E8A-4147-A177-3AD203B41FA5}">
                      <a16:colId xmlns:a16="http://schemas.microsoft.com/office/drawing/2014/main" val="3506330113"/>
                    </a:ext>
                  </a:extLst>
                </a:gridCol>
                <a:gridCol w="1461580">
                  <a:extLst>
                    <a:ext uri="{9D8B030D-6E8A-4147-A177-3AD203B41FA5}">
                      <a16:colId xmlns:a16="http://schemas.microsoft.com/office/drawing/2014/main" val="3284839628"/>
                    </a:ext>
                  </a:extLst>
                </a:gridCol>
                <a:gridCol w="1461580">
                  <a:extLst>
                    <a:ext uri="{9D8B030D-6E8A-4147-A177-3AD203B41FA5}">
                      <a16:colId xmlns:a16="http://schemas.microsoft.com/office/drawing/2014/main" val="1593687555"/>
                    </a:ext>
                  </a:extLst>
                </a:gridCol>
                <a:gridCol w="1461580">
                  <a:extLst>
                    <a:ext uri="{9D8B030D-6E8A-4147-A177-3AD203B41FA5}">
                      <a16:colId xmlns:a16="http://schemas.microsoft.com/office/drawing/2014/main" val="2649635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12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6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Hot</a:t>
                      </a:r>
                      <a:endParaRPr kumimoji="0" lang="en-I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High</a:t>
                      </a:r>
                      <a:endParaRPr kumimoji="0" lang="en-I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5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36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8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Cool</a:t>
                      </a:r>
                      <a:endParaRPr kumimoji="0" lang="en-I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3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High</a:t>
                      </a:r>
                      <a:endParaRPr kumimoji="0" lang="en-I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6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Hot</a:t>
                      </a:r>
                      <a:endParaRPr kumimoji="0" lang="en-I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8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0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Cool</a:t>
                      </a:r>
                      <a:endParaRPr kumimoji="0" lang="en-I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78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82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728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2A03-CB3D-9118-E439-6FA1EC1C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72805" cy="307777"/>
          </a:xfrm>
        </p:spPr>
        <p:txBody>
          <a:bodyPr/>
          <a:lstStyle/>
          <a:p>
            <a:r>
              <a:rPr lang="en-IN" sz="2000" u="sng" dirty="0"/>
              <a:t>Attribute – a1 (True, False) </a:t>
            </a:r>
            <a:endParaRPr lang="en-IN" sz="5400" u="sng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C912CB1-EDE8-F45A-E83F-C41575CCDD29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381000"/>
          <a:ext cx="3586315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3">
                  <a:extLst>
                    <a:ext uri="{9D8B030D-6E8A-4147-A177-3AD203B41FA5}">
                      <a16:colId xmlns:a16="http://schemas.microsoft.com/office/drawing/2014/main" val="1122883132"/>
                    </a:ext>
                  </a:extLst>
                </a:gridCol>
                <a:gridCol w="717263">
                  <a:extLst>
                    <a:ext uri="{9D8B030D-6E8A-4147-A177-3AD203B41FA5}">
                      <a16:colId xmlns:a16="http://schemas.microsoft.com/office/drawing/2014/main" val="3506330113"/>
                    </a:ext>
                  </a:extLst>
                </a:gridCol>
                <a:gridCol w="717263">
                  <a:extLst>
                    <a:ext uri="{9D8B030D-6E8A-4147-A177-3AD203B41FA5}">
                      <a16:colId xmlns:a16="http://schemas.microsoft.com/office/drawing/2014/main" val="3284839628"/>
                    </a:ext>
                  </a:extLst>
                </a:gridCol>
                <a:gridCol w="717263">
                  <a:extLst>
                    <a:ext uri="{9D8B030D-6E8A-4147-A177-3AD203B41FA5}">
                      <a16:colId xmlns:a16="http://schemas.microsoft.com/office/drawing/2014/main" val="1593687555"/>
                    </a:ext>
                  </a:extLst>
                </a:gridCol>
                <a:gridCol w="717263">
                  <a:extLst>
                    <a:ext uri="{9D8B030D-6E8A-4147-A177-3AD203B41FA5}">
                      <a16:colId xmlns:a16="http://schemas.microsoft.com/office/drawing/2014/main" val="2649635597"/>
                    </a:ext>
                  </a:extLst>
                </a:gridCol>
              </a:tblGrid>
              <a:tr h="499354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129505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68406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59262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364470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84940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Cool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37672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66610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82222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02985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Cool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788262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826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DE6BEB-4DE4-2CCB-AD1D-108F179A58D8}"/>
                  </a:ext>
                </a:extLst>
              </p:cNvPr>
              <p:cNvSpPr txBox="1"/>
              <p:nvPr/>
            </p:nvSpPr>
            <p:spPr>
              <a:xfrm>
                <a:off x="304800" y="990600"/>
                <a:ext cx="45720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S 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&lt;-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[6+,4-]   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pl-PL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8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IN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S)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-6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pc="-5" dirty="0">
                    <a:latin typeface="Times New Roman"/>
                    <a:cs typeface="Times New Roman"/>
                  </a:rPr>
                  <a:t>0.9709</a:t>
                </a:r>
                <a:endParaRPr lang="en-IN" sz="1800" spc="-5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𝑻𝒓𝒖𝒆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[1+,4-]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</m:sub>
                    </m:sSub>
                  </m:oMath>
                </a14:m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= </a:t>
                </a:r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dirty="0"/>
                  <a:t>0.7219</a:t>
                </a:r>
                <a:endParaRPr lang="en-I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𝑭𝒂𝒍𝒔𝒆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[5+,0-]  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 </a:t>
                </a:r>
                <a:r>
                  <a:rPr lang="pl-PL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0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DE6BEB-4DE4-2CCB-AD1D-108F179A5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90600"/>
                <a:ext cx="4572000" cy="1754326"/>
              </a:xfrm>
              <a:prstGeom prst="rect">
                <a:avLst/>
              </a:prstGeom>
              <a:blipFill>
                <a:blip r:embed="rId2"/>
                <a:stretch>
                  <a:fillRect l="-1067" t="-2091" b="-4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2762A7-8B74-6AD4-890F-AB3CDA59708D}"/>
                  </a:ext>
                </a:extLst>
              </p:cNvPr>
              <p:cNvSpPr txBox="1"/>
              <p:nvPr/>
            </p:nvSpPr>
            <p:spPr>
              <a:xfrm>
                <a:off x="473177" y="3429000"/>
                <a:ext cx="4572000" cy="5870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A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spc="-30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spc="-5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114" dirty="0">
                    <a:latin typeface="Times New Roman"/>
                    <a:cs typeface="Times New Roman"/>
                  </a:rPr>
                  <a:t> </a:t>
                </a:r>
                <a:r>
                  <a:rPr lang="en-IN" sz="1800" spc="-1165" dirty="0">
                    <a:latin typeface="Arial MT"/>
                    <a:cs typeface="Arial MT"/>
                  </a:rPr>
                  <a:t>−</a:t>
                </a:r>
                <a:r>
                  <a:rPr lang="en-IN" sz="1800" spc="-15" dirty="0">
                    <a:latin typeface="Arial MT"/>
                    <a:cs typeface="Arial MT"/>
                  </a:rPr>
                  <a:t> </a:t>
                </a:r>
                <a:r>
                  <a:rPr lang="en-IN" sz="2000" dirty="0">
                    <a:latin typeface="Symbol"/>
                    <a:cs typeface="Symbol"/>
                  </a:rPr>
                  <a:t>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2000" i="1" spc="-10" dirty="0" err="1">
                    <a:latin typeface="Times New Roman"/>
                    <a:cs typeface="Times New Roman"/>
                  </a:rPr>
                  <a:t>Sv</a:t>
                </a:r>
                <a:r>
                  <a:rPr lang="en-IN" sz="2000" dirty="0">
                    <a:latin typeface="Times New Roman"/>
                    <a:cs typeface="Times New Roman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2762A7-8B74-6AD4-890F-AB3CDA597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77" y="3429000"/>
                <a:ext cx="4572000" cy="587020"/>
              </a:xfrm>
              <a:prstGeom prst="rect">
                <a:avLst/>
              </a:prstGeom>
              <a:blipFill>
                <a:blip r:embed="rId3"/>
                <a:stretch>
                  <a:fillRect l="-10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693B55-B7BA-1D0A-BF04-2EA8D5B59661}"/>
                  </a:ext>
                </a:extLst>
              </p:cNvPr>
              <p:cNvSpPr txBox="1"/>
              <p:nvPr/>
            </p:nvSpPr>
            <p:spPr>
              <a:xfrm>
                <a:off x="473177" y="5053010"/>
                <a:ext cx="7604023" cy="537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a1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spc="-30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spc="-5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114" dirty="0">
                    <a:latin typeface="Times New Roman"/>
                    <a:cs typeface="Times New Roman"/>
                  </a:rPr>
                  <a:t> </a:t>
                </a:r>
                <a:r>
                  <a:rPr lang="en-IN" sz="1800" spc="-1165" dirty="0">
                    <a:latin typeface="Arial MT"/>
                    <a:cs typeface="Arial MT"/>
                  </a:rPr>
                  <a:t>−</a:t>
                </a:r>
                <a:r>
                  <a:rPr lang="en-IN" sz="1800" spc="-15" dirty="0">
                    <a:latin typeface="Arial MT"/>
                    <a:cs typeface="Arial MT"/>
                  </a:rPr>
                  <a:t> </a:t>
                </a:r>
                <a:r>
                  <a:rPr lang="en-IN" sz="1800" dirty="0">
                    <a:latin typeface="Symbol"/>
                    <a:cs typeface="Arial MT"/>
                  </a:rPr>
                  <a:t>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1800" dirty="0">
                    <a:latin typeface="Symbol"/>
                    <a:cs typeface="Symbol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</m:sub>
                    </m:sSub>
                  </m:oMath>
                </a14:m>
                <a:r>
                  <a:rPr lang="en-IN" sz="1800" dirty="0"/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1800" dirty="0">
                    <a:latin typeface="Symbol"/>
                    <a:cs typeface="Symbol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</m:sub>
                    </m:sSub>
                  </m:oMath>
                </a14:m>
                <a:r>
                  <a:rPr lang="en-IN" sz="1800" dirty="0"/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) 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693B55-B7BA-1D0A-BF04-2EA8D5B59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77" y="5053010"/>
                <a:ext cx="7604023" cy="537391"/>
              </a:xfrm>
              <a:prstGeom prst="rect">
                <a:avLst/>
              </a:prstGeom>
              <a:blipFill>
                <a:blip r:embed="rId4"/>
                <a:stretch>
                  <a:fillRect l="-722"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4207892-27FB-66AE-AC59-F75624A7A003}"/>
              </a:ext>
            </a:extLst>
          </p:cNvPr>
          <p:cNvSpPr txBox="1"/>
          <p:nvPr/>
        </p:nvSpPr>
        <p:spPr>
          <a:xfrm>
            <a:off x="1752600" y="5715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 0.6099</a:t>
            </a:r>
          </a:p>
        </p:txBody>
      </p:sp>
    </p:spTree>
    <p:extLst>
      <p:ext uri="{BB962C8B-B14F-4D97-AF65-F5344CB8AC3E}">
        <p14:creationId xmlns:p14="http://schemas.microsoft.com/office/powerpoint/2010/main" val="1960598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2A03-CB3D-9118-E439-6FA1EC1C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72805" cy="307777"/>
          </a:xfrm>
        </p:spPr>
        <p:txBody>
          <a:bodyPr/>
          <a:lstStyle/>
          <a:p>
            <a:r>
              <a:rPr lang="en-IN" sz="2000" u="sng" dirty="0"/>
              <a:t>Attribute – a2  ( Hot, cool)</a:t>
            </a:r>
            <a:endParaRPr lang="en-IN" sz="5400" u="sng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C912CB1-EDE8-F45A-E83F-C41575CCD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947167"/>
              </p:ext>
            </p:extLst>
          </p:nvPr>
        </p:nvGraphicFramePr>
        <p:xfrm>
          <a:off x="5334000" y="381000"/>
          <a:ext cx="3586315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3">
                  <a:extLst>
                    <a:ext uri="{9D8B030D-6E8A-4147-A177-3AD203B41FA5}">
                      <a16:colId xmlns:a16="http://schemas.microsoft.com/office/drawing/2014/main" val="1122883132"/>
                    </a:ext>
                  </a:extLst>
                </a:gridCol>
                <a:gridCol w="717263">
                  <a:extLst>
                    <a:ext uri="{9D8B030D-6E8A-4147-A177-3AD203B41FA5}">
                      <a16:colId xmlns:a16="http://schemas.microsoft.com/office/drawing/2014/main" val="3506330113"/>
                    </a:ext>
                  </a:extLst>
                </a:gridCol>
                <a:gridCol w="717263">
                  <a:extLst>
                    <a:ext uri="{9D8B030D-6E8A-4147-A177-3AD203B41FA5}">
                      <a16:colId xmlns:a16="http://schemas.microsoft.com/office/drawing/2014/main" val="3284839628"/>
                    </a:ext>
                  </a:extLst>
                </a:gridCol>
                <a:gridCol w="717263">
                  <a:extLst>
                    <a:ext uri="{9D8B030D-6E8A-4147-A177-3AD203B41FA5}">
                      <a16:colId xmlns:a16="http://schemas.microsoft.com/office/drawing/2014/main" val="1593687555"/>
                    </a:ext>
                  </a:extLst>
                </a:gridCol>
                <a:gridCol w="717263">
                  <a:extLst>
                    <a:ext uri="{9D8B030D-6E8A-4147-A177-3AD203B41FA5}">
                      <a16:colId xmlns:a16="http://schemas.microsoft.com/office/drawing/2014/main" val="2649635597"/>
                    </a:ext>
                  </a:extLst>
                </a:gridCol>
              </a:tblGrid>
              <a:tr h="499354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129505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68406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59262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364470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84940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Cool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37672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66610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82222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02985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Cool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788262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826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DE6BEB-4DE4-2CCB-AD1D-108F179A58D8}"/>
                  </a:ext>
                </a:extLst>
              </p:cNvPr>
              <p:cNvSpPr txBox="1"/>
              <p:nvPr/>
            </p:nvSpPr>
            <p:spPr>
              <a:xfrm>
                <a:off x="304800" y="990600"/>
                <a:ext cx="45720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S 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&lt;-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[6+,4-]   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pl-PL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8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IN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S)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-6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pc="-5" dirty="0">
                    <a:latin typeface="Times New Roman"/>
                    <a:cs typeface="Times New Roman"/>
                  </a:rPr>
                  <a:t>0.9709</a:t>
                </a:r>
                <a:endParaRPr lang="en-IN" sz="1800" spc="-5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𝑯𝒐𝒕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[2+,3-]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𝐻𝑜𝑡</m:t>
                        </m:r>
                      </m:sub>
                    </m:sSub>
                  </m:oMath>
                </a14:m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= </a:t>
                </a:r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dirty="0"/>
                  <a:t>0.9709</a:t>
                </a:r>
                <a:endParaRPr lang="en-I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𝑪𝒐𝒐𝒍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[4+,1-]  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 </a:t>
                </a:r>
                <a:r>
                  <a:rPr lang="pl-PL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0.7219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DE6BEB-4DE4-2CCB-AD1D-108F179A5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90600"/>
                <a:ext cx="4572000" cy="1754326"/>
              </a:xfrm>
              <a:prstGeom prst="rect">
                <a:avLst/>
              </a:prstGeom>
              <a:blipFill>
                <a:blip r:embed="rId2"/>
                <a:stretch>
                  <a:fillRect l="-1067" t="-2091" b="-4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2762A7-8B74-6AD4-890F-AB3CDA59708D}"/>
                  </a:ext>
                </a:extLst>
              </p:cNvPr>
              <p:cNvSpPr txBox="1"/>
              <p:nvPr/>
            </p:nvSpPr>
            <p:spPr>
              <a:xfrm>
                <a:off x="473177" y="3429000"/>
                <a:ext cx="4572000" cy="5870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A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spc="-30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spc="-5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114" dirty="0">
                    <a:latin typeface="Times New Roman"/>
                    <a:cs typeface="Times New Roman"/>
                  </a:rPr>
                  <a:t> </a:t>
                </a:r>
                <a:r>
                  <a:rPr lang="en-IN" sz="1800" spc="-1165" dirty="0">
                    <a:latin typeface="Arial MT"/>
                    <a:cs typeface="Arial MT"/>
                  </a:rPr>
                  <a:t>−</a:t>
                </a:r>
                <a:r>
                  <a:rPr lang="en-IN" sz="1800" spc="-15" dirty="0">
                    <a:latin typeface="Arial MT"/>
                    <a:cs typeface="Arial MT"/>
                  </a:rPr>
                  <a:t> </a:t>
                </a:r>
                <a:r>
                  <a:rPr lang="en-IN" sz="2000" dirty="0">
                    <a:latin typeface="Symbol"/>
                    <a:cs typeface="Symbol"/>
                  </a:rPr>
                  <a:t>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2000" i="1" spc="-10" dirty="0" err="1">
                    <a:latin typeface="Times New Roman"/>
                    <a:cs typeface="Times New Roman"/>
                  </a:rPr>
                  <a:t>Sv</a:t>
                </a:r>
                <a:r>
                  <a:rPr lang="en-IN" sz="2000" dirty="0">
                    <a:latin typeface="Times New Roman"/>
                    <a:cs typeface="Times New Roman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2762A7-8B74-6AD4-890F-AB3CDA597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77" y="3429000"/>
                <a:ext cx="4572000" cy="587020"/>
              </a:xfrm>
              <a:prstGeom prst="rect">
                <a:avLst/>
              </a:prstGeom>
              <a:blipFill>
                <a:blip r:embed="rId3"/>
                <a:stretch>
                  <a:fillRect l="-10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693B55-B7BA-1D0A-BF04-2EA8D5B59661}"/>
                  </a:ext>
                </a:extLst>
              </p:cNvPr>
              <p:cNvSpPr txBox="1"/>
              <p:nvPr/>
            </p:nvSpPr>
            <p:spPr>
              <a:xfrm>
                <a:off x="473177" y="5053010"/>
                <a:ext cx="7604023" cy="537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a2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spc="-30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spc="-5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114" dirty="0">
                    <a:latin typeface="Times New Roman"/>
                    <a:cs typeface="Times New Roman"/>
                  </a:rPr>
                  <a:t> </a:t>
                </a:r>
                <a:r>
                  <a:rPr lang="en-IN" sz="1800" spc="-1165" dirty="0">
                    <a:latin typeface="Arial MT"/>
                    <a:cs typeface="Arial MT"/>
                  </a:rPr>
                  <a:t>−</a:t>
                </a:r>
                <a:r>
                  <a:rPr lang="en-IN" sz="1800" spc="-15" dirty="0">
                    <a:latin typeface="Arial MT"/>
                    <a:cs typeface="Arial MT"/>
                  </a:rPr>
                  <a:t> </a:t>
                </a:r>
                <a:r>
                  <a:rPr lang="en-IN" sz="1800" dirty="0">
                    <a:latin typeface="Symbol"/>
                    <a:cs typeface="Arial MT"/>
                  </a:rPr>
                  <a:t>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𝐻𝑜𝑡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1800" dirty="0">
                    <a:latin typeface="Symbol"/>
                    <a:cs typeface="Symbol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</m:sub>
                    </m:sSub>
                  </m:oMath>
                </a14:m>
                <a:r>
                  <a:rPr lang="en-IN" sz="1800" dirty="0"/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𝐶𝑜𝑜𝑙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1800" dirty="0">
                    <a:latin typeface="Symbol"/>
                    <a:cs typeface="Symbol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𝐶𝑜𝑜𝑙</m:t>
                        </m:r>
                      </m:sub>
                    </m:sSub>
                  </m:oMath>
                </a14:m>
                <a:r>
                  <a:rPr lang="en-IN" sz="1800" dirty="0"/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) 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693B55-B7BA-1D0A-BF04-2EA8D5B59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77" y="5053010"/>
                <a:ext cx="7604023" cy="537391"/>
              </a:xfrm>
              <a:prstGeom prst="rect">
                <a:avLst/>
              </a:prstGeom>
              <a:blipFill>
                <a:blip r:embed="rId4"/>
                <a:stretch>
                  <a:fillRect l="-722"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4207892-27FB-66AE-AC59-F75624A7A003}"/>
              </a:ext>
            </a:extLst>
          </p:cNvPr>
          <p:cNvSpPr txBox="1"/>
          <p:nvPr/>
        </p:nvSpPr>
        <p:spPr>
          <a:xfrm>
            <a:off x="1752600" y="5715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 0</a:t>
            </a:r>
            <a:r>
              <a:rPr lang="en-IN"/>
              <a:t>. </a:t>
            </a:r>
            <a:r>
              <a:rPr lang="en-IN" dirty="0"/>
              <a:t>1245</a:t>
            </a:r>
          </a:p>
        </p:txBody>
      </p:sp>
    </p:spTree>
    <p:extLst>
      <p:ext uri="{BB962C8B-B14F-4D97-AF65-F5344CB8AC3E}">
        <p14:creationId xmlns:p14="http://schemas.microsoft.com/office/powerpoint/2010/main" val="3873961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2A03-CB3D-9118-E439-6FA1EC1C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72805" cy="307777"/>
          </a:xfrm>
        </p:spPr>
        <p:txBody>
          <a:bodyPr/>
          <a:lstStyle/>
          <a:p>
            <a:r>
              <a:rPr lang="en-IN" sz="2000" u="sng" dirty="0"/>
              <a:t>Attribute – a3  ( High, Normal)</a:t>
            </a:r>
            <a:endParaRPr lang="en-IN" sz="5400" u="sng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C912CB1-EDE8-F45A-E83F-C41575CCDD29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381000"/>
          <a:ext cx="3586315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3">
                  <a:extLst>
                    <a:ext uri="{9D8B030D-6E8A-4147-A177-3AD203B41FA5}">
                      <a16:colId xmlns:a16="http://schemas.microsoft.com/office/drawing/2014/main" val="1122883132"/>
                    </a:ext>
                  </a:extLst>
                </a:gridCol>
                <a:gridCol w="717263">
                  <a:extLst>
                    <a:ext uri="{9D8B030D-6E8A-4147-A177-3AD203B41FA5}">
                      <a16:colId xmlns:a16="http://schemas.microsoft.com/office/drawing/2014/main" val="3506330113"/>
                    </a:ext>
                  </a:extLst>
                </a:gridCol>
                <a:gridCol w="717263">
                  <a:extLst>
                    <a:ext uri="{9D8B030D-6E8A-4147-A177-3AD203B41FA5}">
                      <a16:colId xmlns:a16="http://schemas.microsoft.com/office/drawing/2014/main" val="3284839628"/>
                    </a:ext>
                  </a:extLst>
                </a:gridCol>
                <a:gridCol w="717263">
                  <a:extLst>
                    <a:ext uri="{9D8B030D-6E8A-4147-A177-3AD203B41FA5}">
                      <a16:colId xmlns:a16="http://schemas.microsoft.com/office/drawing/2014/main" val="1593687555"/>
                    </a:ext>
                  </a:extLst>
                </a:gridCol>
                <a:gridCol w="717263">
                  <a:extLst>
                    <a:ext uri="{9D8B030D-6E8A-4147-A177-3AD203B41FA5}">
                      <a16:colId xmlns:a16="http://schemas.microsoft.com/office/drawing/2014/main" val="2649635597"/>
                    </a:ext>
                  </a:extLst>
                </a:gridCol>
              </a:tblGrid>
              <a:tr h="499354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129505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68406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59262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364470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84940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Cool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37672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66610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82222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02985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Cool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788262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826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DE6BEB-4DE4-2CCB-AD1D-108F179A58D8}"/>
                  </a:ext>
                </a:extLst>
              </p:cNvPr>
              <p:cNvSpPr txBox="1"/>
              <p:nvPr/>
            </p:nvSpPr>
            <p:spPr>
              <a:xfrm>
                <a:off x="304800" y="990600"/>
                <a:ext cx="4572000" cy="1803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S 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&lt;-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[6+,4-]   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pl-PL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8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IN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S)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-6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pc="-5" dirty="0">
                    <a:latin typeface="Times New Roman"/>
                    <a:cs typeface="Times New Roman"/>
                  </a:rPr>
                  <a:t>0.9709</a:t>
                </a:r>
                <a:endParaRPr lang="en-IN" sz="1800" spc="-5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𝑯𝒊𝒈𝒉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[2+,4-]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𝐻𝑖𝑔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= </a:t>
                </a:r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dirty="0"/>
                  <a:t>0.9183</a:t>
                </a:r>
                <a:endParaRPr lang="en-I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[4+,0-]  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𝑁𝑜𝑟𝑚𝑎𝑙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 </a:t>
                </a:r>
                <a:r>
                  <a:rPr lang="pl-PL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0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DE6BEB-4DE4-2CCB-AD1D-108F179A5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90600"/>
                <a:ext cx="4572000" cy="1803186"/>
              </a:xfrm>
              <a:prstGeom prst="rect">
                <a:avLst/>
              </a:prstGeom>
              <a:blipFill>
                <a:blip r:embed="rId2"/>
                <a:stretch>
                  <a:fillRect l="-1067" t="-2034" b="-40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2762A7-8B74-6AD4-890F-AB3CDA59708D}"/>
                  </a:ext>
                </a:extLst>
              </p:cNvPr>
              <p:cNvSpPr txBox="1"/>
              <p:nvPr/>
            </p:nvSpPr>
            <p:spPr>
              <a:xfrm>
                <a:off x="473177" y="3429000"/>
                <a:ext cx="4572000" cy="5870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A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spc="-30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spc="-5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114" dirty="0">
                    <a:latin typeface="Times New Roman"/>
                    <a:cs typeface="Times New Roman"/>
                  </a:rPr>
                  <a:t> </a:t>
                </a:r>
                <a:r>
                  <a:rPr lang="en-IN" sz="1800" spc="-1165" dirty="0">
                    <a:latin typeface="Arial MT"/>
                    <a:cs typeface="Arial MT"/>
                  </a:rPr>
                  <a:t>−</a:t>
                </a:r>
                <a:r>
                  <a:rPr lang="en-IN" sz="1800" spc="-15" dirty="0">
                    <a:latin typeface="Arial MT"/>
                    <a:cs typeface="Arial MT"/>
                  </a:rPr>
                  <a:t> </a:t>
                </a:r>
                <a:r>
                  <a:rPr lang="en-IN" sz="2000" dirty="0">
                    <a:latin typeface="Symbol"/>
                    <a:cs typeface="Symbol"/>
                  </a:rPr>
                  <a:t>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2000" dirty="0">
                    <a:latin typeface="Symbol"/>
                    <a:cs typeface="Symbol"/>
                  </a:rPr>
                  <a:t> </a:t>
                </a:r>
                <a:r>
                  <a:rPr lang="en-IN" sz="20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n</a:t>
                </a:r>
                <a:r>
                  <a:rPr lang="en-IN" sz="20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20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20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20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20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2000" i="1" spc="-10" dirty="0" err="1">
                    <a:latin typeface="Times New Roman"/>
                    <a:cs typeface="Times New Roman"/>
                  </a:rPr>
                  <a:t>Sv</a:t>
                </a:r>
                <a:r>
                  <a:rPr lang="en-IN" sz="2000" dirty="0">
                    <a:latin typeface="Times New Roman"/>
                    <a:cs typeface="Times New Roman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2762A7-8B74-6AD4-890F-AB3CDA597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77" y="3429000"/>
                <a:ext cx="4572000" cy="587020"/>
              </a:xfrm>
              <a:prstGeom prst="rect">
                <a:avLst/>
              </a:prstGeom>
              <a:blipFill>
                <a:blip r:embed="rId3"/>
                <a:stretch>
                  <a:fillRect l="-10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693B55-B7BA-1D0A-BF04-2EA8D5B59661}"/>
                  </a:ext>
                </a:extLst>
              </p:cNvPr>
              <p:cNvSpPr txBox="1"/>
              <p:nvPr/>
            </p:nvSpPr>
            <p:spPr>
              <a:xfrm>
                <a:off x="473177" y="5053010"/>
                <a:ext cx="7604023" cy="537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i="1" spc="20" dirty="0">
                    <a:latin typeface="Times New Roman"/>
                    <a:cs typeface="Times New Roman"/>
                  </a:rPr>
                  <a:t>G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a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i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,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a3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35" dirty="0">
                    <a:latin typeface="Times New Roman"/>
                    <a:cs typeface="Times New Roman"/>
                  </a:rPr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=</a:t>
                </a:r>
                <a:r>
                  <a:rPr lang="en-IN" sz="1800" spc="-30" dirty="0">
                    <a:latin typeface="Times New Roman"/>
                    <a:cs typeface="Times New Roman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800" i="1" spc="-5" dirty="0">
                    <a:latin typeface="Times New Roman"/>
                    <a:cs typeface="Times New Roman"/>
                  </a:rPr>
                  <a:t>S</a:t>
                </a:r>
                <a:r>
                  <a:rPr lang="en-IN" sz="1800" dirty="0">
                    <a:latin typeface="Times New Roman"/>
                    <a:cs typeface="Times New Roman"/>
                  </a:rPr>
                  <a:t>)</a:t>
                </a:r>
                <a:r>
                  <a:rPr lang="en-IN" sz="1800" spc="114" dirty="0">
                    <a:latin typeface="Times New Roman"/>
                    <a:cs typeface="Times New Roman"/>
                  </a:rPr>
                  <a:t> </a:t>
                </a:r>
                <a:r>
                  <a:rPr lang="en-IN" sz="1800" spc="-1165" dirty="0">
                    <a:latin typeface="Arial MT"/>
                    <a:cs typeface="Arial MT"/>
                  </a:rPr>
                  <a:t>−</a:t>
                </a:r>
                <a:r>
                  <a:rPr lang="en-IN" sz="1800" spc="-15" dirty="0">
                    <a:latin typeface="Arial MT"/>
                    <a:cs typeface="Arial MT"/>
                  </a:rPr>
                  <a:t> </a:t>
                </a:r>
                <a:r>
                  <a:rPr lang="en-IN" sz="1800" dirty="0">
                    <a:latin typeface="Symbol"/>
                    <a:cs typeface="Arial MT"/>
                  </a:rPr>
                  <a:t>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𝐻𝑜𝑡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1800" dirty="0">
                    <a:latin typeface="Symbol"/>
                    <a:cs typeface="Symbol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</m:sub>
                    </m:sSub>
                  </m:oMath>
                </a14:m>
                <a:r>
                  <a:rPr lang="en-IN" sz="1800" dirty="0"/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𝐶𝑜𝑜𝑙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1800" dirty="0">
                    <a:latin typeface="Symbol"/>
                    <a:cs typeface="Symbol"/>
                  </a:rPr>
                  <a:t> </a:t>
                </a:r>
                <a:r>
                  <a:rPr lang="en-IN" sz="18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8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8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8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8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8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𝐶𝑜𝑜𝑙</m:t>
                        </m:r>
                      </m:sub>
                    </m:sSub>
                  </m:oMath>
                </a14:m>
                <a:r>
                  <a:rPr lang="en-IN" sz="1800" dirty="0"/>
                  <a:t> </a:t>
                </a:r>
                <a:r>
                  <a:rPr lang="en-IN" sz="1800" dirty="0">
                    <a:latin typeface="Times New Roman"/>
                    <a:cs typeface="Times New Roman"/>
                  </a:rPr>
                  <a:t>) 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693B55-B7BA-1D0A-BF04-2EA8D5B59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77" y="5053010"/>
                <a:ext cx="7604023" cy="537391"/>
              </a:xfrm>
              <a:prstGeom prst="rect">
                <a:avLst/>
              </a:prstGeom>
              <a:blipFill>
                <a:blip r:embed="rId4"/>
                <a:stretch>
                  <a:fillRect l="-722"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4207892-27FB-66AE-AC59-F75624A7A003}"/>
              </a:ext>
            </a:extLst>
          </p:cNvPr>
          <p:cNvSpPr txBox="1"/>
          <p:nvPr/>
        </p:nvSpPr>
        <p:spPr>
          <a:xfrm>
            <a:off x="1752600" y="5715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 0. 4199</a:t>
            </a:r>
          </a:p>
        </p:txBody>
      </p:sp>
    </p:spTree>
    <p:extLst>
      <p:ext uri="{BB962C8B-B14F-4D97-AF65-F5344CB8AC3E}">
        <p14:creationId xmlns:p14="http://schemas.microsoft.com/office/powerpoint/2010/main" val="2786037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0295F8-2491-040D-B375-715E36620678}"/>
              </a:ext>
            </a:extLst>
          </p:cNvPr>
          <p:cNvSpPr txBox="1"/>
          <p:nvPr/>
        </p:nvSpPr>
        <p:spPr>
          <a:xfrm>
            <a:off x="533400" y="38100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spc="20" dirty="0">
                <a:latin typeface="Times New Roman"/>
                <a:cs typeface="Times New Roman"/>
              </a:rPr>
              <a:t>G</a:t>
            </a:r>
            <a:r>
              <a:rPr lang="en-IN" i="1" dirty="0">
                <a:latin typeface="Times New Roman"/>
                <a:cs typeface="Times New Roman"/>
              </a:rPr>
              <a:t>a</a:t>
            </a:r>
            <a:r>
              <a:rPr lang="en-IN" i="1" spc="-35" dirty="0">
                <a:latin typeface="Times New Roman"/>
                <a:cs typeface="Times New Roman"/>
              </a:rPr>
              <a:t>i</a:t>
            </a:r>
            <a:r>
              <a:rPr lang="en-IN" i="1" dirty="0">
                <a:latin typeface="Times New Roman"/>
                <a:cs typeface="Times New Roman"/>
              </a:rPr>
              <a:t>n</a:t>
            </a:r>
            <a:r>
              <a:rPr lang="en-IN" spc="-5" dirty="0">
                <a:latin typeface="Times New Roman"/>
                <a:cs typeface="Times New Roman"/>
              </a:rPr>
              <a:t>(</a:t>
            </a:r>
            <a:r>
              <a:rPr lang="en-IN" i="1" dirty="0">
                <a:latin typeface="Times New Roman"/>
                <a:cs typeface="Times New Roman"/>
              </a:rPr>
              <a:t>S</a:t>
            </a:r>
            <a:r>
              <a:rPr lang="en-IN" dirty="0">
                <a:latin typeface="Times New Roman"/>
                <a:cs typeface="Times New Roman"/>
              </a:rPr>
              <a:t>,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i="1" spc="-30" dirty="0">
                <a:latin typeface="Times New Roman"/>
                <a:cs typeface="Times New Roman"/>
              </a:rPr>
              <a:t>a1</a:t>
            </a:r>
            <a:r>
              <a:rPr lang="en-IN" dirty="0">
                <a:latin typeface="Times New Roman"/>
                <a:cs typeface="Times New Roman"/>
              </a:rPr>
              <a:t>)</a:t>
            </a:r>
            <a:r>
              <a:rPr lang="en-IN" spc="35" dirty="0">
                <a:latin typeface="Times New Roman"/>
                <a:cs typeface="Times New Roman"/>
              </a:rPr>
              <a:t> = </a:t>
            </a:r>
            <a:r>
              <a:rPr lang="en-IN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0.6099</a:t>
            </a:r>
          </a:p>
          <a:p>
            <a:r>
              <a:rPr lang="en-IN" i="1" spc="20" dirty="0">
                <a:latin typeface="Times New Roman"/>
                <a:cs typeface="Times New Roman"/>
              </a:rPr>
              <a:t>G</a:t>
            </a:r>
            <a:r>
              <a:rPr lang="en-IN" i="1" dirty="0">
                <a:latin typeface="Times New Roman"/>
                <a:cs typeface="Times New Roman"/>
              </a:rPr>
              <a:t>a</a:t>
            </a:r>
            <a:r>
              <a:rPr lang="en-IN" i="1" spc="-35" dirty="0">
                <a:latin typeface="Times New Roman"/>
                <a:cs typeface="Times New Roman"/>
              </a:rPr>
              <a:t>i</a:t>
            </a:r>
            <a:r>
              <a:rPr lang="en-IN" i="1" dirty="0">
                <a:latin typeface="Times New Roman"/>
                <a:cs typeface="Times New Roman"/>
              </a:rPr>
              <a:t>n</a:t>
            </a:r>
            <a:r>
              <a:rPr lang="en-IN" spc="-5" dirty="0">
                <a:latin typeface="Times New Roman"/>
                <a:cs typeface="Times New Roman"/>
              </a:rPr>
              <a:t>(</a:t>
            </a:r>
            <a:r>
              <a:rPr lang="en-IN" i="1" dirty="0">
                <a:latin typeface="Times New Roman"/>
                <a:cs typeface="Times New Roman"/>
              </a:rPr>
              <a:t>S</a:t>
            </a:r>
            <a:r>
              <a:rPr lang="en-IN" dirty="0">
                <a:latin typeface="Times New Roman"/>
                <a:cs typeface="Times New Roman"/>
              </a:rPr>
              <a:t>,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i="1" spc="-30" dirty="0">
                <a:latin typeface="Times New Roman"/>
                <a:cs typeface="Times New Roman"/>
              </a:rPr>
              <a:t>a2</a:t>
            </a:r>
            <a:r>
              <a:rPr lang="en-IN" dirty="0">
                <a:latin typeface="Times New Roman"/>
                <a:cs typeface="Times New Roman"/>
              </a:rPr>
              <a:t>)</a:t>
            </a:r>
            <a:r>
              <a:rPr lang="en-IN" spc="35" dirty="0">
                <a:latin typeface="Times New Roman"/>
                <a:cs typeface="Times New Roman"/>
              </a:rPr>
              <a:t> = 0.1245</a:t>
            </a:r>
            <a:endParaRPr lang="en-US" sz="1800" spc="-25" dirty="0">
              <a:latin typeface="Microsoft Sans Serif"/>
              <a:cs typeface="Microsoft Sans Serif"/>
            </a:endParaRPr>
          </a:p>
          <a:p>
            <a:r>
              <a:rPr lang="en-IN" i="1" spc="20" dirty="0">
                <a:latin typeface="Times New Roman"/>
                <a:cs typeface="Times New Roman"/>
              </a:rPr>
              <a:t>G</a:t>
            </a:r>
            <a:r>
              <a:rPr lang="en-IN" i="1" dirty="0">
                <a:latin typeface="Times New Roman"/>
                <a:cs typeface="Times New Roman"/>
              </a:rPr>
              <a:t>a</a:t>
            </a:r>
            <a:r>
              <a:rPr lang="en-IN" i="1" spc="-35" dirty="0">
                <a:latin typeface="Times New Roman"/>
                <a:cs typeface="Times New Roman"/>
              </a:rPr>
              <a:t>i</a:t>
            </a:r>
            <a:r>
              <a:rPr lang="en-IN" i="1" dirty="0">
                <a:latin typeface="Times New Roman"/>
                <a:cs typeface="Times New Roman"/>
              </a:rPr>
              <a:t>n</a:t>
            </a:r>
            <a:r>
              <a:rPr lang="en-IN" spc="-5" dirty="0">
                <a:latin typeface="Times New Roman"/>
                <a:cs typeface="Times New Roman"/>
              </a:rPr>
              <a:t>(</a:t>
            </a:r>
            <a:r>
              <a:rPr lang="en-IN" i="1" dirty="0">
                <a:latin typeface="Times New Roman"/>
                <a:cs typeface="Times New Roman"/>
              </a:rPr>
              <a:t>S</a:t>
            </a:r>
            <a:r>
              <a:rPr lang="en-IN" dirty="0">
                <a:latin typeface="Times New Roman"/>
                <a:cs typeface="Times New Roman"/>
              </a:rPr>
              <a:t>,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i="1" spc="-30" dirty="0">
                <a:latin typeface="Times New Roman"/>
                <a:cs typeface="Times New Roman"/>
              </a:rPr>
              <a:t>a3</a:t>
            </a:r>
            <a:r>
              <a:rPr lang="en-IN" dirty="0">
                <a:latin typeface="Times New Roman"/>
                <a:cs typeface="Times New Roman"/>
              </a:rPr>
              <a:t>)</a:t>
            </a:r>
            <a:r>
              <a:rPr lang="en-IN" spc="35" dirty="0">
                <a:latin typeface="Times New Roman"/>
                <a:cs typeface="Times New Roman"/>
              </a:rPr>
              <a:t> = 0.4199</a:t>
            </a:r>
            <a:endParaRPr lang="en-US" sz="1800" spc="-25" dirty="0">
              <a:latin typeface="Microsoft Sans Serif"/>
              <a:cs typeface="Microsoft Sans Serif"/>
            </a:endParaRPr>
          </a:p>
          <a:p>
            <a:endParaRPr lang="en-US" sz="1800" spc="-25" dirty="0">
              <a:latin typeface="Microsoft Sans Serif"/>
              <a:cs typeface="Microsoft Sans Serif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9B1937-7113-B6B9-2FF8-B99688D3CD60}"/>
              </a:ext>
            </a:extLst>
          </p:cNvPr>
          <p:cNvSpPr/>
          <p:nvPr/>
        </p:nvSpPr>
        <p:spPr>
          <a:xfrm>
            <a:off x="3352800" y="1905000"/>
            <a:ext cx="838200" cy="6463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30DEFB-FF3D-A26A-2FDA-CB57A417958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2743200" y="2551331"/>
            <a:ext cx="1028700" cy="87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FCA6D7-FEF1-41F1-B07B-46FB01272620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771900" y="2551331"/>
            <a:ext cx="1333500" cy="87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6F4C6C-2696-10A4-D59D-0D5A34A96ED8}"/>
              </a:ext>
            </a:extLst>
          </p:cNvPr>
          <p:cNvSpPr txBox="1"/>
          <p:nvPr/>
        </p:nvSpPr>
        <p:spPr>
          <a:xfrm>
            <a:off x="2438400" y="255133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F7396-0F26-1FD0-F6F5-A1F778C08EB2}"/>
              </a:ext>
            </a:extLst>
          </p:cNvPr>
          <p:cNvSpPr txBox="1"/>
          <p:nvPr/>
        </p:nvSpPr>
        <p:spPr>
          <a:xfrm>
            <a:off x="4468147" y="262083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BF226-324A-C7BE-AA98-0EE0FB4193D1}"/>
              </a:ext>
            </a:extLst>
          </p:cNvPr>
          <p:cNvSpPr txBox="1"/>
          <p:nvPr/>
        </p:nvSpPr>
        <p:spPr>
          <a:xfrm>
            <a:off x="2286000" y="3581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1,2,6,7,8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681CC-797A-B287-03CF-1FCFFEC99E0C}"/>
              </a:ext>
            </a:extLst>
          </p:cNvPr>
          <p:cNvSpPr txBox="1"/>
          <p:nvPr/>
        </p:nvSpPr>
        <p:spPr>
          <a:xfrm>
            <a:off x="4658647" y="35491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3,4,5,9,10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69D9E8CF-355D-F5C8-D725-C86DF6E24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728383"/>
              </p:ext>
            </p:extLst>
          </p:nvPr>
        </p:nvGraphicFramePr>
        <p:xfrm>
          <a:off x="5854495" y="34413"/>
          <a:ext cx="3167215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443">
                  <a:extLst>
                    <a:ext uri="{9D8B030D-6E8A-4147-A177-3AD203B41FA5}">
                      <a16:colId xmlns:a16="http://schemas.microsoft.com/office/drawing/2014/main" val="1122883132"/>
                    </a:ext>
                  </a:extLst>
                </a:gridCol>
                <a:gridCol w="633443">
                  <a:extLst>
                    <a:ext uri="{9D8B030D-6E8A-4147-A177-3AD203B41FA5}">
                      <a16:colId xmlns:a16="http://schemas.microsoft.com/office/drawing/2014/main" val="3506330113"/>
                    </a:ext>
                  </a:extLst>
                </a:gridCol>
                <a:gridCol w="633443">
                  <a:extLst>
                    <a:ext uri="{9D8B030D-6E8A-4147-A177-3AD203B41FA5}">
                      <a16:colId xmlns:a16="http://schemas.microsoft.com/office/drawing/2014/main" val="3284839628"/>
                    </a:ext>
                  </a:extLst>
                </a:gridCol>
                <a:gridCol w="633443">
                  <a:extLst>
                    <a:ext uri="{9D8B030D-6E8A-4147-A177-3AD203B41FA5}">
                      <a16:colId xmlns:a16="http://schemas.microsoft.com/office/drawing/2014/main" val="1593687555"/>
                    </a:ext>
                  </a:extLst>
                </a:gridCol>
                <a:gridCol w="633443">
                  <a:extLst>
                    <a:ext uri="{9D8B030D-6E8A-4147-A177-3AD203B41FA5}">
                      <a16:colId xmlns:a16="http://schemas.microsoft.com/office/drawing/2014/main" val="2649635597"/>
                    </a:ext>
                  </a:extLst>
                </a:gridCol>
              </a:tblGrid>
              <a:tr h="419888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129505"/>
                  </a:ext>
                </a:extLst>
              </a:tr>
              <a:tr h="246993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68406"/>
                  </a:ext>
                </a:extLst>
              </a:tr>
              <a:tr h="246993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59262"/>
                  </a:ext>
                </a:extLst>
              </a:tr>
              <a:tr h="246993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364470"/>
                  </a:ext>
                </a:extLst>
              </a:tr>
              <a:tr h="419888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84940"/>
                  </a:ext>
                </a:extLst>
              </a:tr>
              <a:tr h="419888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Cool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37672"/>
                  </a:ext>
                </a:extLst>
              </a:tr>
              <a:tr h="246993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66610"/>
                  </a:ext>
                </a:extLst>
              </a:tr>
              <a:tr h="246993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82222"/>
                  </a:ext>
                </a:extLst>
              </a:tr>
              <a:tr h="419888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02985"/>
                  </a:ext>
                </a:extLst>
              </a:tr>
              <a:tr h="419888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Cool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788262"/>
                  </a:ext>
                </a:extLst>
              </a:tr>
              <a:tr h="246993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826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C60B94E-F88A-28D0-4376-6EDCA7A7A3C5}"/>
              </a:ext>
            </a:extLst>
          </p:cNvPr>
          <p:cNvSpPr txBox="1"/>
          <p:nvPr/>
        </p:nvSpPr>
        <p:spPr>
          <a:xfrm>
            <a:off x="838200" y="4741062"/>
            <a:ext cx="4572000" cy="1030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1475" indent="-346075">
              <a:lnSpc>
                <a:spcPct val="100000"/>
              </a:lnSpc>
              <a:spcBef>
                <a:spcPts val="780"/>
              </a:spcBef>
              <a:buClr>
                <a:srgbClr val="009999"/>
              </a:buClr>
              <a:buSzPct val="77083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IN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</a:t>
            </a:r>
            <a:r>
              <a:rPr lang="en-IN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IN" sz="18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800" i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3234" marR="17780">
              <a:lnSpc>
                <a:spcPct val="120200"/>
              </a:lnSpc>
              <a:spcBef>
                <a:spcPts val="80"/>
              </a:spcBef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?</a:t>
            </a:r>
            <a:endParaRPr lang="en-I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3234" marR="17780">
              <a:lnSpc>
                <a:spcPct val="120200"/>
              </a:lnSpc>
              <a:spcBef>
                <a:spcPts val="80"/>
              </a:spcBef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?</a:t>
            </a:r>
          </a:p>
        </p:txBody>
      </p:sp>
    </p:spTree>
    <p:extLst>
      <p:ext uri="{BB962C8B-B14F-4D97-AF65-F5344CB8AC3E}">
        <p14:creationId xmlns:p14="http://schemas.microsoft.com/office/powerpoint/2010/main" val="2085135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9BF817BB-72BB-5EC7-06AB-162230BAE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304636"/>
              </p:ext>
            </p:extLst>
          </p:nvPr>
        </p:nvGraphicFramePr>
        <p:xfrm>
          <a:off x="5854495" y="34413"/>
          <a:ext cx="253377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443">
                  <a:extLst>
                    <a:ext uri="{9D8B030D-6E8A-4147-A177-3AD203B41FA5}">
                      <a16:colId xmlns:a16="http://schemas.microsoft.com/office/drawing/2014/main" val="1122883132"/>
                    </a:ext>
                  </a:extLst>
                </a:gridCol>
                <a:gridCol w="633443">
                  <a:extLst>
                    <a:ext uri="{9D8B030D-6E8A-4147-A177-3AD203B41FA5}">
                      <a16:colId xmlns:a16="http://schemas.microsoft.com/office/drawing/2014/main" val="3284839628"/>
                    </a:ext>
                  </a:extLst>
                </a:gridCol>
                <a:gridCol w="633443">
                  <a:extLst>
                    <a:ext uri="{9D8B030D-6E8A-4147-A177-3AD203B41FA5}">
                      <a16:colId xmlns:a16="http://schemas.microsoft.com/office/drawing/2014/main" val="1593687555"/>
                    </a:ext>
                  </a:extLst>
                </a:gridCol>
                <a:gridCol w="633443">
                  <a:extLst>
                    <a:ext uri="{9D8B030D-6E8A-4147-A177-3AD203B41FA5}">
                      <a16:colId xmlns:a16="http://schemas.microsoft.com/office/drawing/2014/main" val="2649635597"/>
                    </a:ext>
                  </a:extLst>
                </a:gridCol>
              </a:tblGrid>
              <a:tr h="419888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129505"/>
                  </a:ext>
                </a:extLst>
              </a:tr>
              <a:tr h="246993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68406"/>
                  </a:ext>
                </a:extLst>
              </a:tr>
              <a:tr h="246993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59262"/>
                  </a:ext>
                </a:extLst>
              </a:tr>
              <a:tr h="246993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66610"/>
                  </a:ext>
                </a:extLst>
              </a:tr>
              <a:tr h="246993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82222"/>
                  </a:ext>
                </a:extLst>
              </a:tr>
              <a:tr h="419888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029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88D21F-3CFC-44DE-128C-2E6746FEA57F}"/>
              </a:ext>
            </a:extLst>
          </p:cNvPr>
          <p:cNvSpPr txBox="1"/>
          <p:nvPr/>
        </p:nvSpPr>
        <p:spPr>
          <a:xfrm>
            <a:off x="609600" y="457200"/>
            <a:ext cx="4953000" cy="395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3234" marR="17780">
              <a:lnSpc>
                <a:spcPct val="120200"/>
              </a:lnSpc>
              <a:spcBef>
                <a:spcPts val="80"/>
              </a:spcBef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?   Values(a2) = Hot, Cold</a:t>
            </a:r>
            <a:endParaRPr lang="en-I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23CE55-415D-AA0D-9109-DF289E836CE5}"/>
                  </a:ext>
                </a:extLst>
              </p:cNvPr>
              <p:cNvSpPr txBox="1"/>
              <p:nvPr/>
            </p:nvSpPr>
            <p:spPr>
              <a:xfrm>
                <a:off x="592394" y="1371600"/>
                <a:ext cx="5503606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</a:t>
                </a:r>
                <a:r>
                  <a:rPr lang="en-IN" sz="1800" b="1" dirty="0"/>
                  <a:t>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[1+,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4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-]   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IN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8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IN" b="1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</a:t>
                </a:r>
                <a:r>
                  <a:rPr lang="en-IN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-6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0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.7219</a:t>
                </a:r>
                <a:endParaRPr lang="en-IN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𝒉𝒐𝒕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[1+,3-]  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𝑜𝑡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 </a:t>
                </a:r>
                <a:r>
                  <a:rPr lang="pl-PL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0.8112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𝒄𝒐𝒍𝒅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[0+,1-]  </a:t>
                </a:r>
              </a:p>
              <a:p>
                <a:r>
                  <a:rPr lang="en-IN" i="1" spc="-5" dirty="0">
                    <a:latin typeface="Times New Roman"/>
                    <a:cs typeface="Times New Roman"/>
                  </a:rPr>
                  <a:t>                </a:t>
                </a:r>
                <a:r>
                  <a:rPr lang="pl-PL" sz="17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7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7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𝑐𝑜𝑙𝑑</m:t>
                        </m:r>
                      </m:sub>
                    </m:sSub>
                  </m:oMath>
                </a14:m>
                <a:r>
                  <a:rPr lang="en-IN" sz="17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IN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= </a:t>
                </a:r>
                <a:r>
                  <a:rPr lang="en-IN" sz="17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23CE55-415D-AA0D-9109-DF289E836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4" y="1371600"/>
                <a:ext cx="5503606" cy="1754326"/>
              </a:xfrm>
              <a:prstGeom prst="rect">
                <a:avLst/>
              </a:prstGeom>
              <a:blipFill>
                <a:blip r:embed="rId2"/>
                <a:stretch>
                  <a:fillRect l="-886" t="-2083" b="-38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FDC6C9-E186-E4E6-2C07-5F0951E355B3}"/>
                  </a:ext>
                </a:extLst>
              </p:cNvPr>
              <p:cNvSpPr txBox="1"/>
              <p:nvPr/>
            </p:nvSpPr>
            <p:spPr>
              <a:xfrm>
                <a:off x="800100" y="4267200"/>
                <a:ext cx="7588167" cy="1559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IN" sz="1700" i="1" spc="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1700" i="1" spc="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1700" i="1" spc="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1700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sz="1700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17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</a:t>
                </a:r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z="1700" spc="-20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a2</a:t>
                </a:r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sz="1700" spc="-2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700" dirty="0">
                    <a:latin typeface="Times New Roman"/>
                    <a:cs typeface="Times New Roman"/>
                  </a:rPr>
                  <a:t>=</a:t>
                </a:r>
                <a:r>
                  <a:rPr lang="en-IN" sz="1700" spc="-30" dirty="0">
                    <a:latin typeface="Times New Roman"/>
                    <a:cs typeface="Times New Roman"/>
                  </a:rPr>
                  <a:t> </a:t>
                </a:r>
                <a:r>
                  <a:rPr lang="en-IN" sz="17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7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7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7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7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7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7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700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17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</a:t>
                </a:r>
                <a:r>
                  <a:rPr lang="en-IN" sz="1700" dirty="0">
                    <a:latin typeface="Times New Roman"/>
                    <a:cs typeface="Times New Roman"/>
                  </a:rPr>
                  <a:t>)</a:t>
                </a:r>
                <a:r>
                  <a:rPr lang="en-IN" sz="1700" spc="114" dirty="0">
                    <a:latin typeface="Times New Roman"/>
                    <a:cs typeface="Times New Roman"/>
                  </a:rPr>
                  <a:t> </a:t>
                </a:r>
                <a:r>
                  <a:rPr lang="en-IN" sz="1700" spc="-1165" dirty="0">
                    <a:latin typeface="Arial MT"/>
                    <a:cs typeface="Arial MT"/>
                  </a:rPr>
                  <a:t>−</a:t>
                </a:r>
                <a:r>
                  <a:rPr lang="en-IN" sz="1700" spc="-15" dirty="0">
                    <a:latin typeface="Arial MT"/>
                    <a:cs typeface="Arial MT"/>
                  </a:rPr>
                  <a:t> </a:t>
                </a:r>
                <a:r>
                  <a:rPr lang="en-IN" sz="1700" dirty="0">
                    <a:latin typeface="Symbol"/>
                    <a:cs typeface="Arial MT"/>
                  </a:rPr>
                  <a:t>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7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7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7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1700" b="0" i="1" smtClean="0">
                                    <a:latin typeface="Cambria Math" panose="02040503050406030204" pitchFamily="18" charset="0"/>
                                  </a:rPr>
                                  <m:t>𝐻𝑜𝑡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7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sz="1700" i="1" spc="4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1700" i="1" spc="60" baseline="-1646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True</m:t>
                        </m:r>
                        <m:r>
                          <a:rPr lang="en-IN" sz="17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1700" dirty="0">
                    <a:latin typeface="Symbol"/>
                    <a:cs typeface="Symbol"/>
                  </a:rPr>
                  <a:t> </a:t>
                </a:r>
                <a:r>
                  <a:rPr lang="en-IN" sz="17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7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7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7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7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7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7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7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</m:sub>
                    </m:sSub>
                  </m:oMath>
                </a14:m>
                <a:r>
                  <a:rPr lang="en-IN" sz="1700" dirty="0"/>
                  <a:t> </a:t>
                </a:r>
                <a:r>
                  <a:rPr lang="en-IN" sz="1700" dirty="0">
                    <a:latin typeface="Times New Roman"/>
                    <a:cs typeface="Times New Roman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7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1700" b="0" i="1" smtClean="0">
                                    <a:latin typeface="Cambria Math" panose="02040503050406030204" pitchFamily="18" charset="0"/>
                                  </a:rPr>
                                  <m:t>𝐶𝑜𝑜𝑙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sz="1700" i="1" spc="4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1700" i="1" spc="60" baseline="-1646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True</m:t>
                        </m:r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1700" dirty="0">
                    <a:latin typeface="Symbol"/>
                    <a:cs typeface="Symbol"/>
                  </a:rPr>
                  <a:t> </a:t>
                </a:r>
                <a:r>
                  <a:rPr lang="en-IN" sz="17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7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7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7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7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7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7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700" b="0" i="1" smtClean="0">
                            <a:latin typeface="Cambria Math" panose="02040503050406030204" pitchFamily="18" charset="0"/>
                          </a:rPr>
                          <m:t>𝐶𝑜𝑜𝑙</m:t>
                        </m:r>
                      </m:sub>
                    </m:sSub>
                  </m:oMath>
                </a14:m>
                <a:r>
                  <a:rPr lang="en-IN" sz="1700" dirty="0"/>
                  <a:t> </a:t>
                </a:r>
                <a:r>
                  <a:rPr lang="en-IN" sz="1700" dirty="0">
                    <a:latin typeface="Times New Roman"/>
                    <a:cs typeface="Times New Roman"/>
                  </a:rPr>
                  <a:t>) )</a:t>
                </a:r>
              </a:p>
              <a:p>
                <a:endParaRPr lang="en-IN" sz="1700" dirty="0">
                  <a:latin typeface="Times New Roman"/>
                  <a:cs typeface="Times New Roman"/>
                </a:endParaRPr>
              </a:p>
              <a:p>
                <a:r>
                  <a:rPr lang="en-IN" sz="1700" dirty="0">
                    <a:latin typeface="Times New Roman"/>
                    <a:cs typeface="Times New Roman"/>
                  </a:rPr>
                  <a:t>=0.3219</a:t>
                </a:r>
              </a:p>
              <a:p>
                <a:endParaRPr lang="en-IN" sz="1700" dirty="0">
                  <a:latin typeface="Times New Roman"/>
                  <a:cs typeface="Times New Roman"/>
                </a:endParaRPr>
              </a:p>
              <a:p>
                <a:endParaRPr lang="en-IN" sz="17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FDC6C9-E186-E4E6-2C07-5F0951E35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4267200"/>
                <a:ext cx="7588167" cy="1559145"/>
              </a:xfrm>
              <a:prstGeom prst="rect">
                <a:avLst/>
              </a:prstGeom>
              <a:blipFill>
                <a:blip r:embed="rId3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289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9BF817BB-72BB-5EC7-06AB-162230BAEB49}"/>
              </a:ext>
            </a:extLst>
          </p:cNvPr>
          <p:cNvGraphicFramePr>
            <a:graphicFrameLocks noGrp="1"/>
          </p:cNvGraphicFramePr>
          <p:nvPr/>
        </p:nvGraphicFramePr>
        <p:xfrm>
          <a:off x="5854495" y="34413"/>
          <a:ext cx="253377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443">
                  <a:extLst>
                    <a:ext uri="{9D8B030D-6E8A-4147-A177-3AD203B41FA5}">
                      <a16:colId xmlns:a16="http://schemas.microsoft.com/office/drawing/2014/main" val="1122883132"/>
                    </a:ext>
                  </a:extLst>
                </a:gridCol>
                <a:gridCol w="633443">
                  <a:extLst>
                    <a:ext uri="{9D8B030D-6E8A-4147-A177-3AD203B41FA5}">
                      <a16:colId xmlns:a16="http://schemas.microsoft.com/office/drawing/2014/main" val="3284839628"/>
                    </a:ext>
                  </a:extLst>
                </a:gridCol>
                <a:gridCol w="633443">
                  <a:extLst>
                    <a:ext uri="{9D8B030D-6E8A-4147-A177-3AD203B41FA5}">
                      <a16:colId xmlns:a16="http://schemas.microsoft.com/office/drawing/2014/main" val="1593687555"/>
                    </a:ext>
                  </a:extLst>
                </a:gridCol>
                <a:gridCol w="633443">
                  <a:extLst>
                    <a:ext uri="{9D8B030D-6E8A-4147-A177-3AD203B41FA5}">
                      <a16:colId xmlns:a16="http://schemas.microsoft.com/office/drawing/2014/main" val="2649635597"/>
                    </a:ext>
                  </a:extLst>
                </a:gridCol>
              </a:tblGrid>
              <a:tr h="419888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129505"/>
                  </a:ext>
                </a:extLst>
              </a:tr>
              <a:tr h="246993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68406"/>
                  </a:ext>
                </a:extLst>
              </a:tr>
              <a:tr h="246993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59262"/>
                  </a:ext>
                </a:extLst>
              </a:tr>
              <a:tr h="246993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66610"/>
                  </a:ext>
                </a:extLst>
              </a:tr>
              <a:tr h="246993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82222"/>
                  </a:ext>
                </a:extLst>
              </a:tr>
              <a:tr h="419888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029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88D21F-3CFC-44DE-128C-2E6746FEA57F}"/>
              </a:ext>
            </a:extLst>
          </p:cNvPr>
          <p:cNvSpPr txBox="1"/>
          <p:nvPr/>
        </p:nvSpPr>
        <p:spPr>
          <a:xfrm>
            <a:off x="76200" y="291217"/>
            <a:ext cx="5029200" cy="395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3234" marR="17780">
              <a:lnSpc>
                <a:spcPct val="120200"/>
              </a:lnSpc>
              <a:spcBef>
                <a:spcPts val="80"/>
              </a:spcBef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?   Values(a3) = High, Normal</a:t>
            </a:r>
            <a:endParaRPr lang="en-I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23CE55-415D-AA0D-9109-DF289E836CE5}"/>
                  </a:ext>
                </a:extLst>
              </p:cNvPr>
              <p:cNvSpPr txBox="1"/>
              <p:nvPr/>
            </p:nvSpPr>
            <p:spPr>
              <a:xfrm>
                <a:off x="592394" y="1371600"/>
                <a:ext cx="5503606" cy="1803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i="1" spc="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</a:t>
                </a:r>
                <a:r>
                  <a:rPr lang="en-IN" sz="1800" b="1" dirty="0"/>
                  <a:t>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[1+,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4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-]   </a:t>
                </a:r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</a:t>
                </a:r>
                <a:r>
                  <a:rPr lang="en-IN" sz="18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IN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sz="18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8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IN" b="1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</a:t>
                </a:r>
                <a:r>
                  <a:rPr lang="en-IN" sz="18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pl-PL" sz="1800" spc="-6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0</a:t>
                </a:r>
                <a:r>
                  <a:rPr lang="en-IN" sz="18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.7219</a:t>
                </a:r>
                <a:endParaRPr lang="en-IN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𝒉𝒊𝒈𝒉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 [0+,4-]    </a:t>
                </a:r>
              </a:p>
              <a:p>
                <a:r>
                  <a:rPr lang="en-IN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pl-PL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𝑖𝑔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 </a:t>
                </a:r>
                <a:r>
                  <a:rPr lang="pl-PL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IN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𝑵𝒐𝒓𝒎𝒂𝒍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tx2">
                        <a:lumMod val="75000"/>
                      </a:schemeClr>
                    </a:solidFill>
                  </a:rPr>
                  <a:t>           [1+,0-]  </a:t>
                </a:r>
              </a:p>
              <a:p>
                <a:r>
                  <a:rPr lang="en-IN" i="1" spc="-5" dirty="0">
                    <a:latin typeface="Times New Roman"/>
                    <a:cs typeface="Times New Roman"/>
                  </a:rPr>
                  <a:t>                </a:t>
                </a:r>
                <a:r>
                  <a:rPr lang="pl-PL" sz="1700" i="1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Entropy</a:t>
                </a:r>
                <a:r>
                  <a:rPr lang="pl-PL" sz="1700" i="1" spc="-19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l-PL" sz="17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𝑐𝑜𝑙𝑑</m:t>
                        </m:r>
                      </m:sub>
                    </m:sSub>
                  </m:oMath>
                </a14:m>
                <a:r>
                  <a:rPr lang="en-IN" sz="1700" spc="-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IN" sz="17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= </a:t>
                </a:r>
                <a:r>
                  <a:rPr lang="en-IN" sz="17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23CE55-415D-AA0D-9109-DF289E836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4" y="1371600"/>
                <a:ext cx="5503606" cy="1803186"/>
              </a:xfrm>
              <a:prstGeom prst="rect">
                <a:avLst/>
              </a:prstGeom>
              <a:blipFill>
                <a:blip r:embed="rId2"/>
                <a:stretch>
                  <a:fillRect l="-886" t="-2027" b="-37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FDC6C9-E186-E4E6-2C07-5F0951E355B3}"/>
                  </a:ext>
                </a:extLst>
              </p:cNvPr>
              <p:cNvSpPr txBox="1"/>
              <p:nvPr/>
            </p:nvSpPr>
            <p:spPr>
              <a:xfrm>
                <a:off x="800100" y="4267200"/>
                <a:ext cx="7588167" cy="1601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IN" sz="1700" i="1" spc="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1700" i="1" spc="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1700" i="1" spc="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1700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sz="1700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17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</a:t>
                </a:r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z="1700" spc="-204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a3</a:t>
                </a:r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sz="1700" spc="-2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700" dirty="0">
                    <a:latin typeface="Times New Roman"/>
                    <a:cs typeface="Times New Roman"/>
                  </a:rPr>
                  <a:t>=</a:t>
                </a:r>
                <a:r>
                  <a:rPr lang="en-IN" sz="1700" spc="-30" dirty="0">
                    <a:latin typeface="Times New Roman"/>
                    <a:cs typeface="Times New Roman"/>
                  </a:rPr>
                  <a:t> </a:t>
                </a:r>
                <a:r>
                  <a:rPr lang="en-IN" sz="17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7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7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7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7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7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700" spc="-5" dirty="0">
                    <a:latin typeface="Times New Roman"/>
                    <a:cs typeface="Times New Roman"/>
                  </a:rPr>
                  <a:t>(</a:t>
                </a:r>
                <a:r>
                  <a:rPr lang="en-IN" sz="1700" i="1" spc="4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1700" i="1" spc="60" baseline="-16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</a:t>
                </a:r>
                <a:r>
                  <a:rPr lang="en-IN" sz="1700" dirty="0">
                    <a:latin typeface="Times New Roman"/>
                    <a:cs typeface="Times New Roman"/>
                  </a:rPr>
                  <a:t>)</a:t>
                </a:r>
                <a:r>
                  <a:rPr lang="en-IN" sz="1700" spc="114" dirty="0">
                    <a:latin typeface="Times New Roman"/>
                    <a:cs typeface="Times New Roman"/>
                  </a:rPr>
                  <a:t> </a:t>
                </a:r>
                <a:r>
                  <a:rPr lang="en-IN" sz="1700" spc="-1165" dirty="0">
                    <a:latin typeface="Arial MT"/>
                    <a:cs typeface="Arial MT"/>
                  </a:rPr>
                  <a:t>−</a:t>
                </a:r>
                <a:r>
                  <a:rPr lang="en-IN" sz="1700" spc="-15" dirty="0">
                    <a:latin typeface="Arial MT"/>
                    <a:cs typeface="Arial MT"/>
                  </a:rPr>
                  <a:t> </a:t>
                </a:r>
                <a:r>
                  <a:rPr lang="en-IN" sz="1700" dirty="0">
                    <a:latin typeface="Symbol"/>
                    <a:cs typeface="Arial MT"/>
                  </a:rPr>
                  <a:t>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7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7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7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1700" b="0" i="1" smtClean="0">
                                    <a:latin typeface="Cambria Math" panose="02040503050406030204" pitchFamily="18" charset="0"/>
                                  </a:rPr>
                                  <m:t>𝐻𝑖𝑔</m:t>
                                </m:r>
                                <m:r>
                                  <a:rPr lang="en-IN" sz="17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7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sz="1700" i="1" spc="4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1700" i="1" spc="60" baseline="-1646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True</m:t>
                        </m:r>
                        <m:r>
                          <a:rPr lang="en-IN" sz="17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1700" dirty="0">
                    <a:latin typeface="Symbol"/>
                    <a:cs typeface="Symbol"/>
                  </a:rPr>
                  <a:t> </a:t>
                </a:r>
                <a:r>
                  <a:rPr lang="en-IN" sz="17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7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7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7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7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7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7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700" b="0" i="1" smtClean="0">
                            <a:latin typeface="Cambria Math" panose="02040503050406030204" pitchFamily="18" charset="0"/>
                          </a:rPr>
                          <m:t>𝐻𝑖𝑔</m:t>
                        </m:r>
                        <m:r>
                          <a:rPr lang="en-IN" sz="17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IN" sz="1700" dirty="0"/>
                  <a:t> </a:t>
                </a:r>
                <a:r>
                  <a:rPr lang="en-IN" sz="1700" dirty="0">
                    <a:latin typeface="Times New Roman"/>
                    <a:cs typeface="Times New Roman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7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7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1700" b="0" i="1" smtClean="0">
                                    <a:latin typeface="Cambria Math" panose="02040503050406030204" pitchFamily="18" charset="0"/>
                                  </a:rPr>
                                  <m:t>𝐶𝑜𝑙𝑑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sz="1700" i="1" spc="4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IN" sz="1700" i="1" spc="60" baseline="-1646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True</m:t>
                        </m:r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IN" sz="1700" dirty="0">
                    <a:latin typeface="Symbol"/>
                    <a:cs typeface="Symbol"/>
                  </a:rPr>
                  <a:t> </a:t>
                </a:r>
                <a:r>
                  <a:rPr lang="en-IN" sz="1700" i="1" spc="-30" dirty="0">
                    <a:latin typeface="Times New Roman"/>
                    <a:cs typeface="Times New Roman"/>
                  </a:rPr>
                  <a:t>E</a:t>
                </a:r>
                <a:r>
                  <a:rPr lang="en-IN" sz="1700" i="1" dirty="0">
                    <a:latin typeface="Times New Roman"/>
                    <a:cs typeface="Times New Roman"/>
                  </a:rPr>
                  <a:t>n</a:t>
                </a:r>
                <a:r>
                  <a:rPr lang="en-IN" sz="1700" i="1" spc="-35" dirty="0">
                    <a:latin typeface="Times New Roman"/>
                    <a:cs typeface="Times New Roman"/>
                  </a:rPr>
                  <a:t>t</a:t>
                </a:r>
                <a:r>
                  <a:rPr lang="en-IN" sz="1700" i="1" spc="20" dirty="0">
                    <a:latin typeface="Times New Roman"/>
                    <a:cs typeface="Times New Roman"/>
                  </a:rPr>
                  <a:t>r</a:t>
                </a:r>
                <a:r>
                  <a:rPr lang="en-IN" sz="1700" i="1" dirty="0">
                    <a:latin typeface="Times New Roman"/>
                    <a:cs typeface="Times New Roman"/>
                  </a:rPr>
                  <a:t>op</a:t>
                </a:r>
                <a:r>
                  <a:rPr lang="en-IN" sz="1700" i="1" spc="-25" dirty="0">
                    <a:latin typeface="Times New Roman"/>
                    <a:cs typeface="Times New Roman"/>
                  </a:rPr>
                  <a:t>y</a:t>
                </a:r>
                <a:r>
                  <a:rPr lang="en-IN" sz="17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7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700" b="0" i="1" smtClean="0">
                            <a:latin typeface="Cambria Math" panose="02040503050406030204" pitchFamily="18" charset="0"/>
                          </a:rPr>
                          <m:t>𝐶𝑜𝑙𝑑</m:t>
                        </m:r>
                      </m:sub>
                    </m:sSub>
                  </m:oMath>
                </a14:m>
                <a:r>
                  <a:rPr lang="en-IN" sz="1700" dirty="0"/>
                  <a:t> </a:t>
                </a:r>
                <a:r>
                  <a:rPr lang="en-IN" sz="1700" dirty="0">
                    <a:latin typeface="Times New Roman"/>
                    <a:cs typeface="Times New Roman"/>
                  </a:rPr>
                  <a:t>) )</a:t>
                </a:r>
              </a:p>
              <a:p>
                <a:endParaRPr lang="en-IN" sz="1700" dirty="0">
                  <a:latin typeface="Times New Roman"/>
                  <a:cs typeface="Times New Roman"/>
                </a:endParaRPr>
              </a:p>
              <a:p>
                <a:r>
                  <a:rPr lang="en-IN" sz="1700" dirty="0">
                    <a:latin typeface="Times New Roman"/>
                    <a:cs typeface="Times New Roman"/>
                  </a:rPr>
                  <a:t>=0.7219</a:t>
                </a:r>
              </a:p>
              <a:p>
                <a:endParaRPr lang="en-IN" sz="1700" dirty="0">
                  <a:latin typeface="Times New Roman"/>
                  <a:cs typeface="Times New Roman"/>
                </a:endParaRPr>
              </a:p>
              <a:p>
                <a:endParaRPr lang="en-IN" sz="17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FDC6C9-E186-E4E6-2C07-5F0951E35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4267200"/>
                <a:ext cx="7588167" cy="1601016"/>
              </a:xfrm>
              <a:prstGeom prst="rect">
                <a:avLst/>
              </a:prstGeom>
              <a:blipFill>
                <a:blip r:embed="rId3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45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4B25-1B97-0425-8A56-3D735D61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97" y="228600"/>
            <a:ext cx="8472805" cy="758190"/>
          </a:xfrm>
        </p:spPr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28A22-E433-A47F-84FA-F51A2F397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104" y="1219200"/>
            <a:ext cx="7947896" cy="3693319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 is a supervised learning algorithm, which is utilized for both </a:t>
            </a:r>
            <a:r>
              <a:rPr lang="en-US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(predict/Classify the discrete values) and </a:t>
            </a:r>
            <a:r>
              <a:rPr lang="en-US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tasks (predict/Classify the continuous values).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tree-structured algorithm 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is used for derived a meaningful output from a variety of inputs. It 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root node, branches, internal nodes and leaf nodes.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3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99C0DA-91D4-7A86-01FE-E4D2DFB79AF1}"/>
              </a:ext>
            </a:extLst>
          </p:cNvPr>
          <p:cNvSpPr txBox="1"/>
          <p:nvPr/>
        </p:nvSpPr>
        <p:spPr>
          <a:xfrm>
            <a:off x="533400" y="3048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spc="20" dirty="0">
                <a:latin typeface="Times New Roman"/>
                <a:cs typeface="Times New Roman"/>
              </a:rPr>
              <a:t>G</a:t>
            </a:r>
            <a:r>
              <a:rPr lang="en-IN" i="1" dirty="0">
                <a:latin typeface="Times New Roman"/>
                <a:cs typeface="Times New Roman"/>
              </a:rPr>
              <a:t>a</a:t>
            </a:r>
            <a:r>
              <a:rPr lang="en-IN" i="1" spc="-35" dirty="0">
                <a:latin typeface="Times New Roman"/>
                <a:cs typeface="Times New Roman"/>
              </a:rPr>
              <a:t>i</a:t>
            </a:r>
            <a:r>
              <a:rPr lang="en-IN" i="1" dirty="0">
                <a:latin typeface="Times New Roman"/>
                <a:cs typeface="Times New Roman"/>
              </a:rPr>
              <a:t>n</a:t>
            </a:r>
            <a:r>
              <a:rPr lang="en-IN" spc="-5" dirty="0">
                <a:latin typeface="Times New Roman"/>
                <a:cs typeface="Times New Roman"/>
              </a:rPr>
              <a:t>(</a:t>
            </a:r>
            <a:r>
              <a:rPr lang="en-IN" sz="18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dirty="0">
                <a:latin typeface="Times New Roman"/>
                <a:cs typeface="Times New Roman"/>
              </a:rPr>
              <a:t>,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i="1" spc="-30" dirty="0">
                <a:latin typeface="Times New Roman"/>
                <a:cs typeface="Times New Roman"/>
              </a:rPr>
              <a:t>a2</a:t>
            </a:r>
            <a:r>
              <a:rPr lang="en-IN" dirty="0">
                <a:latin typeface="Times New Roman"/>
                <a:cs typeface="Times New Roman"/>
              </a:rPr>
              <a:t>)</a:t>
            </a:r>
            <a:r>
              <a:rPr lang="en-IN" spc="35" dirty="0">
                <a:latin typeface="Times New Roman"/>
                <a:cs typeface="Times New Roman"/>
              </a:rPr>
              <a:t> = </a:t>
            </a:r>
            <a:r>
              <a:rPr lang="en-IN" b="1" spc="35" dirty="0">
                <a:latin typeface="Times New Roman"/>
                <a:cs typeface="Times New Roman"/>
              </a:rPr>
              <a:t>0.3219</a:t>
            </a:r>
          </a:p>
          <a:p>
            <a:r>
              <a:rPr lang="en-IN" i="1" spc="20" dirty="0">
                <a:latin typeface="Times New Roman"/>
                <a:cs typeface="Times New Roman"/>
              </a:rPr>
              <a:t>G</a:t>
            </a:r>
            <a:r>
              <a:rPr lang="en-IN" i="1" dirty="0">
                <a:latin typeface="Times New Roman"/>
                <a:cs typeface="Times New Roman"/>
              </a:rPr>
              <a:t>a</a:t>
            </a:r>
            <a:r>
              <a:rPr lang="en-IN" i="1" spc="-35" dirty="0">
                <a:latin typeface="Times New Roman"/>
                <a:cs typeface="Times New Roman"/>
              </a:rPr>
              <a:t>i</a:t>
            </a:r>
            <a:r>
              <a:rPr lang="en-IN" i="1" dirty="0">
                <a:latin typeface="Times New Roman"/>
                <a:cs typeface="Times New Roman"/>
              </a:rPr>
              <a:t>n</a:t>
            </a:r>
            <a:r>
              <a:rPr lang="en-IN" spc="-5" dirty="0">
                <a:latin typeface="Times New Roman"/>
                <a:cs typeface="Times New Roman"/>
              </a:rPr>
              <a:t>(</a:t>
            </a:r>
            <a:r>
              <a:rPr lang="en-IN" sz="1800" i="1" spc="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i="1" spc="60" baseline="-164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dirty="0">
                <a:latin typeface="Times New Roman"/>
                <a:cs typeface="Times New Roman"/>
              </a:rPr>
              <a:t>,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i="1" spc="-30" dirty="0">
                <a:latin typeface="Times New Roman"/>
                <a:cs typeface="Times New Roman"/>
              </a:rPr>
              <a:t>a3</a:t>
            </a:r>
            <a:r>
              <a:rPr lang="en-IN" dirty="0">
                <a:latin typeface="Times New Roman"/>
                <a:cs typeface="Times New Roman"/>
              </a:rPr>
              <a:t>)</a:t>
            </a:r>
            <a:r>
              <a:rPr lang="en-IN" spc="35" dirty="0">
                <a:latin typeface="Times New Roman"/>
                <a:cs typeface="Times New Roman"/>
              </a:rPr>
              <a:t> = </a:t>
            </a:r>
            <a:r>
              <a:rPr lang="en-IN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0.7219   Maximum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1B2040-73E5-FC7D-8D5B-D0FA635A86DD}"/>
              </a:ext>
            </a:extLst>
          </p:cNvPr>
          <p:cNvSpPr/>
          <p:nvPr/>
        </p:nvSpPr>
        <p:spPr>
          <a:xfrm>
            <a:off x="3352800" y="1905000"/>
            <a:ext cx="838200" cy="6463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B9216D-0284-3DBE-22F4-6AE2E2DAA4FA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2743200" y="2551331"/>
            <a:ext cx="1028700" cy="87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984283-3D23-266E-4CCC-A5F7A01D12B1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771900" y="2551331"/>
            <a:ext cx="1333500" cy="87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DF2635-00A6-DDBC-11C2-D28B301955FC}"/>
              </a:ext>
            </a:extLst>
          </p:cNvPr>
          <p:cNvSpPr txBox="1"/>
          <p:nvPr/>
        </p:nvSpPr>
        <p:spPr>
          <a:xfrm>
            <a:off x="2438400" y="255133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6B5D4-CB63-9C89-CB76-08960C4489A3}"/>
              </a:ext>
            </a:extLst>
          </p:cNvPr>
          <p:cNvSpPr txBox="1"/>
          <p:nvPr/>
        </p:nvSpPr>
        <p:spPr>
          <a:xfrm>
            <a:off x="4468147" y="262083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AD24B-40A1-2F3D-5D79-70EBD076ECC1}"/>
              </a:ext>
            </a:extLst>
          </p:cNvPr>
          <p:cNvSpPr txBox="1"/>
          <p:nvPr/>
        </p:nvSpPr>
        <p:spPr>
          <a:xfrm>
            <a:off x="2286000" y="3581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1,2,6,7,8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5587F-FABC-6142-C8B2-993AE21C3A8A}"/>
              </a:ext>
            </a:extLst>
          </p:cNvPr>
          <p:cNvSpPr txBox="1"/>
          <p:nvPr/>
        </p:nvSpPr>
        <p:spPr>
          <a:xfrm>
            <a:off x="4658647" y="35491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3,4,5,9,10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62648E-7373-22DB-754F-8067976728D9}"/>
              </a:ext>
            </a:extLst>
          </p:cNvPr>
          <p:cNvSpPr/>
          <p:nvPr/>
        </p:nvSpPr>
        <p:spPr>
          <a:xfrm>
            <a:off x="2324100" y="3977427"/>
            <a:ext cx="838200" cy="6463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49EA1E-6F08-B1C2-C19E-205F696781BC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2209800" y="4623758"/>
            <a:ext cx="533400" cy="48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B13EF1-2938-6ADA-76AF-A2FEA1B00927}"/>
              </a:ext>
            </a:extLst>
          </p:cNvPr>
          <p:cNvCxnSpPr>
            <a:stCxn id="12" idx="4"/>
          </p:cNvCxnSpPr>
          <p:nvPr/>
        </p:nvCxnSpPr>
        <p:spPr>
          <a:xfrm>
            <a:off x="2743200" y="4623758"/>
            <a:ext cx="762000" cy="48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CAF539-1611-A546-1715-9DF1B51A7E0F}"/>
              </a:ext>
            </a:extLst>
          </p:cNvPr>
          <p:cNvSpPr txBox="1"/>
          <p:nvPr/>
        </p:nvSpPr>
        <p:spPr>
          <a:xfrm>
            <a:off x="1524000" y="45234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8EB3B1-F8B3-C236-A780-B689645738DF}"/>
              </a:ext>
            </a:extLst>
          </p:cNvPr>
          <p:cNvSpPr txBox="1"/>
          <p:nvPr/>
        </p:nvSpPr>
        <p:spPr>
          <a:xfrm>
            <a:off x="3328219" y="452605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Normal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11F25C-457D-1E63-3035-F03449B81F3C}"/>
              </a:ext>
            </a:extLst>
          </p:cNvPr>
          <p:cNvSpPr txBox="1"/>
          <p:nvPr/>
        </p:nvSpPr>
        <p:spPr>
          <a:xfrm>
            <a:off x="1669026" y="527008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1,2,6,7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7FB4CA-D51C-283F-715C-B34DC1D00341}"/>
              </a:ext>
            </a:extLst>
          </p:cNvPr>
          <p:cNvSpPr txBox="1"/>
          <p:nvPr/>
        </p:nvSpPr>
        <p:spPr>
          <a:xfrm>
            <a:off x="3328219" y="5232594"/>
            <a:ext cx="44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A80DF-B2A6-EAD0-2038-597BB9C62E4F}"/>
              </a:ext>
            </a:extLst>
          </p:cNvPr>
          <p:cNvSpPr txBox="1"/>
          <p:nvPr/>
        </p:nvSpPr>
        <p:spPr>
          <a:xfrm>
            <a:off x="1905000" y="5715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19D068-2F34-D6E0-B643-3E004187D099}"/>
              </a:ext>
            </a:extLst>
          </p:cNvPr>
          <p:cNvSpPr txBox="1"/>
          <p:nvPr/>
        </p:nvSpPr>
        <p:spPr>
          <a:xfrm>
            <a:off x="3328219" y="56019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1D3AC7-6A88-76BD-6726-0A19973F2F72}"/>
              </a:ext>
            </a:extLst>
          </p:cNvPr>
          <p:cNvSpPr txBox="1"/>
          <p:nvPr/>
        </p:nvSpPr>
        <p:spPr>
          <a:xfrm>
            <a:off x="5053168" y="3918466"/>
            <a:ext cx="69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246610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F6C6-ADDC-7377-7A8D-E46E47EF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1905000"/>
            <a:ext cx="8472805" cy="758190"/>
          </a:xfrm>
        </p:spPr>
        <p:txBody>
          <a:bodyPr/>
          <a:lstStyle/>
          <a:p>
            <a:r>
              <a:rPr lang="en-IN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42745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8258-11A2-0C1D-0085-66A6D0F9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25" dirty="0"/>
              <a:t>T</a:t>
            </a:r>
            <a:r>
              <a:rPr lang="en-US" spc="-509" dirty="0"/>
              <a:t>o</a:t>
            </a:r>
            <a:r>
              <a:rPr lang="en-US" spc="-515" dirty="0"/>
              <a:t>p</a:t>
            </a:r>
            <a:r>
              <a:rPr lang="en-US" spc="-320" dirty="0"/>
              <a:t>-</a:t>
            </a:r>
            <a:r>
              <a:rPr lang="en-US" spc="-509" dirty="0"/>
              <a:t>do</a:t>
            </a:r>
            <a:r>
              <a:rPr lang="en-US" spc="-595" dirty="0"/>
              <a:t>w</a:t>
            </a:r>
            <a:r>
              <a:rPr lang="en-US" spc="-480" dirty="0"/>
              <a:t>n</a:t>
            </a:r>
            <a:r>
              <a:rPr lang="en-US" spc="-170" dirty="0"/>
              <a:t> </a:t>
            </a:r>
            <a:r>
              <a:rPr lang="en-US" spc="-200" dirty="0"/>
              <a:t>i</a:t>
            </a:r>
            <a:r>
              <a:rPr lang="en-US" spc="-505" dirty="0"/>
              <a:t>n</a:t>
            </a:r>
            <a:r>
              <a:rPr lang="en-US" spc="-509" dirty="0"/>
              <a:t>du</a:t>
            </a:r>
            <a:r>
              <a:rPr lang="en-US" spc="-405" dirty="0"/>
              <a:t>c</a:t>
            </a:r>
            <a:r>
              <a:rPr lang="en-US" spc="-225" dirty="0"/>
              <a:t>t</a:t>
            </a:r>
            <a:r>
              <a:rPr lang="en-US" spc="-200" dirty="0"/>
              <a:t>i</a:t>
            </a:r>
            <a:r>
              <a:rPr lang="en-US" spc="-505" dirty="0"/>
              <a:t>o</a:t>
            </a:r>
            <a:r>
              <a:rPr lang="en-US" spc="-480" dirty="0"/>
              <a:t>n</a:t>
            </a:r>
            <a:r>
              <a:rPr lang="en-US" spc="-170" dirty="0"/>
              <a:t> </a:t>
            </a:r>
            <a:r>
              <a:rPr lang="en-US" spc="-509" dirty="0"/>
              <a:t>o</a:t>
            </a:r>
            <a:r>
              <a:rPr lang="en-US" spc="-240" dirty="0"/>
              <a:t>f</a:t>
            </a:r>
            <a:r>
              <a:rPr lang="en-US" spc="-200" dirty="0"/>
              <a:t> </a:t>
            </a:r>
            <a:r>
              <a:rPr lang="en-US" spc="-595" dirty="0"/>
              <a:t>D</a:t>
            </a:r>
            <a:r>
              <a:rPr lang="en-US" spc="-509" dirty="0"/>
              <a:t>e</a:t>
            </a:r>
            <a:r>
              <a:rPr lang="en-US" spc="-405" dirty="0"/>
              <a:t>c</a:t>
            </a:r>
            <a:r>
              <a:rPr lang="en-US" spc="-200" dirty="0"/>
              <a:t>i</a:t>
            </a:r>
            <a:r>
              <a:rPr lang="en-US" spc="-400" dirty="0"/>
              <a:t>s</a:t>
            </a:r>
            <a:r>
              <a:rPr lang="en-US" spc="-200" dirty="0"/>
              <a:t>i</a:t>
            </a:r>
            <a:r>
              <a:rPr lang="en-US" spc="-505" dirty="0"/>
              <a:t>o</a:t>
            </a:r>
            <a:r>
              <a:rPr lang="en-US" spc="-480" dirty="0"/>
              <a:t>n</a:t>
            </a:r>
            <a:r>
              <a:rPr lang="en-US" spc="-325" dirty="0"/>
              <a:t> </a:t>
            </a:r>
            <a:r>
              <a:rPr lang="en-US" spc="-530" dirty="0"/>
              <a:t>T</a:t>
            </a:r>
            <a:r>
              <a:rPr lang="en-US" spc="-325" dirty="0"/>
              <a:t>r</a:t>
            </a:r>
            <a:r>
              <a:rPr lang="en-US" spc="-509" dirty="0"/>
              <a:t>ee</a:t>
            </a:r>
            <a:r>
              <a:rPr lang="en-US" spc="-430" dirty="0"/>
              <a:t>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2BB18-4CC4-E31F-32FA-E01D037DC68F}"/>
              </a:ext>
            </a:extLst>
          </p:cNvPr>
          <p:cNvSpPr txBox="1"/>
          <p:nvPr/>
        </p:nvSpPr>
        <p:spPr>
          <a:xfrm>
            <a:off x="342971" y="1524000"/>
            <a:ext cx="8351203" cy="5211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140" indent="-346075" algn="just">
              <a:lnSpc>
                <a:spcPct val="100000"/>
              </a:lnSpc>
              <a:spcBef>
                <a:spcPts val="610"/>
              </a:spcBef>
              <a:buClr>
                <a:srgbClr val="009999"/>
              </a:buClr>
              <a:buSzPct val="73333"/>
              <a:buFont typeface="Wingdings" panose="05000000000000000000" pitchFamily="2" charset="2"/>
              <a:buChar char="Ø"/>
              <a:tabLst>
                <a:tab pos="358140" algn="l"/>
                <a:tab pos="358775" algn="l"/>
              </a:tabLst>
            </a:pPr>
            <a:r>
              <a:rPr lang="en-US" sz="2400" spc="-14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ID3</a:t>
            </a:r>
            <a:r>
              <a:rPr lang="en-US" sz="2400" spc="-6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(Quinlan,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1986)</a:t>
            </a:r>
            <a:r>
              <a:rPr lang="en-US"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DT’s</a:t>
            </a:r>
          </a:p>
          <a:p>
            <a:pPr marL="12065" algn="just">
              <a:lnSpc>
                <a:spcPct val="100000"/>
              </a:lnSpc>
              <a:spcBef>
                <a:spcPts val="340"/>
              </a:spcBef>
              <a:buClr>
                <a:srgbClr val="009999"/>
              </a:buClr>
              <a:buSzPct val="73333"/>
              <a:tabLst>
                <a:tab pos="358140" algn="l"/>
                <a:tab pos="358775" algn="l"/>
              </a:tabLst>
            </a:pPr>
            <a:r>
              <a:rPr lang="en-US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  ID3 stands for Iterative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Dichotomiser</a:t>
            </a:r>
            <a:r>
              <a:rPr lang="en-US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 and is named such because the algorithm  iteratively (repeatedly) dichotomizes(divides) features into two or more groups at each step.</a:t>
            </a:r>
            <a:endParaRPr lang="en-US" spc="-285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140" indent="-346075" algn="just">
              <a:lnSpc>
                <a:spcPct val="100000"/>
              </a:lnSpc>
              <a:spcBef>
                <a:spcPts val="340"/>
              </a:spcBef>
              <a:buClr>
                <a:srgbClr val="009999"/>
              </a:buClr>
              <a:buSzPct val="73333"/>
              <a:buFont typeface="Wingdings" panose="05000000000000000000" pitchFamily="2" charset="2"/>
              <a:buChar char="Ø"/>
              <a:tabLst>
                <a:tab pos="358140" algn="l"/>
                <a:tab pos="358775" algn="l"/>
              </a:tabLst>
            </a:pPr>
            <a:r>
              <a:rPr lang="en-US" sz="24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top-down.</a:t>
            </a:r>
            <a:r>
              <a:rPr lang="en-US"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greedy.</a:t>
            </a:r>
          </a:p>
          <a:p>
            <a:pPr marL="358140" indent="-346075" algn="just">
              <a:lnSpc>
                <a:spcPct val="100000"/>
              </a:lnSpc>
              <a:spcBef>
                <a:spcPts val="340"/>
              </a:spcBef>
              <a:buClr>
                <a:srgbClr val="009999"/>
              </a:buClr>
              <a:buSzPct val="73333"/>
              <a:buFont typeface="Wingdings" panose="05000000000000000000" pitchFamily="2" charset="2"/>
              <a:buChar char="Ø"/>
              <a:tabLst>
                <a:tab pos="358140" algn="l"/>
                <a:tab pos="35877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140" indent="-346075" algn="just">
              <a:lnSpc>
                <a:spcPts val="2675"/>
              </a:lnSpc>
              <a:spcBef>
                <a:spcPts val="500"/>
              </a:spcBef>
              <a:buClr>
                <a:srgbClr val="009999"/>
              </a:buClr>
              <a:buSzPct val="73333"/>
              <a:buFont typeface="Wingdings" panose="05000000000000000000" pitchFamily="2" charset="2"/>
              <a:buChar char="Ø"/>
              <a:tabLst>
                <a:tab pos="358140" algn="l"/>
                <a:tab pos="358775" algn="l"/>
              </a:tabLst>
            </a:pPr>
            <a:r>
              <a:rPr lang="en-US" sz="24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construction of DT determining </a:t>
            </a:r>
            <a:r>
              <a:rPr lang="en-US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“which</a:t>
            </a:r>
            <a:r>
              <a:rPr lang="en-US"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next? </a:t>
            </a:r>
            <a:r>
              <a:rPr lang="en-US"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sz="24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information?”, is important. </a:t>
            </a:r>
          </a:p>
          <a:p>
            <a:pPr marL="358140" indent="-346075" algn="just">
              <a:lnSpc>
                <a:spcPts val="2675"/>
              </a:lnSpc>
              <a:spcBef>
                <a:spcPts val="500"/>
              </a:spcBef>
              <a:buClr>
                <a:srgbClr val="009999"/>
              </a:buClr>
              <a:buSzPct val="73333"/>
              <a:buFont typeface="Wingdings" panose="05000000000000000000" pitchFamily="2" charset="2"/>
              <a:buChar char="Ø"/>
              <a:tabLst>
                <a:tab pos="358140" algn="l"/>
                <a:tab pos="35877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140" marR="224154" indent="-346075" algn="just">
              <a:lnSpc>
                <a:spcPts val="2640"/>
              </a:lnSpc>
              <a:spcBef>
                <a:spcPts val="640"/>
              </a:spcBef>
              <a:buClr>
                <a:srgbClr val="009999"/>
              </a:buClr>
              <a:buSzPct val="73333"/>
              <a:buFont typeface="Wingdings" panose="05000000000000000000" pitchFamily="2" charset="2"/>
              <a:buChar char="Ø"/>
              <a:tabLst>
                <a:tab pos="358140" algn="l"/>
                <a:tab pos="358775" algn="l"/>
              </a:tabLst>
            </a:pPr>
            <a:r>
              <a:rPr lang="en-US"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descendent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en-US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spc="-5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partitioned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</a:p>
          <a:p>
            <a:pPr marL="358140" marR="224154" indent="-346075" algn="just">
              <a:lnSpc>
                <a:spcPts val="2640"/>
              </a:lnSpc>
              <a:spcBef>
                <a:spcPts val="640"/>
              </a:spcBef>
              <a:buClr>
                <a:srgbClr val="009999"/>
              </a:buClr>
              <a:buSzPct val="73333"/>
              <a:buFont typeface="Wingdings" panose="05000000000000000000" pitchFamily="2" charset="2"/>
              <a:buChar char="Ø"/>
              <a:tabLst>
                <a:tab pos="358140" algn="l"/>
                <a:tab pos="35877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140" marR="457834" indent="-346075" algn="just">
              <a:lnSpc>
                <a:spcPts val="2640"/>
              </a:lnSpc>
              <a:spcBef>
                <a:spcPts val="570"/>
              </a:spcBef>
              <a:buClr>
                <a:srgbClr val="009999"/>
              </a:buClr>
              <a:buSzPct val="73333"/>
              <a:buFont typeface="Wingdings" panose="05000000000000000000" pitchFamily="2" charset="2"/>
              <a:buChar char="Ø"/>
              <a:tabLst>
                <a:tab pos="358140" algn="l"/>
                <a:tab pos="358775" algn="l"/>
              </a:tabLst>
            </a:pPr>
            <a:r>
              <a:rPr lang="en-US" sz="24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successor</a:t>
            </a:r>
            <a:r>
              <a:rPr lang="en-US" sz="24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correctly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9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0B6C0A-3DBA-CB6F-92E4-0C040EDA3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7" t="38148" r="31667" b="29259"/>
          <a:stretch/>
        </p:blipFill>
        <p:spPr>
          <a:xfrm>
            <a:off x="990600" y="3460955"/>
            <a:ext cx="7573297" cy="2975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599F32-4FD2-AD0F-506B-CFE3E475F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67" t="35185" r="25833" b="17408"/>
          <a:stretch/>
        </p:blipFill>
        <p:spPr>
          <a:xfrm>
            <a:off x="1000432" y="228600"/>
            <a:ext cx="7391400" cy="2666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4CFDC8-8F42-A8A8-F8F8-C2C7B2B0118C}"/>
              </a:ext>
            </a:extLst>
          </p:cNvPr>
          <p:cNvSpPr txBox="1"/>
          <p:nvPr/>
        </p:nvSpPr>
        <p:spPr>
          <a:xfrm>
            <a:off x="457200" y="2964114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Decision tree to check person is fit or not. </a:t>
            </a:r>
          </a:p>
        </p:txBody>
      </p:sp>
    </p:spTree>
    <p:extLst>
      <p:ext uri="{BB962C8B-B14F-4D97-AF65-F5344CB8AC3E}">
        <p14:creationId xmlns:p14="http://schemas.microsoft.com/office/powerpoint/2010/main" val="243831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560834-B5BB-16D7-FEDE-33AAA9C54224}"/>
              </a:ext>
            </a:extLst>
          </p:cNvPr>
          <p:cNvSpPr txBox="1"/>
          <p:nvPr/>
        </p:nvSpPr>
        <p:spPr>
          <a:xfrm>
            <a:off x="762000" y="381000"/>
            <a:ext cx="7543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FF0000"/>
                </a:solidFill>
                <a:effectLst/>
                <a:latin typeface="erdana"/>
              </a:rPr>
              <a:t>Attribute Selection Measures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While implementing a Decision tree, the main issue arises that how to select the best attribute for the root node and for sub-nodes. 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So, to solve such problems there is a technique which is called as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Attribute selection measure or ASM.</a:t>
            </a:r>
          </a:p>
          <a:p>
            <a:pPr algn="just"/>
            <a:endParaRPr lang="en-US" b="1" dirty="0">
              <a:solidFill>
                <a:srgbClr val="333333"/>
              </a:solidFill>
              <a:latin typeface="inter-bold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By this measurement, we can easily select the best attribute for the nodes of the tree. There are two popular techniques for ASM, which are: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A6C9C-F9A5-5E84-1267-58924C70E06E}"/>
              </a:ext>
            </a:extLst>
          </p:cNvPr>
          <p:cNvSpPr txBox="1"/>
          <p:nvPr/>
        </p:nvSpPr>
        <p:spPr>
          <a:xfrm>
            <a:off x="914400" y="328221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Information Gain/ ID3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Gini Index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1250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41663"/>
            <a:ext cx="7929181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00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540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</a:t>
            </a:r>
            <a:endParaRPr sz="3000" spc="-4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9D9DA-DE37-F58C-D87E-32E4ECD2FD5B}"/>
              </a:ext>
            </a:extLst>
          </p:cNvPr>
          <p:cNvSpPr txBox="1"/>
          <p:nvPr/>
        </p:nvSpPr>
        <p:spPr>
          <a:xfrm>
            <a:off x="838200" y="1219200"/>
            <a:ext cx="8077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Information Gain calculates the </a:t>
            </a:r>
            <a:r>
              <a:rPr lang="en-US" sz="2400" b="1" dirty="0">
                <a:solidFill>
                  <a:srgbClr val="FF0000"/>
                </a:solidFill>
              </a:rPr>
              <a:t>reduction in the entropy and measures how well a given feature separates or classifies the target classes</a:t>
            </a:r>
            <a:r>
              <a:rPr lang="en-US" sz="2400" dirty="0"/>
              <a:t>. The feature with the </a:t>
            </a:r>
            <a:r>
              <a:rPr lang="en-US" sz="2400" b="1" dirty="0">
                <a:effectLst/>
                <a:latin typeface="source-serif-pro"/>
              </a:rPr>
              <a:t>highest Information Gain</a:t>
            </a:r>
            <a:r>
              <a:rPr lang="en-US" sz="2400" dirty="0"/>
              <a:t> is selected as the </a:t>
            </a:r>
            <a:r>
              <a:rPr lang="en-US" sz="2400" b="1" dirty="0">
                <a:effectLst/>
                <a:latin typeface="source-serif-pro"/>
              </a:rPr>
              <a:t>best</a:t>
            </a:r>
            <a:r>
              <a:rPr lang="en-US" sz="2400" dirty="0"/>
              <a:t> one.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18855-B9B2-F360-C910-001602D70CE8}"/>
              </a:ext>
            </a:extLst>
          </p:cNvPr>
          <p:cNvSpPr txBox="1"/>
          <p:nvPr/>
        </p:nvSpPr>
        <p:spPr>
          <a:xfrm>
            <a:off x="914400" y="3429000"/>
            <a:ext cx="7595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Entropy measures the amount of information in a random  variable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662" y="119202"/>
            <a:ext cx="761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spc="-190" dirty="0">
                <a:latin typeface="Arial"/>
                <a:cs typeface="Arial"/>
              </a:rPr>
              <a:t>I</a:t>
            </a:r>
            <a:r>
              <a:rPr sz="4400" i="1" spc="-445" dirty="0">
                <a:latin typeface="Arial"/>
                <a:cs typeface="Arial"/>
              </a:rPr>
              <a:t>n</a:t>
            </a:r>
            <a:r>
              <a:rPr sz="4400" i="1" spc="-200" dirty="0">
                <a:latin typeface="Arial"/>
                <a:cs typeface="Arial"/>
              </a:rPr>
              <a:t>f</a:t>
            </a:r>
            <a:r>
              <a:rPr sz="4400" i="1" spc="-355" dirty="0">
                <a:latin typeface="Arial"/>
                <a:cs typeface="Arial"/>
              </a:rPr>
              <a:t>or</a:t>
            </a:r>
            <a:r>
              <a:rPr sz="4400" i="1" spc="-640" dirty="0">
                <a:latin typeface="Arial"/>
                <a:cs typeface="Arial"/>
              </a:rPr>
              <a:t>m</a:t>
            </a:r>
            <a:r>
              <a:rPr sz="4400" i="1" spc="-445" dirty="0">
                <a:latin typeface="Arial"/>
                <a:cs typeface="Arial"/>
              </a:rPr>
              <a:t>a</a:t>
            </a:r>
            <a:r>
              <a:rPr sz="4400" i="1" spc="-200" dirty="0">
                <a:latin typeface="Arial"/>
                <a:cs typeface="Arial"/>
              </a:rPr>
              <a:t>t</a:t>
            </a:r>
            <a:r>
              <a:rPr sz="4400" i="1" spc="-315" dirty="0">
                <a:latin typeface="Arial"/>
                <a:cs typeface="Arial"/>
              </a:rPr>
              <a:t>io</a:t>
            </a:r>
            <a:r>
              <a:rPr sz="4400" i="1" spc="-440" dirty="0">
                <a:latin typeface="Arial"/>
                <a:cs typeface="Arial"/>
              </a:rPr>
              <a:t>n</a:t>
            </a:r>
            <a:r>
              <a:rPr sz="4400" i="1" spc="-360" dirty="0">
                <a:latin typeface="Arial"/>
                <a:cs typeface="Arial"/>
              </a:rPr>
              <a:t> </a:t>
            </a:r>
            <a:r>
              <a:rPr sz="4400" i="1" spc="-445" dirty="0">
                <a:latin typeface="Arial"/>
                <a:cs typeface="Arial"/>
              </a:rPr>
              <a:t>g</a:t>
            </a:r>
            <a:r>
              <a:rPr sz="4400" i="1" spc="-455" dirty="0">
                <a:latin typeface="Arial"/>
                <a:cs typeface="Arial"/>
              </a:rPr>
              <a:t>a</a:t>
            </a:r>
            <a:r>
              <a:rPr sz="4400" i="1" spc="-180" dirty="0">
                <a:latin typeface="Arial"/>
                <a:cs typeface="Arial"/>
              </a:rPr>
              <a:t>i</a:t>
            </a:r>
            <a:r>
              <a:rPr sz="4400" i="1" spc="-440" dirty="0">
                <a:latin typeface="Arial"/>
                <a:cs typeface="Arial"/>
              </a:rPr>
              <a:t>n</a:t>
            </a:r>
            <a:r>
              <a:rPr sz="4400" i="1" spc="-170" dirty="0">
                <a:latin typeface="Arial"/>
                <a:cs typeface="Arial"/>
              </a:rPr>
              <a:t> </a:t>
            </a:r>
            <a:r>
              <a:rPr sz="4400" spc="-445" dirty="0"/>
              <a:t>a</a:t>
            </a:r>
            <a:r>
              <a:rPr sz="4400" spc="-395" dirty="0"/>
              <a:t>s</a:t>
            </a:r>
            <a:r>
              <a:rPr sz="4400" spc="-240" dirty="0"/>
              <a:t> </a:t>
            </a:r>
            <a:r>
              <a:rPr sz="4400" i="1" spc="-445" dirty="0">
                <a:latin typeface="Arial"/>
                <a:cs typeface="Arial"/>
              </a:rPr>
              <a:t>e</a:t>
            </a:r>
            <a:r>
              <a:rPr sz="4400" i="1" spc="-455" dirty="0">
                <a:latin typeface="Arial"/>
                <a:cs typeface="Arial"/>
              </a:rPr>
              <a:t>n</a:t>
            </a:r>
            <a:r>
              <a:rPr sz="4400" i="1" spc="-190" dirty="0">
                <a:latin typeface="Arial"/>
                <a:cs typeface="Arial"/>
              </a:rPr>
              <a:t>t</a:t>
            </a:r>
            <a:r>
              <a:rPr sz="4400" i="1" spc="-350" dirty="0">
                <a:latin typeface="Arial"/>
                <a:cs typeface="Arial"/>
              </a:rPr>
              <a:t>ro</a:t>
            </a:r>
            <a:r>
              <a:rPr sz="4400" i="1" spc="-459" dirty="0">
                <a:latin typeface="Arial"/>
                <a:cs typeface="Arial"/>
              </a:rPr>
              <a:t>p</a:t>
            </a:r>
            <a:r>
              <a:rPr sz="4400" i="1" spc="-395" dirty="0">
                <a:latin typeface="Arial"/>
                <a:cs typeface="Arial"/>
              </a:rPr>
              <a:t>y</a:t>
            </a:r>
            <a:r>
              <a:rPr sz="4400" i="1" spc="-160" dirty="0">
                <a:latin typeface="Arial"/>
                <a:cs typeface="Arial"/>
              </a:rPr>
              <a:t> </a:t>
            </a:r>
            <a:r>
              <a:rPr sz="4400" i="1" spc="-350" dirty="0">
                <a:latin typeface="Arial"/>
                <a:cs typeface="Arial"/>
              </a:rPr>
              <a:t>re</a:t>
            </a:r>
            <a:r>
              <a:rPr sz="4400" i="1" spc="-459" dirty="0">
                <a:latin typeface="Arial"/>
                <a:cs typeface="Arial"/>
              </a:rPr>
              <a:t>d</a:t>
            </a:r>
            <a:r>
              <a:rPr sz="4400" i="1" spc="-445" dirty="0">
                <a:latin typeface="Arial"/>
                <a:cs typeface="Arial"/>
              </a:rPr>
              <a:t>u</a:t>
            </a:r>
            <a:r>
              <a:rPr sz="4400" i="1" spc="-375" dirty="0">
                <a:latin typeface="Arial"/>
                <a:cs typeface="Arial"/>
              </a:rPr>
              <a:t>c</a:t>
            </a:r>
            <a:r>
              <a:rPr sz="4400" i="1" spc="-190" dirty="0">
                <a:latin typeface="Arial"/>
                <a:cs typeface="Arial"/>
              </a:rPr>
              <a:t>t</a:t>
            </a:r>
            <a:r>
              <a:rPr sz="4400" i="1" spc="-355" dirty="0">
                <a:latin typeface="Arial"/>
                <a:cs typeface="Arial"/>
              </a:rPr>
              <a:t>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662" y="967241"/>
            <a:ext cx="80321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645"/>
              </a:spcBef>
              <a:buClr>
                <a:srgbClr val="009999"/>
              </a:buClr>
              <a:buSzPct val="77083"/>
              <a:buFont typeface="Wingdings"/>
              <a:buChar char=""/>
              <a:tabLst>
                <a:tab pos="358140" algn="l"/>
                <a:tab pos="358775" algn="l"/>
              </a:tabLst>
            </a:pPr>
            <a:r>
              <a:rPr sz="2400" spc="-290" dirty="0">
                <a:solidFill>
                  <a:srgbClr val="FF0000"/>
                </a:solidFill>
                <a:latin typeface="Microsoft Sans Serif"/>
                <a:cs typeface="Microsoft Sans Serif"/>
              </a:rPr>
              <a:t>The</a:t>
            </a:r>
            <a:r>
              <a:rPr sz="2400" spc="7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120" dirty="0">
                <a:solidFill>
                  <a:srgbClr val="FF0000"/>
                </a:solidFill>
                <a:latin typeface="Microsoft Sans Serif"/>
                <a:cs typeface="Microsoft Sans Serif"/>
              </a:rPr>
              <a:t>higher</a:t>
            </a:r>
            <a:r>
              <a:rPr sz="2400" spc="-8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155" dirty="0">
                <a:solidFill>
                  <a:srgbClr val="FF0000"/>
                </a:solidFill>
                <a:latin typeface="Microsoft Sans Serif"/>
                <a:cs typeface="Microsoft Sans Serif"/>
              </a:rPr>
              <a:t>the</a:t>
            </a:r>
            <a:r>
              <a:rPr sz="2400" spc="7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100" dirty="0">
                <a:solidFill>
                  <a:srgbClr val="FF0000"/>
                </a:solidFill>
                <a:latin typeface="Microsoft Sans Serif"/>
                <a:cs typeface="Microsoft Sans Serif"/>
              </a:rPr>
              <a:t>information</a:t>
            </a:r>
            <a:r>
              <a:rPr sz="240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FF0000"/>
                </a:solidFill>
                <a:latin typeface="Microsoft Sans Serif"/>
                <a:cs typeface="Microsoft Sans Serif"/>
              </a:rPr>
              <a:t>gain</a:t>
            </a:r>
            <a:r>
              <a:rPr sz="2400" spc="-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155" dirty="0">
                <a:solidFill>
                  <a:srgbClr val="FF0000"/>
                </a:solidFill>
                <a:latin typeface="Microsoft Sans Serif"/>
                <a:cs typeface="Microsoft Sans Serif"/>
              </a:rPr>
              <a:t>the</a:t>
            </a:r>
            <a:r>
              <a:rPr sz="2400" spc="7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165" dirty="0">
                <a:solidFill>
                  <a:srgbClr val="FF0000"/>
                </a:solidFill>
                <a:latin typeface="Microsoft Sans Serif"/>
                <a:cs typeface="Microsoft Sans Serif"/>
              </a:rPr>
              <a:t>more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65" dirty="0">
                <a:solidFill>
                  <a:srgbClr val="FF0000"/>
                </a:solidFill>
                <a:latin typeface="Microsoft Sans Serif"/>
                <a:cs typeface="Microsoft Sans Serif"/>
              </a:rPr>
              <a:t>effective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155" dirty="0">
                <a:solidFill>
                  <a:srgbClr val="FF0000"/>
                </a:solidFill>
                <a:latin typeface="Microsoft Sans Serif"/>
                <a:cs typeface="Microsoft Sans Serif"/>
              </a:rPr>
              <a:t>the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FF0000"/>
                </a:solidFill>
                <a:latin typeface="Microsoft Sans Serif"/>
                <a:cs typeface="Microsoft Sans Serif"/>
              </a:rPr>
              <a:t>attribute</a:t>
            </a:r>
            <a:endParaRPr sz="24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358140">
              <a:lnSpc>
                <a:spcPct val="100000"/>
              </a:lnSpc>
              <a:spcBef>
                <a:spcPts val="5"/>
              </a:spcBef>
            </a:pPr>
            <a:r>
              <a:rPr sz="24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i</a:t>
            </a:r>
            <a:r>
              <a:rPr sz="2400" spc="-285" dirty="0">
                <a:solidFill>
                  <a:srgbClr val="FF0000"/>
                </a:solidFill>
                <a:latin typeface="Microsoft Sans Serif"/>
                <a:cs typeface="Microsoft Sans Serif"/>
              </a:rPr>
              <a:t>n</a:t>
            </a:r>
            <a:r>
              <a:rPr sz="24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250" dirty="0">
                <a:solidFill>
                  <a:srgbClr val="FF0000"/>
                </a:solidFill>
                <a:latin typeface="Microsoft Sans Serif"/>
                <a:cs typeface="Microsoft Sans Serif"/>
              </a:rPr>
              <a:t>c</a:t>
            </a:r>
            <a:r>
              <a:rPr sz="24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l</a:t>
            </a:r>
            <a:r>
              <a:rPr sz="24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2400" spc="-335" dirty="0">
                <a:solidFill>
                  <a:srgbClr val="FF0000"/>
                </a:solidFill>
                <a:latin typeface="Microsoft Sans Serif"/>
                <a:cs typeface="Microsoft Sans Serif"/>
              </a:rPr>
              <a:t>ss</a:t>
            </a:r>
            <a:r>
              <a:rPr sz="2400" spc="-125" dirty="0">
                <a:solidFill>
                  <a:srgbClr val="FF0000"/>
                </a:solidFill>
                <a:latin typeface="Microsoft Sans Serif"/>
                <a:cs typeface="Microsoft Sans Serif"/>
              </a:rPr>
              <a:t>i</a:t>
            </a:r>
            <a:r>
              <a:rPr sz="2400" spc="40" dirty="0">
                <a:solidFill>
                  <a:srgbClr val="FF0000"/>
                </a:solidFill>
                <a:latin typeface="Microsoft Sans Serif"/>
                <a:cs typeface="Microsoft Sans Serif"/>
              </a:rPr>
              <a:t>fy</a:t>
            </a:r>
            <a:r>
              <a:rPr sz="2400" spc="55" dirty="0">
                <a:solidFill>
                  <a:srgbClr val="FF0000"/>
                </a:solidFill>
                <a:latin typeface="Microsoft Sans Serif"/>
                <a:cs typeface="Microsoft Sans Serif"/>
              </a:rPr>
              <a:t>i</a:t>
            </a:r>
            <a:r>
              <a:rPr sz="2400" spc="-300" dirty="0">
                <a:solidFill>
                  <a:srgbClr val="FF0000"/>
                </a:solidFill>
                <a:latin typeface="Microsoft Sans Serif"/>
                <a:cs typeface="Microsoft Sans Serif"/>
              </a:rPr>
              <a:t>n</a:t>
            </a:r>
            <a:r>
              <a:rPr sz="24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g</a:t>
            </a:r>
            <a:r>
              <a:rPr sz="2400" spc="-1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Microsoft Sans Serif"/>
                <a:cs typeface="Microsoft Sans Serif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r</a:t>
            </a:r>
            <a:r>
              <a:rPr sz="24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24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i</a:t>
            </a:r>
            <a:r>
              <a:rPr sz="2400" spc="-300" dirty="0">
                <a:solidFill>
                  <a:srgbClr val="FF0000"/>
                </a:solidFill>
                <a:latin typeface="Microsoft Sans Serif"/>
                <a:cs typeface="Microsoft Sans Serif"/>
              </a:rPr>
              <a:t>n</a:t>
            </a:r>
            <a:r>
              <a:rPr sz="24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i</a:t>
            </a:r>
            <a:r>
              <a:rPr sz="2400" spc="-300" dirty="0">
                <a:solidFill>
                  <a:srgbClr val="FF0000"/>
                </a:solidFill>
                <a:latin typeface="Microsoft Sans Serif"/>
                <a:cs typeface="Microsoft Sans Serif"/>
              </a:rPr>
              <a:t>n</a:t>
            </a:r>
            <a:r>
              <a:rPr sz="24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g</a:t>
            </a:r>
            <a:r>
              <a:rPr sz="2400" spc="-4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da</a:t>
            </a:r>
            <a:r>
              <a:rPr sz="2400" spc="-35" dirty="0">
                <a:solidFill>
                  <a:srgbClr val="FF0000"/>
                </a:solidFill>
                <a:latin typeface="Microsoft Sans Serif"/>
                <a:cs typeface="Microsoft Sans Serif"/>
              </a:rPr>
              <a:t>t</a:t>
            </a:r>
            <a:r>
              <a:rPr sz="24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2400" spc="-145" dirty="0">
                <a:solidFill>
                  <a:srgbClr val="FF0000"/>
                </a:solidFill>
                <a:latin typeface="Microsoft Sans Serif"/>
                <a:cs typeface="Microsoft Sans Serif"/>
              </a:rPr>
              <a:t>.</a:t>
            </a:r>
            <a:endParaRPr lang="en-IN" sz="2400" spc="-145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pPr marL="358140">
              <a:lnSpc>
                <a:spcPct val="100000"/>
              </a:lnSpc>
              <a:spcBef>
                <a:spcPts val="5"/>
              </a:spcBef>
            </a:pPr>
            <a:endParaRPr sz="2400" dirty="0">
              <a:solidFill>
                <a:srgbClr val="FF0000"/>
              </a:solidFill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971" y="2685146"/>
            <a:ext cx="36830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i="1" spc="20" dirty="0">
                <a:latin typeface="Times New Roman"/>
                <a:cs typeface="Times New Roman"/>
              </a:rPr>
              <a:t>G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35" dirty="0">
                <a:latin typeface="Times New Roman"/>
                <a:cs typeface="Times New Roman"/>
              </a:rPr>
              <a:t>i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3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spc="-30" dirty="0">
                <a:latin typeface="Times New Roman"/>
                <a:cs typeface="Times New Roman"/>
              </a:rPr>
              <a:t>E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35" dirty="0">
                <a:latin typeface="Times New Roman"/>
                <a:cs typeface="Times New Roman"/>
              </a:rPr>
              <a:t>t</a:t>
            </a:r>
            <a:r>
              <a:rPr sz="2400" i="1" spc="20" dirty="0">
                <a:latin typeface="Times New Roman"/>
                <a:cs typeface="Times New Roman"/>
              </a:rPr>
              <a:t>r</a:t>
            </a:r>
            <a:r>
              <a:rPr sz="2400" i="1" dirty="0">
                <a:latin typeface="Times New Roman"/>
                <a:cs typeface="Times New Roman"/>
              </a:rPr>
              <a:t>op</a:t>
            </a:r>
            <a:r>
              <a:rPr sz="2400" i="1" spc="-25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800" spc="-1165" dirty="0">
                <a:latin typeface="Arial MT"/>
                <a:cs typeface="Arial MT"/>
              </a:rPr>
              <a:t>−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4000" dirty="0">
                <a:latin typeface="Symbol"/>
                <a:cs typeface="Symbol"/>
              </a:rPr>
              <a:t>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05516" y="2763797"/>
            <a:ext cx="149034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i="1" spc="-10" dirty="0">
                <a:latin typeface="Times New Roman"/>
                <a:cs typeface="Times New Roman"/>
              </a:rPr>
              <a:t>Entropy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Sv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533400" y="4014940"/>
            <a:ext cx="8118732" cy="43409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707640">
              <a:lnSpc>
                <a:spcPct val="100000"/>
              </a:lnSpc>
              <a:spcBef>
                <a:spcPts val="505"/>
              </a:spcBef>
            </a:pPr>
            <a:r>
              <a:rPr lang="en-IN" sz="2400" i="1" dirty="0">
                <a:latin typeface="Times New Roman"/>
                <a:cs typeface="Times New Roman"/>
              </a:rPr>
              <a:t>S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spc="-325" dirty="0">
                <a:latin typeface="Microsoft Sans Serif"/>
                <a:cs typeface="Microsoft Sans Serif"/>
              </a:rPr>
              <a:t>s</a:t>
            </a:r>
            <a:r>
              <a:rPr sz="2400" spc="-370" dirty="0">
                <a:latin typeface="Microsoft Sans Serif"/>
                <a:cs typeface="Microsoft Sans Serif"/>
              </a:rPr>
              <a:t>u</a:t>
            </a:r>
            <a:r>
              <a:rPr sz="2400" spc="20" dirty="0">
                <a:latin typeface="Microsoft Sans Serif"/>
                <a:cs typeface="Microsoft Sans Serif"/>
              </a:rPr>
              <a:t>b</a:t>
            </a:r>
            <a:r>
              <a:rPr sz="2400" spc="-185" dirty="0">
                <a:latin typeface="Microsoft Sans Serif"/>
                <a:cs typeface="Microsoft Sans Serif"/>
              </a:rPr>
              <a:t>set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160" dirty="0">
                <a:latin typeface="Microsoft Sans Serif"/>
                <a:cs typeface="Microsoft Sans Serif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 </a:t>
            </a:r>
            <a:r>
              <a:rPr sz="2400" spc="-235" dirty="0">
                <a:latin typeface="Microsoft Sans Serif"/>
                <a:cs typeface="Microsoft Sans Serif"/>
              </a:rPr>
              <a:t>w</a:t>
            </a:r>
            <a:r>
              <a:rPr sz="2400" spc="-195" dirty="0">
                <a:latin typeface="Microsoft Sans Serif"/>
                <a:cs typeface="Microsoft Sans Serif"/>
              </a:rPr>
              <a:t>h</a:t>
            </a:r>
            <a:r>
              <a:rPr sz="2400" spc="5" dirty="0">
                <a:latin typeface="Microsoft Sans Serif"/>
                <a:cs typeface="Microsoft Sans Serif"/>
              </a:rPr>
              <a:t>i</a:t>
            </a:r>
            <a:r>
              <a:rPr sz="2400" spc="-250" dirty="0">
                <a:latin typeface="Microsoft Sans Serif"/>
                <a:cs typeface="Microsoft Sans Serif"/>
              </a:rPr>
              <a:t>c</a:t>
            </a:r>
            <a:r>
              <a:rPr sz="2400" spc="-285" dirty="0">
                <a:latin typeface="Microsoft Sans Serif"/>
                <a:cs typeface="Microsoft Sans Serif"/>
              </a:rPr>
              <a:t>h</a:t>
            </a:r>
            <a:r>
              <a:rPr sz="2400" spc="80" dirty="0">
                <a:latin typeface="Microsoft Sans Serif"/>
                <a:cs typeface="Microsoft Sans Serif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spc="-300" dirty="0">
                <a:latin typeface="Microsoft Sans Serif"/>
                <a:cs typeface="Microsoft Sans Serif"/>
              </a:rPr>
              <a:t>h</a:t>
            </a:r>
            <a:r>
              <a:rPr sz="2400" spc="20" dirty="0">
                <a:latin typeface="Microsoft Sans Serif"/>
                <a:cs typeface="Microsoft Sans Serif"/>
              </a:rPr>
              <a:t>a</a:t>
            </a:r>
            <a:r>
              <a:rPr sz="2400" spc="-400" dirty="0">
                <a:latin typeface="Microsoft Sans Serif"/>
                <a:cs typeface="Microsoft Sans Serif"/>
              </a:rPr>
              <a:t>s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v</a:t>
            </a:r>
            <a:r>
              <a:rPr sz="2400" spc="20" dirty="0">
                <a:latin typeface="Microsoft Sans Serif"/>
                <a:cs typeface="Microsoft Sans Serif"/>
              </a:rPr>
              <a:t>a</a:t>
            </a:r>
            <a:r>
              <a:rPr sz="2400" spc="5" dirty="0">
                <a:latin typeface="Microsoft Sans Serif"/>
                <a:cs typeface="Microsoft Sans Serif"/>
              </a:rPr>
              <a:t>l</a:t>
            </a:r>
            <a:r>
              <a:rPr sz="2400" spc="-300" dirty="0">
                <a:latin typeface="Microsoft Sans Serif"/>
                <a:cs typeface="Microsoft Sans Serif"/>
              </a:rPr>
              <a:t>u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90" dirty="0">
                <a:latin typeface="Microsoft Sans Serif"/>
                <a:cs typeface="Microsoft Sans Serif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8325" y="2743200"/>
            <a:ext cx="42227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85" dirty="0">
                <a:latin typeface="Times New Roman"/>
                <a:cs typeface="Times New Roman"/>
              </a:rPr>
              <a:t>|</a:t>
            </a:r>
            <a:r>
              <a:rPr sz="2400" i="1" spc="-5" dirty="0">
                <a:latin typeface="Times New Roman"/>
                <a:cs typeface="Times New Roman"/>
              </a:rPr>
              <a:t>S</a:t>
            </a:r>
            <a:r>
              <a:rPr sz="2400" i="1" spc="-30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|</a:t>
            </a:r>
          </a:p>
        </p:txBody>
      </p:sp>
      <p:sp>
        <p:nvSpPr>
          <p:cNvPr id="8" name="object 8"/>
          <p:cNvSpPr/>
          <p:nvPr/>
        </p:nvSpPr>
        <p:spPr>
          <a:xfrm>
            <a:off x="4353651" y="3156227"/>
            <a:ext cx="538480" cy="0"/>
          </a:xfrm>
          <a:custGeom>
            <a:avLst/>
            <a:gdLst/>
            <a:ahLst/>
            <a:cxnLst/>
            <a:rect l="l" t="t" r="r" b="b"/>
            <a:pathLst>
              <a:path w="538479">
                <a:moveTo>
                  <a:pt x="0" y="0"/>
                </a:moveTo>
                <a:lnTo>
                  <a:pt x="53848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9B29E-A824-EABA-BF9E-2202EE9501DB}"/>
              </a:ext>
            </a:extLst>
          </p:cNvPr>
          <p:cNvSpPr txBox="1"/>
          <p:nvPr/>
        </p:nvSpPr>
        <p:spPr>
          <a:xfrm>
            <a:off x="1676400" y="3131620"/>
            <a:ext cx="4572000" cy="379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7640">
              <a:lnSpc>
                <a:spcPct val="100000"/>
              </a:lnSpc>
              <a:spcBef>
                <a:spcPts val="505"/>
              </a:spcBef>
            </a:pPr>
            <a:r>
              <a:rPr lang="en-IN" sz="2800" spc="-127" baseline="2314" dirty="0">
                <a:latin typeface="Times New Roman"/>
                <a:cs typeface="Times New Roman"/>
              </a:rPr>
              <a:t>|</a:t>
            </a:r>
            <a:r>
              <a:rPr lang="en-IN" sz="2800" i="1" baseline="2314" dirty="0">
                <a:latin typeface="Times New Roman"/>
                <a:cs typeface="Times New Roman"/>
              </a:rPr>
              <a:t>S</a:t>
            </a:r>
            <a:r>
              <a:rPr lang="en-IN" sz="2800" baseline="2314" dirty="0">
                <a:latin typeface="Times New Roman"/>
                <a:cs typeface="Times New Roman"/>
              </a:rPr>
              <a:t>|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12D3A8-2491-6489-3EDE-FC72C4E9FE63}"/>
              </a:ext>
            </a:extLst>
          </p:cNvPr>
          <p:cNvSpPr txBox="1"/>
          <p:nvPr/>
        </p:nvSpPr>
        <p:spPr>
          <a:xfrm>
            <a:off x="3657600" y="347215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spc="-5" dirty="0">
                <a:latin typeface="Times New Roman"/>
                <a:cs typeface="Times New Roman"/>
              </a:rPr>
              <a:t>v </a:t>
            </a:r>
            <a:r>
              <a:rPr lang="en-IN" sz="1800" spc="-80" dirty="0">
                <a:latin typeface="Symbol"/>
                <a:cs typeface="Symbol"/>
              </a:rPr>
              <a:t></a:t>
            </a:r>
            <a:r>
              <a:rPr lang="en-IN" sz="1800" spc="-125" dirty="0">
                <a:latin typeface="Times New Roman"/>
                <a:cs typeface="Times New Roman"/>
              </a:rPr>
              <a:t> </a:t>
            </a:r>
            <a:r>
              <a:rPr lang="en-IN" sz="1800" i="1" spc="-5" dirty="0">
                <a:latin typeface="Times New Roman"/>
                <a:cs typeface="Times New Roman"/>
              </a:rPr>
              <a:t>V</a:t>
            </a:r>
            <a:r>
              <a:rPr lang="en-IN" sz="1800" i="1" spc="30" dirty="0">
                <a:latin typeface="Times New Roman"/>
                <a:cs typeface="Times New Roman"/>
              </a:rPr>
              <a:t>a</a:t>
            </a:r>
            <a:r>
              <a:rPr lang="en-IN" sz="1800" i="1" spc="40" dirty="0">
                <a:latin typeface="Times New Roman"/>
                <a:cs typeface="Times New Roman"/>
              </a:rPr>
              <a:t>l</a:t>
            </a:r>
            <a:r>
              <a:rPr lang="en-IN" sz="1800" i="1" spc="30" dirty="0">
                <a:latin typeface="Times New Roman"/>
                <a:cs typeface="Times New Roman"/>
              </a:rPr>
              <a:t>u</a:t>
            </a:r>
            <a:r>
              <a:rPr lang="en-IN" sz="1800" i="1" spc="-20" dirty="0">
                <a:latin typeface="Times New Roman"/>
                <a:cs typeface="Times New Roman"/>
              </a:rPr>
              <a:t>e</a:t>
            </a:r>
            <a:r>
              <a:rPr lang="en-IN" sz="1800" i="1" spc="-5" dirty="0">
                <a:latin typeface="Times New Roman"/>
                <a:cs typeface="Times New Roman"/>
              </a:rPr>
              <a:t>s</a:t>
            </a:r>
            <a:r>
              <a:rPr lang="en-IN" sz="1800" spc="20" dirty="0">
                <a:latin typeface="Times New Roman"/>
                <a:cs typeface="Times New Roman"/>
              </a:rPr>
              <a:t>(</a:t>
            </a:r>
            <a:r>
              <a:rPr lang="en-IN" sz="1800" i="1" spc="-95" dirty="0">
                <a:latin typeface="Times New Roman"/>
                <a:cs typeface="Times New Roman"/>
              </a:rPr>
              <a:t>A</a:t>
            </a:r>
            <a:r>
              <a:rPr lang="en-IN" sz="1800" spc="-5" dirty="0">
                <a:latin typeface="Times New Roman"/>
                <a:cs typeface="Times New Roman"/>
              </a:rPr>
              <a:t>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</TotalTime>
  <Words>4496</Words>
  <Application>Microsoft Office PowerPoint</Application>
  <PresentationFormat>On-screen Show (4:3)</PresentationFormat>
  <Paragraphs>1061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5" baseType="lpstr">
      <vt:lpstr>Arial</vt:lpstr>
      <vt:lpstr>Arial MT</vt:lpstr>
      <vt:lpstr>avenir-light</vt:lpstr>
      <vt:lpstr>Calibri</vt:lpstr>
      <vt:lpstr>Cambria Math</vt:lpstr>
      <vt:lpstr>erdana</vt:lpstr>
      <vt:lpstr>inter-bold</vt:lpstr>
      <vt:lpstr>inter-regular</vt:lpstr>
      <vt:lpstr>Microsoft Sans Serif</vt:lpstr>
      <vt:lpstr>source-serif-pro</vt:lpstr>
      <vt:lpstr>Symbol</vt:lpstr>
      <vt:lpstr>Times New Roman</vt:lpstr>
      <vt:lpstr>Wingdings</vt:lpstr>
      <vt:lpstr>Office Theme</vt:lpstr>
      <vt:lpstr>Decision Tree based Learning</vt:lpstr>
      <vt:lpstr>ML Algorithms</vt:lpstr>
      <vt:lpstr>PowerPoint Presentation</vt:lpstr>
      <vt:lpstr>Decision Tree</vt:lpstr>
      <vt:lpstr>Top-down induction of Decision Trees</vt:lpstr>
      <vt:lpstr>PowerPoint Presentation</vt:lpstr>
      <vt:lpstr>PowerPoint Presentation</vt:lpstr>
      <vt:lpstr> Information Gain</vt:lpstr>
      <vt:lpstr>Information gain as entropy reduction</vt:lpstr>
      <vt:lpstr>Entropy in general</vt:lpstr>
      <vt:lpstr>Example - 1</vt:lpstr>
      <vt:lpstr>First Step is to choose the root node </vt:lpstr>
      <vt:lpstr>PowerPoint Presentation</vt:lpstr>
      <vt:lpstr>PowerPoint Presentation</vt:lpstr>
      <vt:lpstr>PowerPoint Presentation</vt:lpstr>
      <vt:lpstr>PowerPoint Presentation</vt:lpstr>
      <vt:lpstr>After first step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Second Step</vt:lpstr>
      <vt:lpstr>PowerPoint Presentation</vt:lpstr>
      <vt:lpstr>PowerPoint Presentation</vt:lpstr>
      <vt:lpstr>PowerPoint Presentation</vt:lpstr>
      <vt:lpstr>PowerPoint Presentation</vt:lpstr>
      <vt:lpstr>After third steps</vt:lpstr>
      <vt:lpstr>PowerPoint Presentation</vt:lpstr>
      <vt:lpstr>PowerPoint Presentation</vt:lpstr>
      <vt:lpstr>PowerPoint Presentation</vt:lpstr>
      <vt:lpstr>PowerPoint Presentation</vt:lpstr>
      <vt:lpstr>Example - 3</vt:lpstr>
      <vt:lpstr>Attribute – a1 (True, False) </vt:lpstr>
      <vt:lpstr>Attribute – a2  ( Hot, cool)</vt:lpstr>
      <vt:lpstr>Attribute – a3  ( High, Normal)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learning</dc:title>
  <dc:creator>Maria Simi</dc:creator>
  <cp:lastModifiedBy>GOURAV JAIN</cp:lastModifiedBy>
  <cp:revision>386</cp:revision>
  <dcterms:created xsi:type="dcterms:W3CDTF">2023-03-18T04:14:09Z</dcterms:created>
  <dcterms:modified xsi:type="dcterms:W3CDTF">2023-03-30T01:05:51Z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2023-03-18T00:00:00Z</vt:filetime>
  </property>
</Properties>
</file>