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8830" y="1804002"/>
            <a:ext cx="8120739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830" y="1804002"/>
            <a:ext cx="554355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576" y="2425589"/>
            <a:ext cx="8324215" cy="342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3018" y="1892488"/>
            <a:ext cx="759015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759"/>
              </a:lnSpc>
              <a:spcBef>
                <a:spcPts val="100"/>
              </a:spcBef>
            </a:pPr>
            <a:r>
              <a:rPr sz="6600" spc="-70" dirty="0">
                <a:solidFill>
                  <a:srgbClr val="262626"/>
                </a:solidFill>
              </a:rPr>
              <a:t>Decision</a:t>
            </a:r>
            <a:r>
              <a:rPr sz="6600" spc="-120" dirty="0">
                <a:solidFill>
                  <a:srgbClr val="262626"/>
                </a:solidFill>
              </a:rPr>
              <a:t> </a:t>
            </a:r>
            <a:r>
              <a:rPr sz="6600" spc="-200" dirty="0">
                <a:solidFill>
                  <a:srgbClr val="262626"/>
                </a:solidFill>
              </a:rPr>
              <a:t>Tree</a:t>
            </a:r>
            <a:r>
              <a:rPr sz="6600" spc="-150" dirty="0">
                <a:solidFill>
                  <a:srgbClr val="262626"/>
                </a:solidFill>
              </a:rPr>
              <a:t> </a:t>
            </a:r>
            <a:r>
              <a:rPr sz="6600" spc="-70" dirty="0">
                <a:solidFill>
                  <a:srgbClr val="262626"/>
                </a:solidFill>
              </a:rPr>
              <a:t>Classifier</a:t>
            </a:r>
            <a:endParaRPr sz="6600"/>
          </a:p>
          <a:p>
            <a:pPr algn="ctr">
              <a:lnSpc>
                <a:spcPts val="3379"/>
              </a:lnSpc>
            </a:pPr>
            <a:r>
              <a:rPr sz="2950" spc="-55" dirty="0">
                <a:solidFill>
                  <a:srgbClr val="262626"/>
                </a:solidFill>
              </a:rPr>
              <a:t>(Introduction,</a:t>
            </a:r>
            <a:r>
              <a:rPr sz="2950" spc="-100" dirty="0">
                <a:solidFill>
                  <a:srgbClr val="262626"/>
                </a:solidFill>
              </a:rPr>
              <a:t> </a:t>
            </a:r>
            <a:r>
              <a:rPr sz="2950" spc="-30" dirty="0">
                <a:solidFill>
                  <a:srgbClr val="262626"/>
                </a:solidFill>
              </a:rPr>
              <a:t>ID3</a:t>
            </a:r>
            <a:r>
              <a:rPr sz="2950" spc="-135" dirty="0">
                <a:solidFill>
                  <a:srgbClr val="262626"/>
                </a:solidFill>
              </a:rPr>
              <a:t> </a:t>
            </a:r>
            <a:r>
              <a:rPr sz="2950" spc="-50" dirty="0">
                <a:solidFill>
                  <a:srgbClr val="262626"/>
                </a:solidFill>
              </a:rPr>
              <a:t>Algorithm)</a:t>
            </a:r>
            <a:endParaRPr sz="2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3750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Information</a:t>
            </a:r>
            <a:r>
              <a:rPr spc="-140" dirty="0"/>
              <a:t> </a:t>
            </a:r>
            <a:r>
              <a:rPr spc="-55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47609"/>
            <a:ext cx="8685530" cy="3616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 a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building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process,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two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important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decisions</a:t>
            </a:r>
            <a:r>
              <a:rPr sz="1650" spc="-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are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be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made</a:t>
            </a:r>
            <a:endParaRPr sz="1650">
              <a:latin typeface="Times New Roman"/>
              <a:cs typeface="Times New Roman"/>
            </a:endParaRPr>
          </a:p>
          <a:p>
            <a:pPr marL="329565" lvl="1" indent="-151765">
              <a:lnSpc>
                <a:spcPct val="100000"/>
              </a:lnSpc>
              <a:spcBef>
                <a:spcPts val="40"/>
              </a:spcBef>
              <a:buClr>
                <a:srgbClr val="E48311"/>
              </a:buClr>
              <a:buFont typeface="Wingdings"/>
              <a:buChar char=""/>
              <a:tabLst>
                <a:tab pos="330200" algn="l"/>
              </a:tabLst>
            </a:pP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what</a:t>
            </a:r>
            <a:r>
              <a:rPr sz="13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3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3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best</a:t>
            </a:r>
            <a:r>
              <a:rPr sz="1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split(s)</a:t>
            </a:r>
            <a:endParaRPr sz="1300">
              <a:latin typeface="Times New Roman"/>
              <a:cs typeface="Times New Roman"/>
            </a:endParaRPr>
          </a:p>
          <a:p>
            <a:pPr marL="372110" lvl="1" indent="-194310">
              <a:lnSpc>
                <a:spcPct val="100000"/>
              </a:lnSpc>
              <a:spcBef>
                <a:spcPts val="200"/>
              </a:spcBef>
              <a:buClr>
                <a:srgbClr val="E48311"/>
              </a:buClr>
              <a:buFont typeface="Wingdings"/>
              <a:buChar char=""/>
              <a:tabLst>
                <a:tab pos="372745" algn="l"/>
              </a:tabLst>
            </a:pPr>
            <a:r>
              <a:rPr sz="1300" spc="1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which</a:t>
            </a:r>
            <a:r>
              <a:rPr sz="13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3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best variable</a:t>
            </a:r>
            <a:r>
              <a:rPr sz="1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3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split</a:t>
            </a:r>
            <a:r>
              <a:rPr sz="13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82828"/>
                </a:solidFill>
                <a:latin typeface="Times New Roman"/>
                <a:cs typeface="Times New Roman"/>
              </a:rPr>
              <a:t>node.</a:t>
            </a:r>
            <a:endParaRPr sz="13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spcBef>
                <a:spcPts val="92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Information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Gain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criteria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helps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making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these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decisions.</a:t>
            </a:r>
            <a:endParaRPr sz="1650">
              <a:latin typeface="Times New Roman"/>
              <a:cs typeface="Times New Roman"/>
            </a:endParaRPr>
          </a:p>
          <a:p>
            <a:pPr marL="88265" marR="6985" indent="-76200">
              <a:lnSpc>
                <a:spcPts val="1580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09855" algn="l"/>
              </a:tabLst>
            </a:pPr>
            <a:r>
              <a:rPr sz="1650" spc="-80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6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need</a:t>
            </a:r>
            <a:r>
              <a:rPr sz="16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calculate</a:t>
            </a:r>
            <a:r>
              <a:rPr sz="16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Entropy</a:t>
            </a:r>
            <a:r>
              <a:rPr sz="16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Parent</a:t>
            </a:r>
            <a:r>
              <a:rPr sz="16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6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Child</a:t>
            </a:r>
            <a:r>
              <a:rPr sz="16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Nodes</a:t>
            </a:r>
            <a:r>
              <a:rPr sz="16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65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calculating</a:t>
            </a:r>
            <a:r>
              <a:rPr sz="16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6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gain</a:t>
            </a:r>
            <a:r>
              <a:rPr sz="16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due</a:t>
            </a:r>
            <a:r>
              <a:rPr sz="165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650" spc="-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split.</a:t>
            </a:r>
            <a:endParaRPr sz="1650">
              <a:latin typeface="Times New Roman"/>
              <a:cs typeface="Times New Roman"/>
            </a:endParaRPr>
          </a:p>
          <a:p>
            <a:pPr marL="109220" indent="-97155">
              <a:lnSpc>
                <a:spcPct val="100000"/>
              </a:lnSpc>
              <a:spcBef>
                <a:spcPts val="775"/>
              </a:spcBef>
              <a:buClr>
                <a:srgbClr val="E48311"/>
              </a:buClr>
              <a:buFont typeface="Wingdings"/>
              <a:buChar char=""/>
              <a:tabLst>
                <a:tab pos="10985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concept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Gain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based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on:</a:t>
            </a:r>
            <a:endParaRPr sz="1650">
              <a:latin typeface="Times New Roman"/>
              <a:cs typeface="Times New Roman"/>
            </a:endParaRPr>
          </a:p>
          <a:p>
            <a:pPr marL="88265" marR="6985" algn="just">
              <a:lnSpc>
                <a:spcPts val="1580"/>
              </a:lnSpc>
              <a:spcBef>
                <a:spcPts val="1140"/>
              </a:spcBef>
            </a:pP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i="1" spc="-20" dirty="0">
                <a:solidFill>
                  <a:srgbClr val="282828"/>
                </a:solidFill>
                <a:latin typeface="Times New Roman"/>
                <a:cs typeface="Times New Roman"/>
              </a:rPr>
              <a:t>more </a:t>
            </a:r>
            <a:r>
              <a:rPr sz="165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know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about a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topic, the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less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new information you </a:t>
            </a:r>
            <a:r>
              <a:rPr sz="1650" i="1" spc="-20" dirty="0">
                <a:solidFill>
                  <a:srgbClr val="282828"/>
                </a:solidFill>
                <a:latin typeface="Times New Roman"/>
                <a:cs typeface="Times New Roman"/>
              </a:rPr>
              <a:t>are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apt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get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about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it. </a:t>
            </a:r>
            <a:r>
              <a:rPr sz="1650" i="1" spc="-8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be </a:t>
            </a:r>
            <a:r>
              <a:rPr sz="1650" i="1" spc="-20" dirty="0">
                <a:solidFill>
                  <a:srgbClr val="282828"/>
                </a:solidFill>
                <a:latin typeface="Times New Roman"/>
                <a:cs typeface="Times New Roman"/>
              </a:rPr>
              <a:t>more </a:t>
            </a:r>
            <a:r>
              <a:rPr sz="1650" i="1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concise: If you know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an event is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very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probable, it is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no surprise when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happens, that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is, it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gives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us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 little</a:t>
            </a:r>
            <a:r>
              <a:rPr sz="1650" i="1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650" i="1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650" i="1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650" i="1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actually</a:t>
            </a:r>
            <a:r>
              <a:rPr sz="1650" i="1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282828"/>
                </a:solidFill>
                <a:latin typeface="Times New Roman"/>
                <a:cs typeface="Times New Roman"/>
              </a:rPr>
              <a:t>happened.</a:t>
            </a:r>
            <a:endParaRPr sz="1650">
              <a:latin typeface="Times New Roman"/>
              <a:cs typeface="Times New Roman"/>
            </a:endParaRPr>
          </a:p>
          <a:p>
            <a:pPr marL="160020" indent="-147955" algn="just">
              <a:lnSpc>
                <a:spcPct val="100000"/>
              </a:lnSpc>
              <a:spcBef>
                <a:spcPts val="790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amount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gained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inversely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proportional</a:t>
            </a:r>
            <a:r>
              <a:rPr sz="16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probability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event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happening.</a:t>
            </a:r>
            <a:endParaRPr sz="16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ts val="158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59385" algn="l"/>
              </a:tabLst>
            </a:pPr>
            <a:r>
              <a:rPr sz="1650" spc="-80" dirty="0">
                <a:solidFill>
                  <a:srgbClr val="282828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can also say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that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Entropy increases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information gain decreases. This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because Entropy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refers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probability</a:t>
            </a:r>
            <a:r>
              <a:rPr sz="16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an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event.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2959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Information</a:t>
            </a:r>
            <a:r>
              <a:rPr spc="-120" dirty="0"/>
              <a:t> </a:t>
            </a:r>
            <a:r>
              <a:rPr spc="-55" dirty="0"/>
              <a:t>Gain</a:t>
            </a:r>
            <a:r>
              <a:rPr spc="-120" dirty="0"/>
              <a:t> </a:t>
            </a:r>
            <a:r>
              <a:rPr spc="-60" dirty="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829" y="4268724"/>
            <a:ext cx="1429702" cy="2301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89653" y="4256532"/>
            <a:ext cx="1091565" cy="233679"/>
            <a:chOff x="3189653" y="4256532"/>
            <a:chExt cx="1091565" cy="233679"/>
          </a:xfrm>
        </p:grpSpPr>
        <p:sp>
          <p:nvSpPr>
            <p:cNvPr id="5" name="object 5"/>
            <p:cNvSpPr/>
            <p:nvPr/>
          </p:nvSpPr>
          <p:spPr>
            <a:xfrm>
              <a:off x="3189643" y="4256544"/>
              <a:ext cx="1091565" cy="233679"/>
            </a:xfrm>
            <a:custGeom>
              <a:avLst/>
              <a:gdLst/>
              <a:ahLst/>
              <a:cxnLst/>
              <a:rect l="l" t="t" r="r" b="b"/>
              <a:pathLst>
                <a:path w="1091564" h="233679">
                  <a:moveTo>
                    <a:pt x="131622" y="24853"/>
                  </a:moveTo>
                  <a:lnTo>
                    <a:pt x="89052" y="18288"/>
                  </a:lnTo>
                  <a:lnTo>
                    <a:pt x="79184" y="18961"/>
                  </a:lnTo>
                  <a:lnTo>
                    <a:pt x="36868" y="40119"/>
                  </a:lnTo>
                  <a:lnTo>
                    <a:pt x="13601" y="74968"/>
                  </a:lnTo>
                  <a:lnTo>
                    <a:pt x="1447" y="118033"/>
                  </a:lnTo>
                  <a:lnTo>
                    <a:pt x="0" y="134493"/>
                  </a:lnTo>
                  <a:lnTo>
                    <a:pt x="76" y="140208"/>
                  </a:lnTo>
                  <a:lnTo>
                    <a:pt x="18592" y="181610"/>
                  </a:lnTo>
                  <a:lnTo>
                    <a:pt x="47040" y="188976"/>
                  </a:lnTo>
                  <a:lnTo>
                    <a:pt x="52184" y="188976"/>
                  </a:lnTo>
                  <a:lnTo>
                    <a:pt x="57137" y="188404"/>
                  </a:lnTo>
                  <a:lnTo>
                    <a:pt x="66954" y="186118"/>
                  </a:lnTo>
                  <a:lnTo>
                    <a:pt x="73621" y="183540"/>
                  </a:lnTo>
                  <a:lnTo>
                    <a:pt x="82092" y="179451"/>
                  </a:lnTo>
                  <a:lnTo>
                    <a:pt x="88480" y="188976"/>
                  </a:lnTo>
                  <a:lnTo>
                    <a:pt x="98196" y="186309"/>
                  </a:lnTo>
                  <a:lnTo>
                    <a:pt x="99707" y="179451"/>
                  </a:lnTo>
                  <a:lnTo>
                    <a:pt x="99936" y="178396"/>
                  </a:lnTo>
                  <a:lnTo>
                    <a:pt x="108356" y="140208"/>
                  </a:lnTo>
                  <a:lnTo>
                    <a:pt x="124574" y="117348"/>
                  </a:lnTo>
                  <a:lnTo>
                    <a:pt x="126009" y="111252"/>
                  </a:lnTo>
                  <a:lnTo>
                    <a:pt x="76860" y="111252"/>
                  </a:lnTo>
                  <a:lnTo>
                    <a:pt x="75514" y="117348"/>
                  </a:lnTo>
                  <a:lnTo>
                    <a:pt x="79717" y="117729"/>
                  </a:lnTo>
                  <a:lnTo>
                    <a:pt x="82765" y="118579"/>
                  </a:lnTo>
                  <a:lnTo>
                    <a:pt x="86575" y="121627"/>
                  </a:lnTo>
                  <a:lnTo>
                    <a:pt x="87528" y="124294"/>
                  </a:lnTo>
                  <a:lnTo>
                    <a:pt x="87414" y="134493"/>
                  </a:lnTo>
                  <a:lnTo>
                    <a:pt x="86677" y="140106"/>
                  </a:lnTo>
                  <a:lnTo>
                    <a:pt x="83527" y="153543"/>
                  </a:lnTo>
                  <a:lnTo>
                    <a:pt x="82473" y="158496"/>
                  </a:lnTo>
                  <a:lnTo>
                    <a:pt x="80759" y="162496"/>
                  </a:lnTo>
                  <a:lnTo>
                    <a:pt x="78384" y="165633"/>
                  </a:lnTo>
                  <a:lnTo>
                    <a:pt x="75996" y="168871"/>
                  </a:lnTo>
                  <a:lnTo>
                    <a:pt x="73240" y="171450"/>
                  </a:lnTo>
                  <a:lnTo>
                    <a:pt x="70192" y="173253"/>
                  </a:lnTo>
                  <a:lnTo>
                    <a:pt x="67144" y="175158"/>
                  </a:lnTo>
                  <a:lnTo>
                    <a:pt x="63804" y="176491"/>
                  </a:lnTo>
                  <a:lnTo>
                    <a:pt x="56756" y="178015"/>
                  </a:lnTo>
                  <a:lnTo>
                    <a:pt x="53327" y="178396"/>
                  </a:lnTo>
                  <a:lnTo>
                    <a:pt x="49999" y="178308"/>
                  </a:lnTo>
                  <a:lnTo>
                    <a:pt x="40665" y="178396"/>
                  </a:lnTo>
                  <a:lnTo>
                    <a:pt x="22847" y="141820"/>
                  </a:lnTo>
                  <a:lnTo>
                    <a:pt x="23063" y="134493"/>
                  </a:lnTo>
                  <a:lnTo>
                    <a:pt x="30657" y="92671"/>
                  </a:lnTo>
                  <a:lnTo>
                    <a:pt x="47040" y="55613"/>
                  </a:lnTo>
                  <a:lnTo>
                    <a:pt x="80276" y="29044"/>
                  </a:lnTo>
                  <a:lnTo>
                    <a:pt x="87134" y="28956"/>
                  </a:lnTo>
                  <a:lnTo>
                    <a:pt x="95719" y="29044"/>
                  </a:lnTo>
                  <a:lnTo>
                    <a:pt x="112293" y="57912"/>
                  </a:lnTo>
                  <a:lnTo>
                    <a:pt x="124104" y="57912"/>
                  </a:lnTo>
                  <a:lnTo>
                    <a:pt x="130695" y="28956"/>
                  </a:lnTo>
                  <a:lnTo>
                    <a:pt x="131622" y="24853"/>
                  </a:lnTo>
                  <a:close/>
                </a:path>
                <a:path w="1091564" h="233679">
                  <a:moveTo>
                    <a:pt x="278980" y="166966"/>
                  </a:moveTo>
                  <a:lnTo>
                    <a:pt x="271932" y="160020"/>
                  </a:lnTo>
                  <a:lnTo>
                    <a:pt x="266877" y="166116"/>
                  </a:lnTo>
                  <a:lnTo>
                    <a:pt x="262978" y="170116"/>
                  </a:lnTo>
                  <a:lnTo>
                    <a:pt x="260121" y="172212"/>
                  </a:lnTo>
                  <a:lnTo>
                    <a:pt x="257352" y="174307"/>
                  </a:lnTo>
                  <a:lnTo>
                    <a:pt x="254787" y="175348"/>
                  </a:lnTo>
                  <a:lnTo>
                    <a:pt x="252298" y="175260"/>
                  </a:lnTo>
                  <a:lnTo>
                    <a:pt x="250024" y="175348"/>
                  </a:lnTo>
                  <a:lnTo>
                    <a:pt x="248399" y="174688"/>
                  </a:lnTo>
                  <a:lnTo>
                    <a:pt x="246214" y="171729"/>
                  </a:lnTo>
                  <a:lnTo>
                    <a:pt x="245643" y="169354"/>
                  </a:lnTo>
                  <a:lnTo>
                    <a:pt x="245757" y="161061"/>
                  </a:lnTo>
                  <a:lnTo>
                    <a:pt x="246557" y="155917"/>
                  </a:lnTo>
                  <a:lnTo>
                    <a:pt x="246748" y="155067"/>
                  </a:lnTo>
                  <a:lnTo>
                    <a:pt x="264744" y="77724"/>
                  </a:lnTo>
                  <a:lnTo>
                    <a:pt x="265074" y="76288"/>
                  </a:lnTo>
                  <a:lnTo>
                    <a:pt x="266407" y="70573"/>
                  </a:lnTo>
                  <a:lnTo>
                    <a:pt x="258584" y="68580"/>
                  </a:lnTo>
                  <a:lnTo>
                    <a:pt x="247256" y="76288"/>
                  </a:lnTo>
                  <a:lnTo>
                    <a:pt x="242404" y="73533"/>
                  </a:lnTo>
                  <a:lnTo>
                    <a:pt x="238302" y="71805"/>
                  </a:lnTo>
                  <a:lnTo>
                    <a:pt x="238302" y="89725"/>
                  </a:lnTo>
                  <a:lnTo>
                    <a:pt x="238213" y="101434"/>
                  </a:lnTo>
                  <a:lnTo>
                    <a:pt x="237921" y="103822"/>
                  </a:lnTo>
                  <a:lnTo>
                    <a:pt x="237731" y="106299"/>
                  </a:lnTo>
                  <a:lnTo>
                    <a:pt x="237159" y="109156"/>
                  </a:lnTo>
                  <a:lnTo>
                    <a:pt x="236397" y="112395"/>
                  </a:lnTo>
                  <a:lnTo>
                    <a:pt x="235343" y="117538"/>
                  </a:lnTo>
                  <a:lnTo>
                    <a:pt x="233337" y="125704"/>
                  </a:lnTo>
                  <a:lnTo>
                    <a:pt x="211480" y="163068"/>
                  </a:lnTo>
                  <a:lnTo>
                    <a:pt x="197065" y="173824"/>
                  </a:lnTo>
                  <a:lnTo>
                    <a:pt x="191630" y="173736"/>
                  </a:lnTo>
                  <a:lnTo>
                    <a:pt x="186207" y="173824"/>
                  </a:lnTo>
                  <a:lnTo>
                    <a:pt x="182295" y="171729"/>
                  </a:lnTo>
                  <a:lnTo>
                    <a:pt x="179920" y="167538"/>
                  </a:lnTo>
                  <a:lnTo>
                    <a:pt x="177622" y="163449"/>
                  </a:lnTo>
                  <a:lnTo>
                    <a:pt x="176390" y="157162"/>
                  </a:lnTo>
                  <a:lnTo>
                    <a:pt x="176453" y="147154"/>
                  </a:lnTo>
                  <a:lnTo>
                    <a:pt x="185229" y="106857"/>
                  </a:lnTo>
                  <a:lnTo>
                    <a:pt x="212115" y="77812"/>
                  </a:lnTo>
                  <a:lnTo>
                    <a:pt x="220484" y="77724"/>
                  </a:lnTo>
                  <a:lnTo>
                    <a:pt x="226974" y="77812"/>
                  </a:lnTo>
                  <a:lnTo>
                    <a:pt x="231635" y="79336"/>
                  </a:lnTo>
                  <a:lnTo>
                    <a:pt x="234302" y="82194"/>
                  </a:lnTo>
                  <a:lnTo>
                    <a:pt x="236969" y="85153"/>
                  </a:lnTo>
                  <a:lnTo>
                    <a:pt x="238302" y="89725"/>
                  </a:lnTo>
                  <a:lnTo>
                    <a:pt x="238302" y="71805"/>
                  </a:lnTo>
                  <a:lnTo>
                    <a:pt x="237642" y="71526"/>
                  </a:lnTo>
                  <a:lnTo>
                    <a:pt x="228396" y="69240"/>
                  </a:lnTo>
                  <a:lnTo>
                    <a:pt x="223354" y="68668"/>
                  </a:lnTo>
                  <a:lnTo>
                    <a:pt x="218020" y="68580"/>
                  </a:lnTo>
                  <a:lnTo>
                    <a:pt x="209346" y="69329"/>
                  </a:lnTo>
                  <a:lnTo>
                    <a:pt x="172808" y="93014"/>
                  </a:lnTo>
                  <a:lnTo>
                    <a:pt x="156743" y="130035"/>
                  </a:lnTo>
                  <a:lnTo>
                    <a:pt x="154762" y="148678"/>
                  </a:lnTo>
                  <a:lnTo>
                    <a:pt x="154813" y="153212"/>
                  </a:lnTo>
                  <a:lnTo>
                    <a:pt x="174104" y="188976"/>
                  </a:lnTo>
                  <a:lnTo>
                    <a:pt x="190969" y="188976"/>
                  </a:lnTo>
                  <a:lnTo>
                    <a:pt x="221856" y="163449"/>
                  </a:lnTo>
                  <a:lnTo>
                    <a:pt x="227736" y="155067"/>
                  </a:lnTo>
                  <a:lnTo>
                    <a:pt x="229349" y="155917"/>
                  </a:lnTo>
                  <a:lnTo>
                    <a:pt x="227444" y="161061"/>
                  </a:lnTo>
                  <a:lnTo>
                    <a:pt x="226491" y="165925"/>
                  </a:lnTo>
                  <a:lnTo>
                    <a:pt x="226542" y="176250"/>
                  </a:lnTo>
                  <a:lnTo>
                    <a:pt x="228015" y="180682"/>
                  </a:lnTo>
                  <a:lnTo>
                    <a:pt x="231063" y="184023"/>
                  </a:lnTo>
                  <a:lnTo>
                    <a:pt x="234111" y="187452"/>
                  </a:lnTo>
                  <a:lnTo>
                    <a:pt x="238112" y="188976"/>
                  </a:lnTo>
                  <a:lnTo>
                    <a:pt x="249262" y="188976"/>
                  </a:lnTo>
                  <a:lnTo>
                    <a:pt x="270675" y="175348"/>
                  </a:lnTo>
                  <a:lnTo>
                    <a:pt x="273621" y="172542"/>
                  </a:lnTo>
                  <a:lnTo>
                    <a:pt x="278980" y="166966"/>
                  </a:lnTo>
                  <a:close/>
                </a:path>
                <a:path w="1091564" h="233679">
                  <a:moveTo>
                    <a:pt x="351370" y="21336"/>
                  </a:moveTo>
                  <a:lnTo>
                    <a:pt x="329653" y="21336"/>
                  </a:lnTo>
                  <a:lnTo>
                    <a:pt x="323938" y="45720"/>
                  </a:lnTo>
                  <a:lnTo>
                    <a:pt x="345744" y="45720"/>
                  </a:lnTo>
                  <a:lnTo>
                    <a:pt x="351370" y="21336"/>
                  </a:lnTo>
                  <a:close/>
                </a:path>
                <a:path w="1091564" h="233679">
                  <a:moveTo>
                    <a:pt x="353085" y="166966"/>
                  </a:moveTo>
                  <a:lnTo>
                    <a:pt x="346125" y="160020"/>
                  </a:lnTo>
                  <a:lnTo>
                    <a:pt x="341083" y="166116"/>
                  </a:lnTo>
                  <a:lnTo>
                    <a:pt x="337172" y="170116"/>
                  </a:lnTo>
                  <a:lnTo>
                    <a:pt x="334314" y="172212"/>
                  </a:lnTo>
                  <a:lnTo>
                    <a:pt x="331558" y="174307"/>
                  </a:lnTo>
                  <a:lnTo>
                    <a:pt x="328891" y="175348"/>
                  </a:lnTo>
                  <a:lnTo>
                    <a:pt x="326415" y="175260"/>
                  </a:lnTo>
                  <a:lnTo>
                    <a:pt x="324129" y="175348"/>
                  </a:lnTo>
                  <a:lnTo>
                    <a:pt x="322503" y="174688"/>
                  </a:lnTo>
                  <a:lnTo>
                    <a:pt x="321462" y="173164"/>
                  </a:lnTo>
                  <a:lnTo>
                    <a:pt x="320408" y="171729"/>
                  </a:lnTo>
                  <a:lnTo>
                    <a:pt x="319836" y="169354"/>
                  </a:lnTo>
                  <a:lnTo>
                    <a:pt x="319836" y="161925"/>
                  </a:lnTo>
                  <a:lnTo>
                    <a:pt x="320789" y="155829"/>
                  </a:lnTo>
                  <a:lnTo>
                    <a:pt x="322503" y="147726"/>
                  </a:lnTo>
                  <a:lnTo>
                    <a:pt x="340220" y="68580"/>
                  </a:lnTo>
                  <a:lnTo>
                    <a:pt x="332981" y="68580"/>
                  </a:lnTo>
                  <a:lnTo>
                    <a:pt x="302983" y="70104"/>
                  </a:lnTo>
                  <a:lnTo>
                    <a:pt x="301650" y="76200"/>
                  </a:lnTo>
                  <a:lnTo>
                    <a:pt x="306781" y="76479"/>
                  </a:lnTo>
                  <a:lnTo>
                    <a:pt x="310311" y="77241"/>
                  </a:lnTo>
                  <a:lnTo>
                    <a:pt x="313842" y="79819"/>
                  </a:lnTo>
                  <a:lnTo>
                    <a:pt x="314693" y="82296"/>
                  </a:lnTo>
                  <a:lnTo>
                    <a:pt x="314693" y="90106"/>
                  </a:lnTo>
                  <a:lnTo>
                    <a:pt x="313740" y="96291"/>
                  </a:lnTo>
                  <a:lnTo>
                    <a:pt x="311835" y="104292"/>
                  </a:lnTo>
                  <a:lnTo>
                    <a:pt x="302602" y="144487"/>
                  </a:lnTo>
                  <a:lnTo>
                    <a:pt x="300316" y="154203"/>
                  </a:lnTo>
                  <a:lnTo>
                    <a:pt x="299212" y="161925"/>
                  </a:lnTo>
                  <a:lnTo>
                    <a:pt x="299262" y="174688"/>
                  </a:lnTo>
                  <a:lnTo>
                    <a:pt x="300786" y="179451"/>
                  </a:lnTo>
                  <a:lnTo>
                    <a:pt x="304025" y="183261"/>
                  </a:lnTo>
                  <a:lnTo>
                    <a:pt x="307263" y="187159"/>
                  </a:lnTo>
                  <a:lnTo>
                    <a:pt x="311454" y="188976"/>
                  </a:lnTo>
                  <a:lnTo>
                    <a:pt x="322986" y="188976"/>
                  </a:lnTo>
                  <a:lnTo>
                    <a:pt x="347357" y="172872"/>
                  </a:lnTo>
                  <a:lnTo>
                    <a:pt x="353085" y="166966"/>
                  </a:lnTo>
                  <a:close/>
                </a:path>
                <a:path w="1091564" h="233679">
                  <a:moveTo>
                    <a:pt x="502526" y="166966"/>
                  </a:moveTo>
                  <a:lnTo>
                    <a:pt x="495579" y="160020"/>
                  </a:lnTo>
                  <a:lnTo>
                    <a:pt x="490524" y="166116"/>
                  </a:lnTo>
                  <a:lnTo>
                    <a:pt x="486625" y="170116"/>
                  </a:lnTo>
                  <a:lnTo>
                    <a:pt x="483768" y="172212"/>
                  </a:lnTo>
                  <a:lnTo>
                    <a:pt x="480999" y="174307"/>
                  </a:lnTo>
                  <a:lnTo>
                    <a:pt x="478434" y="175348"/>
                  </a:lnTo>
                  <a:lnTo>
                    <a:pt x="475957" y="175260"/>
                  </a:lnTo>
                  <a:lnTo>
                    <a:pt x="473671" y="175348"/>
                  </a:lnTo>
                  <a:lnTo>
                    <a:pt x="472046" y="174688"/>
                  </a:lnTo>
                  <a:lnTo>
                    <a:pt x="469861" y="171729"/>
                  </a:lnTo>
                  <a:lnTo>
                    <a:pt x="469290" y="169354"/>
                  </a:lnTo>
                  <a:lnTo>
                    <a:pt x="469290" y="162394"/>
                  </a:lnTo>
                  <a:lnTo>
                    <a:pt x="470395" y="156298"/>
                  </a:lnTo>
                  <a:lnTo>
                    <a:pt x="472617" y="147154"/>
                  </a:lnTo>
                  <a:lnTo>
                    <a:pt x="480618" y="115150"/>
                  </a:lnTo>
                  <a:lnTo>
                    <a:pt x="482993" y="105816"/>
                  </a:lnTo>
                  <a:lnTo>
                    <a:pt x="484149" y="98488"/>
                  </a:lnTo>
                  <a:lnTo>
                    <a:pt x="484022" y="85344"/>
                  </a:lnTo>
                  <a:lnTo>
                    <a:pt x="483514" y="83820"/>
                  </a:lnTo>
                  <a:lnTo>
                    <a:pt x="482142" y="79629"/>
                  </a:lnTo>
                  <a:lnTo>
                    <a:pt x="473951" y="70866"/>
                  </a:lnTo>
                  <a:lnTo>
                    <a:pt x="468045" y="68668"/>
                  </a:lnTo>
                  <a:lnTo>
                    <a:pt x="460425" y="68580"/>
                  </a:lnTo>
                  <a:lnTo>
                    <a:pt x="452805" y="68668"/>
                  </a:lnTo>
                  <a:lnTo>
                    <a:pt x="421106" y="94678"/>
                  </a:lnTo>
                  <a:lnTo>
                    <a:pt x="415188" y="102768"/>
                  </a:lnTo>
                  <a:lnTo>
                    <a:pt x="413651" y="101155"/>
                  </a:lnTo>
                  <a:lnTo>
                    <a:pt x="415658" y="96012"/>
                  </a:lnTo>
                  <a:lnTo>
                    <a:pt x="416610" y="91147"/>
                  </a:lnTo>
                  <a:lnTo>
                    <a:pt x="416610" y="82296"/>
                  </a:lnTo>
                  <a:lnTo>
                    <a:pt x="416610" y="81432"/>
                  </a:lnTo>
                  <a:lnTo>
                    <a:pt x="415188" y="77152"/>
                  </a:lnTo>
                  <a:lnTo>
                    <a:pt x="409181" y="70383"/>
                  </a:lnTo>
                  <a:lnTo>
                    <a:pt x="405091" y="68668"/>
                  </a:lnTo>
                  <a:lnTo>
                    <a:pt x="399935" y="68580"/>
                  </a:lnTo>
                  <a:lnTo>
                    <a:pt x="393661" y="68668"/>
                  </a:lnTo>
                  <a:lnTo>
                    <a:pt x="364223" y="89154"/>
                  </a:lnTo>
                  <a:lnTo>
                    <a:pt x="371182" y="96012"/>
                  </a:lnTo>
                  <a:lnTo>
                    <a:pt x="376123" y="90957"/>
                  </a:lnTo>
                  <a:lnTo>
                    <a:pt x="379945" y="87439"/>
                  </a:lnTo>
                  <a:lnTo>
                    <a:pt x="382803" y="85344"/>
                  </a:lnTo>
                  <a:lnTo>
                    <a:pt x="385648" y="83439"/>
                  </a:lnTo>
                  <a:lnTo>
                    <a:pt x="388327" y="82384"/>
                  </a:lnTo>
                  <a:lnTo>
                    <a:pt x="390804" y="82296"/>
                  </a:lnTo>
                  <a:lnTo>
                    <a:pt x="393090" y="82384"/>
                  </a:lnTo>
                  <a:lnTo>
                    <a:pt x="394804" y="83146"/>
                  </a:lnTo>
                  <a:lnTo>
                    <a:pt x="396989" y="86106"/>
                  </a:lnTo>
                  <a:lnTo>
                    <a:pt x="397370" y="88011"/>
                  </a:lnTo>
                  <a:lnTo>
                    <a:pt x="397471" y="96012"/>
                  </a:lnTo>
                  <a:lnTo>
                    <a:pt x="396608" y="102006"/>
                  </a:lnTo>
                  <a:lnTo>
                    <a:pt x="376796" y="187452"/>
                  </a:lnTo>
                  <a:lnTo>
                    <a:pt x="398043" y="187452"/>
                  </a:lnTo>
                  <a:lnTo>
                    <a:pt x="409752" y="134962"/>
                  </a:lnTo>
                  <a:lnTo>
                    <a:pt x="427088" y="100203"/>
                  </a:lnTo>
                  <a:lnTo>
                    <a:pt x="450900" y="83820"/>
                  </a:lnTo>
                  <a:lnTo>
                    <a:pt x="455193" y="83908"/>
                  </a:lnTo>
                  <a:lnTo>
                    <a:pt x="458241" y="85153"/>
                  </a:lnTo>
                  <a:lnTo>
                    <a:pt x="462051" y="90106"/>
                  </a:lnTo>
                  <a:lnTo>
                    <a:pt x="462902" y="94107"/>
                  </a:lnTo>
                  <a:lnTo>
                    <a:pt x="462813" y="102768"/>
                  </a:lnTo>
                  <a:lnTo>
                    <a:pt x="462622" y="104863"/>
                  </a:lnTo>
                  <a:lnTo>
                    <a:pt x="461479" y="112102"/>
                  </a:lnTo>
                  <a:lnTo>
                    <a:pt x="460146" y="117729"/>
                  </a:lnTo>
                  <a:lnTo>
                    <a:pt x="458139" y="125158"/>
                  </a:lnTo>
                  <a:lnTo>
                    <a:pt x="450049" y="156298"/>
                  </a:lnTo>
                  <a:lnTo>
                    <a:pt x="448614" y="163918"/>
                  </a:lnTo>
                  <a:lnTo>
                    <a:pt x="448716" y="175260"/>
                  </a:lnTo>
                  <a:lnTo>
                    <a:pt x="450240" y="179730"/>
                  </a:lnTo>
                  <a:lnTo>
                    <a:pt x="453478" y="183451"/>
                  </a:lnTo>
                  <a:lnTo>
                    <a:pt x="456717" y="187261"/>
                  </a:lnTo>
                  <a:lnTo>
                    <a:pt x="460908" y="188976"/>
                  </a:lnTo>
                  <a:lnTo>
                    <a:pt x="472909" y="188976"/>
                  </a:lnTo>
                  <a:lnTo>
                    <a:pt x="478904" y="187350"/>
                  </a:lnTo>
                  <a:lnTo>
                    <a:pt x="484149" y="183730"/>
                  </a:lnTo>
                  <a:lnTo>
                    <a:pt x="489381" y="180301"/>
                  </a:lnTo>
                  <a:lnTo>
                    <a:pt x="494753" y="175348"/>
                  </a:lnTo>
                  <a:lnTo>
                    <a:pt x="495477" y="174688"/>
                  </a:lnTo>
                  <a:lnTo>
                    <a:pt x="502526" y="166966"/>
                  </a:lnTo>
                  <a:close/>
                </a:path>
                <a:path w="1091564" h="233679">
                  <a:moveTo>
                    <a:pt x="611212" y="9144"/>
                  </a:moveTo>
                  <a:lnTo>
                    <a:pt x="608164" y="0"/>
                  </a:lnTo>
                  <a:lnTo>
                    <a:pt x="591019" y="5994"/>
                  </a:lnTo>
                  <a:lnTo>
                    <a:pt x="576160" y="14859"/>
                  </a:lnTo>
                  <a:lnTo>
                    <a:pt x="544410" y="57099"/>
                  </a:lnTo>
                  <a:lnTo>
                    <a:pt x="534644" y="94716"/>
                  </a:lnTo>
                  <a:lnTo>
                    <a:pt x="533488" y="115824"/>
                  </a:lnTo>
                  <a:lnTo>
                    <a:pt x="534644" y="137579"/>
                  </a:lnTo>
                  <a:lnTo>
                    <a:pt x="544410" y="175399"/>
                  </a:lnTo>
                  <a:lnTo>
                    <a:pt x="576160" y="218313"/>
                  </a:lnTo>
                  <a:lnTo>
                    <a:pt x="608164" y="233172"/>
                  </a:lnTo>
                  <a:lnTo>
                    <a:pt x="611212" y="224028"/>
                  </a:lnTo>
                  <a:lnTo>
                    <a:pt x="597471" y="217424"/>
                  </a:lnTo>
                  <a:lnTo>
                    <a:pt x="585876" y="208978"/>
                  </a:lnTo>
                  <a:lnTo>
                    <a:pt x="562533" y="171107"/>
                  </a:lnTo>
                  <a:lnTo>
                    <a:pt x="554824" y="115824"/>
                  </a:lnTo>
                  <a:lnTo>
                    <a:pt x="555675" y="95224"/>
                  </a:lnTo>
                  <a:lnTo>
                    <a:pt x="568540" y="45720"/>
                  </a:lnTo>
                  <a:lnTo>
                    <a:pt x="597471" y="14859"/>
                  </a:lnTo>
                  <a:lnTo>
                    <a:pt x="611212" y="9144"/>
                  </a:lnTo>
                  <a:close/>
                </a:path>
                <a:path w="1091564" h="233679">
                  <a:moveTo>
                    <a:pt x="1091272" y="115824"/>
                  </a:moveTo>
                  <a:lnTo>
                    <a:pt x="1086700" y="75057"/>
                  </a:lnTo>
                  <a:lnTo>
                    <a:pt x="1061834" y="26568"/>
                  </a:lnTo>
                  <a:lnTo>
                    <a:pt x="1018120" y="0"/>
                  </a:lnTo>
                  <a:lnTo>
                    <a:pt x="1015072" y="9144"/>
                  </a:lnTo>
                  <a:lnTo>
                    <a:pt x="1027925" y="14859"/>
                  </a:lnTo>
                  <a:lnTo>
                    <a:pt x="1039075" y="22860"/>
                  </a:lnTo>
                  <a:lnTo>
                    <a:pt x="1063091" y="60312"/>
                  </a:lnTo>
                  <a:lnTo>
                    <a:pt x="1071460" y="115824"/>
                  </a:lnTo>
                  <a:lnTo>
                    <a:pt x="1070356" y="135775"/>
                  </a:lnTo>
                  <a:lnTo>
                    <a:pt x="1056220" y="185928"/>
                  </a:lnTo>
                  <a:lnTo>
                    <a:pt x="1027925" y="217424"/>
                  </a:lnTo>
                  <a:lnTo>
                    <a:pt x="1015072" y="224028"/>
                  </a:lnTo>
                  <a:lnTo>
                    <a:pt x="1018120" y="233172"/>
                  </a:lnTo>
                  <a:lnTo>
                    <a:pt x="1062482" y="206590"/>
                  </a:lnTo>
                  <a:lnTo>
                    <a:pt x="1086700" y="157353"/>
                  </a:lnTo>
                  <a:lnTo>
                    <a:pt x="1090129" y="137579"/>
                  </a:lnTo>
                  <a:lnTo>
                    <a:pt x="1091272" y="11582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5713" y="4274819"/>
              <a:ext cx="176498" cy="2026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3932" y="4274819"/>
              <a:ext cx="147066" cy="16916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390631" y="433730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636865" y="4256532"/>
            <a:ext cx="1253490" cy="241300"/>
            <a:chOff x="4636865" y="4256532"/>
            <a:chExt cx="1253490" cy="2413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6865" y="4276344"/>
              <a:ext cx="923969" cy="220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90031" y="4256532"/>
              <a:ext cx="300355" cy="233679"/>
            </a:xfrm>
            <a:custGeom>
              <a:avLst/>
              <a:gdLst/>
              <a:ahLst/>
              <a:cxnLst/>
              <a:rect l="l" t="t" r="r" b="b"/>
              <a:pathLst>
                <a:path w="300354" h="233679">
                  <a:moveTo>
                    <a:pt x="227076" y="233172"/>
                  </a:moveTo>
                  <a:lnTo>
                    <a:pt x="224028" y="224028"/>
                  </a:lnTo>
                  <a:lnTo>
                    <a:pt x="236886" y="217431"/>
                  </a:lnTo>
                  <a:lnTo>
                    <a:pt x="248031" y="208978"/>
                  </a:lnTo>
                  <a:lnTo>
                    <a:pt x="271414" y="171116"/>
                  </a:lnTo>
                  <a:lnTo>
                    <a:pt x="280416" y="115824"/>
                  </a:lnTo>
                  <a:lnTo>
                    <a:pt x="279534" y="95226"/>
                  </a:lnTo>
                  <a:lnTo>
                    <a:pt x="265176" y="45720"/>
                  </a:lnTo>
                  <a:lnTo>
                    <a:pt x="236886" y="14859"/>
                  </a:lnTo>
                  <a:lnTo>
                    <a:pt x="224028" y="9144"/>
                  </a:lnTo>
                  <a:lnTo>
                    <a:pt x="227076" y="0"/>
                  </a:lnTo>
                  <a:lnTo>
                    <a:pt x="270795" y="26574"/>
                  </a:lnTo>
                  <a:lnTo>
                    <a:pt x="295656" y="75057"/>
                  </a:lnTo>
                  <a:lnTo>
                    <a:pt x="300228" y="115824"/>
                  </a:lnTo>
                  <a:lnTo>
                    <a:pt x="299085" y="137588"/>
                  </a:lnTo>
                  <a:lnTo>
                    <a:pt x="289941" y="175402"/>
                  </a:lnTo>
                  <a:lnTo>
                    <a:pt x="258508" y="218313"/>
                  </a:lnTo>
                  <a:lnTo>
                    <a:pt x="243578" y="227171"/>
                  </a:lnTo>
                  <a:lnTo>
                    <a:pt x="227076" y="233172"/>
                  </a:lnTo>
                  <a:close/>
                </a:path>
                <a:path w="300354" h="233679">
                  <a:moveTo>
                    <a:pt x="74676" y="233172"/>
                  </a:moveTo>
                  <a:lnTo>
                    <a:pt x="30099" y="206597"/>
                  </a:lnTo>
                  <a:lnTo>
                    <a:pt x="4762" y="157353"/>
                  </a:lnTo>
                  <a:lnTo>
                    <a:pt x="0" y="115824"/>
                  </a:lnTo>
                  <a:lnTo>
                    <a:pt x="1166" y="94726"/>
                  </a:lnTo>
                  <a:lnTo>
                    <a:pt x="10929" y="57102"/>
                  </a:lnTo>
                  <a:lnTo>
                    <a:pt x="42672" y="14859"/>
                  </a:lnTo>
                  <a:lnTo>
                    <a:pt x="74676" y="0"/>
                  </a:lnTo>
                  <a:lnTo>
                    <a:pt x="77724" y="9144"/>
                  </a:lnTo>
                  <a:lnTo>
                    <a:pt x="63984" y="14859"/>
                  </a:lnTo>
                  <a:lnTo>
                    <a:pt x="52387" y="22860"/>
                  </a:lnTo>
                  <a:lnTo>
                    <a:pt x="29051" y="60317"/>
                  </a:lnTo>
                  <a:lnTo>
                    <a:pt x="21336" y="115824"/>
                  </a:lnTo>
                  <a:lnTo>
                    <a:pt x="22193" y="135778"/>
                  </a:lnTo>
                  <a:lnTo>
                    <a:pt x="35052" y="185928"/>
                  </a:lnTo>
                  <a:lnTo>
                    <a:pt x="63984" y="217431"/>
                  </a:lnTo>
                  <a:lnTo>
                    <a:pt x="77724" y="224028"/>
                  </a:lnTo>
                  <a:lnTo>
                    <a:pt x="74676" y="23317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2613" y="4274819"/>
              <a:ext cx="127539" cy="17068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989320" y="4363211"/>
            <a:ext cx="151765" cy="17145"/>
          </a:xfrm>
          <a:custGeom>
            <a:avLst/>
            <a:gdLst/>
            <a:ahLst/>
            <a:cxnLst/>
            <a:rect l="l" t="t" r="r" b="b"/>
            <a:pathLst>
              <a:path w="151764" h="17145">
                <a:moveTo>
                  <a:pt x="151257" y="16764"/>
                </a:moveTo>
                <a:lnTo>
                  <a:pt x="0" y="16764"/>
                </a:lnTo>
                <a:lnTo>
                  <a:pt x="0" y="0"/>
                </a:lnTo>
                <a:lnTo>
                  <a:pt x="151257" y="0"/>
                </a:lnTo>
                <a:lnTo>
                  <a:pt x="151257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2587" y="4133088"/>
            <a:ext cx="308610" cy="480059"/>
          </a:xfrm>
          <a:custGeom>
            <a:avLst/>
            <a:gdLst/>
            <a:ahLst/>
            <a:cxnLst/>
            <a:rect l="l" t="t" r="r" b="b"/>
            <a:pathLst>
              <a:path w="308609" h="480060">
                <a:moveTo>
                  <a:pt x="301942" y="480059"/>
                </a:moveTo>
                <a:lnTo>
                  <a:pt x="0" y="480059"/>
                </a:lnTo>
                <a:lnTo>
                  <a:pt x="0" y="468534"/>
                </a:lnTo>
                <a:lnTo>
                  <a:pt x="172021" y="234791"/>
                </a:lnTo>
                <a:lnTo>
                  <a:pt x="5048" y="12382"/>
                </a:lnTo>
                <a:lnTo>
                  <a:pt x="5048" y="0"/>
                </a:lnTo>
                <a:lnTo>
                  <a:pt x="301561" y="0"/>
                </a:lnTo>
                <a:lnTo>
                  <a:pt x="301561" y="73151"/>
                </a:lnTo>
                <a:lnTo>
                  <a:pt x="285368" y="73151"/>
                </a:lnTo>
                <a:lnTo>
                  <a:pt x="283583" y="60882"/>
                </a:lnTo>
                <a:lnTo>
                  <a:pt x="281082" y="49934"/>
                </a:lnTo>
                <a:lnTo>
                  <a:pt x="256097" y="17765"/>
                </a:lnTo>
                <a:lnTo>
                  <a:pt x="247935" y="16763"/>
                </a:lnTo>
                <a:lnTo>
                  <a:pt x="54197" y="16763"/>
                </a:lnTo>
                <a:lnTo>
                  <a:pt x="200596" y="214979"/>
                </a:lnTo>
                <a:lnTo>
                  <a:pt x="200596" y="229838"/>
                </a:lnTo>
                <a:lnTo>
                  <a:pt x="42481" y="445007"/>
                </a:lnTo>
                <a:lnTo>
                  <a:pt x="264985" y="445007"/>
                </a:lnTo>
                <a:lnTo>
                  <a:pt x="287196" y="406020"/>
                </a:lnTo>
                <a:lnTo>
                  <a:pt x="290036" y="390144"/>
                </a:lnTo>
                <a:lnTo>
                  <a:pt x="308228" y="390144"/>
                </a:lnTo>
                <a:lnTo>
                  <a:pt x="301942" y="4800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4011" y="4067555"/>
            <a:ext cx="20320" cy="228600"/>
          </a:xfrm>
          <a:custGeom>
            <a:avLst/>
            <a:gdLst/>
            <a:ahLst/>
            <a:cxnLst/>
            <a:rect l="l" t="t" r="r" b="b"/>
            <a:pathLst>
              <a:path w="20320" h="228600">
                <a:moveTo>
                  <a:pt x="19812" y="228600"/>
                </a:moveTo>
                <a:lnTo>
                  <a:pt x="0" y="228600"/>
                </a:lnTo>
                <a:lnTo>
                  <a:pt x="0" y="0"/>
                </a:lnTo>
                <a:lnTo>
                  <a:pt x="19812" y="0"/>
                </a:lnTo>
                <a:lnTo>
                  <a:pt x="19812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633971" y="4067555"/>
            <a:ext cx="178435" cy="228600"/>
            <a:chOff x="6633971" y="4067555"/>
            <a:chExt cx="178435" cy="228600"/>
          </a:xfrm>
        </p:grpSpPr>
        <p:sp>
          <p:nvSpPr>
            <p:cNvPr id="17" name="object 17"/>
            <p:cNvSpPr/>
            <p:nvPr/>
          </p:nvSpPr>
          <p:spPr>
            <a:xfrm>
              <a:off x="6633971" y="4067555"/>
              <a:ext cx="20320" cy="228600"/>
            </a:xfrm>
            <a:custGeom>
              <a:avLst/>
              <a:gdLst/>
              <a:ahLst/>
              <a:cxnLst/>
              <a:rect l="l" t="t" r="r" b="b"/>
              <a:pathLst>
                <a:path w="20320" h="228600">
                  <a:moveTo>
                    <a:pt x="19811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9811" y="0"/>
                  </a:lnTo>
                  <a:lnTo>
                    <a:pt x="19811" y="22860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4549" y="4084319"/>
              <a:ext cx="127539" cy="17068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603492" y="4364735"/>
            <a:ext cx="401320" cy="289560"/>
            <a:chOff x="6603492" y="4364735"/>
            <a:chExt cx="401320" cy="289560"/>
          </a:xfrm>
        </p:grpSpPr>
        <p:sp>
          <p:nvSpPr>
            <p:cNvPr id="20" name="object 20"/>
            <p:cNvSpPr/>
            <p:nvPr/>
          </p:nvSpPr>
          <p:spPr>
            <a:xfrm>
              <a:off x="6685788" y="4425708"/>
              <a:ext cx="236220" cy="228600"/>
            </a:xfrm>
            <a:custGeom>
              <a:avLst/>
              <a:gdLst/>
              <a:ahLst/>
              <a:cxnLst/>
              <a:rect l="l" t="t" r="r" b="b"/>
              <a:pathLst>
                <a:path w="236220" h="228600">
                  <a:moveTo>
                    <a:pt x="1981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9812" y="228600"/>
                  </a:lnTo>
                  <a:lnTo>
                    <a:pt x="19812" y="0"/>
                  </a:lnTo>
                  <a:close/>
                </a:path>
                <a:path w="236220" h="228600">
                  <a:moveTo>
                    <a:pt x="236220" y="0"/>
                  </a:moveTo>
                  <a:lnTo>
                    <a:pt x="216408" y="0"/>
                  </a:lnTo>
                  <a:lnTo>
                    <a:pt x="216408" y="228600"/>
                  </a:lnTo>
                  <a:lnTo>
                    <a:pt x="236220" y="228600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365" y="4442460"/>
              <a:ext cx="127539" cy="1706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03492" y="4364735"/>
              <a:ext cx="401320" cy="17145"/>
            </a:xfrm>
            <a:custGeom>
              <a:avLst/>
              <a:gdLst/>
              <a:ahLst/>
              <a:cxnLst/>
              <a:rect l="l" t="t" r="r" b="b"/>
              <a:pathLst>
                <a:path w="401320" h="17145">
                  <a:moveTo>
                    <a:pt x="400811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400811" y="0"/>
                  </a:lnTo>
                  <a:lnTo>
                    <a:pt x="400811" y="1676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52405" y="4267200"/>
            <a:ext cx="1164812" cy="2316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4756" y="4267200"/>
            <a:ext cx="77724" cy="23164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92576" y="2476898"/>
            <a:ext cx="8321675" cy="37553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 marR="667385" indent="-76200">
              <a:lnSpc>
                <a:spcPct val="150300"/>
              </a:lnSpc>
              <a:spcBef>
                <a:spcPts val="145"/>
              </a:spcBef>
              <a:buClr>
                <a:srgbClr val="E48311"/>
              </a:buClr>
              <a:buSzPct val="118181"/>
              <a:buFont typeface="Wingdings"/>
              <a:buChar char=""/>
              <a:tabLst>
                <a:tab pos="191135" algn="l"/>
              </a:tabLst>
            </a:pPr>
            <a:r>
              <a:rPr sz="1650" dirty="0">
                <a:latin typeface="Leelawadee UI"/>
                <a:cs typeface="Leelawadee UI"/>
              </a:rPr>
              <a:t>Information </a:t>
            </a:r>
            <a:r>
              <a:rPr sz="1650" spc="-5" dirty="0">
                <a:latin typeface="Leelawadee UI"/>
                <a:cs typeface="Leelawadee UI"/>
              </a:rPr>
              <a:t>Gain </a:t>
            </a:r>
            <a:r>
              <a:rPr sz="1650" dirty="0">
                <a:latin typeface="Leelawadee UI"/>
                <a:cs typeface="Leelawadee UI"/>
              </a:rPr>
              <a:t>= </a:t>
            </a:r>
            <a:r>
              <a:rPr sz="1650" spc="-5" dirty="0">
                <a:latin typeface="Leelawadee UI"/>
                <a:cs typeface="Leelawadee UI"/>
              </a:rPr>
              <a:t>Entropy </a:t>
            </a:r>
            <a:r>
              <a:rPr sz="1650" spc="-15" dirty="0">
                <a:latin typeface="Leelawadee UI"/>
                <a:cs typeface="Leelawadee UI"/>
              </a:rPr>
              <a:t>of Parent </a:t>
            </a:r>
            <a:r>
              <a:rPr sz="1650" dirty="0">
                <a:latin typeface="Leelawadee UI"/>
                <a:cs typeface="Leelawadee UI"/>
              </a:rPr>
              <a:t>– </a:t>
            </a:r>
            <a:r>
              <a:rPr sz="1650" spc="5" dirty="0">
                <a:latin typeface="Leelawadee UI"/>
                <a:cs typeface="Leelawadee UI"/>
              </a:rPr>
              <a:t>sum </a:t>
            </a:r>
            <a:r>
              <a:rPr sz="1650" spc="-5" dirty="0">
                <a:latin typeface="Leelawadee UI"/>
                <a:cs typeface="Leelawadee UI"/>
              </a:rPr>
              <a:t>(weighted </a:t>
            </a:r>
            <a:r>
              <a:rPr sz="1650" dirty="0">
                <a:latin typeface="Leelawadee UI"/>
                <a:cs typeface="Leelawadee UI"/>
              </a:rPr>
              <a:t>% * </a:t>
            </a:r>
            <a:r>
              <a:rPr sz="1650" spc="-5" dirty="0">
                <a:latin typeface="Leelawadee UI"/>
                <a:cs typeface="Leelawadee UI"/>
              </a:rPr>
              <a:t>Entropy </a:t>
            </a:r>
            <a:r>
              <a:rPr sz="1650" spc="-15" dirty="0">
                <a:latin typeface="Leelawadee UI"/>
                <a:cs typeface="Leelawadee UI"/>
              </a:rPr>
              <a:t>of </a:t>
            </a:r>
            <a:r>
              <a:rPr sz="1650" spc="-5" dirty="0">
                <a:latin typeface="Leelawadee UI"/>
                <a:cs typeface="Leelawadee UI"/>
              </a:rPr>
              <a:t>Child) </a:t>
            </a:r>
            <a:r>
              <a:rPr sz="1650" dirty="0">
                <a:latin typeface="Leelawadee UI"/>
                <a:cs typeface="Leelawadee UI"/>
              </a:rPr>
              <a:t> </a:t>
            </a:r>
            <a:r>
              <a:rPr sz="1650" spc="-10" dirty="0">
                <a:latin typeface="Leelawadee UI"/>
                <a:cs typeface="Leelawadee UI"/>
              </a:rPr>
              <a:t>Weighted</a:t>
            </a:r>
            <a:r>
              <a:rPr sz="1650" dirty="0">
                <a:latin typeface="Leelawadee UI"/>
                <a:cs typeface="Leelawadee UI"/>
              </a:rPr>
              <a:t> %</a:t>
            </a:r>
            <a:r>
              <a:rPr sz="1650" spc="-15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=</a:t>
            </a:r>
            <a:r>
              <a:rPr sz="1650" spc="-10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Number </a:t>
            </a:r>
            <a:r>
              <a:rPr sz="1650" spc="-15" dirty="0">
                <a:latin typeface="Leelawadee UI"/>
                <a:cs typeface="Leelawadee UI"/>
              </a:rPr>
              <a:t>of</a:t>
            </a:r>
            <a:r>
              <a:rPr sz="1650" spc="-5" dirty="0">
                <a:latin typeface="Leelawadee UI"/>
                <a:cs typeface="Leelawadee UI"/>
              </a:rPr>
              <a:t> </a:t>
            </a:r>
            <a:r>
              <a:rPr sz="1650" spc="5" dirty="0">
                <a:latin typeface="Leelawadee UI"/>
                <a:cs typeface="Leelawadee UI"/>
              </a:rPr>
              <a:t>observations</a:t>
            </a:r>
            <a:r>
              <a:rPr sz="1650" spc="-5" dirty="0">
                <a:latin typeface="Leelawadee UI"/>
                <a:cs typeface="Leelawadee UI"/>
              </a:rPr>
              <a:t> in</a:t>
            </a:r>
            <a:r>
              <a:rPr sz="1650" spc="5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particular child/sum</a:t>
            </a:r>
            <a:r>
              <a:rPr sz="1650" spc="-5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(observations</a:t>
            </a:r>
            <a:r>
              <a:rPr sz="1650" spc="-10" dirty="0">
                <a:latin typeface="Leelawadee UI"/>
                <a:cs typeface="Leelawadee UI"/>
              </a:rPr>
              <a:t> </a:t>
            </a:r>
            <a:r>
              <a:rPr sz="1650" spc="-15" dirty="0">
                <a:latin typeface="Leelawadee UI"/>
                <a:cs typeface="Leelawadee UI"/>
              </a:rPr>
              <a:t>in</a:t>
            </a:r>
            <a:r>
              <a:rPr sz="1650" spc="25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all </a:t>
            </a:r>
            <a:r>
              <a:rPr sz="1650" spc="-440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child</a:t>
            </a:r>
            <a:r>
              <a:rPr sz="1650" spc="-10" dirty="0">
                <a:latin typeface="Leelawadee UI"/>
                <a:cs typeface="Leelawadee UI"/>
              </a:rPr>
              <a:t> </a:t>
            </a:r>
            <a:r>
              <a:rPr sz="1650" dirty="0">
                <a:latin typeface="Leelawadee UI"/>
                <a:cs typeface="Leelawadee UI"/>
              </a:rPr>
              <a:t>nodes)</a:t>
            </a:r>
            <a:endParaRPr sz="1650">
              <a:latin typeface="Leelawadee UI"/>
              <a:cs typeface="Leelawadee UI"/>
            </a:endParaRPr>
          </a:p>
          <a:p>
            <a:pPr marL="190500" indent="-178435">
              <a:lnSpc>
                <a:spcPts val="2085"/>
              </a:lnSpc>
              <a:spcBef>
                <a:spcPts val="19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particular,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Gain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for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feature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column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2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b="1" spc="-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calculated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as:</a:t>
            </a:r>
            <a:endParaRPr sz="1950">
              <a:latin typeface="Times New Roman"/>
              <a:cs typeface="Times New Roman"/>
            </a:endParaRPr>
          </a:p>
          <a:p>
            <a:pPr marL="5382895">
              <a:lnSpc>
                <a:spcPts val="1485"/>
              </a:lnSpc>
            </a:pP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1450">
              <a:latin typeface="Cambria Math"/>
              <a:cs typeface="Cambria Math"/>
            </a:endParaRPr>
          </a:p>
          <a:p>
            <a:pPr marL="5911850">
              <a:lnSpc>
                <a:spcPts val="1620"/>
              </a:lnSpc>
              <a:spcBef>
                <a:spcPts val="110"/>
              </a:spcBef>
            </a:pP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1450">
              <a:latin typeface="Cambria Math"/>
              <a:cs typeface="Cambria Math"/>
            </a:endParaRPr>
          </a:p>
          <a:p>
            <a:pPr marL="7317105">
              <a:lnSpc>
                <a:spcPts val="1620"/>
              </a:lnSpc>
            </a:pP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1450">
              <a:latin typeface="Cambria Math"/>
              <a:cs typeface="Cambria Math"/>
            </a:endParaRPr>
          </a:p>
          <a:p>
            <a:pPr marL="5320665">
              <a:lnSpc>
                <a:spcPts val="1540"/>
              </a:lnSpc>
              <a:spcBef>
                <a:spcPts val="384"/>
              </a:spcBef>
            </a:pP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v=1</a:t>
            </a:r>
            <a:endParaRPr sz="1450">
              <a:latin typeface="Cambria Math"/>
              <a:cs typeface="Cambria Math"/>
            </a:endParaRPr>
          </a:p>
          <a:p>
            <a:pPr marL="12700" marR="93980">
              <a:lnSpc>
                <a:spcPts val="2140"/>
              </a:lnSpc>
              <a:spcBef>
                <a:spcPts val="35"/>
              </a:spcBef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where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282828"/>
                </a:solidFill>
                <a:latin typeface="Times New Roman"/>
                <a:cs typeface="Times New Roman"/>
              </a:rPr>
              <a:t>Sᵥ</a:t>
            </a:r>
            <a:r>
              <a:rPr sz="1950" b="1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of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rows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9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which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feature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column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2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has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value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82828"/>
                </a:solidFill>
                <a:latin typeface="Times New Roman"/>
                <a:cs typeface="Times New Roman"/>
              </a:rPr>
              <a:t>v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|</a:t>
            </a:r>
            <a:r>
              <a:rPr sz="19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Sᵥ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|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number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rows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282828"/>
                </a:solidFill>
                <a:latin typeface="Times New Roman"/>
                <a:cs typeface="Times New Roman"/>
              </a:rPr>
              <a:t>Sᵥ</a:t>
            </a:r>
            <a:r>
              <a:rPr sz="19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likewise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282828"/>
                </a:solidFill>
                <a:latin typeface="Times New Roman"/>
                <a:cs typeface="Times New Roman"/>
              </a:rPr>
              <a:t>|S|</a:t>
            </a:r>
            <a:r>
              <a:rPr sz="195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number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rows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282828"/>
                </a:solidFill>
                <a:latin typeface="Times New Roman"/>
                <a:cs typeface="Times New Roman"/>
              </a:rPr>
              <a:t>S.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>
              <a:lnSpc>
                <a:spcPts val="2140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Information</a:t>
            </a:r>
            <a:r>
              <a:rPr sz="19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Gain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calculates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reduction</a:t>
            </a:r>
            <a:r>
              <a:rPr sz="19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entropy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measures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how </a:t>
            </a:r>
            <a:r>
              <a:rPr sz="1950" b="1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well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9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separates or</a:t>
            </a:r>
            <a:r>
              <a:rPr sz="195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classifies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target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classes.</a:t>
            </a:r>
            <a:endParaRPr sz="195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90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feature</a:t>
            </a:r>
            <a:r>
              <a:rPr sz="19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950" b="1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highest</a:t>
            </a:r>
            <a:r>
              <a:rPr sz="19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Information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Gain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selected</a:t>
            </a:r>
            <a:r>
              <a:rPr sz="19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as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best</a:t>
            </a:r>
            <a:r>
              <a:rPr sz="19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one.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3136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ID3</a:t>
            </a:r>
            <a:r>
              <a:rPr spc="-55" dirty="0"/>
              <a:t> </a:t>
            </a:r>
            <a:r>
              <a:rPr spc="-70" dirty="0"/>
              <a:t>Algorithm-Pseudocode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581656"/>
            <a:ext cx="8098839" cy="36073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1884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Numerical</a:t>
            </a:r>
            <a:r>
              <a:rPr spc="-140" dirty="0"/>
              <a:t> </a:t>
            </a:r>
            <a:r>
              <a:rPr spc="-70" dirty="0"/>
              <a:t>Example</a:t>
            </a:r>
            <a:r>
              <a:rPr spc="-110" dirty="0"/>
              <a:t> </a:t>
            </a:r>
            <a:r>
              <a:rPr spc="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19" y="2698463"/>
            <a:ext cx="3025140" cy="24618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weather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have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decide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whether the player should play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golf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basis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weather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conditions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(shown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figure).</a:t>
            </a:r>
            <a:endParaRPr sz="1650">
              <a:latin typeface="Times New Roman"/>
              <a:cs typeface="Times New Roman"/>
            </a:endParaRPr>
          </a:p>
          <a:p>
            <a:pPr marL="12700" marR="5715" algn="just">
              <a:lnSpc>
                <a:spcPct val="90000"/>
              </a:lnSpc>
              <a:spcBef>
                <a:spcPts val="1155"/>
              </a:spcBef>
            </a:pP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Train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decision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tree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classifier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(using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ID3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algorithm)</a:t>
            </a:r>
            <a:r>
              <a:rPr sz="1650" spc="4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new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test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case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according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given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weather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conditions.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0178" y="2643378"/>
            <a:ext cx="5988050" cy="3458210"/>
            <a:chOff x="3710178" y="2643378"/>
            <a:chExt cx="5988050" cy="3458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035" y="2651760"/>
              <a:ext cx="5957760" cy="34411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13988" y="2647188"/>
              <a:ext cx="5980430" cy="3450590"/>
            </a:xfrm>
            <a:custGeom>
              <a:avLst/>
              <a:gdLst/>
              <a:ahLst/>
              <a:cxnLst/>
              <a:rect l="l" t="t" r="r" b="b"/>
              <a:pathLst>
                <a:path w="5980430" h="3450590">
                  <a:moveTo>
                    <a:pt x="0" y="0"/>
                  </a:moveTo>
                  <a:lnTo>
                    <a:pt x="5980175" y="0"/>
                  </a:lnTo>
                  <a:lnTo>
                    <a:pt x="5980175" y="3450335"/>
                  </a:lnTo>
                  <a:lnTo>
                    <a:pt x="0" y="345033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9370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35" dirty="0"/>
              <a:t> </a:t>
            </a:r>
            <a:r>
              <a:rPr spc="-70" dirty="0"/>
              <a:t>Example</a:t>
            </a:r>
            <a:r>
              <a:rPr spc="-120" dirty="0"/>
              <a:t> </a:t>
            </a:r>
            <a:r>
              <a:rPr spc="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804" y="2666519"/>
            <a:ext cx="360616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Entropy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entire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dataset: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8053" y="3310128"/>
            <a:ext cx="845915" cy="2026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04360" y="3293364"/>
            <a:ext cx="277495" cy="213360"/>
            <a:chOff x="4404360" y="3293364"/>
            <a:chExt cx="277495" cy="213360"/>
          </a:xfrm>
        </p:grpSpPr>
        <p:sp>
          <p:nvSpPr>
            <p:cNvPr id="6" name="object 6"/>
            <p:cNvSpPr/>
            <p:nvPr/>
          </p:nvSpPr>
          <p:spPr>
            <a:xfrm>
              <a:off x="4404360" y="3293364"/>
              <a:ext cx="277495" cy="213360"/>
            </a:xfrm>
            <a:custGeom>
              <a:avLst/>
              <a:gdLst/>
              <a:ahLst/>
              <a:cxnLst/>
              <a:rect l="l" t="t" r="r" b="b"/>
              <a:pathLst>
                <a:path w="277495" h="213360">
                  <a:moveTo>
                    <a:pt x="208788" y="213360"/>
                  </a:moveTo>
                  <a:lnTo>
                    <a:pt x="205740" y="204216"/>
                  </a:lnTo>
                  <a:lnTo>
                    <a:pt x="218360" y="198762"/>
                  </a:lnTo>
                  <a:lnTo>
                    <a:pt x="228981" y="191452"/>
                  </a:lnTo>
                  <a:lnTo>
                    <a:pt x="250483" y="156376"/>
                  </a:lnTo>
                  <a:lnTo>
                    <a:pt x="257556" y="105156"/>
                  </a:lnTo>
                  <a:lnTo>
                    <a:pt x="256722" y="86820"/>
                  </a:lnTo>
                  <a:lnTo>
                    <a:pt x="245364" y="42672"/>
                  </a:lnTo>
                  <a:lnTo>
                    <a:pt x="218360" y="13954"/>
                  </a:lnTo>
                  <a:lnTo>
                    <a:pt x="205740" y="9144"/>
                  </a:lnTo>
                  <a:lnTo>
                    <a:pt x="208788" y="0"/>
                  </a:lnTo>
                  <a:lnTo>
                    <a:pt x="249936" y="24003"/>
                  </a:lnTo>
                  <a:lnTo>
                    <a:pt x="272796" y="68770"/>
                  </a:lnTo>
                  <a:lnTo>
                    <a:pt x="277368" y="106680"/>
                  </a:lnTo>
                  <a:lnTo>
                    <a:pt x="276225" y="126396"/>
                  </a:lnTo>
                  <a:lnTo>
                    <a:pt x="259080" y="175260"/>
                  </a:lnTo>
                  <a:lnTo>
                    <a:pt x="224790" y="207621"/>
                  </a:lnTo>
                  <a:lnTo>
                    <a:pt x="208788" y="213360"/>
                  </a:lnTo>
                  <a:close/>
                </a:path>
                <a:path w="277495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655" y="3308603"/>
              <a:ext cx="116776" cy="1569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7855" y="3355847"/>
            <a:ext cx="113823" cy="156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2079" y="3293364"/>
            <a:ext cx="146303" cy="2103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67992" y="3190717"/>
            <a:ext cx="1119505" cy="37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20"/>
              </a:spcBef>
              <a:tabLst>
                <a:tab pos="192405" algn="l"/>
                <a:tab pos="428625" algn="l"/>
                <a:tab pos="603885" algn="l"/>
              </a:tabLst>
            </a:pP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13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300">
              <a:latin typeface="Cambria Math"/>
              <a:cs typeface="Cambria Math"/>
            </a:endParaRPr>
          </a:p>
          <a:p>
            <a:pPr marL="603885">
              <a:lnSpc>
                <a:spcPts val="1375"/>
              </a:lnSpc>
              <a:tabLst>
                <a:tab pos="1047115" algn="l"/>
              </a:tabLst>
            </a:pPr>
            <a:r>
              <a:rPr sz="1300" spc="15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300" spc="-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950" spc="150" baseline="427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950" baseline="4273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5759" y="3302508"/>
            <a:ext cx="307340" cy="212090"/>
          </a:xfrm>
          <a:custGeom>
            <a:avLst/>
            <a:gdLst/>
            <a:ahLst/>
            <a:cxnLst/>
            <a:rect l="l" t="t" r="r" b="b"/>
            <a:pathLst>
              <a:path w="307339" h="212089">
                <a:moveTo>
                  <a:pt x="21743" y="163068"/>
                </a:moveTo>
                <a:lnTo>
                  <a:pt x="11170" y="163068"/>
                </a:lnTo>
                <a:lnTo>
                  <a:pt x="7265" y="161448"/>
                </a:lnTo>
                <a:lnTo>
                  <a:pt x="1455" y="154305"/>
                </a:lnTo>
                <a:lnTo>
                  <a:pt x="121" y="150304"/>
                </a:lnTo>
                <a:lnTo>
                  <a:pt x="0" y="138684"/>
                </a:lnTo>
                <a:lnTo>
                  <a:pt x="978" y="131921"/>
                </a:lnTo>
                <a:lnTo>
                  <a:pt x="3074" y="122396"/>
                </a:lnTo>
                <a:lnTo>
                  <a:pt x="23267" y="32480"/>
                </a:lnTo>
                <a:lnTo>
                  <a:pt x="24219" y="28575"/>
                </a:lnTo>
                <a:lnTo>
                  <a:pt x="24791" y="25431"/>
                </a:lnTo>
                <a:lnTo>
                  <a:pt x="25553" y="20764"/>
                </a:lnTo>
                <a:lnTo>
                  <a:pt x="25743" y="18478"/>
                </a:lnTo>
                <a:lnTo>
                  <a:pt x="25743" y="14287"/>
                </a:lnTo>
                <a:lnTo>
                  <a:pt x="12694" y="7620"/>
                </a:lnTo>
                <a:lnTo>
                  <a:pt x="14028" y="1524"/>
                </a:lnTo>
                <a:lnTo>
                  <a:pt x="42317" y="0"/>
                </a:lnTo>
                <a:lnTo>
                  <a:pt x="48984" y="0"/>
                </a:lnTo>
                <a:lnTo>
                  <a:pt x="21362" y="125539"/>
                </a:lnTo>
                <a:lnTo>
                  <a:pt x="19743" y="133159"/>
                </a:lnTo>
                <a:lnTo>
                  <a:pt x="18885" y="138684"/>
                </a:lnTo>
                <a:lnTo>
                  <a:pt x="18885" y="145446"/>
                </a:lnTo>
                <a:lnTo>
                  <a:pt x="19362" y="147637"/>
                </a:lnTo>
                <a:lnTo>
                  <a:pt x="21267" y="150304"/>
                </a:lnTo>
                <a:lnTo>
                  <a:pt x="22791" y="150971"/>
                </a:lnTo>
                <a:lnTo>
                  <a:pt x="42122" y="150971"/>
                </a:lnTo>
                <a:lnTo>
                  <a:pt x="36126" y="156305"/>
                </a:lnTo>
                <a:lnTo>
                  <a:pt x="31554" y="158972"/>
                </a:lnTo>
                <a:lnTo>
                  <a:pt x="26982" y="161734"/>
                </a:lnTo>
                <a:lnTo>
                  <a:pt x="21743" y="163068"/>
                </a:lnTo>
                <a:close/>
              </a:path>
              <a:path w="307339" h="212089">
                <a:moveTo>
                  <a:pt x="42122" y="150971"/>
                </a:moveTo>
                <a:lnTo>
                  <a:pt x="27172" y="150971"/>
                </a:lnTo>
                <a:lnTo>
                  <a:pt x="29649" y="150018"/>
                </a:lnTo>
                <a:lnTo>
                  <a:pt x="32125" y="148113"/>
                </a:lnTo>
                <a:lnTo>
                  <a:pt x="34697" y="146304"/>
                </a:lnTo>
                <a:lnTo>
                  <a:pt x="38316" y="142684"/>
                </a:lnTo>
                <a:lnTo>
                  <a:pt x="42888" y="137160"/>
                </a:lnTo>
                <a:lnTo>
                  <a:pt x="49270" y="143446"/>
                </a:lnTo>
                <a:lnTo>
                  <a:pt x="42122" y="150971"/>
                </a:lnTo>
                <a:close/>
              </a:path>
              <a:path w="307339" h="212089">
                <a:moveTo>
                  <a:pt x="27172" y="150971"/>
                </a:moveTo>
                <a:lnTo>
                  <a:pt x="22791" y="150971"/>
                </a:lnTo>
                <a:lnTo>
                  <a:pt x="24886" y="150876"/>
                </a:lnTo>
                <a:lnTo>
                  <a:pt x="27172" y="150971"/>
                </a:lnTo>
                <a:close/>
              </a:path>
              <a:path w="307339" h="212089">
                <a:moveTo>
                  <a:pt x="106611" y="163068"/>
                </a:moveTo>
                <a:lnTo>
                  <a:pt x="72356" y="141815"/>
                </a:lnTo>
                <a:lnTo>
                  <a:pt x="69939" y="125730"/>
                </a:lnTo>
                <a:lnTo>
                  <a:pt x="69939" y="119919"/>
                </a:lnTo>
                <a:lnTo>
                  <a:pt x="84417" y="77724"/>
                </a:lnTo>
                <a:lnTo>
                  <a:pt x="117231" y="54994"/>
                </a:lnTo>
                <a:lnTo>
                  <a:pt x="130995" y="53340"/>
                </a:lnTo>
                <a:lnTo>
                  <a:pt x="139460" y="54002"/>
                </a:lnTo>
                <a:lnTo>
                  <a:pt x="146854" y="55852"/>
                </a:lnTo>
                <a:lnTo>
                  <a:pt x="153176" y="58898"/>
                </a:lnTo>
                <a:lnTo>
                  <a:pt x="157603" y="62484"/>
                </a:lnTo>
                <a:lnTo>
                  <a:pt x="128709" y="62484"/>
                </a:lnTo>
                <a:lnTo>
                  <a:pt x="120993" y="62579"/>
                </a:lnTo>
                <a:lnTo>
                  <a:pt x="94704" y="99631"/>
                </a:lnTo>
                <a:lnTo>
                  <a:pt x="89656" y="130302"/>
                </a:lnTo>
                <a:lnTo>
                  <a:pt x="89656" y="138493"/>
                </a:lnTo>
                <a:lnTo>
                  <a:pt x="91371" y="144399"/>
                </a:lnTo>
                <a:lnTo>
                  <a:pt x="94809" y="148219"/>
                </a:lnTo>
                <a:lnTo>
                  <a:pt x="98229" y="152114"/>
                </a:lnTo>
                <a:lnTo>
                  <a:pt x="103372" y="154019"/>
                </a:lnTo>
                <a:lnTo>
                  <a:pt x="140230" y="154019"/>
                </a:lnTo>
                <a:lnTo>
                  <a:pt x="139281" y="154781"/>
                </a:lnTo>
                <a:lnTo>
                  <a:pt x="131947" y="158115"/>
                </a:lnTo>
                <a:lnTo>
                  <a:pt x="126234" y="160335"/>
                </a:lnTo>
                <a:lnTo>
                  <a:pt x="120100" y="161877"/>
                </a:lnTo>
                <a:lnTo>
                  <a:pt x="113556" y="162776"/>
                </a:lnTo>
                <a:lnTo>
                  <a:pt x="106611" y="163068"/>
                </a:lnTo>
                <a:close/>
              </a:path>
              <a:path w="307339" h="212089">
                <a:moveTo>
                  <a:pt x="140230" y="154019"/>
                </a:moveTo>
                <a:lnTo>
                  <a:pt x="117564" y="154019"/>
                </a:lnTo>
                <a:lnTo>
                  <a:pt x="124041" y="150780"/>
                </a:lnTo>
                <a:lnTo>
                  <a:pt x="129756" y="144303"/>
                </a:lnTo>
                <a:lnTo>
                  <a:pt x="145407" y="108707"/>
                </a:lnTo>
                <a:lnTo>
                  <a:pt x="148140" y="86391"/>
                </a:lnTo>
                <a:lnTo>
                  <a:pt x="148140" y="78581"/>
                </a:lnTo>
                <a:lnTo>
                  <a:pt x="146616" y="72580"/>
                </a:lnTo>
                <a:lnTo>
                  <a:pt x="140329" y="64579"/>
                </a:lnTo>
                <a:lnTo>
                  <a:pt x="135376" y="62579"/>
                </a:lnTo>
                <a:lnTo>
                  <a:pt x="128709" y="62484"/>
                </a:lnTo>
                <a:lnTo>
                  <a:pt x="157603" y="62484"/>
                </a:lnTo>
                <a:lnTo>
                  <a:pt x="167832" y="90511"/>
                </a:lnTo>
                <a:lnTo>
                  <a:pt x="167749" y="93342"/>
                </a:lnTo>
                <a:lnTo>
                  <a:pt x="157903" y="131992"/>
                </a:lnTo>
                <a:lnTo>
                  <a:pt x="145568" y="149733"/>
                </a:lnTo>
                <a:lnTo>
                  <a:pt x="140230" y="154019"/>
                </a:lnTo>
                <a:close/>
              </a:path>
              <a:path w="307339" h="212089">
                <a:moveTo>
                  <a:pt x="117564" y="154019"/>
                </a:moveTo>
                <a:lnTo>
                  <a:pt x="103372" y="154019"/>
                </a:lnTo>
                <a:lnTo>
                  <a:pt x="110230" y="153924"/>
                </a:lnTo>
                <a:lnTo>
                  <a:pt x="117564" y="154019"/>
                </a:lnTo>
                <a:close/>
              </a:path>
              <a:path w="307339" h="212089">
                <a:moveTo>
                  <a:pt x="238532" y="163068"/>
                </a:moveTo>
                <a:lnTo>
                  <a:pt x="223197" y="163068"/>
                </a:lnTo>
                <a:lnTo>
                  <a:pt x="216910" y="160115"/>
                </a:lnTo>
                <a:lnTo>
                  <a:pt x="205480" y="128016"/>
                </a:lnTo>
                <a:lnTo>
                  <a:pt x="205959" y="118674"/>
                </a:lnTo>
                <a:lnTo>
                  <a:pt x="222018" y="75926"/>
                </a:lnTo>
                <a:lnTo>
                  <a:pt x="255713" y="54038"/>
                </a:lnTo>
                <a:lnTo>
                  <a:pt x="263678" y="53340"/>
                </a:lnTo>
                <a:lnTo>
                  <a:pt x="268440" y="53435"/>
                </a:lnTo>
                <a:lnTo>
                  <a:pt x="289776" y="61055"/>
                </a:lnTo>
                <a:lnTo>
                  <a:pt x="305983" y="61055"/>
                </a:lnTo>
                <a:lnTo>
                  <a:pt x="305664" y="62484"/>
                </a:lnTo>
                <a:lnTo>
                  <a:pt x="265488" y="62484"/>
                </a:lnTo>
                <a:lnTo>
                  <a:pt x="257868" y="62579"/>
                </a:lnTo>
                <a:lnTo>
                  <a:pt x="230626" y="96107"/>
                </a:lnTo>
                <a:lnTo>
                  <a:pt x="225387" y="126682"/>
                </a:lnTo>
                <a:lnTo>
                  <a:pt x="225464" y="134778"/>
                </a:lnTo>
                <a:lnTo>
                  <a:pt x="226530" y="140112"/>
                </a:lnTo>
                <a:lnTo>
                  <a:pt x="228816" y="143827"/>
                </a:lnTo>
                <a:lnTo>
                  <a:pt x="231102" y="147637"/>
                </a:lnTo>
                <a:lnTo>
                  <a:pt x="234531" y="149447"/>
                </a:lnTo>
                <a:lnTo>
                  <a:pt x="259032" y="149447"/>
                </a:lnTo>
                <a:lnTo>
                  <a:pt x="256275" y="152246"/>
                </a:lnTo>
                <a:lnTo>
                  <a:pt x="251486" y="156210"/>
                </a:lnTo>
                <a:lnTo>
                  <a:pt x="245295" y="160877"/>
                </a:lnTo>
                <a:lnTo>
                  <a:pt x="238532" y="163068"/>
                </a:lnTo>
                <a:close/>
              </a:path>
              <a:path w="307339" h="212089">
                <a:moveTo>
                  <a:pt x="305983" y="61055"/>
                </a:moveTo>
                <a:lnTo>
                  <a:pt x="289776" y="61055"/>
                </a:lnTo>
                <a:lnTo>
                  <a:pt x="300063" y="53340"/>
                </a:lnTo>
                <a:lnTo>
                  <a:pt x="307302" y="55149"/>
                </a:lnTo>
                <a:lnTo>
                  <a:pt x="305983" y="61055"/>
                </a:lnTo>
                <a:close/>
              </a:path>
              <a:path w="307339" h="212089">
                <a:moveTo>
                  <a:pt x="259032" y="149447"/>
                </a:moveTo>
                <a:lnTo>
                  <a:pt x="243104" y="149447"/>
                </a:lnTo>
                <a:lnTo>
                  <a:pt x="246914" y="148209"/>
                </a:lnTo>
                <a:lnTo>
                  <a:pt x="250724" y="145637"/>
                </a:lnTo>
                <a:lnTo>
                  <a:pt x="254534" y="143160"/>
                </a:lnTo>
                <a:lnTo>
                  <a:pt x="258630" y="139065"/>
                </a:lnTo>
                <a:lnTo>
                  <a:pt x="262916" y="133445"/>
                </a:lnTo>
                <a:lnTo>
                  <a:pt x="267202" y="127920"/>
                </a:lnTo>
                <a:lnTo>
                  <a:pt x="270536" y="122586"/>
                </a:lnTo>
                <a:lnTo>
                  <a:pt x="272917" y="117443"/>
                </a:lnTo>
                <a:lnTo>
                  <a:pt x="275394" y="112490"/>
                </a:lnTo>
                <a:lnTo>
                  <a:pt x="277394" y="106203"/>
                </a:lnTo>
                <a:lnTo>
                  <a:pt x="279108" y="98583"/>
                </a:lnTo>
                <a:lnTo>
                  <a:pt x="280823" y="91154"/>
                </a:lnTo>
                <a:lnTo>
                  <a:pt x="281585" y="84582"/>
                </a:lnTo>
                <a:lnTo>
                  <a:pt x="281585" y="73247"/>
                </a:lnTo>
                <a:lnTo>
                  <a:pt x="265488" y="62484"/>
                </a:lnTo>
                <a:lnTo>
                  <a:pt x="305664" y="62484"/>
                </a:lnTo>
                <a:lnTo>
                  <a:pt x="295682" y="107156"/>
                </a:lnTo>
                <a:lnTo>
                  <a:pt x="290217" y="134016"/>
                </a:lnTo>
                <a:lnTo>
                  <a:pt x="271679" y="134016"/>
                </a:lnTo>
                <a:lnTo>
                  <a:pt x="266354" y="141141"/>
                </a:lnTo>
                <a:lnTo>
                  <a:pt x="261225" y="147220"/>
                </a:lnTo>
                <a:lnTo>
                  <a:pt x="259032" y="149447"/>
                </a:lnTo>
                <a:close/>
              </a:path>
              <a:path w="307339" h="212089">
                <a:moveTo>
                  <a:pt x="260911" y="202692"/>
                </a:moveTo>
                <a:lnTo>
                  <a:pt x="234436" y="202692"/>
                </a:lnTo>
                <a:lnTo>
                  <a:pt x="241866" y="200691"/>
                </a:lnTo>
                <a:lnTo>
                  <a:pt x="252915" y="192309"/>
                </a:lnTo>
                <a:lnTo>
                  <a:pt x="270501" y="147220"/>
                </a:lnTo>
                <a:lnTo>
                  <a:pt x="273203" y="134302"/>
                </a:lnTo>
                <a:lnTo>
                  <a:pt x="271679" y="134016"/>
                </a:lnTo>
                <a:lnTo>
                  <a:pt x="290217" y="134016"/>
                </a:lnTo>
                <a:lnTo>
                  <a:pt x="280728" y="174402"/>
                </a:lnTo>
                <a:lnTo>
                  <a:pt x="264535" y="199453"/>
                </a:lnTo>
                <a:lnTo>
                  <a:pt x="260911" y="202692"/>
                </a:lnTo>
                <a:close/>
              </a:path>
              <a:path w="307339" h="212089">
                <a:moveTo>
                  <a:pt x="243104" y="149447"/>
                </a:moveTo>
                <a:lnTo>
                  <a:pt x="234531" y="149447"/>
                </a:lnTo>
                <a:lnTo>
                  <a:pt x="239294" y="149352"/>
                </a:lnTo>
                <a:lnTo>
                  <a:pt x="243104" y="149447"/>
                </a:lnTo>
                <a:close/>
              </a:path>
              <a:path w="307339" h="212089">
                <a:moveTo>
                  <a:pt x="234150" y="211836"/>
                </a:moveTo>
                <a:lnTo>
                  <a:pt x="225387" y="211836"/>
                </a:lnTo>
                <a:lnTo>
                  <a:pt x="206815" y="210297"/>
                </a:lnTo>
                <a:lnTo>
                  <a:pt x="193538" y="205668"/>
                </a:lnTo>
                <a:lnTo>
                  <a:pt x="185565" y="197932"/>
                </a:lnTo>
                <a:lnTo>
                  <a:pt x="182906" y="187071"/>
                </a:lnTo>
                <a:lnTo>
                  <a:pt x="182972" y="182689"/>
                </a:lnTo>
                <a:lnTo>
                  <a:pt x="199003" y="164592"/>
                </a:lnTo>
                <a:lnTo>
                  <a:pt x="207099" y="171164"/>
                </a:lnTo>
                <a:lnTo>
                  <a:pt x="205671" y="172878"/>
                </a:lnTo>
                <a:lnTo>
                  <a:pt x="204432" y="174593"/>
                </a:lnTo>
                <a:lnTo>
                  <a:pt x="202527" y="178022"/>
                </a:lnTo>
                <a:lnTo>
                  <a:pt x="201861" y="179641"/>
                </a:lnTo>
                <a:lnTo>
                  <a:pt x="201099" y="182689"/>
                </a:lnTo>
                <a:lnTo>
                  <a:pt x="200813" y="184594"/>
                </a:lnTo>
                <a:lnTo>
                  <a:pt x="200813" y="192309"/>
                </a:lnTo>
                <a:lnTo>
                  <a:pt x="202908" y="196405"/>
                </a:lnTo>
                <a:lnTo>
                  <a:pt x="206909" y="198881"/>
                </a:lnTo>
                <a:lnTo>
                  <a:pt x="210909" y="201453"/>
                </a:lnTo>
                <a:lnTo>
                  <a:pt x="217005" y="202692"/>
                </a:lnTo>
                <a:lnTo>
                  <a:pt x="260911" y="202692"/>
                </a:lnTo>
                <a:lnTo>
                  <a:pt x="260058" y="203454"/>
                </a:lnTo>
                <a:lnTo>
                  <a:pt x="254629" y="206502"/>
                </a:lnTo>
                <a:lnTo>
                  <a:pt x="248152" y="208597"/>
                </a:lnTo>
                <a:lnTo>
                  <a:pt x="241770" y="210788"/>
                </a:lnTo>
                <a:lnTo>
                  <a:pt x="234150" y="2118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45935" y="3300983"/>
            <a:ext cx="192690" cy="2133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06788" y="3330936"/>
            <a:ext cx="4076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280" algn="l"/>
              </a:tabLst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1970" y="3300983"/>
            <a:ext cx="71437" cy="2133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8939" y="3762186"/>
            <a:ext cx="2126615" cy="1223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Negative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=5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Total=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30481" y="5413247"/>
            <a:ext cx="1151858" cy="219455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82828" y="5300454"/>
          <a:ext cx="3716015" cy="82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333">
                <a:tc>
                  <a:txBody>
                    <a:bodyPr/>
                    <a:lstStyle/>
                    <a:p>
                      <a:pPr>
                        <a:lnSpc>
                          <a:spcPts val="1435"/>
                        </a:lnSpc>
                        <a:tabLst>
                          <a:tab pos="179705" algn="l"/>
                        </a:tabLst>
                      </a:pPr>
                      <a:r>
                        <a:rPr sz="1300" u="heavy" dirty="0">
                          <a:solidFill>
                            <a:srgbClr val="3F3F3F"/>
                          </a:solidFill>
                          <a:uFill>
                            <a:solidFill>
                              <a:srgbClr val="3F3F3F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1435"/>
                        </a:lnSpc>
                      </a:pP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B w="1905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35"/>
                        </a:lnSpc>
                        <a:tabLst>
                          <a:tab pos="505459" algn="l"/>
                          <a:tab pos="685800" algn="l"/>
                        </a:tabLst>
                      </a:pPr>
                      <a:r>
                        <a:rPr sz="1300" spc="4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5	</a:t>
                      </a:r>
                      <a:r>
                        <a:rPr sz="1300" u="heavy" spc="40" dirty="0">
                          <a:solidFill>
                            <a:srgbClr val="3F3F3F"/>
                          </a:solidFill>
                          <a:uFill>
                            <a:solidFill>
                              <a:srgbClr val="3F3F3F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  <a:spcBef>
                          <a:spcPts val="125"/>
                        </a:spcBef>
                      </a:pPr>
                      <a:r>
                        <a:rPr sz="130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+5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955"/>
                        </a:lnSpc>
                      </a:pP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  <a:spcBef>
                          <a:spcPts val="125"/>
                        </a:spcBef>
                      </a:pPr>
                      <a:r>
                        <a:rPr sz="130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+5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ts val="1495"/>
                        </a:lnSpc>
                        <a:spcBef>
                          <a:spcPts val="125"/>
                        </a:spcBef>
                      </a:pPr>
                      <a:r>
                        <a:rPr sz="1300" spc="-5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9</a:t>
                      </a: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+5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955"/>
                        </a:lnSpc>
                      </a:pPr>
                      <a:r>
                        <a:rPr sz="130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sz="1300" spc="10" dirty="0">
                          <a:solidFill>
                            <a:srgbClr val="3F3F3F"/>
                          </a:solidFill>
                          <a:latin typeface="Cambria Math"/>
                          <a:cs typeface="Cambria Math"/>
                        </a:rPr>
                        <a:t>9+5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377187" y="5422391"/>
            <a:ext cx="307340" cy="212090"/>
          </a:xfrm>
          <a:custGeom>
            <a:avLst/>
            <a:gdLst/>
            <a:ahLst/>
            <a:cxnLst/>
            <a:rect l="l" t="t" r="r" b="b"/>
            <a:pathLst>
              <a:path w="307339" h="212089">
                <a:moveTo>
                  <a:pt x="21743" y="163068"/>
                </a:moveTo>
                <a:lnTo>
                  <a:pt x="11170" y="163068"/>
                </a:lnTo>
                <a:lnTo>
                  <a:pt x="7265" y="161448"/>
                </a:lnTo>
                <a:lnTo>
                  <a:pt x="1455" y="154305"/>
                </a:lnTo>
                <a:lnTo>
                  <a:pt x="121" y="150304"/>
                </a:lnTo>
                <a:lnTo>
                  <a:pt x="0" y="138684"/>
                </a:lnTo>
                <a:lnTo>
                  <a:pt x="978" y="131921"/>
                </a:lnTo>
                <a:lnTo>
                  <a:pt x="3074" y="122396"/>
                </a:lnTo>
                <a:lnTo>
                  <a:pt x="23267" y="32480"/>
                </a:lnTo>
                <a:lnTo>
                  <a:pt x="24219" y="28575"/>
                </a:lnTo>
                <a:lnTo>
                  <a:pt x="24791" y="25431"/>
                </a:lnTo>
                <a:lnTo>
                  <a:pt x="25553" y="20764"/>
                </a:lnTo>
                <a:lnTo>
                  <a:pt x="25743" y="18478"/>
                </a:lnTo>
                <a:lnTo>
                  <a:pt x="25743" y="14287"/>
                </a:lnTo>
                <a:lnTo>
                  <a:pt x="12694" y="7620"/>
                </a:lnTo>
                <a:lnTo>
                  <a:pt x="14028" y="1524"/>
                </a:lnTo>
                <a:lnTo>
                  <a:pt x="42317" y="0"/>
                </a:lnTo>
                <a:lnTo>
                  <a:pt x="48984" y="0"/>
                </a:lnTo>
                <a:lnTo>
                  <a:pt x="21362" y="125539"/>
                </a:lnTo>
                <a:lnTo>
                  <a:pt x="19743" y="133159"/>
                </a:lnTo>
                <a:lnTo>
                  <a:pt x="18885" y="138684"/>
                </a:lnTo>
                <a:lnTo>
                  <a:pt x="18885" y="145446"/>
                </a:lnTo>
                <a:lnTo>
                  <a:pt x="19362" y="147637"/>
                </a:lnTo>
                <a:lnTo>
                  <a:pt x="21267" y="150304"/>
                </a:lnTo>
                <a:lnTo>
                  <a:pt x="22791" y="150971"/>
                </a:lnTo>
                <a:lnTo>
                  <a:pt x="42122" y="150971"/>
                </a:lnTo>
                <a:lnTo>
                  <a:pt x="36126" y="156305"/>
                </a:lnTo>
                <a:lnTo>
                  <a:pt x="31554" y="158972"/>
                </a:lnTo>
                <a:lnTo>
                  <a:pt x="26982" y="161734"/>
                </a:lnTo>
                <a:lnTo>
                  <a:pt x="21743" y="163068"/>
                </a:lnTo>
                <a:close/>
              </a:path>
              <a:path w="307339" h="212089">
                <a:moveTo>
                  <a:pt x="42122" y="150971"/>
                </a:moveTo>
                <a:lnTo>
                  <a:pt x="27172" y="150971"/>
                </a:lnTo>
                <a:lnTo>
                  <a:pt x="29649" y="150018"/>
                </a:lnTo>
                <a:lnTo>
                  <a:pt x="32125" y="148113"/>
                </a:lnTo>
                <a:lnTo>
                  <a:pt x="34697" y="146304"/>
                </a:lnTo>
                <a:lnTo>
                  <a:pt x="38316" y="142684"/>
                </a:lnTo>
                <a:lnTo>
                  <a:pt x="42888" y="137160"/>
                </a:lnTo>
                <a:lnTo>
                  <a:pt x="49270" y="143446"/>
                </a:lnTo>
                <a:lnTo>
                  <a:pt x="42122" y="150971"/>
                </a:lnTo>
                <a:close/>
              </a:path>
              <a:path w="307339" h="212089">
                <a:moveTo>
                  <a:pt x="27172" y="150971"/>
                </a:moveTo>
                <a:lnTo>
                  <a:pt x="22791" y="150971"/>
                </a:lnTo>
                <a:lnTo>
                  <a:pt x="24886" y="150876"/>
                </a:lnTo>
                <a:lnTo>
                  <a:pt x="27172" y="150971"/>
                </a:lnTo>
                <a:close/>
              </a:path>
              <a:path w="307339" h="212089">
                <a:moveTo>
                  <a:pt x="106611" y="163068"/>
                </a:moveTo>
                <a:lnTo>
                  <a:pt x="72356" y="141815"/>
                </a:lnTo>
                <a:lnTo>
                  <a:pt x="69939" y="125730"/>
                </a:lnTo>
                <a:lnTo>
                  <a:pt x="69939" y="119919"/>
                </a:lnTo>
                <a:lnTo>
                  <a:pt x="84417" y="77724"/>
                </a:lnTo>
                <a:lnTo>
                  <a:pt x="117231" y="54994"/>
                </a:lnTo>
                <a:lnTo>
                  <a:pt x="130995" y="53340"/>
                </a:lnTo>
                <a:lnTo>
                  <a:pt x="139460" y="54002"/>
                </a:lnTo>
                <a:lnTo>
                  <a:pt x="146854" y="55852"/>
                </a:lnTo>
                <a:lnTo>
                  <a:pt x="153176" y="58898"/>
                </a:lnTo>
                <a:lnTo>
                  <a:pt x="157603" y="62484"/>
                </a:lnTo>
                <a:lnTo>
                  <a:pt x="128709" y="62484"/>
                </a:lnTo>
                <a:lnTo>
                  <a:pt x="120993" y="62579"/>
                </a:lnTo>
                <a:lnTo>
                  <a:pt x="94704" y="99631"/>
                </a:lnTo>
                <a:lnTo>
                  <a:pt x="89656" y="130302"/>
                </a:lnTo>
                <a:lnTo>
                  <a:pt x="89656" y="138493"/>
                </a:lnTo>
                <a:lnTo>
                  <a:pt x="91371" y="144399"/>
                </a:lnTo>
                <a:lnTo>
                  <a:pt x="94809" y="148219"/>
                </a:lnTo>
                <a:lnTo>
                  <a:pt x="98229" y="152114"/>
                </a:lnTo>
                <a:lnTo>
                  <a:pt x="103372" y="154019"/>
                </a:lnTo>
                <a:lnTo>
                  <a:pt x="140230" y="154019"/>
                </a:lnTo>
                <a:lnTo>
                  <a:pt x="139281" y="154781"/>
                </a:lnTo>
                <a:lnTo>
                  <a:pt x="131947" y="158115"/>
                </a:lnTo>
                <a:lnTo>
                  <a:pt x="126234" y="160335"/>
                </a:lnTo>
                <a:lnTo>
                  <a:pt x="120100" y="161877"/>
                </a:lnTo>
                <a:lnTo>
                  <a:pt x="113556" y="162776"/>
                </a:lnTo>
                <a:lnTo>
                  <a:pt x="106611" y="163068"/>
                </a:lnTo>
                <a:close/>
              </a:path>
              <a:path w="307339" h="212089">
                <a:moveTo>
                  <a:pt x="140230" y="154019"/>
                </a:moveTo>
                <a:lnTo>
                  <a:pt x="117564" y="154019"/>
                </a:lnTo>
                <a:lnTo>
                  <a:pt x="124041" y="150780"/>
                </a:lnTo>
                <a:lnTo>
                  <a:pt x="129756" y="144303"/>
                </a:lnTo>
                <a:lnTo>
                  <a:pt x="145407" y="108707"/>
                </a:lnTo>
                <a:lnTo>
                  <a:pt x="148140" y="86391"/>
                </a:lnTo>
                <a:lnTo>
                  <a:pt x="148140" y="78581"/>
                </a:lnTo>
                <a:lnTo>
                  <a:pt x="146616" y="72580"/>
                </a:lnTo>
                <a:lnTo>
                  <a:pt x="140329" y="64579"/>
                </a:lnTo>
                <a:lnTo>
                  <a:pt x="135376" y="62579"/>
                </a:lnTo>
                <a:lnTo>
                  <a:pt x="128709" y="62484"/>
                </a:lnTo>
                <a:lnTo>
                  <a:pt x="157603" y="62484"/>
                </a:lnTo>
                <a:lnTo>
                  <a:pt x="167832" y="90511"/>
                </a:lnTo>
                <a:lnTo>
                  <a:pt x="167749" y="93342"/>
                </a:lnTo>
                <a:lnTo>
                  <a:pt x="157903" y="131992"/>
                </a:lnTo>
                <a:lnTo>
                  <a:pt x="145568" y="149733"/>
                </a:lnTo>
                <a:lnTo>
                  <a:pt x="140230" y="154019"/>
                </a:lnTo>
                <a:close/>
              </a:path>
              <a:path w="307339" h="212089">
                <a:moveTo>
                  <a:pt x="117564" y="154019"/>
                </a:moveTo>
                <a:lnTo>
                  <a:pt x="103372" y="154019"/>
                </a:lnTo>
                <a:lnTo>
                  <a:pt x="110230" y="153924"/>
                </a:lnTo>
                <a:lnTo>
                  <a:pt x="117564" y="154019"/>
                </a:lnTo>
                <a:close/>
              </a:path>
              <a:path w="307339" h="212089">
                <a:moveTo>
                  <a:pt x="238532" y="163068"/>
                </a:moveTo>
                <a:lnTo>
                  <a:pt x="223197" y="163068"/>
                </a:lnTo>
                <a:lnTo>
                  <a:pt x="216910" y="160115"/>
                </a:lnTo>
                <a:lnTo>
                  <a:pt x="205480" y="128016"/>
                </a:lnTo>
                <a:lnTo>
                  <a:pt x="205959" y="118674"/>
                </a:lnTo>
                <a:lnTo>
                  <a:pt x="222018" y="75926"/>
                </a:lnTo>
                <a:lnTo>
                  <a:pt x="255713" y="54038"/>
                </a:lnTo>
                <a:lnTo>
                  <a:pt x="263678" y="53340"/>
                </a:lnTo>
                <a:lnTo>
                  <a:pt x="268440" y="53435"/>
                </a:lnTo>
                <a:lnTo>
                  <a:pt x="289776" y="61055"/>
                </a:lnTo>
                <a:lnTo>
                  <a:pt x="305983" y="61055"/>
                </a:lnTo>
                <a:lnTo>
                  <a:pt x="305664" y="62484"/>
                </a:lnTo>
                <a:lnTo>
                  <a:pt x="265488" y="62484"/>
                </a:lnTo>
                <a:lnTo>
                  <a:pt x="257868" y="62579"/>
                </a:lnTo>
                <a:lnTo>
                  <a:pt x="230626" y="96107"/>
                </a:lnTo>
                <a:lnTo>
                  <a:pt x="225387" y="126682"/>
                </a:lnTo>
                <a:lnTo>
                  <a:pt x="225464" y="134778"/>
                </a:lnTo>
                <a:lnTo>
                  <a:pt x="226530" y="140112"/>
                </a:lnTo>
                <a:lnTo>
                  <a:pt x="228816" y="143827"/>
                </a:lnTo>
                <a:lnTo>
                  <a:pt x="231102" y="147637"/>
                </a:lnTo>
                <a:lnTo>
                  <a:pt x="234531" y="149447"/>
                </a:lnTo>
                <a:lnTo>
                  <a:pt x="259032" y="149447"/>
                </a:lnTo>
                <a:lnTo>
                  <a:pt x="256275" y="152246"/>
                </a:lnTo>
                <a:lnTo>
                  <a:pt x="251486" y="156210"/>
                </a:lnTo>
                <a:lnTo>
                  <a:pt x="245295" y="160877"/>
                </a:lnTo>
                <a:lnTo>
                  <a:pt x="238532" y="163068"/>
                </a:lnTo>
                <a:close/>
              </a:path>
              <a:path w="307339" h="212089">
                <a:moveTo>
                  <a:pt x="305983" y="61055"/>
                </a:moveTo>
                <a:lnTo>
                  <a:pt x="289776" y="61055"/>
                </a:lnTo>
                <a:lnTo>
                  <a:pt x="300063" y="53340"/>
                </a:lnTo>
                <a:lnTo>
                  <a:pt x="307302" y="55149"/>
                </a:lnTo>
                <a:lnTo>
                  <a:pt x="305983" y="61055"/>
                </a:lnTo>
                <a:close/>
              </a:path>
              <a:path w="307339" h="212089">
                <a:moveTo>
                  <a:pt x="259032" y="149447"/>
                </a:moveTo>
                <a:lnTo>
                  <a:pt x="243104" y="149447"/>
                </a:lnTo>
                <a:lnTo>
                  <a:pt x="246914" y="148209"/>
                </a:lnTo>
                <a:lnTo>
                  <a:pt x="250724" y="145637"/>
                </a:lnTo>
                <a:lnTo>
                  <a:pt x="254534" y="143160"/>
                </a:lnTo>
                <a:lnTo>
                  <a:pt x="258630" y="139065"/>
                </a:lnTo>
                <a:lnTo>
                  <a:pt x="262916" y="133445"/>
                </a:lnTo>
                <a:lnTo>
                  <a:pt x="267202" y="127920"/>
                </a:lnTo>
                <a:lnTo>
                  <a:pt x="270536" y="122586"/>
                </a:lnTo>
                <a:lnTo>
                  <a:pt x="272917" y="117443"/>
                </a:lnTo>
                <a:lnTo>
                  <a:pt x="275394" y="112490"/>
                </a:lnTo>
                <a:lnTo>
                  <a:pt x="277394" y="106203"/>
                </a:lnTo>
                <a:lnTo>
                  <a:pt x="279108" y="98583"/>
                </a:lnTo>
                <a:lnTo>
                  <a:pt x="280823" y="91154"/>
                </a:lnTo>
                <a:lnTo>
                  <a:pt x="281585" y="84582"/>
                </a:lnTo>
                <a:lnTo>
                  <a:pt x="281585" y="73247"/>
                </a:lnTo>
                <a:lnTo>
                  <a:pt x="265488" y="62484"/>
                </a:lnTo>
                <a:lnTo>
                  <a:pt x="305664" y="62484"/>
                </a:lnTo>
                <a:lnTo>
                  <a:pt x="295682" y="107156"/>
                </a:lnTo>
                <a:lnTo>
                  <a:pt x="290217" y="134016"/>
                </a:lnTo>
                <a:lnTo>
                  <a:pt x="271679" y="134016"/>
                </a:lnTo>
                <a:lnTo>
                  <a:pt x="266354" y="141141"/>
                </a:lnTo>
                <a:lnTo>
                  <a:pt x="261225" y="147220"/>
                </a:lnTo>
                <a:lnTo>
                  <a:pt x="259032" y="149447"/>
                </a:lnTo>
                <a:close/>
              </a:path>
              <a:path w="307339" h="212089">
                <a:moveTo>
                  <a:pt x="260911" y="202692"/>
                </a:moveTo>
                <a:lnTo>
                  <a:pt x="234436" y="202692"/>
                </a:lnTo>
                <a:lnTo>
                  <a:pt x="241866" y="200691"/>
                </a:lnTo>
                <a:lnTo>
                  <a:pt x="252915" y="192309"/>
                </a:lnTo>
                <a:lnTo>
                  <a:pt x="270501" y="147220"/>
                </a:lnTo>
                <a:lnTo>
                  <a:pt x="273203" y="134302"/>
                </a:lnTo>
                <a:lnTo>
                  <a:pt x="271679" y="134016"/>
                </a:lnTo>
                <a:lnTo>
                  <a:pt x="290217" y="134016"/>
                </a:lnTo>
                <a:lnTo>
                  <a:pt x="280728" y="174402"/>
                </a:lnTo>
                <a:lnTo>
                  <a:pt x="264535" y="199453"/>
                </a:lnTo>
                <a:lnTo>
                  <a:pt x="260911" y="202692"/>
                </a:lnTo>
                <a:close/>
              </a:path>
              <a:path w="307339" h="212089">
                <a:moveTo>
                  <a:pt x="243104" y="149447"/>
                </a:moveTo>
                <a:lnTo>
                  <a:pt x="234531" y="149447"/>
                </a:lnTo>
                <a:lnTo>
                  <a:pt x="239294" y="149352"/>
                </a:lnTo>
                <a:lnTo>
                  <a:pt x="243104" y="149447"/>
                </a:lnTo>
                <a:close/>
              </a:path>
              <a:path w="307339" h="212089">
                <a:moveTo>
                  <a:pt x="234150" y="211836"/>
                </a:moveTo>
                <a:lnTo>
                  <a:pt x="225387" y="211836"/>
                </a:lnTo>
                <a:lnTo>
                  <a:pt x="206815" y="210297"/>
                </a:lnTo>
                <a:lnTo>
                  <a:pt x="193538" y="205668"/>
                </a:lnTo>
                <a:lnTo>
                  <a:pt x="185565" y="197932"/>
                </a:lnTo>
                <a:lnTo>
                  <a:pt x="182906" y="187071"/>
                </a:lnTo>
                <a:lnTo>
                  <a:pt x="182972" y="182689"/>
                </a:lnTo>
                <a:lnTo>
                  <a:pt x="199003" y="164592"/>
                </a:lnTo>
                <a:lnTo>
                  <a:pt x="207099" y="171164"/>
                </a:lnTo>
                <a:lnTo>
                  <a:pt x="205671" y="172878"/>
                </a:lnTo>
                <a:lnTo>
                  <a:pt x="204432" y="174593"/>
                </a:lnTo>
                <a:lnTo>
                  <a:pt x="202527" y="178022"/>
                </a:lnTo>
                <a:lnTo>
                  <a:pt x="201861" y="179641"/>
                </a:lnTo>
                <a:lnTo>
                  <a:pt x="201099" y="182689"/>
                </a:lnTo>
                <a:lnTo>
                  <a:pt x="200813" y="184594"/>
                </a:lnTo>
                <a:lnTo>
                  <a:pt x="200813" y="192309"/>
                </a:lnTo>
                <a:lnTo>
                  <a:pt x="202908" y="196405"/>
                </a:lnTo>
                <a:lnTo>
                  <a:pt x="206909" y="198881"/>
                </a:lnTo>
                <a:lnTo>
                  <a:pt x="210909" y="201453"/>
                </a:lnTo>
                <a:lnTo>
                  <a:pt x="217005" y="202692"/>
                </a:lnTo>
                <a:lnTo>
                  <a:pt x="260911" y="202692"/>
                </a:lnTo>
                <a:lnTo>
                  <a:pt x="260058" y="203454"/>
                </a:lnTo>
                <a:lnTo>
                  <a:pt x="254629" y="206502"/>
                </a:lnTo>
                <a:lnTo>
                  <a:pt x="248152" y="208597"/>
                </a:lnTo>
                <a:lnTo>
                  <a:pt x="241770" y="210788"/>
                </a:lnTo>
                <a:lnTo>
                  <a:pt x="234150" y="2118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5463" y="5330952"/>
            <a:ext cx="500380" cy="379730"/>
          </a:xfrm>
          <a:custGeom>
            <a:avLst/>
            <a:gdLst/>
            <a:ahLst/>
            <a:cxnLst/>
            <a:rect l="l" t="t" r="r" b="b"/>
            <a:pathLst>
              <a:path w="500379" h="379729">
                <a:moveTo>
                  <a:pt x="417576" y="379476"/>
                </a:moveTo>
                <a:lnTo>
                  <a:pt x="413004" y="370332"/>
                </a:lnTo>
                <a:lnTo>
                  <a:pt x="427886" y="358568"/>
                </a:lnTo>
                <a:lnTo>
                  <a:pt x="440626" y="343662"/>
                </a:lnTo>
                <a:lnTo>
                  <a:pt x="460248" y="303276"/>
                </a:lnTo>
                <a:lnTo>
                  <a:pt x="473202" y="250698"/>
                </a:lnTo>
                <a:lnTo>
                  <a:pt x="477012" y="188976"/>
                </a:lnTo>
                <a:lnTo>
                  <a:pt x="476107" y="156972"/>
                </a:lnTo>
                <a:lnTo>
                  <a:pt x="468010" y="99822"/>
                </a:lnTo>
                <a:lnTo>
                  <a:pt x="451151" y="53292"/>
                </a:lnTo>
                <a:lnTo>
                  <a:pt x="427243" y="20240"/>
                </a:lnTo>
                <a:lnTo>
                  <a:pt x="413004" y="9144"/>
                </a:lnTo>
                <a:lnTo>
                  <a:pt x="417576" y="0"/>
                </a:lnTo>
                <a:lnTo>
                  <a:pt x="450723" y="26479"/>
                </a:lnTo>
                <a:lnTo>
                  <a:pt x="477012" y="70104"/>
                </a:lnTo>
                <a:lnTo>
                  <a:pt x="494157" y="124968"/>
                </a:lnTo>
                <a:lnTo>
                  <a:pt x="499872" y="188976"/>
                </a:lnTo>
                <a:lnTo>
                  <a:pt x="498443" y="222146"/>
                </a:lnTo>
                <a:lnTo>
                  <a:pt x="487013" y="282201"/>
                </a:lnTo>
                <a:lnTo>
                  <a:pt x="464724" y="332541"/>
                </a:lnTo>
                <a:lnTo>
                  <a:pt x="435006" y="367450"/>
                </a:lnTo>
                <a:lnTo>
                  <a:pt x="417576" y="379476"/>
                </a:lnTo>
                <a:close/>
              </a:path>
              <a:path w="500379" h="379729">
                <a:moveTo>
                  <a:pt x="82295" y="379476"/>
                </a:moveTo>
                <a:lnTo>
                  <a:pt x="49149" y="351853"/>
                </a:lnTo>
                <a:lnTo>
                  <a:pt x="22860" y="309372"/>
                </a:lnTo>
                <a:lnTo>
                  <a:pt x="5714" y="253174"/>
                </a:lnTo>
                <a:lnTo>
                  <a:pt x="0" y="188976"/>
                </a:lnTo>
                <a:lnTo>
                  <a:pt x="1428" y="155829"/>
                </a:lnTo>
                <a:lnTo>
                  <a:pt x="12858" y="96393"/>
                </a:lnTo>
                <a:lnTo>
                  <a:pt x="35147" y="46077"/>
                </a:lnTo>
                <a:lnTo>
                  <a:pt x="64865" y="11168"/>
                </a:lnTo>
                <a:lnTo>
                  <a:pt x="82295" y="0"/>
                </a:lnTo>
                <a:lnTo>
                  <a:pt x="86867" y="9144"/>
                </a:lnTo>
                <a:lnTo>
                  <a:pt x="72628" y="20240"/>
                </a:lnTo>
                <a:lnTo>
                  <a:pt x="59817" y="35052"/>
                </a:lnTo>
                <a:lnTo>
                  <a:pt x="39624" y="74676"/>
                </a:lnTo>
                <a:lnTo>
                  <a:pt x="26670" y="127254"/>
                </a:lnTo>
                <a:lnTo>
                  <a:pt x="22860" y="188976"/>
                </a:lnTo>
                <a:lnTo>
                  <a:pt x="23764" y="220980"/>
                </a:lnTo>
                <a:lnTo>
                  <a:pt x="31861" y="278130"/>
                </a:lnTo>
                <a:lnTo>
                  <a:pt x="48506" y="325326"/>
                </a:lnTo>
                <a:lnTo>
                  <a:pt x="71985" y="358568"/>
                </a:lnTo>
                <a:lnTo>
                  <a:pt x="86867" y="370332"/>
                </a:lnTo>
                <a:lnTo>
                  <a:pt x="82295" y="37947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7867" y="5422391"/>
            <a:ext cx="307340" cy="212090"/>
          </a:xfrm>
          <a:custGeom>
            <a:avLst/>
            <a:gdLst/>
            <a:ahLst/>
            <a:cxnLst/>
            <a:rect l="l" t="t" r="r" b="b"/>
            <a:pathLst>
              <a:path w="307339" h="212089">
                <a:moveTo>
                  <a:pt x="21743" y="163068"/>
                </a:moveTo>
                <a:lnTo>
                  <a:pt x="11170" y="163068"/>
                </a:lnTo>
                <a:lnTo>
                  <a:pt x="7265" y="161448"/>
                </a:lnTo>
                <a:lnTo>
                  <a:pt x="1455" y="154305"/>
                </a:lnTo>
                <a:lnTo>
                  <a:pt x="121" y="150304"/>
                </a:lnTo>
                <a:lnTo>
                  <a:pt x="0" y="138684"/>
                </a:lnTo>
                <a:lnTo>
                  <a:pt x="978" y="131921"/>
                </a:lnTo>
                <a:lnTo>
                  <a:pt x="3074" y="122396"/>
                </a:lnTo>
                <a:lnTo>
                  <a:pt x="23267" y="32480"/>
                </a:lnTo>
                <a:lnTo>
                  <a:pt x="24219" y="28575"/>
                </a:lnTo>
                <a:lnTo>
                  <a:pt x="24791" y="25431"/>
                </a:lnTo>
                <a:lnTo>
                  <a:pt x="25553" y="20764"/>
                </a:lnTo>
                <a:lnTo>
                  <a:pt x="25743" y="18478"/>
                </a:lnTo>
                <a:lnTo>
                  <a:pt x="25743" y="14287"/>
                </a:lnTo>
                <a:lnTo>
                  <a:pt x="12694" y="7620"/>
                </a:lnTo>
                <a:lnTo>
                  <a:pt x="14028" y="1524"/>
                </a:lnTo>
                <a:lnTo>
                  <a:pt x="42317" y="0"/>
                </a:lnTo>
                <a:lnTo>
                  <a:pt x="48984" y="0"/>
                </a:lnTo>
                <a:lnTo>
                  <a:pt x="21362" y="125539"/>
                </a:lnTo>
                <a:lnTo>
                  <a:pt x="19743" y="133159"/>
                </a:lnTo>
                <a:lnTo>
                  <a:pt x="18885" y="138684"/>
                </a:lnTo>
                <a:lnTo>
                  <a:pt x="18885" y="145446"/>
                </a:lnTo>
                <a:lnTo>
                  <a:pt x="19362" y="147637"/>
                </a:lnTo>
                <a:lnTo>
                  <a:pt x="21267" y="150304"/>
                </a:lnTo>
                <a:lnTo>
                  <a:pt x="22791" y="150971"/>
                </a:lnTo>
                <a:lnTo>
                  <a:pt x="42122" y="150971"/>
                </a:lnTo>
                <a:lnTo>
                  <a:pt x="36126" y="156305"/>
                </a:lnTo>
                <a:lnTo>
                  <a:pt x="31554" y="158972"/>
                </a:lnTo>
                <a:lnTo>
                  <a:pt x="26982" y="161734"/>
                </a:lnTo>
                <a:lnTo>
                  <a:pt x="21743" y="163068"/>
                </a:lnTo>
                <a:close/>
              </a:path>
              <a:path w="307339" h="212089">
                <a:moveTo>
                  <a:pt x="42122" y="150971"/>
                </a:moveTo>
                <a:lnTo>
                  <a:pt x="27172" y="150971"/>
                </a:lnTo>
                <a:lnTo>
                  <a:pt x="29649" y="150018"/>
                </a:lnTo>
                <a:lnTo>
                  <a:pt x="32125" y="148113"/>
                </a:lnTo>
                <a:lnTo>
                  <a:pt x="34697" y="146304"/>
                </a:lnTo>
                <a:lnTo>
                  <a:pt x="38316" y="142684"/>
                </a:lnTo>
                <a:lnTo>
                  <a:pt x="42888" y="137160"/>
                </a:lnTo>
                <a:lnTo>
                  <a:pt x="49270" y="143446"/>
                </a:lnTo>
                <a:lnTo>
                  <a:pt x="42122" y="150971"/>
                </a:lnTo>
                <a:close/>
              </a:path>
              <a:path w="307339" h="212089">
                <a:moveTo>
                  <a:pt x="27172" y="150971"/>
                </a:moveTo>
                <a:lnTo>
                  <a:pt x="22791" y="150971"/>
                </a:lnTo>
                <a:lnTo>
                  <a:pt x="24886" y="150876"/>
                </a:lnTo>
                <a:lnTo>
                  <a:pt x="27172" y="150971"/>
                </a:lnTo>
                <a:close/>
              </a:path>
              <a:path w="307339" h="212089">
                <a:moveTo>
                  <a:pt x="106611" y="163068"/>
                </a:moveTo>
                <a:lnTo>
                  <a:pt x="72356" y="141815"/>
                </a:lnTo>
                <a:lnTo>
                  <a:pt x="69939" y="125730"/>
                </a:lnTo>
                <a:lnTo>
                  <a:pt x="69939" y="119919"/>
                </a:lnTo>
                <a:lnTo>
                  <a:pt x="84417" y="77724"/>
                </a:lnTo>
                <a:lnTo>
                  <a:pt x="117231" y="54994"/>
                </a:lnTo>
                <a:lnTo>
                  <a:pt x="130995" y="53340"/>
                </a:lnTo>
                <a:lnTo>
                  <a:pt x="139460" y="54002"/>
                </a:lnTo>
                <a:lnTo>
                  <a:pt x="146854" y="55852"/>
                </a:lnTo>
                <a:lnTo>
                  <a:pt x="153176" y="58898"/>
                </a:lnTo>
                <a:lnTo>
                  <a:pt x="157603" y="62484"/>
                </a:lnTo>
                <a:lnTo>
                  <a:pt x="128709" y="62484"/>
                </a:lnTo>
                <a:lnTo>
                  <a:pt x="120993" y="62579"/>
                </a:lnTo>
                <a:lnTo>
                  <a:pt x="94704" y="99631"/>
                </a:lnTo>
                <a:lnTo>
                  <a:pt x="89656" y="130302"/>
                </a:lnTo>
                <a:lnTo>
                  <a:pt x="89656" y="138493"/>
                </a:lnTo>
                <a:lnTo>
                  <a:pt x="91371" y="144399"/>
                </a:lnTo>
                <a:lnTo>
                  <a:pt x="94809" y="148219"/>
                </a:lnTo>
                <a:lnTo>
                  <a:pt x="98229" y="152114"/>
                </a:lnTo>
                <a:lnTo>
                  <a:pt x="103372" y="154019"/>
                </a:lnTo>
                <a:lnTo>
                  <a:pt x="140230" y="154019"/>
                </a:lnTo>
                <a:lnTo>
                  <a:pt x="139281" y="154781"/>
                </a:lnTo>
                <a:lnTo>
                  <a:pt x="131947" y="158115"/>
                </a:lnTo>
                <a:lnTo>
                  <a:pt x="126234" y="160335"/>
                </a:lnTo>
                <a:lnTo>
                  <a:pt x="120100" y="161877"/>
                </a:lnTo>
                <a:lnTo>
                  <a:pt x="113556" y="162776"/>
                </a:lnTo>
                <a:lnTo>
                  <a:pt x="106611" y="163068"/>
                </a:lnTo>
                <a:close/>
              </a:path>
              <a:path w="307339" h="212089">
                <a:moveTo>
                  <a:pt x="140230" y="154019"/>
                </a:moveTo>
                <a:lnTo>
                  <a:pt x="117564" y="154019"/>
                </a:lnTo>
                <a:lnTo>
                  <a:pt x="124041" y="150780"/>
                </a:lnTo>
                <a:lnTo>
                  <a:pt x="129756" y="144303"/>
                </a:lnTo>
                <a:lnTo>
                  <a:pt x="145407" y="108707"/>
                </a:lnTo>
                <a:lnTo>
                  <a:pt x="148140" y="86391"/>
                </a:lnTo>
                <a:lnTo>
                  <a:pt x="148140" y="78581"/>
                </a:lnTo>
                <a:lnTo>
                  <a:pt x="146616" y="72580"/>
                </a:lnTo>
                <a:lnTo>
                  <a:pt x="140329" y="64579"/>
                </a:lnTo>
                <a:lnTo>
                  <a:pt x="135376" y="62579"/>
                </a:lnTo>
                <a:lnTo>
                  <a:pt x="128709" y="62484"/>
                </a:lnTo>
                <a:lnTo>
                  <a:pt x="157603" y="62484"/>
                </a:lnTo>
                <a:lnTo>
                  <a:pt x="167832" y="90511"/>
                </a:lnTo>
                <a:lnTo>
                  <a:pt x="167749" y="93342"/>
                </a:lnTo>
                <a:lnTo>
                  <a:pt x="157903" y="131992"/>
                </a:lnTo>
                <a:lnTo>
                  <a:pt x="145568" y="149733"/>
                </a:lnTo>
                <a:lnTo>
                  <a:pt x="140230" y="154019"/>
                </a:lnTo>
                <a:close/>
              </a:path>
              <a:path w="307339" h="212089">
                <a:moveTo>
                  <a:pt x="117564" y="154019"/>
                </a:moveTo>
                <a:lnTo>
                  <a:pt x="103372" y="154019"/>
                </a:lnTo>
                <a:lnTo>
                  <a:pt x="110230" y="153924"/>
                </a:lnTo>
                <a:lnTo>
                  <a:pt x="117564" y="154019"/>
                </a:lnTo>
                <a:close/>
              </a:path>
              <a:path w="307339" h="212089">
                <a:moveTo>
                  <a:pt x="238532" y="163068"/>
                </a:moveTo>
                <a:lnTo>
                  <a:pt x="223197" y="163068"/>
                </a:lnTo>
                <a:lnTo>
                  <a:pt x="216910" y="160115"/>
                </a:lnTo>
                <a:lnTo>
                  <a:pt x="205480" y="128016"/>
                </a:lnTo>
                <a:lnTo>
                  <a:pt x="205959" y="118674"/>
                </a:lnTo>
                <a:lnTo>
                  <a:pt x="222018" y="75926"/>
                </a:lnTo>
                <a:lnTo>
                  <a:pt x="255713" y="54038"/>
                </a:lnTo>
                <a:lnTo>
                  <a:pt x="263678" y="53340"/>
                </a:lnTo>
                <a:lnTo>
                  <a:pt x="268440" y="53435"/>
                </a:lnTo>
                <a:lnTo>
                  <a:pt x="289776" y="61055"/>
                </a:lnTo>
                <a:lnTo>
                  <a:pt x="305983" y="61055"/>
                </a:lnTo>
                <a:lnTo>
                  <a:pt x="305664" y="62484"/>
                </a:lnTo>
                <a:lnTo>
                  <a:pt x="265488" y="62484"/>
                </a:lnTo>
                <a:lnTo>
                  <a:pt x="257868" y="62579"/>
                </a:lnTo>
                <a:lnTo>
                  <a:pt x="230626" y="96107"/>
                </a:lnTo>
                <a:lnTo>
                  <a:pt x="225387" y="126682"/>
                </a:lnTo>
                <a:lnTo>
                  <a:pt x="225464" y="134778"/>
                </a:lnTo>
                <a:lnTo>
                  <a:pt x="226530" y="140112"/>
                </a:lnTo>
                <a:lnTo>
                  <a:pt x="228816" y="143827"/>
                </a:lnTo>
                <a:lnTo>
                  <a:pt x="231102" y="147637"/>
                </a:lnTo>
                <a:lnTo>
                  <a:pt x="234531" y="149447"/>
                </a:lnTo>
                <a:lnTo>
                  <a:pt x="259032" y="149447"/>
                </a:lnTo>
                <a:lnTo>
                  <a:pt x="256275" y="152246"/>
                </a:lnTo>
                <a:lnTo>
                  <a:pt x="251486" y="156210"/>
                </a:lnTo>
                <a:lnTo>
                  <a:pt x="245295" y="160877"/>
                </a:lnTo>
                <a:lnTo>
                  <a:pt x="238532" y="163068"/>
                </a:lnTo>
                <a:close/>
              </a:path>
              <a:path w="307339" h="212089">
                <a:moveTo>
                  <a:pt x="305983" y="61055"/>
                </a:moveTo>
                <a:lnTo>
                  <a:pt x="289776" y="61055"/>
                </a:lnTo>
                <a:lnTo>
                  <a:pt x="300063" y="53340"/>
                </a:lnTo>
                <a:lnTo>
                  <a:pt x="307302" y="55149"/>
                </a:lnTo>
                <a:lnTo>
                  <a:pt x="305983" y="61055"/>
                </a:lnTo>
                <a:close/>
              </a:path>
              <a:path w="307339" h="212089">
                <a:moveTo>
                  <a:pt x="259032" y="149447"/>
                </a:moveTo>
                <a:lnTo>
                  <a:pt x="243104" y="149447"/>
                </a:lnTo>
                <a:lnTo>
                  <a:pt x="246914" y="148209"/>
                </a:lnTo>
                <a:lnTo>
                  <a:pt x="250724" y="145637"/>
                </a:lnTo>
                <a:lnTo>
                  <a:pt x="254534" y="143160"/>
                </a:lnTo>
                <a:lnTo>
                  <a:pt x="258630" y="139065"/>
                </a:lnTo>
                <a:lnTo>
                  <a:pt x="262916" y="133445"/>
                </a:lnTo>
                <a:lnTo>
                  <a:pt x="267202" y="127920"/>
                </a:lnTo>
                <a:lnTo>
                  <a:pt x="270536" y="122586"/>
                </a:lnTo>
                <a:lnTo>
                  <a:pt x="272917" y="117443"/>
                </a:lnTo>
                <a:lnTo>
                  <a:pt x="275394" y="112490"/>
                </a:lnTo>
                <a:lnTo>
                  <a:pt x="277394" y="106203"/>
                </a:lnTo>
                <a:lnTo>
                  <a:pt x="279108" y="98583"/>
                </a:lnTo>
                <a:lnTo>
                  <a:pt x="280823" y="91154"/>
                </a:lnTo>
                <a:lnTo>
                  <a:pt x="281585" y="84582"/>
                </a:lnTo>
                <a:lnTo>
                  <a:pt x="281585" y="73247"/>
                </a:lnTo>
                <a:lnTo>
                  <a:pt x="265488" y="62484"/>
                </a:lnTo>
                <a:lnTo>
                  <a:pt x="305664" y="62484"/>
                </a:lnTo>
                <a:lnTo>
                  <a:pt x="295682" y="107156"/>
                </a:lnTo>
                <a:lnTo>
                  <a:pt x="290217" y="134016"/>
                </a:lnTo>
                <a:lnTo>
                  <a:pt x="271679" y="134016"/>
                </a:lnTo>
                <a:lnTo>
                  <a:pt x="266354" y="141141"/>
                </a:lnTo>
                <a:lnTo>
                  <a:pt x="261225" y="147220"/>
                </a:lnTo>
                <a:lnTo>
                  <a:pt x="259032" y="149447"/>
                </a:lnTo>
                <a:close/>
              </a:path>
              <a:path w="307339" h="212089">
                <a:moveTo>
                  <a:pt x="260911" y="202692"/>
                </a:moveTo>
                <a:lnTo>
                  <a:pt x="234436" y="202692"/>
                </a:lnTo>
                <a:lnTo>
                  <a:pt x="241866" y="200691"/>
                </a:lnTo>
                <a:lnTo>
                  <a:pt x="252915" y="192309"/>
                </a:lnTo>
                <a:lnTo>
                  <a:pt x="270501" y="147220"/>
                </a:lnTo>
                <a:lnTo>
                  <a:pt x="273203" y="134302"/>
                </a:lnTo>
                <a:lnTo>
                  <a:pt x="271679" y="134016"/>
                </a:lnTo>
                <a:lnTo>
                  <a:pt x="290217" y="134016"/>
                </a:lnTo>
                <a:lnTo>
                  <a:pt x="280728" y="174402"/>
                </a:lnTo>
                <a:lnTo>
                  <a:pt x="264535" y="199453"/>
                </a:lnTo>
                <a:lnTo>
                  <a:pt x="260911" y="202692"/>
                </a:lnTo>
                <a:close/>
              </a:path>
              <a:path w="307339" h="212089">
                <a:moveTo>
                  <a:pt x="243104" y="149447"/>
                </a:moveTo>
                <a:lnTo>
                  <a:pt x="234531" y="149447"/>
                </a:lnTo>
                <a:lnTo>
                  <a:pt x="239294" y="149352"/>
                </a:lnTo>
                <a:lnTo>
                  <a:pt x="243104" y="149447"/>
                </a:lnTo>
                <a:close/>
              </a:path>
              <a:path w="307339" h="212089">
                <a:moveTo>
                  <a:pt x="234150" y="211836"/>
                </a:moveTo>
                <a:lnTo>
                  <a:pt x="225387" y="211836"/>
                </a:lnTo>
                <a:lnTo>
                  <a:pt x="206815" y="210297"/>
                </a:lnTo>
                <a:lnTo>
                  <a:pt x="193538" y="205668"/>
                </a:lnTo>
                <a:lnTo>
                  <a:pt x="185565" y="197932"/>
                </a:lnTo>
                <a:lnTo>
                  <a:pt x="182906" y="187071"/>
                </a:lnTo>
                <a:lnTo>
                  <a:pt x="182972" y="182689"/>
                </a:lnTo>
                <a:lnTo>
                  <a:pt x="199003" y="164592"/>
                </a:lnTo>
                <a:lnTo>
                  <a:pt x="207099" y="171164"/>
                </a:lnTo>
                <a:lnTo>
                  <a:pt x="205671" y="172878"/>
                </a:lnTo>
                <a:lnTo>
                  <a:pt x="204432" y="174593"/>
                </a:lnTo>
                <a:lnTo>
                  <a:pt x="202527" y="178022"/>
                </a:lnTo>
                <a:lnTo>
                  <a:pt x="201861" y="179641"/>
                </a:lnTo>
                <a:lnTo>
                  <a:pt x="201099" y="182689"/>
                </a:lnTo>
                <a:lnTo>
                  <a:pt x="200813" y="184594"/>
                </a:lnTo>
                <a:lnTo>
                  <a:pt x="200813" y="192309"/>
                </a:lnTo>
                <a:lnTo>
                  <a:pt x="202908" y="196405"/>
                </a:lnTo>
                <a:lnTo>
                  <a:pt x="206909" y="198881"/>
                </a:lnTo>
                <a:lnTo>
                  <a:pt x="210909" y="201453"/>
                </a:lnTo>
                <a:lnTo>
                  <a:pt x="217005" y="202692"/>
                </a:lnTo>
                <a:lnTo>
                  <a:pt x="260911" y="202692"/>
                </a:lnTo>
                <a:lnTo>
                  <a:pt x="260058" y="203454"/>
                </a:lnTo>
                <a:lnTo>
                  <a:pt x="254629" y="206502"/>
                </a:lnTo>
                <a:lnTo>
                  <a:pt x="248152" y="208597"/>
                </a:lnTo>
                <a:lnTo>
                  <a:pt x="241770" y="210788"/>
                </a:lnTo>
                <a:lnTo>
                  <a:pt x="234150" y="2118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7668" y="5330952"/>
            <a:ext cx="500380" cy="379730"/>
          </a:xfrm>
          <a:custGeom>
            <a:avLst/>
            <a:gdLst/>
            <a:ahLst/>
            <a:cxnLst/>
            <a:rect l="l" t="t" r="r" b="b"/>
            <a:pathLst>
              <a:path w="500379" h="379729">
                <a:moveTo>
                  <a:pt x="417576" y="379476"/>
                </a:moveTo>
                <a:lnTo>
                  <a:pt x="413004" y="370332"/>
                </a:lnTo>
                <a:lnTo>
                  <a:pt x="427886" y="358568"/>
                </a:lnTo>
                <a:lnTo>
                  <a:pt x="440626" y="343662"/>
                </a:lnTo>
                <a:lnTo>
                  <a:pt x="460248" y="303276"/>
                </a:lnTo>
                <a:lnTo>
                  <a:pt x="473202" y="250698"/>
                </a:lnTo>
                <a:lnTo>
                  <a:pt x="477012" y="188976"/>
                </a:lnTo>
                <a:lnTo>
                  <a:pt x="476107" y="156972"/>
                </a:lnTo>
                <a:lnTo>
                  <a:pt x="468010" y="99822"/>
                </a:lnTo>
                <a:lnTo>
                  <a:pt x="451151" y="53292"/>
                </a:lnTo>
                <a:lnTo>
                  <a:pt x="427243" y="20240"/>
                </a:lnTo>
                <a:lnTo>
                  <a:pt x="413004" y="9144"/>
                </a:lnTo>
                <a:lnTo>
                  <a:pt x="417576" y="0"/>
                </a:lnTo>
                <a:lnTo>
                  <a:pt x="450723" y="26479"/>
                </a:lnTo>
                <a:lnTo>
                  <a:pt x="477012" y="70104"/>
                </a:lnTo>
                <a:lnTo>
                  <a:pt x="494157" y="124968"/>
                </a:lnTo>
                <a:lnTo>
                  <a:pt x="499872" y="188976"/>
                </a:lnTo>
                <a:lnTo>
                  <a:pt x="498443" y="222146"/>
                </a:lnTo>
                <a:lnTo>
                  <a:pt x="487013" y="282201"/>
                </a:lnTo>
                <a:lnTo>
                  <a:pt x="464724" y="332541"/>
                </a:lnTo>
                <a:lnTo>
                  <a:pt x="435006" y="367450"/>
                </a:lnTo>
                <a:lnTo>
                  <a:pt x="417576" y="379476"/>
                </a:lnTo>
                <a:close/>
              </a:path>
              <a:path w="500379" h="379729">
                <a:moveTo>
                  <a:pt x="82295" y="379476"/>
                </a:moveTo>
                <a:lnTo>
                  <a:pt x="49149" y="351853"/>
                </a:lnTo>
                <a:lnTo>
                  <a:pt x="22860" y="309372"/>
                </a:lnTo>
                <a:lnTo>
                  <a:pt x="5714" y="253174"/>
                </a:lnTo>
                <a:lnTo>
                  <a:pt x="0" y="188976"/>
                </a:lnTo>
                <a:lnTo>
                  <a:pt x="1428" y="155829"/>
                </a:lnTo>
                <a:lnTo>
                  <a:pt x="12858" y="96393"/>
                </a:lnTo>
                <a:lnTo>
                  <a:pt x="35147" y="46077"/>
                </a:lnTo>
                <a:lnTo>
                  <a:pt x="64865" y="11168"/>
                </a:lnTo>
                <a:lnTo>
                  <a:pt x="82295" y="0"/>
                </a:lnTo>
                <a:lnTo>
                  <a:pt x="86867" y="9144"/>
                </a:lnTo>
                <a:lnTo>
                  <a:pt x="72628" y="20240"/>
                </a:lnTo>
                <a:lnTo>
                  <a:pt x="59817" y="35052"/>
                </a:lnTo>
                <a:lnTo>
                  <a:pt x="39624" y="74676"/>
                </a:lnTo>
                <a:lnTo>
                  <a:pt x="26670" y="127254"/>
                </a:lnTo>
                <a:lnTo>
                  <a:pt x="22860" y="188976"/>
                </a:lnTo>
                <a:lnTo>
                  <a:pt x="23764" y="220980"/>
                </a:lnTo>
                <a:lnTo>
                  <a:pt x="31861" y="278130"/>
                </a:lnTo>
                <a:lnTo>
                  <a:pt x="48506" y="325326"/>
                </a:lnTo>
                <a:lnTo>
                  <a:pt x="71985" y="358568"/>
                </a:lnTo>
                <a:lnTo>
                  <a:pt x="86867" y="370332"/>
                </a:lnTo>
                <a:lnTo>
                  <a:pt x="82295" y="37947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0632" y="5510784"/>
            <a:ext cx="312420" cy="15240"/>
          </a:xfrm>
          <a:custGeom>
            <a:avLst/>
            <a:gdLst/>
            <a:ahLst/>
            <a:cxnLst/>
            <a:rect l="l" t="t" r="r" b="b"/>
            <a:pathLst>
              <a:path w="312420" h="15239">
                <a:moveTo>
                  <a:pt x="312419" y="15239"/>
                </a:moveTo>
                <a:lnTo>
                  <a:pt x="0" y="15239"/>
                </a:lnTo>
                <a:lnTo>
                  <a:pt x="0" y="0"/>
                </a:lnTo>
                <a:lnTo>
                  <a:pt x="312419" y="0"/>
                </a:lnTo>
                <a:lnTo>
                  <a:pt x="312419" y="152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319833" y="5428487"/>
            <a:ext cx="527685" cy="157480"/>
            <a:chOff x="7319833" y="5428487"/>
            <a:chExt cx="527685" cy="15748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9833" y="5428488"/>
              <a:ext cx="97470" cy="1569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44727" y="5428487"/>
              <a:ext cx="402590" cy="157480"/>
            </a:xfrm>
            <a:custGeom>
              <a:avLst/>
              <a:gdLst/>
              <a:ahLst/>
              <a:cxnLst/>
              <a:rect l="l" t="t" r="r" b="b"/>
              <a:pathLst>
                <a:path w="402590" h="157479">
                  <a:moveTo>
                    <a:pt x="22872" y="129552"/>
                  </a:moveTo>
                  <a:lnTo>
                    <a:pt x="0" y="129552"/>
                  </a:lnTo>
                  <a:lnTo>
                    <a:pt x="0" y="155448"/>
                  </a:lnTo>
                  <a:lnTo>
                    <a:pt x="22872" y="155448"/>
                  </a:lnTo>
                  <a:lnTo>
                    <a:pt x="22872" y="129552"/>
                  </a:lnTo>
                  <a:close/>
                </a:path>
                <a:path w="402590" h="157479">
                  <a:moveTo>
                    <a:pt x="147739" y="61442"/>
                  </a:moveTo>
                  <a:lnTo>
                    <a:pt x="135356" y="16383"/>
                  </a:lnTo>
                  <a:lnTo>
                    <a:pt x="128244" y="9144"/>
                  </a:lnTo>
                  <a:lnTo>
                    <a:pt x="126428" y="8039"/>
                  </a:lnTo>
                  <a:lnTo>
                    <a:pt x="126428" y="55105"/>
                  </a:lnTo>
                  <a:lnTo>
                    <a:pt x="126403" y="63919"/>
                  </a:lnTo>
                  <a:lnTo>
                    <a:pt x="126022" y="65443"/>
                  </a:lnTo>
                  <a:lnTo>
                    <a:pt x="125742" y="67056"/>
                  </a:lnTo>
                  <a:lnTo>
                    <a:pt x="125361" y="68300"/>
                  </a:lnTo>
                  <a:lnTo>
                    <a:pt x="124790" y="69253"/>
                  </a:lnTo>
                  <a:lnTo>
                    <a:pt x="124218" y="70294"/>
                  </a:lnTo>
                  <a:lnTo>
                    <a:pt x="123647" y="71056"/>
                  </a:lnTo>
                  <a:lnTo>
                    <a:pt x="122974" y="71628"/>
                  </a:lnTo>
                  <a:lnTo>
                    <a:pt x="121069" y="73342"/>
                  </a:lnTo>
                  <a:lnTo>
                    <a:pt x="118973" y="74866"/>
                  </a:lnTo>
                  <a:lnTo>
                    <a:pt x="116598" y="76200"/>
                  </a:lnTo>
                  <a:lnTo>
                    <a:pt x="114211" y="77635"/>
                  </a:lnTo>
                  <a:lnTo>
                    <a:pt x="111734" y="78778"/>
                  </a:lnTo>
                  <a:lnTo>
                    <a:pt x="109258" y="79629"/>
                  </a:lnTo>
                  <a:lnTo>
                    <a:pt x="106781" y="80581"/>
                  </a:lnTo>
                  <a:lnTo>
                    <a:pt x="104305" y="81343"/>
                  </a:lnTo>
                  <a:lnTo>
                    <a:pt x="101638" y="81724"/>
                  </a:lnTo>
                  <a:lnTo>
                    <a:pt x="99072" y="82207"/>
                  </a:lnTo>
                  <a:lnTo>
                    <a:pt x="96304" y="82397"/>
                  </a:lnTo>
                  <a:lnTo>
                    <a:pt x="93446" y="82296"/>
                  </a:lnTo>
                  <a:lnTo>
                    <a:pt x="85064" y="82397"/>
                  </a:lnTo>
                  <a:lnTo>
                    <a:pt x="67068" y="41821"/>
                  </a:lnTo>
                  <a:lnTo>
                    <a:pt x="67640" y="36868"/>
                  </a:lnTo>
                  <a:lnTo>
                    <a:pt x="98018" y="9144"/>
                  </a:lnTo>
                  <a:lnTo>
                    <a:pt x="104305" y="9245"/>
                  </a:lnTo>
                  <a:lnTo>
                    <a:pt x="125717" y="43611"/>
                  </a:lnTo>
                  <a:lnTo>
                    <a:pt x="126428" y="55105"/>
                  </a:lnTo>
                  <a:lnTo>
                    <a:pt x="126428" y="8039"/>
                  </a:lnTo>
                  <a:lnTo>
                    <a:pt x="120078" y="4165"/>
                  </a:lnTo>
                  <a:lnTo>
                    <a:pt x="110324" y="1079"/>
                  </a:lnTo>
                  <a:lnTo>
                    <a:pt x="99161" y="0"/>
                  </a:lnTo>
                  <a:lnTo>
                    <a:pt x="90309" y="101"/>
                  </a:lnTo>
                  <a:lnTo>
                    <a:pt x="54775" y="19431"/>
                  </a:lnTo>
                  <a:lnTo>
                    <a:pt x="45732" y="43154"/>
                  </a:lnTo>
                  <a:lnTo>
                    <a:pt x="45732" y="58864"/>
                  </a:lnTo>
                  <a:lnTo>
                    <a:pt x="47256" y="66776"/>
                  </a:lnTo>
                  <a:lnTo>
                    <a:pt x="50165" y="73152"/>
                  </a:lnTo>
                  <a:lnTo>
                    <a:pt x="53352" y="80200"/>
                  </a:lnTo>
                  <a:lnTo>
                    <a:pt x="57823" y="85445"/>
                  </a:lnTo>
                  <a:lnTo>
                    <a:pt x="63830" y="89065"/>
                  </a:lnTo>
                  <a:lnTo>
                    <a:pt x="69824" y="92773"/>
                  </a:lnTo>
                  <a:lnTo>
                    <a:pt x="77063" y="94589"/>
                  </a:lnTo>
                  <a:lnTo>
                    <a:pt x="85547" y="94488"/>
                  </a:lnTo>
                  <a:lnTo>
                    <a:pt x="92786" y="94589"/>
                  </a:lnTo>
                  <a:lnTo>
                    <a:pt x="93383" y="94488"/>
                  </a:lnTo>
                  <a:lnTo>
                    <a:pt x="99453" y="93535"/>
                  </a:lnTo>
                  <a:lnTo>
                    <a:pt x="111658" y="89369"/>
                  </a:lnTo>
                  <a:lnTo>
                    <a:pt x="118021" y="86106"/>
                  </a:lnTo>
                  <a:lnTo>
                    <a:pt x="123126" y="82397"/>
                  </a:lnTo>
                  <a:lnTo>
                    <a:pt x="124307" y="81534"/>
                  </a:lnTo>
                  <a:lnTo>
                    <a:pt x="125450" y="81915"/>
                  </a:lnTo>
                  <a:lnTo>
                    <a:pt x="112229" y="123901"/>
                  </a:lnTo>
                  <a:lnTo>
                    <a:pt x="77711" y="144411"/>
                  </a:lnTo>
                  <a:lnTo>
                    <a:pt x="70116" y="144780"/>
                  </a:lnTo>
                  <a:lnTo>
                    <a:pt x="70116" y="150596"/>
                  </a:lnTo>
                  <a:lnTo>
                    <a:pt x="74688" y="156972"/>
                  </a:lnTo>
                  <a:lnTo>
                    <a:pt x="85344" y="155409"/>
                  </a:lnTo>
                  <a:lnTo>
                    <a:pt x="95313" y="152666"/>
                  </a:lnTo>
                  <a:lnTo>
                    <a:pt x="127749" y="130009"/>
                  </a:lnTo>
                  <a:lnTo>
                    <a:pt x="145554" y="89369"/>
                  </a:lnTo>
                  <a:lnTo>
                    <a:pt x="146608" y="81534"/>
                  </a:lnTo>
                  <a:lnTo>
                    <a:pt x="147269" y="76746"/>
                  </a:lnTo>
                  <a:lnTo>
                    <a:pt x="147612" y="68300"/>
                  </a:lnTo>
                  <a:lnTo>
                    <a:pt x="147739" y="61442"/>
                  </a:lnTo>
                  <a:close/>
                </a:path>
                <a:path w="402590" h="157479">
                  <a:moveTo>
                    <a:pt x="283476" y="86868"/>
                  </a:moveTo>
                  <a:lnTo>
                    <a:pt x="274332" y="86868"/>
                  </a:lnTo>
                  <a:lnTo>
                    <a:pt x="273278" y="90678"/>
                  </a:lnTo>
                  <a:lnTo>
                    <a:pt x="272135" y="93345"/>
                  </a:lnTo>
                  <a:lnTo>
                    <a:pt x="270903" y="94869"/>
                  </a:lnTo>
                  <a:lnTo>
                    <a:pt x="269659" y="96494"/>
                  </a:lnTo>
                  <a:lnTo>
                    <a:pt x="268135" y="97637"/>
                  </a:lnTo>
                  <a:lnTo>
                    <a:pt x="266230" y="98209"/>
                  </a:lnTo>
                  <a:lnTo>
                    <a:pt x="264325" y="98869"/>
                  </a:lnTo>
                  <a:lnTo>
                    <a:pt x="261188" y="99161"/>
                  </a:lnTo>
                  <a:lnTo>
                    <a:pt x="256806" y="99060"/>
                  </a:lnTo>
                  <a:lnTo>
                    <a:pt x="254520" y="99060"/>
                  </a:lnTo>
                  <a:lnTo>
                    <a:pt x="254520" y="26962"/>
                  </a:lnTo>
                  <a:lnTo>
                    <a:pt x="254520" y="1524"/>
                  </a:lnTo>
                  <a:lnTo>
                    <a:pt x="237947" y="1524"/>
                  </a:lnTo>
                  <a:lnTo>
                    <a:pt x="235750" y="4876"/>
                  </a:lnTo>
                  <a:lnTo>
                    <a:pt x="235750" y="26962"/>
                  </a:lnTo>
                  <a:lnTo>
                    <a:pt x="235280" y="38201"/>
                  </a:lnTo>
                  <a:lnTo>
                    <a:pt x="234708" y="63728"/>
                  </a:lnTo>
                  <a:lnTo>
                    <a:pt x="234708" y="99060"/>
                  </a:lnTo>
                  <a:lnTo>
                    <a:pt x="190703" y="99060"/>
                  </a:lnTo>
                  <a:lnTo>
                    <a:pt x="190703" y="97536"/>
                  </a:lnTo>
                  <a:lnTo>
                    <a:pt x="234708" y="26962"/>
                  </a:lnTo>
                  <a:lnTo>
                    <a:pt x="235750" y="26962"/>
                  </a:lnTo>
                  <a:lnTo>
                    <a:pt x="235750" y="4876"/>
                  </a:lnTo>
                  <a:lnTo>
                    <a:pt x="172224" y="101536"/>
                  </a:lnTo>
                  <a:lnTo>
                    <a:pt x="172224" y="109728"/>
                  </a:lnTo>
                  <a:lnTo>
                    <a:pt x="234708" y="109728"/>
                  </a:lnTo>
                  <a:lnTo>
                    <a:pt x="234708" y="133070"/>
                  </a:lnTo>
                  <a:lnTo>
                    <a:pt x="234518" y="137071"/>
                  </a:lnTo>
                  <a:lnTo>
                    <a:pt x="233946" y="139636"/>
                  </a:lnTo>
                  <a:lnTo>
                    <a:pt x="233464" y="142303"/>
                  </a:lnTo>
                  <a:lnTo>
                    <a:pt x="232422" y="144310"/>
                  </a:lnTo>
                  <a:lnTo>
                    <a:pt x="230898" y="145643"/>
                  </a:lnTo>
                  <a:lnTo>
                    <a:pt x="229374" y="147066"/>
                  </a:lnTo>
                  <a:lnTo>
                    <a:pt x="226225" y="148310"/>
                  </a:lnTo>
                  <a:lnTo>
                    <a:pt x="221564" y="149352"/>
                  </a:lnTo>
                  <a:lnTo>
                    <a:pt x="221564" y="155448"/>
                  </a:lnTo>
                  <a:lnTo>
                    <a:pt x="267665" y="155448"/>
                  </a:lnTo>
                  <a:lnTo>
                    <a:pt x="267665" y="149352"/>
                  </a:lnTo>
                  <a:lnTo>
                    <a:pt x="264236" y="148590"/>
                  </a:lnTo>
                  <a:lnTo>
                    <a:pt x="261658" y="147828"/>
                  </a:lnTo>
                  <a:lnTo>
                    <a:pt x="260134" y="146875"/>
                  </a:lnTo>
                  <a:lnTo>
                    <a:pt x="258610" y="146024"/>
                  </a:lnTo>
                  <a:lnTo>
                    <a:pt x="257467" y="144881"/>
                  </a:lnTo>
                  <a:lnTo>
                    <a:pt x="256705" y="143548"/>
                  </a:lnTo>
                  <a:lnTo>
                    <a:pt x="255943" y="142303"/>
                  </a:lnTo>
                  <a:lnTo>
                    <a:pt x="255371" y="140589"/>
                  </a:lnTo>
                  <a:lnTo>
                    <a:pt x="254990" y="138303"/>
                  </a:lnTo>
                  <a:lnTo>
                    <a:pt x="254711" y="136118"/>
                  </a:lnTo>
                  <a:lnTo>
                    <a:pt x="254546" y="133070"/>
                  </a:lnTo>
                  <a:lnTo>
                    <a:pt x="254520" y="109728"/>
                  </a:lnTo>
                  <a:lnTo>
                    <a:pt x="282041" y="109728"/>
                  </a:lnTo>
                  <a:lnTo>
                    <a:pt x="282702" y="99161"/>
                  </a:lnTo>
                  <a:lnTo>
                    <a:pt x="283476" y="86868"/>
                  </a:lnTo>
                  <a:close/>
                </a:path>
                <a:path w="402590" h="157479">
                  <a:moveTo>
                    <a:pt x="402336" y="76581"/>
                  </a:moveTo>
                  <a:lnTo>
                    <a:pt x="395668" y="29819"/>
                  </a:lnTo>
                  <a:lnTo>
                    <a:pt x="381012" y="8902"/>
                  </a:lnTo>
                  <a:lnTo>
                    <a:pt x="381012" y="81445"/>
                  </a:lnTo>
                  <a:lnTo>
                    <a:pt x="380593" y="97396"/>
                  </a:lnTo>
                  <a:lnTo>
                    <a:pt x="370700" y="138849"/>
                  </a:lnTo>
                  <a:lnTo>
                    <a:pt x="354152" y="147828"/>
                  </a:lnTo>
                  <a:lnTo>
                    <a:pt x="347472" y="146812"/>
                  </a:lnTo>
                  <a:lnTo>
                    <a:pt x="327863" y="108572"/>
                  </a:lnTo>
                  <a:lnTo>
                    <a:pt x="326224" y="68986"/>
                  </a:lnTo>
                  <a:lnTo>
                    <a:pt x="326491" y="61734"/>
                  </a:lnTo>
                  <a:lnTo>
                    <a:pt x="334238" y="21526"/>
                  </a:lnTo>
                  <a:lnTo>
                    <a:pt x="353580" y="9144"/>
                  </a:lnTo>
                  <a:lnTo>
                    <a:pt x="359295" y="9245"/>
                  </a:lnTo>
                  <a:lnTo>
                    <a:pt x="379158" y="48120"/>
                  </a:lnTo>
                  <a:lnTo>
                    <a:pt x="381012" y="81445"/>
                  </a:lnTo>
                  <a:lnTo>
                    <a:pt x="381012" y="8902"/>
                  </a:lnTo>
                  <a:lnTo>
                    <a:pt x="375348" y="4851"/>
                  </a:lnTo>
                  <a:lnTo>
                    <a:pt x="365480" y="1257"/>
                  </a:lnTo>
                  <a:lnTo>
                    <a:pt x="354050" y="0"/>
                  </a:lnTo>
                  <a:lnTo>
                    <a:pt x="346913" y="101"/>
                  </a:lnTo>
                  <a:lnTo>
                    <a:pt x="315480" y="24650"/>
                  </a:lnTo>
                  <a:lnTo>
                    <a:pt x="305041" y="69989"/>
                  </a:lnTo>
                  <a:lnTo>
                    <a:pt x="304863" y="81445"/>
                  </a:lnTo>
                  <a:lnTo>
                    <a:pt x="305536" y="98171"/>
                  </a:lnTo>
                  <a:lnTo>
                    <a:pt x="316522" y="137922"/>
                  </a:lnTo>
                  <a:lnTo>
                    <a:pt x="352336" y="156972"/>
                  </a:lnTo>
                  <a:lnTo>
                    <a:pt x="363880" y="155727"/>
                  </a:lnTo>
                  <a:lnTo>
                    <a:pt x="373926" y="151942"/>
                  </a:lnTo>
                  <a:lnTo>
                    <a:pt x="379476" y="147828"/>
                  </a:lnTo>
                  <a:lnTo>
                    <a:pt x="382485" y="145605"/>
                  </a:lnTo>
                  <a:lnTo>
                    <a:pt x="389585" y="136690"/>
                  </a:lnTo>
                  <a:lnTo>
                    <a:pt x="395185" y="125310"/>
                  </a:lnTo>
                  <a:lnTo>
                    <a:pt x="399173" y="111480"/>
                  </a:lnTo>
                  <a:lnTo>
                    <a:pt x="401548" y="95211"/>
                  </a:lnTo>
                  <a:lnTo>
                    <a:pt x="402336" y="76581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26" y="2498228"/>
            <a:ext cx="4946650" cy="5238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305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04775" algn="l"/>
              </a:tabLst>
            </a:pP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 attribute: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(let 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say</a:t>
            </a:r>
            <a:r>
              <a:rPr sz="15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libri"/>
                <a:cs typeface="Calibri"/>
              </a:rPr>
              <a:t>Outlook)</a:t>
            </a:r>
            <a:endParaRPr sz="15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17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F3F3F"/>
                </a:solidFill>
                <a:latin typeface="Calibri"/>
                <a:cs typeface="Calibri"/>
              </a:rPr>
              <a:t>‘Sunny’,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‘Rainy’,</a:t>
            </a:r>
            <a:r>
              <a:rPr sz="1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‘Overcast’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6235" y="3177539"/>
            <a:ext cx="1141730" cy="125095"/>
          </a:xfrm>
          <a:custGeom>
            <a:avLst/>
            <a:gdLst/>
            <a:ahLst/>
            <a:cxnLst/>
            <a:rect l="l" t="t" r="r" b="b"/>
            <a:pathLst>
              <a:path w="1141730" h="125095">
                <a:moveTo>
                  <a:pt x="1101852" y="124968"/>
                </a:moveTo>
                <a:lnTo>
                  <a:pt x="1100328" y="120396"/>
                </a:lnTo>
                <a:lnTo>
                  <a:pt x="1107757" y="117300"/>
                </a:lnTo>
                <a:lnTo>
                  <a:pt x="1114044" y="112776"/>
                </a:lnTo>
                <a:lnTo>
                  <a:pt x="1130260" y="73366"/>
                </a:lnTo>
                <a:lnTo>
                  <a:pt x="1130808" y="62484"/>
                </a:lnTo>
                <a:lnTo>
                  <a:pt x="1130260" y="51601"/>
                </a:lnTo>
                <a:lnTo>
                  <a:pt x="1114044" y="12192"/>
                </a:lnTo>
                <a:lnTo>
                  <a:pt x="1100328" y="4572"/>
                </a:lnTo>
                <a:lnTo>
                  <a:pt x="1101852" y="0"/>
                </a:lnTo>
                <a:lnTo>
                  <a:pt x="1136332" y="30765"/>
                </a:lnTo>
                <a:lnTo>
                  <a:pt x="1141476" y="62484"/>
                </a:lnTo>
                <a:lnTo>
                  <a:pt x="1140904" y="73628"/>
                </a:lnTo>
                <a:lnTo>
                  <a:pt x="1126283" y="111037"/>
                </a:lnTo>
                <a:lnTo>
                  <a:pt x="1111329" y="121848"/>
                </a:lnTo>
                <a:lnTo>
                  <a:pt x="1101852" y="124968"/>
                </a:lnTo>
                <a:close/>
              </a:path>
              <a:path w="1141730" h="125095">
                <a:moveTo>
                  <a:pt x="39624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4" y="0"/>
                </a:lnTo>
                <a:lnTo>
                  <a:pt x="42672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7" y="120396"/>
                </a:lnTo>
                <a:lnTo>
                  <a:pt x="39624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0479" y="3234932"/>
            <a:ext cx="2127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3180" y="3235451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4"/>
                </a:moveTo>
                <a:lnTo>
                  <a:pt x="0" y="9144"/>
                </a:lnTo>
                <a:lnTo>
                  <a:pt x="0" y="0"/>
                </a:lnTo>
                <a:lnTo>
                  <a:pt x="187451" y="0"/>
                </a:lnTo>
                <a:lnTo>
                  <a:pt x="187451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420" y="3129774"/>
            <a:ext cx="24606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𝑂𝑢𝑡𝑙𝑜𝑜𝑘</a:t>
            </a:r>
            <a:r>
              <a:rPr sz="10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𝑆𝑢𝑛𝑛𝑦  </a:t>
            </a:r>
            <a:r>
              <a:rPr sz="10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0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2  </a:t>
            </a:r>
            <a:r>
              <a:rPr sz="1125" spc="195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309" y="3193758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6087" y="3128784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0987"/>
                </a:lnTo>
                <a:lnTo>
                  <a:pt x="12192" y="181356"/>
                </a:lnTo>
                <a:lnTo>
                  <a:pt x="37909" y="216496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86"/>
                </a:lnTo>
                <a:lnTo>
                  <a:pt x="34290" y="202120"/>
                </a:lnTo>
                <a:lnTo>
                  <a:pt x="17983" y="163753"/>
                </a:lnTo>
                <a:lnTo>
                  <a:pt x="12192" y="111252"/>
                </a:lnTo>
                <a:lnTo>
                  <a:pt x="12788" y="92405"/>
                </a:lnTo>
                <a:lnTo>
                  <a:pt x="22860" y="44196"/>
                </a:lnTo>
                <a:lnTo>
                  <a:pt x="41719" y="11404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28" y="106667"/>
                </a:moveTo>
                <a:lnTo>
                  <a:pt x="54876" y="106667"/>
                </a:lnTo>
                <a:lnTo>
                  <a:pt x="54876" y="115824"/>
                </a:lnTo>
                <a:lnTo>
                  <a:pt x="242328" y="115824"/>
                </a:lnTo>
                <a:lnTo>
                  <a:pt x="242328" y="106667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18" y="56591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04"/>
                </a:lnTo>
                <a:lnTo>
                  <a:pt x="262890" y="20383"/>
                </a:lnTo>
                <a:lnTo>
                  <a:pt x="279209" y="58737"/>
                </a:lnTo>
                <a:lnTo>
                  <a:pt x="284988" y="111252"/>
                </a:lnTo>
                <a:lnTo>
                  <a:pt x="284403" y="130086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22"/>
                </a:lnTo>
                <a:lnTo>
                  <a:pt x="293941" y="149161"/>
                </a:lnTo>
                <a:lnTo>
                  <a:pt x="296354" y="130987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6871" y="3050528"/>
            <a:ext cx="5467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162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213" y="3234932"/>
            <a:ext cx="62611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54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	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3967" y="3235451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4"/>
                </a:moveTo>
                <a:lnTo>
                  <a:pt x="0" y="9144"/>
                </a:lnTo>
                <a:lnTo>
                  <a:pt x="0" y="0"/>
                </a:lnTo>
                <a:lnTo>
                  <a:pt x="187451" y="0"/>
                </a:lnTo>
                <a:lnTo>
                  <a:pt x="187451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51593" y="3129774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3558" y="3193758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6888" y="3128772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99033" y="3058149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2+3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1752" y="3235451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4"/>
                </a:moveTo>
                <a:lnTo>
                  <a:pt x="0" y="9144"/>
                </a:lnTo>
                <a:lnTo>
                  <a:pt x="0" y="0"/>
                </a:lnTo>
                <a:lnTo>
                  <a:pt x="187451" y="0"/>
                </a:lnTo>
                <a:lnTo>
                  <a:pt x="187451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90085" y="3129774"/>
            <a:ext cx="49403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0.971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6236" y="3752088"/>
            <a:ext cx="1118870" cy="125095"/>
          </a:xfrm>
          <a:custGeom>
            <a:avLst/>
            <a:gdLst/>
            <a:ahLst/>
            <a:cxnLst/>
            <a:rect l="l" t="t" r="r" b="b"/>
            <a:pathLst>
              <a:path w="1118870" h="125095">
                <a:moveTo>
                  <a:pt x="1078992" y="124968"/>
                </a:moveTo>
                <a:lnTo>
                  <a:pt x="1077468" y="120396"/>
                </a:lnTo>
                <a:lnTo>
                  <a:pt x="1084897" y="117300"/>
                </a:lnTo>
                <a:lnTo>
                  <a:pt x="1091184" y="112776"/>
                </a:lnTo>
                <a:lnTo>
                  <a:pt x="1107400" y="73366"/>
                </a:lnTo>
                <a:lnTo>
                  <a:pt x="1107948" y="62484"/>
                </a:lnTo>
                <a:lnTo>
                  <a:pt x="1107400" y="51601"/>
                </a:lnTo>
                <a:lnTo>
                  <a:pt x="1091184" y="12192"/>
                </a:lnTo>
                <a:lnTo>
                  <a:pt x="1077468" y="4572"/>
                </a:lnTo>
                <a:lnTo>
                  <a:pt x="1078992" y="0"/>
                </a:lnTo>
                <a:lnTo>
                  <a:pt x="1113472" y="30765"/>
                </a:lnTo>
                <a:lnTo>
                  <a:pt x="1118616" y="62484"/>
                </a:lnTo>
                <a:lnTo>
                  <a:pt x="1118044" y="73628"/>
                </a:lnTo>
                <a:lnTo>
                  <a:pt x="1103423" y="111037"/>
                </a:lnTo>
                <a:lnTo>
                  <a:pt x="1088469" y="121848"/>
                </a:lnTo>
                <a:lnTo>
                  <a:pt x="1078992" y="124968"/>
                </a:lnTo>
                <a:close/>
              </a:path>
              <a:path w="1118870" h="125095">
                <a:moveTo>
                  <a:pt x="39623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3" y="0"/>
                </a:lnTo>
                <a:lnTo>
                  <a:pt x="42671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8" y="120396"/>
                </a:lnTo>
                <a:lnTo>
                  <a:pt x="39623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47601" y="3809431"/>
            <a:ext cx="2127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60319" y="3810000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8420" y="3704306"/>
            <a:ext cx="24377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𝑂𝑢𝑡𝑙𝑜𝑜𝑘</a:t>
            </a:r>
            <a:r>
              <a:rPr sz="10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𝑅𝑎𝑖𝑛𝑦  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3  </a:t>
            </a:r>
            <a:r>
              <a:rPr sz="1125" spc="195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9931" y="3768318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63227" y="3703319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1000"/>
                </a:lnTo>
                <a:lnTo>
                  <a:pt x="12192" y="181356"/>
                </a:lnTo>
                <a:lnTo>
                  <a:pt x="37909" y="216509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83" y="163766"/>
                </a:lnTo>
                <a:lnTo>
                  <a:pt x="12192" y="111252"/>
                </a:lnTo>
                <a:lnTo>
                  <a:pt x="12788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28" y="106680"/>
                </a:moveTo>
                <a:lnTo>
                  <a:pt x="54864" y="106680"/>
                </a:lnTo>
                <a:lnTo>
                  <a:pt x="54864" y="115824"/>
                </a:lnTo>
                <a:lnTo>
                  <a:pt x="242328" y="115824"/>
                </a:lnTo>
                <a:lnTo>
                  <a:pt x="242328" y="106680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18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209" y="58750"/>
                </a:lnTo>
                <a:lnTo>
                  <a:pt x="284988" y="111252"/>
                </a:lnTo>
                <a:lnTo>
                  <a:pt x="284403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54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43986" y="3625058"/>
            <a:ext cx="54356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03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15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5389" y="3809431"/>
            <a:ext cx="62357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2275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	2</a:t>
            </a:r>
            <a:r>
              <a:rPr sz="7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28059" y="3810000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25698" y="3704306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9192" y="3768318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30979" y="3703320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3095" y="3632709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2+3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85844" y="3810000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65746" y="3704306"/>
            <a:ext cx="49403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0.971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6235" y="4084320"/>
            <a:ext cx="1312545" cy="125095"/>
          </a:xfrm>
          <a:custGeom>
            <a:avLst/>
            <a:gdLst/>
            <a:ahLst/>
            <a:cxnLst/>
            <a:rect l="l" t="t" r="r" b="b"/>
            <a:pathLst>
              <a:path w="1312545" h="125095">
                <a:moveTo>
                  <a:pt x="1272540" y="124968"/>
                </a:moveTo>
                <a:lnTo>
                  <a:pt x="1271016" y="120396"/>
                </a:lnTo>
                <a:lnTo>
                  <a:pt x="1278445" y="117300"/>
                </a:lnTo>
                <a:lnTo>
                  <a:pt x="1284732" y="112776"/>
                </a:lnTo>
                <a:lnTo>
                  <a:pt x="1300948" y="73366"/>
                </a:lnTo>
                <a:lnTo>
                  <a:pt x="1301496" y="62484"/>
                </a:lnTo>
                <a:lnTo>
                  <a:pt x="1300948" y="51601"/>
                </a:lnTo>
                <a:lnTo>
                  <a:pt x="1284732" y="12192"/>
                </a:lnTo>
                <a:lnTo>
                  <a:pt x="1271016" y="4572"/>
                </a:lnTo>
                <a:lnTo>
                  <a:pt x="1272540" y="0"/>
                </a:lnTo>
                <a:lnTo>
                  <a:pt x="1307020" y="30765"/>
                </a:lnTo>
                <a:lnTo>
                  <a:pt x="1312164" y="62484"/>
                </a:lnTo>
                <a:lnTo>
                  <a:pt x="1311592" y="73628"/>
                </a:lnTo>
                <a:lnTo>
                  <a:pt x="1296971" y="111037"/>
                </a:lnTo>
                <a:lnTo>
                  <a:pt x="1282017" y="121848"/>
                </a:lnTo>
                <a:lnTo>
                  <a:pt x="1272540" y="124968"/>
                </a:lnTo>
                <a:close/>
              </a:path>
              <a:path w="1312545" h="125095">
                <a:moveTo>
                  <a:pt x="39624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4" y="0"/>
                </a:lnTo>
                <a:lnTo>
                  <a:pt x="42672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5" y="112776"/>
                </a:lnTo>
                <a:lnTo>
                  <a:pt x="41148" y="120396"/>
                </a:lnTo>
                <a:lnTo>
                  <a:pt x="39624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5392" y="414223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8420" y="4036558"/>
            <a:ext cx="263271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𝑂𝑢𝑡𝑙𝑜𝑜𝑘</a:t>
            </a:r>
            <a:r>
              <a:rPr sz="10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𝑂𝑣𝑒𝑟𝑐𝑎𝑠𝑡  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4  </a:t>
            </a:r>
            <a:r>
              <a:rPr sz="1125" spc="202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4990" y="4100521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58311" y="4035551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25" y="131000"/>
                </a:lnTo>
                <a:lnTo>
                  <a:pt x="12192" y="181356"/>
                </a:lnTo>
                <a:lnTo>
                  <a:pt x="37909" y="216509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70" y="163766"/>
                </a:lnTo>
                <a:lnTo>
                  <a:pt x="12192" y="111252"/>
                </a:lnTo>
                <a:lnTo>
                  <a:pt x="12776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03" y="106692"/>
                </a:moveTo>
                <a:lnTo>
                  <a:pt x="54851" y="106692"/>
                </a:lnTo>
                <a:lnTo>
                  <a:pt x="54851" y="115824"/>
                </a:lnTo>
                <a:lnTo>
                  <a:pt x="242303" y="115824"/>
                </a:lnTo>
                <a:lnTo>
                  <a:pt x="242303" y="106692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06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196" y="58750"/>
                </a:lnTo>
                <a:lnTo>
                  <a:pt x="284988" y="111252"/>
                </a:lnTo>
                <a:lnTo>
                  <a:pt x="284391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41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39064" y="3957291"/>
            <a:ext cx="5454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03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4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42671" y="4141694"/>
            <a:ext cx="118237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0230" algn="l"/>
                <a:tab pos="98171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	4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	4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24655" y="414223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22264" y="4036558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5750" y="4100521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27576" y="4035552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69714" y="3964912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4+0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82440" y="414223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60830" y="4036558"/>
            <a:ext cx="2406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47744" y="4436364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4007" y="4436364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7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7" y="0"/>
                </a:lnTo>
                <a:lnTo>
                  <a:pt x="10667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44544" y="4388562"/>
            <a:ext cx="1403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u="sng" spc="6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52718" y="4452614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u="sng" spc="6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7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18788" y="4629911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1440" y="4629911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14648" y="4582156"/>
            <a:ext cx="977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13165" y="4554702"/>
            <a:ext cx="819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6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3795" y="4490720"/>
            <a:ext cx="7772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0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82942" y="4287353"/>
            <a:ext cx="2263775" cy="556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409"/>
              </a:spcBef>
            </a:pPr>
            <a:r>
              <a:rPr sz="750" spc="30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84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050">
              <a:latin typeface="Cambria Math"/>
              <a:cs typeface="Cambria Math"/>
            </a:endParaRPr>
          </a:p>
          <a:p>
            <a:pPr marL="2061845">
              <a:lnSpc>
                <a:spcPct val="100000"/>
              </a:lnSpc>
              <a:spcBef>
                <a:spcPts val="395"/>
              </a:spcBef>
            </a:pPr>
            <a:r>
              <a:rPr sz="750" spc="8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7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01648" y="4841234"/>
            <a:ext cx="20383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13688" y="5222747"/>
            <a:ext cx="702945" cy="125095"/>
          </a:xfrm>
          <a:custGeom>
            <a:avLst/>
            <a:gdLst/>
            <a:ahLst/>
            <a:cxnLst/>
            <a:rect l="l" t="t" r="r" b="b"/>
            <a:pathLst>
              <a:path w="702944" h="125095">
                <a:moveTo>
                  <a:pt x="662940" y="124968"/>
                </a:moveTo>
                <a:lnTo>
                  <a:pt x="661416" y="120396"/>
                </a:lnTo>
                <a:lnTo>
                  <a:pt x="668845" y="117300"/>
                </a:lnTo>
                <a:lnTo>
                  <a:pt x="675132" y="112776"/>
                </a:lnTo>
                <a:lnTo>
                  <a:pt x="691348" y="73366"/>
                </a:lnTo>
                <a:lnTo>
                  <a:pt x="691896" y="62484"/>
                </a:lnTo>
                <a:lnTo>
                  <a:pt x="691348" y="51601"/>
                </a:lnTo>
                <a:lnTo>
                  <a:pt x="675132" y="12192"/>
                </a:lnTo>
                <a:lnTo>
                  <a:pt x="661416" y="4572"/>
                </a:lnTo>
                <a:lnTo>
                  <a:pt x="662940" y="0"/>
                </a:lnTo>
                <a:lnTo>
                  <a:pt x="697420" y="30765"/>
                </a:lnTo>
                <a:lnTo>
                  <a:pt x="702564" y="62484"/>
                </a:lnTo>
                <a:lnTo>
                  <a:pt x="701992" y="73628"/>
                </a:lnTo>
                <a:lnTo>
                  <a:pt x="687371" y="111037"/>
                </a:lnTo>
                <a:lnTo>
                  <a:pt x="672417" y="121848"/>
                </a:lnTo>
                <a:lnTo>
                  <a:pt x="662940" y="124968"/>
                </a:lnTo>
                <a:close/>
              </a:path>
              <a:path w="702944" h="125095">
                <a:moveTo>
                  <a:pt x="39623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3" y="0"/>
                </a:lnTo>
                <a:lnTo>
                  <a:pt x="42671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7" y="120396"/>
                </a:lnTo>
                <a:lnTo>
                  <a:pt x="39623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232395" y="5174984"/>
            <a:ext cx="9486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𝐼 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3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0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𝑂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𝑘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06751" y="5280660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4" y="9143"/>
                </a:moveTo>
                <a:lnTo>
                  <a:pt x="0" y="9143"/>
                </a:lnTo>
                <a:lnTo>
                  <a:pt x="0" y="0"/>
                </a:lnTo>
                <a:lnTo>
                  <a:pt x="313944" y="0"/>
                </a:lnTo>
                <a:lnTo>
                  <a:pt x="313944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4032" y="5072868"/>
            <a:ext cx="130556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78535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3	3</a:t>
            </a:r>
            <a:r>
              <a:rPr sz="10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72967" y="5280660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3"/>
                </a:moveTo>
                <a:lnTo>
                  <a:pt x="0" y="9143"/>
                </a:lnTo>
                <a:lnTo>
                  <a:pt x="0" y="0"/>
                </a:lnTo>
                <a:lnTo>
                  <a:pt x="313943" y="0"/>
                </a:lnTo>
                <a:lnTo>
                  <a:pt x="3139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126512" y="5072868"/>
            <a:ext cx="3397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0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94032" y="5266421"/>
            <a:ext cx="227203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78535" algn="l"/>
                <a:tab pos="1945005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5	9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5	9</a:t>
            </a:r>
            <a:r>
              <a:rPr sz="10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39184" y="5280660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3"/>
                </a:moveTo>
                <a:lnTo>
                  <a:pt x="0" y="9143"/>
                </a:lnTo>
                <a:lnTo>
                  <a:pt x="0" y="0"/>
                </a:lnTo>
                <a:lnTo>
                  <a:pt x="313943" y="0"/>
                </a:lnTo>
                <a:lnTo>
                  <a:pt x="3139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538486" y="5174984"/>
            <a:ext cx="26695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78535" algn="l"/>
                <a:tab pos="1945005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0.971</a:t>
            </a:r>
            <a:r>
              <a:rPr sz="10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	×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0.971</a:t>
            </a:r>
            <a:r>
              <a:rPr sz="10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	×</a:t>
            </a:r>
            <a:r>
              <a:rPr sz="10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0.693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92095" y="5506211"/>
            <a:ext cx="1042669" cy="175260"/>
          </a:xfrm>
          <a:custGeom>
            <a:avLst/>
            <a:gdLst/>
            <a:ahLst/>
            <a:cxnLst/>
            <a:rect l="l" t="t" r="r" b="b"/>
            <a:pathLst>
              <a:path w="1042670" h="175260">
                <a:moveTo>
                  <a:pt x="986028" y="175260"/>
                </a:moveTo>
                <a:lnTo>
                  <a:pt x="984504" y="167640"/>
                </a:lnTo>
                <a:lnTo>
                  <a:pt x="994195" y="163353"/>
                </a:lnTo>
                <a:lnTo>
                  <a:pt x="1002601" y="157353"/>
                </a:lnTo>
                <a:lnTo>
                  <a:pt x="1023175" y="116395"/>
                </a:lnTo>
                <a:lnTo>
                  <a:pt x="1025652" y="86868"/>
                </a:lnTo>
                <a:lnTo>
                  <a:pt x="1025080" y="71699"/>
                </a:lnTo>
                <a:lnTo>
                  <a:pt x="1010221" y="25622"/>
                </a:lnTo>
                <a:lnTo>
                  <a:pt x="984504" y="7620"/>
                </a:lnTo>
                <a:lnTo>
                  <a:pt x="986028" y="0"/>
                </a:lnTo>
                <a:lnTo>
                  <a:pt x="1019460" y="19931"/>
                </a:lnTo>
                <a:lnTo>
                  <a:pt x="1038796" y="57150"/>
                </a:lnTo>
                <a:lnTo>
                  <a:pt x="1042416" y="88392"/>
                </a:lnTo>
                <a:lnTo>
                  <a:pt x="1041534" y="104060"/>
                </a:lnTo>
                <a:lnTo>
                  <a:pt x="1027176" y="144780"/>
                </a:lnTo>
                <a:lnTo>
                  <a:pt x="998886" y="170711"/>
                </a:lnTo>
                <a:lnTo>
                  <a:pt x="986028" y="175260"/>
                </a:lnTo>
                <a:close/>
              </a:path>
              <a:path w="1042670" h="175260">
                <a:moveTo>
                  <a:pt x="56387" y="175260"/>
                </a:moveTo>
                <a:lnTo>
                  <a:pt x="22955" y="155328"/>
                </a:lnTo>
                <a:lnTo>
                  <a:pt x="3619" y="118872"/>
                </a:lnTo>
                <a:lnTo>
                  <a:pt x="0" y="88392"/>
                </a:lnTo>
                <a:lnTo>
                  <a:pt x="881" y="72056"/>
                </a:lnTo>
                <a:lnTo>
                  <a:pt x="15239" y="30480"/>
                </a:lnTo>
                <a:lnTo>
                  <a:pt x="43529" y="4548"/>
                </a:lnTo>
                <a:lnTo>
                  <a:pt x="56387" y="0"/>
                </a:lnTo>
                <a:lnTo>
                  <a:pt x="57911" y="7620"/>
                </a:lnTo>
                <a:lnTo>
                  <a:pt x="48196" y="11906"/>
                </a:lnTo>
                <a:lnTo>
                  <a:pt x="39623" y="17907"/>
                </a:lnTo>
                <a:lnTo>
                  <a:pt x="19049" y="58102"/>
                </a:lnTo>
                <a:lnTo>
                  <a:pt x="16763" y="86868"/>
                </a:lnTo>
                <a:lnTo>
                  <a:pt x="17335" y="102274"/>
                </a:lnTo>
                <a:lnTo>
                  <a:pt x="25907" y="140208"/>
                </a:lnTo>
                <a:lnTo>
                  <a:pt x="57911" y="167640"/>
                </a:lnTo>
                <a:lnTo>
                  <a:pt x="56387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object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5403" y="5506211"/>
            <a:ext cx="222504" cy="175260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4924044" y="5506211"/>
            <a:ext cx="1010919" cy="175260"/>
          </a:xfrm>
          <a:custGeom>
            <a:avLst/>
            <a:gdLst/>
            <a:ahLst/>
            <a:cxnLst/>
            <a:rect l="l" t="t" r="r" b="b"/>
            <a:pathLst>
              <a:path w="1010920" h="175260">
                <a:moveTo>
                  <a:pt x="954024" y="175260"/>
                </a:moveTo>
                <a:lnTo>
                  <a:pt x="952500" y="167640"/>
                </a:lnTo>
                <a:lnTo>
                  <a:pt x="962191" y="163353"/>
                </a:lnTo>
                <a:lnTo>
                  <a:pt x="970597" y="157353"/>
                </a:lnTo>
                <a:lnTo>
                  <a:pt x="991171" y="116395"/>
                </a:lnTo>
                <a:lnTo>
                  <a:pt x="993648" y="86868"/>
                </a:lnTo>
                <a:lnTo>
                  <a:pt x="993076" y="71699"/>
                </a:lnTo>
                <a:lnTo>
                  <a:pt x="978217" y="25622"/>
                </a:lnTo>
                <a:lnTo>
                  <a:pt x="952500" y="7620"/>
                </a:lnTo>
                <a:lnTo>
                  <a:pt x="954024" y="0"/>
                </a:lnTo>
                <a:lnTo>
                  <a:pt x="987456" y="19931"/>
                </a:lnTo>
                <a:lnTo>
                  <a:pt x="1006792" y="57150"/>
                </a:lnTo>
                <a:lnTo>
                  <a:pt x="1010412" y="88392"/>
                </a:lnTo>
                <a:lnTo>
                  <a:pt x="1009531" y="104060"/>
                </a:lnTo>
                <a:lnTo>
                  <a:pt x="995172" y="144780"/>
                </a:lnTo>
                <a:lnTo>
                  <a:pt x="966882" y="170711"/>
                </a:lnTo>
                <a:lnTo>
                  <a:pt x="954024" y="175260"/>
                </a:lnTo>
                <a:close/>
              </a:path>
              <a:path w="1010920" h="175260">
                <a:moveTo>
                  <a:pt x="56388" y="175260"/>
                </a:moveTo>
                <a:lnTo>
                  <a:pt x="22955" y="155328"/>
                </a:lnTo>
                <a:lnTo>
                  <a:pt x="3619" y="118872"/>
                </a:lnTo>
                <a:lnTo>
                  <a:pt x="0" y="88392"/>
                </a:lnTo>
                <a:lnTo>
                  <a:pt x="881" y="72056"/>
                </a:lnTo>
                <a:lnTo>
                  <a:pt x="15240" y="30480"/>
                </a:lnTo>
                <a:lnTo>
                  <a:pt x="43529" y="4548"/>
                </a:lnTo>
                <a:lnTo>
                  <a:pt x="56388" y="0"/>
                </a:lnTo>
                <a:lnTo>
                  <a:pt x="57912" y="7620"/>
                </a:lnTo>
                <a:lnTo>
                  <a:pt x="48196" y="11906"/>
                </a:lnTo>
                <a:lnTo>
                  <a:pt x="39624" y="17907"/>
                </a:lnTo>
                <a:lnTo>
                  <a:pt x="19050" y="58102"/>
                </a:lnTo>
                <a:lnTo>
                  <a:pt x="16764" y="86868"/>
                </a:lnTo>
                <a:lnTo>
                  <a:pt x="17335" y="102274"/>
                </a:lnTo>
                <a:lnTo>
                  <a:pt x="25908" y="140208"/>
                </a:lnTo>
                <a:lnTo>
                  <a:pt x="57912" y="167640"/>
                </a:lnTo>
                <a:lnTo>
                  <a:pt x="56388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93814" y="5359052"/>
            <a:ext cx="5291455" cy="6508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2806065" algn="l"/>
              </a:tabLst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𝒇𝒐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𝑮𝒂𝒊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𝑺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𝑶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𝒖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𝒍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𝒓𝒐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𝐎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𝐮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𝐭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𝐥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𝐨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𝐨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𝐤</a:t>
            </a:r>
            <a:endParaRPr sz="1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𝟔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𝟑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0.247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72" name="object 7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5644" y="2363724"/>
            <a:ext cx="3653027" cy="37536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44" y="2495868"/>
            <a:ext cx="4634230" cy="548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9220" indent="-97155">
              <a:lnSpc>
                <a:spcPct val="100000"/>
              </a:lnSpc>
              <a:spcBef>
                <a:spcPts val="28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09855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attribute: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(let 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say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Temperature)</a:t>
            </a:r>
            <a:endParaRPr sz="16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20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50" spc="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5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5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5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5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i.e., </a:t>
            </a:r>
            <a:r>
              <a:rPr sz="1450" spc="-5" dirty="0">
                <a:solidFill>
                  <a:srgbClr val="3F3F3F"/>
                </a:solidFill>
                <a:latin typeface="Calibri"/>
                <a:cs typeface="Calibri"/>
              </a:rPr>
              <a:t>‘Hot’,</a:t>
            </a:r>
            <a:r>
              <a:rPr sz="145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3F3F3F"/>
                </a:solidFill>
                <a:latin typeface="Calibri"/>
                <a:cs typeface="Calibri"/>
              </a:rPr>
              <a:t>‘Mild’,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‘Cool’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7383" y="3209543"/>
            <a:ext cx="901065" cy="135890"/>
          </a:xfrm>
          <a:custGeom>
            <a:avLst/>
            <a:gdLst/>
            <a:ahLst/>
            <a:cxnLst/>
            <a:rect l="l" t="t" r="r" b="b"/>
            <a:pathLst>
              <a:path w="901064" h="135889">
                <a:moveTo>
                  <a:pt x="856488" y="135636"/>
                </a:moveTo>
                <a:lnTo>
                  <a:pt x="854964" y="129540"/>
                </a:lnTo>
                <a:lnTo>
                  <a:pt x="862631" y="126420"/>
                </a:lnTo>
                <a:lnTo>
                  <a:pt x="869442" y="121729"/>
                </a:lnTo>
                <a:lnTo>
                  <a:pt x="887920" y="79057"/>
                </a:lnTo>
                <a:lnTo>
                  <a:pt x="888492" y="67056"/>
                </a:lnTo>
                <a:lnTo>
                  <a:pt x="887920" y="55292"/>
                </a:lnTo>
                <a:lnTo>
                  <a:pt x="869442" y="13716"/>
                </a:lnTo>
                <a:lnTo>
                  <a:pt x="854964" y="4572"/>
                </a:lnTo>
                <a:lnTo>
                  <a:pt x="856488" y="0"/>
                </a:lnTo>
                <a:lnTo>
                  <a:pt x="888492" y="22860"/>
                </a:lnTo>
                <a:lnTo>
                  <a:pt x="900684" y="67056"/>
                </a:lnTo>
                <a:lnTo>
                  <a:pt x="899850" y="79962"/>
                </a:lnTo>
                <a:lnTo>
                  <a:pt x="882205" y="119562"/>
                </a:lnTo>
                <a:lnTo>
                  <a:pt x="866203" y="131611"/>
                </a:lnTo>
                <a:lnTo>
                  <a:pt x="856488" y="135636"/>
                </a:lnTo>
                <a:close/>
              </a:path>
              <a:path w="901064" h="135889">
                <a:moveTo>
                  <a:pt x="42671" y="135636"/>
                </a:moveTo>
                <a:lnTo>
                  <a:pt x="10667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1" y="0"/>
                </a:lnTo>
                <a:lnTo>
                  <a:pt x="44195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5" y="129540"/>
                </a:lnTo>
                <a:lnTo>
                  <a:pt x="42671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63830" y="3111521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5227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20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875" y="3157196"/>
            <a:ext cx="22637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7714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 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8045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5892" y="31562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54864" y="6096"/>
                </a:moveTo>
                <a:lnTo>
                  <a:pt x="22682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092" y="141528"/>
                </a:lnTo>
                <a:lnTo>
                  <a:pt x="8991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50" y="228460"/>
                </a:lnTo>
                <a:lnTo>
                  <a:pt x="38100" y="218694"/>
                </a:lnTo>
                <a:lnTo>
                  <a:pt x="20777" y="176339"/>
                </a:lnTo>
                <a:lnTo>
                  <a:pt x="13716" y="120396"/>
                </a:lnTo>
                <a:lnTo>
                  <a:pt x="14541" y="99758"/>
                </a:lnTo>
                <a:lnTo>
                  <a:pt x="25908" y="47244"/>
                </a:lnTo>
                <a:lnTo>
                  <a:pt x="46050" y="12954"/>
                </a:lnTo>
                <a:lnTo>
                  <a:pt x="54864" y="6096"/>
                </a:lnTo>
                <a:close/>
              </a:path>
              <a:path w="321945" h="241300">
                <a:moveTo>
                  <a:pt x="260604" y="115824"/>
                </a:moveTo>
                <a:lnTo>
                  <a:pt x="60947" y="115824"/>
                </a:lnTo>
                <a:lnTo>
                  <a:pt x="60947" y="124980"/>
                </a:lnTo>
                <a:lnTo>
                  <a:pt x="260604" y="124980"/>
                </a:lnTo>
                <a:lnTo>
                  <a:pt x="260604" y="115824"/>
                </a:lnTo>
                <a:close/>
              </a:path>
              <a:path w="321945" h="241300">
                <a:moveTo>
                  <a:pt x="321564" y="120396"/>
                </a:moveTo>
                <a:lnTo>
                  <a:pt x="318135" y="79438"/>
                </a:lnTo>
                <a:lnTo>
                  <a:pt x="300177" y="29362"/>
                </a:lnTo>
                <a:lnTo>
                  <a:pt x="269748" y="0"/>
                </a:lnTo>
                <a:lnTo>
                  <a:pt x="266700" y="6096"/>
                </a:lnTo>
                <a:lnTo>
                  <a:pt x="276174" y="12954"/>
                </a:lnTo>
                <a:lnTo>
                  <a:pt x="284226" y="22098"/>
                </a:lnTo>
                <a:lnTo>
                  <a:pt x="302056" y="63614"/>
                </a:lnTo>
                <a:lnTo>
                  <a:pt x="307848" y="120396"/>
                </a:lnTo>
                <a:lnTo>
                  <a:pt x="307251" y="140385"/>
                </a:lnTo>
                <a:lnTo>
                  <a:pt x="297180" y="192024"/>
                </a:lnTo>
                <a:lnTo>
                  <a:pt x="276174" y="228460"/>
                </a:lnTo>
                <a:lnTo>
                  <a:pt x="266700" y="236220"/>
                </a:lnTo>
                <a:lnTo>
                  <a:pt x="269748" y="240792"/>
                </a:lnTo>
                <a:lnTo>
                  <a:pt x="300177" y="211442"/>
                </a:lnTo>
                <a:lnTo>
                  <a:pt x="318135" y="161353"/>
                </a:lnTo>
                <a:lnTo>
                  <a:pt x="320700" y="141528"/>
                </a:lnTo>
                <a:lnTo>
                  <a:pt x="321564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94161" y="3081020"/>
            <a:ext cx="599440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30"/>
              </a:spcBef>
              <a:tabLst>
                <a:tab pos="524510" algn="l"/>
              </a:tabLst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	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2+2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7664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50335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02000" y="3157196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0470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88308" y="31562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269748" y="240792"/>
                </a:moveTo>
                <a:lnTo>
                  <a:pt x="266700" y="236219"/>
                </a:lnTo>
                <a:lnTo>
                  <a:pt x="276177" y="228457"/>
                </a:lnTo>
                <a:lnTo>
                  <a:pt x="284226" y="218694"/>
                </a:lnTo>
                <a:lnTo>
                  <a:pt x="302061" y="176331"/>
                </a:lnTo>
                <a:lnTo>
                  <a:pt x="307848" y="120396"/>
                </a:lnTo>
                <a:lnTo>
                  <a:pt x="307252" y="99750"/>
                </a:lnTo>
                <a:lnTo>
                  <a:pt x="297180" y="47244"/>
                </a:lnTo>
                <a:lnTo>
                  <a:pt x="276177" y="12954"/>
                </a:lnTo>
                <a:lnTo>
                  <a:pt x="266700" y="6096"/>
                </a:lnTo>
                <a:lnTo>
                  <a:pt x="269748" y="0"/>
                </a:lnTo>
                <a:lnTo>
                  <a:pt x="300180" y="29360"/>
                </a:lnTo>
                <a:lnTo>
                  <a:pt x="318135" y="79438"/>
                </a:lnTo>
                <a:lnTo>
                  <a:pt x="321564" y="120396"/>
                </a:lnTo>
                <a:lnTo>
                  <a:pt x="320706" y="141517"/>
                </a:lnTo>
                <a:lnTo>
                  <a:pt x="313848" y="179760"/>
                </a:lnTo>
                <a:lnTo>
                  <a:pt x="291084" y="223837"/>
                </a:lnTo>
                <a:lnTo>
                  <a:pt x="280844" y="233672"/>
                </a:lnTo>
                <a:lnTo>
                  <a:pt x="269748" y="240792"/>
                </a:lnTo>
                <a:close/>
              </a:path>
              <a:path w="321945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8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35075" y="308102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2+2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7744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48988" y="3157196"/>
            <a:ext cx="2571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7383" y="3819144"/>
            <a:ext cx="962025" cy="135890"/>
          </a:xfrm>
          <a:custGeom>
            <a:avLst/>
            <a:gdLst/>
            <a:ahLst/>
            <a:cxnLst/>
            <a:rect l="l" t="t" r="r" b="b"/>
            <a:pathLst>
              <a:path w="962025" h="135889">
                <a:moveTo>
                  <a:pt x="917448" y="135636"/>
                </a:moveTo>
                <a:lnTo>
                  <a:pt x="915924" y="129540"/>
                </a:lnTo>
                <a:lnTo>
                  <a:pt x="923591" y="126420"/>
                </a:lnTo>
                <a:lnTo>
                  <a:pt x="930402" y="121729"/>
                </a:lnTo>
                <a:lnTo>
                  <a:pt x="948880" y="79057"/>
                </a:lnTo>
                <a:lnTo>
                  <a:pt x="949452" y="67056"/>
                </a:lnTo>
                <a:lnTo>
                  <a:pt x="948880" y="55292"/>
                </a:lnTo>
                <a:lnTo>
                  <a:pt x="930402" y="13716"/>
                </a:lnTo>
                <a:lnTo>
                  <a:pt x="915924" y="4572"/>
                </a:lnTo>
                <a:lnTo>
                  <a:pt x="917448" y="0"/>
                </a:lnTo>
                <a:lnTo>
                  <a:pt x="949452" y="22860"/>
                </a:lnTo>
                <a:lnTo>
                  <a:pt x="961644" y="67056"/>
                </a:lnTo>
                <a:lnTo>
                  <a:pt x="960810" y="79962"/>
                </a:lnTo>
                <a:lnTo>
                  <a:pt x="943165" y="119562"/>
                </a:lnTo>
                <a:lnTo>
                  <a:pt x="927163" y="131611"/>
                </a:lnTo>
                <a:lnTo>
                  <a:pt x="917448" y="135636"/>
                </a:lnTo>
                <a:close/>
              </a:path>
              <a:path w="962025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6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6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21754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3151" y="387965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5832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3875" y="3766843"/>
            <a:ext cx="23228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7405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𝑀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𝑑  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7480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5315" y="37658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54864" y="6096"/>
                </a:moveTo>
                <a:lnTo>
                  <a:pt x="22694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104" y="141528"/>
                </a:lnTo>
                <a:lnTo>
                  <a:pt x="9004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62" y="228460"/>
                </a:lnTo>
                <a:lnTo>
                  <a:pt x="38100" y="218694"/>
                </a:lnTo>
                <a:lnTo>
                  <a:pt x="20789" y="176339"/>
                </a:lnTo>
                <a:lnTo>
                  <a:pt x="13716" y="120396"/>
                </a:lnTo>
                <a:lnTo>
                  <a:pt x="14554" y="99758"/>
                </a:lnTo>
                <a:lnTo>
                  <a:pt x="25908" y="47244"/>
                </a:lnTo>
                <a:lnTo>
                  <a:pt x="46062" y="12954"/>
                </a:lnTo>
                <a:lnTo>
                  <a:pt x="54864" y="6096"/>
                </a:lnTo>
                <a:close/>
              </a:path>
              <a:path w="321945" h="241300">
                <a:moveTo>
                  <a:pt x="259092" y="115824"/>
                </a:moveTo>
                <a:lnTo>
                  <a:pt x="59448" y="115824"/>
                </a:lnTo>
                <a:lnTo>
                  <a:pt x="59448" y="124980"/>
                </a:lnTo>
                <a:lnTo>
                  <a:pt x="259092" y="124980"/>
                </a:lnTo>
                <a:lnTo>
                  <a:pt x="259092" y="115824"/>
                </a:lnTo>
                <a:close/>
              </a:path>
              <a:path w="321945" h="241300">
                <a:moveTo>
                  <a:pt x="321564" y="120396"/>
                </a:moveTo>
                <a:lnTo>
                  <a:pt x="318135" y="79438"/>
                </a:lnTo>
                <a:lnTo>
                  <a:pt x="300189" y="29362"/>
                </a:lnTo>
                <a:lnTo>
                  <a:pt x="269748" y="0"/>
                </a:lnTo>
                <a:lnTo>
                  <a:pt x="266700" y="6096"/>
                </a:lnTo>
                <a:lnTo>
                  <a:pt x="276186" y="12954"/>
                </a:lnTo>
                <a:lnTo>
                  <a:pt x="284226" y="22098"/>
                </a:lnTo>
                <a:lnTo>
                  <a:pt x="302069" y="63614"/>
                </a:lnTo>
                <a:lnTo>
                  <a:pt x="307848" y="120396"/>
                </a:lnTo>
                <a:lnTo>
                  <a:pt x="307263" y="140385"/>
                </a:lnTo>
                <a:lnTo>
                  <a:pt x="297180" y="192024"/>
                </a:lnTo>
                <a:lnTo>
                  <a:pt x="276186" y="228460"/>
                </a:lnTo>
                <a:lnTo>
                  <a:pt x="266700" y="236220"/>
                </a:lnTo>
                <a:lnTo>
                  <a:pt x="269748" y="240792"/>
                </a:lnTo>
                <a:lnTo>
                  <a:pt x="300189" y="211442"/>
                </a:lnTo>
                <a:lnTo>
                  <a:pt x="318135" y="161353"/>
                </a:lnTo>
                <a:lnTo>
                  <a:pt x="320713" y="141528"/>
                </a:lnTo>
                <a:lnTo>
                  <a:pt x="321564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64179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95583" y="387965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08247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61435" y="3766843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9918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47731" y="37658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54864" y="6096"/>
                </a:moveTo>
                <a:lnTo>
                  <a:pt x="22694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104" y="141528"/>
                </a:lnTo>
                <a:lnTo>
                  <a:pt x="9004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62" y="228460"/>
                </a:lnTo>
                <a:lnTo>
                  <a:pt x="38100" y="218694"/>
                </a:lnTo>
                <a:lnTo>
                  <a:pt x="20789" y="176339"/>
                </a:lnTo>
                <a:lnTo>
                  <a:pt x="13716" y="120396"/>
                </a:lnTo>
                <a:lnTo>
                  <a:pt x="14554" y="99758"/>
                </a:lnTo>
                <a:lnTo>
                  <a:pt x="25908" y="47244"/>
                </a:lnTo>
                <a:lnTo>
                  <a:pt x="46062" y="12954"/>
                </a:lnTo>
                <a:lnTo>
                  <a:pt x="54864" y="6096"/>
                </a:lnTo>
                <a:close/>
              </a:path>
              <a:path w="320039" h="241300">
                <a:moveTo>
                  <a:pt x="259092" y="115824"/>
                </a:moveTo>
                <a:lnTo>
                  <a:pt x="59448" y="115824"/>
                </a:lnTo>
                <a:lnTo>
                  <a:pt x="59448" y="124980"/>
                </a:lnTo>
                <a:lnTo>
                  <a:pt x="259092" y="124980"/>
                </a:lnTo>
                <a:lnTo>
                  <a:pt x="259092" y="115824"/>
                </a:lnTo>
                <a:close/>
              </a:path>
              <a:path w="320039" h="241300">
                <a:moveTo>
                  <a:pt x="320040" y="120396"/>
                </a:moveTo>
                <a:lnTo>
                  <a:pt x="316611" y="79438"/>
                </a:lnTo>
                <a:lnTo>
                  <a:pt x="298665" y="29362"/>
                </a:lnTo>
                <a:lnTo>
                  <a:pt x="268224" y="0"/>
                </a:lnTo>
                <a:lnTo>
                  <a:pt x="265176" y="6096"/>
                </a:lnTo>
                <a:lnTo>
                  <a:pt x="274662" y="12954"/>
                </a:lnTo>
                <a:lnTo>
                  <a:pt x="282702" y="22098"/>
                </a:lnTo>
                <a:lnTo>
                  <a:pt x="300545" y="63614"/>
                </a:lnTo>
                <a:lnTo>
                  <a:pt x="306324" y="120396"/>
                </a:lnTo>
                <a:lnTo>
                  <a:pt x="305739" y="140385"/>
                </a:lnTo>
                <a:lnTo>
                  <a:pt x="295656" y="192024"/>
                </a:lnTo>
                <a:lnTo>
                  <a:pt x="274662" y="228460"/>
                </a:lnTo>
                <a:lnTo>
                  <a:pt x="265176" y="236220"/>
                </a:lnTo>
                <a:lnTo>
                  <a:pt x="268224" y="240792"/>
                </a:lnTo>
                <a:lnTo>
                  <a:pt x="298665" y="211442"/>
                </a:lnTo>
                <a:lnTo>
                  <a:pt x="316611" y="161353"/>
                </a:lnTo>
                <a:lnTo>
                  <a:pt x="319189" y="141528"/>
                </a:lnTo>
                <a:lnTo>
                  <a:pt x="320040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06923" y="3766843"/>
            <a:ext cx="5308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67383" y="4171188"/>
            <a:ext cx="981710" cy="135890"/>
          </a:xfrm>
          <a:custGeom>
            <a:avLst/>
            <a:gdLst/>
            <a:ahLst/>
            <a:cxnLst/>
            <a:rect l="l" t="t" r="r" b="b"/>
            <a:pathLst>
              <a:path w="981710" h="135889">
                <a:moveTo>
                  <a:pt x="937260" y="135636"/>
                </a:moveTo>
                <a:lnTo>
                  <a:pt x="935736" y="129540"/>
                </a:lnTo>
                <a:lnTo>
                  <a:pt x="943403" y="126420"/>
                </a:lnTo>
                <a:lnTo>
                  <a:pt x="950214" y="121729"/>
                </a:lnTo>
                <a:lnTo>
                  <a:pt x="968692" y="79057"/>
                </a:lnTo>
                <a:lnTo>
                  <a:pt x="969264" y="67056"/>
                </a:lnTo>
                <a:lnTo>
                  <a:pt x="968692" y="55292"/>
                </a:lnTo>
                <a:lnTo>
                  <a:pt x="950214" y="13716"/>
                </a:lnTo>
                <a:lnTo>
                  <a:pt x="935736" y="4572"/>
                </a:lnTo>
                <a:lnTo>
                  <a:pt x="937260" y="0"/>
                </a:lnTo>
                <a:lnTo>
                  <a:pt x="969264" y="22860"/>
                </a:lnTo>
                <a:lnTo>
                  <a:pt x="981456" y="67056"/>
                </a:lnTo>
                <a:lnTo>
                  <a:pt x="980622" y="79962"/>
                </a:lnTo>
                <a:lnTo>
                  <a:pt x="962977" y="119562"/>
                </a:lnTo>
                <a:lnTo>
                  <a:pt x="946975" y="131611"/>
                </a:lnTo>
                <a:lnTo>
                  <a:pt x="937260" y="135636"/>
                </a:lnTo>
                <a:close/>
              </a:path>
              <a:path w="981710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6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6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44570" y="4073173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76019" y="4231657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88692" y="4233672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3"/>
                </a:moveTo>
                <a:lnTo>
                  <a:pt x="0" y="9143"/>
                </a:lnTo>
                <a:lnTo>
                  <a:pt x="0" y="0"/>
                </a:lnTo>
                <a:lnTo>
                  <a:pt x="199643" y="0"/>
                </a:lnTo>
                <a:lnTo>
                  <a:pt x="1996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3875" y="4118888"/>
            <a:ext cx="23444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360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𝐶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𝑜𝑜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𝑙 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08837" y="4189009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26663" y="4117847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269748" y="240792"/>
                </a:moveTo>
                <a:lnTo>
                  <a:pt x="266700" y="236219"/>
                </a:lnTo>
                <a:lnTo>
                  <a:pt x="276177" y="228457"/>
                </a:lnTo>
                <a:lnTo>
                  <a:pt x="284226" y="218694"/>
                </a:lnTo>
                <a:lnTo>
                  <a:pt x="302061" y="176331"/>
                </a:lnTo>
                <a:lnTo>
                  <a:pt x="307848" y="120396"/>
                </a:lnTo>
                <a:lnTo>
                  <a:pt x="307252" y="99750"/>
                </a:lnTo>
                <a:lnTo>
                  <a:pt x="297180" y="47244"/>
                </a:lnTo>
                <a:lnTo>
                  <a:pt x="276177" y="12954"/>
                </a:lnTo>
                <a:lnTo>
                  <a:pt x="266700" y="6096"/>
                </a:lnTo>
                <a:lnTo>
                  <a:pt x="269748" y="0"/>
                </a:lnTo>
                <a:lnTo>
                  <a:pt x="300180" y="29360"/>
                </a:lnTo>
                <a:lnTo>
                  <a:pt x="318135" y="79438"/>
                </a:lnTo>
                <a:lnTo>
                  <a:pt x="321564" y="120396"/>
                </a:lnTo>
                <a:lnTo>
                  <a:pt x="320706" y="141517"/>
                </a:lnTo>
                <a:lnTo>
                  <a:pt x="313848" y="179760"/>
                </a:lnTo>
                <a:lnTo>
                  <a:pt x="291084" y="223837"/>
                </a:lnTo>
                <a:lnTo>
                  <a:pt x="280844" y="233672"/>
                </a:lnTo>
                <a:lnTo>
                  <a:pt x="269748" y="240792"/>
                </a:lnTo>
                <a:close/>
              </a:path>
              <a:path w="321945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8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52085" y="3690640"/>
            <a:ext cx="250190" cy="6946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850">
              <a:latin typeface="Cambria Math"/>
              <a:cs typeface="Cambria Math"/>
            </a:endParaRPr>
          </a:p>
          <a:p>
            <a:pPr marR="15240"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4+2</a:t>
            </a:r>
            <a:endParaRPr sz="850">
              <a:latin typeface="Cambria Math"/>
              <a:cs typeface="Cambria Math"/>
            </a:endParaRPr>
          </a:p>
          <a:p>
            <a:pPr marL="20320" algn="ctr">
              <a:lnSpc>
                <a:spcPct val="100000"/>
              </a:lnSpc>
              <a:spcBef>
                <a:spcPts val="50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  <a:p>
            <a:pPr marL="22860" algn="ctr">
              <a:lnSpc>
                <a:spcPct val="100000"/>
              </a:lnSpc>
              <a:spcBef>
                <a:spcPts val="229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3+1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87624" y="4233672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3"/>
                </a:moveTo>
                <a:lnTo>
                  <a:pt x="0" y="9143"/>
                </a:lnTo>
                <a:lnTo>
                  <a:pt x="0" y="0"/>
                </a:lnTo>
                <a:lnTo>
                  <a:pt x="199643" y="0"/>
                </a:lnTo>
                <a:lnTo>
                  <a:pt x="1996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587001" y="4073173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18437" y="4231657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31108" y="4233672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3"/>
                </a:moveTo>
                <a:lnTo>
                  <a:pt x="0" y="9143"/>
                </a:lnTo>
                <a:lnTo>
                  <a:pt x="0" y="0"/>
                </a:lnTo>
                <a:lnTo>
                  <a:pt x="199643" y="0"/>
                </a:lnTo>
                <a:lnTo>
                  <a:pt x="1996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82795" y="4118888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51275" y="4189009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69079" y="4117847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269748" y="240792"/>
                </a:moveTo>
                <a:lnTo>
                  <a:pt x="266700" y="236219"/>
                </a:lnTo>
                <a:lnTo>
                  <a:pt x="276177" y="228457"/>
                </a:lnTo>
                <a:lnTo>
                  <a:pt x="284226" y="218694"/>
                </a:lnTo>
                <a:lnTo>
                  <a:pt x="302061" y="176331"/>
                </a:lnTo>
                <a:lnTo>
                  <a:pt x="307848" y="120396"/>
                </a:lnTo>
                <a:lnTo>
                  <a:pt x="307252" y="99750"/>
                </a:lnTo>
                <a:lnTo>
                  <a:pt x="297180" y="47244"/>
                </a:lnTo>
                <a:lnTo>
                  <a:pt x="276177" y="12954"/>
                </a:lnTo>
                <a:lnTo>
                  <a:pt x="266700" y="6096"/>
                </a:lnTo>
                <a:lnTo>
                  <a:pt x="269748" y="0"/>
                </a:lnTo>
                <a:lnTo>
                  <a:pt x="300180" y="29360"/>
                </a:lnTo>
                <a:lnTo>
                  <a:pt x="318135" y="79438"/>
                </a:lnTo>
                <a:lnTo>
                  <a:pt x="321564" y="120396"/>
                </a:lnTo>
                <a:lnTo>
                  <a:pt x="320706" y="141517"/>
                </a:lnTo>
                <a:lnTo>
                  <a:pt x="313848" y="179760"/>
                </a:lnTo>
                <a:lnTo>
                  <a:pt x="291084" y="223837"/>
                </a:lnTo>
                <a:lnTo>
                  <a:pt x="280844" y="233672"/>
                </a:lnTo>
                <a:lnTo>
                  <a:pt x="269748" y="240792"/>
                </a:lnTo>
                <a:close/>
              </a:path>
              <a:path w="321945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8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94524" y="3690640"/>
            <a:ext cx="248285" cy="6946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marR="13335"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4+2</a:t>
            </a:r>
            <a:endParaRPr sz="850">
              <a:latin typeface="Cambria Math"/>
              <a:cs typeface="Cambria Math"/>
            </a:endParaRPr>
          </a:p>
          <a:p>
            <a:pPr marL="18415" algn="ctr">
              <a:lnSpc>
                <a:spcPct val="100000"/>
              </a:lnSpc>
              <a:spcBef>
                <a:spcPts val="50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  <a:p>
            <a:pPr marL="20955" algn="ctr">
              <a:lnSpc>
                <a:spcPct val="100000"/>
              </a:lnSpc>
              <a:spcBef>
                <a:spcPts val="229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3+1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28515" y="4233672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3"/>
                </a:moveTo>
                <a:lnTo>
                  <a:pt x="0" y="9143"/>
                </a:lnTo>
                <a:lnTo>
                  <a:pt x="0" y="0"/>
                </a:lnTo>
                <a:lnTo>
                  <a:pt x="199643" y="0"/>
                </a:lnTo>
                <a:lnTo>
                  <a:pt x="1996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29783" y="4118888"/>
            <a:ext cx="5308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0.811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11752" y="454609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24300" y="454609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93311" y="4493809"/>
            <a:ext cx="150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12221" y="4563896"/>
            <a:ext cx="1397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850" u="sng" spc="5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81272" y="4754879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54779" y="4754879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69511" y="4702541"/>
            <a:ext cx="1028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30592" y="4675175"/>
            <a:ext cx="857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4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50891" y="4605028"/>
            <a:ext cx="8343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150" spc="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57983" y="4391648"/>
            <a:ext cx="2437130" cy="5943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57425">
              <a:lnSpc>
                <a:spcPct val="100000"/>
              </a:lnSpc>
              <a:spcBef>
                <a:spcPts val="37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94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150">
              <a:latin typeface="Cambria Math"/>
              <a:cs typeface="Cambria Math"/>
            </a:endParaRPr>
          </a:p>
          <a:p>
            <a:pPr marL="2222500">
              <a:lnSpc>
                <a:spcPct val="100000"/>
              </a:lnSpc>
              <a:spcBef>
                <a:spcPts val="385"/>
              </a:spcBef>
            </a:pPr>
            <a:r>
              <a:rPr sz="850" spc="6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51203" y="5387339"/>
            <a:ext cx="597535" cy="135890"/>
          </a:xfrm>
          <a:custGeom>
            <a:avLst/>
            <a:gdLst/>
            <a:ahLst/>
            <a:cxnLst/>
            <a:rect l="l" t="t" r="r" b="b"/>
            <a:pathLst>
              <a:path w="597535" h="135889">
                <a:moveTo>
                  <a:pt x="553212" y="135636"/>
                </a:moveTo>
                <a:lnTo>
                  <a:pt x="551688" y="129540"/>
                </a:lnTo>
                <a:lnTo>
                  <a:pt x="559355" y="126420"/>
                </a:lnTo>
                <a:lnTo>
                  <a:pt x="566166" y="121729"/>
                </a:lnTo>
                <a:lnTo>
                  <a:pt x="584644" y="79057"/>
                </a:lnTo>
                <a:lnTo>
                  <a:pt x="585216" y="67056"/>
                </a:lnTo>
                <a:lnTo>
                  <a:pt x="584644" y="55292"/>
                </a:lnTo>
                <a:lnTo>
                  <a:pt x="566166" y="13716"/>
                </a:lnTo>
                <a:lnTo>
                  <a:pt x="551688" y="4572"/>
                </a:lnTo>
                <a:lnTo>
                  <a:pt x="553212" y="0"/>
                </a:lnTo>
                <a:lnTo>
                  <a:pt x="585216" y="22860"/>
                </a:lnTo>
                <a:lnTo>
                  <a:pt x="597408" y="67056"/>
                </a:lnTo>
                <a:lnTo>
                  <a:pt x="596574" y="79962"/>
                </a:lnTo>
                <a:lnTo>
                  <a:pt x="578929" y="119562"/>
                </a:lnTo>
                <a:lnTo>
                  <a:pt x="562927" y="131611"/>
                </a:lnTo>
                <a:lnTo>
                  <a:pt x="553212" y="135636"/>
                </a:lnTo>
                <a:close/>
              </a:path>
              <a:path w="597535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6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2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6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52827" y="5449823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5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17875" y="5449823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5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4196" y="5449823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07920" y="5687567"/>
            <a:ext cx="858519" cy="184785"/>
          </a:xfrm>
          <a:custGeom>
            <a:avLst/>
            <a:gdLst/>
            <a:ahLst/>
            <a:cxnLst/>
            <a:rect l="l" t="t" r="r" b="b"/>
            <a:pathLst>
              <a:path w="858520" h="184785">
                <a:moveTo>
                  <a:pt x="798575" y="184404"/>
                </a:moveTo>
                <a:lnTo>
                  <a:pt x="797051" y="178307"/>
                </a:lnTo>
                <a:lnTo>
                  <a:pt x="807648" y="173116"/>
                </a:lnTo>
                <a:lnTo>
                  <a:pt x="816673" y="166497"/>
                </a:lnTo>
                <a:lnTo>
                  <a:pt x="838771" y="122491"/>
                </a:lnTo>
                <a:lnTo>
                  <a:pt x="841247" y="91440"/>
                </a:lnTo>
                <a:lnTo>
                  <a:pt x="840652" y="76009"/>
                </a:lnTo>
                <a:lnTo>
                  <a:pt x="830579" y="36576"/>
                </a:lnTo>
                <a:lnTo>
                  <a:pt x="797051" y="7620"/>
                </a:lnTo>
                <a:lnTo>
                  <a:pt x="798575" y="0"/>
                </a:lnTo>
                <a:lnTo>
                  <a:pt x="834151" y="21216"/>
                </a:lnTo>
                <a:lnTo>
                  <a:pt x="854392" y="59626"/>
                </a:lnTo>
                <a:lnTo>
                  <a:pt x="858011" y="92964"/>
                </a:lnTo>
                <a:lnTo>
                  <a:pt x="857130" y="109537"/>
                </a:lnTo>
                <a:lnTo>
                  <a:pt x="842771" y="152400"/>
                </a:lnTo>
                <a:lnTo>
                  <a:pt x="812339" y="179832"/>
                </a:lnTo>
                <a:lnTo>
                  <a:pt x="798575" y="184404"/>
                </a:lnTo>
                <a:close/>
              </a:path>
              <a:path w="858520" h="184785">
                <a:moveTo>
                  <a:pt x="57911" y="184404"/>
                </a:moveTo>
                <a:lnTo>
                  <a:pt x="23193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39" y="32004"/>
                </a:lnTo>
                <a:lnTo>
                  <a:pt x="44815" y="4786"/>
                </a:lnTo>
                <a:lnTo>
                  <a:pt x="57911" y="0"/>
                </a:lnTo>
                <a:lnTo>
                  <a:pt x="60959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3" y="91440"/>
                </a:lnTo>
                <a:lnTo>
                  <a:pt x="17359" y="107751"/>
                </a:lnTo>
                <a:lnTo>
                  <a:pt x="27431" y="147828"/>
                </a:lnTo>
                <a:lnTo>
                  <a:pt x="60959" y="178307"/>
                </a:lnTo>
                <a:lnTo>
                  <a:pt x="57911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9308" y="5687567"/>
            <a:ext cx="234696" cy="184404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4948428" y="5687567"/>
            <a:ext cx="848994" cy="184785"/>
          </a:xfrm>
          <a:custGeom>
            <a:avLst/>
            <a:gdLst/>
            <a:ahLst/>
            <a:cxnLst/>
            <a:rect l="l" t="t" r="r" b="b"/>
            <a:pathLst>
              <a:path w="848995" h="184785">
                <a:moveTo>
                  <a:pt x="789431" y="184404"/>
                </a:moveTo>
                <a:lnTo>
                  <a:pt x="787907" y="178307"/>
                </a:lnTo>
                <a:lnTo>
                  <a:pt x="798504" y="173116"/>
                </a:lnTo>
                <a:lnTo>
                  <a:pt x="807529" y="166497"/>
                </a:lnTo>
                <a:lnTo>
                  <a:pt x="829627" y="122491"/>
                </a:lnTo>
                <a:lnTo>
                  <a:pt x="832103" y="91440"/>
                </a:lnTo>
                <a:lnTo>
                  <a:pt x="831508" y="76009"/>
                </a:lnTo>
                <a:lnTo>
                  <a:pt x="821435" y="36576"/>
                </a:lnTo>
                <a:lnTo>
                  <a:pt x="787907" y="7620"/>
                </a:lnTo>
                <a:lnTo>
                  <a:pt x="789431" y="0"/>
                </a:lnTo>
                <a:lnTo>
                  <a:pt x="825007" y="21216"/>
                </a:lnTo>
                <a:lnTo>
                  <a:pt x="845248" y="59626"/>
                </a:lnTo>
                <a:lnTo>
                  <a:pt x="848867" y="92964"/>
                </a:lnTo>
                <a:lnTo>
                  <a:pt x="847986" y="109537"/>
                </a:lnTo>
                <a:lnTo>
                  <a:pt x="833627" y="152400"/>
                </a:lnTo>
                <a:lnTo>
                  <a:pt x="803195" y="179832"/>
                </a:lnTo>
                <a:lnTo>
                  <a:pt x="789431" y="184404"/>
                </a:lnTo>
                <a:close/>
              </a:path>
              <a:path w="848995" h="184785">
                <a:moveTo>
                  <a:pt x="57911" y="184404"/>
                </a:moveTo>
                <a:lnTo>
                  <a:pt x="23193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39" y="32004"/>
                </a:lnTo>
                <a:lnTo>
                  <a:pt x="44815" y="4786"/>
                </a:lnTo>
                <a:lnTo>
                  <a:pt x="57911" y="0"/>
                </a:lnTo>
                <a:lnTo>
                  <a:pt x="60959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3" y="91440"/>
                </a:lnTo>
                <a:lnTo>
                  <a:pt x="17359" y="107751"/>
                </a:lnTo>
                <a:lnTo>
                  <a:pt x="27431" y="147828"/>
                </a:lnTo>
                <a:lnTo>
                  <a:pt x="60959" y="178307"/>
                </a:lnTo>
                <a:lnTo>
                  <a:pt x="57911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81137" y="4911726"/>
            <a:ext cx="5178425" cy="130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1295" marR="1446530" indent="83185">
              <a:lnSpc>
                <a:spcPct val="139100"/>
              </a:lnSpc>
              <a:spcBef>
                <a:spcPts val="100"/>
              </a:spcBef>
              <a:tabLst>
                <a:tab pos="2236470" algn="l"/>
                <a:tab pos="3272790" algn="l"/>
              </a:tabLst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 </a:t>
            </a:r>
            <a:r>
              <a:rPr sz="1150" spc="-2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2	4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2	3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marL="596900">
              <a:lnSpc>
                <a:spcPts val="875"/>
              </a:lnSpc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𝐼</a:t>
            </a:r>
            <a:r>
              <a:rPr sz="115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𝑆,</a:t>
            </a:r>
            <a:r>
              <a:rPr sz="11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𝑇𝑒𝑚𝑝</a:t>
            </a:r>
            <a:r>
              <a:rPr sz="1150" spc="3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22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 +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22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22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0.811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0.911</a:t>
            </a:r>
            <a:endParaRPr sz="1150">
              <a:latin typeface="Cambria Math"/>
              <a:cs typeface="Cambria Math"/>
            </a:endParaRPr>
          </a:p>
          <a:p>
            <a:pPr marL="46355">
              <a:lnSpc>
                <a:spcPct val="100000"/>
              </a:lnSpc>
              <a:spcBef>
                <a:spcPts val="905"/>
              </a:spcBef>
              <a:tabLst>
                <a:tab pos="2754630" algn="l"/>
              </a:tabLst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𝒇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𝑮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𝑺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𝒆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𝒆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endParaRPr sz="155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5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029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0176" y="2692456"/>
            <a:ext cx="3945635" cy="3336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44" y="2495868"/>
            <a:ext cx="4441825" cy="548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9220" indent="-97155">
              <a:lnSpc>
                <a:spcPct val="100000"/>
              </a:lnSpc>
              <a:spcBef>
                <a:spcPts val="28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09855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attribute: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(let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say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Humidity)</a:t>
            </a:r>
            <a:endParaRPr sz="16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20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50" spc="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5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5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3F3F3F"/>
                </a:solidFill>
                <a:latin typeface="Calibri"/>
                <a:cs typeface="Calibri"/>
              </a:rPr>
              <a:t>‘High’,</a:t>
            </a:r>
            <a:r>
              <a:rPr sz="145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3F3F3F"/>
                </a:solidFill>
                <a:latin typeface="Calibri"/>
                <a:cs typeface="Calibri"/>
              </a:rPr>
              <a:t>‘Normal’,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8155" y="3223260"/>
            <a:ext cx="1426845" cy="155575"/>
          </a:xfrm>
          <a:custGeom>
            <a:avLst/>
            <a:gdLst/>
            <a:ahLst/>
            <a:cxnLst/>
            <a:rect l="l" t="t" r="r" b="b"/>
            <a:pathLst>
              <a:path w="1426845" h="155575">
                <a:moveTo>
                  <a:pt x="1377696" y="155448"/>
                </a:moveTo>
                <a:lnTo>
                  <a:pt x="1374648" y="149352"/>
                </a:lnTo>
                <a:lnTo>
                  <a:pt x="1384101" y="145303"/>
                </a:lnTo>
                <a:lnTo>
                  <a:pt x="1391983" y="139827"/>
                </a:lnTo>
                <a:lnTo>
                  <a:pt x="1410462" y="102679"/>
                </a:lnTo>
                <a:lnTo>
                  <a:pt x="1412748" y="76200"/>
                </a:lnTo>
                <a:lnTo>
                  <a:pt x="1412176" y="63055"/>
                </a:lnTo>
                <a:lnTo>
                  <a:pt x="1398436" y="22169"/>
                </a:lnTo>
                <a:lnTo>
                  <a:pt x="1374648" y="6096"/>
                </a:lnTo>
                <a:lnTo>
                  <a:pt x="1377696" y="0"/>
                </a:lnTo>
                <a:lnTo>
                  <a:pt x="1414272" y="27432"/>
                </a:lnTo>
                <a:lnTo>
                  <a:pt x="1426464" y="77724"/>
                </a:lnTo>
                <a:lnTo>
                  <a:pt x="1425630" y="92011"/>
                </a:lnTo>
                <a:lnTo>
                  <a:pt x="1406842" y="137445"/>
                </a:lnTo>
                <a:lnTo>
                  <a:pt x="1388554" y="151161"/>
                </a:lnTo>
                <a:lnTo>
                  <a:pt x="1377696" y="155448"/>
                </a:lnTo>
                <a:close/>
              </a:path>
              <a:path w="1426845" h="155575">
                <a:moveTo>
                  <a:pt x="48767" y="155448"/>
                </a:moveTo>
                <a:lnTo>
                  <a:pt x="12191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21" y="18002"/>
                </a:lnTo>
                <a:lnTo>
                  <a:pt x="48767" y="0"/>
                </a:lnTo>
                <a:lnTo>
                  <a:pt x="51816" y="6096"/>
                </a:lnTo>
                <a:lnTo>
                  <a:pt x="42362" y="10120"/>
                </a:lnTo>
                <a:lnTo>
                  <a:pt x="34480" y="15430"/>
                </a:lnTo>
                <a:lnTo>
                  <a:pt x="16001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027" y="132635"/>
                </a:lnTo>
                <a:lnTo>
                  <a:pt x="51816" y="149352"/>
                </a:lnTo>
                <a:lnTo>
                  <a:pt x="48767" y="1554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0579" y="3295970"/>
            <a:ext cx="25463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3239" y="329641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849" y="3166406"/>
            <a:ext cx="29851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26690" algn="l"/>
              </a:tabLst>
            </a:pP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0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𝐻𝑖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ℎ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433" y="3245665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0459" y="3162300"/>
            <a:ext cx="365760" cy="277495"/>
          </a:xfrm>
          <a:custGeom>
            <a:avLst/>
            <a:gdLst/>
            <a:ahLst/>
            <a:cxnLst/>
            <a:rect l="l" t="t" r="r" b="b"/>
            <a:pathLst>
              <a:path w="365760" h="277495">
                <a:moveTo>
                  <a:pt x="304800" y="277368"/>
                </a:moveTo>
                <a:lnTo>
                  <a:pt x="303276" y="271272"/>
                </a:lnTo>
                <a:lnTo>
                  <a:pt x="313229" y="262342"/>
                </a:lnTo>
                <a:lnTo>
                  <a:pt x="322326" y="251269"/>
                </a:lnTo>
                <a:lnTo>
                  <a:pt x="342566" y="202977"/>
                </a:lnTo>
                <a:lnTo>
                  <a:pt x="348376" y="161829"/>
                </a:lnTo>
                <a:lnTo>
                  <a:pt x="348996" y="138684"/>
                </a:lnTo>
                <a:lnTo>
                  <a:pt x="348376" y="115538"/>
                </a:lnTo>
                <a:lnTo>
                  <a:pt x="342566" y="74390"/>
                </a:lnTo>
                <a:lnTo>
                  <a:pt x="322326" y="26860"/>
                </a:lnTo>
                <a:lnTo>
                  <a:pt x="303276" y="7620"/>
                </a:lnTo>
                <a:lnTo>
                  <a:pt x="304800" y="0"/>
                </a:lnTo>
                <a:lnTo>
                  <a:pt x="340161" y="34718"/>
                </a:lnTo>
                <a:lnTo>
                  <a:pt x="356115" y="70961"/>
                </a:lnTo>
                <a:lnTo>
                  <a:pt x="364640" y="114395"/>
                </a:lnTo>
                <a:lnTo>
                  <a:pt x="365760" y="138684"/>
                </a:lnTo>
                <a:lnTo>
                  <a:pt x="364640" y="162972"/>
                </a:lnTo>
                <a:lnTo>
                  <a:pt x="356115" y="206406"/>
                </a:lnTo>
                <a:lnTo>
                  <a:pt x="340161" y="243292"/>
                </a:lnTo>
                <a:lnTo>
                  <a:pt x="317920" y="269057"/>
                </a:lnTo>
                <a:lnTo>
                  <a:pt x="304800" y="277368"/>
                </a:lnTo>
                <a:close/>
              </a:path>
              <a:path w="365760" h="277495">
                <a:moveTo>
                  <a:pt x="59436" y="277368"/>
                </a:moveTo>
                <a:lnTo>
                  <a:pt x="24074" y="243292"/>
                </a:lnTo>
                <a:lnTo>
                  <a:pt x="8358" y="206406"/>
                </a:lnTo>
                <a:lnTo>
                  <a:pt x="881" y="162972"/>
                </a:lnTo>
                <a:lnTo>
                  <a:pt x="0" y="138684"/>
                </a:lnTo>
                <a:lnTo>
                  <a:pt x="881" y="114395"/>
                </a:lnTo>
                <a:lnTo>
                  <a:pt x="8358" y="70961"/>
                </a:lnTo>
                <a:lnTo>
                  <a:pt x="24074" y="34718"/>
                </a:lnTo>
                <a:lnTo>
                  <a:pt x="59436" y="0"/>
                </a:lnTo>
                <a:lnTo>
                  <a:pt x="62483" y="7620"/>
                </a:lnTo>
                <a:lnTo>
                  <a:pt x="51863" y="15882"/>
                </a:lnTo>
                <a:lnTo>
                  <a:pt x="42671" y="26860"/>
                </a:lnTo>
                <a:lnTo>
                  <a:pt x="22312" y="74390"/>
                </a:lnTo>
                <a:lnTo>
                  <a:pt x="16073" y="115538"/>
                </a:lnTo>
                <a:lnTo>
                  <a:pt x="15240" y="138684"/>
                </a:lnTo>
                <a:lnTo>
                  <a:pt x="16073" y="161829"/>
                </a:lnTo>
                <a:lnTo>
                  <a:pt x="22312" y="202977"/>
                </a:lnTo>
                <a:lnTo>
                  <a:pt x="42100" y="251269"/>
                </a:lnTo>
                <a:lnTo>
                  <a:pt x="62483" y="271272"/>
                </a:lnTo>
                <a:lnTo>
                  <a:pt x="59436" y="2773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9816" y="3114575"/>
            <a:ext cx="7804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96595" algn="l"/>
              </a:tabLst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3	3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7515" y="329641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23127" y="3114575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4840" y="3295970"/>
            <a:ext cx="7651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1334" algn="l"/>
              </a:tabLst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9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56532" y="329641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9901" y="3166406"/>
            <a:ext cx="6838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5450" algn="l"/>
              </a:tabLst>
            </a:pPr>
            <a:r>
              <a:rPr sz="1300" spc="-315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0707" y="3245665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3751" y="3162300"/>
            <a:ext cx="365760" cy="277495"/>
          </a:xfrm>
          <a:custGeom>
            <a:avLst/>
            <a:gdLst/>
            <a:ahLst/>
            <a:cxnLst/>
            <a:rect l="l" t="t" r="r" b="b"/>
            <a:pathLst>
              <a:path w="365760" h="277495">
                <a:moveTo>
                  <a:pt x="304800" y="277368"/>
                </a:moveTo>
                <a:lnTo>
                  <a:pt x="303276" y="271272"/>
                </a:lnTo>
                <a:lnTo>
                  <a:pt x="313229" y="262342"/>
                </a:lnTo>
                <a:lnTo>
                  <a:pt x="322326" y="251269"/>
                </a:lnTo>
                <a:lnTo>
                  <a:pt x="342566" y="202977"/>
                </a:lnTo>
                <a:lnTo>
                  <a:pt x="348376" y="161829"/>
                </a:lnTo>
                <a:lnTo>
                  <a:pt x="348996" y="138684"/>
                </a:lnTo>
                <a:lnTo>
                  <a:pt x="348376" y="115538"/>
                </a:lnTo>
                <a:lnTo>
                  <a:pt x="342566" y="74390"/>
                </a:lnTo>
                <a:lnTo>
                  <a:pt x="322326" y="26860"/>
                </a:lnTo>
                <a:lnTo>
                  <a:pt x="303276" y="7620"/>
                </a:lnTo>
                <a:lnTo>
                  <a:pt x="304800" y="0"/>
                </a:lnTo>
                <a:lnTo>
                  <a:pt x="340161" y="34718"/>
                </a:lnTo>
                <a:lnTo>
                  <a:pt x="356115" y="70961"/>
                </a:lnTo>
                <a:lnTo>
                  <a:pt x="364640" y="114395"/>
                </a:lnTo>
                <a:lnTo>
                  <a:pt x="365760" y="138684"/>
                </a:lnTo>
                <a:lnTo>
                  <a:pt x="364640" y="162972"/>
                </a:lnTo>
                <a:lnTo>
                  <a:pt x="356115" y="206406"/>
                </a:lnTo>
                <a:lnTo>
                  <a:pt x="340161" y="243292"/>
                </a:lnTo>
                <a:lnTo>
                  <a:pt x="317920" y="269057"/>
                </a:lnTo>
                <a:lnTo>
                  <a:pt x="304800" y="277368"/>
                </a:lnTo>
                <a:close/>
              </a:path>
              <a:path w="365760" h="277495">
                <a:moveTo>
                  <a:pt x="59436" y="277368"/>
                </a:moveTo>
                <a:lnTo>
                  <a:pt x="24074" y="243292"/>
                </a:lnTo>
                <a:lnTo>
                  <a:pt x="8358" y="206406"/>
                </a:lnTo>
                <a:lnTo>
                  <a:pt x="881" y="162972"/>
                </a:lnTo>
                <a:lnTo>
                  <a:pt x="0" y="138684"/>
                </a:lnTo>
                <a:lnTo>
                  <a:pt x="881" y="114395"/>
                </a:lnTo>
                <a:lnTo>
                  <a:pt x="8358" y="70961"/>
                </a:lnTo>
                <a:lnTo>
                  <a:pt x="24074" y="34718"/>
                </a:lnTo>
                <a:lnTo>
                  <a:pt x="59436" y="0"/>
                </a:lnTo>
                <a:lnTo>
                  <a:pt x="62483" y="7620"/>
                </a:lnTo>
                <a:lnTo>
                  <a:pt x="51863" y="15882"/>
                </a:lnTo>
                <a:lnTo>
                  <a:pt x="42671" y="26860"/>
                </a:lnTo>
                <a:lnTo>
                  <a:pt x="22312" y="74390"/>
                </a:lnTo>
                <a:lnTo>
                  <a:pt x="16073" y="115538"/>
                </a:lnTo>
                <a:lnTo>
                  <a:pt x="15240" y="138684"/>
                </a:lnTo>
                <a:lnTo>
                  <a:pt x="16073" y="161829"/>
                </a:lnTo>
                <a:lnTo>
                  <a:pt x="22312" y="202977"/>
                </a:lnTo>
                <a:lnTo>
                  <a:pt x="42100" y="251269"/>
                </a:lnTo>
                <a:lnTo>
                  <a:pt x="62483" y="271272"/>
                </a:lnTo>
                <a:lnTo>
                  <a:pt x="59436" y="2773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28159" y="3079487"/>
            <a:ext cx="255904" cy="388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9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50" spc="15" dirty="0">
                <a:solidFill>
                  <a:srgbClr val="3F3F3F"/>
                </a:solidFill>
                <a:latin typeface="Cambria Math"/>
                <a:cs typeface="Cambria Math"/>
              </a:rPr>
              <a:t>3+4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0807" y="329641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8"/>
                </a:moveTo>
                <a:lnTo>
                  <a:pt x="0" y="10668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87754" y="3166406"/>
            <a:ext cx="6045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0.985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48155" y="3901440"/>
            <a:ext cx="1592580" cy="155575"/>
          </a:xfrm>
          <a:custGeom>
            <a:avLst/>
            <a:gdLst/>
            <a:ahLst/>
            <a:cxnLst/>
            <a:rect l="l" t="t" r="r" b="b"/>
            <a:pathLst>
              <a:path w="1592580" h="155575">
                <a:moveTo>
                  <a:pt x="1543812" y="155448"/>
                </a:moveTo>
                <a:lnTo>
                  <a:pt x="1540764" y="149352"/>
                </a:lnTo>
                <a:lnTo>
                  <a:pt x="1550217" y="145303"/>
                </a:lnTo>
                <a:lnTo>
                  <a:pt x="1558099" y="139827"/>
                </a:lnTo>
                <a:lnTo>
                  <a:pt x="1576578" y="102679"/>
                </a:lnTo>
                <a:lnTo>
                  <a:pt x="1578864" y="76200"/>
                </a:lnTo>
                <a:lnTo>
                  <a:pt x="1578292" y="63055"/>
                </a:lnTo>
                <a:lnTo>
                  <a:pt x="1564552" y="22169"/>
                </a:lnTo>
                <a:lnTo>
                  <a:pt x="1540764" y="6096"/>
                </a:lnTo>
                <a:lnTo>
                  <a:pt x="1543812" y="0"/>
                </a:lnTo>
                <a:lnTo>
                  <a:pt x="1580388" y="27432"/>
                </a:lnTo>
                <a:lnTo>
                  <a:pt x="1592580" y="77724"/>
                </a:lnTo>
                <a:lnTo>
                  <a:pt x="1591746" y="92011"/>
                </a:lnTo>
                <a:lnTo>
                  <a:pt x="1572958" y="137445"/>
                </a:lnTo>
                <a:lnTo>
                  <a:pt x="1554670" y="151161"/>
                </a:lnTo>
                <a:lnTo>
                  <a:pt x="1543812" y="155448"/>
                </a:lnTo>
                <a:close/>
              </a:path>
              <a:path w="1592580" h="155575">
                <a:moveTo>
                  <a:pt x="48767" y="155448"/>
                </a:moveTo>
                <a:lnTo>
                  <a:pt x="12191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21" y="18002"/>
                </a:lnTo>
                <a:lnTo>
                  <a:pt x="48767" y="0"/>
                </a:lnTo>
                <a:lnTo>
                  <a:pt x="51816" y="6096"/>
                </a:lnTo>
                <a:lnTo>
                  <a:pt x="42362" y="10120"/>
                </a:lnTo>
                <a:lnTo>
                  <a:pt x="34480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027" y="132635"/>
                </a:lnTo>
                <a:lnTo>
                  <a:pt x="51816" y="149352"/>
                </a:lnTo>
                <a:lnTo>
                  <a:pt x="48767" y="15544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94422" y="3792779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5185" y="3974166"/>
            <a:ext cx="25590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950" spc="-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27832" y="397459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7"/>
                </a:moveTo>
                <a:lnTo>
                  <a:pt x="0" y="10667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3849" y="3844579"/>
            <a:ext cx="31496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91155" algn="l"/>
              </a:tabLst>
            </a:pP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𝑢𝑛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𝑖𝑑𝑖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30" dirty="0">
                <a:solidFill>
                  <a:srgbClr val="3F3F3F"/>
                </a:solidFill>
                <a:latin typeface="Cambria Math"/>
                <a:cs typeface="Cambria Math"/>
              </a:rPr>
              <a:t>𝑁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𝑎𝑙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1994" y="3923861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45051" y="3840479"/>
            <a:ext cx="365760" cy="277495"/>
          </a:xfrm>
          <a:custGeom>
            <a:avLst/>
            <a:gdLst/>
            <a:ahLst/>
            <a:cxnLst/>
            <a:rect l="l" t="t" r="r" b="b"/>
            <a:pathLst>
              <a:path w="365760" h="277495">
                <a:moveTo>
                  <a:pt x="304800" y="277368"/>
                </a:moveTo>
                <a:lnTo>
                  <a:pt x="303276" y="271272"/>
                </a:lnTo>
                <a:lnTo>
                  <a:pt x="313229" y="262342"/>
                </a:lnTo>
                <a:lnTo>
                  <a:pt x="322326" y="251269"/>
                </a:lnTo>
                <a:lnTo>
                  <a:pt x="342566" y="202977"/>
                </a:lnTo>
                <a:lnTo>
                  <a:pt x="348376" y="161829"/>
                </a:lnTo>
                <a:lnTo>
                  <a:pt x="348996" y="138684"/>
                </a:lnTo>
                <a:lnTo>
                  <a:pt x="348376" y="115538"/>
                </a:lnTo>
                <a:lnTo>
                  <a:pt x="342566" y="74390"/>
                </a:lnTo>
                <a:lnTo>
                  <a:pt x="322326" y="26860"/>
                </a:lnTo>
                <a:lnTo>
                  <a:pt x="303276" y="7620"/>
                </a:lnTo>
                <a:lnTo>
                  <a:pt x="304800" y="0"/>
                </a:lnTo>
                <a:lnTo>
                  <a:pt x="340161" y="34718"/>
                </a:lnTo>
                <a:lnTo>
                  <a:pt x="356115" y="70961"/>
                </a:lnTo>
                <a:lnTo>
                  <a:pt x="364640" y="114395"/>
                </a:lnTo>
                <a:lnTo>
                  <a:pt x="365760" y="138684"/>
                </a:lnTo>
                <a:lnTo>
                  <a:pt x="364640" y="162972"/>
                </a:lnTo>
                <a:lnTo>
                  <a:pt x="356115" y="206406"/>
                </a:lnTo>
                <a:lnTo>
                  <a:pt x="340161" y="243292"/>
                </a:lnTo>
                <a:lnTo>
                  <a:pt x="317920" y="269057"/>
                </a:lnTo>
                <a:lnTo>
                  <a:pt x="304800" y="277368"/>
                </a:lnTo>
                <a:close/>
              </a:path>
              <a:path w="365760" h="277495">
                <a:moveTo>
                  <a:pt x="59436" y="277368"/>
                </a:moveTo>
                <a:lnTo>
                  <a:pt x="24074" y="243292"/>
                </a:lnTo>
                <a:lnTo>
                  <a:pt x="8358" y="206406"/>
                </a:lnTo>
                <a:lnTo>
                  <a:pt x="881" y="162972"/>
                </a:lnTo>
                <a:lnTo>
                  <a:pt x="0" y="138684"/>
                </a:lnTo>
                <a:lnTo>
                  <a:pt x="881" y="114395"/>
                </a:lnTo>
                <a:lnTo>
                  <a:pt x="8358" y="70961"/>
                </a:lnTo>
                <a:lnTo>
                  <a:pt x="24074" y="34718"/>
                </a:lnTo>
                <a:lnTo>
                  <a:pt x="59436" y="0"/>
                </a:lnTo>
                <a:lnTo>
                  <a:pt x="62483" y="7620"/>
                </a:lnTo>
                <a:lnTo>
                  <a:pt x="51863" y="15882"/>
                </a:lnTo>
                <a:lnTo>
                  <a:pt x="42671" y="26860"/>
                </a:lnTo>
                <a:lnTo>
                  <a:pt x="22312" y="74390"/>
                </a:lnTo>
                <a:lnTo>
                  <a:pt x="16073" y="115538"/>
                </a:lnTo>
                <a:lnTo>
                  <a:pt x="15240" y="138684"/>
                </a:lnTo>
                <a:lnTo>
                  <a:pt x="16073" y="161829"/>
                </a:lnTo>
                <a:lnTo>
                  <a:pt x="22312" y="202977"/>
                </a:lnTo>
                <a:lnTo>
                  <a:pt x="42100" y="251269"/>
                </a:lnTo>
                <a:lnTo>
                  <a:pt x="62483" y="271272"/>
                </a:lnTo>
                <a:lnTo>
                  <a:pt x="59436" y="2773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78698" y="3792779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12108" y="397459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7"/>
                </a:moveTo>
                <a:lnTo>
                  <a:pt x="0" y="10667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87734" y="3792779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9446" y="3974166"/>
            <a:ext cx="76517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1334" algn="l"/>
              </a:tabLst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95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9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21123" y="397459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4" y="10667"/>
                </a:moveTo>
                <a:lnTo>
                  <a:pt x="0" y="10667"/>
                </a:lnTo>
                <a:lnTo>
                  <a:pt x="0" y="0"/>
                </a:lnTo>
                <a:lnTo>
                  <a:pt x="230124" y="0"/>
                </a:lnTo>
                <a:lnTo>
                  <a:pt x="230124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54512" y="3844579"/>
            <a:ext cx="6838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5450" algn="l"/>
              </a:tabLst>
            </a:pPr>
            <a:r>
              <a:rPr sz="1300" spc="-315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6839" y="3923861"/>
            <a:ext cx="965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38344" y="3840479"/>
            <a:ext cx="365760" cy="277495"/>
          </a:xfrm>
          <a:custGeom>
            <a:avLst/>
            <a:gdLst/>
            <a:ahLst/>
            <a:cxnLst/>
            <a:rect l="l" t="t" r="r" b="b"/>
            <a:pathLst>
              <a:path w="365760" h="277495">
                <a:moveTo>
                  <a:pt x="304800" y="277368"/>
                </a:moveTo>
                <a:lnTo>
                  <a:pt x="303276" y="271272"/>
                </a:lnTo>
                <a:lnTo>
                  <a:pt x="313229" y="262342"/>
                </a:lnTo>
                <a:lnTo>
                  <a:pt x="322326" y="251269"/>
                </a:lnTo>
                <a:lnTo>
                  <a:pt x="342566" y="202977"/>
                </a:lnTo>
                <a:lnTo>
                  <a:pt x="348376" y="161829"/>
                </a:lnTo>
                <a:lnTo>
                  <a:pt x="348996" y="138684"/>
                </a:lnTo>
                <a:lnTo>
                  <a:pt x="348376" y="115538"/>
                </a:lnTo>
                <a:lnTo>
                  <a:pt x="342566" y="74390"/>
                </a:lnTo>
                <a:lnTo>
                  <a:pt x="322326" y="26860"/>
                </a:lnTo>
                <a:lnTo>
                  <a:pt x="303276" y="7620"/>
                </a:lnTo>
                <a:lnTo>
                  <a:pt x="304800" y="0"/>
                </a:lnTo>
                <a:lnTo>
                  <a:pt x="340161" y="34718"/>
                </a:lnTo>
                <a:lnTo>
                  <a:pt x="356115" y="70961"/>
                </a:lnTo>
                <a:lnTo>
                  <a:pt x="364640" y="114395"/>
                </a:lnTo>
                <a:lnTo>
                  <a:pt x="365760" y="138684"/>
                </a:lnTo>
                <a:lnTo>
                  <a:pt x="364640" y="162972"/>
                </a:lnTo>
                <a:lnTo>
                  <a:pt x="356115" y="206406"/>
                </a:lnTo>
                <a:lnTo>
                  <a:pt x="340161" y="243292"/>
                </a:lnTo>
                <a:lnTo>
                  <a:pt x="317920" y="269057"/>
                </a:lnTo>
                <a:lnTo>
                  <a:pt x="304800" y="277368"/>
                </a:lnTo>
                <a:close/>
              </a:path>
              <a:path w="365760" h="277495">
                <a:moveTo>
                  <a:pt x="59436" y="277368"/>
                </a:moveTo>
                <a:lnTo>
                  <a:pt x="24074" y="243292"/>
                </a:lnTo>
                <a:lnTo>
                  <a:pt x="8358" y="206406"/>
                </a:lnTo>
                <a:lnTo>
                  <a:pt x="881" y="162972"/>
                </a:lnTo>
                <a:lnTo>
                  <a:pt x="0" y="138684"/>
                </a:lnTo>
                <a:lnTo>
                  <a:pt x="881" y="114395"/>
                </a:lnTo>
                <a:lnTo>
                  <a:pt x="8358" y="70961"/>
                </a:lnTo>
                <a:lnTo>
                  <a:pt x="24074" y="34718"/>
                </a:lnTo>
                <a:lnTo>
                  <a:pt x="59436" y="0"/>
                </a:lnTo>
                <a:lnTo>
                  <a:pt x="62483" y="7620"/>
                </a:lnTo>
                <a:lnTo>
                  <a:pt x="51863" y="15882"/>
                </a:lnTo>
                <a:lnTo>
                  <a:pt x="42671" y="26860"/>
                </a:lnTo>
                <a:lnTo>
                  <a:pt x="22312" y="74390"/>
                </a:lnTo>
                <a:lnTo>
                  <a:pt x="16073" y="115538"/>
                </a:lnTo>
                <a:lnTo>
                  <a:pt x="15240" y="138684"/>
                </a:lnTo>
                <a:lnTo>
                  <a:pt x="16073" y="161829"/>
                </a:lnTo>
                <a:lnTo>
                  <a:pt x="22312" y="202977"/>
                </a:lnTo>
                <a:lnTo>
                  <a:pt x="42100" y="251269"/>
                </a:lnTo>
                <a:lnTo>
                  <a:pt x="62483" y="271272"/>
                </a:lnTo>
                <a:lnTo>
                  <a:pt x="59436" y="2773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92765" y="3757698"/>
            <a:ext cx="255904" cy="388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50" spc="15" dirty="0">
                <a:solidFill>
                  <a:srgbClr val="3F3F3F"/>
                </a:solidFill>
                <a:latin typeface="Cambria Math"/>
                <a:cs typeface="Cambria Math"/>
              </a:rPr>
              <a:t>6+1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05400" y="3974591"/>
            <a:ext cx="230504" cy="10795"/>
          </a:xfrm>
          <a:custGeom>
            <a:avLst/>
            <a:gdLst/>
            <a:ahLst/>
            <a:cxnLst/>
            <a:rect l="l" t="t" r="r" b="b"/>
            <a:pathLst>
              <a:path w="230504" h="10795">
                <a:moveTo>
                  <a:pt x="230123" y="10667"/>
                </a:moveTo>
                <a:lnTo>
                  <a:pt x="0" y="10667"/>
                </a:lnTo>
                <a:lnTo>
                  <a:pt x="0" y="0"/>
                </a:lnTo>
                <a:lnTo>
                  <a:pt x="230123" y="0"/>
                </a:lnTo>
                <a:lnTo>
                  <a:pt x="230123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52386" y="3844579"/>
            <a:ext cx="6045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0.591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11752" y="4303776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4300" y="4303776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93311" y="4251476"/>
            <a:ext cx="150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12221" y="4321579"/>
            <a:ext cx="1397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850" u="sng" spc="5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81272" y="4512564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54779" y="4512564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69511" y="4460233"/>
            <a:ext cx="1028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30592" y="4432856"/>
            <a:ext cx="857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4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50891" y="4362722"/>
            <a:ext cx="8343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150" spc="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57983" y="4149323"/>
            <a:ext cx="2437130" cy="5943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57425">
              <a:lnSpc>
                <a:spcPct val="100000"/>
              </a:lnSpc>
              <a:spcBef>
                <a:spcPts val="37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94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150">
              <a:latin typeface="Cambria Math"/>
              <a:cs typeface="Cambria Math"/>
            </a:endParaRPr>
          </a:p>
          <a:p>
            <a:pPr marL="2222500">
              <a:lnSpc>
                <a:spcPct val="100000"/>
              </a:lnSpc>
              <a:spcBef>
                <a:spcPts val="385"/>
              </a:spcBef>
            </a:pPr>
            <a:r>
              <a:rPr sz="850" spc="6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01140" y="5145023"/>
            <a:ext cx="862965" cy="135890"/>
          </a:xfrm>
          <a:custGeom>
            <a:avLst/>
            <a:gdLst/>
            <a:ahLst/>
            <a:cxnLst/>
            <a:rect l="l" t="t" r="r" b="b"/>
            <a:pathLst>
              <a:path w="862964" h="135889">
                <a:moveTo>
                  <a:pt x="818388" y="135636"/>
                </a:moveTo>
                <a:lnTo>
                  <a:pt x="816864" y="129540"/>
                </a:lnTo>
                <a:lnTo>
                  <a:pt x="824531" y="126420"/>
                </a:lnTo>
                <a:lnTo>
                  <a:pt x="831342" y="121729"/>
                </a:lnTo>
                <a:lnTo>
                  <a:pt x="849820" y="79057"/>
                </a:lnTo>
                <a:lnTo>
                  <a:pt x="850392" y="67056"/>
                </a:lnTo>
                <a:lnTo>
                  <a:pt x="849820" y="55292"/>
                </a:lnTo>
                <a:lnTo>
                  <a:pt x="831342" y="13716"/>
                </a:lnTo>
                <a:lnTo>
                  <a:pt x="816864" y="4572"/>
                </a:lnTo>
                <a:lnTo>
                  <a:pt x="818388" y="0"/>
                </a:lnTo>
                <a:lnTo>
                  <a:pt x="850392" y="22860"/>
                </a:lnTo>
                <a:lnTo>
                  <a:pt x="862584" y="67056"/>
                </a:lnTo>
                <a:lnTo>
                  <a:pt x="861750" y="79962"/>
                </a:lnTo>
                <a:lnTo>
                  <a:pt x="844105" y="119562"/>
                </a:lnTo>
                <a:lnTo>
                  <a:pt x="828103" y="131611"/>
                </a:lnTo>
                <a:lnTo>
                  <a:pt x="818388" y="135636"/>
                </a:lnTo>
                <a:close/>
              </a:path>
              <a:path w="862964" h="135889">
                <a:moveTo>
                  <a:pt x="42671" y="135636"/>
                </a:moveTo>
                <a:lnTo>
                  <a:pt x="10667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1" y="0"/>
                </a:lnTo>
                <a:lnTo>
                  <a:pt x="44195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5" y="129540"/>
                </a:lnTo>
                <a:lnTo>
                  <a:pt x="42671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67939" y="5207507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5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5784" y="5207507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8247" y="5440679"/>
            <a:ext cx="1190625" cy="184785"/>
          </a:xfrm>
          <a:custGeom>
            <a:avLst/>
            <a:gdLst/>
            <a:ahLst/>
            <a:cxnLst/>
            <a:rect l="l" t="t" r="r" b="b"/>
            <a:pathLst>
              <a:path w="1190625" h="184785">
                <a:moveTo>
                  <a:pt x="1130808" y="184404"/>
                </a:moveTo>
                <a:lnTo>
                  <a:pt x="1129284" y="178307"/>
                </a:lnTo>
                <a:lnTo>
                  <a:pt x="1139880" y="173116"/>
                </a:lnTo>
                <a:lnTo>
                  <a:pt x="1148905" y="166497"/>
                </a:lnTo>
                <a:lnTo>
                  <a:pt x="1171003" y="122491"/>
                </a:lnTo>
                <a:lnTo>
                  <a:pt x="1173480" y="91440"/>
                </a:lnTo>
                <a:lnTo>
                  <a:pt x="1172884" y="76009"/>
                </a:lnTo>
                <a:lnTo>
                  <a:pt x="1162812" y="36576"/>
                </a:lnTo>
                <a:lnTo>
                  <a:pt x="1129284" y="7620"/>
                </a:lnTo>
                <a:lnTo>
                  <a:pt x="1130808" y="0"/>
                </a:lnTo>
                <a:lnTo>
                  <a:pt x="1166383" y="21216"/>
                </a:lnTo>
                <a:lnTo>
                  <a:pt x="1186624" y="59626"/>
                </a:lnTo>
                <a:lnTo>
                  <a:pt x="1190244" y="92964"/>
                </a:lnTo>
                <a:lnTo>
                  <a:pt x="1189362" y="109537"/>
                </a:lnTo>
                <a:lnTo>
                  <a:pt x="1175004" y="152400"/>
                </a:lnTo>
                <a:lnTo>
                  <a:pt x="1144571" y="179832"/>
                </a:lnTo>
                <a:lnTo>
                  <a:pt x="1130808" y="184404"/>
                </a:lnTo>
                <a:close/>
              </a:path>
              <a:path w="1190625" h="184785">
                <a:moveTo>
                  <a:pt x="57912" y="184404"/>
                </a:moveTo>
                <a:lnTo>
                  <a:pt x="23193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39" y="32004"/>
                </a:lnTo>
                <a:lnTo>
                  <a:pt x="44815" y="4786"/>
                </a:lnTo>
                <a:lnTo>
                  <a:pt x="57912" y="0"/>
                </a:lnTo>
                <a:lnTo>
                  <a:pt x="60960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4" y="91440"/>
                </a:lnTo>
                <a:lnTo>
                  <a:pt x="17359" y="107751"/>
                </a:lnTo>
                <a:lnTo>
                  <a:pt x="27432" y="147828"/>
                </a:lnTo>
                <a:lnTo>
                  <a:pt x="60960" y="178307"/>
                </a:lnTo>
                <a:lnTo>
                  <a:pt x="57912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9964" y="5701284"/>
            <a:ext cx="234696" cy="184404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3339084" y="5701284"/>
            <a:ext cx="1257300" cy="184785"/>
          </a:xfrm>
          <a:custGeom>
            <a:avLst/>
            <a:gdLst/>
            <a:ahLst/>
            <a:cxnLst/>
            <a:rect l="l" t="t" r="r" b="b"/>
            <a:pathLst>
              <a:path w="1257300" h="184785">
                <a:moveTo>
                  <a:pt x="1197864" y="184404"/>
                </a:moveTo>
                <a:lnTo>
                  <a:pt x="1196340" y="178307"/>
                </a:lnTo>
                <a:lnTo>
                  <a:pt x="1206936" y="173116"/>
                </a:lnTo>
                <a:lnTo>
                  <a:pt x="1215961" y="166497"/>
                </a:lnTo>
                <a:lnTo>
                  <a:pt x="1238059" y="122491"/>
                </a:lnTo>
                <a:lnTo>
                  <a:pt x="1240536" y="91440"/>
                </a:lnTo>
                <a:lnTo>
                  <a:pt x="1239940" y="76009"/>
                </a:lnTo>
                <a:lnTo>
                  <a:pt x="1229868" y="36576"/>
                </a:lnTo>
                <a:lnTo>
                  <a:pt x="1196340" y="7620"/>
                </a:lnTo>
                <a:lnTo>
                  <a:pt x="1197864" y="0"/>
                </a:lnTo>
                <a:lnTo>
                  <a:pt x="1233439" y="21216"/>
                </a:lnTo>
                <a:lnTo>
                  <a:pt x="1253680" y="59626"/>
                </a:lnTo>
                <a:lnTo>
                  <a:pt x="1257300" y="92964"/>
                </a:lnTo>
                <a:lnTo>
                  <a:pt x="1256418" y="109537"/>
                </a:lnTo>
                <a:lnTo>
                  <a:pt x="1242060" y="152400"/>
                </a:lnTo>
                <a:lnTo>
                  <a:pt x="1211627" y="179832"/>
                </a:lnTo>
                <a:lnTo>
                  <a:pt x="1197864" y="184404"/>
                </a:lnTo>
                <a:close/>
              </a:path>
              <a:path w="1257300" h="184785">
                <a:moveTo>
                  <a:pt x="57912" y="184404"/>
                </a:moveTo>
                <a:lnTo>
                  <a:pt x="23193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39" y="32004"/>
                </a:lnTo>
                <a:lnTo>
                  <a:pt x="44815" y="4786"/>
                </a:lnTo>
                <a:lnTo>
                  <a:pt x="57912" y="0"/>
                </a:lnTo>
                <a:lnTo>
                  <a:pt x="60960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4" y="91440"/>
                </a:lnTo>
                <a:lnTo>
                  <a:pt x="17359" y="107751"/>
                </a:lnTo>
                <a:lnTo>
                  <a:pt x="27432" y="147828"/>
                </a:lnTo>
                <a:lnTo>
                  <a:pt x="60960" y="178307"/>
                </a:lnTo>
                <a:lnTo>
                  <a:pt x="57912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350263" y="4669330"/>
            <a:ext cx="3740150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 marR="777240" algn="ctr">
              <a:lnSpc>
                <a:spcPct val="139100"/>
              </a:lnSpc>
              <a:spcBef>
                <a:spcPts val="100"/>
              </a:spcBef>
              <a:tabLst>
                <a:tab pos="1823720" algn="l"/>
              </a:tabLst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 </a:t>
            </a:r>
            <a:r>
              <a:rPr sz="1150" spc="-2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	6 +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algn="ctr">
              <a:lnSpc>
                <a:spcPts val="875"/>
              </a:lnSpc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𝐼</a:t>
            </a:r>
            <a:r>
              <a:rPr sz="1150" spc="2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𝑆,</a:t>
            </a:r>
            <a:r>
              <a:rPr sz="11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𝐻𝑢𝑚𝑖𝑑𝑖𝑡𝑦</a:t>
            </a:r>
            <a:r>
              <a:rPr sz="1150" spc="3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22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 0.985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0.591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0.788</a:t>
            </a:r>
            <a:endParaRPr sz="1150">
              <a:latin typeface="Cambria Math"/>
              <a:cs typeface="Cambria Math"/>
            </a:endParaRPr>
          </a:p>
          <a:p>
            <a:pPr marL="377825">
              <a:lnSpc>
                <a:spcPct val="100000"/>
              </a:lnSpc>
              <a:spcBef>
                <a:spcPts val="869"/>
              </a:spcBef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𝒇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𝒐𝒓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𝑮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𝑺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𝑯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𝒖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𝒕𝒚</a:t>
            </a:r>
            <a:endParaRPr sz="1550">
              <a:latin typeface="Cambria Math"/>
              <a:cs typeface="Cambria Math"/>
            </a:endParaRPr>
          </a:p>
          <a:p>
            <a:pPr marL="377825">
              <a:lnSpc>
                <a:spcPct val="100000"/>
              </a:lnSpc>
              <a:spcBef>
                <a:spcPts val="195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𝑯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𝒖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𝒕𝒚</a:t>
            </a:r>
            <a:endParaRPr sz="1550">
              <a:latin typeface="Cambria Math"/>
              <a:cs typeface="Cambria Math"/>
            </a:endParaRPr>
          </a:p>
          <a:p>
            <a:pPr marL="368300">
              <a:lnSpc>
                <a:spcPct val="100000"/>
              </a:lnSpc>
              <a:spcBef>
                <a:spcPts val="705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550" spc="-5" dirty="0">
                <a:solidFill>
                  <a:srgbClr val="3F3F3F"/>
                </a:solidFill>
                <a:latin typeface="Cambria Math"/>
                <a:cs typeface="Cambria Math"/>
              </a:rPr>
              <a:t>𝟖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8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.1</a:t>
            </a:r>
            <a:r>
              <a:rPr sz="15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5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56" name="object 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3639" y="2646267"/>
            <a:ext cx="3717035" cy="33704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26" y="2498228"/>
            <a:ext cx="4227830" cy="5238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305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04775" algn="l"/>
              </a:tabLst>
            </a:pP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attribute: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(let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say</a:t>
            </a:r>
            <a:r>
              <a:rPr sz="15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libri"/>
                <a:cs typeface="Calibri"/>
              </a:rPr>
              <a:t>Windy)</a:t>
            </a:r>
            <a:endParaRPr sz="15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17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of each</a:t>
            </a:r>
            <a:r>
              <a:rPr sz="1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‘Strong’,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3F3F3F"/>
                </a:solidFill>
                <a:latin typeface="Calibri"/>
                <a:cs typeface="Calibri"/>
              </a:rPr>
              <a:t>‘Weak’,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7008" y="3191256"/>
            <a:ext cx="1274445" cy="144780"/>
          </a:xfrm>
          <a:custGeom>
            <a:avLst/>
            <a:gdLst/>
            <a:ahLst/>
            <a:cxnLst/>
            <a:rect l="l" t="t" r="r" b="b"/>
            <a:pathLst>
              <a:path w="1274445" h="144779">
                <a:moveTo>
                  <a:pt x="1226820" y="144780"/>
                </a:moveTo>
                <a:lnTo>
                  <a:pt x="1225296" y="138684"/>
                </a:lnTo>
                <a:lnTo>
                  <a:pt x="1233868" y="135540"/>
                </a:lnTo>
                <a:lnTo>
                  <a:pt x="1241298" y="130683"/>
                </a:lnTo>
                <a:lnTo>
                  <a:pt x="1259800" y="84748"/>
                </a:lnTo>
                <a:lnTo>
                  <a:pt x="1260348" y="71628"/>
                </a:lnTo>
                <a:lnTo>
                  <a:pt x="1259800" y="59388"/>
                </a:lnTo>
                <a:lnTo>
                  <a:pt x="1247584" y="20669"/>
                </a:lnTo>
                <a:lnTo>
                  <a:pt x="1225296" y="6096"/>
                </a:lnTo>
                <a:lnTo>
                  <a:pt x="1226820" y="0"/>
                </a:lnTo>
                <a:lnTo>
                  <a:pt x="1261872" y="25908"/>
                </a:lnTo>
                <a:lnTo>
                  <a:pt x="1274064" y="73152"/>
                </a:lnTo>
                <a:lnTo>
                  <a:pt x="1273230" y="86320"/>
                </a:lnTo>
                <a:lnTo>
                  <a:pt x="1255323" y="128920"/>
                </a:lnTo>
                <a:lnTo>
                  <a:pt x="1237654" y="141398"/>
                </a:lnTo>
                <a:lnTo>
                  <a:pt x="1226820" y="144780"/>
                </a:lnTo>
                <a:close/>
              </a:path>
              <a:path w="1274445" h="144779">
                <a:moveTo>
                  <a:pt x="47244" y="144780"/>
                </a:moveTo>
                <a:lnTo>
                  <a:pt x="12192" y="120396"/>
                </a:lnTo>
                <a:lnTo>
                  <a:pt x="0" y="73152"/>
                </a:lnTo>
                <a:lnTo>
                  <a:pt x="833" y="59769"/>
                </a:lnTo>
                <a:lnTo>
                  <a:pt x="18740" y="16502"/>
                </a:lnTo>
                <a:lnTo>
                  <a:pt x="47244" y="0"/>
                </a:lnTo>
                <a:lnTo>
                  <a:pt x="48768" y="6096"/>
                </a:lnTo>
                <a:lnTo>
                  <a:pt x="40219" y="9239"/>
                </a:lnTo>
                <a:lnTo>
                  <a:pt x="32956" y="14097"/>
                </a:lnTo>
                <a:lnTo>
                  <a:pt x="14287" y="59388"/>
                </a:lnTo>
                <a:lnTo>
                  <a:pt x="13716" y="71628"/>
                </a:lnTo>
                <a:lnTo>
                  <a:pt x="14287" y="84748"/>
                </a:lnTo>
                <a:lnTo>
                  <a:pt x="27122" y="124110"/>
                </a:lnTo>
                <a:lnTo>
                  <a:pt x="48768" y="138684"/>
                </a:lnTo>
                <a:lnTo>
                  <a:pt x="47244" y="1447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4230" y="3090135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9556" y="3260859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900" spc="-2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2260" y="3259835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2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2" y="0"/>
                </a:lnTo>
                <a:lnTo>
                  <a:pt x="217932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880" y="3138928"/>
            <a:ext cx="273494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91740" algn="l"/>
              </a:tabLst>
            </a:pP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𝑝𝑦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𝑊𝑖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𝑜𝑛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7415" y="3213587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2904" y="3134867"/>
            <a:ext cx="346075" cy="259079"/>
          </a:xfrm>
          <a:custGeom>
            <a:avLst/>
            <a:gdLst/>
            <a:ahLst/>
            <a:cxnLst/>
            <a:rect l="l" t="t" r="r" b="b"/>
            <a:pathLst>
              <a:path w="346075" h="259079">
                <a:moveTo>
                  <a:pt x="57912" y="6096"/>
                </a:moveTo>
                <a:lnTo>
                  <a:pt x="23812" y="32156"/>
                </a:lnTo>
                <a:lnTo>
                  <a:pt x="3619" y="86296"/>
                </a:lnTo>
                <a:lnTo>
                  <a:pt x="0" y="129540"/>
                </a:lnTo>
                <a:lnTo>
                  <a:pt x="876" y="151828"/>
                </a:lnTo>
                <a:lnTo>
                  <a:pt x="8356" y="192976"/>
                </a:lnTo>
                <a:lnTo>
                  <a:pt x="33528" y="240601"/>
                </a:lnTo>
                <a:lnTo>
                  <a:pt x="56388" y="259080"/>
                </a:lnTo>
                <a:lnTo>
                  <a:pt x="57912" y="252984"/>
                </a:lnTo>
                <a:lnTo>
                  <a:pt x="48196" y="244983"/>
                </a:lnTo>
                <a:lnTo>
                  <a:pt x="39624" y="234696"/>
                </a:lnTo>
                <a:lnTo>
                  <a:pt x="21018" y="190411"/>
                </a:lnTo>
                <a:lnTo>
                  <a:pt x="15824" y="151549"/>
                </a:lnTo>
                <a:lnTo>
                  <a:pt x="15240" y="129540"/>
                </a:lnTo>
                <a:lnTo>
                  <a:pt x="15824" y="107543"/>
                </a:lnTo>
                <a:lnTo>
                  <a:pt x="21018" y="68681"/>
                </a:lnTo>
                <a:lnTo>
                  <a:pt x="39624" y="24384"/>
                </a:lnTo>
                <a:lnTo>
                  <a:pt x="48196" y="14097"/>
                </a:lnTo>
                <a:lnTo>
                  <a:pt x="57912" y="6096"/>
                </a:lnTo>
                <a:close/>
              </a:path>
              <a:path w="346075" h="259079">
                <a:moveTo>
                  <a:pt x="281927" y="124968"/>
                </a:moveTo>
                <a:lnTo>
                  <a:pt x="63995" y="124968"/>
                </a:lnTo>
                <a:lnTo>
                  <a:pt x="63995" y="135636"/>
                </a:lnTo>
                <a:lnTo>
                  <a:pt x="281927" y="135636"/>
                </a:lnTo>
                <a:lnTo>
                  <a:pt x="281927" y="124968"/>
                </a:lnTo>
                <a:close/>
              </a:path>
              <a:path w="346075" h="259079">
                <a:moveTo>
                  <a:pt x="345948" y="129540"/>
                </a:moveTo>
                <a:lnTo>
                  <a:pt x="342328" y="86296"/>
                </a:lnTo>
                <a:lnTo>
                  <a:pt x="330708" y="48768"/>
                </a:lnTo>
                <a:lnTo>
                  <a:pt x="301561" y="8051"/>
                </a:lnTo>
                <a:lnTo>
                  <a:pt x="289560" y="0"/>
                </a:lnTo>
                <a:lnTo>
                  <a:pt x="288036" y="6096"/>
                </a:lnTo>
                <a:lnTo>
                  <a:pt x="296887" y="14097"/>
                </a:lnTo>
                <a:lnTo>
                  <a:pt x="305181" y="24384"/>
                </a:lnTo>
                <a:lnTo>
                  <a:pt x="324916" y="68681"/>
                </a:lnTo>
                <a:lnTo>
                  <a:pt x="330111" y="107543"/>
                </a:lnTo>
                <a:lnTo>
                  <a:pt x="330708" y="129540"/>
                </a:lnTo>
                <a:lnTo>
                  <a:pt x="330111" y="151549"/>
                </a:lnTo>
                <a:lnTo>
                  <a:pt x="324916" y="190411"/>
                </a:lnTo>
                <a:lnTo>
                  <a:pt x="306324" y="234696"/>
                </a:lnTo>
                <a:lnTo>
                  <a:pt x="288036" y="252984"/>
                </a:lnTo>
                <a:lnTo>
                  <a:pt x="289560" y="259080"/>
                </a:lnTo>
                <a:lnTo>
                  <a:pt x="322135" y="227584"/>
                </a:lnTo>
                <a:lnTo>
                  <a:pt x="342328" y="172974"/>
                </a:lnTo>
                <a:lnTo>
                  <a:pt x="345059" y="151828"/>
                </a:lnTo>
                <a:lnTo>
                  <a:pt x="345948" y="1295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4222" y="3056570"/>
            <a:ext cx="645160" cy="3670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65"/>
              </a:spcBef>
              <a:tabLst>
                <a:tab pos="565785" algn="l"/>
              </a:tabLst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3	3</a:t>
            </a:r>
            <a:endParaRPr sz="9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spc="5" dirty="0">
                <a:solidFill>
                  <a:srgbClr val="3F3F3F"/>
                </a:solidFill>
                <a:latin typeface="Cambria Math"/>
                <a:cs typeface="Cambria Math"/>
              </a:rPr>
              <a:t>3+3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2733" y="3260859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900" spc="-2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5447" y="3259835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2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2" y="0"/>
                </a:lnTo>
                <a:lnTo>
                  <a:pt x="217932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07976" y="3138928"/>
            <a:ext cx="6438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0685" algn="l"/>
              </a:tabLst>
            </a:pPr>
            <a:r>
              <a:rPr sz="1200" spc="-28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0599" y="3213587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46091" y="3134867"/>
            <a:ext cx="346075" cy="259079"/>
          </a:xfrm>
          <a:custGeom>
            <a:avLst/>
            <a:gdLst/>
            <a:ahLst/>
            <a:cxnLst/>
            <a:rect l="l" t="t" r="r" b="b"/>
            <a:pathLst>
              <a:path w="346075" h="259079">
                <a:moveTo>
                  <a:pt x="289560" y="259080"/>
                </a:moveTo>
                <a:lnTo>
                  <a:pt x="288036" y="252983"/>
                </a:lnTo>
                <a:lnTo>
                  <a:pt x="297751" y="244983"/>
                </a:lnTo>
                <a:lnTo>
                  <a:pt x="306324" y="234696"/>
                </a:lnTo>
                <a:lnTo>
                  <a:pt x="324921" y="190404"/>
                </a:lnTo>
                <a:lnTo>
                  <a:pt x="330112" y="151542"/>
                </a:lnTo>
                <a:lnTo>
                  <a:pt x="330708" y="129540"/>
                </a:lnTo>
                <a:lnTo>
                  <a:pt x="330112" y="107537"/>
                </a:lnTo>
                <a:lnTo>
                  <a:pt x="324921" y="68675"/>
                </a:lnTo>
                <a:lnTo>
                  <a:pt x="305181" y="24384"/>
                </a:lnTo>
                <a:lnTo>
                  <a:pt x="288036" y="6096"/>
                </a:lnTo>
                <a:lnTo>
                  <a:pt x="289560" y="0"/>
                </a:lnTo>
                <a:lnTo>
                  <a:pt x="322135" y="32146"/>
                </a:lnTo>
                <a:lnTo>
                  <a:pt x="342328" y="86296"/>
                </a:lnTo>
                <a:lnTo>
                  <a:pt x="345948" y="129540"/>
                </a:lnTo>
                <a:lnTo>
                  <a:pt x="345066" y="151828"/>
                </a:lnTo>
                <a:lnTo>
                  <a:pt x="337589" y="192976"/>
                </a:lnTo>
                <a:lnTo>
                  <a:pt x="312420" y="240601"/>
                </a:lnTo>
                <a:lnTo>
                  <a:pt x="301561" y="251055"/>
                </a:lnTo>
                <a:lnTo>
                  <a:pt x="289560" y="259080"/>
                </a:lnTo>
                <a:close/>
              </a:path>
              <a:path w="346075" h="259079">
                <a:moveTo>
                  <a:pt x="56388" y="259080"/>
                </a:moveTo>
                <a:lnTo>
                  <a:pt x="23812" y="227576"/>
                </a:lnTo>
                <a:lnTo>
                  <a:pt x="3619" y="172974"/>
                </a:lnTo>
                <a:lnTo>
                  <a:pt x="0" y="129540"/>
                </a:lnTo>
                <a:lnTo>
                  <a:pt x="881" y="107275"/>
                </a:lnTo>
                <a:lnTo>
                  <a:pt x="8358" y="66746"/>
                </a:lnTo>
                <a:lnTo>
                  <a:pt x="33528" y="18669"/>
                </a:lnTo>
                <a:lnTo>
                  <a:pt x="56388" y="0"/>
                </a:lnTo>
                <a:lnTo>
                  <a:pt x="57912" y="6096"/>
                </a:lnTo>
                <a:lnTo>
                  <a:pt x="48196" y="14097"/>
                </a:lnTo>
                <a:lnTo>
                  <a:pt x="39624" y="24384"/>
                </a:lnTo>
                <a:lnTo>
                  <a:pt x="21026" y="68675"/>
                </a:lnTo>
                <a:lnTo>
                  <a:pt x="15835" y="107537"/>
                </a:lnTo>
                <a:lnTo>
                  <a:pt x="15240" y="129540"/>
                </a:lnTo>
                <a:lnTo>
                  <a:pt x="15835" y="151542"/>
                </a:lnTo>
                <a:lnTo>
                  <a:pt x="21026" y="190404"/>
                </a:lnTo>
                <a:lnTo>
                  <a:pt x="39624" y="234696"/>
                </a:lnTo>
                <a:lnTo>
                  <a:pt x="57912" y="252983"/>
                </a:lnTo>
                <a:lnTo>
                  <a:pt x="56388" y="2590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97413" y="3056570"/>
            <a:ext cx="241300" cy="3670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9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900" spc="5" dirty="0">
                <a:solidFill>
                  <a:srgbClr val="3F3F3F"/>
                </a:solidFill>
                <a:latin typeface="Cambria Math"/>
                <a:cs typeface="Cambria Math"/>
              </a:rPr>
              <a:t>3+3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0100" y="3259835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2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2" y="0"/>
                </a:lnTo>
                <a:lnTo>
                  <a:pt x="217932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4210" y="3138928"/>
            <a:ext cx="27432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7008" y="3835908"/>
            <a:ext cx="1186180" cy="144780"/>
          </a:xfrm>
          <a:custGeom>
            <a:avLst/>
            <a:gdLst/>
            <a:ahLst/>
            <a:cxnLst/>
            <a:rect l="l" t="t" r="r" b="b"/>
            <a:pathLst>
              <a:path w="1186180" h="144779">
                <a:moveTo>
                  <a:pt x="1138428" y="144780"/>
                </a:moveTo>
                <a:lnTo>
                  <a:pt x="1136904" y="138684"/>
                </a:lnTo>
                <a:lnTo>
                  <a:pt x="1145476" y="135540"/>
                </a:lnTo>
                <a:lnTo>
                  <a:pt x="1152906" y="130683"/>
                </a:lnTo>
                <a:lnTo>
                  <a:pt x="1171408" y="84748"/>
                </a:lnTo>
                <a:lnTo>
                  <a:pt x="1171956" y="71628"/>
                </a:lnTo>
                <a:lnTo>
                  <a:pt x="1171408" y="59388"/>
                </a:lnTo>
                <a:lnTo>
                  <a:pt x="1159192" y="20669"/>
                </a:lnTo>
                <a:lnTo>
                  <a:pt x="1136904" y="6096"/>
                </a:lnTo>
                <a:lnTo>
                  <a:pt x="1138428" y="0"/>
                </a:lnTo>
                <a:lnTo>
                  <a:pt x="1173480" y="25908"/>
                </a:lnTo>
                <a:lnTo>
                  <a:pt x="1185672" y="73152"/>
                </a:lnTo>
                <a:lnTo>
                  <a:pt x="1184838" y="86320"/>
                </a:lnTo>
                <a:lnTo>
                  <a:pt x="1166931" y="128920"/>
                </a:lnTo>
                <a:lnTo>
                  <a:pt x="1149262" y="141398"/>
                </a:lnTo>
                <a:lnTo>
                  <a:pt x="1138428" y="144780"/>
                </a:lnTo>
                <a:close/>
              </a:path>
              <a:path w="1186180" h="144779">
                <a:moveTo>
                  <a:pt x="47243" y="144780"/>
                </a:moveTo>
                <a:lnTo>
                  <a:pt x="12191" y="120396"/>
                </a:lnTo>
                <a:lnTo>
                  <a:pt x="0" y="73152"/>
                </a:lnTo>
                <a:lnTo>
                  <a:pt x="833" y="59769"/>
                </a:lnTo>
                <a:lnTo>
                  <a:pt x="18740" y="16502"/>
                </a:lnTo>
                <a:lnTo>
                  <a:pt x="47243" y="0"/>
                </a:lnTo>
                <a:lnTo>
                  <a:pt x="48767" y="6096"/>
                </a:lnTo>
                <a:lnTo>
                  <a:pt x="40219" y="9239"/>
                </a:lnTo>
                <a:lnTo>
                  <a:pt x="32956" y="14097"/>
                </a:lnTo>
                <a:lnTo>
                  <a:pt x="14287" y="59388"/>
                </a:lnTo>
                <a:lnTo>
                  <a:pt x="13715" y="71628"/>
                </a:lnTo>
                <a:lnTo>
                  <a:pt x="14287" y="84748"/>
                </a:lnTo>
                <a:lnTo>
                  <a:pt x="27122" y="124110"/>
                </a:lnTo>
                <a:lnTo>
                  <a:pt x="48767" y="138684"/>
                </a:lnTo>
                <a:lnTo>
                  <a:pt x="47243" y="1447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18896" y="3734801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56916" y="3904488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2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2" y="0"/>
                </a:lnTo>
                <a:lnTo>
                  <a:pt x="217932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3880" y="3783602"/>
            <a:ext cx="26479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04745" algn="l"/>
              </a:tabLst>
            </a:pP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𝑝𝑦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𝑊𝑖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𝑊𝑒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𝑘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0573" y="3858246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37559" y="3779520"/>
            <a:ext cx="346075" cy="259079"/>
          </a:xfrm>
          <a:custGeom>
            <a:avLst/>
            <a:gdLst/>
            <a:ahLst/>
            <a:cxnLst/>
            <a:rect l="l" t="t" r="r" b="b"/>
            <a:pathLst>
              <a:path w="346075" h="259079">
                <a:moveTo>
                  <a:pt x="289560" y="259080"/>
                </a:moveTo>
                <a:lnTo>
                  <a:pt x="288036" y="252983"/>
                </a:lnTo>
                <a:lnTo>
                  <a:pt x="297751" y="244983"/>
                </a:lnTo>
                <a:lnTo>
                  <a:pt x="306324" y="234696"/>
                </a:lnTo>
                <a:lnTo>
                  <a:pt x="324921" y="190404"/>
                </a:lnTo>
                <a:lnTo>
                  <a:pt x="330112" y="151542"/>
                </a:lnTo>
                <a:lnTo>
                  <a:pt x="330708" y="129540"/>
                </a:lnTo>
                <a:lnTo>
                  <a:pt x="330112" y="107537"/>
                </a:lnTo>
                <a:lnTo>
                  <a:pt x="324921" y="68675"/>
                </a:lnTo>
                <a:lnTo>
                  <a:pt x="305181" y="24384"/>
                </a:lnTo>
                <a:lnTo>
                  <a:pt x="288036" y="6096"/>
                </a:lnTo>
                <a:lnTo>
                  <a:pt x="289560" y="0"/>
                </a:lnTo>
                <a:lnTo>
                  <a:pt x="322135" y="32146"/>
                </a:lnTo>
                <a:lnTo>
                  <a:pt x="342328" y="86296"/>
                </a:lnTo>
                <a:lnTo>
                  <a:pt x="345948" y="129540"/>
                </a:lnTo>
                <a:lnTo>
                  <a:pt x="345066" y="151828"/>
                </a:lnTo>
                <a:lnTo>
                  <a:pt x="337589" y="192976"/>
                </a:lnTo>
                <a:lnTo>
                  <a:pt x="312420" y="240601"/>
                </a:lnTo>
                <a:lnTo>
                  <a:pt x="301561" y="251055"/>
                </a:lnTo>
                <a:lnTo>
                  <a:pt x="289560" y="259080"/>
                </a:lnTo>
                <a:close/>
              </a:path>
              <a:path w="346075" h="259079">
                <a:moveTo>
                  <a:pt x="56388" y="259080"/>
                </a:moveTo>
                <a:lnTo>
                  <a:pt x="23812" y="227576"/>
                </a:lnTo>
                <a:lnTo>
                  <a:pt x="3619" y="172974"/>
                </a:lnTo>
                <a:lnTo>
                  <a:pt x="0" y="129540"/>
                </a:lnTo>
                <a:lnTo>
                  <a:pt x="881" y="107275"/>
                </a:lnTo>
                <a:lnTo>
                  <a:pt x="8358" y="66746"/>
                </a:lnTo>
                <a:lnTo>
                  <a:pt x="33528" y="18669"/>
                </a:lnTo>
                <a:lnTo>
                  <a:pt x="56388" y="0"/>
                </a:lnTo>
                <a:lnTo>
                  <a:pt x="57912" y="6096"/>
                </a:lnTo>
                <a:lnTo>
                  <a:pt x="48196" y="14097"/>
                </a:lnTo>
                <a:lnTo>
                  <a:pt x="39624" y="24384"/>
                </a:lnTo>
                <a:lnTo>
                  <a:pt x="21026" y="68675"/>
                </a:lnTo>
                <a:lnTo>
                  <a:pt x="15835" y="107537"/>
                </a:lnTo>
                <a:lnTo>
                  <a:pt x="15240" y="129540"/>
                </a:lnTo>
                <a:lnTo>
                  <a:pt x="15835" y="151542"/>
                </a:lnTo>
                <a:lnTo>
                  <a:pt x="21026" y="190404"/>
                </a:lnTo>
                <a:lnTo>
                  <a:pt x="39624" y="234696"/>
                </a:lnTo>
                <a:lnTo>
                  <a:pt x="57912" y="252983"/>
                </a:lnTo>
                <a:lnTo>
                  <a:pt x="56388" y="2590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63562" y="3734801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01567" y="3904488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2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2" y="0"/>
                </a:lnTo>
                <a:lnTo>
                  <a:pt x="217932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40525" y="3734801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4222" y="3905476"/>
            <a:ext cx="136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7225" algn="l"/>
                <a:tab pos="1134110" algn="l"/>
              </a:tabLst>
            </a:pPr>
            <a:r>
              <a:rPr sz="900" spc="1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900" spc="-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9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00" spc="1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900" spc="-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9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900" spc="3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900" spc="-2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78579" y="3904488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1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1" y="0"/>
                </a:lnTo>
                <a:lnTo>
                  <a:pt x="217931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21135" y="3783602"/>
            <a:ext cx="6438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0685" algn="l"/>
              </a:tabLst>
            </a:pPr>
            <a:r>
              <a:rPr sz="1200" spc="-28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200" spc="4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3744" y="3858246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59223" y="3779520"/>
            <a:ext cx="346075" cy="259079"/>
          </a:xfrm>
          <a:custGeom>
            <a:avLst/>
            <a:gdLst/>
            <a:ahLst/>
            <a:cxnLst/>
            <a:rect l="l" t="t" r="r" b="b"/>
            <a:pathLst>
              <a:path w="346075" h="259079">
                <a:moveTo>
                  <a:pt x="289560" y="259080"/>
                </a:moveTo>
                <a:lnTo>
                  <a:pt x="288036" y="252983"/>
                </a:lnTo>
                <a:lnTo>
                  <a:pt x="297751" y="244983"/>
                </a:lnTo>
                <a:lnTo>
                  <a:pt x="306324" y="234696"/>
                </a:lnTo>
                <a:lnTo>
                  <a:pt x="324921" y="190404"/>
                </a:lnTo>
                <a:lnTo>
                  <a:pt x="330112" y="151542"/>
                </a:lnTo>
                <a:lnTo>
                  <a:pt x="330708" y="129540"/>
                </a:lnTo>
                <a:lnTo>
                  <a:pt x="330112" y="107537"/>
                </a:lnTo>
                <a:lnTo>
                  <a:pt x="324921" y="68675"/>
                </a:lnTo>
                <a:lnTo>
                  <a:pt x="305181" y="24384"/>
                </a:lnTo>
                <a:lnTo>
                  <a:pt x="288036" y="6096"/>
                </a:lnTo>
                <a:lnTo>
                  <a:pt x="289560" y="0"/>
                </a:lnTo>
                <a:lnTo>
                  <a:pt x="322135" y="32146"/>
                </a:lnTo>
                <a:lnTo>
                  <a:pt x="342328" y="86296"/>
                </a:lnTo>
                <a:lnTo>
                  <a:pt x="345948" y="129540"/>
                </a:lnTo>
                <a:lnTo>
                  <a:pt x="345066" y="151828"/>
                </a:lnTo>
                <a:lnTo>
                  <a:pt x="337589" y="192976"/>
                </a:lnTo>
                <a:lnTo>
                  <a:pt x="312420" y="240601"/>
                </a:lnTo>
                <a:lnTo>
                  <a:pt x="301561" y="251055"/>
                </a:lnTo>
                <a:lnTo>
                  <a:pt x="289560" y="259080"/>
                </a:lnTo>
                <a:close/>
              </a:path>
              <a:path w="346075" h="259079">
                <a:moveTo>
                  <a:pt x="56388" y="259080"/>
                </a:moveTo>
                <a:lnTo>
                  <a:pt x="23812" y="227576"/>
                </a:lnTo>
                <a:lnTo>
                  <a:pt x="3619" y="172974"/>
                </a:lnTo>
                <a:lnTo>
                  <a:pt x="0" y="129540"/>
                </a:lnTo>
                <a:lnTo>
                  <a:pt x="881" y="107275"/>
                </a:lnTo>
                <a:lnTo>
                  <a:pt x="8358" y="66746"/>
                </a:lnTo>
                <a:lnTo>
                  <a:pt x="33528" y="18669"/>
                </a:lnTo>
                <a:lnTo>
                  <a:pt x="56388" y="0"/>
                </a:lnTo>
                <a:lnTo>
                  <a:pt x="57912" y="6096"/>
                </a:lnTo>
                <a:lnTo>
                  <a:pt x="48196" y="14097"/>
                </a:lnTo>
                <a:lnTo>
                  <a:pt x="39624" y="24384"/>
                </a:lnTo>
                <a:lnTo>
                  <a:pt x="21026" y="68675"/>
                </a:lnTo>
                <a:lnTo>
                  <a:pt x="15835" y="107537"/>
                </a:lnTo>
                <a:lnTo>
                  <a:pt x="15240" y="129540"/>
                </a:lnTo>
                <a:lnTo>
                  <a:pt x="15835" y="151542"/>
                </a:lnTo>
                <a:lnTo>
                  <a:pt x="21026" y="190404"/>
                </a:lnTo>
                <a:lnTo>
                  <a:pt x="39624" y="234696"/>
                </a:lnTo>
                <a:lnTo>
                  <a:pt x="57912" y="252983"/>
                </a:lnTo>
                <a:lnTo>
                  <a:pt x="56388" y="2590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10523" y="3701286"/>
            <a:ext cx="241300" cy="3670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9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900" spc="5" dirty="0">
                <a:solidFill>
                  <a:srgbClr val="3F3F3F"/>
                </a:solidFill>
                <a:latin typeface="Cambria Math"/>
                <a:cs typeface="Cambria Math"/>
              </a:rPr>
              <a:t>6+2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23232" y="3904488"/>
            <a:ext cx="218440" cy="10795"/>
          </a:xfrm>
          <a:custGeom>
            <a:avLst/>
            <a:gdLst/>
            <a:ahLst/>
            <a:cxnLst/>
            <a:rect l="l" t="t" r="r" b="b"/>
            <a:pathLst>
              <a:path w="218439" h="10795">
                <a:moveTo>
                  <a:pt x="217932" y="10667"/>
                </a:moveTo>
                <a:lnTo>
                  <a:pt x="0" y="10667"/>
                </a:lnTo>
                <a:lnTo>
                  <a:pt x="0" y="0"/>
                </a:lnTo>
                <a:lnTo>
                  <a:pt x="217932" y="0"/>
                </a:lnTo>
                <a:lnTo>
                  <a:pt x="217932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47312" y="3783602"/>
            <a:ext cx="56642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0.811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7744" y="4215384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4007" y="4215384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7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7" y="0"/>
                </a:lnTo>
                <a:lnTo>
                  <a:pt x="10667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44544" y="4167649"/>
            <a:ext cx="1403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u="sng" spc="6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2718" y="4231600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u="sng" spc="6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7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18788" y="4408932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1440" y="4408932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14648" y="4361160"/>
            <a:ext cx="977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13165" y="4333718"/>
            <a:ext cx="819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6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83795" y="4269764"/>
            <a:ext cx="7772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0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82942" y="4066399"/>
            <a:ext cx="2263775" cy="556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409"/>
              </a:spcBef>
            </a:pPr>
            <a:r>
              <a:rPr sz="750" spc="30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84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050">
              <a:latin typeface="Cambria Math"/>
              <a:cs typeface="Cambria Math"/>
            </a:endParaRPr>
          </a:p>
          <a:p>
            <a:pPr marL="2061845">
              <a:lnSpc>
                <a:spcPct val="100000"/>
              </a:lnSpc>
              <a:spcBef>
                <a:spcPts val="395"/>
              </a:spcBef>
            </a:pPr>
            <a:r>
              <a:rPr sz="750" spc="8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7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01648" y="4620238"/>
            <a:ext cx="20383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36420" y="5000244"/>
            <a:ext cx="623570" cy="125095"/>
          </a:xfrm>
          <a:custGeom>
            <a:avLst/>
            <a:gdLst/>
            <a:ahLst/>
            <a:cxnLst/>
            <a:rect l="l" t="t" r="r" b="b"/>
            <a:pathLst>
              <a:path w="623569" h="125095">
                <a:moveTo>
                  <a:pt x="583692" y="124968"/>
                </a:moveTo>
                <a:lnTo>
                  <a:pt x="582168" y="120396"/>
                </a:lnTo>
                <a:lnTo>
                  <a:pt x="589597" y="117300"/>
                </a:lnTo>
                <a:lnTo>
                  <a:pt x="595884" y="112776"/>
                </a:lnTo>
                <a:lnTo>
                  <a:pt x="612100" y="73366"/>
                </a:lnTo>
                <a:lnTo>
                  <a:pt x="612648" y="62484"/>
                </a:lnTo>
                <a:lnTo>
                  <a:pt x="612100" y="51601"/>
                </a:lnTo>
                <a:lnTo>
                  <a:pt x="595884" y="12192"/>
                </a:lnTo>
                <a:lnTo>
                  <a:pt x="582168" y="4572"/>
                </a:lnTo>
                <a:lnTo>
                  <a:pt x="583692" y="0"/>
                </a:lnTo>
                <a:lnTo>
                  <a:pt x="618172" y="30765"/>
                </a:lnTo>
                <a:lnTo>
                  <a:pt x="623316" y="62484"/>
                </a:lnTo>
                <a:lnTo>
                  <a:pt x="622744" y="73628"/>
                </a:lnTo>
                <a:lnTo>
                  <a:pt x="608123" y="111037"/>
                </a:lnTo>
                <a:lnTo>
                  <a:pt x="593169" y="121848"/>
                </a:lnTo>
                <a:lnTo>
                  <a:pt x="583692" y="124968"/>
                </a:lnTo>
                <a:close/>
              </a:path>
              <a:path w="623569" h="125095">
                <a:moveTo>
                  <a:pt x="39624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4" y="0"/>
                </a:lnTo>
                <a:lnTo>
                  <a:pt x="42672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8" y="120396"/>
                </a:lnTo>
                <a:lnTo>
                  <a:pt x="39624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56659" y="4952498"/>
            <a:ext cx="8661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𝐼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0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𝑊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48711" y="5058155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4" y="9144"/>
                </a:moveTo>
                <a:lnTo>
                  <a:pt x="0" y="9144"/>
                </a:lnTo>
                <a:lnTo>
                  <a:pt x="0" y="0"/>
                </a:lnTo>
                <a:lnTo>
                  <a:pt x="313944" y="0"/>
                </a:lnTo>
                <a:lnTo>
                  <a:pt x="3139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36041" y="4850381"/>
            <a:ext cx="104965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23900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3	6</a:t>
            </a:r>
            <a:r>
              <a:rPr sz="10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6041" y="5043893"/>
            <a:ext cx="104965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23900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5	9</a:t>
            </a:r>
            <a:r>
              <a:rPr sz="10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60420" y="5058155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4" y="9144"/>
                </a:moveTo>
                <a:lnTo>
                  <a:pt x="0" y="9144"/>
                </a:lnTo>
                <a:lnTo>
                  <a:pt x="0" y="0"/>
                </a:lnTo>
                <a:lnTo>
                  <a:pt x="313944" y="0"/>
                </a:lnTo>
                <a:lnTo>
                  <a:pt x="3139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981952" y="4952498"/>
            <a:ext cx="170053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22630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	×</a:t>
            </a:r>
            <a:r>
              <a:rPr sz="10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0.811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0.892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51531" y="5285232"/>
            <a:ext cx="913130" cy="175260"/>
          </a:xfrm>
          <a:custGeom>
            <a:avLst/>
            <a:gdLst/>
            <a:ahLst/>
            <a:cxnLst/>
            <a:rect l="l" t="t" r="r" b="b"/>
            <a:pathLst>
              <a:path w="913129" h="175260">
                <a:moveTo>
                  <a:pt x="856488" y="175260"/>
                </a:moveTo>
                <a:lnTo>
                  <a:pt x="854964" y="167640"/>
                </a:lnTo>
                <a:lnTo>
                  <a:pt x="864655" y="163353"/>
                </a:lnTo>
                <a:lnTo>
                  <a:pt x="873061" y="157353"/>
                </a:lnTo>
                <a:lnTo>
                  <a:pt x="893635" y="116395"/>
                </a:lnTo>
                <a:lnTo>
                  <a:pt x="896112" y="86868"/>
                </a:lnTo>
                <a:lnTo>
                  <a:pt x="895540" y="71699"/>
                </a:lnTo>
                <a:lnTo>
                  <a:pt x="880681" y="25622"/>
                </a:lnTo>
                <a:lnTo>
                  <a:pt x="854964" y="7620"/>
                </a:lnTo>
                <a:lnTo>
                  <a:pt x="856488" y="0"/>
                </a:lnTo>
                <a:lnTo>
                  <a:pt x="889920" y="19931"/>
                </a:lnTo>
                <a:lnTo>
                  <a:pt x="909256" y="57150"/>
                </a:lnTo>
                <a:lnTo>
                  <a:pt x="912876" y="88392"/>
                </a:lnTo>
                <a:lnTo>
                  <a:pt x="911994" y="104060"/>
                </a:lnTo>
                <a:lnTo>
                  <a:pt x="897636" y="144780"/>
                </a:lnTo>
                <a:lnTo>
                  <a:pt x="869346" y="170711"/>
                </a:lnTo>
                <a:lnTo>
                  <a:pt x="856488" y="175260"/>
                </a:lnTo>
                <a:close/>
              </a:path>
              <a:path w="913129" h="175260">
                <a:moveTo>
                  <a:pt x="56387" y="175260"/>
                </a:moveTo>
                <a:lnTo>
                  <a:pt x="22955" y="155328"/>
                </a:lnTo>
                <a:lnTo>
                  <a:pt x="3619" y="118872"/>
                </a:lnTo>
                <a:lnTo>
                  <a:pt x="0" y="88392"/>
                </a:lnTo>
                <a:lnTo>
                  <a:pt x="881" y="72056"/>
                </a:lnTo>
                <a:lnTo>
                  <a:pt x="15239" y="30480"/>
                </a:lnTo>
                <a:lnTo>
                  <a:pt x="43529" y="4548"/>
                </a:lnTo>
                <a:lnTo>
                  <a:pt x="56387" y="0"/>
                </a:lnTo>
                <a:lnTo>
                  <a:pt x="57912" y="7620"/>
                </a:lnTo>
                <a:lnTo>
                  <a:pt x="48196" y="11906"/>
                </a:lnTo>
                <a:lnTo>
                  <a:pt x="39623" y="17907"/>
                </a:lnTo>
                <a:lnTo>
                  <a:pt x="19049" y="58102"/>
                </a:lnTo>
                <a:lnTo>
                  <a:pt x="16763" y="86868"/>
                </a:lnTo>
                <a:lnTo>
                  <a:pt x="17335" y="102274"/>
                </a:lnTo>
                <a:lnTo>
                  <a:pt x="25908" y="140208"/>
                </a:lnTo>
                <a:lnTo>
                  <a:pt x="57912" y="167640"/>
                </a:lnTo>
                <a:lnTo>
                  <a:pt x="56387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823" y="5285232"/>
            <a:ext cx="222504" cy="175260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4855464" y="5285232"/>
            <a:ext cx="905510" cy="175260"/>
          </a:xfrm>
          <a:custGeom>
            <a:avLst/>
            <a:gdLst/>
            <a:ahLst/>
            <a:cxnLst/>
            <a:rect l="l" t="t" r="r" b="b"/>
            <a:pathLst>
              <a:path w="905510" h="175260">
                <a:moveTo>
                  <a:pt x="848868" y="175260"/>
                </a:moveTo>
                <a:lnTo>
                  <a:pt x="847344" y="167640"/>
                </a:lnTo>
                <a:lnTo>
                  <a:pt x="857035" y="163353"/>
                </a:lnTo>
                <a:lnTo>
                  <a:pt x="865441" y="157353"/>
                </a:lnTo>
                <a:lnTo>
                  <a:pt x="886015" y="116395"/>
                </a:lnTo>
                <a:lnTo>
                  <a:pt x="888492" y="86868"/>
                </a:lnTo>
                <a:lnTo>
                  <a:pt x="887920" y="71699"/>
                </a:lnTo>
                <a:lnTo>
                  <a:pt x="873061" y="25622"/>
                </a:lnTo>
                <a:lnTo>
                  <a:pt x="847344" y="7620"/>
                </a:lnTo>
                <a:lnTo>
                  <a:pt x="848868" y="0"/>
                </a:lnTo>
                <a:lnTo>
                  <a:pt x="882300" y="19931"/>
                </a:lnTo>
                <a:lnTo>
                  <a:pt x="901636" y="57150"/>
                </a:lnTo>
                <a:lnTo>
                  <a:pt x="905256" y="88392"/>
                </a:lnTo>
                <a:lnTo>
                  <a:pt x="904374" y="104060"/>
                </a:lnTo>
                <a:lnTo>
                  <a:pt x="890016" y="144780"/>
                </a:lnTo>
                <a:lnTo>
                  <a:pt x="861726" y="170711"/>
                </a:lnTo>
                <a:lnTo>
                  <a:pt x="848868" y="175260"/>
                </a:lnTo>
                <a:close/>
              </a:path>
              <a:path w="905510" h="175260">
                <a:moveTo>
                  <a:pt x="56388" y="175260"/>
                </a:moveTo>
                <a:lnTo>
                  <a:pt x="22955" y="155328"/>
                </a:lnTo>
                <a:lnTo>
                  <a:pt x="3619" y="118872"/>
                </a:lnTo>
                <a:lnTo>
                  <a:pt x="0" y="88392"/>
                </a:lnTo>
                <a:lnTo>
                  <a:pt x="881" y="72056"/>
                </a:lnTo>
                <a:lnTo>
                  <a:pt x="15240" y="30480"/>
                </a:lnTo>
                <a:lnTo>
                  <a:pt x="43529" y="4548"/>
                </a:lnTo>
                <a:lnTo>
                  <a:pt x="56388" y="0"/>
                </a:lnTo>
                <a:lnTo>
                  <a:pt x="57912" y="7620"/>
                </a:lnTo>
                <a:lnTo>
                  <a:pt x="48196" y="11906"/>
                </a:lnTo>
                <a:lnTo>
                  <a:pt x="39624" y="17907"/>
                </a:lnTo>
                <a:lnTo>
                  <a:pt x="19050" y="58102"/>
                </a:lnTo>
                <a:lnTo>
                  <a:pt x="16764" y="86868"/>
                </a:lnTo>
                <a:lnTo>
                  <a:pt x="17335" y="102274"/>
                </a:lnTo>
                <a:lnTo>
                  <a:pt x="25908" y="140208"/>
                </a:lnTo>
                <a:lnTo>
                  <a:pt x="57912" y="167640"/>
                </a:lnTo>
                <a:lnTo>
                  <a:pt x="56388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93814" y="5139545"/>
            <a:ext cx="5549900" cy="96011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00"/>
              </a:spcBef>
              <a:tabLst>
                <a:tab pos="2737485" algn="l"/>
              </a:tabLst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𝒇𝒐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𝑮𝒂𝒊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𝑺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𝑾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𝒓𝒐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𝑾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endParaRPr sz="1450">
              <a:latin typeface="Cambria Math"/>
              <a:cs typeface="Cambria Math"/>
            </a:endParaRPr>
          </a:p>
          <a:p>
            <a:pPr marL="1092835">
              <a:lnSpc>
                <a:spcPct val="100000"/>
              </a:lnSpc>
              <a:spcBef>
                <a:spcPts val="710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𝟖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r>
              <a:rPr sz="14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4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0.048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Since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Information</a:t>
            </a:r>
            <a:r>
              <a:rPr sz="14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Gain</a:t>
            </a:r>
            <a:r>
              <a:rPr sz="14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Outlook</a:t>
            </a:r>
            <a:r>
              <a:rPr sz="14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b="1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max,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therefore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root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450" b="1" i="1" spc="15" dirty="0">
                <a:solidFill>
                  <a:srgbClr val="3F3F3F"/>
                </a:solidFill>
                <a:latin typeface="Times New Roman"/>
                <a:cs typeface="Times New Roman"/>
              </a:rPr>
              <a:t>Outlook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8128" y="2733940"/>
            <a:ext cx="3393947" cy="34717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2611018"/>
            <a:ext cx="8189976" cy="3638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3329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Decision</a:t>
            </a:r>
            <a:r>
              <a:rPr spc="-105" dirty="0"/>
              <a:t> </a:t>
            </a:r>
            <a:r>
              <a:rPr spc="-125" dirty="0"/>
              <a:t>Tree</a:t>
            </a:r>
            <a:r>
              <a:rPr spc="-85" dirty="0"/>
              <a:t> </a:t>
            </a:r>
            <a:r>
              <a:rPr spc="-55" dirty="0"/>
              <a:t>Classifier</a:t>
            </a:r>
            <a:r>
              <a:rPr spc="-12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686295"/>
            <a:ext cx="8324215" cy="323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165" indent="-165100" algn="just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Decision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Tree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Classifier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supervised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algorithm</a:t>
            </a:r>
            <a:endParaRPr sz="1800">
              <a:latin typeface="Times New Roman"/>
              <a:cs typeface="Times New Roman"/>
            </a:endParaRPr>
          </a:p>
          <a:p>
            <a:pPr marL="88900" marR="5715" indent="-76835" algn="just">
              <a:lnSpc>
                <a:spcPct val="1511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It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 is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a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distribution-free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or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non-parametric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method,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which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does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not</a:t>
            </a:r>
            <a:r>
              <a:rPr sz="1800" spc="1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depend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upon 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probability distribution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assumptions.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48311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177165" indent="-165100" algn="just">
              <a:lnSpc>
                <a:spcPct val="100000"/>
              </a:lnSpc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trees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are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one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most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important</a:t>
            </a:r>
            <a:r>
              <a:rPr sz="18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concepts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modern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machine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 algn="just">
              <a:lnSpc>
                <a:spcPct val="1511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Not only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are they an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effective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approach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for classification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regression problems,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but 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they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also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building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block for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more sophisticated algorithms like</a:t>
            </a:r>
            <a:r>
              <a:rPr sz="1800" spc="4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random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forests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and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gradient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boosting.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2581656"/>
            <a:ext cx="8218931" cy="3319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963" y="2530365"/>
            <a:ext cx="8096381" cy="16560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724" y="4190470"/>
            <a:ext cx="27006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Entropy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Sunny: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1440" y="4603496"/>
            <a:ext cx="8058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1479" y="4642103"/>
            <a:ext cx="737870" cy="253365"/>
          </a:xfrm>
          <a:custGeom>
            <a:avLst/>
            <a:gdLst/>
            <a:ahLst/>
            <a:cxnLst/>
            <a:rect l="l" t="t" r="r" b="b"/>
            <a:pathLst>
              <a:path w="737870" h="253364">
                <a:moveTo>
                  <a:pt x="672084" y="252983"/>
                </a:moveTo>
                <a:lnTo>
                  <a:pt x="669036" y="245364"/>
                </a:lnTo>
                <a:lnTo>
                  <a:pt x="680775" y="239363"/>
                </a:lnTo>
                <a:lnTo>
                  <a:pt x="690943" y="230505"/>
                </a:lnTo>
                <a:lnTo>
                  <a:pt x="712255" y="187356"/>
                </a:lnTo>
                <a:lnTo>
                  <a:pt x="718494" y="148494"/>
                </a:lnTo>
                <a:lnTo>
                  <a:pt x="719328" y="126492"/>
                </a:lnTo>
                <a:lnTo>
                  <a:pt x="718494" y="104489"/>
                </a:lnTo>
                <a:lnTo>
                  <a:pt x="712255" y="65627"/>
                </a:lnTo>
                <a:lnTo>
                  <a:pt x="690943" y="22479"/>
                </a:lnTo>
                <a:lnTo>
                  <a:pt x="669036" y="7620"/>
                </a:lnTo>
                <a:lnTo>
                  <a:pt x="672084" y="0"/>
                </a:lnTo>
                <a:lnTo>
                  <a:pt x="711088" y="27003"/>
                </a:lnTo>
                <a:lnTo>
                  <a:pt x="728614" y="61555"/>
                </a:lnTo>
                <a:lnTo>
                  <a:pt x="736711" y="103322"/>
                </a:lnTo>
                <a:lnTo>
                  <a:pt x="737616" y="126492"/>
                </a:lnTo>
                <a:lnTo>
                  <a:pt x="736711" y="149661"/>
                </a:lnTo>
                <a:lnTo>
                  <a:pt x="728614" y="191428"/>
                </a:lnTo>
                <a:lnTo>
                  <a:pt x="711088" y="225980"/>
                </a:lnTo>
                <a:lnTo>
                  <a:pt x="686990" y="247602"/>
                </a:lnTo>
                <a:lnTo>
                  <a:pt x="672084" y="252983"/>
                </a:lnTo>
                <a:close/>
              </a:path>
              <a:path w="737870" h="253364">
                <a:moveTo>
                  <a:pt x="65531" y="252983"/>
                </a:moveTo>
                <a:lnTo>
                  <a:pt x="26527" y="225980"/>
                </a:lnTo>
                <a:lnTo>
                  <a:pt x="9001" y="191428"/>
                </a:lnTo>
                <a:lnTo>
                  <a:pt x="904" y="149661"/>
                </a:lnTo>
                <a:lnTo>
                  <a:pt x="0" y="126492"/>
                </a:lnTo>
                <a:lnTo>
                  <a:pt x="904" y="103322"/>
                </a:lnTo>
                <a:lnTo>
                  <a:pt x="9001" y="61555"/>
                </a:lnTo>
                <a:lnTo>
                  <a:pt x="26527" y="27003"/>
                </a:lnTo>
                <a:lnTo>
                  <a:pt x="65531" y="0"/>
                </a:lnTo>
                <a:lnTo>
                  <a:pt x="68579" y="7620"/>
                </a:lnTo>
                <a:lnTo>
                  <a:pt x="56840" y="13620"/>
                </a:lnTo>
                <a:lnTo>
                  <a:pt x="46672" y="22479"/>
                </a:lnTo>
                <a:lnTo>
                  <a:pt x="25360" y="65627"/>
                </a:lnTo>
                <a:lnTo>
                  <a:pt x="19121" y="104489"/>
                </a:lnTo>
                <a:lnTo>
                  <a:pt x="18287" y="126492"/>
                </a:lnTo>
                <a:lnTo>
                  <a:pt x="19121" y="148494"/>
                </a:lnTo>
                <a:lnTo>
                  <a:pt x="25360" y="187356"/>
                </a:lnTo>
                <a:lnTo>
                  <a:pt x="46672" y="230505"/>
                </a:lnTo>
                <a:lnTo>
                  <a:pt x="68579" y="245364"/>
                </a:lnTo>
                <a:lnTo>
                  <a:pt x="65531" y="2529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8109" y="4646165"/>
            <a:ext cx="651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127" baseline="11784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sunny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6031" y="4603496"/>
            <a:ext cx="10020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(𝑝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5641" y="4603496"/>
            <a:ext cx="7327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7286" y="4711620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8104" y="5123688"/>
            <a:ext cx="736600" cy="253365"/>
          </a:xfrm>
          <a:custGeom>
            <a:avLst/>
            <a:gdLst/>
            <a:ahLst/>
            <a:cxnLst/>
            <a:rect l="l" t="t" r="r" b="b"/>
            <a:pathLst>
              <a:path w="736600" h="253364">
                <a:moveTo>
                  <a:pt x="670560" y="252983"/>
                </a:moveTo>
                <a:lnTo>
                  <a:pt x="667512" y="245364"/>
                </a:lnTo>
                <a:lnTo>
                  <a:pt x="679251" y="239363"/>
                </a:lnTo>
                <a:lnTo>
                  <a:pt x="689419" y="230505"/>
                </a:lnTo>
                <a:lnTo>
                  <a:pt x="710731" y="187356"/>
                </a:lnTo>
                <a:lnTo>
                  <a:pt x="716970" y="148494"/>
                </a:lnTo>
                <a:lnTo>
                  <a:pt x="717804" y="126492"/>
                </a:lnTo>
                <a:lnTo>
                  <a:pt x="716970" y="104489"/>
                </a:lnTo>
                <a:lnTo>
                  <a:pt x="710731" y="65627"/>
                </a:lnTo>
                <a:lnTo>
                  <a:pt x="689419" y="22479"/>
                </a:lnTo>
                <a:lnTo>
                  <a:pt x="667512" y="7620"/>
                </a:lnTo>
                <a:lnTo>
                  <a:pt x="670560" y="0"/>
                </a:lnTo>
                <a:lnTo>
                  <a:pt x="709564" y="27003"/>
                </a:lnTo>
                <a:lnTo>
                  <a:pt x="727090" y="61555"/>
                </a:lnTo>
                <a:lnTo>
                  <a:pt x="735187" y="103322"/>
                </a:lnTo>
                <a:lnTo>
                  <a:pt x="736092" y="126492"/>
                </a:lnTo>
                <a:lnTo>
                  <a:pt x="735187" y="149661"/>
                </a:lnTo>
                <a:lnTo>
                  <a:pt x="727090" y="191428"/>
                </a:lnTo>
                <a:lnTo>
                  <a:pt x="709564" y="225980"/>
                </a:lnTo>
                <a:lnTo>
                  <a:pt x="685466" y="247602"/>
                </a:lnTo>
                <a:lnTo>
                  <a:pt x="670560" y="252983"/>
                </a:lnTo>
                <a:close/>
              </a:path>
              <a:path w="736600" h="253364">
                <a:moveTo>
                  <a:pt x="65532" y="252983"/>
                </a:moveTo>
                <a:lnTo>
                  <a:pt x="26527" y="225980"/>
                </a:lnTo>
                <a:lnTo>
                  <a:pt x="9001" y="191428"/>
                </a:lnTo>
                <a:lnTo>
                  <a:pt x="904" y="149661"/>
                </a:lnTo>
                <a:lnTo>
                  <a:pt x="0" y="126492"/>
                </a:lnTo>
                <a:lnTo>
                  <a:pt x="904" y="103322"/>
                </a:lnTo>
                <a:lnTo>
                  <a:pt x="9001" y="61555"/>
                </a:lnTo>
                <a:lnTo>
                  <a:pt x="26527" y="27003"/>
                </a:lnTo>
                <a:lnTo>
                  <a:pt x="65532" y="0"/>
                </a:lnTo>
                <a:lnTo>
                  <a:pt x="68580" y="7620"/>
                </a:lnTo>
                <a:lnTo>
                  <a:pt x="56840" y="13620"/>
                </a:lnTo>
                <a:lnTo>
                  <a:pt x="46672" y="22479"/>
                </a:lnTo>
                <a:lnTo>
                  <a:pt x="25360" y="65627"/>
                </a:lnTo>
                <a:lnTo>
                  <a:pt x="19121" y="104489"/>
                </a:lnTo>
                <a:lnTo>
                  <a:pt x="18287" y="126492"/>
                </a:lnTo>
                <a:lnTo>
                  <a:pt x="19121" y="148494"/>
                </a:lnTo>
                <a:lnTo>
                  <a:pt x="25360" y="187356"/>
                </a:lnTo>
                <a:lnTo>
                  <a:pt x="46672" y="230505"/>
                </a:lnTo>
                <a:lnTo>
                  <a:pt x="68580" y="245364"/>
                </a:lnTo>
                <a:lnTo>
                  <a:pt x="65532" y="2529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3819" y="5085121"/>
            <a:ext cx="10134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650" spc="3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2133" y="5184080"/>
            <a:ext cx="4984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200" spc="120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nn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7721" y="5085121"/>
            <a:ext cx="397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5129" y="5017982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4569" y="5246602"/>
            <a:ext cx="3149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37303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60" h="13970">
                <a:moveTo>
                  <a:pt x="289560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60" y="0"/>
                </a:lnTo>
                <a:lnTo>
                  <a:pt x="2895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9194" y="5085121"/>
            <a:ext cx="3352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9438" y="5184080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11495" y="5076444"/>
            <a:ext cx="460375" cy="347980"/>
          </a:xfrm>
          <a:custGeom>
            <a:avLst/>
            <a:gdLst/>
            <a:ahLst/>
            <a:cxnLst/>
            <a:rect l="l" t="t" r="r" b="b"/>
            <a:pathLst>
              <a:path w="460375" h="347979">
                <a:moveTo>
                  <a:pt x="385572" y="347472"/>
                </a:moveTo>
                <a:lnTo>
                  <a:pt x="382524" y="338328"/>
                </a:lnTo>
                <a:lnTo>
                  <a:pt x="395406" y="328374"/>
                </a:lnTo>
                <a:lnTo>
                  <a:pt x="406717" y="314706"/>
                </a:lnTo>
                <a:lnTo>
                  <a:pt x="425196" y="277368"/>
                </a:lnTo>
                <a:lnTo>
                  <a:pt x="436816" y="229552"/>
                </a:lnTo>
                <a:lnTo>
                  <a:pt x="440436" y="173736"/>
                </a:lnTo>
                <a:lnTo>
                  <a:pt x="439554" y="144018"/>
                </a:lnTo>
                <a:lnTo>
                  <a:pt x="432077" y="91440"/>
                </a:lnTo>
                <a:lnTo>
                  <a:pt x="416599" y="49196"/>
                </a:lnTo>
                <a:lnTo>
                  <a:pt x="382524" y="7620"/>
                </a:lnTo>
                <a:lnTo>
                  <a:pt x="385572" y="0"/>
                </a:lnTo>
                <a:lnTo>
                  <a:pt x="416433" y="25146"/>
                </a:lnTo>
                <a:lnTo>
                  <a:pt x="440436" y="64008"/>
                </a:lnTo>
                <a:lnTo>
                  <a:pt x="455485" y="114871"/>
                </a:lnTo>
                <a:lnTo>
                  <a:pt x="460248" y="173736"/>
                </a:lnTo>
                <a:lnTo>
                  <a:pt x="459081" y="203739"/>
                </a:lnTo>
                <a:lnTo>
                  <a:pt x="449318" y="258603"/>
                </a:lnTo>
                <a:lnTo>
                  <a:pt x="429291" y="304609"/>
                </a:lnTo>
                <a:lnTo>
                  <a:pt x="401859" y="336613"/>
                </a:lnTo>
                <a:lnTo>
                  <a:pt x="385572" y="347472"/>
                </a:lnTo>
                <a:close/>
              </a:path>
              <a:path w="460375" h="347979">
                <a:moveTo>
                  <a:pt x="74676" y="347472"/>
                </a:moveTo>
                <a:lnTo>
                  <a:pt x="44577" y="322326"/>
                </a:lnTo>
                <a:lnTo>
                  <a:pt x="21335" y="283464"/>
                </a:lnTo>
                <a:lnTo>
                  <a:pt x="5524" y="232029"/>
                </a:lnTo>
                <a:lnTo>
                  <a:pt x="0" y="173736"/>
                </a:lnTo>
                <a:lnTo>
                  <a:pt x="1404" y="143089"/>
                </a:lnTo>
                <a:lnTo>
                  <a:pt x="12215" y="88653"/>
                </a:lnTo>
                <a:lnTo>
                  <a:pt x="32242" y="42862"/>
                </a:lnTo>
                <a:lnTo>
                  <a:pt x="58626" y="10858"/>
                </a:lnTo>
                <a:lnTo>
                  <a:pt x="74676" y="0"/>
                </a:lnTo>
                <a:lnTo>
                  <a:pt x="79248" y="7620"/>
                </a:lnTo>
                <a:lnTo>
                  <a:pt x="66127" y="18430"/>
                </a:lnTo>
                <a:lnTo>
                  <a:pt x="54292" y="32385"/>
                </a:lnTo>
                <a:lnTo>
                  <a:pt x="35052" y="68580"/>
                </a:lnTo>
                <a:lnTo>
                  <a:pt x="24002" y="116586"/>
                </a:lnTo>
                <a:lnTo>
                  <a:pt x="19811" y="173736"/>
                </a:lnTo>
                <a:lnTo>
                  <a:pt x="20907" y="202572"/>
                </a:lnTo>
                <a:lnTo>
                  <a:pt x="28813" y="254531"/>
                </a:lnTo>
                <a:lnTo>
                  <a:pt x="43886" y="297608"/>
                </a:lnTo>
                <a:lnTo>
                  <a:pt x="79248" y="338328"/>
                </a:lnTo>
                <a:lnTo>
                  <a:pt x="74676" y="3474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84688" y="5017982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4071" y="5246602"/>
            <a:ext cx="3149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96839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60" h="13970">
                <a:moveTo>
                  <a:pt x="289560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60" y="0"/>
                </a:lnTo>
                <a:lnTo>
                  <a:pt x="2895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27640" y="5085121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32347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60" h="13970">
                <a:moveTo>
                  <a:pt x="289559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59" y="0"/>
                </a:lnTo>
                <a:lnTo>
                  <a:pt x="2895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44283" y="5085121"/>
            <a:ext cx="3333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4464" y="5184080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08064" y="5076444"/>
            <a:ext cx="460375" cy="347980"/>
          </a:xfrm>
          <a:custGeom>
            <a:avLst/>
            <a:gdLst/>
            <a:ahLst/>
            <a:cxnLst/>
            <a:rect l="l" t="t" r="r" b="b"/>
            <a:pathLst>
              <a:path w="460375" h="347979">
                <a:moveTo>
                  <a:pt x="385572" y="347472"/>
                </a:moveTo>
                <a:lnTo>
                  <a:pt x="382524" y="338328"/>
                </a:lnTo>
                <a:lnTo>
                  <a:pt x="395406" y="328374"/>
                </a:lnTo>
                <a:lnTo>
                  <a:pt x="406717" y="314706"/>
                </a:lnTo>
                <a:lnTo>
                  <a:pt x="425196" y="277368"/>
                </a:lnTo>
                <a:lnTo>
                  <a:pt x="436816" y="229552"/>
                </a:lnTo>
                <a:lnTo>
                  <a:pt x="440436" y="173736"/>
                </a:lnTo>
                <a:lnTo>
                  <a:pt x="439554" y="144018"/>
                </a:lnTo>
                <a:lnTo>
                  <a:pt x="432077" y="91440"/>
                </a:lnTo>
                <a:lnTo>
                  <a:pt x="416599" y="49196"/>
                </a:lnTo>
                <a:lnTo>
                  <a:pt x="382524" y="7620"/>
                </a:lnTo>
                <a:lnTo>
                  <a:pt x="385572" y="0"/>
                </a:lnTo>
                <a:lnTo>
                  <a:pt x="416433" y="25146"/>
                </a:lnTo>
                <a:lnTo>
                  <a:pt x="440436" y="64008"/>
                </a:lnTo>
                <a:lnTo>
                  <a:pt x="455485" y="114871"/>
                </a:lnTo>
                <a:lnTo>
                  <a:pt x="460248" y="173736"/>
                </a:lnTo>
                <a:lnTo>
                  <a:pt x="459081" y="203739"/>
                </a:lnTo>
                <a:lnTo>
                  <a:pt x="449318" y="258603"/>
                </a:lnTo>
                <a:lnTo>
                  <a:pt x="429291" y="304609"/>
                </a:lnTo>
                <a:lnTo>
                  <a:pt x="401859" y="336613"/>
                </a:lnTo>
                <a:lnTo>
                  <a:pt x="385572" y="347472"/>
                </a:lnTo>
                <a:close/>
              </a:path>
              <a:path w="460375" h="347979">
                <a:moveTo>
                  <a:pt x="74676" y="347472"/>
                </a:moveTo>
                <a:lnTo>
                  <a:pt x="44577" y="322326"/>
                </a:lnTo>
                <a:lnTo>
                  <a:pt x="21335" y="283464"/>
                </a:lnTo>
                <a:lnTo>
                  <a:pt x="5524" y="232029"/>
                </a:lnTo>
                <a:lnTo>
                  <a:pt x="0" y="173736"/>
                </a:lnTo>
                <a:lnTo>
                  <a:pt x="1404" y="143089"/>
                </a:lnTo>
                <a:lnTo>
                  <a:pt x="12215" y="88653"/>
                </a:lnTo>
                <a:lnTo>
                  <a:pt x="32242" y="42862"/>
                </a:lnTo>
                <a:lnTo>
                  <a:pt x="58626" y="10858"/>
                </a:lnTo>
                <a:lnTo>
                  <a:pt x="74676" y="0"/>
                </a:lnTo>
                <a:lnTo>
                  <a:pt x="79248" y="7620"/>
                </a:lnTo>
                <a:lnTo>
                  <a:pt x="66127" y="18430"/>
                </a:lnTo>
                <a:lnTo>
                  <a:pt x="54292" y="32385"/>
                </a:lnTo>
                <a:lnTo>
                  <a:pt x="35052" y="68580"/>
                </a:lnTo>
                <a:lnTo>
                  <a:pt x="24002" y="116586"/>
                </a:lnTo>
                <a:lnTo>
                  <a:pt x="19811" y="173736"/>
                </a:lnTo>
                <a:lnTo>
                  <a:pt x="20907" y="202572"/>
                </a:lnTo>
                <a:lnTo>
                  <a:pt x="28813" y="254531"/>
                </a:lnTo>
                <a:lnTo>
                  <a:pt x="43886" y="297608"/>
                </a:lnTo>
                <a:lnTo>
                  <a:pt x="79248" y="338328"/>
                </a:lnTo>
                <a:lnTo>
                  <a:pt x="74676" y="3474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20146" y="5017982"/>
            <a:ext cx="975994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3760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	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9622" y="5246602"/>
            <a:ext cx="11760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312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	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93407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59" h="13970">
                <a:moveTo>
                  <a:pt x="289560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60" y="0"/>
                </a:lnTo>
                <a:lnTo>
                  <a:pt x="2895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30341" y="5085121"/>
            <a:ext cx="7480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0.971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26" y="2501865"/>
            <a:ext cx="43922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4139" indent="-92075">
              <a:lnSpc>
                <a:spcPct val="100000"/>
              </a:lnSpc>
              <a:spcBef>
                <a:spcPts val="120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04775" algn="l"/>
              </a:tabLst>
            </a:pP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5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attribute: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(let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say</a:t>
            </a:r>
            <a:r>
              <a:rPr sz="15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Temperatre)</a:t>
            </a:r>
            <a:endParaRPr sz="15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 of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‘Hot’,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F3F3F"/>
                </a:solidFill>
                <a:latin typeface="Calibri"/>
                <a:cs typeface="Calibri"/>
              </a:rPr>
              <a:t>‘Mild’,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‘Cool’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6236" y="3108960"/>
            <a:ext cx="835660" cy="125095"/>
          </a:xfrm>
          <a:custGeom>
            <a:avLst/>
            <a:gdLst/>
            <a:ahLst/>
            <a:cxnLst/>
            <a:rect l="l" t="t" r="r" b="b"/>
            <a:pathLst>
              <a:path w="835660" h="125094">
                <a:moveTo>
                  <a:pt x="795527" y="124968"/>
                </a:moveTo>
                <a:lnTo>
                  <a:pt x="794003" y="120396"/>
                </a:lnTo>
                <a:lnTo>
                  <a:pt x="801433" y="117300"/>
                </a:lnTo>
                <a:lnTo>
                  <a:pt x="807719" y="112776"/>
                </a:lnTo>
                <a:lnTo>
                  <a:pt x="823936" y="73366"/>
                </a:lnTo>
                <a:lnTo>
                  <a:pt x="824483" y="62484"/>
                </a:lnTo>
                <a:lnTo>
                  <a:pt x="823936" y="51601"/>
                </a:lnTo>
                <a:lnTo>
                  <a:pt x="807719" y="12192"/>
                </a:lnTo>
                <a:lnTo>
                  <a:pt x="794003" y="4572"/>
                </a:lnTo>
                <a:lnTo>
                  <a:pt x="795527" y="0"/>
                </a:lnTo>
                <a:lnTo>
                  <a:pt x="830008" y="30765"/>
                </a:lnTo>
                <a:lnTo>
                  <a:pt x="835151" y="62484"/>
                </a:lnTo>
                <a:lnTo>
                  <a:pt x="834580" y="73628"/>
                </a:lnTo>
                <a:lnTo>
                  <a:pt x="819959" y="111037"/>
                </a:lnTo>
                <a:lnTo>
                  <a:pt x="805005" y="121848"/>
                </a:lnTo>
                <a:lnTo>
                  <a:pt x="795527" y="124968"/>
                </a:lnTo>
                <a:close/>
              </a:path>
              <a:path w="835660" h="125094">
                <a:moveTo>
                  <a:pt x="39623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3" y="0"/>
                </a:lnTo>
                <a:lnTo>
                  <a:pt x="42671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8" y="120396"/>
                </a:lnTo>
                <a:lnTo>
                  <a:pt x="39623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4111" y="3166339"/>
            <a:ext cx="2127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855" y="316687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420" y="3061228"/>
            <a:ext cx="215392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𝑇𝑒𝑚𝑝</a:t>
            </a:r>
            <a:r>
              <a:rPr sz="10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𝐻𝑜𝑡  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0  </a:t>
            </a:r>
            <a:r>
              <a:rPr sz="1125" spc="187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990" y="3125165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9776" y="3060191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80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25" y="131000"/>
                </a:lnTo>
                <a:lnTo>
                  <a:pt x="12192" y="181368"/>
                </a:lnTo>
                <a:lnTo>
                  <a:pt x="37909" y="216509"/>
                </a:lnTo>
                <a:lnTo>
                  <a:pt x="48768" y="222516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70" y="163766"/>
                </a:lnTo>
                <a:lnTo>
                  <a:pt x="12192" y="111252"/>
                </a:lnTo>
                <a:lnTo>
                  <a:pt x="12776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80" h="222885">
                <a:moveTo>
                  <a:pt x="242303" y="106692"/>
                </a:moveTo>
                <a:lnTo>
                  <a:pt x="54864" y="106692"/>
                </a:lnTo>
                <a:lnTo>
                  <a:pt x="54864" y="115836"/>
                </a:lnTo>
                <a:lnTo>
                  <a:pt x="242303" y="115836"/>
                </a:lnTo>
                <a:lnTo>
                  <a:pt x="242303" y="106692"/>
                </a:lnTo>
                <a:close/>
              </a:path>
              <a:path w="297180" h="222885">
                <a:moveTo>
                  <a:pt x="297180" y="111252"/>
                </a:moveTo>
                <a:lnTo>
                  <a:pt x="290106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196" y="58750"/>
                </a:lnTo>
                <a:lnTo>
                  <a:pt x="284988" y="111252"/>
                </a:lnTo>
                <a:lnTo>
                  <a:pt x="284391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16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41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0540" y="2981936"/>
            <a:ext cx="5467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162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1899" y="3166339"/>
            <a:ext cx="62611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54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	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7643" y="316687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45220" y="3061228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7263" y="3125165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0564" y="3060192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92708" y="2989557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2+0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05427" y="316687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83795" y="3061228"/>
            <a:ext cx="2406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6236" y="3642359"/>
            <a:ext cx="893444" cy="125095"/>
          </a:xfrm>
          <a:custGeom>
            <a:avLst/>
            <a:gdLst/>
            <a:ahLst/>
            <a:cxnLst/>
            <a:rect l="l" t="t" r="r" b="b"/>
            <a:pathLst>
              <a:path w="893444" h="125095">
                <a:moveTo>
                  <a:pt x="853440" y="124968"/>
                </a:moveTo>
                <a:lnTo>
                  <a:pt x="851916" y="120396"/>
                </a:lnTo>
                <a:lnTo>
                  <a:pt x="859345" y="117300"/>
                </a:lnTo>
                <a:lnTo>
                  <a:pt x="865632" y="112776"/>
                </a:lnTo>
                <a:lnTo>
                  <a:pt x="881848" y="73366"/>
                </a:lnTo>
                <a:lnTo>
                  <a:pt x="882396" y="62484"/>
                </a:lnTo>
                <a:lnTo>
                  <a:pt x="881848" y="51601"/>
                </a:lnTo>
                <a:lnTo>
                  <a:pt x="865632" y="12192"/>
                </a:lnTo>
                <a:lnTo>
                  <a:pt x="851916" y="4572"/>
                </a:lnTo>
                <a:lnTo>
                  <a:pt x="853440" y="0"/>
                </a:lnTo>
                <a:lnTo>
                  <a:pt x="887920" y="30765"/>
                </a:lnTo>
                <a:lnTo>
                  <a:pt x="893064" y="62484"/>
                </a:lnTo>
                <a:lnTo>
                  <a:pt x="892492" y="73628"/>
                </a:lnTo>
                <a:lnTo>
                  <a:pt x="877871" y="111037"/>
                </a:lnTo>
                <a:lnTo>
                  <a:pt x="862917" y="121848"/>
                </a:lnTo>
                <a:lnTo>
                  <a:pt x="853440" y="124968"/>
                </a:lnTo>
                <a:close/>
              </a:path>
              <a:path w="893444" h="125095">
                <a:moveTo>
                  <a:pt x="39623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3" y="0"/>
                </a:lnTo>
                <a:lnTo>
                  <a:pt x="42671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7" y="120396"/>
                </a:lnTo>
                <a:lnTo>
                  <a:pt x="39623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22057" y="3699755"/>
            <a:ext cx="2127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34767" y="370027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8420" y="3594632"/>
            <a:ext cx="221170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𝑇𝑒𝑚𝑝</a:t>
            </a:r>
            <a:r>
              <a:rPr sz="10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𝑀𝑖𝑙𝑑  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1125" spc="195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4388" y="3658582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37675" y="3593591"/>
            <a:ext cx="297815" cy="222885"/>
          </a:xfrm>
          <a:custGeom>
            <a:avLst/>
            <a:gdLst/>
            <a:ahLst/>
            <a:cxnLst/>
            <a:rect l="l" t="t" r="r" b="b"/>
            <a:pathLst>
              <a:path w="297814" h="222885">
                <a:moveTo>
                  <a:pt x="50304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1000"/>
                </a:lnTo>
                <a:lnTo>
                  <a:pt x="12204" y="181368"/>
                </a:lnTo>
                <a:lnTo>
                  <a:pt x="37922" y="216509"/>
                </a:lnTo>
                <a:lnTo>
                  <a:pt x="48780" y="222516"/>
                </a:lnTo>
                <a:lnTo>
                  <a:pt x="50304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83" y="163766"/>
                </a:lnTo>
                <a:lnTo>
                  <a:pt x="12204" y="111252"/>
                </a:lnTo>
                <a:lnTo>
                  <a:pt x="12788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304" y="4572"/>
                </a:lnTo>
                <a:close/>
              </a:path>
              <a:path w="297814" h="222885">
                <a:moveTo>
                  <a:pt x="242316" y="106692"/>
                </a:moveTo>
                <a:lnTo>
                  <a:pt x="54864" y="106692"/>
                </a:lnTo>
                <a:lnTo>
                  <a:pt x="54864" y="115836"/>
                </a:lnTo>
                <a:lnTo>
                  <a:pt x="242316" y="115836"/>
                </a:lnTo>
                <a:lnTo>
                  <a:pt x="242316" y="106692"/>
                </a:lnTo>
                <a:close/>
              </a:path>
              <a:path w="297814" h="222885">
                <a:moveTo>
                  <a:pt x="297192" y="111252"/>
                </a:moveTo>
                <a:lnTo>
                  <a:pt x="290118" y="56603"/>
                </a:lnTo>
                <a:lnTo>
                  <a:pt x="268998" y="16002"/>
                </a:lnTo>
                <a:lnTo>
                  <a:pt x="248424" y="0"/>
                </a:lnTo>
                <a:lnTo>
                  <a:pt x="246888" y="4572"/>
                </a:lnTo>
                <a:lnTo>
                  <a:pt x="255473" y="11417"/>
                </a:lnTo>
                <a:lnTo>
                  <a:pt x="262902" y="20383"/>
                </a:lnTo>
                <a:lnTo>
                  <a:pt x="279209" y="58750"/>
                </a:lnTo>
                <a:lnTo>
                  <a:pt x="285000" y="111252"/>
                </a:lnTo>
                <a:lnTo>
                  <a:pt x="284403" y="130098"/>
                </a:lnTo>
                <a:lnTo>
                  <a:pt x="274332" y="178308"/>
                </a:lnTo>
                <a:lnTo>
                  <a:pt x="246888" y="217932"/>
                </a:lnTo>
                <a:lnTo>
                  <a:pt x="248424" y="222516"/>
                </a:lnTo>
                <a:lnTo>
                  <a:pt x="277571" y="195935"/>
                </a:lnTo>
                <a:lnTo>
                  <a:pt x="293954" y="149161"/>
                </a:lnTo>
                <a:lnTo>
                  <a:pt x="296354" y="131000"/>
                </a:lnTo>
                <a:lnTo>
                  <a:pt x="297192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18437" y="3515291"/>
            <a:ext cx="54356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03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15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9845" y="3699755"/>
            <a:ext cx="62357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2275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r>
              <a:rPr sz="7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2508" y="3700272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0123" y="3594632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3643" y="3658582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5428" y="3593591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25" y="131000"/>
                </a:lnTo>
                <a:lnTo>
                  <a:pt x="12192" y="181368"/>
                </a:lnTo>
                <a:lnTo>
                  <a:pt x="37909" y="216509"/>
                </a:lnTo>
                <a:lnTo>
                  <a:pt x="48768" y="222516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70" y="163766"/>
                </a:lnTo>
                <a:lnTo>
                  <a:pt x="12192" y="111252"/>
                </a:lnTo>
                <a:lnTo>
                  <a:pt x="12776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03" y="106692"/>
                </a:moveTo>
                <a:lnTo>
                  <a:pt x="54851" y="106692"/>
                </a:lnTo>
                <a:lnTo>
                  <a:pt x="54851" y="115836"/>
                </a:lnTo>
                <a:lnTo>
                  <a:pt x="242303" y="115836"/>
                </a:lnTo>
                <a:lnTo>
                  <a:pt x="242303" y="106692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06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196" y="58750"/>
                </a:lnTo>
                <a:lnTo>
                  <a:pt x="284988" y="111252"/>
                </a:lnTo>
                <a:lnTo>
                  <a:pt x="284391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16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41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0238" y="3594632"/>
            <a:ext cx="23939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26235" y="3950208"/>
            <a:ext cx="879475" cy="125095"/>
          </a:xfrm>
          <a:custGeom>
            <a:avLst/>
            <a:gdLst/>
            <a:ahLst/>
            <a:cxnLst/>
            <a:rect l="l" t="t" r="r" b="b"/>
            <a:pathLst>
              <a:path w="879475" h="125095">
                <a:moveTo>
                  <a:pt x="839724" y="124968"/>
                </a:moveTo>
                <a:lnTo>
                  <a:pt x="838200" y="120396"/>
                </a:lnTo>
                <a:lnTo>
                  <a:pt x="845629" y="117300"/>
                </a:lnTo>
                <a:lnTo>
                  <a:pt x="851916" y="112776"/>
                </a:lnTo>
                <a:lnTo>
                  <a:pt x="868132" y="73366"/>
                </a:lnTo>
                <a:lnTo>
                  <a:pt x="868680" y="62484"/>
                </a:lnTo>
                <a:lnTo>
                  <a:pt x="868132" y="51601"/>
                </a:lnTo>
                <a:lnTo>
                  <a:pt x="851916" y="12192"/>
                </a:lnTo>
                <a:lnTo>
                  <a:pt x="838200" y="4572"/>
                </a:lnTo>
                <a:lnTo>
                  <a:pt x="839724" y="0"/>
                </a:lnTo>
                <a:lnTo>
                  <a:pt x="874204" y="30765"/>
                </a:lnTo>
                <a:lnTo>
                  <a:pt x="879348" y="62484"/>
                </a:lnTo>
                <a:lnTo>
                  <a:pt x="878776" y="73628"/>
                </a:lnTo>
                <a:lnTo>
                  <a:pt x="864155" y="111037"/>
                </a:lnTo>
                <a:lnTo>
                  <a:pt x="849201" y="121848"/>
                </a:lnTo>
                <a:lnTo>
                  <a:pt x="839724" y="124968"/>
                </a:lnTo>
                <a:close/>
              </a:path>
              <a:path w="879475" h="125095">
                <a:moveTo>
                  <a:pt x="39624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4" y="0"/>
                </a:lnTo>
                <a:lnTo>
                  <a:pt x="42672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2" y="62484"/>
                </a:lnTo>
                <a:lnTo>
                  <a:pt x="12501" y="73366"/>
                </a:lnTo>
                <a:lnTo>
                  <a:pt x="28575" y="112776"/>
                </a:lnTo>
                <a:lnTo>
                  <a:pt x="41148" y="120396"/>
                </a:lnTo>
                <a:lnTo>
                  <a:pt x="39624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21051" y="4008120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4"/>
                </a:moveTo>
                <a:lnTo>
                  <a:pt x="0" y="9144"/>
                </a:lnTo>
                <a:lnTo>
                  <a:pt x="0" y="0"/>
                </a:lnTo>
                <a:lnTo>
                  <a:pt x="187451" y="0"/>
                </a:lnTo>
                <a:lnTo>
                  <a:pt x="187451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8420" y="3902462"/>
            <a:ext cx="219837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𝑇𝑒𝑚𝑝</a:t>
            </a:r>
            <a:r>
              <a:rPr sz="10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𝐶𝑜𝑜𝑙  </a:t>
            </a:r>
            <a:r>
              <a:rPr sz="10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1125" spc="202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23959" y="3901452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80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0987"/>
                </a:lnTo>
                <a:lnTo>
                  <a:pt x="12192" y="181356"/>
                </a:lnTo>
                <a:lnTo>
                  <a:pt x="37909" y="216496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86"/>
                </a:lnTo>
                <a:lnTo>
                  <a:pt x="34290" y="202120"/>
                </a:lnTo>
                <a:lnTo>
                  <a:pt x="17983" y="163753"/>
                </a:lnTo>
                <a:lnTo>
                  <a:pt x="12192" y="111252"/>
                </a:lnTo>
                <a:lnTo>
                  <a:pt x="12788" y="92405"/>
                </a:lnTo>
                <a:lnTo>
                  <a:pt x="22860" y="44196"/>
                </a:lnTo>
                <a:lnTo>
                  <a:pt x="41719" y="11404"/>
                </a:lnTo>
                <a:lnTo>
                  <a:pt x="50292" y="4572"/>
                </a:lnTo>
                <a:close/>
              </a:path>
              <a:path w="297180" h="222885">
                <a:moveTo>
                  <a:pt x="242328" y="106667"/>
                </a:moveTo>
                <a:lnTo>
                  <a:pt x="54864" y="106667"/>
                </a:lnTo>
                <a:lnTo>
                  <a:pt x="54864" y="115824"/>
                </a:lnTo>
                <a:lnTo>
                  <a:pt x="242328" y="115824"/>
                </a:lnTo>
                <a:lnTo>
                  <a:pt x="242328" y="106667"/>
                </a:lnTo>
                <a:close/>
              </a:path>
              <a:path w="297180" h="222885">
                <a:moveTo>
                  <a:pt x="297180" y="111252"/>
                </a:moveTo>
                <a:lnTo>
                  <a:pt x="290118" y="56591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04"/>
                </a:lnTo>
                <a:lnTo>
                  <a:pt x="262890" y="20383"/>
                </a:lnTo>
                <a:lnTo>
                  <a:pt x="279209" y="58737"/>
                </a:lnTo>
                <a:lnTo>
                  <a:pt x="284988" y="111252"/>
                </a:lnTo>
                <a:lnTo>
                  <a:pt x="284403" y="130086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22"/>
                </a:lnTo>
                <a:lnTo>
                  <a:pt x="293941" y="149161"/>
                </a:lnTo>
                <a:lnTo>
                  <a:pt x="296354" y="130987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04700" y="3823158"/>
            <a:ext cx="5467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162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8320" y="4007562"/>
            <a:ext cx="118364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0230" algn="l"/>
                <a:tab pos="98298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91840" y="4008120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4"/>
                </a:moveTo>
                <a:lnTo>
                  <a:pt x="0" y="9144"/>
                </a:lnTo>
                <a:lnTo>
                  <a:pt x="0" y="0"/>
                </a:lnTo>
                <a:lnTo>
                  <a:pt x="187451" y="0"/>
                </a:lnTo>
                <a:lnTo>
                  <a:pt x="187451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89461" y="3902462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12199" y="3966448"/>
            <a:ext cx="1052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8171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	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94760" y="3901440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36875" y="3522852"/>
            <a:ext cx="223520" cy="6292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  <a:p>
            <a:pPr marL="10160"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1+1</a:t>
            </a:r>
            <a:endParaRPr sz="750">
              <a:latin typeface="Cambria Math"/>
              <a:cs typeface="Cambria Math"/>
            </a:endParaRPr>
          </a:p>
          <a:p>
            <a:pPr marR="4445" algn="ctr">
              <a:lnSpc>
                <a:spcPct val="100000"/>
              </a:lnSpc>
              <a:spcBef>
                <a:spcPts val="36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750">
              <a:latin typeface="Cambria Math"/>
              <a:cs typeface="Cambria Math"/>
            </a:endParaRPr>
          </a:p>
          <a:p>
            <a:pPr marR="2540"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1+0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49623" y="4008120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4"/>
                </a:moveTo>
                <a:lnTo>
                  <a:pt x="0" y="9144"/>
                </a:lnTo>
                <a:lnTo>
                  <a:pt x="0" y="0"/>
                </a:lnTo>
                <a:lnTo>
                  <a:pt x="187451" y="0"/>
                </a:lnTo>
                <a:lnTo>
                  <a:pt x="187451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28027" y="3902462"/>
            <a:ext cx="2406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47744" y="4300727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4007" y="4300727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7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7" y="0"/>
                </a:lnTo>
                <a:lnTo>
                  <a:pt x="10667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44544" y="4252959"/>
            <a:ext cx="1403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u="sng" spc="6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52718" y="4316940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u="sng" spc="6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7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18788" y="4494276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01440" y="4494276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914648" y="4446512"/>
            <a:ext cx="977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13165" y="4419028"/>
            <a:ext cx="819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6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83795" y="4355075"/>
            <a:ext cx="7772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0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82942" y="4151762"/>
            <a:ext cx="2263775" cy="556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409"/>
              </a:spcBef>
            </a:pPr>
            <a:r>
              <a:rPr sz="750" spc="30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84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050">
              <a:latin typeface="Cambria Math"/>
              <a:cs typeface="Cambria Math"/>
            </a:endParaRPr>
          </a:p>
          <a:p>
            <a:pPr marL="2061845">
              <a:lnSpc>
                <a:spcPct val="100000"/>
              </a:lnSpc>
              <a:spcBef>
                <a:spcPts val="400"/>
              </a:spcBef>
            </a:pPr>
            <a:r>
              <a:rPr sz="750" spc="8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7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25879" y="5067300"/>
            <a:ext cx="1339850" cy="165100"/>
          </a:xfrm>
          <a:custGeom>
            <a:avLst/>
            <a:gdLst/>
            <a:ahLst/>
            <a:cxnLst/>
            <a:rect l="l" t="t" r="r" b="b"/>
            <a:pathLst>
              <a:path w="1339850" h="165100">
                <a:moveTo>
                  <a:pt x="1296924" y="164592"/>
                </a:moveTo>
                <a:lnTo>
                  <a:pt x="1295400" y="158495"/>
                </a:lnTo>
                <a:lnTo>
                  <a:pt x="1302853" y="155090"/>
                </a:lnTo>
                <a:lnTo>
                  <a:pt x="1309306" y="149542"/>
                </a:lnTo>
                <a:lnTo>
                  <a:pt x="1325880" y="109728"/>
                </a:lnTo>
                <a:lnTo>
                  <a:pt x="1327404" y="82296"/>
                </a:lnTo>
                <a:lnTo>
                  <a:pt x="1327070" y="68008"/>
                </a:lnTo>
                <a:lnTo>
                  <a:pt x="1314902" y="22812"/>
                </a:lnTo>
                <a:lnTo>
                  <a:pt x="1295400" y="6096"/>
                </a:lnTo>
                <a:lnTo>
                  <a:pt x="1296924" y="0"/>
                </a:lnTo>
                <a:lnTo>
                  <a:pt x="1328928" y="28956"/>
                </a:lnTo>
                <a:lnTo>
                  <a:pt x="1339000" y="67746"/>
                </a:lnTo>
                <a:lnTo>
                  <a:pt x="1339596" y="82296"/>
                </a:lnTo>
                <a:lnTo>
                  <a:pt x="1339000" y="97488"/>
                </a:lnTo>
                <a:lnTo>
                  <a:pt x="1328928" y="135636"/>
                </a:lnTo>
                <a:lnTo>
                  <a:pt x="1306639" y="160924"/>
                </a:lnTo>
                <a:lnTo>
                  <a:pt x="1296924" y="164592"/>
                </a:lnTo>
                <a:close/>
              </a:path>
              <a:path w="1339850" h="165100">
                <a:moveTo>
                  <a:pt x="42672" y="164592"/>
                </a:moveTo>
                <a:lnTo>
                  <a:pt x="10668" y="135636"/>
                </a:lnTo>
                <a:lnTo>
                  <a:pt x="595" y="97488"/>
                </a:lnTo>
                <a:lnTo>
                  <a:pt x="0" y="82296"/>
                </a:lnTo>
                <a:lnTo>
                  <a:pt x="595" y="67746"/>
                </a:lnTo>
                <a:lnTo>
                  <a:pt x="10668" y="28956"/>
                </a:lnTo>
                <a:lnTo>
                  <a:pt x="42672" y="0"/>
                </a:lnTo>
                <a:lnTo>
                  <a:pt x="44196" y="6096"/>
                </a:lnTo>
                <a:lnTo>
                  <a:pt x="36742" y="10144"/>
                </a:lnTo>
                <a:lnTo>
                  <a:pt x="30289" y="15621"/>
                </a:lnTo>
                <a:lnTo>
                  <a:pt x="14287" y="54864"/>
                </a:lnTo>
                <a:lnTo>
                  <a:pt x="12191" y="82296"/>
                </a:lnTo>
                <a:lnTo>
                  <a:pt x="12739" y="96583"/>
                </a:lnTo>
                <a:lnTo>
                  <a:pt x="24693" y="141993"/>
                </a:lnTo>
                <a:lnTo>
                  <a:pt x="44196" y="158495"/>
                </a:lnTo>
                <a:lnTo>
                  <a:pt x="42672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57500" y="5145023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4"/>
                </a:moveTo>
                <a:lnTo>
                  <a:pt x="0" y="9144"/>
                </a:lnTo>
                <a:lnTo>
                  <a:pt x="0" y="0"/>
                </a:lnTo>
                <a:lnTo>
                  <a:pt x="313943" y="0"/>
                </a:lnTo>
                <a:lnTo>
                  <a:pt x="3139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67684" y="5145023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4"/>
                </a:moveTo>
                <a:lnTo>
                  <a:pt x="0" y="9144"/>
                </a:lnTo>
                <a:lnTo>
                  <a:pt x="0" y="0"/>
                </a:lnTo>
                <a:lnTo>
                  <a:pt x="313943" y="0"/>
                </a:lnTo>
                <a:lnTo>
                  <a:pt x="3139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77867" y="5145023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4"/>
                </a:moveTo>
                <a:lnTo>
                  <a:pt x="0" y="9144"/>
                </a:lnTo>
                <a:lnTo>
                  <a:pt x="0" y="0"/>
                </a:lnTo>
                <a:lnTo>
                  <a:pt x="313943" y="0"/>
                </a:lnTo>
                <a:lnTo>
                  <a:pt x="3139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52215" y="5373623"/>
            <a:ext cx="1304925" cy="228600"/>
          </a:xfrm>
          <a:custGeom>
            <a:avLst/>
            <a:gdLst/>
            <a:ahLst/>
            <a:cxnLst/>
            <a:rect l="l" t="t" r="r" b="b"/>
            <a:pathLst>
              <a:path w="1304925" h="228600">
                <a:moveTo>
                  <a:pt x="1245108" y="228600"/>
                </a:moveTo>
                <a:lnTo>
                  <a:pt x="1242060" y="220980"/>
                </a:lnTo>
                <a:lnTo>
                  <a:pt x="1252656" y="215265"/>
                </a:lnTo>
                <a:lnTo>
                  <a:pt x="1261681" y="207264"/>
                </a:lnTo>
                <a:lnTo>
                  <a:pt x="1280707" y="169592"/>
                </a:lnTo>
                <a:lnTo>
                  <a:pt x="1287780" y="114300"/>
                </a:lnTo>
                <a:lnTo>
                  <a:pt x="1286946" y="94559"/>
                </a:lnTo>
                <a:lnTo>
                  <a:pt x="1275588" y="44196"/>
                </a:lnTo>
                <a:lnTo>
                  <a:pt x="1252656" y="13335"/>
                </a:lnTo>
                <a:lnTo>
                  <a:pt x="1242060" y="7620"/>
                </a:lnTo>
                <a:lnTo>
                  <a:pt x="1245108" y="0"/>
                </a:lnTo>
                <a:lnTo>
                  <a:pt x="1280469" y="25288"/>
                </a:lnTo>
                <a:lnTo>
                  <a:pt x="1300924" y="74104"/>
                </a:lnTo>
                <a:lnTo>
                  <a:pt x="1304544" y="114300"/>
                </a:lnTo>
                <a:lnTo>
                  <a:pt x="1303662" y="135183"/>
                </a:lnTo>
                <a:lnTo>
                  <a:pt x="1289304" y="188976"/>
                </a:lnTo>
                <a:lnTo>
                  <a:pt x="1258228" y="223480"/>
                </a:lnTo>
                <a:lnTo>
                  <a:pt x="1245108" y="228600"/>
                </a:lnTo>
                <a:close/>
              </a:path>
              <a:path w="1304925" h="228600">
                <a:moveTo>
                  <a:pt x="59435" y="228600"/>
                </a:moveTo>
                <a:lnTo>
                  <a:pt x="24074" y="203525"/>
                </a:lnTo>
                <a:lnTo>
                  <a:pt x="4191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40" y="39624"/>
                </a:lnTo>
                <a:lnTo>
                  <a:pt x="46315" y="5762"/>
                </a:lnTo>
                <a:lnTo>
                  <a:pt x="59435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3" y="114300"/>
                </a:lnTo>
                <a:lnTo>
                  <a:pt x="17597" y="134254"/>
                </a:lnTo>
                <a:lnTo>
                  <a:pt x="28956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5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0507" y="5661660"/>
            <a:ext cx="688975" cy="228600"/>
          </a:xfrm>
          <a:custGeom>
            <a:avLst/>
            <a:gdLst/>
            <a:ahLst/>
            <a:cxnLst/>
            <a:rect l="l" t="t" r="r" b="b"/>
            <a:pathLst>
              <a:path w="688975" h="228600">
                <a:moveTo>
                  <a:pt x="629412" y="228600"/>
                </a:moveTo>
                <a:lnTo>
                  <a:pt x="626364" y="220980"/>
                </a:lnTo>
                <a:lnTo>
                  <a:pt x="636960" y="215265"/>
                </a:lnTo>
                <a:lnTo>
                  <a:pt x="645985" y="207264"/>
                </a:lnTo>
                <a:lnTo>
                  <a:pt x="665011" y="169592"/>
                </a:lnTo>
                <a:lnTo>
                  <a:pt x="672084" y="114300"/>
                </a:lnTo>
                <a:lnTo>
                  <a:pt x="671250" y="94559"/>
                </a:lnTo>
                <a:lnTo>
                  <a:pt x="659892" y="44196"/>
                </a:lnTo>
                <a:lnTo>
                  <a:pt x="636960" y="13335"/>
                </a:lnTo>
                <a:lnTo>
                  <a:pt x="626364" y="7620"/>
                </a:lnTo>
                <a:lnTo>
                  <a:pt x="629412" y="0"/>
                </a:lnTo>
                <a:lnTo>
                  <a:pt x="664773" y="25288"/>
                </a:lnTo>
                <a:lnTo>
                  <a:pt x="685228" y="74104"/>
                </a:lnTo>
                <a:lnTo>
                  <a:pt x="688848" y="114300"/>
                </a:lnTo>
                <a:lnTo>
                  <a:pt x="687966" y="135183"/>
                </a:lnTo>
                <a:lnTo>
                  <a:pt x="673608" y="188976"/>
                </a:lnTo>
                <a:lnTo>
                  <a:pt x="642532" y="223480"/>
                </a:lnTo>
                <a:lnTo>
                  <a:pt x="629412" y="228600"/>
                </a:lnTo>
                <a:close/>
              </a:path>
              <a:path w="688975" h="228600">
                <a:moveTo>
                  <a:pt x="59436" y="228600"/>
                </a:moveTo>
                <a:lnTo>
                  <a:pt x="24074" y="203525"/>
                </a:lnTo>
                <a:lnTo>
                  <a:pt x="4190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39" y="39624"/>
                </a:lnTo>
                <a:lnTo>
                  <a:pt x="46315" y="5762"/>
                </a:lnTo>
                <a:lnTo>
                  <a:pt x="59436" y="0"/>
                </a:lnTo>
                <a:lnTo>
                  <a:pt x="62484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4" y="114300"/>
                </a:lnTo>
                <a:lnTo>
                  <a:pt x="17597" y="134254"/>
                </a:lnTo>
                <a:lnTo>
                  <a:pt x="28956" y="184404"/>
                </a:lnTo>
                <a:lnTo>
                  <a:pt x="51887" y="215265"/>
                </a:lnTo>
                <a:lnTo>
                  <a:pt x="62484" y="220980"/>
                </a:lnTo>
                <a:lnTo>
                  <a:pt x="59436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55491" y="5661660"/>
            <a:ext cx="1306195" cy="228600"/>
          </a:xfrm>
          <a:custGeom>
            <a:avLst/>
            <a:gdLst/>
            <a:ahLst/>
            <a:cxnLst/>
            <a:rect l="l" t="t" r="r" b="b"/>
            <a:pathLst>
              <a:path w="1306195" h="228600">
                <a:moveTo>
                  <a:pt x="1246632" y="228600"/>
                </a:moveTo>
                <a:lnTo>
                  <a:pt x="1243584" y="220980"/>
                </a:lnTo>
                <a:lnTo>
                  <a:pt x="1254180" y="215265"/>
                </a:lnTo>
                <a:lnTo>
                  <a:pt x="1263205" y="207264"/>
                </a:lnTo>
                <a:lnTo>
                  <a:pt x="1282231" y="169592"/>
                </a:lnTo>
                <a:lnTo>
                  <a:pt x="1289304" y="114300"/>
                </a:lnTo>
                <a:lnTo>
                  <a:pt x="1288470" y="94559"/>
                </a:lnTo>
                <a:lnTo>
                  <a:pt x="1277112" y="44196"/>
                </a:lnTo>
                <a:lnTo>
                  <a:pt x="1254180" y="13335"/>
                </a:lnTo>
                <a:lnTo>
                  <a:pt x="1243584" y="7620"/>
                </a:lnTo>
                <a:lnTo>
                  <a:pt x="1246632" y="0"/>
                </a:lnTo>
                <a:lnTo>
                  <a:pt x="1281993" y="25288"/>
                </a:lnTo>
                <a:lnTo>
                  <a:pt x="1302448" y="74104"/>
                </a:lnTo>
                <a:lnTo>
                  <a:pt x="1306068" y="114300"/>
                </a:lnTo>
                <a:lnTo>
                  <a:pt x="1305187" y="135183"/>
                </a:lnTo>
                <a:lnTo>
                  <a:pt x="1290828" y="188976"/>
                </a:lnTo>
                <a:lnTo>
                  <a:pt x="1259752" y="223480"/>
                </a:lnTo>
                <a:lnTo>
                  <a:pt x="1246632" y="228600"/>
                </a:lnTo>
                <a:close/>
              </a:path>
              <a:path w="1306195" h="228600">
                <a:moveTo>
                  <a:pt x="59436" y="228600"/>
                </a:moveTo>
                <a:lnTo>
                  <a:pt x="24074" y="203525"/>
                </a:lnTo>
                <a:lnTo>
                  <a:pt x="4191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40" y="39624"/>
                </a:lnTo>
                <a:lnTo>
                  <a:pt x="46315" y="5762"/>
                </a:lnTo>
                <a:lnTo>
                  <a:pt x="59436" y="0"/>
                </a:lnTo>
                <a:lnTo>
                  <a:pt x="62484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4" y="114300"/>
                </a:lnTo>
                <a:lnTo>
                  <a:pt x="17597" y="134254"/>
                </a:lnTo>
                <a:lnTo>
                  <a:pt x="28956" y="184404"/>
                </a:lnTo>
                <a:lnTo>
                  <a:pt x="51887" y="215265"/>
                </a:lnTo>
                <a:lnTo>
                  <a:pt x="62484" y="220980"/>
                </a:lnTo>
                <a:lnTo>
                  <a:pt x="59436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82604" y="4639782"/>
            <a:ext cx="4077335" cy="15525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674495">
              <a:lnSpc>
                <a:spcPts val="1030"/>
              </a:lnSpc>
              <a:spcBef>
                <a:spcPts val="555"/>
              </a:spcBef>
              <a:tabLst>
                <a:tab pos="2384425" algn="l"/>
                <a:tab pos="3094990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 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2	1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r>
              <a:rPr sz="10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050">
              <a:latin typeface="Cambria Math"/>
              <a:cs typeface="Cambria Math"/>
            </a:endParaRPr>
          </a:p>
          <a:p>
            <a:pPr algn="ctr">
              <a:lnSpc>
                <a:spcPts val="1030"/>
              </a:lnSpc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 </a:t>
            </a:r>
            <a:r>
              <a:rPr sz="10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125" spc="97" baseline="-14814" dirty="0">
                <a:solidFill>
                  <a:srgbClr val="3F3F3F"/>
                </a:solidFill>
                <a:latin typeface="Cambria Math"/>
                <a:cs typeface="Cambria Math"/>
              </a:rPr>
              <a:t>sunny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0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𝑇𝑒𝑚𝑝𝑒𝑟𝑎𝑡𝑢𝑟𝑒 </a:t>
            </a:r>
            <a:r>
              <a:rPr sz="10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 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0.4</a:t>
            </a:r>
            <a:endParaRPr sz="1050">
              <a:latin typeface="Cambria Math"/>
              <a:cs typeface="Cambria Math"/>
            </a:endParaRPr>
          </a:p>
          <a:p>
            <a:pPr marL="383540">
              <a:lnSpc>
                <a:spcPct val="100000"/>
              </a:lnSpc>
              <a:spcBef>
                <a:spcPts val="1010"/>
              </a:spcBef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𝒇𝒐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𝑮𝒂𝒊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330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𝒆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endParaRPr sz="1550">
              <a:latin typeface="Cambria Math"/>
              <a:cs typeface="Cambria Math"/>
            </a:endParaRPr>
          </a:p>
          <a:p>
            <a:pPr marL="383540">
              <a:lnSpc>
                <a:spcPct val="100000"/>
              </a:lnSpc>
              <a:spcBef>
                <a:spcPts val="409"/>
              </a:spcBef>
              <a:tabLst>
                <a:tab pos="2104390" algn="l"/>
              </a:tabLst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330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𝒆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endParaRPr sz="1550">
              <a:latin typeface="Cambria Math"/>
              <a:cs typeface="Cambria Math"/>
            </a:endParaRPr>
          </a:p>
          <a:p>
            <a:pPr marL="200660">
              <a:lnSpc>
                <a:spcPct val="100000"/>
              </a:lnSpc>
              <a:spcBef>
                <a:spcPts val="710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4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0.571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7152" y="2657856"/>
            <a:ext cx="4095397" cy="24597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44" y="2495868"/>
            <a:ext cx="4411345" cy="548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9220" indent="-97155">
              <a:lnSpc>
                <a:spcPct val="100000"/>
              </a:lnSpc>
              <a:spcBef>
                <a:spcPts val="28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09855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attribute: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(let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say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Humidity)</a:t>
            </a:r>
            <a:endParaRPr sz="16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20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50" spc="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5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50" spc="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3F3F3F"/>
                </a:solidFill>
                <a:latin typeface="Calibri"/>
                <a:cs typeface="Calibri"/>
              </a:rPr>
              <a:t>‘High’,</a:t>
            </a:r>
            <a:r>
              <a:rPr sz="145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‘Normal’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7383" y="3209543"/>
            <a:ext cx="1164590" cy="135890"/>
          </a:xfrm>
          <a:custGeom>
            <a:avLst/>
            <a:gdLst/>
            <a:ahLst/>
            <a:cxnLst/>
            <a:rect l="l" t="t" r="r" b="b"/>
            <a:pathLst>
              <a:path w="1164589" h="135889">
                <a:moveTo>
                  <a:pt x="1120140" y="135636"/>
                </a:moveTo>
                <a:lnTo>
                  <a:pt x="1118616" y="129540"/>
                </a:lnTo>
                <a:lnTo>
                  <a:pt x="1126283" y="126420"/>
                </a:lnTo>
                <a:lnTo>
                  <a:pt x="1133094" y="121729"/>
                </a:lnTo>
                <a:lnTo>
                  <a:pt x="1151572" y="79057"/>
                </a:lnTo>
                <a:lnTo>
                  <a:pt x="1152144" y="67056"/>
                </a:lnTo>
                <a:lnTo>
                  <a:pt x="1151572" y="55292"/>
                </a:lnTo>
                <a:lnTo>
                  <a:pt x="1133094" y="13716"/>
                </a:lnTo>
                <a:lnTo>
                  <a:pt x="1118616" y="4572"/>
                </a:lnTo>
                <a:lnTo>
                  <a:pt x="1120140" y="0"/>
                </a:lnTo>
                <a:lnTo>
                  <a:pt x="1152144" y="22860"/>
                </a:lnTo>
                <a:lnTo>
                  <a:pt x="1164336" y="67056"/>
                </a:lnTo>
                <a:lnTo>
                  <a:pt x="1163502" y="79962"/>
                </a:lnTo>
                <a:lnTo>
                  <a:pt x="1145857" y="119562"/>
                </a:lnTo>
                <a:lnTo>
                  <a:pt x="1129855" y="131611"/>
                </a:lnTo>
                <a:lnTo>
                  <a:pt x="1120140" y="135636"/>
                </a:lnTo>
                <a:close/>
              </a:path>
              <a:path w="1164589" h="135889">
                <a:moveTo>
                  <a:pt x="42671" y="135636"/>
                </a:moveTo>
                <a:lnTo>
                  <a:pt x="10667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1" y="0"/>
                </a:lnTo>
                <a:lnTo>
                  <a:pt x="44195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5" y="129540"/>
                </a:lnTo>
                <a:lnTo>
                  <a:pt x="42671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5948" y="3111521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7397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70048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875" y="3157196"/>
            <a:ext cx="25273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1240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𝑖𝑑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ℎ 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1726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9531" y="31562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54864" y="6096"/>
                </a:moveTo>
                <a:lnTo>
                  <a:pt x="22694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104" y="141528"/>
                </a:lnTo>
                <a:lnTo>
                  <a:pt x="9004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62" y="228460"/>
                </a:lnTo>
                <a:lnTo>
                  <a:pt x="38100" y="218694"/>
                </a:lnTo>
                <a:lnTo>
                  <a:pt x="20789" y="176339"/>
                </a:lnTo>
                <a:lnTo>
                  <a:pt x="13716" y="120396"/>
                </a:lnTo>
                <a:lnTo>
                  <a:pt x="14554" y="99758"/>
                </a:lnTo>
                <a:lnTo>
                  <a:pt x="25908" y="47244"/>
                </a:lnTo>
                <a:lnTo>
                  <a:pt x="46062" y="12954"/>
                </a:lnTo>
                <a:lnTo>
                  <a:pt x="54864" y="6096"/>
                </a:lnTo>
                <a:close/>
              </a:path>
              <a:path w="321945" h="241300">
                <a:moveTo>
                  <a:pt x="259092" y="115824"/>
                </a:moveTo>
                <a:lnTo>
                  <a:pt x="59448" y="115824"/>
                </a:lnTo>
                <a:lnTo>
                  <a:pt x="59448" y="124980"/>
                </a:lnTo>
                <a:lnTo>
                  <a:pt x="259092" y="124980"/>
                </a:lnTo>
                <a:lnTo>
                  <a:pt x="259092" y="115824"/>
                </a:lnTo>
                <a:close/>
              </a:path>
              <a:path w="321945" h="241300">
                <a:moveTo>
                  <a:pt x="321564" y="120396"/>
                </a:moveTo>
                <a:lnTo>
                  <a:pt x="318135" y="79438"/>
                </a:lnTo>
                <a:lnTo>
                  <a:pt x="300189" y="29362"/>
                </a:lnTo>
                <a:lnTo>
                  <a:pt x="269748" y="0"/>
                </a:lnTo>
                <a:lnTo>
                  <a:pt x="266700" y="6096"/>
                </a:lnTo>
                <a:lnTo>
                  <a:pt x="276186" y="12954"/>
                </a:lnTo>
                <a:lnTo>
                  <a:pt x="284226" y="22098"/>
                </a:lnTo>
                <a:lnTo>
                  <a:pt x="302069" y="63614"/>
                </a:lnTo>
                <a:lnTo>
                  <a:pt x="307848" y="120396"/>
                </a:lnTo>
                <a:lnTo>
                  <a:pt x="307263" y="140385"/>
                </a:lnTo>
                <a:lnTo>
                  <a:pt x="297180" y="192024"/>
                </a:lnTo>
                <a:lnTo>
                  <a:pt x="276186" y="228460"/>
                </a:lnTo>
                <a:lnTo>
                  <a:pt x="266700" y="236220"/>
                </a:lnTo>
                <a:lnTo>
                  <a:pt x="269748" y="240792"/>
                </a:lnTo>
                <a:lnTo>
                  <a:pt x="300189" y="211442"/>
                </a:lnTo>
                <a:lnTo>
                  <a:pt x="318135" y="161353"/>
                </a:lnTo>
                <a:lnTo>
                  <a:pt x="320713" y="141528"/>
                </a:lnTo>
                <a:lnTo>
                  <a:pt x="321564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56325" y="3081020"/>
            <a:ext cx="599440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330"/>
              </a:spcBef>
              <a:tabLst>
                <a:tab pos="524510" algn="l"/>
              </a:tabLst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	3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0+3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9777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2464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65675" y="3157196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4145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51959" y="31562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268224" y="240792"/>
                </a:moveTo>
                <a:lnTo>
                  <a:pt x="265176" y="236219"/>
                </a:lnTo>
                <a:lnTo>
                  <a:pt x="274653" y="228457"/>
                </a:lnTo>
                <a:lnTo>
                  <a:pt x="282702" y="218694"/>
                </a:lnTo>
                <a:lnTo>
                  <a:pt x="300537" y="176331"/>
                </a:lnTo>
                <a:lnTo>
                  <a:pt x="306324" y="120396"/>
                </a:lnTo>
                <a:lnTo>
                  <a:pt x="305728" y="99750"/>
                </a:lnTo>
                <a:lnTo>
                  <a:pt x="295656" y="47244"/>
                </a:lnTo>
                <a:lnTo>
                  <a:pt x="274653" y="12954"/>
                </a:lnTo>
                <a:lnTo>
                  <a:pt x="265176" y="6096"/>
                </a:lnTo>
                <a:lnTo>
                  <a:pt x="268224" y="0"/>
                </a:lnTo>
                <a:lnTo>
                  <a:pt x="298656" y="29360"/>
                </a:lnTo>
                <a:lnTo>
                  <a:pt x="316611" y="79438"/>
                </a:lnTo>
                <a:lnTo>
                  <a:pt x="320040" y="120396"/>
                </a:lnTo>
                <a:lnTo>
                  <a:pt x="319182" y="141517"/>
                </a:lnTo>
                <a:lnTo>
                  <a:pt x="312324" y="179760"/>
                </a:lnTo>
                <a:lnTo>
                  <a:pt x="289560" y="223837"/>
                </a:lnTo>
                <a:lnTo>
                  <a:pt x="279320" y="233672"/>
                </a:lnTo>
                <a:lnTo>
                  <a:pt x="268224" y="240792"/>
                </a:lnTo>
                <a:close/>
              </a:path>
              <a:path w="320039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7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98718" y="308102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3+0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1396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11092" y="3157196"/>
            <a:ext cx="2571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7383" y="3819144"/>
            <a:ext cx="1430020" cy="135890"/>
          </a:xfrm>
          <a:custGeom>
            <a:avLst/>
            <a:gdLst/>
            <a:ahLst/>
            <a:cxnLst/>
            <a:rect l="l" t="t" r="r" b="b"/>
            <a:pathLst>
              <a:path w="1430020" h="135889">
                <a:moveTo>
                  <a:pt x="1385316" y="135636"/>
                </a:moveTo>
                <a:lnTo>
                  <a:pt x="1383792" y="129540"/>
                </a:lnTo>
                <a:lnTo>
                  <a:pt x="1391459" y="126420"/>
                </a:lnTo>
                <a:lnTo>
                  <a:pt x="1398270" y="121729"/>
                </a:lnTo>
                <a:lnTo>
                  <a:pt x="1416748" y="79057"/>
                </a:lnTo>
                <a:lnTo>
                  <a:pt x="1417320" y="67056"/>
                </a:lnTo>
                <a:lnTo>
                  <a:pt x="1416748" y="55292"/>
                </a:lnTo>
                <a:lnTo>
                  <a:pt x="1398270" y="13716"/>
                </a:lnTo>
                <a:lnTo>
                  <a:pt x="1383792" y="4572"/>
                </a:lnTo>
                <a:lnTo>
                  <a:pt x="1385316" y="0"/>
                </a:lnTo>
                <a:lnTo>
                  <a:pt x="1417320" y="22860"/>
                </a:lnTo>
                <a:lnTo>
                  <a:pt x="1429512" y="67056"/>
                </a:lnTo>
                <a:lnTo>
                  <a:pt x="1428678" y="79962"/>
                </a:lnTo>
                <a:lnTo>
                  <a:pt x="1411033" y="119562"/>
                </a:lnTo>
                <a:lnTo>
                  <a:pt x="1395031" y="131611"/>
                </a:lnTo>
                <a:lnTo>
                  <a:pt x="1385316" y="135636"/>
                </a:lnTo>
                <a:close/>
              </a:path>
              <a:path w="1430020" h="135889">
                <a:moveTo>
                  <a:pt x="42671" y="135636"/>
                </a:moveTo>
                <a:lnTo>
                  <a:pt x="10667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1" y="0"/>
                </a:lnTo>
                <a:lnTo>
                  <a:pt x="44195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5" y="129540"/>
                </a:lnTo>
                <a:lnTo>
                  <a:pt x="42671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92651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6748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3875" y="3766843"/>
            <a:ext cx="27940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7940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𝑁𝑜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𝑎𝑙 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8422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76244" y="37658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269748" y="240792"/>
                </a:moveTo>
                <a:lnTo>
                  <a:pt x="266700" y="236219"/>
                </a:lnTo>
                <a:lnTo>
                  <a:pt x="276177" y="228457"/>
                </a:lnTo>
                <a:lnTo>
                  <a:pt x="284226" y="218694"/>
                </a:lnTo>
                <a:lnTo>
                  <a:pt x="302061" y="176331"/>
                </a:lnTo>
                <a:lnTo>
                  <a:pt x="307848" y="120396"/>
                </a:lnTo>
                <a:lnTo>
                  <a:pt x="307252" y="99750"/>
                </a:lnTo>
                <a:lnTo>
                  <a:pt x="297180" y="47244"/>
                </a:lnTo>
                <a:lnTo>
                  <a:pt x="276177" y="12954"/>
                </a:lnTo>
                <a:lnTo>
                  <a:pt x="266700" y="6096"/>
                </a:lnTo>
                <a:lnTo>
                  <a:pt x="269748" y="0"/>
                </a:lnTo>
                <a:lnTo>
                  <a:pt x="300180" y="29360"/>
                </a:lnTo>
                <a:lnTo>
                  <a:pt x="318135" y="79438"/>
                </a:lnTo>
                <a:lnTo>
                  <a:pt x="321564" y="120396"/>
                </a:lnTo>
                <a:lnTo>
                  <a:pt x="320706" y="141517"/>
                </a:lnTo>
                <a:lnTo>
                  <a:pt x="313848" y="179760"/>
                </a:lnTo>
                <a:lnTo>
                  <a:pt x="291084" y="223837"/>
                </a:lnTo>
                <a:lnTo>
                  <a:pt x="280844" y="233672"/>
                </a:lnTo>
                <a:lnTo>
                  <a:pt x="269748" y="240792"/>
                </a:lnTo>
                <a:close/>
              </a:path>
              <a:path w="321945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8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91592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35679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35075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24100" y="3879658"/>
            <a:ext cx="12693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1505" algn="l"/>
                <a:tab pos="1054735" algn="l"/>
              </a:tabLst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79164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32352" y="3766843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0847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18659" y="37658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268224" y="240792"/>
                </a:moveTo>
                <a:lnTo>
                  <a:pt x="265176" y="236219"/>
                </a:lnTo>
                <a:lnTo>
                  <a:pt x="274653" y="228457"/>
                </a:lnTo>
                <a:lnTo>
                  <a:pt x="282702" y="218694"/>
                </a:lnTo>
                <a:lnTo>
                  <a:pt x="300537" y="176331"/>
                </a:lnTo>
                <a:lnTo>
                  <a:pt x="306324" y="120396"/>
                </a:lnTo>
                <a:lnTo>
                  <a:pt x="305728" y="99750"/>
                </a:lnTo>
                <a:lnTo>
                  <a:pt x="295656" y="47244"/>
                </a:lnTo>
                <a:lnTo>
                  <a:pt x="274653" y="12954"/>
                </a:lnTo>
                <a:lnTo>
                  <a:pt x="265176" y="6096"/>
                </a:lnTo>
                <a:lnTo>
                  <a:pt x="268224" y="0"/>
                </a:lnTo>
                <a:lnTo>
                  <a:pt x="298656" y="29360"/>
                </a:lnTo>
                <a:lnTo>
                  <a:pt x="316611" y="79438"/>
                </a:lnTo>
                <a:lnTo>
                  <a:pt x="320040" y="120396"/>
                </a:lnTo>
                <a:lnTo>
                  <a:pt x="319182" y="141517"/>
                </a:lnTo>
                <a:lnTo>
                  <a:pt x="312324" y="179760"/>
                </a:lnTo>
                <a:lnTo>
                  <a:pt x="289560" y="223837"/>
                </a:lnTo>
                <a:lnTo>
                  <a:pt x="279320" y="233672"/>
                </a:lnTo>
                <a:lnTo>
                  <a:pt x="268224" y="240792"/>
                </a:lnTo>
                <a:close/>
              </a:path>
              <a:path w="320039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7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65420" y="369064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0+2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8096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77822" y="3766843"/>
            <a:ext cx="2571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752" y="4192523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24300" y="4192523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3311" y="4140176"/>
            <a:ext cx="150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2221" y="4210366"/>
            <a:ext cx="1397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850" u="sng" spc="5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81272" y="440131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4779" y="440131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69511" y="4348970"/>
            <a:ext cx="1028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30592" y="4321579"/>
            <a:ext cx="857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4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50891" y="4251476"/>
            <a:ext cx="8343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150" spc="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7983" y="4038115"/>
            <a:ext cx="2437130" cy="5943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57425">
              <a:lnSpc>
                <a:spcPct val="100000"/>
              </a:lnSpc>
              <a:spcBef>
                <a:spcPts val="37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94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150">
              <a:latin typeface="Cambria Math"/>
              <a:cs typeface="Cambria Math"/>
            </a:endParaRPr>
          </a:p>
          <a:p>
            <a:pPr marL="2222500">
              <a:lnSpc>
                <a:spcPct val="100000"/>
              </a:lnSpc>
              <a:spcBef>
                <a:spcPts val="385"/>
              </a:spcBef>
            </a:pPr>
            <a:r>
              <a:rPr sz="850" spc="6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41931" y="5010911"/>
            <a:ext cx="1201420" cy="177165"/>
          </a:xfrm>
          <a:custGeom>
            <a:avLst/>
            <a:gdLst/>
            <a:ahLst/>
            <a:cxnLst/>
            <a:rect l="l" t="t" r="r" b="b"/>
            <a:pathLst>
              <a:path w="1201420" h="177164">
                <a:moveTo>
                  <a:pt x="1153668" y="176783"/>
                </a:moveTo>
                <a:lnTo>
                  <a:pt x="1152144" y="170688"/>
                </a:lnTo>
                <a:lnTo>
                  <a:pt x="1160692" y="166401"/>
                </a:lnTo>
                <a:lnTo>
                  <a:pt x="1167955" y="160401"/>
                </a:lnTo>
                <a:lnTo>
                  <a:pt x="1184910" y="118110"/>
                </a:lnTo>
                <a:lnTo>
                  <a:pt x="1187196" y="88392"/>
                </a:lnTo>
                <a:lnTo>
                  <a:pt x="1186624" y="72985"/>
                </a:lnTo>
                <a:lnTo>
                  <a:pt x="1178052" y="35052"/>
                </a:lnTo>
                <a:lnTo>
                  <a:pt x="1152144" y="6096"/>
                </a:lnTo>
                <a:lnTo>
                  <a:pt x="1153668" y="0"/>
                </a:lnTo>
                <a:lnTo>
                  <a:pt x="1188720" y="30480"/>
                </a:lnTo>
                <a:lnTo>
                  <a:pt x="1200078" y="72056"/>
                </a:lnTo>
                <a:lnTo>
                  <a:pt x="1200912" y="88392"/>
                </a:lnTo>
                <a:lnTo>
                  <a:pt x="1200078" y="104727"/>
                </a:lnTo>
                <a:lnTo>
                  <a:pt x="1188720" y="146304"/>
                </a:lnTo>
                <a:lnTo>
                  <a:pt x="1164502" y="173093"/>
                </a:lnTo>
                <a:lnTo>
                  <a:pt x="1153668" y="176783"/>
                </a:lnTo>
                <a:close/>
              </a:path>
              <a:path w="1201420" h="177164">
                <a:moveTo>
                  <a:pt x="45720" y="176783"/>
                </a:moveTo>
                <a:lnTo>
                  <a:pt x="12192" y="146304"/>
                </a:lnTo>
                <a:lnTo>
                  <a:pt x="619" y="104727"/>
                </a:lnTo>
                <a:lnTo>
                  <a:pt x="0" y="88392"/>
                </a:lnTo>
                <a:lnTo>
                  <a:pt x="619" y="72056"/>
                </a:lnTo>
                <a:lnTo>
                  <a:pt x="12192" y="30480"/>
                </a:lnTo>
                <a:lnTo>
                  <a:pt x="45720" y="0"/>
                </a:lnTo>
                <a:lnTo>
                  <a:pt x="47243" y="6096"/>
                </a:lnTo>
                <a:lnTo>
                  <a:pt x="39552" y="10406"/>
                </a:lnTo>
                <a:lnTo>
                  <a:pt x="32575" y="16573"/>
                </a:lnTo>
                <a:lnTo>
                  <a:pt x="14478" y="58864"/>
                </a:lnTo>
                <a:lnTo>
                  <a:pt x="12192" y="88392"/>
                </a:lnTo>
                <a:lnTo>
                  <a:pt x="12763" y="103822"/>
                </a:lnTo>
                <a:lnTo>
                  <a:pt x="21336" y="143256"/>
                </a:lnTo>
                <a:lnTo>
                  <a:pt x="47243" y="170688"/>
                </a:lnTo>
                <a:lnTo>
                  <a:pt x="45720" y="1767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8583" y="5096255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2108" y="5096255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83051" y="5337047"/>
            <a:ext cx="1714500" cy="241300"/>
          </a:xfrm>
          <a:custGeom>
            <a:avLst/>
            <a:gdLst/>
            <a:ahLst/>
            <a:cxnLst/>
            <a:rect l="l" t="t" r="r" b="b"/>
            <a:pathLst>
              <a:path w="1714500" h="241300">
                <a:moveTo>
                  <a:pt x="1650492" y="240792"/>
                </a:moveTo>
                <a:lnTo>
                  <a:pt x="1647444" y="233172"/>
                </a:lnTo>
                <a:lnTo>
                  <a:pt x="1659159" y="227433"/>
                </a:lnTo>
                <a:lnTo>
                  <a:pt x="1669161" y="219265"/>
                </a:lnTo>
                <a:lnTo>
                  <a:pt x="1689139" y="179117"/>
                </a:lnTo>
                <a:lnTo>
                  <a:pt x="1695378" y="141493"/>
                </a:lnTo>
                <a:lnTo>
                  <a:pt x="1696212" y="120396"/>
                </a:lnTo>
                <a:lnTo>
                  <a:pt x="1695378" y="99536"/>
                </a:lnTo>
                <a:lnTo>
                  <a:pt x="1684020" y="47244"/>
                </a:lnTo>
                <a:lnTo>
                  <a:pt x="1659159" y="13596"/>
                </a:lnTo>
                <a:lnTo>
                  <a:pt x="1647444" y="7620"/>
                </a:lnTo>
                <a:lnTo>
                  <a:pt x="1650492" y="0"/>
                </a:lnTo>
                <a:lnTo>
                  <a:pt x="1688639" y="26574"/>
                </a:lnTo>
                <a:lnTo>
                  <a:pt x="1710118" y="77914"/>
                </a:lnTo>
                <a:lnTo>
                  <a:pt x="1714500" y="120396"/>
                </a:lnTo>
                <a:lnTo>
                  <a:pt x="1713380" y="142422"/>
                </a:lnTo>
                <a:lnTo>
                  <a:pt x="1704855" y="181903"/>
                </a:lnTo>
                <a:lnTo>
                  <a:pt x="1677543" y="227076"/>
                </a:lnTo>
                <a:lnTo>
                  <a:pt x="1664731" y="235648"/>
                </a:lnTo>
                <a:lnTo>
                  <a:pt x="1650492" y="240792"/>
                </a:lnTo>
                <a:close/>
              </a:path>
              <a:path w="1714500" h="241300">
                <a:moveTo>
                  <a:pt x="62483" y="240792"/>
                </a:moveTo>
                <a:lnTo>
                  <a:pt x="25622" y="215074"/>
                </a:lnTo>
                <a:lnTo>
                  <a:pt x="3809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4" y="14859"/>
                </a:lnTo>
                <a:lnTo>
                  <a:pt x="62483" y="0"/>
                </a:lnTo>
                <a:lnTo>
                  <a:pt x="65532" y="7620"/>
                </a:lnTo>
                <a:lnTo>
                  <a:pt x="54673" y="13596"/>
                </a:lnTo>
                <a:lnTo>
                  <a:pt x="44957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5" y="195072"/>
                </a:lnTo>
                <a:lnTo>
                  <a:pt x="54673" y="227433"/>
                </a:lnTo>
                <a:lnTo>
                  <a:pt x="65532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6292" y="5640323"/>
            <a:ext cx="727075" cy="241300"/>
          </a:xfrm>
          <a:custGeom>
            <a:avLst/>
            <a:gdLst/>
            <a:ahLst/>
            <a:cxnLst/>
            <a:rect l="l" t="t" r="r" b="b"/>
            <a:pathLst>
              <a:path w="727075" h="241300">
                <a:moveTo>
                  <a:pt x="662940" y="240792"/>
                </a:moveTo>
                <a:lnTo>
                  <a:pt x="659892" y="233172"/>
                </a:lnTo>
                <a:lnTo>
                  <a:pt x="671607" y="227433"/>
                </a:lnTo>
                <a:lnTo>
                  <a:pt x="681609" y="219265"/>
                </a:lnTo>
                <a:lnTo>
                  <a:pt x="701587" y="179117"/>
                </a:lnTo>
                <a:lnTo>
                  <a:pt x="707826" y="141493"/>
                </a:lnTo>
                <a:lnTo>
                  <a:pt x="708660" y="120396"/>
                </a:lnTo>
                <a:lnTo>
                  <a:pt x="707826" y="99536"/>
                </a:lnTo>
                <a:lnTo>
                  <a:pt x="696468" y="47244"/>
                </a:lnTo>
                <a:lnTo>
                  <a:pt x="671607" y="13596"/>
                </a:lnTo>
                <a:lnTo>
                  <a:pt x="659892" y="7620"/>
                </a:lnTo>
                <a:lnTo>
                  <a:pt x="662940" y="0"/>
                </a:lnTo>
                <a:lnTo>
                  <a:pt x="701087" y="26574"/>
                </a:lnTo>
                <a:lnTo>
                  <a:pt x="722566" y="77914"/>
                </a:lnTo>
                <a:lnTo>
                  <a:pt x="726948" y="120396"/>
                </a:lnTo>
                <a:lnTo>
                  <a:pt x="725828" y="142422"/>
                </a:lnTo>
                <a:lnTo>
                  <a:pt x="717303" y="181903"/>
                </a:lnTo>
                <a:lnTo>
                  <a:pt x="689991" y="227076"/>
                </a:lnTo>
                <a:lnTo>
                  <a:pt x="677179" y="235648"/>
                </a:lnTo>
                <a:lnTo>
                  <a:pt x="662940" y="240792"/>
                </a:lnTo>
                <a:close/>
              </a:path>
              <a:path w="727075" h="241300">
                <a:moveTo>
                  <a:pt x="62483" y="240792"/>
                </a:moveTo>
                <a:lnTo>
                  <a:pt x="25622" y="215074"/>
                </a:lnTo>
                <a:lnTo>
                  <a:pt x="3809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4" y="14859"/>
                </a:lnTo>
                <a:lnTo>
                  <a:pt x="62483" y="0"/>
                </a:lnTo>
                <a:lnTo>
                  <a:pt x="65531" y="7620"/>
                </a:lnTo>
                <a:lnTo>
                  <a:pt x="54673" y="13596"/>
                </a:lnTo>
                <a:lnTo>
                  <a:pt x="44957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6" y="195072"/>
                </a:lnTo>
                <a:lnTo>
                  <a:pt x="54673" y="227433"/>
                </a:lnTo>
                <a:lnTo>
                  <a:pt x="65531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09187" y="5640323"/>
            <a:ext cx="1713230" cy="241300"/>
          </a:xfrm>
          <a:custGeom>
            <a:avLst/>
            <a:gdLst/>
            <a:ahLst/>
            <a:cxnLst/>
            <a:rect l="l" t="t" r="r" b="b"/>
            <a:pathLst>
              <a:path w="1713229" h="241300">
                <a:moveTo>
                  <a:pt x="1648968" y="240792"/>
                </a:moveTo>
                <a:lnTo>
                  <a:pt x="1645920" y="233172"/>
                </a:lnTo>
                <a:lnTo>
                  <a:pt x="1657635" y="227433"/>
                </a:lnTo>
                <a:lnTo>
                  <a:pt x="1667637" y="219265"/>
                </a:lnTo>
                <a:lnTo>
                  <a:pt x="1687615" y="179117"/>
                </a:lnTo>
                <a:lnTo>
                  <a:pt x="1693854" y="141493"/>
                </a:lnTo>
                <a:lnTo>
                  <a:pt x="1694688" y="120396"/>
                </a:lnTo>
                <a:lnTo>
                  <a:pt x="1693854" y="99536"/>
                </a:lnTo>
                <a:lnTo>
                  <a:pt x="1682496" y="47244"/>
                </a:lnTo>
                <a:lnTo>
                  <a:pt x="1657635" y="13596"/>
                </a:lnTo>
                <a:lnTo>
                  <a:pt x="1645920" y="7620"/>
                </a:lnTo>
                <a:lnTo>
                  <a:pt x="1648968" y="0"/>
                </a:lnTo>
                <a:lnTo>
                  <a:pt x="1687115" y="26574"/>
                </a:lnTo>
                <a:lnTo>
                  <a:pt x="1708594" y="77914"/>
                </a:lnTo>
                <a:lnTo>
                  <a:pt x="1712976" y="120396"/>
                </a:lnTo>
                <a:lnTo>
                  <a:pt x="1711856" y="142422"/>
                </a:lnTo>
                <a:lnTo>
                  <a:pt x="1703331" y="181903"/>
                </a:lnTo>
                <a:lnTo>
                  <a:pt x="1676019" y="227076"/>
                </a:lnTo>
                <a:lnTo>
                  <a:pt x="1663207" y="235648"/>
                </a:lnTo>
                <a:lnTo>
                  <a:pt x="1648968" y="240792"/>
                </a:lnTo>
                <a:close/>
              </a:path>
              <a:path w="1713229" h="241300">
                <a:moveTo>
                  <a:pt x="62483" y="240792"/>
                </a:moveTo>
                <a:lnTo>
                  <a:pt x="25622" y="215074"/>
                </a:lnTo>
                <a:lnTo>
                  <a:pt x="3809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4" y="14859"/>
                </a:lnTo>
                <a:lnTo>
                  <a:pt x="62483" y="0"/>
                </a:lnTo>
                <a:lnTo>
                  <a:pt x="65531" y="7620"/>
                </a:lnTo>
                <a:lnTo>
                  <a:pt x="54673" y="13596"/>
                </a:lnTo>
                <a:lnTo>
                  <a:pt x="44957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5" y="195072"/>
                </a:lnTo>
                <a:lnTo>
                  <a:pt x="54673" y="227433"/>
                </a:lnTo>
                <a:lnTo>
                  <a:pt x="65531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52250" y="4558110"/>
            <a:ext cx="3845560" cy="16471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784225" algn="r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150">
              <a:latin typeface="Cambria Math"/>
              <a:cs typeface="Cambria Math"/>
            </a:endParaRPr>
          </a:p>
          <a:p>
            <a:pPr marR="840105" algn="r">
              <a:lnSpc>
                <a:spcPts val="1130"/>
              </a:lnSpc>
              <a:spcBef>
                <a:spcPts val="540"/>
              </a:spcBef>
              <a:tabLst>
                <a:tab pos="763270" algn="l"/>
              </a:tabLst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3	2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  <a:p>
            <a:pPr marL="415925">
              <a:lnSpc>
                <a:spcPts val="1130"/>
              </a:lnSpc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𝐼</a:t>
            </a:r>
            <a:r>
              <a:rPr sz="1150" spc="2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275" spc="75" baseline="-16339" dirty="0">
                <a:solidFill>
                  <a:srgbClr val="3F3F3F"/>
                </a:solidFill>
                <a:latin typeface="Cambria Math"/>
                <a:cs typeface="Cambria Math"/>
              </a:rPr>
              <a:t>sunny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1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𝐻𝑢𝑚𝑖𝑑𝑖𝑡𝑦</a:t>
            </a:r>
            <a:r>
              <a:rPr sz="1150" spc="3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22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 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+ 3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045"/>
              </a:spcBef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𝒇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𝑮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800" spc="179" baseline="-13888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800" spc="150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352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  <a:tabLst>
                <a:tab pos="1871345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97" baseline="-13888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800" spc="179" baseline="-13888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nn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800" baseline="-13888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97" baseline="-13888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800" spc="179" baseline="-13888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nn</a:t>
            </a:r>
            <a:r>
              <a:rPr sz="1800" spc="352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𝐻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𝑢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  <a:p>
            <a:pPr marL="156845">
              <a:lnSpc>
                <a:spcPct val="100000"/>
              </a:lnSpc>
              <a:spcBef>
                <a:spcPts val="77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5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971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4292" y="2726058"/>
            <a:ext cx="4389269" cy="22924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26" y="2483635"/>
            <a:ext cx="4154804" cy="4578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4139" indent="-92075">
              <a:lnSpc>
                <a:spcPts val="1780"/>
              </a:lnSpc>
              <a:spcBef>
                <a:spcPts val="120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04775" algn="l"/>
              </a:tabLst>
            </a:pP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attribute: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(let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say</a:t>
            </a:r>
            <a:r>
              <a:rPr sz="15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libri"/>
                <a:cs typeface="Calibri"/>
              </a:rPr>
              <a:t>Windy)</a:t>
            </a:r>
            <a:endParaRPr sz="1550">
              <a:latin typeface="Calibri"/>
              <a:cs typeface="Calibri"/>
            </a:endParaRPr>
          </a:p>
          <a:p>
            <a:pPr marL="329565" lvl="1" indent="-151765">
              <a:lnSpc>
                <a:spcPts val="1600"/>
              </a:lnSpc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of each</a:t>
            </a:r>
            <a:r>
              <a:rPr sz="14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‘Strong’,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‘False’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420" y="3102342"/>
            <a:ext cx="2127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119" y="3102864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8420" y="2997185"/>
            <a:ext cx="23615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𝐸𝑛𝑡𝑟𝑜𝑝𝑦𝑊𝑖𝑛𝑑𝑦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𝑆𝑡𝑟𝑜𝑛𝑔)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1125" spc="179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3751" y="3061167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027" y="2996183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1000"/>
                </a:lnTo>
                <a:lnTo>
                  <a:pt x="12192" y="181356"/>
                </a:lnTo>
                <a:lnTo>
                  <a:pt x="37909" y="216509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83" y="163766"/>
                </a:lnTo>
                <a:lnTo>
                  <a:pt x="12192" y="111252"/>
                </a:lnTo>
                <a:lnTo>
                  <a:pt x="12788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28" y="106692"/>
                </a:moveTo>
                <a:lnTo>
                  <a:pt x="54864" y="106692"/>
                </a:lnTo>
                <a:lnTo>
                  <a:pt x="54864" y="115836"/>
                </a:lnTo>
                <a:lnTo>
                  <a:pt x="242328" y="115836"/>
                </a:lnTo>
                <a:lnTo>
                  <a:pt x="242328" y="106692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18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209" y="58750"/>
                </a:lnTo>
                <a:lnTo>
                  <a:pt x="284988" y="111252"/>
                </a:lnTo>
                <a:lnTo>
                  <a:pt x="284403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54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7805" y="2917907"/>
            <a:ext cx="5454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03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9147" y="3102342"/>
            <a:ext cx="62420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3545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3384" y="3102864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50992" y="2997185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4523" y="3061167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6303" y="2996183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98426" y="2925498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1+1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11167" y="3102864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89583" y="2997185"/>
            <a:ext cx="2406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26235" y="3537203"/>
            <a:ext cx="1027430" cy="125095"/>
          </a:xfrm>
          <a:custGeom>
            <a:avLst/>
            <a:gdLst/>
            <a:ahLst/>
            <a:cxnLst/>
            <a:rect l="l" t="t" r="r" b="b"/>
            <a:pathLst>
              <a:path w="1027430" h="125095">
                <a:moveTo>
                  <a:pt x="987552" y="124968"/>
                </a:moveTo>
                <a:lnTo>
                  <a:pt x="986028" y="120396"/>
                </a:lnTo>
                <a:lnTo>
                  <a:pt x="993457" y="117300"/>
                </a:lnTo>
                <a:lnTo>
                  <a:pt x="999744" y="112776"/>
                </a:lnTo>
                <a:lnTo>
                  <a:pt x="1015960" y="73366"/>
                </a:lnTo>
                <a:lnTo>
                  <a:pt x="1016508" y="62484"/>
                </a:lnTo>
                <a:lnTo>
                  <a:pt x="1015960" y="51601"/>
                </a:lnTo>
                <a:lnTo>
                  <a:pt x="999744" y="12192"/>
                </a:lnTo>
                <a:lnTo>
                  <a:pt x="986028" y="4572"/>
                </a:lnTo>
                <a:lnTo>
                  <a:pt x="987552" y="0"/>
                </a:lnTo>
                <a:lnTo>
                  <a:pt x="1022032" y="30765"/>
                </a:lnTo>
                <a:lnTo>
                  <a:pt x="1027176" y="62484"/>
                </a:lnTo>
                <a:lnTo>
                  <a:pt x="1026604" y="73628"/>
                </a:lnTo>
                <a:lnTo>
                  <a:pt x="1011983" y="111037"/>
                </a:lnTo>
                <a:lnTo>
                  <a:pt x="997029" y="121848"/>
                </a:lnTo>
                <a:lnTo>
                  <a:pt x="987552" y="124968"/>
                </a:lnTo>
                <a:close/>
              </a:path>
              <a:path w="1027430" h="125095">
                <a:moveTo>
                  <a:pt x="39624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4" y="0"/>
                </a:lnTo>
                <a:lnTo>
                  <a:pt x="42672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7" y="120396"/>
                </a:lnTo>
                <a:lnTo>
                  <a:pt x="39624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68880" y="3595115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8420" y="3489461"/>
            <a:ext cx="23463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𝑊𝑖𝑛𝑑𝑦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𝑊𝑒𝑎𝑘  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1125" spc="195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8466" y="3553440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71787" y="3488435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1000"/>
                </a:lnTo>
                <a:lnTo>
                  <a:pt x="12192" y="181356"/>
                </a:lnTo>
                <a:lnTo>
                  <a:pt x="37909" y="216509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83" y="163766"/>
                </a:lnTo>
                <a:lnTo>
                  <a:pt x="12192" y="111252"/>
                </a:lnTo>
                <a:lnTo>
                  <a:pt x="12788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28" y="106692"/>
                </a:moveTo>
                <a:lnTo>
                  <a:pt x="54876" y="106692"/>
                </a:lnTo>
                <a:lnTo>
                  <a:pt x="54876" y="115824"/>
                </a:lnTo>
                <a:lnTo>
                  <a:pt x="242328" y="115824"/>
                </a:lnTo>
                <a:lnTo>
                  <a:pt x="242328" y="106692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18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209" y="58750"/>
                </a:lnTo>
                <a:lnTo>
                  <a:pt x="284988" y="111252"/>
                </a:lnTo>
                <a:lnTo>
                  <a:pt x="284403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54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52570" y="3410150"/>
            <a:ext cx="5454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03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6135" y="3594584"/>
            <a:ext cx="118237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0230" algn="l"/>
                <a:tab pos="98171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	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	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38144" y="3595115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35760" y="3489461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9287" y="3553440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41064" y="3488435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83190" y="3417741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1+2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5927" y="3595115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2" y="9143"/>
                </a:moveTo>
                <a:lnTo>
                  <a:pt x="0" y="9143"/>
                </a:lnTo>
                <a:lnTo>
                  <a:pt x="0" y="0"/>
                </a:lnTo>
                <a:lnTo>
                  <a:pt x="187452" y="0"/>
                </a:lnTo>
                <a:lnTo>
                  <a:pt x="187452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74351" y="3489461"/>
            <a:ext cx="49530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47744" y="3883152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4007" y="3883152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7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7" y="0"/>
                </a:lnTo>
                <a:lnTo>
                  <a:pt x="10667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44544" y="3835372"/>
            <a:ext cx="1403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u="sng" spc="6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2718" y="3899367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u="sng" spc="6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7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18788" y="4076700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01440" y="4076700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14648" y="4028941"/>
            <a:ext cx="977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13165" y="4001455"/>
            <a:ext cx="819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6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83795" y="3937496"/>
            <a:ext cx="7772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0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2942" y="3734192"/>
            <a:ext cx="2263775" cy="556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409"/>
              </a:spcBef>
            </a:pPr>
            <a:r>
              <a:rPr sz="750" spc="30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84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050">
              <a:latin typeface="Cambria Math"/>
              <a:cs typeface="Cambria Math"/>
            </a:endParaRPr>
          </a:p>
          <a:p>
            <a:pPr marL="2061845">
              <a:lnSpc>
                <a:spcPct val="100000"/>
              </a:lnSpc>
              <a:spcBef>
                <a:spcPts val="400"/>
              </a:spcBef>
            </a:pPr>
            <a:r>
              <a:rPr sz="750" spc="8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7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19071" y="4649723"/>
            <a:ext cx="934719" cy="165100"/>
          </a:xfrm>
          <a:custGeom>
            <a:avLst/>
            <a:gdLst/>
            <a:ahLst/>
            <a:cxnLst/>
            <a:rect l="l" t="t" r="r" b="b"/>
            <a:pathLst>
              <a:path w="934719" h="165100">
                <a:moveTo>
                  <a:pt x="891540" y="164592"/>
                </a:moveTo>
                <a:lnTo>
                  <a:pt x="890016" y="158495"/>
                </a:lnTo>
                <a:lnTo>
                  <a:pt x="897469" y="155090"/>
                </a:lnTo>
                <a:lnTo>
                  <a:pt x="903922" y="149542"/>
                </a:lnTo>
                <a:lnTo>
                  <a:pt x="920496" y="109728"/>
                </a:lnTo>
                <a:lnTo>
                  <a:pt x="922020" y="82296"/>
                </a:lnTo>
                <a:lnTo>
                  <a:pt x="921686" y="68008"/>
                </a:lnTo>
                <a:lnTo>
                  <a:pt x="909518" y="22812"/>
                </a:lnTo>
                <a:lnTo>
                  <a:pt x="890016" y="6096"/>
                </a:lnTo>
                <a:lnTo>
                  <a:pt x="891540" y="0"/>
                </a:lnTo>
                <a:lnTo>
                  <a:pt x="923544" y="28956"/>
                </a:lnTo>
                <a:lnTo>
                  <a:pt x="933616" y="67746"/>
                </a:lnTo>
                <a:lnTo>
                  <a:pt x="934212" y="82296"/>
                </a:lnTo>
                <a:lnTo>
                  <a:pt x="933616" y="97488"/>
                </a:lnTo>
                <a:lnTo>
                  <a:pt x="923544" y="135636"/>
                </a:lnTo>
                <a:lnTo>
                  <a:pt x="901255" y="160924"/>
                </a:lnTo>
                <a:lnTo>
                  <a:pt x="891540" y="164592"/>
                </a:lnTo>
                <a:close/>
              </a:path>
              <a:path w="934719" h="165100">
                <a:moveTo>
                  <a:pt x="42671" y="164592"/>
                </a:moveTo>
                <a:lnTo>
                  <a:pt x="10667" y="135636"/>
                </a:lnTo>
                <a:lnTo>
                  <a:pt x="595" y="97488"/>
                </a:lnTo>
                <a:lnTo>
                  <a:pt x="0" y="82296"/>
                </a:lnTo>
                <a:lnTo>
                  <a:pt x="595" y="67746"/>
                </a:lnTo>
                <a:lnTo>
                  <a:pt x="10667" y="28956"/>
                </a:lnTo>
                <a:lnTo>
                  <a:pt x="42671" y="0"/>
                </a:lnTo>
                <a:lnTo>
                  <a:pt x="44195" y="6096"/>
                </a:lnTo>
                <a:lnTo>
                  <a:pt x="36742" y="10144"/>
                </a:lnTo>
                <a:lnTo>
                  <a:pt x="30289" y="15621"/>
                </a:lnTo>
                <a:lnTo>
                  <a:pt x="14287" y="54864"/>
                </a:lnTo>
                <a:lnTo>
                  <a:pt x="12191" y="82296"/>
                </a:lnTo>
                <a:lnTo>
                  <a:pt x="12739" y="96583"/>
                </a:lnTo>
                <a:lnTo>
                  <a:pt x="24693" y="141993"/>
                </a:lnTo>
                <a:lnTo>
                  <a:pt x="44195" y="158495"/>
                </a:lnTo>
                <a:lnTo>
                  <a:pt x="42671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3783" y="4727447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3"/>
                </a:moveTo>
                <a:lnTo>
                  <a:pt x="0" y="9143"/>
                </a:lnTo>
                <a:lnTo>
                  <a:pt x="0" y="0"/>
                </a:lnTo>
                <a:lnTo>
                  <a:pt x="313943" y="0"/>
                </a:lnTo>
                <a:lnTo>
                  <a:pt x="3139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3967" y="4727447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3"/>
                </a:moveTo>
                <a:lnTo>
                  <a:pt x="0" y="9143"/>
                </a:lnTo>
                <a:lnTo>
                  <a:pt x="0" y="0"/>
                </a:lnTo>
                <a:lnTo>
                  <a:pt x="313943" y="0"/>
                </a:lnTo>
                <a:lnTo>
                  <a:pt x="3139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24783" y="4956047"/>
            <a:ext cx="1407160" cy="228600"/>
          </a:xfrm>
          <a:custGeom>
            <a:avLst/>
            <a:gdLst/>
            <a:ahLst/>
            <a:cxnLst/>
            <a:rect l="l" t="t" r="r" b="b"/>
            <a:pathLst>
              <a:path w="1407160" h="228600">
                <a:moveTo>
                  <a:pt x="1347216" y="228600"/>
                </a:moveTo>
                <a:lnTo>
                  <a:pt x="1344168" y="220980"/>
                </a:lnTo>
                <a:lnTo>
                  <a:pt x="1354764" y="215265"/>
                </a:lnTo>
                <a:lnTo>
                  <a:pt x="1363789" y="207264"/>
                </a:lnTo>
                <a:lnTo>
                  <a:pt x="1382815" y="169592"/>
                </a:lnTo>
                <a:lnTo>
                  <a:pt x="1389888" y="114300"/>
                </a:lnTo>
                <a:lnTo>
                  <a:pt x="1389054" y="94559"/>
                </a:lnTo>
                <a:lnTo>
                  <a:pt x="1377696" y="44196"/>
                </a:lnTo>
                <a:lnTo>
                  <a:pt x="1354764" y="13335"/>
                </a:lnTo>
                <a:lnTo>
                  <a:pt x="1344168" y="7620"/>
                </a:lnTo>
                <a:lnTo>
                  <a:pt x="1347216" y="0"/>
                </a:lnTo>
                <a:lnTo>
                  <a:pt x="1382577" y="25288"/>
                </a:lnTo>
                <a:lnTo>
                  <a:pt x="1403032" y="74104"/>
                </a:lnTo>
                <a:lnTo>
                  <a:pt x="1406652" y="114300"/>
                </a:lnTo>
                <a:lnTo>
                  <a:pt x="1405770" y="135183"/>
                </a:lnTo>
                <a:lnTo>
                  <a:pt x="1391412" y="188976"/>
                </a:lnTo>
                <a:lnTo>
                  <a:pt x="1360336" y="223480"/>
                </a:lnTo>
                <a:lnTo>
                  <a:pt x="1347216" y="228600"/>
                </a:lnTo>
                <a:close/>
              </a:path>
              <a:path w="1407160" h="228600">
                <a:moveTo>
                  <a:pt x="59436" y="228600"/>
                </a:moveTo>
                <a:lnTo>
                  <a:pt x="24074" y="203525"/>
                </a:lnTo>
                <a:lnTo>
                  <a:pt x="4191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40" y="39624"/>
                </a:lnTo>
                <a:lnTo>
                  <a:pt x="46315" y="5762"/>
                </a:lnTo>
                <a:lnTo>
                  <a:pt x="59436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4" y="114300"/>
                </a:lnTo>
                <a:lnTo>
                  <a:pt x="17597" y="134254"/>
                </a:lnTo>
                <a:lnTo>
                  <a:pt x="28956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6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3075" y="5244084"/>
            <a:ext cx="690880" cy="228600"/>
          </a:xfrm>
          <a:custGeom>
            <a:avLst/>
            <a:gdLst/>
            <a:ahLst/>
            <a:cxnLst/>
            <a:rect l="l" t="t" r="r" b="b"/>
            <a:pathLst>
              <a:path w="690880" h="228600">
                <a:moveTo>
                  <a:pt x="630935" y="228600"/>
                </a:moveTo>
                <a:lnTo>
                  <a:pt x="627887" y="220980"/>
                </a:lnTo>
                <a:lnTo>
                  <a:pt x="638484" y="215265"/>
                </a:lnTo>
                <a:lnTo>
                  <a:pt x="647509" y="207264"/>
                </a:lnTo>
                <a:lnTo>
                  <a:pt x="666535" y="169592"/>
                </a:lnTo>
                <a:lnTo>
                  <a:pt x="673608" y="114300"/>
                </a:lnTo>
                <a:lnTo>
                  <a:pt x="672774" y="94559"/>
                </a:lnTo>
                <a:lnTo>
                  <a:pt x="661416" y="44196"/>
                </a:lnTo>
                <a:lnTo>
                  <a:pt x="638484" y="13335"/>
                </a:lnTo>
                <a:lnTo>
                  <a:pt x="627887" y="7620"/>
                </a:lnTo>
                <a:lnTo>
                  <a:pt x="630935" y="0"/>
                </a:lnTo>
                <a:lnTo>
                  <a:pt x="666297" y="25288"/>
                </a:lnTo>
                <a:lnTo>
                  <a:pt x="686752" y="74104"/>
                </a:lnTo>
                <a:lnTo>
                  <a:pt x="690372" y="114300"/>
                </a:lnTo>
                <a:lnTo>
                  <a:pt x="689490" y="135183"/>
                </a:lnTo>
                <a:lnTo>
                  <a:pt x="675132" y="188976"/>
                </a:lnTo>
                <a:lnTo>
                  <a:pt x="644056" y="223480"/>
                </a:lnTo>
                <a:lnTo>
                  <a:pt x="630935" y="228600"/>
                </a:lnTo>
                <a:close/>
              </a:path>
              <a:path w="690880" h="228600">
                <a:moveTo>
                  <a:pt x="59435" y="228600"/>
                </a:moveTo>
                <a:lnTo>
                  <a:pt x="24074" y="203525"/>
                </a:lnTo>
                <a:lnTo>
                  <a:pt x="4190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39" y="39624"/>
                </a:lnTo>
                <a:lnTo>
                  <a:pt x="46315" y="5762"/>
                </a:lnTo>
                <a:lnTo>
                  <a:pt x="59435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3" y="114300"/>
                </a:lnTo>
                <a:lnTo>
                  <a:pt x="17597" y="134254"/>
                </a:lnTo>
                <a:lnTo>
                  <a:pt x="28955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5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28060" y="5244084"/>
            <a:ext cx="1359535" cy="228600"/>
          </a:xfrm>
          <a:custGeom>
            <a:avLst/>
            <a:gdLst/>
            <a:ahLst/>
            <a:cxnLst/>
            <a:rect l="l" t="t" r="r" b="b"/>
            <a:pathLst>
              <a:path w="1359535" h="228600">
                <a:moveTo>
                  <a:pt x="1299972" y="228600"/>
                </a:moveTo>
                <a:lnTo>
                  <a:pt x="1296924" y="220980"/>
                </a:lnTo>
                <a:lnTo>
                  <a:pt x="1307520" y="215265"/>
                </a:lnTo>
                <a:lnTo>
                  <a:pt x="1316545" y="207264"/>
                </a:lnTo>
                <a:lnTo>
                  <a:pt x="1335571" y="169592"/>
                </a:lnTo>
                <a:lnTo>
                  <a:pt x="1342644" y="114300"/>
                </a:lnTo>
                <a:lnTo>
                  <a:pt x="1341810" y="94559"/>
                </a:lnTo>
                <a:lnTo>
                  <a:pt x="1330452" y="44196"/>
                </a:lnTo>
                <a:lnTo>
                  <a:pt x="1307520" y="13335"/>
                </a:lnTo>
                <a:lnTo>
                  <a:pt x="1296924" y="7620"/>
                </a:lnTo>
                <a:lnTo>
                  <a:pt x="1299972" y="0"/>
                </a:lnTo>
                <a:lnTo>
                  <a:pt x="1335333" y="25288"/>
                </a:lnTo>
                <a:lnTo>
                  <a:pt x="1355788" y="74104"/>
                </a:lnTo>
                <a:lnTo>
                  <a:pt x="1359408" y="114300"/>
                </a:lnTo>
                <a:lnTo>
                  <a:pt x="1358526" y="135183"/>
                </a:lnTo>
                <a:lnTo>
                  <a:pt x="1344168" y="188976"/>
                </a:lnTo>
                <a:lnTo>
                  <a:pt x="1313092" y="223480"/>
                </a:lnTo>
                <a:lnTo>
                  <a:pt x="1299972" y="228600"/>
                </a:lnTo>
                <a:close/>
              </a:path>
              <a:path w="1359535" h="228600">
                <a:moveTo>
                  <a:pt x="59435" y="228600"/>
                </a:moveTo>
                <a:lnTo>
                  <a:pt x="24074" y="203525"/>
                </a:lnTo>
                <a:lnTo>
                  <a:pt x="4190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39" y="39624"/>
                </a:lnTo>
                <a:lnTo>
                  <a:pt x="46315" y="5762"/>
                </a:lnTo>
                <a:lnTo>
                  <a:pt x="59435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3" y="114300"/>
                </a:lnTo>
                <a:lnTo>
                  <a:pt x="17597" y="134254"/>
                </a:lnTo>
                <a:lnTo>
                  <a:pt x="28955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5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55714" y="4219231"/>
            <a:ext cx="5412105" cy="2006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74295" algn="ctr">
              <a:lnSpc>
                <a:spcPct val="100000"/>
              </a:lnSpc>
              <a:spcBef>
                <a:spcPts val="660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87960" algn="ctr">
              <a:lnSpc>
                <a:spcPts val="1030"/>
              </a:lnSpc>
              <a:spcBef>
                <a:spcPts val="560"/>
              </a:spcBef>
              <a:tabLst>
                <a:tab pos="897890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 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r>
              <a:rPr sz="10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  <a:p>
            <a:pPr marL="1096010">
              <a:lnSpc>
                <a:spcPts val="1030"/>
              </a:lnSpc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 </a:t>
            </a:r>
            <a:r>
              <a:rPr sz="10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125" spc="97" baseline="-14814" dirty="0">
                <a:solidFill>
                  <a:srgbClr val="3F3F3F"/>
                </a:solidFill>
                <a:latin typeface="Cambria Math"/>
                <a:cs typeface="Cambria Math"/>
              </a:rPr>
              <a:t>sunny</a:t>
            </a:r>
            <a:r>
              <a:rPr sz="1050" spc="6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0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𝑊𝑖𝑛𝑑𝑦 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 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75" spc="22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 +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.918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0.951</a:t>
            </a:r>
            <a:endParaRPr sz="1050">
              <a:latin typeface="Cambria Math"/>
              <a:cs typeface="Cambria Math"/>
            </a:endParaRPr>
          </a:p>
          <a:p>
            <a:pPr marL="982980">
              <a:lnSpc>
                <a:spcPct val="100000"/>
              </a:lnSpc>
              <a:spcBef>
                <a:spcPts val="1015"/>
              </a:spcBef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𝒇𝒐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𝑮𝒂𝒊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330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𝑾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endParaRPr sz="1550">
              <a:latin typeface="Cambria Math"/>
              <a:cs typeface="Cambria Math"/>
            </a:endParaRPr>
          </a:p>
          <a:p>
            <a:pPr marL="982980">
              <a:lnSpc>
                <a:spcPct val="100000"/>
              </a:lnSpc>
              <a:spcBef>
                <a:spcPts val="405"/>
              </a:spcBef>
              <a:tabLst>
                <a:tab pos="2703830" algn="l"/>
              </a:tabLst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82" baseline="-14492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725" spc="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u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330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𝑊𝑖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550">
              <a:latin typeface="Cambria Math"/>
              <a:cs typeface="Cambria Math"/>
            </a:endParaRPr>
          </a:p>
          <a:p>
            <a:pPr marL="828040">
              <a:lnSpc>
                <a:spcPct val="100000"/>
              </a:lnSpc>
              <a:spcBef>
                <a:spcPts val="535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0.020</a:t>
            </a:r>
            <a:endParaRPr sz="1450">
              <a:latin typeface="Times New Roman"/>
              <a:cs typeface="Times New Roman"/>
            </a:endParaRPr>
          </a:p>
          <a:p>
            <a:pPr marL="50800" marR="43180">
              <a:lnSpc>
                <a:spcPts val="1610"/>
              </a:lnSpc>
              <a:spcBef>
                <a:spcPts val="545"/>
              </a:spcBef>
            </a:pP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Since Information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Gain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root </a:t>
            </a:r>
            <a:r>
              <a:rPr sz="14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Sunny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maximum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Humidity, </a:t>
            </a:r>
            <a:r>
              <a:rPr sz="1450" b="1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node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Split</a:t>
            </a:r>
            <a:r>
              <a:rPr sz="14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under</a:t>
            </a:r>
            <a:r>
              <a:rPr sz="14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Outlook=Sunny</a:t>
            </a:r>
            <a:r>
              <a:rPr sz="14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 Humidity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3747" y="2724911"/>
            <a:ext cx="3794759" cy="18928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2581656"/>
            <a:ext cx="8298179" cy="36469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24" y="4190470"/>
            <a:ext cx="347217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Entropy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Outlook=Rainy: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2800" y="4603496"/>
            <a:ext cx="8058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2815" y="4642103"/>
            <a:ext cx="693420" cy="253365"/>
          </a:xfrm>
          <a:custGeom>
            <a:avLst/>
            <a:gdLst/>
            <a:ahLst/>
            <a:cxnLst/>
            <a:rect l="l" t="t" r="r" b="b"/>
            <a:pathLst>
              <a:path w="693420" h="253364">
                <a:moveTo>
                  <a:pt x="627887" y="252983"/>
                </a:moveTo>
                <a:lnTo>
                  <a:pt x="624839" y="245364"/>
                </a:lnTo>
                <a:lnTo>
                  <a:pt x="636579" y="239363"/>
                </a:lnTo>
                <a:lnTo>
                  <a:pt x="646747" y="230505"/>
                </a:lnTo>
                <a:lnTo>
                  <a:pt x="668059" y="187356"/>
                </a:lnTo>
                <a:lnTo>
                  <a:pt x="674298" y="148494"/>
                </a:lnTo>
                <a:lnTo>
                  <a:pt x="675132" y="126492"/>
                </a:lnTo>
                <a:lnTo>
                  <a:pt x="674298" y="104489"/>
                </a:lnTo>
                <a:lnTo>
                  <a:pt x="668059" y="65627"/>
                </a:lnTo>
                <a:lnTo>
                  <a:pt x="646747" y="22479"/>
                </a:lnTo>
                <a:lnTo>
                  <a:pt x="624839" y="7620"/>
                </a:lnTo>
                <a:lnTo>
                  <a:pt x="627887" y="0"/>
                </a:lnTo>
                <a:lnTo>
                  <a:pt x="666892" y="27003"/>
                </a:lnTo>
                <a:lnTo>
                  <a:pt x="684418" y="61555"/>
                </a:lnTo>
                <a:lnTo>
                  <a:pt x="692515" y="103322"/>
                </a:lnTo>
                <a:lnTo>
                  <a:pt x="693420" y="126492"/>
                </a:lnTo>
                <a:lnTo>
                  <a:pt x="692515" y="149661"/>
                </a:lnTo>
                <a:lnTo>
                  <a:pt x="684418" y="191428"/>
                </a:lnTo>
                <a:lnTo>
                  <a:pt x="666892" y="225980"/>
                </a:lnTo>
                <a:lnTo>
                  <a:pt x="642794" y="247602"/>
                </a:lnTo>
                <a:lnTo>
                  <a:pt x="627887" y="252983"/>
                </a:lnTo>
                <a:close/>
              </a:path>
              <a:path w="693420" h="253364">
                <a:moveTo>
                  <a:pt x="65531" y="252983"/>
                </a:moveTo>
                <a:lnTo>
                  <a:pt x="26527" y="225980"/>
                </a:lnTo>
                <a:lnTo>
                  <a:pt x="9001" y="191428"/>
                </a:lnTo>
                <a:lnTo>
                  <a:pt x="904" y="149661"/>
                </a:lnTo>
                <a:lnTo>
                  <a:pt x="0" y="126492"/>
                </a:lnTo>
                <a:lnTo>
                  <a:pt x="904" y="103322"/>
                </a:lnTo>
                <a:lnTo>
                  <a:pt x="9001" y="61555"/>
                </a:lnTo>
                <a:lnTo>
                  <a:pt x="26527" y="27003"/>
                </a:lnTo>
                <a:lnTo>
                  <a:pt x="65531" y="0"/>
                </a:lnTo>
                <a:lnTo>
                  <a:pt x="68579" y="7620"/>
                </a:lnTo>
                <a:lnTo>
                  <a:pt x="56840" y="13620"/>
                </a:lnTo>
                <a:lnTo>
                  <a:pt x="46672" y="22479"/>
                </a:lnTo>
                <a:lnTo>
                  <a:pt x="25360" y="65627"/>
                </a:lnTo>
                <a:lnTo>
                  <a:pt x="19121" y="104489"/>
                </a:lnTo>
                <a:lnTo>
                  <a:pt x="18287" y="126492"/>
                </a:lnTo>
                <a:lnTo>
                  <a:pt x="19121" y="148494"/>
                </a:lnTo>
                <a:lnTo>
                  <a:pt x="25360" y="187356"/>
                </a:lnTo>
                <a:lnTo>
                  <a:pt x="46672" y="230505"/>
                </a:lnTo>
                <a:lnTo>
                  <a:pt x="68579" y="245364"/>
                </a:lnTo>
                <a:lnTo>
                  <a:pt x="65531" y="2529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9366" y="4646165"/>
            <a:ext cx="6070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150" baseline="11784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rainy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3234" y="4603496"/>
            <a:ext cx="10033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(𝑝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3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2843" y="4603496"/>
            <a:ext cx="7340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5960" y="4711620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9439" y="5123688"/>
            <a:ext cx="693420" cy="253365"/>
          </a:xfrm>
          <a:custGeom>
            <a:avLst/>
            <a:gdLst/>
            <a:ahLst/>
            <a:cxnLst/>
            <a:rect l="l" t="t" r="r" b="b"/>
            <a:pathLst>
              <a:path w="693420" h="253364">
                <a:moveTo>
                  <a:pt x="627887" y="252983"/>
                </a:moveTo>
                <a:lnTo>
                  <a:pt x="624839" y="245364"/>
                </a:lnTo>
                <a:lnTo>
                  <a:pt x="636579" y="239363"/>
                </a:lnTo>
                <a:lnTo>
                  <a:pt x="646747" y="230505"/>
                </a:lnTo>
                <a:lnTo>
                  <a:pt x="668059" y="187356"/>
                </a:lnTo>
                <a:lnTo>
                  <a:pt x="674298" y="148494"/>
                </a:lnTo>
                <a:lnTo>
                  <a:pt x="675132" y="126492"/>
                </a:lnTo>
                <a:lnTo>
                  <a:pt x="674298" y="104489"/>
                </a:lnTo>
                <a:lnTo>
                  <a:pt x="668059" y="65627"/>
                </a:lnTo>
                <a:lnTo>
                  <a:pt x="646747" y="22479"/>
                </a:lnTo>
                <a:lnTo>
                  <a:pt x="624839" y="7620"/>
                </a:lnTo>
                <a:lnTo>
                  <a:pt x="627887" y="0"/>
                </a:lnTo>
                <a:lnTo>
                  <a:pt x="666892" y="27003"/>
                </a:lnTo>
                <a:lnTo>
                  <a:pt x="684418" y="61555"/>
                </a:lnTo>
                <a:lnTo>
                  <a:pt x="692515" y="103322"/>
                </a:lnTo>
                <a:lnTo>
                  <a:pt x="693420" y="126492"/>
                </a:lnTo>
                <a:lnTo>
                  <a:pt x="692515" y="149661"/>
                </a:lnTo>
                <a:lnTo>
                  <a:pt x="684418" y="191428"/>
                </a:lnTo>
                <a:lnTo>
                  <a:pt x="666892" y="225980"/>
                </a:lnTo>
                <a:lnTo>
                  <a:pt x="642794" y="247602"/>
                </a:lnTo>
                <a:lnTo>
                  <a:pt x="627887" y="252983"/>
                </a:lnTo>
                <a:close/>
              </a:path>
              <a:path w="693420" h="253364">
                <a:moveTo>
                  <a:pt x="65531" y="252983"/>
                </a:moveTo>
                <a:lnTo>
                  <a:pt x="26527" y="225980"/>
                </a:lnTo>
                <a:lnTo>
                  <a:pt x="9001" y="191428"/>
                </a:lnTo>
                <a:lnTo>
                  <a:pt x="904" y="149661"/>
                </a:lnTo>
                <a:lnTo>
                  <a:pt x="0" y="126492"/>
                </a:lnTo>
                <a:lnTo>
                  <a:pt x="904" y="103322"/>
                </a:lnTo>
                <a:lnTo>
                  <a:pt x="9001" y="61555"/>
                </a:lnTo>
                <a:lnTo>
                  <a:pt x="26527" y="27003"/>
                </a:lnTo>
                <a:lnTo>
                  <a:pt x="65531" y="0"/>
                </a:lnTo>
                <a:lnTo>
                  <a:pt x="68579" y="7620"/>
                </a:lnTo>
                <a:lnTo>
                  <a:pt x="56840" y="13620"/>
                </a:lnTo>
                <a:lnTo>
                  <a:pt x="46672" y="22479"/>
                </a:lnTo>
                <a:lnTo>
                  <a:pt x="25360" y="65627"/>
                </a:lnTo>
                <a:lnTo>
                  <a:pt x="19121" y="104489"/>
                </a:lnTo>
                <a:lnTo>
                  <a:pt x="18287" y="126492"/>
                </a:lnTo>
                <a:lnTo>
                  <a:pt x="19121" y="148494"/>
                </a:lnTo>
                <a:lnTo>
                  <a:pt x="25360" y="187356"/>
                </a:lnTo>
                <a:lnTo>
                  <a:pt x="46672" y="230505"/>
                </a:lnTo>
                <a:lnTo>
                  <a:pt x="68579" y="245364"/>
                </a:lnTo>
                <a:lnTo>
                  <a:pt x="65531" y="2529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25076" y="5085121"/>
            <a:ext cx="10134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650" spc="3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3478" y="5184080"/>
            <a:ext cx="4540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200" spc="17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4821" y="5085121"/>
            <a:ext cx="3994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3785" y="5017982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3224" y="5246602"/>
            <a:ext cx="3149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5967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60" h="13970">
                <a:moveTo>
                  <a:pt x="289559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59" y="0"/>
                </a:lnTo>
                <a:lnTo>
                  <a:pt x="2895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6397" y="5085121"/>
            <a:ext cx="3333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6515" y="5184080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90159" y="5076444"/>
            <a:ext cx="460375" cy="347980"/>
          </a:xfrm>
          <a:custGeom>
            <a:avLst/>
            <a:gdLst/>
            <a:ahLst/>
            <a:cxnLst/>
            <a:rect l="l" t="t" r="r" b="b"/>
            <a:pathLst>
              <a:path w="460375" h="347979">
                <a:moveTo>
                  <a:pt x="385572" y="347472"/>
                </a:moveTo>
                <a:lnTo>
                  <a:pt x="382524" y="338328"/>
                </a:lnTo>
                <a:lnTo>
                  <a:pt x="395406" y="328374"/>
                </a:lnTo>
                <a:lnTo>
                  <a:pt x="406717" y="314706"/>
                </a:lnTo>
                <a:lnTo>
                  <a:pt x="425196" y="277368"/>
                </a:lnTo>
                <a:lnTo>
                  <a:pt x="436816" y="229552"/>
                </a:lnTo>
                <a:lnTo>
                  <a:pt x="440436" y="173736"/>
                </a:lnTo>
                <a:lnTo>
                  <a:pt x="439554" y="144018"/>
                </a:lnTo>
                <a:lnTo>
                  <a:pt x="432077" y="91440"/>
                </a:lnTo>
                <a:lnTo>
                  <a:pt x="416599" y="49196"/>
                </a:lnTo>
                <a:lnTo>
                  <a:pt x="382524" y="7620"/>
                </a:lnTo>
                <a:lnTo>
                  <a:pt x="385572" y="0"/>
                </a:lnTo>
                <a:lnTo>
                  <a:pt x="416433" y="25146"/>
                </a:lnTo>
                <a:lnTo>
                  <a:pt x="440436" y="64008"/>
                </a:lnTo>
                <a:lnTo>
                  <a:pt x="455485" y="114871"/>
                </a:lnTo>
                <a:lnTo>
                  <a:pt x="460248" y="173736"/>
                </a:lnTo>
                <a:lnTo>
                  <a:pt x="459081" y="203739"/>
                </a:lnTo>
                <a:lnTo>
                  <a:pt x="449318" y="258603"/>
                </a:lnTo>
                <a:lnTo>
                  <a:pt x="429291" y="304609"/>
                </a:lnTo>
                <a:lnTo>
                  <a:pt x="401859" y="336613"/>
                </a:lnTo>
                <a:lnTo>
                  <a:pt x="385572" y="347472"/>
                </a:lnTo>
                <a:close/>
              </a:path>
              <a:path w="460375" h="347979">
                <a:moveTo>
                  <a:pt x="74676" y="347472"/>
                </a:moveTo>
                <a:lnTo>
                  <a:pt x="44577" y="322326"/>
                </a:lnTo>
                <a:lnTo>
                  <a:pt x="21335" y="283464"/>
                </a:lnTo>
                <a:lnTo>
                  <a:pt x="5524" y="232029"/>
                </a:lnTo>
                <a:lnTo>
                  <a:pt x="0" y="173736"/>
                </a:lnTo>
                <a:lnTo>
                  <a:pt x="1404" y="143089"/>
                </a:lnTo>
                <a:lnTo>
                  <a:pt x="12215" y="88653"/>
                </a:lnTo>
                <a:lnTo>
                  <a:pt x="32242" y="42862"/>
                </a:lnTo>
                <a:lnTo>
                  <a:pt x="58626" y="10858"/>
                </a:lnTo>
                <a:lnTo>
                  <a:pt x="74676" y="0"/>
                </a:lnTo>
                <a:lnTo>
                  <a:pt x="79248" y="7620"/>
                </a:lnTo>
                <a:lnTo>
                  <a:pt x="66127" y="18430"/>
                </a:lnTo>
                <a:lnTo>
                  <a:pt x="54292" y="32385"/>
                </a:lnTo>
                <a:lnTo>
                  <a:pt x="35052" y="68580"/>
                </a:lnTo>
                <a:lnTo>
                  <a:pt x="24002" y="116586"/>
                </a:lnTo>
                <a:lnTo>
                  <a:pt x="19811" y="173736"/>
                </a:lnTo>
                <a:lnTo>
                  <a:pt x="20907" y="202572"/>
                </a:lnTo>
                <a:lnTo>
                  <a:pt x="28813" y="254531"/>
                </a:lnTo>
                <a:lnTo>
                  <a:pt x="43886" y="297608"/>
                </a:lnTo>
                <a:lnTo>
                  <a:pt x="79248" y="338328"/>
                </a:lnTo>
                <a:lnTo>
                  <a:pt x="74676" y="3474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3362" y="5017982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2744" y="5246602"/>
            <a:ext cx="3149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75503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60" h="13970">
                <a:moveTo>
                  <a:pt x="289560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60" y="0"/>
                </a:lnTo>
                <a:lnTo>
                  <a:pt x="2895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6281" y="5085121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1011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60" h="13970">
                <a:moveTo>
                  <a:pt x="289559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59" y="0"/>
                </a:lnTo>
                <a:lnTo>
                  <a:pt x="2895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2923" y="5085121"/>
            <a:ext cx="3333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3137" y="5184080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85204" y="5076444"/>
            <a:ext cx="460375" cy="347980"/>
          </a:xfrm>
          <a:custGeom>
            <a:avLst/>
            <a:gdLst/>
            <a:ahLst/>
            <a:cxnLst/>
            <a:rect l="l" t="t" r="r" b="b"/>
            <a:pathLst>
              <a:path w="460375" h="347979">
                <a:moveTo>
                  <a:pt x="385572" y="347472"/>
                </a:moveTo>
                <a:lnTo>
                  <a:pt x="382524" y="338328"/>
                </a:lnTo>
                <a:lnTo>
                  <a:pt x="395406" y="328374"/>
                </a:lnTo>
                <a:lnTo>
                  <a:pt x="406717" y="314706"/>
                </a:lnTo>
                <a:lnTo>
                  <a:pt x="425196" y="277368"/>
                </a:lnTo>
                <a:lnTo>
                  <a:pt x="436816" y="229552"/>
                </a:lnTo>
                <a:lnTo>
                  <a:pt x="440436" y="173736"/>
                </a:lnTo>
                <a:lnTo>
                  <a:pt x="439554" y="144018"/>
                </a:lnTo>
                <a:lnTo>
                  <a:pt x="432077" y="91440"/>
                </a:lnTo>
                <a:lnTo>
                  <a:pt x="416599" y="49196"/>
                </a:lnTo>
                <a:lnTo>
                  <a:pt x="382524" y="7620"/>
                </a:lnTo>
                <a:lnTo>
                  <a:pt x="385572" y="0"/>
                </a:lnTo>
                <a:lnTo>
                  <a:pt x="416433" y="25146"/>
                </a:lnTo>
                <a:lnTo>
                  <a:pt x="440436" y="64008"/>
                </a:lnTo>
                <a:lnTo>
                  <a:pt x="455485" y="114871"/>
                </a:lnTo>
                <a:lnTo>
                  <a:pt x="460248" y="173736"/>
                </a:lnTo>
                <a:lnTo>
                  <a:pt x="459081" y="203739"/>
                </a:lnTo>
                <a:lnTo>
                  <a:pt x="449318" y="258603"/>
                </a:lnTo>
                <a:lnTo>
                  <a:pt x="429291" y="304609"/>
                </a:lnTo>
                <a:lnTo>
                  <a:pt x="401859" y="336613"/>
                </a:lnTo>
                <a:lnTo>
                  <a:pt x="385572" y="347472"/>
                </a:lnTo>
                <a:close/>
              </a:path>
              <a:path w="460375" h="347979">
                <a:moveTo>
                  <a:pt x="74676" y="347472"/>
                </a:moveTo>
                <a:lnTo>
                  <a:pt x="44577" y="322326"/>
                </a:lnTo>
                <a:lnTo>
                  <a:pt x="21335" y="283464"/>
                </a:lnTo>
                <a:lnTo>
                  <a:pt x="5524" y="232029"/>
                </a:lnTo>
                <a:lnTo>
                  <a:pt x="0" y="173736"/>
                </a:lnTo>
                <a:lnTo>
                  <a:pt x="1404" y="143089"/>
                </a:lnTo>
                <a:lnTo>
                  <a:pt x="12215" y="88653"/>
                </a:lnTo>
                <a:lnTo>
                  <a:pt x="32242" y="42862"/>
                </a:lnTo>
                <a:lnTo>
                  <a:pt x="58626" y="10858"/>
                </a:lnTo>
                <a:lnTo>
                  <a:pt x="74676" y="0"/>
                </a:lnTo>
                <a:lnTo>
                  <a:pt x="79248" y="7620"/>
                </a:lnTo>
                <a:lnTo>
                  <a:pt x="66127" y="18430"/>
                </a:lnTo>
                <a:lnTo>
                  <a:pt x="54292" y="32385"/>
                </a:lnTo>
                <a:lnTo>
                  <a:pt x="35052" y="68580"/>
                </a:lnTo>
                <a:lnTo>
                  <a:pt x="24002" y="116586"/>
                </a:lnTo>
                <a:lnTo>
                  <a:pt x="19811" y="173736"/>
                </a:lnTo>
                <a:lnTo>
                  <a:pt x="20907" y="202572"/>
                </a:lnTo>
                <a:lnTo>
                  <a:pt x="28813" y="254531"/>
                </a:lnTo>
                <a:lnTo>
                  <a:pt x="43886" y="297608"/>
                </a:lnTo>
                <a:lnTo>
                  <a:pt x="79248" y="338328"/>
                </a:lnTo>
                <a:lnTo>
                  <a:pt x="74676" y="3474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98819" y="5017982"/>
            <a:ext cx="9740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185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	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98249" y="5246602"/>
            <a:ext cx="11741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1855" algn="l"/>
              </a:tabLst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-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70547" y="5242560"/>
            <a:ext cx="289560" cy="13970"/>
          </a:xfrm>
          <a:custGeom>
            <a:avLst/>
            <a:gdLst/>
            <a:ahLst/>
            <a:cxnLst/>
            <a:rect l="l" t="t" r="r" b="b"/>
            <a:pathLst>
              <a:path w="289559" h="13970">
                <a:moveTo>
                  <a:pt x="289559" y="13716"/>
                </a:moveTo>
                <a:lnTo>
                  <a:pt x="0" y="13716"/>
                </a:lnTo>
                <a:lnTo>
                  <a:pt x="0" y="0"/>
                </a:lnTo>
                <a:lnTo>
                  <a:pt x="289559" y="0"/>
                </a:lnTo>
                <a:lnTo>
                  <a:pt x="2895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07428" y="5085121"/>
            <a:ext cx="7480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0.971</a:t>
            </a:r>
            <a:endParaRPr sz="1650">
              <a:latin typeface="Cambria Math"/>
              <a:cs typeface="Cambria Math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1" y="2558796"/>
            <a:ext cx="8717558" cy="16291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44" y="2495868"/>
            <a:ext cx="4180840" cy="548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9220" indent="-97155">
              <a:lnSpc>
                <a:spcPct val="100000"/>
              </a:lnSpc>
              <a:spcBef>
                <a:spcPts val="28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09855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attribute: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(let 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say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Temperature)</a:t>
            </a:r>
            <a:endParaRPr sz="16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20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5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5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5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5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i.e., </a:t>
            </a:r>
            <a:r>
              <a:rPr sz="1450" spc="-10" dirty="0">
                <a:solidFill>
                  <a:srgbClr val="3F3F3F"/>
                </a:solidFill>
                <a:latin typeface="Calibri"/>
                <a:cs typeface="Calibri"/>
              </a:rPr>
              <a:t>‘Mild’,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‘Cool’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7383" y="3209543"/>
            <a:ext cx="962025" cy="135890"/>
          </a:xfrm>
          <a:custGeom>
            <a:avLst/>
            <a:gdLst/>
            <a:ahLst/>
            <a:cxnLst/>
            <a:rect l="l" t="t" r="r" b="b"/>
            <a:pathLst>
              <a:path w="962025" h="135889">
                <a:moveTo>
                  <a:pt x="917448" y="135636"/>
                </a:moveTo>
                <a:lnTo>
                  <a:pt x="915924" y="129540"/>
                </a:lnTo>
                <a:lnTo>
                  <a:pt x="923591" y="126420"/>
                </a:lnTo>
                <a:lnTo>
                  <a:pt x="930402" y="121729"/>
                </a:lnTo>
                <a:lnTo>
                  <a:pt x="948880" y="79057"/>
                </a:lnTo>
                <a:lnTo>
                  <a:pt x="949452" y="67056"/>
                </a:lnTo>
                <a:lnTo>
                  <a:pt x="948880" y="55292"/>
                </a:lnTo>
                <a:lnTo>
                  <a:pt x="930402" y="13716"/>
                </a:lnTo>
                <a:lnTo>
                  <a:pt x="915924" y="4572"/>
                </a:lnTo>
                <a:lnTo>
                  <a:pt x="917448" y="0"/>
                </a:lnTo>
                <a:lnTo>
                  <a:pt x="949452" y="22860"/>
                </a:lnTo>
                <a:lnTo>
                  <a:pt x="961644" y="67056"/>
                </a:lnTo>
                <a:lnTo>
                  <a:pt x="960810" y="79962"/>
                </a:lnTo>
                <a:lnTo>
                  <a:pt x="943165" y="119562"/>
                </a:lnTo>
                <a:lnTo>
                  <a:pt x="927163" y="131611"/>
                </a:lnTo>
                <a:lnTo>
                  <a:pt x="917448" y="135636"/>
                </a:lnTo>
                <a:close/>
              </a:path>
              <a:path w="962025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6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6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1754" y="3111521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151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5832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875" y="3157196"/>
            <a:ext cx="23228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7405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𝑀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𝑑  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7480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05315" y="31562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54864" y="6096"/>
                </a:moveTo>
                <a:lnTo>
                  <a:pt x="22694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104" y="141528"/>
                </a:lnTo>
                <a:lnTo>
                  <a:pt x="9004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62" y="228460"/>
                </a:lnTo>
                <a:lnTo>
                  <a:pt x="38100" y="218694"/>
                </a:lnTo>
                <a:lnTo>
                  <a:pt x="20789" y="176339"/>
                </a:lnTo>
                <a:lnTo>
                  <a:pt x="13716" y="120396"/>
                </a:lnTo>
                <a:lnTo>
                  <a:pt x="14554" y="99758"/>
                </a:lnTo>
                <a:lnTo>
                  <a:pt x="25908" y="47244"/>
                </a:lnTo>
                <a:lnTo>
                  <a:pt x="46062" y="12954"/>
                </a:lnTo>
                <a:lnTo>
                  <a:pt x="54864" y="6096"/>
                </a:lnTo>
                <a:close/>
              </a:path>
              <a:path w="321945" h="241300">
                <a:moveTo>
                  <a:pt x="259092" y="115824"/>
                </a:moveTo>
                <a:lnTo>
                  <a:pt x="59448" y="115824"/>
                </a:lnTo>
                <a:lnTo>
                  <a:pt x="59448" y="124980"/>
                </a:lnTo>
                <a:lnTo>
                  <a:pt x="259092" y="124980"/>
                </a:lnTo>
                <a:lnTo>
                  <a:pt x="259092" y="115824"/>
                </a:lnTo>
                <a:close/>
              </a:path>
              <a:path w="321945" h="241300">
                <a:moveTo>
                  <a:pt x="321564" y="120396"/>
                </a:moveTo>
                <a:lnTo>
                  <a:pt x="318135" y="79438"/>
                </a:lnTo>
                <a:lnTo>
                  <a:pt x="300189" y="29362"/>
                </a:lnTo>
                <a:lnTo>
                  <a:pt x="269748" y="0"/>
                </a:lnTo>
                <a:lnTo>
                  <a:pt x="266700" y="6096"/>
                </a:lnTo>
                <a:lnTo>
                  <a:pt x="276186" y="12954"/>
                </a:lnTo>
                <a:lnTo>
                  <a:pt x="284226" y="22098"/>
                </a:lnTo>
                <a:lnTo>
                  <a:pt x="302069" y="63614"/>
                </a:lnTo>
                <a:lnTo>
                  <a:pt x="307848" y="120396"/>
                </a:lnTo>
                <a:lnTo>
                  <a:pt x="307263" y="140385"/>
                </a:lnTo>
                <a:lnTo>
                  <a:pt x="297180" y="192024"/>
                </a:lnTo>
                <a:lnTo>
                  <a:pt x="276186" y="228460"/>
                </a:lnTo>
                <a:lnTo>
                  <a:pt x="266700" y="236220"/>
                </a:lnTo>
                <a:lnTo>
                  <a:pt x="269748" y="240792"/>
                </a:lnTo>
                <a:lnTo>
                  <a:pt x="300189" y="211442"/>
                </a:lnTo>
                <a:lnTo>
                  <a:pt x="318135" y="161353"/>
                </a:lnTo>
                <a:lnTo>
                  <a:pt x="320713" y="141528"/>
                </a:lnTo>
                <a:lnTo>
                  <a:pt x="321564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52085" y="3081020"/>
            <a:ext cx="599440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30"/>
              </a:spcBef>
              <a:tabLst>
                <a:tab pos="524510" algn="l"/>
              </a:tabLst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	1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2+1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5583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8247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61435" y="3157196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9918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7744" y="31562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268224" y="240792"/>
                </a:moveTo>
                <a:lnTo>
                  <a:pt x="265176" y="236219"/>
                </a:lnTo>
                <a:lnTo>
                  <a:pt x="274653" y="228457"/>
                </a:lnTo>
                <a:lnTo>
                  <a:pt x="282702" y="218694"/>
                </a:lnTo>
                <a:lnTo>
                  <a:pt x="300537" y="176331"/>
                </a:lnTo>
                <a:lnTo>
                  <a:pt x="306324" y="120396"/>
                </a:lnTo>
                <a:lnTo>
                  <a:pt x="305728" y="99750"/>
                </a:lnTo>
                <a:lnTo>
                  <a:pt x="295656" y="47244"/>
                </a:lnTo>
                <a:lnTo>
                  <a:pt x="274653" y="12954"/>
                </a:lnTo>
                <a:lnTo>
                  <a:pt x="265176" y="6096"/>
                </a:lnTo>
                <a:lnTo>
                  <a:pt x="268224" y="0"/>
                </a:lnTo>
                <a:lnTo>
                  <a:pt x="298656" y="29360"/>
                </a:lnTo>
                <a:lnTo>
                  <a:pt x="316611" y="79438"/>
                </a:lnTo>
                <a:lnTo>
                  <a:pt x="320040" y="120396"/>
                </a:lnTo>
                <a:lnTo>
                  <a:pt x="319182" y="141517"/>
                </a:lnTo>
                <a:lnTo>
                  <a:pt x="312324" y="179760"/>
                </a:lnTo>
                <a:lnTo>
                  <a:pt x="289560" y="223837"/>
                </a:lnTo>
                <a:lnTo>
                  <a:pt x="279320" y="233672"/>
                </a:lnTo>
                <a:lnTo>
                  <a:pt x="268224" y="240792"/>
                </a:lnTo>
                <a:close/>
              </a:path>
              <a:path w="320039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7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94524" y="308102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2+1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7179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06923" y="3157196"/>
            <a:ext cx="5308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7383" y="3819144"/>
            <a:ext cx="949960" cy="135890"/>
          </a:xfrm>
          <a:custGeom>
            <a:avLst/>
            <a:gdLst/>
            <a:ahLst/>
            <a:cxnLst/>
            <a:rect l="l" t="t" r="r" b="b"/>
            <a:pathLst>
              <a:path w="949960" h="135889">
                <a:moveTo>
                  <a:pt x="905256" y="135636"/>
                </a:moveTo>
                <a:lnTo>
                  <a:pt x="903732" y="129540"/>
                </a:lnTo>
                <a:lnTo>
                  <a:pt x="911399" y="126420"/>
                </a:lnTo>
                <a:lnTo>
                  <a:pt x="918210" y="121729"/>
                </a:lnTo>
                <a:lnTo>
                  <a:pt x="936688" y="79057"/>
                </a:lnTo>
                <a:lnTo>
                  <a:pt x="937260" y="67056"/>
                </a:lnTo>
                <a:lnTo>
                  <a:pt x="936688" y="55292"/>
                </a:lnTo>
                <a:lnTo>
                  <a:pt x="918210" y="13716"/>
                </a:lnTo>
                <a:lnTo>
                  <a:pt x="903732" y="4572"/>
                </a:lnTo>
                <a:lnTo>
                  <a:pt x="905256" y="0"/>
                </a:lnTo>
                <a:lnTo>
                  <a:pt x="937260" y="22860"/>
                </a:lnTo>
                <a:lnTo>
                  <a:pt x="949452" y="67056"/>
                </a:lnTo>
                <a:lnTo>
                  <a:pt x="948618" y="79962"/>
                </a:lnTo>
                <a:lnTo>
                  <a:pt x="930973" y="119562"/>
                </a:lnTo>
                <a:lnTo>
                  <a:pt x="914971" y="131611"/>
                </a:lnTo>
                <a:lnTo>
                  <a:pt x="905256" y="135636"/>
                </a:lnTo>
                <a:close/>
              </a:path>
              <a:path w="949960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5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5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11075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73" y="387965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55164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3875" y="3766843"/>
            <a:ext cx="23120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𝑇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𝐶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𝑙 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6854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94660" y="37658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54864" y="6096"/>
                </a:moveTo>
                <a:lnTo>
                  <a:pt x="22682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092" y="141528"/>
                </a:lnTo>
                <a:lnTo>
                  <a:pt x="8991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50" y="228460"/>
                </a:lnTo>
                <a:lnTo>
                  <a:pt x="38100" y="218694"/>
                </a:lnTo>
                <a:lnTo>
                  <a:pt x="20777" y="176339"/>
                </a:lnTo>
                <a:lnTo>
                  <a:pt x="13716" y="120396"/>
                </a:lnTo>
                <a:lnTo>
                  <a:pt x="14541" y="99758"/>
                </a:lnTo>
                <a:lnTo>
                  <a:pt x="25908" y="47244"/>
                </a:lnTo>
                <a:lnTo>
                  <a:pt x="46050" y="12954"/>
                </a:lnTo>
                <a:lnTo>
                  <a:pt x="54864" y="6096"/>
                </a:lnTo>
                <a:close/>
              </a:path>
              <a:path w="321945" h="241300">
                <a:moveTo>
                  <a:pt x="259080" y="115824"/>
                </a:moveTo>
                <a:lnTo>
                  <a:pt x="59436" y="115824"/>
                </a:lnTo>
                <a:lnTo>
                  <a:pt x="59436" y="124980"/>
                </a:lnTo>
                <a:lnTo>
                  <a:pt x="259080" y="124980"/>
                </a:lnTo>
                <a:lnTo>
                  <a:pt x="259080" y="115824"/>
                </a:lnTo>
                <a:close/>
              </a:path>
              <a:path w="321945" h="241300">
                <a:moveTo>
                  <a:pt x="321564" y="120396"/>
                </a:moveTo>
                <a:lnTo>
                  <a:pt x="318135" y="79438"/>
                </a:lnTo>
                <a:lnTo>
                  <a:pt x="300177" y="29362"/>
                </a:lnTo>
                <a:lnTo>
                  <a:pt x="269748" y="0"/>
                </a:lnTo>
                <a:lnTo>
                  <a:pt x="266700" y="6096"/>
                </a:lnTo>
                <a:lnTo>
                  <a:pt x="276174" y="12954"/>
                </a:lnTo>
                <a:lnTo>
                  <a:pt x="284226" y="22098"/>
                </a:lnTo>
                <a:lnTo>
                  <a:pt x="302056" y="63614"/>
                </a:lnTo>
                <a:lnTo>
                  <a:pt x="307848" y="120396"/>
                </a:lnTo>
                <a:lnTo>
                  <a:pt x="307251" y="140385"/>
                </a:lnTo>
                <a:lnTo>
                  <a:pt x="297180" y="192024"/>
                </a:lnTo>
                <a:lnTo>
                  <a:pt x="276174" y="228460"/>
                </a:lnTo>
                <a:lnTo>
                  <a:pt x="266700" y="236220"/>
                </a:lnTo>
                <a:lnTo>
                  <a:pt x="269748" y="240792"/>
                </a:lnTo>
                <a:lnTo>
                  <a:pt x="300177" y="211442"/>
                </a:lnTo>
                <a:lnTo>
                  <a:pt x="318135" y="161353"/>
                </a:lnTo>
                <a:lnTo>
                  <a:pt x="320700" y="141528"/>
                </a:lnTo>
                <a:lnTo>
                  <a:pt x="321564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41407" y="3690640"/>
            <a:ext cx="670560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  <a:tabLst>
                <a:tab pos="443230" algn="l"/>
              </a:tabLst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  <a:tabLst>
                <a:tab pos="443230" algn="l"/>
              </a:tabLst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1+1	1+1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97579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50791" y="3766843"/>
            <a:ext cx="5975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9240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37076" y="37658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268224" y="240792"/>
                </a:moveTo>
                <a:lnTo>
                  <a:pt x="265176" y="236219"/>
                </a:lnTo>
                <a:lnTo>
                  <a:pt x="274653" y="228457"/>
                </a:lnTo>
                <a:lnTo>
                  <a:pt x="282702" y="218694"/>
                </a:lnTo>
                <a:lnTo>
                  <a:pt x="300537" y="176331"/>
                </a:lnTo>
                <a:lnTo>
                  <a:pt x="306324" y="120396"/>
                </a:lnTo>
                <a:lnTo>
                  <a:pt x="305728" y="99750"/>
                </a:lnTo>
                <a:lnTo>
                  <a:pt x="295656" y="47244"/>
                </a:lnTo>
                <a:lnTo>
                  <a:pt x="274653" y="12954"/>
                </a:lnTo>
                <a:lnTo>
                  <a:pt x="265176" y="6096"/>
                </a:lnTo>
                <a:lnTo>
                  <a:pt x="268224" y="0"/>
                </a:lnTo>
                <a:lnTo>
                  <a:pt x="298656" y="29360"/>
                </a:lnTo>
                <a:lnTo>
                  <a:pt x="316611" y="79438"/>
                </a:lnTo>
                <a:lnTo>
                  <a:pt x="320040" y="120396"/>
                </a:lnTo>
                <a:lnTo>
                  <a:pt x="319182" y="141517"/>
                </a:lnTo>
                <a:lnTo>
                  <a:pt x="312324" y="179760"/>
                </a:lnTo>
                <a:lnTo>
                  <a:pt x="289560" y="223837"/>
                </a:lnTo>
                <a:lnTo>
                  <a:pt x="279320" y="233672"/>
                </a:lnTo>
                <a:lnTo>
                  <a:pt x="268224" y="240792"/>
                </a:lnTo>
                <a:close/>
              </a:path>
              <a:path w="320039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7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83845" y="369064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1+1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96511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96208" y="3766843"/>
            <a:ext cx="2571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11752" y="4192523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4300" y="4192523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93311" y="4140176"/>
            <a:ext cx="150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12221" y="4210366"/>
            <a:ext cx="1397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850" u="sng" spc="5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81272" y="440131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4779" y="440131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69511" y="4348970"/>
            <a:ext cx="1028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0592" y="4321579"/>
            <a:ext cx="857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4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0891" y="4251476"/>
            <a:ext cx="8343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150" spc="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57983" y="4038115"/>
            <a:ext cx="2437130" cy="5943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57425">
              <a:lnSpc>
                <a:spcPct val="100000"/>
              </a:lnSpc>
              <a:spcBef>
                <a:spcPts val="37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94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150">
              <a:latin typeface="Cambria Math"/>
              <a:cs typeface="Cambria Math"/>
            </a:endParaRPr>
          </a:p>
          <a:p>
            <a:pPr marL="2222500">
              <a:lnSpc>
                <a:spcPct val="100000"/>
              </a:lnSpc>
              <a:spcBef>
                <a:spcPts val="385"/>
              </a:spcBef>
            </a:pPr>
            <a:r>
              <a:rPr sz="850" spc="6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62455" y="5010911"/>
            <a:ext cx="1414780" cy="177165"/>
          </a:xfrm>
          <a:custGeom>
            <a:avLst/>
            <a:gdLst/>
            <a:ahLst/>
            <a:cxnLst/>
            <a:rect l="l" t="t" r="r" b="b"/>
            <a:pathLst>
              <a:path w="1414780" h="177164">
                <a:moveTo>
                  <a:pt x="1367028" y="176783"/>
                </a:moveTo>
                <a:lnTo>
                  <a:pt x="1365504" y="170688"/>
                </a:lnTo>
                <a:lnTo>
                  <a:pt x="1374052" y="166401"/>
                </a:lnTo>
                <a:lnTo>
                  <a:pt x="1381315" y="160401"/>
                </a:lnTo>
                <a:lnTo>
                  <a:pt x="1398270" y="118110"/>
                </a:lnTo>
                <a:lnTo>
                  <a:pt x="1400556" y="88392"/>
                </a:lnTo>
                <a:lnTo>
                  <a:pt x="1399984" y="72985"/>
                </a:lnTo>
                <a:lnTo>
                  <a:pt x="1391412" y="35052"/>
                </a:lnTo>
                <a:lnTo>
                  <a:pt x="1365504" y="6096"/>
                </a:lnTo>
                <a:lnTo>
                  <a:pt x="1367028" y="0"/>
                </a:lnTo>
                <a:lnTo>
                  <a:pt x="1402080" y="30480"/>
                </a:lnTo>
                <a:lnTo>
                  <a:pt x="1413438" y="72056"/>
                </a:lnTo>
                <a:lnTo>
                  <a:pt x="1414272" y="88392"/>
                </a:lnTo>
                <a:lnTo>
                  <a:pt x="1413438" y="104727"/>
                </a:lnTo>
                <a:lnTo>
                  <a:pt x="1402080" y="146304"/>
                </a:lnTo>
                <a:lnTo>
                  <a:pt x="1377862" y="173093"/>
                </a:lnTo>
                <a:lnTo>
                  <a:pt x="1367028" y="176783"/>
                </a:lnTo>
                <a:close/>
              </a:path>
              <a:path w="1414780" h="177164">
                <a:moveTo>
                  <a:pt x="45720" y="176783"/>
                </a:moveTo>
                <a:lnTo>
                  <a:pt x="12191" y="146304"/>
                </a:lnTo>
                <a:lnTo>
                  <a:pt x="619" y="104727"/>
                </a:lnTo>
                <a:lnTo>
                  <a:pt x="0" y="88392"/>
                </a:lnTo>
                <a:lnTo>
                  <a:pt x="619" y="72056"/>
                </a:lnTo>
                <a:lnTo>
                  <a:pt x="12191" y="30480"/>
                </a:lnTo>
                <a:lnTo>
                  <a:pt x="45720" y="0"/>
                </a:lnTo>
                <a:lnTo>
                  <a:pt x="47244" y="6096"/>
                </a:lnTo>
                <a:lnTo>
                  <a:pt x="39552" y="10406"/>
                </a:lnTo>
                <a:lnTo>
                  <a:pt x="32575" y="16573"/>
                </a:lnTo>
                <a:lnTo>
                  <a:pt x="14478" y="58864"/>
                </a:lnTo>
                <a:lnTo>
                  <a:pt x="12191" y="88392"/>
                </a:lnTo>
                <a:lnTo>
                  <a:pt x="12763" y="103822"/>
                </a:lnTo>
                <a:lnTo>
                  <a:pt x="21336" y="143256"/>
                </a:lnTo>
                <a:lnTo>
                  <a:pt x="47244" y="170688"/>
                </a:lnTo>
                <a:lnTo>
                  <a:pt x="45720" y="1767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80943" y="5096255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8" y="9144"/>
                </a:moveTo>
                <a:lnTo>
                  <a:pt x="0" y="9144"/>
                </a:lnTo>
                <a:lnTo>
                  <a:pt x="0" y="0"/>
                </a:lnTo>
                <a:lnTo>
                  <a:pt x="338328" y="0"/>
                </a:lnTo>
                <a:lnTo>
                  <a:pt x="338328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8788" y="5096255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6411" y="5337047"/>
            <a:ext cx="1300480" cy="241300"/>
          </a:xfrm>
          <a:custGeom>
            <a:avLst/>
            <a:gdLst/>
            <a:ahLst/>
            <a:cxnLst/>
            <a:rect l="l" t="t" r="r" b="b"/>
            <a:pathLst>
              <a:path w="1300479" h="241300">
                <a:moveTo>
                  <a:pt x="1235963" y="240792"/>
                </a:moveTo>
                <a:lnTo>
                  <a:pt x="1232915" y="233172"/>
                </a:lnTo>
                <a:lnTo>
                  <a:pt x="1244631" y="227433"/>
                </a:lnTo>
                <a:lnTo>
                  <a:pt x="1254632" y="219265"/>
                </a:lnTo>
                <a:lnTo>
                  <a:pt x="1274611" y="179117"/>
                </a:lnTo>
                <a:lnTo>
                  <a:pt x="1280850" y="141493"/>
                </a:lnTo>
                <a:lnTo>
                  <a:pt x="1281683" y="120396"/>
                </a:lnTo>
                <a:lnTo>
                  <a:pt x="1280850" y="99536"/>
                </a:lnTo>
                <a:lnTo>
                  <a:pt x="1269491" y="47244"/>
                </a:lnTo>
                <a:lnTo>
                  <a:pt x="1244631" y="13596"/>
                </a:lnTo>
                <a:lnTo>
                  <a:pt x="1232915" y="7620"/>
                </a:lnTo>
                <a:lnTo>
                  <a:pt x="1235963" y="0"/>
                </a:lnTo>
                <a:lnTo>
                  <a:pt x="1274111" y="26574"/>
                </a:lnTo>
                <a:lnTo>
                  <a:pt x="1295590" y="77914"/>
                </a:lnTo>
                <a:lnTo>
                  <a:pt x="1299971" y="120396"/>
                </a:lnTo>
                <a:lnTo>
                  <a:pt x="1298852" y="142422"/>
                </a:lnTo>
                <a:lnTo>
                  <a:pt x="1290327" y="181903"/>
                </a:lnTo>
                <a:lnTo>
                  <a:pt x="1263014" y="227076"/>
                </a:lnTo>
                <a:lnTo>
                  <a:pt x="1250203" y="235648"/>
                </a:lnTo>
                <a:lnTo>
                  <a:pt x="1235963" y="240792"/>
                </a:lnTo>
                <a:close/>
              </a:path>
              <a:path w="1300479" h="241300">
                <a:moveTo>
                  <a:pt x="62483" y="240792"/>
                </a:moveTo>
                <a:lnTo>
                  <a:pt x="25622" y="215074"/>
                </a:lnTo>
                <a:lnTo>
                  <a:pt x="3809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4" y="14859"/>
                </a:lnTo>
                <a:lnTo>
                  <a:pt x="62483" y="0"/>
                </a:lnTo>
                <a:lnTo>
                  <a:pt x="65531" y="7620"/>
                </a:lnTo>
                <a:lnTo>
                  <a:pt x="54673" y="13596"/>
                </a:lnTo>
                <a:lnTo>
                  <a:pt x="44957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5" y="195072"/>
                </a:lnTo>
                <a:lnTo>
                  <a:pt x="54673" y="227433"/>
                </a:lnTo>
                <a:lnTo>
                  <a:pt x="65531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8128" y="5640323"/>
            <a:ext cx="684530" cy="241300"/>
          </a:xfrm>
          <a:custGeom>
            <a:avLst/>
            <a:gdLst/>
            <a:ahLst/>
            <a:cxnLst/>
            <a:rect l="l" t="t" r="r" b="b"/>
            <a:pathLst>
              <a:path w="684530" h="241300">
                <a:moveTo>
                  <a:pt x="620268" y="240792"/>
                </a:moveTo>
                <a:lnTo>
                  <a:pt x="617220" y="233172"/>
                </a:lnTo>
                <a:lnTo>
                  <a:pt x="628935" y="227433"/>
                </a:lnTo>
                <a:lnTo>
                  <a:pt x="638937" y="219265"/>
                </a:lnTo>
                <a:lnTo>
                  <a:pt x="658915" y="179117"/>
                </a:lnTo>
                <a:lnTo>
                  <a:pt x="665154" y="141493"/>
                </a:lnTo>
                <a:lnTo>
                  <a:pt x="665988" y="120396"/>
                </a:lnTo>
                <a:lnTo>
                  <a:pt x="665154" y="99536"/>
                </a:lnTo>
                <a:lnTo>
                  <a:pt x="653796" y="47244"/>
                </a:lnTo>
                <a:lnTo>
                  <a:pt x="628935" y="13596"/>
                </a:lnTo>
                <a:lnTo>
                  <a:pt x="617220" y="7620"/>
                </a:lnTo>
                <a:lnTo>
                  <a:pt x="620268" y="0"/>
                </a:lnTo>
                <a:lnTo>
                  <a:pt x="658415" y="26574"/>
                </a:lnTo>
                <a:lnTo>
                  <a:pt x="679894" y="77914"/>
                </a:lnTo>
                <a:lnTo>
                  <a:pt x="684276" y="120396"/>
                </a:lnTo>
                <a:lnTo>
                  <a:pt x="683156" y="142422"/>
                </a:lnTo>
                <a:lnTo>
                  <a:pt x="674631" y="181903"/>
                </a:lnTo>
                <a:lnTo>
                  <a:pt x="647319" y="227076"/>
                </a:lnTo>
                <a:lnTo>
                  <a:pt x="634507" y="235648"/>
                </a:lnTo>
                <a:lnTo>
                  <a:pt x="620268" y="240792"/>
                </a:lnTo>
                <a:close/>
              </a:path>
              <a:path w="684530" h="241300">
                <a:moveTo>
                  <a:pt x="62484" y="240792"/>
                </a:moveTo>
                <a:lnTo>
                  <a:pt x="25622" y="215074"/>
                </a:lnTo>
                <a:lnTo>
                  <a:pt x="3810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5" y="14859"/>
                </a:lnTo>
                <a:lnTo>
                  <a:pt x="62484" y="0"/>
                </a:lnTo>
                <a:lnTo>
                  <a:pt x="65532" y="7620"/>
                </a:lnTo>
                <a:lnTo>
                  <a:pt x="54673" y="13596"/>
                </a:lnTo>
                <a:lnTo>
                  <a:pt x="44958" y="22288"/>
                </a:lnTo>
                <a:lnTo>
                  <a:pt x="24074" y="62960"/>
                </a:lnTo>
                <a:lnTo>
                  <a:pt x="18288" y="120396"/>
                </a:lnTo>
                <a:lnTo>
                  <a:pt x="18883" y="141493"/>
                </a:lnTo>
                <a:lnTo>
                  <a:pt x="28956" y="195072"/>
                </a:lnTo>
                <a:lnTo>
                  <a:pt x="54673" y="227433"/>
                </a:lnTo>
                <a:lnTo>
                  <a:pt x="65532" y="233172"/>
                </a:lnTo>
                <a:lnTo>
                  <a:pt x="62484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78351" y="5640323"/>
            <a:ext cx="1333500" cy="241300"/>
          </a:xfrm>
          <a:custGeom>
            <a:avLst/>
            <a:gdLst/>
            <a:ahLst/>
            <a:cxnLst/>
            <a:rect l="l" t="t" r="r" b="b"/>
            <a:pathLst>
              <a:path w="1333500" h="241300">
                <a:moveTo>
                  <a:pt x="1269492" y="240792"/>
                </a:moveTo>
                <a:lnTo>
                  <a:pt x="1266444" y="233172"/>
                </a:lnTo>
                <a:lnTo>
                  <a:pt x="1278159" y="227433"/>
                </a:lnTo>
                <a:lnTo>
                  <a:pt x="1288161" y="219265"/>
                </a:lnTo>
                <a:lnTo>
                  <a:pt x="1308139" y="179117"/>
                </a:lnTo>
                <a:lnTo>
                  <a:pt x="1314378" y="141493"/>
                </a:lnTo>
                <a:lnTo>
                  <a:pt x="1315212" y="120396"/>
                </a:lnTo>
                <a:lnTo>
                  <a:pt x="1314378" y="99536"/>
                </a:lnTo>
                <a:lnTo>
                  <a:pt x="1303020" y="47244"/>
                </a:lnTo>
                <a:lnTo>
                  <a:pt x="1278159" y="13596"/>
                </a:lnTo>
                <a:lnTo>
                  <a:pt x="1266444" y="7620"/>
                </a:lnTo>
                <a:lnTo>
                  <a:pt x="1269492" y="0"/>
                </a:lnTo>
                <a:lnTo>
                  <a:pt x="1307639" y="26574"/>
                </a:lnTo>
                <a:lnTo>
                  <a:pt x="1329118" y="77914"/>
                </a:lnTo>
                <a:lnTo>
                  <a:pt x="1333500" y="120396"/>
                </a:lnTo>
                <a:lnTo>
                  <a:pt x="1332380" y="142422"/>
                </a:lnTo>
                <a:lnTo>
                  <a:pt x="1323855" y="181903"/>
                </a:lnTo>
                <a:lnTo>
                  <a:pt x="1296543" y="227076"/>
                </a:lnTo>
                <a:lnTo>
                  <a:pt x="1283731" y="235648"/>
                </a:lnTo>
                <a:lnTo>
                  <a:pt x="1269492" y="240792"/>
                </a:lnTo>
                <a:close/>
              </a:path>
              <a:path w="1333500" h="241300">
                <a:moveTo>
                  <a:pt x="62483" y="240792"/>
                </a:moveTo>
                <a:lnTo>
                  <a:pt x="25622" y="215074"/>
                </a:lnTo>
                <a:lnTo>
                  <a:pt x="3809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4" y="14859"/>
                </a:lnTo>
                <a:lnTo>
                  <a:pt x="62483" y="0"/>
                </a:lnTo>
                <a:lnTo>
                  <a:pt x="65531" y="7620"/>
                </a:lnTo>
                <a:lnTo>
                  <a:pt x="54673" y="13596"/>
                </a:lnTo>
                <a:lnTo>
                  <a:pt x="44957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5" y="195072"/>
                </a:lnTo>
                <a:lnTo>
                  <a:pt x="54673" y="227433"/>
                </a:lnTo>
                <a:lnTo>
                  <a:pt x="65531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11603" y="4558110"/>
            <a:ext cx="4018279" cy="16471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916940" algn="r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150">
              <a:latin typeface="Cambria Math"/>
              <a:cs typeface="Cambria Math"/>
            </a:endParaRPr>
          </a:p>
          <a:p>
            <a:pPr marR="865505" algn="r">
              <a:lnSpc>
                <a:spcPts val="1130"/>
              </a:lnSpc>
              <a:spcBef>
                <a:spcPts val="540"/>
              </a:spcBef>
              <a:tabLst>
                <a:tab pos="1037590" algn="l"/>
              </a:tabLst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+ 1	1</a:t>
            </a:r>
            <a:r>
              <a:rPr sz="11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  <a:p>
            <a:pPr marL="76200">
              <a:lnSpc>
                <a:spcPts val="1130"/>
              </a:lnSpc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𝐼</a:t>
            </a:r>
            <a:r>
              <a:rPr sz="1150" spc="3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275" spc="89" baseline="-16339" dirty="0">
                <a:solidFill>
                  <a:srgbClr val="3F3F3F"/>
                </a:solidFill>
                <a:latin typeface="Cambria Math"/>
                <a:cs typeface="Cambria Math"/>
              </a:rPr>
              <a:t>rainy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1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𝑇𝑒𝑚𝑝𝑒𝑟𝑎𝑡𝑢𝑟𝑒</a:t>
            </a:r>
            <a:r>
              <a:rPr sz="11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22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 1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0.951</a:t>
            </a:r>
            <a:endParaRPr sz="1150">
              <a:latin typeface="Cambria Math"/>
              <a:cs typeface="Cambria Math"/>
            </a:endParaRPr>
          </a:p>
          <a:p>
            <a:pPr marL="304165">
              <a:lnSpc>
                <a:spcPct val="100000"/>
              </a:lnSpc>
              <a:spcBef>
                <a:spcPts val="1045"/>
              </a:spcBef>
            </a:pP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𝑰𝒏𝒇𝒐𝒓𝒎𝒂𝒕𝒊𝒐𝒏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𝑮𝒂𝒊𝒏</a:t>
            </a:r>
            <a:r>
              <a:rPr sz="1550" spc="3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50" baseline="-13888" dirty="0">
                <a:solidFill>
                  <a:srgbClr val="3F3F3F"/>
                </a:solidFill>
                <a:latin typeface="Cambria Math"/>
                <a:cs typeface="Cambria Math"/>
              </a:rPr>
              <a:t>rainy</a:t>
            </a:r>
            <a:r>
              <a:rPr sz="1800" spc="24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𝑻𝒆𝒎𝒑</a:t>
            </a:r>
            <a:endParaRPr sz="1650">
              <a:latin typeface="Cambria Math"/>
              <a:cs typeface="Cambria Math"/>
            </a:endParaRPr>
          </a:p>
          <a:p>
            <a:pPr marL="304165">
              <a:lnSpc>
                <a:spcPct val="100000"/>
              </a:lnSpc>
              <a:spcBef>
                <a:spcPts val="409"/>
              </a:spcBef>
              <a:tabLst>
                <a:tab pos="2081530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95" baseline="-13888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8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800" baseline="-13888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95" baseline="-13888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8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359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𝑻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𝒆𝒎𝒑</a:t>
            </a:r>
            <a:endParaRPr sz="1650">
              <a:latin typeface="Cambria Math"/>
              <a:cs typeface="Cambria Math"/>
            </a:endParaRPr>
          </a:p>
          <a:p>
            <a:pPr marL="197485">
              <a:lnSpc>
                <a:spcPct val="100000"/>
              </a:lnSpc>
              <a:spcBef>
                <a:spcPts val="77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5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020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284" y="2630424"/>
            <a:ext cx="4204716" cy="27158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44" y="2495868"/>
            <a:ext cx="4432300" cy="548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9220" indent="-97155">
              <a:lnSpc>
                <a:spcPct val="100000"/>
              </a:lnSpc>
              <a:spcBef>
                <a:spcPts val="28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09855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attribute: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(let 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say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Windy)</a:t>
            </a:r>
            <a:endParaRPr sz="1650">
              <a:latin typeface="Calibri"/>
              <a:cs typeface="Calibri"/>
            </a:endParaRPr>
          </a:p>
          <a:p>
            <a:pPr marL="329565" lvl="1" indent="-151765">
              <a:lnSpc>
                <a:spcPct val="100000"/>
              </a:lnSpc>
              <a:spcBef>
                <a:spcPts val="20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5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5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5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5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i.e., </a:t>
            </a:r>
            <a:r>
              <a:rPr sz="1450" dirty="0">
                <a:solidFill>
                  <a:srgbClr val="3F3F3F"/>
                </a:solidFill>
                <a:latin typeface="Calibri"/>
                <a:cs typeface="Calibri"/>
              </a:rPr>
              <a:t>‘Strong’,</a:t>
            </a:r>
            <a:r>
              <a:rPr sz="145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libri"/>
                <a:cs typeface="Calibri"/>
              </a:rPr>
              <a:t>‘Weak’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7383" y="3209543"/>
            <a:ext cx="1187450" cy="135890"/>
          </a:xfrm>
          <a:custGeom>
            <a:avLst/>
            <a:gdLst/>
            <a:ahLst/>
            <a:cxnLst/>
            <a:rect l="l" t="t" r="r" b="b"/>
            <a:pathLst>
              <a:path w="1187450" h="135889">
                <a:moveTo>
                  <a:pt x="1143000" y="135636"/>
                </a:moveTo>
                <a:lnTo>
                  <a:pt x="1141476" y="129540"/>
                </a:lnTo>
                <a:lnTo>
                  <a:pt x="1149143" y="126420"/>
                </a:lnTo>
                <a:lnTo>
                  <a:pt x="1155954" y="121729"/>
                </a:lnTo>
                <a:lnTo>
                  <a:pt x="1174432" y="79057"/>
                </a:lnTo>
                <a:lnTo>
                  <a:pt x="1175004" y="67056"/>
                </a:lnTo>
                <a:lnTo>
                  <a:pt x="1174432" y="55292"/>
                </a:lnTo>
                <a:lnTo>
                  <a:pt x="1155954" y="13716"/>
                </a:lnTo>
                <a:lnTo>
                  <a:pt x="1141476" y="4572"/>
                </a:lnTo>
                <a:lnTo>
                  <a:pt x="1143000" y="0"/>
                </a:lnTo>
                <a:lnTo>
                  <a:pt x="1175004" y="22860"/>
                </a:lnTo>
                <a:lnTo>
                  <a:pt x="1187196" y="67056"/>
                </a:lnTo>
                <a:lnTo>
                  <a:pt x="1186362" y="79962"/>
                </a:lnTo>
                <a:lnTo>
                  <a:pt x="1168717" y="119562"/>
                </a:lnTo>
                <a:lnTo>
                  <a:pt x="1152715" y="131611"/>
                </a:lnTo>
                <a:lnTo>
                  <a:pt x="1143000" y="135636"/>
                </a:lnTo>
                <a:close/>
              </a:path>
              <a:path w="1187450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5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5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7305" y="3111521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702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1383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3875" y="3157196"/>
            <a:ext cx="2548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2830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𝑊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𝑡𝑟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𝑜𝑛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  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3031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0867" y="31562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54864" y="6096"/>
                </a:moveTo>
                <a:lnTo>
                  <a:pt x="22694" y="29362"/>
                </a:lnTo>
                <a:lnTo>
                  <a:pt x="4191" y="79438"/>
                </a:lnTo>
                <a:lnTo>
                  <a:pt x="0" y="120396"/>
                </a:lnTo>
                <a:lnTo>
                  <a:pt x="1104" y="141528"/>
                </a:lnTo>
                <a:lnTo>
                  <a:pt x="9004" y="179768"/>
                </a:lnTo>
                <a:lnTo>
                  <a:pt x="31432" y="223837"/>
                </a:lnTo>
                <a:lnTo>
                  <a:pt x="53340" y="240792"/>
                </a:lnTo>
                <a:lnTo>
                  <a:pt x="54864" y="236220"/>
                </a:lnTo>
                <a:lnTo>
                  <a:pt x="46062" y="228460"/>
                </a:lnTo>
                <a:lnTo>
                  <a:pt x="38100" y="218694"/>
                </a:lnTo>
                <a:lnTo>
                  <a:pt x="20789" y="176339"/>
                </a:lnTo>
                <a:lnTo>
                  <a:pt x="13716" y="120396"/>
                </a:lnTo>
                <a:lnTo>
                  <a:pt x="14554" y="99758"/>
                </a:lnTo>
                <a:lnTo>
                  <a:pt x="25908" y="47244"/>
                </a:lnTo>
                <a:lnTo>
                  <a:pt x="46062" y="12954"/>
                </a:lnTo>
                <a:lnTo>
                  <a:pt x="54864" y="6096"/>
                </a:lnTo>
                <a:close/>
              </a:path>
              <a:path w="320039" h="241300">
                <a:moveTo>
                  <a:pt x="259080" y="115824"/>
                </a:moveTo>
                <a:lnTo>
                  <a:pt x="59448" y="115824"/>
                </a:lnTo>
                <a:lnTo>
                  <a:pt x="59448" y="124980"/>
                </a:lnTo>
                <a:lnTo>
                  <a:pt x="259080" y="124980"/>
                </a:lnTo>
                <a:lnTo>
                  <a:pt x="259080" y="115824"/>
                </a:lnTo>
                <a:close/>
              </a:path>
              <a:path w="320039" h="241300">
                <a:moveTo>
                  <a:pt x="320040" y="120396"/>
                </a:moveTo>
                <a:lnTo>
                  <a:pt x="316611" y="79438"/>
                </a:lnTo>
                <a:lnTo>
                  <a:pt x="298665" y="29362"/>
                </a:lnTo>
                <a:lnTo>
                  <a:pt x="268224" y="0"/>
                </a:lnTo>
                <a:lnTo>
                  <a:pt x="265176" y="6096"/>
                </a:lnTo>
                <a:lnTo>
                  <a:pt x="274662" y="12954"/>
                </a:lnTo>
                <a:lnTo>
                  <a:pt x="282702" y="22098"/>
                </a:lnTo>
                <a:lnTo>
                  <a:pt x="300545" y="63614"/>
                </a:lnTo>
                <a:lnTo>
                  <a:pt x="306324" y="120396"/>
                </a:lnTo>
                <a:lnTo>
                  <a:pt x="305739" y="140385"/>
                </a:lnTo>
                <a:lnTo>
                  <a:pt x="295656" y="192024"/>
                </a:lnTo>
                <a:lnTo>
                  <a:pt x="274662" y="228460"/>
                </a:lnTo>
                <a:lnTo>
                  <a:pt x="265176" y="236220"/>
                </a:lnTo>
                <a:lnTo>
                  <a:pt x="268224" y="240792"/>
                </a:lnTo>
                <a:lnTo>
                  <a:pt x="298665" y="211442"/>
                </a:lnTo>
                <a:lnTo>
                  <a:pt x="316611" y="161353"/>
                </a:lnTo>
                <a:lnTo>
                  <a:pt x="319189" y="141528"/>
                </a:lnTo>
                <a:lnTo>
                  <a:pt x="320040" y="1203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7649" y="3081020"/>
            <a:ext cx="599440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30"/>
              </a:spcBef>
              <a:tabLst>
                <a:tab pos="524510" algn="l"/>
              </a:tabLst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	2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0+2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1134" y="327003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6964" y="3157196"/>
            <a:ext cx="59626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3939" y="3227357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1771" y="31562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269748" y="240792"/>
                </a:moveTo>
                <a:lnTo>
                  <a:pt x="266700" y="236219"/>
                </a:lnTo>
                <a:lnTo>
                  <a:pt x="276177" y="228457"/>
                </a:lnTo>
                <a:lnTo>
                  <a:pt x="284226" y="218694"/>
                </a:lnTo>
                <a:lnTo>
                  <a:pt x="302061" y="176331"/>
                </a:lnTo>
                <a:lnTo>
                  <a:pt x="307848" y="120396"/>
                </a:lnTo>
                <a:lnTo>
                  <a:pt x="307252" y="99750"/>
                </a:lnTo>
                <a:lnTo>
                  <a:pt x="297180" y="47244"/>
                </a:lnTo>
                <a:lnTo>
                  <a:pt x="276177" y="12954"/>
                </a:lnTo>
                <a:lnTo>
                  <a:pt x="266700" y="6096"/>
                </a:lnTo>
                <a:lnTo>
                  <a:pt x="269748" y="0"/>
                </a:lnTo>
                <a:lnTo>
                  <a:pt x="300180" y="29360"/>
                </a:lnTo>
                <a:lnTo>
                  <a:pt x="318135" y="79438"/>
                </a:lnTo>
                <a:lnTo>
                  <a:pt x="321564" y="120396"/>
                </a:lnTo>
                <a:lnTo>
                  <a:pt x="320706" y="141517"/>
                </a:lnTo>
                <a:lnTo>
                  <a:pt x="313848" y="179760"/>
                </a:lnTo>
                <a:lnTo>
                  <a:pt x="291084" y="223837"/>
                </a:lnTo>
                <a:lnTo>
                  <a:pt x="280844" y="233672"/>
                </a:lnTo>
                <a:lnTo>
                  <a:pt x="269748" y="240792"/>
                </a:lnTo>
                <a:close/>
              </a:path>
              <a:path w="321945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8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20075" y="308102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0+2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32732" y="32720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2433" y="3157196"/>
            <a:ext cx="2571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7383" y="3819144"/>
            <a:ext cx="1104900" cy="135890"/>
          </a:xfrm>
          <a:custGeom>
            <a:avLst/>
            <a:gdLst/>
            <a:ahLst/>
            <a:cxnLst/>
            <a:rect l="l" t="t" r="r" b="b"/>
            <a:pathLst>
              <a:path w="1104900" h="135889">
                <a:moveTo>
                  <a:pt x="1060704" y="135636"/>
                </a:moveTo>
                <a:lnTo>
                  <a:pt x="1059180" y="129540"/>
                </a:lnTo>
                <a:lnTo>
                  <a:pt x="1066847" y="126420"/>
                </a:lnTo>
                <a:lnTo>
                  <a:pt x="1073658" y="121729"/>
                </a:lnTo>
                <a:lnTo>
                  <a:pt x="1092136" y="79057"/>
                </a:lnTo>
                <a:lnTo>
                  <a:pt x="1092708" y="67056"/>
                </a:lnTo>
                <a:lnTo>
                  <a:pt x="1092136" y="55292"/>
                </a:lnTo>
                <a:lnTo>
                  <a:pt x="1073658" y="13716"/>
                </a:lnTo>
                <a:lnTo>
                  <a:pt x="1059180" y="4572"/>
                </a:lnTo>
                <a:lnTo>
                  <a:pt x="1060704" y="0"/>
                </a:lnTo>
                <a:lnTo>
                  <a:pt x="1092708" y="22860"/>
                </a:lnTo>
                <a:lnTo>
                  <a:pt x="1104900" y="67056"/>
                </a:lnTo>
                <a:lnTo>
                  <a:pt x="1104066" y="79962"/>
                </a:lnTo>
                <a:lnTo>
                  <a:pt x="1086421" y="119562"/>
                </a:lnTo>
                <a:lnTo>
                  <a:pt x="1070419" y="131611"/>
                </a:lnTo>
                <a:lnTo>
                  <a:pt x="1060704" y="135636"/>
                </a:lnTo>
                <a:close/>
              </a:path>
              <a:path w="1104900" h="135889">
                <a:moveTo>
                  <a:pt x="42672" y="135636"/>
                </a:moveTo>
                <a:lnTo>
                  <a:pt x="10668" y="111252"/>
                </a:lnTo>
                <a:lnTo>
                  <a:pt x="0" y="67056"/>
                </a:lnTo>
                <a:lnTo>
                  <a:pt x="595" y="54792"/>
                </a:lnTo>
                <a:lnTo>
                  <a:pt x="16954" y="14573"/>
                </a:lnTo>
                <a:lnTo>
                  <a:pt x="42672" y="0"/>
                </a:lnTo>
                <a:lnTo>
                  <a:pt x="44196" y="4572"/>
                </a:lnTo>
                <a:lnTo>
                  <a:pt x="36742" y="8572"/>
                </a:lnTo>
                <a:lnTo>
                  <a:pt x="30289" y="13716"/>
                </a:lnTo>
                <a:lnTo>
                  <a:pt x="12739" y="55292"/>
                </a:lnTo>
                <a:lnTo>
                  <a:pt x="12191" y="67056"/>
                </a:lnTo>
                <a:lnTo>
                  <a:pt x="12739" y="79057"/>
                </a:lnTo>
                <a:lnTo>
                  <a:pt x="24693" y="115609"/>
                </a:lnTo>
                <a:lnTo>
                  <a:pt x="44196" y="129540"/>
                </a:lnTo>
                <a:lnTo>
                  <a:pt x="42672" y="1356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66513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7910" y="3879658"/>
            <a:ext cx="22732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0611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3875" y="3766843"/>
            <a:ext cx="246761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2185" algn="l"/>
              </a:tabLst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𝐸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 </a:t>
            </a:r>
            <a:r>
              <a:rPr sz="11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𝑊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𝑑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𝑊𝑒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𝑎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𝑘 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2291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50108" y="3765803"/>
            <a:ext cx="320040" cy="241300"/>
          </a:xfrm>
          <a:custGeom>
            <a:avLst/>
            <a:gdLst/>
            <a:ahLst/>
            <a:cxnLst/>
            <a:rect l="l" t="t" r="r" b="b"/>
            <a:pathLst>
              <a:path w="320039" h="241300">
                <a:moveTo>
                  <a:pt x="268224" y="240792"/>
                </a:moveTo>
                <a:lnTo>
                  <a:pt x="265176" y="236219"/>
                </a:lnTo>
                <a:lnTo>
                  <a:pt x="274653" y="228457"/>
                </a:lnTo>
                <a:lnTo>
                  <a:pt x="282702" y="218694"/>
                </a:lnTo>
                <a:lnTo>
                  <a:pt x="300537" y="176331"/>
                </a:lnTo>
                <a:lnTo>
                  <a:pt x="306324" y="120396"/>
                </a:lnTo>
                <a:lnTo>
                  <a:pt x="305728" y="99750"/>
                </a:lnTo>
                <a:lnTo>
                  <a:pt x="295656" y="47244"/>
                </a:lnTo>
                <a:lnTo>
                  <a:pt x="274653" y="12954"/>
                </a:lnTo>
                <a:lnTo>
                  <a:pt x="265176" y="6096"/>
                </a:lnTo>
                <a:lnTo>
                  <a:pt x="268224" y="0"/>
                </a:lnTo>
                <a:lnTo>
                  <a:pt x="298656" y="29360"/>
                </a:lnTo>
                <a:lnTo>
                  <a:pt x="316611" y="79438"/>
                </a:lnTo>
                <a:lnTo>
                  <a:pt x="320040" y="120396"/>
                </a:lnTo>
                <a:lnTo>
                  <a:pt x="319182" y="141517"/>
                </a:lnTo>
                <a:lnTo>
                  <a:pt x="312324" y="179760"/>
                </a:lnTo>
                <a:lnTo>
                  <a:pt x="289560" y="223837"/>
                </a:lnTo>
                <a:lnTo>
                  <a:pt x="279320" y="233672"/>
                </a:lnTo>
                <a:lnTo>
                  <a:pt x="268224" y="240792"/>
                </a:lnTo>
                <a:close/>
              </a:path>
              <a:path w="320039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7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65441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09543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08958" y="3721140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3027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4" y="9144"/>
                </a:moveTo>
                <a:lnTo>
                  <a:pt x="0" y="9144"/>
                </a:lnTo>
                <a:lnTo>
                  <a:pt x="0" y="0"/>
                </a:lnTo>
                <a:lnTo>
                  <a:pt x="199644" y="0"/>
                </a:lnTo>
                <a:lnTo>
                  <a:pt x="199644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6239" y="3766843"/>
            <a:ext cx="59626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sz="1150" spc="-290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73166" y="383697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91000" y="3765803"/>
            <a:ext cx="321945" cy="241300"/>
          </a:xfrm>
          <a:custGeom>
            <a:avLst/>
            <a:gdLst/>
            <a:ahLst/>
            <a:cxnLst/>
            <a:rect l="l" t="t" r="r" b="b"/>
            <a:pathLst>
              <a:path w="321945" h="241300">
                <a:moveTo>
                  <a:pt x="269748" y="240792"/>
                </a:moveTo>
                <a:lnTo>
                  <a:pt x="266700" y="236219"/>
                </a:lnTo>
                <a:lnTo>
                  <a:pt x="276177" y="228457"/>
                </a:lnTo>
                <a:lnTo>
                  <a:pt x="284226" y="218694"/>
                </a:lnTo>
                <a:lnTo>
                  <a:pt x="302061" y="176331"/>
                </a:lnTo>
                <a:lnTo>
                  <a:pt x="307848" y="120396"/>
                </a:lnTo>
                <a:lnTo>
                  <a:pt x="307252" y="99750"/>
                </a:lnTo>
                <a:lnTo>
                  <a:pt x="297180" y="47244"/>
                </a:lnTo>
                <a:lnTo>
                  <a:pt x="276177" y="12954"/>
                </a:lnTo>
                <a:lnTo>
                  <a:pt x="266700" y="6096"/>
                </a:lnTo>
                <a:lnTo>
                  <a:pt x="269748" y="0"/>
                </a:lnTo>
                <a:lnTo>
                  <a:pt x="300180" y="29360"/>
                </a:lnTo>
                <a:lnTo>
                  <a:pt x="318135" y="79438"/>
                </a:lnTo>
                <a:lnTo>
                  <a:pt x="321564" y="120396"/>
                </a:lnTo>
                <a:lnTo>
                  <a:pt x="320706" y="141517"/>
                </a:lnTo>
                <a:lnTo>
                  <a:pt x="313848" y="179760"/>
                </a:lnTo>
                <a:lnTo>
                  <a:pt x="291084" y="223837"/>
                </a:lnTo>
                <a:lnTo>
                  <a:pt x="280844" y="233672"/>
                </a:lnTo>
                <a:lnTo>
                  <a:pt x="269748" y="240792"/>
                </a:lnTo>
                <a:close/>
              </a:path>
              <a:path w="321945" h="241300">
                <a:moveTo>
                  <a:pt x="53340" y="240792"/>
                </a:moveTo>
                <a:lnTo>
                  <a:pt x="22693" y="211431"/>
                </a:lnTo>
                <a:lnTo>
                  <a:pt x="4191" y="161353"/>
                </a:lnTo>
                <a:lnTo>
                  <a:pt x="0" y="120396"/>
                </a:lnTo>
                <a:lnTo>
                  <a:pt x="1095" y="99274"/>
                </a:lnTo>
                <a:lnTo>
                  <a:pt x="9001" y="61031"/>
                </a:lnTo>
                <a:lnTo>
                  <a:pt x="31432" y="16954"/>
                </a:lnTo>
                <a:lnTo>
                  <a:pt x="53340" y="0"/>
                </a:lnTo>
                <a:lnTo>
                  <a:pt x="54864" y="6096"/>
                </a:lnTo>
                <a:lnTo>
                  <a:pt x="46053" y="12954"/>
                </a:lnTo>
                <a:lnTo>
                  <a:pt x="38100" y="22098"/>
                </a:lnTo>
                <a:lnTo>
                  <a:pt x="20788" y="63603"/>
                </a:lnTo>
                <a:lnTo>
                  <a:pt x="13716" y="120396"/>
                </a:lnTo>
                <a:lnTo>
                  <a:pt x="14549" y="140374"/>
                </a:lnTo>
                <a:lnTo>
                  <a:pt x="25908" y="192024"/>
                </a:lnTo>
                <a:lnTo>
                  <a:pt x="46053" y="228457"/>
                </a:lnTo>
                <a:lnTo>
                  <a:pt x="54864" y="236219"/>
                </a:lnTo>
                <a:lnTo>
                  <a:pt x="53340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39269" y="3690640"/>
            <a:ext cx="227329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0+3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51959" y="3881627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199643" y="9144"/>
                </a:moveTo>
                <a:lnTo>
                  <a:pt x="0" y="9144"/>
                </a:lnTo>
                <a:lnTo>
                  <a:pt x="0" y="0"/>
                </a:lnTo>
                <a:lnTo>
                  <a:pt x="199643" y="0"/>
                </a:lnTo>
                <a:lnTo>
                  <a:pt x="199643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51665" y="3766843"/>
            <a:ext cx="2571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752" y="4192523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24300" y="4192523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3311" y="4140176"/>
            <a:ext cx="150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2221" y="4210366"/>
            <a:ext cx="1397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850" u="sng" spc="5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81272" y="440131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4779" y="4401311"/>
            <a:ext cx="10795" cy="134620"/>
          </a:xfrm>
          <a:custGeom>
            <a:avLst/>
            <a:gdLst/>
            <a:ahLst/>
            <a:cxnLst/>
            <a:rect l="l" t="t" r="r" b="b"/>
            <a:pathLst>
              <a:path w="10795" h="134620">
                <a:moveTo>
                  <a:pt x="10668" y="134112"/>
                </a:moveTo>
                <a:lnTo>
                  <a:pt x="0" y="134112"/>
                </a:lnTo>
                <a:lnTo>
                  <a:pt x="0" y="0"/>
                </a:lnTo>
                <a:lnTo>
                  <a:pt x="10668" y="0"/>
                </a:lnTo>
                <a:lnTo>
                  <a:pt x="10668" y="13411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69511" y="4348970"/>
            <a:ext cx="1028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30592" y="4321579"/>
            <a:ext cx="857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4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50891" y="4251476"/>
            <a:ext cx="8343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150" spc="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96897" y="3812597"/>
            <a:ext cx="670560" cy="4159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5"/>
              </a:spcBef>
              <a:tabLst>
                <a:tab pos="443230" algn="l"/>
              </a:tabLst>
            </a:pP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850" spc="2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850" spc="-3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850">
              <a:latin typeface="Cambria Math"/>
              <a:cs typeface="Cambria Math"/>
            </a:endParaRPr>
          </a:p>
          <a:p>
            <a:pPr marR="13970" algn="r">
              <a:lnSpc>
                <a:spcPct val="100000"/>
              </a:lnSpc>
              <a:spcBef>
                <a:spcPts val="52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57983" y="4184369"/>
            <a:ext cx="2437130" cy="4476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94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15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v=1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54708" y="5010911"/>
            <a:ext cx="977265" cy="177165"/>
          </a:xfrm>
          <a:custGeom>
            <a:avLst/>
            <a:gdLst/>
            <a:ahLst/>
            <a:cxnLst/>
            <a:rect l="l" t="t" r="r" b="b"/>
            <a:pathLst>
              <a:path w="977264" h="177164">
                <a:moveTo>
                  <a:pt x="929640" y="176783"/>
                </a:moveTo>
                <a:lnTo>
                  <a:pt x="928116" y="170688"/>
                </a:lnTo>
                <a:lnTo>
                  <a:pt x="936664" y="166401"/>
                </a:lnTo>
                <a:lnTo>
                  <a:pt x="943927" y="160401"/>
                </a:lnTo>
                <a:lnTo>
                  <a:pt x="960882" y="118110"/>
                </a:lnTo>
                <a:lnTo>
                  <a:pt x="963168" y="88392"/>
                </a:lnTo>
                <a:lnTo>
                  <a:pt x="962596" y="72985"/>
                </a:lnTo>
                <a:lnTo>
                  <a:pt x="954024" y="35052"/>
                </a:lnTo>
                <a:lnTo>
                  <a:pt x="928116" y="6096"/>
                </a:lnTo>
                <a:lnTo>
                  <a:pt x="929640" y="0"/>
                </a:lnTo>
                <a:lnTo>
                  <a:pt x="964692" y="30480"/>
                </a:lnTo>
                <a:lnTo>
                  <a:pt x="976050" y="72056"/>
                </a:lnTo>
                <a:lnTo>
                  <a:pt x="976884" y="88392"/>
                </a:lnTo>
                <a:lnTo>
                  <a:pt x="976050" y="104727"/>
                </a:lnTo>
                <a:lnTo>
                  <a:pt x="964692" y="146304"/>
                </a:lnTo>
                <a:lnTo>
                  <a:pt x="940474" y="173093"/>
                </a:lnTo>
                <a:lnTo>
                  <a:pt x="929640" y="176783"/>
                </a:lnTo>
                <a:close/>
              </a:path>
              <a:path w="977264" h="177164">
                <a:moveTo>
                  <a:pt x="45719" y="176783"/>
                </a:moveTo>
                <a:lnTo>
                  <a:pt x="12191" y="146304"/>
                </a:lnTo>
                <a:lnTo>
                  <a:pt x="619" y="104727"/>
                </a:lnTo>
                <a:lnTo>
                  <a:pt x="0" y="88392"/>
                </a:lnTo>
                <a:lnTo>
                  <a:pt x="619" y="72056"/>
                </a:lnTo>
                <a:lnTo>
                  <a:pt x="12191" y="30480"/>
                </a:lnTo>
                <a:lnTo>
                  <a:pt x="45719" y="0"/>
                </a:lnTo>
                <a:lnTo>
                  <a:pt x="47243" y="6096"/>
                </a:lnTo>
                <a:lnTo>
                  <a:pt x="39552" y="10406"/>
                </a:lnTo>
                <a:lnTo>
                  <a:pt x="32575" y="16573"/>
                </a:lnTo>
                <a:lnTo>
                  <a:pt x="14477" y="58864"/>
                </a:lnTo>
                <a:lnTo>
                  <a:pt x="12191" y="88392"/>
                </a:lnTo>
                <a:lnTo>
                  <a:pt x="12763" y="103822"/>
                </a:lnTo>
                <a:lnTo>
                  <a:pt x="21335" y="143256"/>
                </a:lnTo>
                <a:lnTo>
                  <a:pt x="47243" y="170688"/>
                </a:lnTo>
                <a:lnTo>
                  <a:pt x="45719" y="1767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35807" y="5096255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99332" y="5096255"/>
            <a:ext cx="338455" cy="9525"/>
          </a:xfrm>
          <a:custGeom>
            <a:avLst/>
            <a:gdLst/>
            <a:ahLst/>
            <a:cxnLst/>
            <a:rect l="l" t="t" r="r" b="b"/>
            <a:pathLst>
              <a:path w="338454" h="9525">
                <a:moveTo>
                  <a:pt x="338327" y="9144"/>
                </a:moveTo>
                <a:lnTo>
                  <a:pt x="0" y="9144"/>
                </a:lnTo>
                <a:lnTo>
                  <a:pt x="0" y="0"/>
                </a:lnTo>
                <a:lnTo>
                  <a:pt x="338327" y="0"/>
                </a:lnTo>
                <a:lnTo>
                  <a:pt x="338327" y="91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40023" y="5337047"/>
            <a:ext cx="1393190" cy="241300"/>
          </a:xfrm>
          <a:custGeom>
            <a:avLst/>
            <a:gdLst/>
            <a:ahLst/>
            <a:cxnLst/>
            <a:rect l="l" t="t" r="r" b="b"/>
            <a:pathLst>
              <a:path w="1393189" h="241300">
                <a:moveTo>
                  <a:pt x="1328928" y="240792"/>
                </a:moveTo>
                <a:lnTo>
                  <a:pt x="1325880" y="233172"/>
                </a:lnTo>
                <a:lnTo>
                  <a:pt x="1337595" y="227433"/>
                </a:lnTo>
                <a:lnTo>
                  <a:pt x="1347597" y="219265"/>
                </a:lnTo>
                <a:lnTo>
                  <a:pt x="1367575" y="179117"/>
                </a:lnTo>
                <a:lnTo>
                  <a:pt x="1373814" y="141493"/>
                </a:lnTo>
                <a:lnTo>
                  <a:pt x="1374648" y="120396"/>
                </a:lnTo>
                <a:lnTo>
                  <a:pt x="1373814" y="99536"/>
                </a:lnTo>
                <a:lnTo>
                  <a:pt x="1362456" y="47244"/>
                </a:lnTo>
                <a:lnTo>
                  <a:pt x="1337595" y="13596"/>
                </a:lnTo>
                <a:lnTo>
                  <a:pt x="1325880" y="7620"/>
                </a:lnTo>
                <a:lnTo>
                  <a:pt x="1328928" y="0"/>
                </a:lnTo>
                <a:lnTo>
                  <a:pt x="1367075" y="26574"/>
                </a:lnTo>
                <a:lnTo>
                  <a:pt x="1388554" y="77914"/>
                </a:lnTo>
                <a:lnTo>
                  <a:pt x="1392936" y="120396"/>
                </a:lnTo>
                <a:lnTo>
                  <a:pt x="1391816" y="142422"/>
                </a:lnTo>
                <a:lnTo>
                  <a:pt x="1383292" y="181903"/>
                </a:lnTo>
                <a:lnTo>
                  <a:pt x="1355979" y="227076"/>
                </a:lnTo>
                <a:lnTo>
                  <a:pt x="1343167" y="235648"/>
                </a:lnTo>
                <a:lnTo>
                  <a:pt x="1328928" y="240792"/>
                </a:lnTo>
                <a:close/>
              </a:path>
              <a:path w="1393189" h="241300">
                <a:moveTo>
                  <a:pt x="62483" y="240792"/>
                </a:moveTo>
                <a:lnTo>
                  <a:pt x="25622" y="215074"/>
                </a:lnTo>
                <a:lnTo>
                  <a:pt x="3810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5" y="14859"/>
                </a:lnTo>
                <a:lnTo>
                  <a:pt x="62483" y="0"/>
                </a:lnTo>
                <a:lnTo>
                  <a:pt x="65532" y="7620"/>
                </a:lnTo>
                <a:lnTo>
                  <a:pt x="54673" y="13596"/>
                </a:lnTo>
                <a:lnTo>
                  <a:pt x="44958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6" y="195072"/>
                </a:lnTo>
                <a:lnTo>
                  <a:pt x="54673" y="227433"/>
                </a:lnTo>
                <a:lnTo>
                  <a:pt x="65532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93264" y="5640323"/>
            <a:ext cx="684530" cy="241300"/>
          </a:xfrm>
          <a:custGeom>
            <a:avLst/>
            <a:gdLst/>
            <a:ahLst/>
            <a:cxnLst/>
            <a:rect l="l" t="t" r="r" b="b"/>
            <a:pathLst>
              <a:path w="684530" h="241300">
                <a:moveTo>
                  <a:pt x="620268" y="240792"/>
                </a:moveTo>
                <a:lnTo>
                  <a:pt x="617220" y="233172"/>
                </a:lnTo>
                <a:lnTo>
                  <a:pt x="628935" y="227433"/>
                </a:lnTo>
                <a:lnTo>
                  <a:pt x="638937" y="219265"/>
                </a:lnTo>
                <a:lnTo>
                  <a:pt x="658915" y="179117"/>
                </a:lnTo>
                <a:lnTo>
                  <a:pt x="665154" y="141493"/>
                </a:lnTo>
                <a:lnTo>
                  <a:pt x="665988" y="120396"/>
                </a:lnTo>
                <a:lnTo>
                  <a:pt x="665154" y="99536"/>
                </a:lnTo>
                <a:lnTo>
                  <a:pt x="653796" y="47244"/>
                </a:lnTo>
                <a:lnTo>
                  <a:pt x="628935" y="13596"/>
                </a:lnTo>
                <a:lnTo>
                  <a:pt x="617220" y="7620"/>
                </a:lnTo>
                <a:lnTo>
                  <a:pt x="620268" y="0"/>
                </a:lnTo>
                <a:lnTo>
                  <a:pt x="658415" y="26574"/>
                </a:lnTo>
                <a:lnTo>
                  <a:pt x="679894" y="77914"/>
                </a:lnTo>
                <a:lnTo>
                  <a:pt x="684276" y="120396"/>
                </a:lnTo>
                <a:lnTo>
                  <a:pt x="683156" y="142422"/>
                </a:lnTo>
                <a:lnTo>
                  <a:pt x="674631" y="181903"/>
                </a:lnTo>
                <a:lnTo>
                  <a:pt x="647319" y="227076"/>
                </a:lnTo>
                <a:lnTo>
                  <a:pt x="634507" y="235648"/>
                </a:lnTo>
                <a:lnTo>
                  <a:pt x="620268" y="240792"/>
                </a:lnTo>
                <a:close/>
              </a:path>
              <a:path w="684530" h="241300">
                <a:moveTo>
                  <a:pt x="62484" y="240792"/>
                </a:moveTo>
                <a:lnTo>
                  <a:pt x="25622" y="215074"/>
                </a:lnTo>
                <a:lnTo>
                  <a:pt x="3810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5" y="14859"/>
                </a:lnTo>
                <a:lnTo>
                  <a:pt x="62484" y="0"/>
                </a:lnTo>
                <a:lnTo>
                  <a:pt x="65532" y="7620"/>
                </a:lnTo>
                <a:lnTo>
                  <a:pt x="54673" y="13596"/>
                </a:lnTo>
                <a:lnTo>
                  <a:pt x="44958" y="22288"/>
                </a:lnTo>
                <a:lnTo>
                  <a:pt x="24074" y="62960"/>
                </a:lnTo>
                <a:lnTo>
                  <a:pt x="18288" y="120396"/>
                </a:lnTo>
                <a:lnTo>
                  <a:pt x="18883" y="141493"/>
                </a:lnTo>
                <a:lnTo>
                  <a:pt x="28956" y="195072"/>
                </a:lnTo>
                <a:lnTo>
                  <a:pt x="54673" y="227433"/>
                </a:lnTo>
                <a:lnTo>
                  <a:pt x="65532" y="233172"/>
                </a:lnTo>
                <a:lnTo>
                  <a:pt x="62484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3488" y="5640323"/>
            <a:ext cx="1442085" cy="241300"/>
          </a:xfrm>
          <a:custGeom>
            <a:avLst/>
            <a:gdLst/>
            <a:ahLst/>
            <a:cxnLst/>
            <a:rect l="l" t="t" r="r" b="b"/>
            <a:pathLst>
              <a:path w="1442085" h="241300">
                <a:moveTo>
                  <a:pt x="1377696" y="240792"/>
                </a:moveTo>
                <a:lnTo>
                  <a:pt x="1374648" y="233172"/>
                </a:lnTo>
                <a:lnTo>
                  <a:pt x="1386363" y="227433"/>
                </a:lnTo>
                <a:lnTo>
                  <a:pt x="1396365" y="219265"/>
                </a:lnTo>
                <a:lnTo>
                  <a:pt x="1416343" y="179117"/>
                </a:lnTo>
                <a:lnTo>
                  <a:pt x="1422582" y="141493"/>
                </a:lnTo>
                <a:lnTo>
                  <a:pt x="1423416" y="120396"/>
                </a:lnTo>
                <a:lnTo>
                  <a:pt x="1422582" y="99536"/>
                </a:lnTo>
                <a:lnTo>
                  <a:pt x="1411224" y="47244"/>
                </a:lnTo>
                <a:lnTo>
                  <a:pt x="1386363" y="13596"/>
                </a:lnTo>
                <a:lnTo>
                  <a:pt x="1374648" y="7620"/>
                </a:lnTo>
                <a:lnTo>
                  <a:pt x="1377696" y="0"/>
                </a:lnTo>
                <a:lnTo>
                  <a:pt x="1415843" y="26574"/>
                </a:lnTo>
                <a:lnTo>
                  <a:pt x="1437322" y="77914"/>
                </a:lnTo>
                <a:lnTo>
                  <a:pt x="1441704" y="120396"/>
                </a:lnTo>
                <a:lnTo>
                  <a:pt x="1440584" y="142422"/>
                </a:lnTo>
                <a:lnTo>
                  <a:pt x="1432059" y="181903"/>
                </a:lnTo>
                <a:lnTo>
                  <a:pt x="1404747" y="227076"/>
                </a:lnTo>
                <a:lnTo>
                  <a:pt x="1391935" y="235648"/>
                </a:lnTo>
                <a:lnTo>
                  <a:pt x="1377696" y="240792"/>
                </a:lnTo>
                <a:close/>
              </a:path>
              <a:path w="1442085" h="241300">
                <a:moveTo>
                  <a:pt x="62483" y="240792"/>
                </a:moveTo>
                <a:lnTo>
                  <a:pt x="25622" y="215074"/>
                </a:lnTo>
                <a:lnTo>
                  <a:pt x="3809" y="162877"/>
                </a:lnTo>
                <a:lnTo>
                  <a:pt x="0" y="120396"/>
                </a:lnTo>
                <a:lnTo>
                  <a:pt x="904" y="98369"/>
                </a:lnTo>
                <a:lnTo>
                  <a:pt x="9001" y="58888"/>
                </a:lnTo>
                <a:lnTo>
                  <a:pt x="36194" y="14859"/>
                </a:lnTo>
                <a:lnTo>
                  <a:pt x="62483" y="0"/>
                </a:lnTo>
                <a:lnTo>
                  <a:pt x="65532" y="7620"/>
                </a:lnTo>
                <a:lnTo>
                  <a:pt x="54673" y="13596"/>
                </a:lnTo>
                <a:lnTo>
                  <a:pt x="44957" y="22288"/>
                </a:lnTo>
                <a:lnTo>
                  <a:pt x="24074" y="62960"/>
                </a:lnTo>
                <a:lnTo>
                  <a:pt x="18287" y="120396"/>
                </a:lnTo>
                <a:lnTo>
                  <a:pt x="18883" y="141493"/>
                </a:lnTo>
                <a:lnTo>
                  <a:pt x="28955" y="195072"/>
                </a:lnTo>
                <a:lnTo>
                  <a:pt x="54673" y="227433"/>
                </a:lnTo>
                <a:lnTo>
                  <a:pt x="65532" y="233172"/>
                </a:lnTo>
                <a:lnTo>
                  <a:pt x="62483" y="240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58896" y="4558110"/>
            <a:ext cx="3585210" cy="16471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38430" algn="ctr">
              <a:lnSpc>
                <a:spcPct val="100000"/>
              </a:lnSpc>
              <a:spcBef>
                <a:spcPts val="64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150">
              <a:latin typeface="Cambria Math"/>
              <a:cs typeface="Cambria Math"/>
            </a:endParaRPr>
          </a:p>
          <a:p>
            <a:pPr marL="1676400">
              <a:lnSpc>
                <a:spcPts val="1130"/>
              </a:lnSpc>
              <a:spcBef>
                <a:spcPts val="540"/>
              </a:spcBef>
              <a:tabLst>
                <a:tab pos="2440305" algn="l"/>
              </a:tabLst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2	3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  <a:p>
            <a:pPr marL="138430" algn="ctr">
              <a:lnSpc>
                <a:spcPts val="1130"/>
              </a:lnSpc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𝐼</a:t>
            </a:r>
            <a:r>
              <a:rPr sz="1150" spc="2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275" spc="89" baseline="-16339" dirty="0">
                <a:solidFill>
                  <a:srgbClr val="3F3F3F"/>
                </a:solidFill>
                <a:latin typeface="Cambria Math"/>
                <a:cs typeface="Cambria Math"/>
              </a:rPr>
              <a:t>rainy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1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𝑊𝑖𝑛𝑑𝑦</a:t>
            </a:r>
            <a:r>
              <a:rPr sz="1150" spc="3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15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 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725" spc="-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baseline="-3623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725" spc="7" baseline="-3623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 0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1045"/>
              </a:spcBef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spc="30" dirty="0">
                <a:solidFill>
                  <a:srgbClr val="3F3F3F"/>
                </a:solidFill>
                <a:latin typeface="Cambria Math"/>
                <a:cs typeface="Cambria Math"/>
              </a:rPr>
              <a:t>𝒇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𝑮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𝒂𝒊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95" baseline="-13888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8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359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𝑊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𝑖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𝑑𝑦</a:t>
            </a:r>
            <a:endParaRPr sz="1650">
              <a:latin typeface="Cambria Math"/>
              <a:cs typeface="Cambria Math"/>
            </a:endParaRPr>
          </a:p>
          <a:p>
            <a:pPr marL="100965">
              <a:lnSpc>
                <a:spcPct val="100000"/>
              </a:lnSpc>
              <a:spcBef>
                <a:spcPts val="409"/>
              </a:spcBef>
              <a:tabLst>
                <a:tab pos="1878964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95" baseline="-13888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8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50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800" baseline="-13888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800" spc="195" baseline="-13888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800" spc="12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72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spc="359" baseline="-13888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𝑾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endParaRPr sz="16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5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5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971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4667" y="2590800"/>
            <a:ext cx="4274819" cy="29230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26" y="2483635"/>
            <a:ext cx="4137025" cy="4578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4139" indent="-92075">
              <a:lnSpc>
                <a:spcPts val="1780"/>
              </a:lnSpc>
              <a:spcBef>
                <a:spcPts val="120"/>
              </a:spcBef>
              <a:buClr>
                <a:srgbClr val="E48311"/>
              </a:buClr>
              <a:buSzPct val="93548"/>
              <a:buFont typeface="Wingdings"/>
              <a:buChar char=""/>
              <a:tabLst>
                <a:tab pos="104775" algn="l"/>
              </a:tabLst>
            </a:pP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5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attribute:</a:t>
            </a:r>
            <a:r>
              <a:rPr sz="15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F3F3F"/>
                </a:solidFill>
                <a:latin typeface="Calibri"/>
                <a:cs typeface="Calibri"/>
              </a:rPr>
              <a:t>(let</a:t>
            </a:r>
            <a:r>
              <a:rPr sz="1550" spc="-5" dirty="0">
                <a:solidFill>
                  <a:srgbClr val="3F3F3F"/>
                </a:solidFill>
                <a:latin typeface="Calibri"/>
                <a:cs typeface="Calibri"/>
              </a:rPr>
              <a:t> say</a:t>
            </a:r>
            <a:r>
              <a:rPr sz="15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libri"/>
                <a:cs typeface="Calibri"/>
              </a:rPr>
              <a:t>Humidity)</a:t>
            </a:r>
            <a:endParaRPr sz="1550">
              <a:latin typeface="Calibri"/>
              <a:cs typeface="Calibri"/>
            </a:endParaRPr>
          </a:p>
          <a:p>
            <a:pPr marL="329565" lvl="1" indent="-151765">
              <a:lnSpc>
                <a:spcPts val="1600"/>
              </a:lnSpc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Calculate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Entropy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4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values,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i.e.,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F3F3F"/>
                </a:solidFill>
                <a:latin typeface="Calibri"/>
                <a:cs typeface="Calibri"/>
              </a:rPr>
              <a:t>‘High’,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Normal’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6235" y="3044951"/>
            <a:ext cx="1160145" cy="125095"/>
          </a:xfrm>
          <a:custGeom>
            <a:avLst/>
            <a:gdLst/>
            <a:ahLst/>
            <a:cxnLst/>
            <a:rect l="l" t="t" r="r" b="b"/>
            <a:pathLst>
              <a:path w="1160145" h="125094">
                <a:moveTo>
                  <a:pt x="1120140" y="124968"/>
                </a:moveTo>
                <a:lnTo>
                  <a:pt x="1118616" y="120396"/>
                </a:lnTo>
                <a:lnTo>
                  <a:pt x="1126045" y="117300"/>
                </a:lnTo>
                <a:lnTo>
                  <a:pt x="1132332" y="112776"/>
                </a:lnTo>
                <a:lnTo>
                  <a:pt x="1148548" y="73366"/>
                </a:lnTo>
                <a:lnTo>
                  <a:pt x="1149096" y="62484"/>
                </a:lnTo>
                <a:lnTo>
                  <a:pt x="1148548" y="51601"/>
                </a:lnTo>
                <a:lnTo>
                  <a:pt x="1132332" y="12192"/>
                </a:lnTo>
                <a:lnTo>
                  <a:pt x="1118616" y="4572"/>
                </a:lnTo>
                <a:lnTo>
                  <a:pt x="1120140" y="0"/>
                </a:lnTo>
                <a:lnTo>
                  <a:pt x="1154620" y="30765"/>
                </a:lnTo>
                <a:lnTo>
                  <a:pt x="1159764" y="62484"/>
                </a:lnTo>
                <a:lnTo>
                  <a:pt x="1159192" y="73628"/>
                </a:lnTo>
                <a:lnTo>
                  <a:pt x="1144571" y="111037"/>
                </a:lnTo>
                <a:lnTo>
                  <a:pt x="1129617" y="121848"/>
                </a:lnTo>
                <a:lnTo>
                  <a:pt x="1120140" y="124968"/>
                </a:lnTo>
                <a:close/>
              </a:path>
              <a:path w="1160145" h="125094">
                <a:moveTo>
                  <a:pt x="39623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3" y="0"/>
                </a:lnTo>
                <a:lnTo>
                  <a:pt x="42671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7" y="120396"/>
                </a:lnTo>
                <a:lnTo>
                  <a:pt x="39623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8762" y="3102342"/>
            <a:ext cx="21272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1467" y="3102864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420" y="2997185"/>
            <a:ext cx="247840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𝐻𝑢𝑚𝑖𝑑𝑖𝑡𝑦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𝐻𝑖𝑔ℎ  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1  </a:t>
            </a:r>
            <a:r>
              <a:rPr sz="1125" spc="202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2593" y="3061167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4375" y="2996183"/>
            <a:ext cx="297815" cy="222885"/>
          </a:xfrm>
          <a:custGeom>
            <a:avLst/>
            <a:gdLst/>
            <a:ahLst/>
            <a:cxnLst/>
            <a:rect l="l" t="t" r="r" b="b"/>
            <a:pathLst>
              <a:path w="297814" h="222885">
                <a:moveTo>
                  <a:pt x="50304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38" y="131000"/>
                </a:lnTo>
                <a:lnTo>
                  <a:pt x="12204" y="181356"/>
                </a:lnTo>
                <a:lnTo>
                  <a:pt x="37922" y="216509"/>
                </a:lnTo>
                <a:lnTo>
                  <a:pt x="48780" y="222504"/>
                </a:lnTo>
                <a:lnTo>
                  <a:pt x="50304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83" y="163766"/>
                </a:lnTo>
                <a:lnTo>
                  <a:pt x="12204" y="111252"/>
                </a:lnTo>
                <a:lnTo>
                  <a:pt x="12788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304" y="4572"/>
                </a:lnTo>
                <a:close/>
              </a:path>
              <a:path w="297814" h="222885">
                <a:moveTo>
                  <a:pt x="242316" y="106692"/>
                </a:moveTo>
                <a:lnTo>
                  <a:pt x="54864" y="106692"/>
                </a:lnTo>
                <a:lnTo>
                  <a:pt x="54864" y="115836"/>
                </a:lnTo>
                <a:lnTo>
                  <a:pt x="242316" y="115836"/>
                </a:lnTo>
                <a:lnTo>
                  <a:pt x="242316" y="106692"/>
                </a:lnTo>
                <a:close/>
              </a:path>
              <a:path w="297814" h="222885">
                <a:moveTo>
                  <a:pt x="297192" y="111252"/>
                </a:moveTo>
                <a:lnTo>
                  <a:pt x="290118" y="56603"/>
                </a:lnTo>
                <a:lnTo>
                  <a:pt x="268998" y="16002"/>
                </a:lnTo>
                <a:lnTo>
                  <a:pt x="248424" y="0"/>
                </a:lnTo>
                <a:lnTo>
                  <a:pt x="246888" y="4572"/>
                </a:lnTo>
                <a:lnTo>
                  <a:pt x="255473" y="11417"/>
                </a:lnTo>
                <a:lnTo>
                  <a:pt x="262902" y="20383"/>
                </a:lnTo>
                <a:lnTo>
                  <a:pt x="279209" y="58750"/>
                </a:lnTo>
                <a:lnTo>
                  <a:pt x="285000" y="111252"/>
                </a:lnTo>
                <a:lnTo>
                  <a:pt x="284403" y="130098"/>
                </a:lnTo>
                <a:lnTo>
                  <a:pt x="274332" y="178308"/>
                </a:lnTo>
                <a:lnTo>
                  <a:pt x="246888" y="217932"/>
                </a:lnTo>
                <a:lnTo>
                  <a:pt x="248424" y="222504"/>
                </a:lnTo>
                <a:lnTo>
                  <a:pt x="277571" y="195935"/>
                </a:lnTo>
                <a:lnTo>
                  <a:pt x="293954" y="149161"/>
                </a:lnTo>
                <a:lnTo>
                  <a:pt x="296354" y="131000"/>
                </a:lnTo>
                <a:lnTo>
                  <a:pt x="297192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5130" y="2917907"/>
            <a:ext cx="5467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162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6502" y="3102342"/>
            <a:ext cx="62611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545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2255" y="3102864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9872" y="2997185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1847" y="3061167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73652" y="2996183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5750" y="2925498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1+1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28515" y="3102864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08464" y="2997185"/>
            <a:ext cx="24066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6236" y="3537203"/>
            <a:ext cx="1327785" cy="125095"/>
          </a:xfrm>
          <a:custGeom>
            <a:avLst/>
            <a:gdLst/>
            <a:ahLst/>
            <a:cxnLst/>
            <a:rect l="l" t="t" r="r" b="b"/>
            <a:pathLst>
              <a:path w="1327785" h="125095">
                <a:moveTo>
                  <a:pt x="1287780" y="124968"/>
                </a:moveTo>
                <a:lnTo>
                  <a:pt x="1286256" y="120396"/>
                </a:lnTo>
                <a:lnTo>
                  <a:pt x="1293685" y="117300"/>
                </a:lnTo>
                <a:lnTo>
                  <a:pt x="1299972" y="112776"/>
                </a:lnTo>
                <a:lnTo>
                  <a:pt x="1316188" y="73366"/>
                </a:lnTo>
                <a:lnTo>
                  <a:pt x="1316736" y="62484"/>
                </a:lnTo>
                <a:lnTo>
                  <a:pt x="1316188" y="51601"/>
                </a:lnTo>
                <a:lnTo>
                  <a:pt x="1299972" y="12192"/>
                </a:lnTo>
                <a:lnTo>
                  <a:pt x="1286256" y="4572"/>
                </a:lnTo>
                <a:lnTo>
                  <a:pt x="1287780" y="0"/>
                </a:lnTo>
                <a:lnTo>
                  <a:pt x="1322260" y="30765"/>
                </a:lnTo>
                <a:lnTo>
                  <a:pt x="1327404" y="62484"/>
                </a:lnTo>
                <a:lnTo>
                  <a:pt x="1326832" y="73628"/>
                </a:lnTo>
                <a:lnTo>
                  <a:pt x="1312211" y="111037"/>
                </a:lnTo>
                <a:lnTo>
                  <a:pt x="1297257" y="121848"/>
                </a:lnTo>
                <a:lnTo>
                  <a:pt x="1287780" y="124968"/>
                </a:lnTo>
                <a:close/>
              </a:path>
              <a:path w="1327785" h="125095">
                <a:moveTo>
                  <a:pt x="39624" y="124968"/>
                </a:moveTo>
                <a:lnTo>
                  <a:pt x="5786" y="94202"/>
                </a:lnTo>
                <a:lnTo>
                  <a:pt x="0" y="62484"/>
                </a:lnTo>
                <a:lnTo>
                  <a:pt x="595" y="51339"/>
                </a:lnTo>
                <a:lnTo>
                  <a:pt x="16049" y="13930"/>
                </a:lnTo>
                <a:lnTo>
                  <a:pt x="39624" y="0"/>
                </a:lnTo>
                <a:lnTo>
                  <a:pt x="42671" y="4572"/>
                </a:lnTo>
                <a:lnTo>
                  <a:pt x="35218" y="7667"/>
                </a:lnTo>
                <a:lnTo>
                  <a:pt x="28765" y="12192"/>
                </a:lnTo>
                <a:lnTo>
                  <a:pt x="12501" y="51601"/>
                </a:lnTo>
                <a:lnTo>
                  <a:pt x="12191" y="62484"/>
                </a:lnTo>
                <a:lnTo>
                  <a:pt x="12501" y="73366"/>
                </a:lnTo>
                <a:lnTo>
                  <a:pt x="28574" y="112776"/>
                </a:lnTo>
                <a:lnTo>
                  <a:pt x="41147" y="120396"/>
                </a:lnTo>
                <a:lnTo>
                  <a:pt x="39624" y="12496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0632" y="3595115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8420" y="3489461"/>
            <a:ext cx="26460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22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𝐻𝑢𝑚𝑖𝑑𝑖𝑡𝑦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𝑁𝑜𝑟𝑚𝑎𝑙  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-19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050" spc="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25" spc="52" baseline="44444" dirty="0">
                <a:solidFill>
                  <a:srgbClr val="3F3F3F"/>
                </a:solidFill>
                <a:latin typeface="Cambria Math"/>
                <a:cs typeface="Cambria Math"/>
              </a:rPr>
              <a:t>2  </a:t>
            </a:r>
            <a:r>
              <a:rPr sz="1125" spc="172" baseline="4444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𝑙𝑜𝑔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0227" y="3553440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2028" y="3488435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50292" y="4572"/>
                </a:moveTo>
                <a:lnTo>
                  <a:pt x="19621" y="27432"/>
                </a:lnTo>
                <a:lnTo>
                  <a:pt x="3238" y="73342"/>
                </a:lnTo>
                <a:lnTo>
                  <a:pt x="0" y="111252"/>
                </a:lnTo>
                <a:lnTo>
                  <a:pt x="825" y="131000"/>
                </a:lnTo>
                <a:lnTo>
                  <a:pt x="12192" y="181356"/>
                </a:lnTo>
                <a:lnTo>
                  <a:pt x="37909" y="216509"/>
                </a:lnTo>
                <a:lnTo>
                  <a:pt x="48768" y="222504"/>
                </a:lnTo>
                <a:lnTo>
                  <a:pt x="50292" y="217932"/>
                </a:lnTo>
                <a:lnTo>
                  <a:pt x="41719" y="211099"/>
                </a:lnTo>
                <a:lnTo>
                  <a:pt x="34290" y="202120"/>
                </a:lnTo>
                <a:lnTo>
                  <a:pt x="17970" y="163766"/>
                </a:lnTo>
                <a:lnTo>
                  <a:pt x="12192" y="111252"/>
                </a:lnTo>
                <a:lnTo>
                  <a:pt x="12776" y="92417"/>
                </a:lnTo>
                <a:lnTo>
                  <a:pt x="22860" y="44196"/>
                </a:lnTo>
                <a:lnTo>
                  <a:pt x="41719" y="11417"/>
                </a:lnTo>
                <a:lnTo>
                  <a:pt x="50292" y="4572"/>
                </a:lnTo>
                <a:close/>
              </a:path>
              <a:path w="297179" h="222885">
                <a:moveTo>
                  <a:pt x="242303" y="106692"/>
                </a:moveTo>
                <a:lnTo>
                  <a:pt x="54851" y="106692"/>
                </a:lnTo>
                <a:lnTo>
                  <a:pt x="54851" y="115824"/>
                </a:lnTo>
                <a:lnTo>
                  <a:pt x="242303" y="115824"/>
                </a:lnTo>
                <a:lnTo>
                  <a:pt x="242303" y="106692"/>
                </a:lnTo>
                <a:close/>
              </a:path>
              <a:path w="297179" h="222885">
                <a:moveTo>
                  <a:pt x="297180" y="111252"/>
                </a:moveTo>
                <a:lnTo>
                  <a:pt x="290106" y="56603"/>
                </a:lnTo>
                <a:lnTo>
                  <a:pt x="268986" y="16002"/>
                </a:lnTo>
                <a:lnTo>
                  <a:pt x="248412" y="0"/>
                </a:lnTo>
                <a:lnTo>
                  <a:pt x="246888" y="4572"/>
                </a:lnTo>
                <a:lnTo>
                  <a:pt x="255460" y="11417"/>
                </a:lnTo>
                <a:lnTo>
                  <a:pt x="262890" y="20383"/>
                </a:lnTo>
                <a:lnTo>
                  <a:pt x="279196" y="58750"/>
                </a:lnTo>
                <a:lnTo>
                  <a:pt x="284988" y="111252"/>
                </a:lnTo>
                <a:lnTo>
                  <a:pt x="284391" y="130098"/>
                </a:lnTo>
                <a:lnTo>
                  <a:pt x="274320" y="178308"/>
                </a:lnTo>
                <a:lnTo>
                  <a:pt x="246888" y="217932"/>
                </a:lnTo>
                <a:lnTo>
                  <a:pt x="248412" y="222504"/>
                </a:lnTo>
                <a:lnTo>
                  <a:pt x="277558" y="195935"/>
                </a:lnTo>
                <a:lnTo>
                  <a:pt x="293941" y="149161"/>
                </a:lnTo>
                <a:lnTo>
                  <a:pt x="296341" y="131000"/>
                </a:lnTo>
                <a:lnTo>
                  <a:pt x="297180" y="11125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52788" y="3410150"/>
            <a:ext cx="5467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6162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575" spc="-284" baseline="-3174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75" spc="337" baseline="-3174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7908" y="3594584"/>
            <a:ext cx="118237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68325" algn="l"/>
                <a:tab pos="981710" algn="l"/>
              </a:tabLst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	2</a:t>
            </a:r>
            <a:r>
              <a:rPr sz="750" spc="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9896" y="3595115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37496" y="3489461"/>
            <a:ext cx="2228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𝑙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𝑔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0986" y="3553440"/>
            <a:ext cx="831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2815" y="3488435"/>
            <a:ext cx="297180" cy="222885"/>
          </a:xfrm>
          <a:custGeom>
            <a:avLst/>
            <a:gdLst/>
            <a:ahLst/>
            <a:cxnLst/>
            <a:rect l="l" t="t" r="r" b="b"/>
            <a:pathLst>
              <a:path w="297179" h="222885">
                <a:moveTo>
                  <a:pt x="248412" y="222504"/>
                </a:moveTo>
                <a:lnTo>
                  <a:pt x="246888" y="217931"/>
                </a:lnTo>
                <a:lnTo>
                  <a:pt x="255460" y="211097"/>
                </a:lnTo>
                <a:lnTo>
                  <a:pt x="262890" y="202120"/>
                </a:lnTo>
                <a:lnTo>
                  <a:pt x="279201" y="163758"/>
                </a:lnTo>
                <a:lnTo>
                  <a:pt x="284988" y="111252"/>
                </a:lnTo>
                <a:lnTo>
                  <a:pt x="284392" y="92416"/>
                </a:lnTo>
                <a:lnTo>
                  <a:pt x="274320" y="44196"/>
                </a:lnTo>
                <a:lnTo>
                  <a:pt x="246888" y="4572"/>
                </a:lnTo>
                <a:lnTo>
                  <a:pt x="248412" y="0"/>
                </a:lnTo>
                <a:lnTo>
                  <a:pt x="277558" y="27432"/>
                </a:lnTo>
                <a:lnTo>
                  <a:pt x="293941" y="73342"/>
                </a:lnTo>
                <a:lnTo>
                  <a:pt x="297180" y="111252"/>
                </a:lnTo>
                <a:lnTo>
                  <a:pt x="296346" y="130992"/>
                </a:lnTo>
                <a:lnTo>
                  <a:pt x="284988" y="181356"/>
                </a:lnTo>
                <a:lnTo>
                  <a:pt x="259270" y="216503"/>
                </a:lnTo>
                <a:lnTo>
                  <a:pt x="248412" y="222504"/>
                </a:lnTo>
                <a:close/>
              </a:path>
              <a:path w="297179" h="222885">
                <a:moveTo>
                  <a:pt x="48768" y="222504"/>
                </a:moveTo>
                <a:lnTo>
                  <a:pt x="19621" y="195929"/>
                </a:lnTo>
                <a:lnTo>
                  <a:pt x="3238" y="149161"/>
                </a:lnTo>
                <a:lnTo>
                  <a:pt x="0" y="111252"/>
                </a:lnTo>
                <a:lnTo>
                  <a:pt x="833" y="91511"/>
                </a:lnTo>
                <a:lnTo>
                  <a:pt x="12192" y="41148"/>
                </a:lnTo>
                <a:lnTo>
                  <a:pt x="37909" y="6858"/>
                </a:lnTo>
                <a:lnTo>
                  <a:pt x="48768" y="0"/>
                </a:lnTo>
                <a:lnTo>
                  <a:pt x="50292" y="4572"/>
                </a:lnTo>
                <a:lnTo>
                  <a:pt x="41719" y="11406"/>
                </a:lnTo>
                <a:lnTo>
                  <a:pt x="34289" y="20383"/>
                </a:lnTo>
                <a:lnTo>
                  <a:pt x="17978" y="58745"/>
                </a:lnTo>
                <a:lnTo>
                  <a:pt x="12192" y="111252"/>
                </a:lnTo>
                <a:lnTo>
                  <a:pt x="12787" y="130087"/>
                </a:lnTo>
                <a:lnTo>
                  <a:pt x="22860" y="178307"/>
                </a:lnTo>
                <a:lnTo>
                  <a:pt x="50292" y="217931"/>
                </a:lnTo>
                <a:lnTo>
                  <a:pt x="48768" y="2225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84950" y="3417741"/>
            <a:ext cx="212725" cy="321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25" dirty="0">
                <a:solidFill>
                  <a:srgbClr val="3F3F3F"/>
                </a:solidFill>
                <a:latin typeface="Cambria Math"/>
                <a:cs typeface="Cambria Math"/>
              </a:rPr>
              <a:t>1+2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97679" y="3595115"/>
            <a:ext cx="187960" cy="9525"/>
          </a:xfrm>
          <a:custGeom>
            <a:avLst/>
            <a:gdLst/>
            <a:ahLst/>
            <a:cxnLst/>
            <a:rect l="l" t="t" r="r" b="b"/>
            <a:pathLst>
              <a:path w="187960" h="9525">
                <a:moveTo>
                  <a:pt x="187451" y="9143"/>
                </a:moveTo>
                <a:lnTo>
                  <a:pt x="0" y="9143"/>
                </a:lnTo>
                <a:lnTo>
                  <a:pt x="0" y="0"/>
                </a:lnTo>
                <a:lnTo>
                  <a:pt x="187451" y="0"/>
                </a:lnTo>
                <a:lnTo>
                  <a:pt x="187451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76063" y="3489461"/>
            <a:ext cx="49530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47744" y="3883152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4007" y="3883152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7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7" y="0"/>
                </a:lnTo>
                <a:lnTo>
                  <a:pt x="10667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44544" y="3835372"/>
            <a:ext cx="14033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u="sng" spc="6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52718" y="3899367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u="sng" spc="6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v</a:t>
            </a:r>
            <a:r>
              <a:rPr sz="750" u="sng" spc="8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 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18788" y="4076700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01440" y="4076700"/>
            <a:ext cx="10795" cy="123825"/>
          </a:xfrm>
          <a:custGeom>
            <a:avLst/>
            <a:gdLst/>
            <a:ahLst/>
            <a:cxnLst/>
            <a:rect l="l" t="t" r="r" b="b"/>
            <a:pathLst>
              <a:path w="10795" h="123825">
                <a:moveTo>
                  <a:pt x="10668" y="123444"/>
                </a:moveTo>
                <a:lnTo>
                  <a:pt x="0" y="123444"/>
                </a:lnTo>
                <a:lnTo>
                  <a:pt x="0" y="0"/>
                </a:lnTo>
                <a:lnTo>
                  <a:pt x="10668" y="0"/>
                </a:lnTo>
                <a:lnTo>
                  <a:pt x="10668" y="12344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14648" y="4028941"/>
            <a:ext cx="977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13165" y="4001455"/>
            <a:ext cx="819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60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83795" y="3937496"/>
            <a:ext cx="7772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𝐸𝑛𝑡𝑟𝑜𝑝𝑦(𝑆</a:t>
            </a:r>
            <a:r>
              <a:rPr sz="10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82942" y="3734192"/>
            <a:ext cx="2263775" cy="556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95500">
              <a:lnSpc>
                <a:spcPct val="100000"/>
              </a:lnSpc>
              <a:spcBef>
                <a:spcPts val="409"/>
              </a:spcBef>
            </a:pPr>
            <a:r>
              <a:rPr sz="750" spc="30" dirty="0">
                <a:solidFill>
                  <a:srgbClr val="3F3F3F"/>
                </a:solidFill>
                <a:latin typeface="Cambria Math"/>
                <a:cs typeface="Cambria Math"/>
              </a:rPr>
              <a:t>|v|</a:t>
            </a:r>
            <a:endParaRPr sz="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84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endParaRPr sz="1050">
              <a:latin typeface="Cambria Math"/>
              <a:cs typeface="Cambria Math"/>
            </a:endParaRPr>
          </a:p>
          <a:p>
            <a:pPr marL="2061845">
              <a:lnSpc>
                <a:spcPct val="100000"/>
              </a:lnSpc>
              <a:spcBef>
                <a:spcPts val="400"/>
              </a:spcBef>
            </a:pPr>
            <a:r>
              <a:rPr sz="750" spc="85" dirty="0">
                <a:solidFill>
                  <a:srgbClr val="3F3F3F"/>
                </a:solidFill>
                <a:latin typeface="Cambria Math"/>
                <a:cs typeface="Cambria Math"/>
              </a:rPr>
              <a:t>v</a:t>
            </a:r>
            <a:r>
              <a:rPr sz="75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75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7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4771" y="4649723"/>
            <a:ext cx="1087120" cy="165100"/>
          </a:xfrm>
          <a:custGeom>
            <a:avLst/>
            <a:gdLst/>
            <a:ahLst/>
            <a:cxnLst/>
            <a:rect l="l" t="t" r="r" b="b"/>
            <a:pathLst>
              <a:path w="1087120" h="165100">
                <a:moveTo>
                  <a:pt x="1043940" y="164592"/>
                </a:moveTo>
                <a:lnTo>
                  <a:pt x="1042416" y="158495"/>
                </a:lnTo>
                <a:lnTo>
                  <a:pt x="1049869" y="155090"/>
                </a:lnTo>
                <a:lnTo>
                  <a:pt x="1056322" y="149542"/>
                </a:lnTo>
                <a:lnTo>
                  <a:pt x="1072896" y="109728"/>
                </a:lnTo>
                <a:lnTo>
                  <a:pt x="1074420" y="82296"/>
                </a:lnTo>
                <a:lnTo>
                  <a:pt x="1074086" y="68008"/>
                </a:lnTo>
                <a:lnTo>
                  <a:pt x="1061918" y="22812"/>
                </a:lnTo>
                <a:lnTo>
                  <a:pt x="1042416" y="6096"/>
                </a:lnTo>
                <a:lnTo>
                  <a:pt x="1043940" y="0"/>
                </a:lnTo>
                <a:lnTo>
                  <a:pt x="1075944" y="28956"/>
                </a:lnTo>
                <a:lnTo>
                  <a:pt x="1086016" y="67746"/>
                </a:lnTo>
                <a:lnTo>
                  <a:pt x="1086612" y="82296"/>
                </a:lnTo>
                <a:lnTo>
                  <a:pt x="1086016" y="97488"/>
                </a:lnTo>
                <a:lnTo>
                  <a:pt x="1075944" y="135636"/>
                </a:lnTo>
                <a:lnTo>
                  <a:pt x="1053655" y="160924"/>
                </a:lnTo>
                <a:lnTo>
                  <a:pt x="1043940" y="164592"/>
                </a:lnTo>
                <a:close/>
              </a:path>
              <a:path w="1087120" h="165100">
                <a:moveTo>
                  <a:pt x="42671" y="164592"/>
                </a:moveTo>
                <a:lnTo>
                  <a:pt x="10667" y="135636"/>
                </a:lnTo>
                <a:lnTo>
                  <a:pt x="595" y="97488"/>
                </a:lnTo>
                <a:lnTo>
                  <a:pt x="0" y="82296"/>
                </a:lnTo>
                <a:lnTo>
                  <a:pt x="595" y="67746"/>
                </a:lnTo>
                <a:lnTo>
                  <a:pt x="10667" y="28956"/>
                </a:lnTo>
                <a:lnTo>
                  <a:pt x="42671" y="0"/>
                </a:lnTo>
                <a:lnTo>
                  <a:pt x="44195" y="6096"/>
                </a:lnTo>
                <a:lnTo>
                  <a:pt x="36742" y="10144"/>
                </a:lnTo>
                <a:lnTo>
                  <a:pt x="30289" y="15621"/>
                </a:lnTo>
                <a:lnTo>
                  <a:pt x="14287" y="54864"/>
                </a:lnTo>
                <a:lnTo>
                  <a:pt x="12191" y="82296"/>
                </a:lnTo>
                <a:lnTo>
                  <a:pt x="12739" y="96583"/>
                </a:lnTo>
                <a:lnTo>
                  <a:pt x="24693" y="141993"/>
                </a:lnTo>
                <a:lnTo>
                  <a:pt x="44195" y="158495"/>
                </a:lnTo>
                <a:lnTo>
                  <a:pt x="42671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81883" y="4727447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3"/>
                </a:moveTo>
                <a:lnTo>
                  <a:pt x="0" y="9143"/>
                </a:lnTo>
                <a:lnTo>
                  <a:pt x="0" y="0"/>
                </a:lnTo>
                <a:lnTo>
                  <a:pt x="313943" y="0"/>
                </a:lnTo>
                <a:lnTo>
                  <a:pt x="3139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2067" y="4727447"/>
            <a:ext cx="314325" cy="9525"/>
          </a:xfrm>
          <a:custGeom>
            <a:avLst/>
            <a:gdLst/>
            <a:ahLst/>
            <a:cxnLst/>
            <a:rect l="l" t="t" r="r" b="b"/>
            <a:pathLst>
              <a:path w="314325" h="9525">
                <a:moveTo>
                  <a:pt x="313943" y="9143"/>
                </a:moveTo>
                <a:lnTo>
                  <a:pt x="0" y="9143"/>
                </a:lnTo>
                <a:lnTo>
                  <a:pt x="0" y="0"/>
                </a:lnTo>
                <a:lnTo>
                  <a:pt x="313943" y="0"/>
                </a:lnTo>
                <a:lnTo>
                  <a:pt x="313943" y="91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9148" y="4956047"/>
            <a:ext cx="1670685" cy="228600"/>
          </a:xfrm>
          <a:custGeom>
            <a:avLst/>
            <a:gdLst/>
            <a:ahLst/>
            <a:cxnLst/>
            <a:rect l="l" t="t" r="r" b="b"/>
            <a:pathLst>
              <a:path w="1670685" h="228600">
                <a:moveTo>
                  <a:pt x="1610868" y="228600"/>
                </a:moveTo>
                <a:lnTo>
                  <a:pt x="1607820" y="220980"/>
                </a:lnTo>
                <a:lnTo>
                  <a:pt x="1618416" y="215265"/>
                </a:lnTo>
                <a:lnTo>
                  <a:pt x="1627441" y="207264"/>
                </a:lnTo>
                <a:lnTo>
                  <a:pt x="1646467" y="169592"/>
                </a:lnTo>
                <a:lnTo>
                  <a:pt x="1653540" y="114300"/>
                </a:lnTo>
                <a:lnTo>
                  <a:pt x="1652706" y="94559"/>
                </a:lnTo>
                <a:lnTo>
                  <a:pt x="1641348" y="44196"/>
                </a:lnTo>
                <a:lnTo>
                  <a:pt x="1618416" y="13335"/>
                </a:lnTo>
                <a:lnTo>
                  <a:pt x="1607820" y="7620"/>
                </a:lnTo>
                <a:lnTo>
                  <a:pt x="1610868" y="0"/>
                </a:lnTo>
                <a:lnTo>
                  <a:pt x="1646229" y="25288"/>
                </a:lnTo>
                <a:lnTo>
                  <a:pt x="1666684" y="74104"/>
                </a:lnTo>
                <a:lnTo>
                  <a:pt x="1670304" y="114300"/>
                </a:lnTo>
                <a:lnTo>
                  <a:pt x="1669422" y="135183"/>
                </a:lnTo>
                <a:lnTo>
                  <a:pt x="1655064" y="188976"/>
                </a:lnTo>
                <a:lnTo>
                  <a:pt x="1623988" y="223480"/>
                </a:lnTo>
                <a:lnTo>
                  <a:pt x="1610868" y="228600"/>
                </a:lnTo>
                <a:close/>
              </a:path>
              <a:path w="1670685" h="228600">
                <a:moveTo>
                  <a:pt x="59435" y="228600"/>
                </a:moveTo>
                <a:lnTo>
                  <a:pt x="24074" y="203525"/>
                </a:lnTo>
                <a:lnTo>
                  <a:pt x="4190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39" y="39624"/>
                </a:lnTo>
                <a:lnTo>
                  <a:pt x="46315" y="5762"/>
                </a:lnTo>
                <a:lnTo>
                  <a:pt x="59435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3" y="114300"/>
                </a:lnTo>
                <a:lnTo>
                  <a:pt x="17597" y="134254"/>
                </a:lnTo>
                <a:lnTo>
                  <a:pt x="28955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5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7439" y="5244084"/>
            <a:ext cx="649605" cy="228600"/>
          </a:xfrm>
          <a:custGeom>
            <a:avLst/>
            <a:gdLst/>
            <a:ahLst/>
            <a:cxnLst/>
            <a:rect l="l" t="t" r="r" b="b"/>
            <a:pathLst>
              <a:path w="649605" h="228600">
                <a:moveTo>
                  <a:pt x="589787" y="228600"/>
                </a:moveTo>
                <a:lnTo>
                  <a:pt x="586739" y="220980"/>
                </a:lnTo>
                <a:lnTo>
                  <a:pt x="597336" y="215265"/>
                </a:lnTo>
                <a:lnTo>
                  <a:pt x="606361" y="207264"/>
                </a:lnTo>
                <a:lnTo>
                  <a:pt x="625387" y="169592"/>
                </a:lnTo>
                <a:lnTo>
                  <a:pt x="632459" y="114300"/>
                </a:lnTo>
                <a:lnTo>
                  <a:pt x="631626" y="94559"/>
                </a:lnTo>
                <a:lnTo>
                  <a:pt x="620267" y="44196"/>
                </a:lnTo>
                <a:lnTo>
                  <a:pt x="597336" y="13335"/>
                </a:lnTo>
                <a:lnTo>
                  <a:pt x="586739" y="7620"/>
                </a:lnTo>
                <a:lnTo>
                  <a:pt x="589787" y="0"/>
                </a:lnTo>
                <a:lnTo>
                  <a:pt x="625149" y="25288"/>
                </a:lnTo>
                <a:lnTo>
                  <a:pt x="645604" y="74104"/>
                </a:lnTo>
                <a:lnTo>
                  <a:pt x="649224" y="114300"/>
                </a:lnTo>
                <a:lnTo>
                  <a:pt x="648342" y="135183"/>
                </a:lnTo>
                <a:lnTo>
                  <a:pt x="633983" y="188976"/>
                </a:lnTo>
                <a:lnTo>
                  <a:pt x="602908" y="223480"/>
                </a:lnTo>
                <a:lnTo>
                  <a:pt x="589787" y="228600"/>
                </a:lnTo>
                <a:close/>
              </a:path>
              <a:path w="649605" h="228600">
                <a:moveTo>
                  <a:pt x="59435" y="228600"/>
                </a:moveTo>
                <a:lnTo>
                  <a:pt x="24074" y="203525"/>
                </a:lnTo>
                <a:lnTo>
                  <a:pt x="4190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39" y="39624"/>
                </a:lnTo>
                <a:lnTo>
                  <a:pt x="46315" y="5762"/>
                </a:lnTo>
                <a:lnTo>
                  <a:pt x="59435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3" y="114300"/>
                </a:lnTo>
                <a:lnTo>
                  <a:pt x="17597" y="134254"/>
                </a:lnTo>
                <a:lnTo>
                  <a:pt x="28955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5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1276" y="5244084"/>
            <a:ext cx="1671955" cy="228600"/>
          </a:xfrm>
          <a:custGeom>
            <a:avLst/>
            <a:gdLst/>
            <a:ahLst/>
            <a:cxnLst/>
            <a:rect l="l" t="t" r="r" b="b"/>
            <a:pathLst>
              <a:path w="1671954" h="228600">
                <a:moveTo>
                  <a:pt x="1612392" y="228600"/>
                </a:moveTo>
                <a:lnTo>
                  <a:pt x="1609344" y="220980"/>
                </a:lnTo>
                <a:lnTo>
                  <a:pt x="1619940" y="215265"/>
                </a:lnTo>
                <a:lnTo>
                  <a:pt x="1628965" y="207264"/>
                </a:lnTo>
                <a:lnTo>
                  <a:pt x="1647991" y="169592"/>
                </a:lnTo>
                <a:lnTo>
                  <a:pt x="1655064" y="114300"/>
                </a:lnTo>
                <a:lnTo>
                  <a:pt x="1654230" y="94559"/>
                </a:lnTo>
                <a:lnTo>
                  <a:pt x="1642872" y="44196"/>
                </a:lnTo>
                <a:lnTo>
                  <a:pt x="1619940" y="13335"/>
                </a:lnTo>
                <a:lnTo>
                  <a:pt x="1609344" y="7620"/>
                </a:lnTo>
                <a:lnTo>
                  <a:pt x="1612392" y="0"/>
                </a:lnTo>
                <a:lnTo>
                  <a:pt x="1647753" y="25288"/>
                </a:lnTo>
                <a:lnTo>
                  <a:pt x="1668208" y="74104"/>
                </a:lnTo>
                <a:lnTo>
                  <a:pt x="1671828" y="114300"/>
                </a:lnTo>
                <a:lnTo>
                  <a:pt x="1670946" y="135183"/>
                </a:lnTo>
                <a:lnTo>
                  <a:pt x="1656588" y="188976"/>
                </a:lnTo>
                <a:lnTo>
                  <a:pt x="1625512" y="223480"/>
                </a:lnTo>
                <a:lnTo>
                  <a:pt x="1612392" y="228600"/>
                </a:lnTo>
                <a:close/>
              </a:path>
              <a:path w="1671954" h="228600">
                <a:moveTo>
                  <a:pt x="59436" y="228600"/>
                </a:moveTo>
                <a:lnTo>
                  <a:pt x="24074" y="203525"/>
                </a:lnTo>
                <a:lnTo>
                  <a:pt x="4191" y="154495"/>
                </a:lnTo>
                <a:lnTo>
                  <a:pt x="0" y="114300"/>
                </a:lnTo>
                <a:lnTo>
                  <a:pt x="1095" y="93416"/>
                </a:lnTo>
                <a:lnTo>
                  <a:pt x="15240" y="39624"/>
                </a:lnTo>
                <a:lnTo>
                  <a:pt x="46315" y="5762"/>
                </a:lnTo>
                <a:lnTo>
                  <a:pt x="59436" y="0"/>
                </a:lnTo>
                <a:lnTo>
                  <a:pt x="62483" y="7620"/>
                </a:lnTo>
                <a:lnTo>
                  <a:pt x="51887" y="13335"/>
                </a:lnTo>
                <a:lnTo>
                  <a:pt x="42862" y="21336"/>
                </a:lnTo>
                <a:lnTo>
                  <a:pt x="23836" y="59650"/>
                </a:lnTo>
                <a:lnTo>
                  <a:pt x="16763" y="114300"/>
                </a:lnTo>
                <a:lnTo>
                  <a:pt x="17597" y="134254"/>
                </a:lnTo>
                <a:lnTo>
                  <a:pt x="28955" y="184404"/>
                </a:lnTo>
                <a:lnTo>
                  <a:pt x="51887" y="215265"/>
                </a:lnTo>
                <a:lnTo>
                  <a:pt x="62483" y="220980"/>
                </a:lnTo>
                <a:lnTo>
                  <a:pt x="59436" y="2286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5714" y="4219231"/>
            <a:ext cx="5293995" cy="2006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660"/>
              </a:spcBef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𝐴𝑣𝑒𝑟𝑎𝑔𝑒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𝐼𝑛𝑓𝑜𝑟𝑚𝑎𝑡𝑖𝑜𝑛</a:t>
            </a:r>
            <a:r>
              <a:rPr sz="10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𝐸𝑛𝑡𝑟𝑜𝑝𝑦</a:t>
            </a:r>
            <a:r>
              <a:rPr sz="10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382270" algn="ctr">
              <a:lnSpc>
                <a:spcPts val="1030"/>
              </a:lnSpc>
              <a:spcBef>
                <a:spcPts val="560"/>
              </a:spcBef>
              <a:tabLst>
                <a:tab pos="1092835" algn="l"/>
              </a:tabLst>
            </a:pP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	2</a:t>
            </a:r>
            <a:r>
              <a:rPr sz="10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 marL="33655" algn="ctr">
              <a:lnSpc>
                <a:spcPts val="1030"/>
              </a:lnSpc>
            </a:pP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𝐼 </a:t>
            </a:r>
            <a:r>
              <a:rPr sz="10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125" spc="104" baseline="-14814" dirty="0">
                <a:solidFill>
                  <a:srgbClr val="3F3F3F"/>
                </a:solidFill>
                <a:latin typeface="Cambria Math"/>
                <a:cs typeface="Cambria Math"/>
              </a:rPr>
              <a:t>rainy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0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𝐻𝑢𝑚𝑖𝑑𝑖𝑡𝑦 </a:t>
            </a:r>
            <a:r>
              <a:rPr sz="10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0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0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575" spc="22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75" spc="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75" spc="15" baseline="-3703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575" spc="30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0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0.918</a:t>
            </a:r>
            <a:r>
              <a:rPr sz="10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ambria Math"/>
                <a:cs typeface="Cambria Math"/>
              </a:rPr>
              <a:t>0.951</a:t>
            </a:r>
            <a:endParaRPr sz="1050">
              <a:latin typeface="Cambria Math"/>
              <a:cs typeface="Cambria Math"/>
            </a:endParaRPr>
          </a:p>
          <a:p>
            <a:pPr marL="847725">
              <a:lnSpc>
                <a:spcPct val="100000"/>
              </a:lnSpc>
              <a:spcBef>
                <a:spcPts val="1015"/>
              </a:spcBef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𝑰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𝒇𝒐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𝒂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𝒕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𝑮𝒂𝒊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195" baseline="-14492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725" spc="217" baseline="-14492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725" spc="97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322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𝑯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𝒖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𝒕𝒚</a:t>
            </a:r>
            <a:endParaRPr sz="1550">
              <a:latin typeface="Cambria Math"/>
              <a:cs typeface="Cambria Math"/>
            </a:endParaRPr>
          </a:p>
          <a:p>
            <a:pPr marL="847725">
              <a:lnSpc>
                <a:spcPct val="100000"/>
              </a:lnSpc>
              <a:spcBef>
                <a:spcPts val="405"/>
              </a:spcBef>
              <a:tabLst>
                <a:tab pos="2526665" algn="l"/>
              </a:tabLst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𝑬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𝒏𝒕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𝒓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𝒐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𝒑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𝒚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195" baseline="-14492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725" spc="217" baseline="-14492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725" spc="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225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𝐈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45" dirty="0">
                <a:solidFill>
                  <a:srgbClr val="3F3F3F"/>
                </a:solidFill>
                <a:latin typeface="Cambria Math"/>
                <a:cs typeface="Cambria Math"/>
              </a:rPr>
              <a:t>𝑆</a:t>
            </a:r>
            <a:r>
              <a:rPr sz="1725" spc="195" baseline="-14492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725" spc="217" baseline="-14492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725" spc="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135" baseline="-144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345" baseline="-14492" dirty="0">
                <a:solidFill>
                  <a:srgbClr val="3F3F3F"/>
                </a:solidFill>
                <a:latin typeface="Cambria Math"/>
                <a:cs typeface="Cambria Math"/>
              </a:rPr>
              <a:t>y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5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𝑯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𝒖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𝒎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𝒅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𝒕𝒚</a:t>
            </a:r>
            <a:endParaRPr sz="1550">
              <a:latin typeface="Cambria Math"/>
              <a:cs typeface="Cambria Math"/>
            </a:endParaRPr>
          </a:p>
          <a:p>
            <a:pPr marL="828040">
              <a:lnSpc>
                <a:spcPct val="100000"/>
              </a:lnSpc>
              <a:spcBef>
                <a:spcPts val="535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𝟕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𝟗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0.020</a:t>
            </a:r>
            <a:endParaRPr sz="1450">
              <a:latin typeface="Times New Roman"/>
              <a:cs typeface="Times New Roman"/>
            </a:endParaRPr>
          </a:p>
          <a:p>
            <a:pPr marL="50800" marR="43180">
              <a:lnSpc>
                <a:spcPts val="1610"/>
              </a:lnSpc>
              <a:spcBef>
                <a:spcPts val="545"/>
              </a:spcBef>
            </a:pP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Since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Information</a:t>
            </a:r>
            <a:r>
              <a:rPr sz="14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Gain</a:t>
            </a:r>
            <a:r>
              <a:rPr sz="14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root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Outlook=Rainy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maximum</a:t>
            </a:r>
            <a:r>
              <a:rPr sz="1450" b="1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b="1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imes New Roman"/>
                <a:cs typeface="Times New Roman"/>
              </a:rPr>
              <a:t>Windy,</a:t>
            </a:r>
            <a:r>
              <a:rPr sz="14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node</a:t>
            </a:r>
            <a:r>
              <a:rPr sz="14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Split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under</a:t>
            </a:r>
            <a:r>
              <a:rPr sz="145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Outlook=Runny</a:t>
            </a:r>
            <a:r>
              <a:rPr sz="14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Windy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264" y="2550304"/>
            <a:ext cx="3874007" cy="28842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3329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Decision</a:t>
            </a:r>
            <a:r>
              <a:rPr spc="-105" dirty="0"/>
              <a:t> </a:t>
            </a:r>
            <a:r>
              <a:rPr spc="-125" dirty="0"/>
              <a:t>Tree</a:t>
            </a:r>
            <a:r>
              <a:rPr spc="-85" dirty="0"/>
              <a:t> </a:t>
            </a:r>
            <a:r>
              <a:rPr spc="-55" dirty="0"/>
              <a:t>Classifier</a:t>
            </a:r>
            <a:r>
              <a:rPr spc="-12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97864"/>
            <a:ext cx="8326120" cy="3143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900" marR="5080" indent="-76835">
              <a:lnSpc>
                <a:spcPct val="101099"/>
              </a:lnSpc>
              <a:spcBef>
                <a:spcPts val="85"/>
              </a:spcBef>
              <a:buClr>
                <a:srgbClr val="E48311"/>
              </a:buClr>
              <a:buFont typeface="Wingdings"/>
              <a:buChar char=""/>
              <a:tabLst>
                <a:tab pos="235585" algn="l"/>
              </a:tabLst>
            </a:pP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Decision</a:t>
            </a:r>
            <a:r>
              <a:rPr sz="1800" spc="204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trees</a:t>
            </a:r>
            <a:r>
              <a:rPr sz="1800" spc="2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can</a:t>
            </a:r>
            <a:r>
              <a:rPr sz="1800" spc="2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handle</a:t>
            </a:r>
            <a:r>
              <a:rPr sz="1800" spc="204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high</a:t>
            </a:r>
            <a:r>
              <a:rPr sz="1800" spc="19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dimensional</a:t>
            </a:r>
            <a:r>
              <a:rPr sz="1800" spc="21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data</a:t>
            </a:r>
            <a:r>
              <a:rPr sz="1800" spc="204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with</a:t>
            </a:r>
            <a:r>
              <a:rPr sz="1800" spc="2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good</a:t>
            </a:r>
            <a:r>
              <a:rPr sz="1800" spc="2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accuracy</a:t>
            </a:r>
            <a:r>
              <a:rPr sz="1800" spc="229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by</a:t>
            </a:r>
            <a:r>
              <a:rPr sz="1800" spc="229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constructing </a:t>
            </a:r>
            <a:r>
              <a:rPr sz="1800" spc="-434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internal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decision-making</a:t>
            </a:r>
            <a:r>
              <a:rPr sz="1800" spc="2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logic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in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form</a:t>
            </a:r>
            <a:r>
              <a:rPr sz="1800" spc="2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decision 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tree.</a:t>
            </a:r>
            <a:endParaRPr sz="18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A</a:t>
            </a:r>
            <a:r>
              <a:rPr sz="1800" spc="-9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decision</a:t>
            </a:r>
            <a:r>
              <a:rPr sz="1800" spc="-1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tree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a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 flowchart-like</a:t>
            </a:r>
            <a:r>
              <a:rPr sz="1800" spc="3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tree</a:t>
            </a:r>
            <a:r>
              <a:rPr sz="1800" spc="3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structure where</a:t>
            </a:r>
            <a:endParaRPr sz="1800">
              <a:latin typeface="Times New Roman"/>
              <a:cs typeface="Times New Roman"/>
            </a:endParaRPr>
          </a:p>
          <a:p>
            <a:pPr marL="329565" lvl="1" indent="-151765">
              <a:lnSpc>
                <a:spcPct val="100000"/>
              </a:lnSpc>
              <a:spcBef>
                <a:spcPts val="350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an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internal</a:t>
            </a:r>
            <a:r>
              <a:rPr sz="1800" spc="3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node</a:t>
            </a:r>
            <a:r>
              <a:rPr sz="1800" spc="-1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represents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feature(or</a:t>
            </a:r>
            <a:r>
              <a:rPr sz="1800" spc="4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attribute)-represented</a:t>
            </a:r>
            <a:r>
              <a:rPr sz="1800" spc="4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as</a:t>
            </a:r>
            <a:r>
              <a:rPr sz="1800" spc="1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square,</a:t>
            </a:r>
            <a:endParaRPr sz="1800">
              <a:latin typeface="Times New Roman"/>
              <a:cs typeface="Times New Roman"/>
            </a:endParaRPr>
          </a:p>
          <a:p>
            <a:pPr marL="329565" lvl="1" indent="-151765">
              <a:lnSpc>
                <a:spcPct val="100000"/>
              </a:lnSpc>
              <a:spcBef>
                <a:spcPts val="51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branch represents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decision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 rule,</a:t>
            </a:r>
            <a:endParaRPr sz="1800">
              <a:latin typeface="Times New Roman"/>
              <a:cs typeface="Times New Roman"/>
            </a:endParaRPr>
          </a:p>
          <a:p>
            <a:pPr marL="329565" lvl="1" indent="-151765">
              <a:lnSpc>
                <a:spcPct val="100000"/>
              </a:lnSpc>
              <a:spcBef>
                <a:spcPts val="515"/>
              </a:spcBef>
              <a:buClr>
                <a:srgbClr val="E48311"/>
              </a:buClr>
              <a:buFont typeface="Wingdings"/>
              <a:buChar char=""/>
              <a:tabLst>
                <a:tab pos="330200" algn="l"/>
              </a:tabLst>
            </a:pP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 each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leaf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node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 represents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outcome-</a:t>
            </a:r>
            <a:r>
              <a:rPr sz="1800" spc="20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represented </a:t>
            </a:r>
            <a:r>
              <a:rPr sz="1800" dirty="0">
                <a:solidFill>
                  <a:srgbClr val="3D4250"/>
                </a:solidFill>
                <a:latin typeface="Times New Roman"/>
                <a:cs typeface="Times New Roman"/>
              </a:rPr>
              <a:t>as</a:t>
            </a:r>
            <a:r>
              <a:rPr sz="1800" spc="25" dirty="0">
                <a:solidFill>
                  <a:srgbClr val="3D425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D4250"/>
                </a:solidFill>
                <a:latin typeface="Times New Roman"/>
                <a:cs typeface="Times New Roman"/>
              </a:rPr>
              <a:t>ovals.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ct val="101099"/>
              </a:lnSpc>
              <a:spcBef>
                <a:spcPts val="131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Conceptually,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trees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are</a:t>
            </a:r>
            <a:r>
              <a:rPr sz="18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quite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simple.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70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split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dataset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into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smaller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smaller </a:t>
            </a:r>
            <a:r>
              <a:rPr sz="1800" spc="-43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groups,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attempting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make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one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“pure”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or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“homogenous”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possible.</a:t>
            </a:r>
            <a:endParaRPr sz="1800">
              <a:latin typeface="Times New Roman"/>
              <a:cs typeface="Times New Roman"/>
            </a:endParaRPr>
          </a:p>
          <a:p>
            <a:pPr marL="119380" indent="-107314">
              <a:lnSpc>
                <a:spcPct val="100000"/>
              </a:lnSpc>
              <a:spcBef>
                <a:spcPts val="1175"/>
              </a:spcBef>
              <a:buClr>
                <a:srgbClr val="E48311"/>
              </a:buClr>
              <a:buFont typeface="Wingdings"/>
              <a:buChar char=""/>
              <a:tabLst>
                <a:tab pos="120014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Once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finish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splitting,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use</a:t>
            </a:r>
            <a:r>
              <a:rPr sz="18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final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groups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make</a:t>
            </a:r>
            <a:r>
              <a:rPr sz="18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predictions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on</a:t>
            </a:r>
            <a:r>
              <a:rPr sz="18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unseen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8591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Solution-</a:t>
            </a:r>
            <a:r>
              <a:rPr spc="-120" dirty="0"/>
              <a:t> </a:t>
            </a:r>
            <a:r>
              <a:rPr spc="-70" dirty="0"/>
              <a:t>Example</a:t>
            </a:r>
            <a:r>
              <a:rPr spc="-105" dirty="0"/>
              <a:t>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60" dirty="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4032" y="2574035"/>
            <a:ext cx="5899403" cy="33177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2679192"/>
            <a:ext cx="2403348" cy="149047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Limitations</a:t>
            </a:r>
            <a:r>
              <a:rPr spc="-114" dirty="0"/>
              <a:t> </a:t>
            </a:r>
            <a:r>
              <a:rPr spc="-45" dirty="0"/>
              <a:t>of</a:t>
            </a:r>
            <a:r>
              <a:rPr spc="-125" dirty="0"/>
              <a:t> </a:t>
            </a:r>
            <a:r>
              <a:rPr spc="-35" dirty="0"/>
              <a:t>ID3</a:t>
            </a:r>
            <a:r>
              <a:rPr spc="-110" dirty="0"/>
              <a:t> </a:t>
            </a:r>
            <a:r>
              <a:rPr spc="-6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90525" indent="-378460" algn="just">
              <a:lnSpc>
                <a:spcPct val="100000"/>
              </a:lnSpc>
              <a:spcBef>
                <a:spcPts val="152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pc="10" dirty="0"/>
              <a:t>ID3</a:t>
            </a:r>
            <a:r>
              <a:rPr spc="25" dirty="0"/>
              <a:t> </a:t>
            </a:r>
            <a:r>
              <a:rPr spc="5" dirty="0"/>
              <a:t>can </a:t>
            </a:r>
            <a:r>
              <a:rPr spc="10" dirty="0"/>
              <a:t>handle</a:t>
            </a:r>
            <a:r>
              <a:rPr spc="-20" dirty="0"/>
              <a:t> </a:t>
            </a:r>
            <a:r>
              <a:rPr spc="15" dirty="0"/>
              <a:t>only</a:t>
            </a:r>
            <a:r>
              <a:rPr spc="-10" dirty="0"/>
              <a:t> </a:t>
            </a:r>
            <a:r>
              <a:rPr spc="10" dirty="0"/>
              <a:t>categorical</a:t>
            </a:r>
            <a:r>
              <a:rPr spc="-10" dirty="0"/>
              <a:t> </a:t>
            </a:r>
            <a:r>
              <a:rPr spc="10" dirty="0"/>
              <a:t>values</a:t>
            </a:r>
            <a:r>
              <a:rPr spc="-15" dirty="0"/>
              <a:t> </a:t>
            </a:r>
            <a:r>
              <a:rPr spc="10" dirty="0"/>
              <a:t>and</a:t>
            </a:r>
            <a:r>
              <a:rPr spc="5" dirty="0"/>
              <a:t> </a:t>
            </a:r>
            <a:r>
              <a:rPr spc="15" dirty="0"/>
              <a:t>not</a:t>
            </a:r>
            <a:r>
              <a:rPr spc="-25" dirty="0"/>
              <a:t> </a:t>
            </a:r>
            <a:r>
              <a:rPr spc="15" dirty="0"/>
              <a:t>continuous</a:t>
            </a:r>
            <a:r>
              <a:rPr spc="-35" dirty="0"/>
              <a:t> </a:t>
            </a:r>
            <a:r>
              <a:rPr spc="10" dirty="0"/>
              <a:t>valued</a:t>
            </a:r>
            <a:r>
              <a:rPr spc="5" dirty="0"/>
              <a:t> features.</a:t>
            </a:r>
          </a:p>
          <a:p>
            <a:pPr marL="390525" indent="-378460" algn="just">
              <a:lnSpc>
                <a:spcPct val="100000"/>
              </a:lnSpc>
              <a:spcBef>
                <a:spcPts val="143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pc="10" dirty="0"/>
              <a:t>ID3</a:t>
            </a:r>
            <a:r>
              <a:rPr spc="15" dirty="0"/>
              <a:t> </a:t>
            </a:r>
            <a:r>
              <a:rPr spc="10" dirty="0"/>
              <a:t>cannot</a:t>
            </a:r>
            <a:r>
              <a:rPr spc="-20" dirty="0"/>
              <a:t> </a:t>
            </a:r>
            <a:r>
              <a:rPr spc="15" dirty="0"/>
              <a:t>handle</a:t>
            </a:r>
            <a:r>
              <a:rPr spc="-25" dirty="0"/>
              <a:t> </a:t>
            </a:r>
            <a:r>
              <a:rPr spc="5" dirty="0"/>
              <a:t>incomplete</a:t>
            </a:r>
            <a:r>
              <a:rPr spc="-15" dirty="0"/>
              <a:t> </a:t>
            </a:r>
            <a:r>
              <a:rPr spc="10" dirty="0"/>
              <a:t>data.</a:t>
            </a:r>
          </a:p>
          <a:p>
            <a:pPr marL="390525" marR="5080" indent="-378460" algn="just">
              <a:lnSpc>
                <a:spcPct val="111800"/>
              </a:lnSpc>
              <a:spcBef>
                <a:spcPts val="115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pc="10" dirty="0"/>
              <a:t>ID3 algorithm is biased towards the </a:t>
            </a:r>
            <a:r>
              <a:rPr spc="5" dirty="0"/>
              <a:t>feature </a:t>
            </a:r>
            <a:r>
              <a:rPr spc="15" dirty="0"/>
              <a:t>which has </a:t>
            </a:r>
            <a:r>
              <a:rPr dirty="0"/>
              <a:t>large </a:t>
            </a:r>
            <a:r>
              <a:rPr spc="10" dirty="0"/>
              <a:t>number </a:t>
            </a:r>
            <a:r>
              <a:rPr spc="20" dirty="0"/>
              <a:t>of </a:t>
            </a:r>
            <a:r>
              <a:rPr dirty="0"/>
              <a:t>distinct </a:t>
            </a:r>
            <a:r>
              <a:rPr spc="-475" dirty="0"/>
              <a:t> </a:t>
            </a:r>
            <a:r>
              <a:rPr spc="10" dirty="0"/>
              <a:t>values.</a:t>
            </a:r>
          </a:p>
          <a:p>
            <a:pPr marL="631190" marR="5080" lvl="1" indent="-378460" algn="just">
              <a:lnSpc>
                <a:spcPct val="110800"/>
              </a:lnSpc>
              <a:spcBef>
                <a:spcPts val="360"/>
              </a:spcBef>
              <a:buClr>
                <a:srgbClr val="E48311"/>
              </a:buClr>
              <a:buFont typeface="Wingdings"/>
              <a:buChar char=""/>
              <a:tabLst>
                <a:tab pos="631825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This is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due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 the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reason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feature is chosen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 basis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 Information gain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which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 the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difference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between Entropy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parent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set and average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information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entropy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feature.</a:t>
            </a:r>
            <a:endParaRPr sz="1800">
              <a:latin typeface="Times New Roman"/>
              <a:cs typeface="Times New Roman"/>
            </a:endParaRPr>
          </a:p>
          <a:p>
            <a:pPr marL="631190" marR="5080" lvl="1" indent="-378460" algn="just">
              <a:lnSpc>
                <a:spcPct val="11110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"/>
              <a:tabLst>
                <a:tab pos="631825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So,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if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feature has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large</a:t>
            </a:r>
            <a:r>
              <a:rPr sz="1800" spc="4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number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distinct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values, then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reduction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800" spc="4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entropy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would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large.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5787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Limitations</a:t>
            </a:r>
            <a:r>
              <a:rPr spc="-105" dirty="0"/>
              <a:t> </a:t>
            </a:r>
            <a:r>
              <a:rPr spc="-45" dirty="0"/>
              <a:t>of</a:t>
            </a:r>
            <a:r>
              <a:rPr spc="-110" dirty="0"/>
              <a:t> </a:t>
            </a:r>
            <a:r>
              <a:rPr spc="-35" dirty="0"/>
              <a:t>ID3</a:t>
            </a:r>
            <a:r>
              <a:rPr spc="-100" dirty="0"/>
              <a:t> </a:t>
            </a:r>
            <a:r>
              <a:rPr spc="-60" dirty="0"/>
              <a:t>Algorithm</a:t>
            </a:r>
            <a:r>
              <a:rPr spc="-114" dirty="0"/>
              <a:t> </a:t>
            </a:r>
            <a:r>
              <a:rPr spc="-65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4" y="2526489"/>
            <a:ext cx="8983345" cy="352932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5"/>
              </a:spcBef>
              <a:buClr>
                <a:srgbClr val="E48311"/>
              </a:buClr>
              <a:buAutoNum type="arabicPeriod" startAt="4"/>
              <a:tabLst>
                <a:tab pos="390525" algn="l"/>
                <a:tab pos="391160" algn="l"/>
              </a:tabLst>
            </a:pP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Overfitting:</a:t>
            </a:r>
            <a:endParaRPr sz="1550">
              <a:latin typeface="Times New Roman"/>
              <a:cs typeface="Times New Roman"/>
            </a:endParaRPr>
          </a:p>
          <a:p>
            <a:pPr marL="337820" lvl="1" indent="-160020">
              <a:lnSpc>
                <a:spcPct val="100000"/>
              </a:lnSpc>
              <a:spcBef>
                <a:spcPts val="915"/>
              </a:spcBef>
              <a:buClr>
                <a:srgbClr val="E48311"/>
              </a:buClr>
              <a:buSzPct val="93548"/>
              <a:buFont typeface="Wingdings"/>
              <a:buChar char=""/>
              <a:tabLst>
                <a:tab pos="338455" algn="l"/>
              </a:tabLst>
            </a:pP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ID3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algorithm</a:t>
            </a:r>
            <a:r>
              <a:rPr sz="15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grows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branch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just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deeply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enough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perfectly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classify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examples.</a:t>
            </a:r>
            <a:endParaRPr sz="15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31600"/>
              </a:lnSpc>
              <a:spcBef>
                <a:spcPts val="490"/>
              </a:spcBef>
              <a:buClr>
                <a:srgbClr val="E48311"/>
              </a:buClr>
              <a:buSzPct val="93548"/>
              <a:buFont typeface="Wingdings"/>
              <a:buChar char=""/>
              <a:tabLst>
                <a:tab pos="387985" algn="l"/>
              </a:tabLst>
            </a:pP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But</a:t>
            </a:r>
            <a:r>
              <a:rPr sz="15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5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can</a:t>
            </a:r>
            <a:r>
              <a:rPr sz="15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lead</a:t>
            </a:r>
            <a:r>
              <a:rPr sz="15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difficulties</a:t>
            </a:r>
            <a:r>
              <a:rPr sz="15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when</a:t>
            </a:r>
            <a:r>
              <a:rPr sz="15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there</a:t>
            </a:r>
            <a:r>
              <a:rPr sz="15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5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noise</a:t>
            </a:r>
            <a:r>
              <a:rPr sz="15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5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data,</a:t>
            </a:r>
            <a:r>
              <a:rPr sz="15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or</a:t>
            </a:r>
            <a:r>
              <a:rPr sz="155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when</a:t>
            </a:r>
            <a:r>
              <a:rPr sz="15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number</a:t>
            </a:r>
            <a:r>
              <a:rPr sz="1550" spc="1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55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5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examples</a:t>
            </a:r>
            <a:r>
              <a:rPr sz="15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550" spc="-3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too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small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produce</a:t>
            </a:r>
            <a:r>
              <a:rPr sz="1550" spc="-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representative</a:t>
            </a:r>
            <a:r>
              <a:rPr sz="15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sample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true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target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function.</a:t>
            </a:r>
            <a:endParaRPr sz="1550">
              <a:latin typeface="Times New Roman"/>
              <a:cs typeface="Times New Roman"/>
            </a:endParaRPr>
          </a:p>
          <a:p>
            <a:pPr marL="329565" marR="5080" lvl="1" indent="-151130">
              <a:lnSpc>
                <a:spcPct val="131600"/>
              </a:lnSpc>
              <a:spcBef>
                <a:spcPts val="495"/>
              </a:spcBef>
              <a:buClr>
                <a:srgbClr val="E48311"/>
              </a:buClr>
              <a:buSzPct val="93548"/>
              <a:buFont typeface="Wingdings"/>
              <a:buChar char=""/>
              <a:tabLst>
                <a:tab pos="387985" algn="l"/>
              </a:tabLst>
            </a:pP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550" spc="2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example,</a:t>
            </a:r>
            <a:r>
              <a:rPr sz="155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consider</a:t>
            </a:r>
            <a:r>
              <a:rPr sz="1550" spc="2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550" spc="2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new</a:t>
            </a:r>
            <a:r>
              <a:rPr sz="1550" spc="2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instance</a:t>
            </a:r>
            <a:r>
              <a:rPr sz="1550" spc="2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55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weather</a:t>
            </a:r>
            <a:r>
              <a:rPr sz="1550" spc="2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dataset,</a:t>
            </a:r>
            <a:r>
              <a:rPr sz="155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&lt;Sunny,</a:t>
            </a:r>
            <a:r>
              <a:rPr sz="155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Hot,</a:t>
            </a:r>
            <a:r>
              <a:rPr sz="155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Normal,</a:t>
            </a:r>
            <a:r>
              <a:rPr sz="1550" spc="2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Strong,</a:t>
            </a:r>
            <a:r>
              <a:rPr sz="1550" spc="2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-&gt;</a:t>
            </a:r>
            <a:r>
              <a:rPr sz="1550" spc="2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Example</a:t>
            </a:r>
            <a:r>
              <a:rPr sz="1550" spc="25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550" spc="-3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noisy</a:t>
            </a:r>
            <a:r>
              <a:rPr sz="15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because</a:t>
            </a:r>
            <a:r>
              <a:rPr sz="15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correct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label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+.</a:t>
            </a:r>
            <a:endParaRPr sz="1550">
              <a:latin typeface="Times New Roman"/>
              <a:cs typeface="Times New Roman"/>
            </a:endParaRPr>
          </a:p>
          <a:p>
            <a:pPr marL="433070" lvl="1" indent="-255270">
              <a:lnSpc>
                <a:spcPct val="100000"/>
              </a:lnSpc>
              <a:spcBef>
                <a:spcPts val="1080"/>
              </a:spcBef>
              <a:buClr>
                <a:srgbClr val="E48311"/>
              </a:buClr>
              <a:buSzPct val="93548"/>
              <a:buFont typeface="Wingdings"/>
              <a:buChar char=""/>
              <a:tabLst>
                <a:tab pos="433705" algn="l"/>
              </a:tabLst>
            </a:pP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addition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this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incorrect</a:t>
            </a:r>
            <a:r>
              <a:rPr sz="15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example</a:t>
            </a:r>
            <a:r>
              <a:rPr sz="15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will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now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cause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ID3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construct</a:t>
            </a:r>
            <a:r>
              <a:rPr sz="15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more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complex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tree.</a:t>
            </a:r>
            <a:endParaRPr sz="1550">
              <a:latin typeface="Times New Roman"/>
              <a:cs typeface="Times New Roman"/>
            </a:endParaRPr>
          </a:p>
          <a:p>
            <a:pPr marL="329565" marR="6985" lvl="1" indent="-151130">
              <a:lnSpc>
                <a:spcPct val="131600"/>
              </a:lnSpc>
              <a:spcBef>
                <a:spcPts val="490"/>
              </a:spcBef>
              <a:buClr>
                <a:srgbClr val="E48311"/>
              </a:buClr>
              <a:buSzPct val="93548"/>
              <a:buFont typeface="Wingdings"/>
              <a:buChar char=""/>
              <a:tabLst>
                <a:tab pos="338455" algn="l"/>
              </a:tabLst>
            </a:pP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result</a:t>
            </a:r>
            <a:r>
              <a:rPr sz="155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55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55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ID3</a:t>
            </a:r>
            <a:r>
              <a:rPr sz="15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will</a:t>
            </a:r>
            <a:r>
              <a:rPr sz="155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output</a:t>
            </a:r>
            <a:r>
              <a:rPr sz="155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55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5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55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(h)</a:t>
            </a:r>
            <a:r>
              <a:rPr sz="15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550" spc="11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5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more</a:t>
            </a:r>
            <a:r>
              <a:rPr sz="155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complex</a:t>
            </a:r>
            <a:r>
              <a:rPr sz="15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than</a:t>
            </a:r>
            <a:r>
              <a:rPr sz="1550" spc="1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original</a:t>
            </a:r>
            <a:r>
              <a:rPr sz="1550" spc="1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550" spc="1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(h’)</a:t>
            </a:r>
            <a:r>
              <a:rPr sz="1550" spc="1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which </a:t>
            </a:r>
            <a:r>
              <a:rPr sz="1550" spc="-3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will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perform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quite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well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on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 training</a:t>
            </a:r>
            <a:r>
              <a:rPr sz="15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but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poor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on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test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data.</a:t>
            </a:r>
            <a:endParaRPr sz="1550">
              <a:latin typeface="Times New Roman"/>
              <a:cs typeface="Times New Roman"/>
            </a:endParaRPr>
          </a:p>
          <a:p>
            <a:pPr marL="337820" lvl="1" indent="-160020">
              <a:lnSpc>
                <a:spcPct val="100000"/>
              </a:lnSpc>
              <a:spcBef>
                <a:spcPts val="1080"/>
              </a:spcBef>
              <a:buClr>
                <a:srgbClr val="E48311"/>
              </a:buClr>
              <a:buSzPct val="93548"/>
              <a:buFont typeface="Wingdings"/>
              <a:buChar char=""/>
              <a:tabLst>
                <a:tab pos="338455" algn="l"/>
              </a:tabLst>
            </a:pP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However,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given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new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node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simply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 consequence</a:t>
            </a:r>
            <a:r>
              <a:rPr sz="1550" spc="-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fitting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noisy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example.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9376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0" dirty="0"/>
              <a:t>A</a:t>
            </a:r>
            <a:r>
              <a:rPr spc="-125" dirty="0"/>
              <a:t>v</a:t>
            </a:r>
            <a:r>
              <a:rPr spc="-70" dirty="0"/>
              <a:t>o</a:t>
            </a:r>
            <a:r>
              <a:rPr spc="-80" dirty="0"/>
              <a:t>i</a:t>
            </a:r>
            <a:r>
              <a:rPr spc="-60" dirty="0"/>
              <a:t>d</a:t>
            </a:r>
            <a:r>
              <a:rPr spc="-40" dirty="0"/>
              <a:t>i</a:t>
            </a:r>
            <a:r>
              <a:rPr spc="-60" dirty="0"/>
              <a:t>n</a:t>
            </a:r>
            <a:r>
              <a:rPr spc="-5" dirty="0"/>
              <a:t>g</a:t>
            </a:r>
            <a:r>
              <a:rPr spc="-140" dirty="0"/>
              <a:t> </a:t>
            </a:r>
            <a:r>
              <a:rPr spc="-45" dirty="0"/>
              <a:t>O</a:t>
            </a:r>
            <a:r>
              <a:rPr spc="-125" dirty="0"/>
              <a:t>v</a:t>
            </a:r>
            <a:r>
              <a:rPr spc="-30" dirty="0"/>
              <a:t>e</a:t>
            </a:r>
            <a:r>
              <a:rPr spc="-75" dirty="0"/>
              <a:t>r</a:t>
            </a:r>
            <a:r>
              <a:rPr spc="-60" dirty="0"/>
              <a:t>f</a:t>
            </a:r>
            <a:r>
              <a:rPr spc="-40" dirty="0"/>
              <a:t>i</a:t>
            </a:r>
            <a:r>
              <a:rPr spc="-140" dirty="0"/>
              <a:t>t</a:t>
            </a:r>
            <a:r>
              <a:rPr spc="-60" dirty="0"/>
              <a:t>t</a:t>
            </a:r>
            <a:r>
              <a:rPr spc="-8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682" y="2597928"/>
            <a:ext cx="8159750" cy="3169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marR="6350" indent="-15113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213995" algn="l"/>
              </a:tabLst>
            </a:pPr>
            <a:r>
              <a:rPr dirty="0"/>
              <a:t>	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There</a:t>
            </a:r>
            <a:r>
              <a:rPr sz="16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are</a:t>
            </a:r>
            <a:r>
              <a:rPr sz="1650" spc="1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several</a:t>
            </a:r>
            <a:r>
              <a:rPr sz="1650" spc="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approaches</a:t>
            </a:r>
            <a:r>
              <a:rPr sz="1650" spc="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avoiding</a:t>
            </a:r>
            <a:r>
              <a:rPr sz="1650" spc="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overfitting</a:t>
            </a:r>
            <a:r>
              <a:rPr sz="16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6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6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learning.</a:t>
            </a:r>
            <a:r>
              <a:rPr sz="1650" spc="20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These</a:t>
            </a:r>
            <a:r>
              <a:rPr sz="16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can</a:t>
            </a:r>
            <a:r>
              <a:rPr sz="16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be </a:t>
            </a:r>
            <a:r>
              <a:rPr sz="1650" spc="-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grouped</a:t>
            </a:r>
            <a:r>
              <a:rPr sz="16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into</a:t>
            </a:r>
            <a:r>
              <a:rPr sz="16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two classes:</a:t>
            </a:r>
            <a:endParaRPr sz="165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Pre-pruning</a:t>
            </a:r>
            <a:r>
              <a:rPr sz="1650" b="1" spc="-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(avoidance):</a:t>
            </a:r>
            <a:endParaRPr sz="1650">
              <a:latin typeface="Times New Roman"/>
              <a:cs typeface="Times New Roman"/>
            </a:endParaRPr>
          </a:p>
          <a:p>
            <a:pPr marL="314325" marR="6350" lvl="1" indent="-151130">
              <a:lnSpc>
                <a:spcPct val="10000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"/>
              <a:tabLst>
                <a:tab pos="314960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Stop</a:t>
            </a:r>
            <a:r>
              <a:rPr sz="1650" spc="2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growing</a:t>
            </a:r>
            <a:r>
              <a:rPr sz="1650" spc="3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2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650" spc="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earlier,</a:t>
            </a:r>
            <a:r>
              <a:rPr sz="1650" spc="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before</a:t>
            </a:r>
            <a:r>
              <a:rPr sz="1650" spc="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650" spc="2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reaches</a:t>
            </a:r>
            <a:r>
              <a:rPr sz="1650" spc="30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2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point</a:t>
            </a:r>
            <a:r>
              <a:rPr sz="1650" spc="2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where</a:t>
            </a:r>
            <a:r>
              <a:rPr sz="1650" spc="3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650" spc="2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perfectly</a:t>
            </a:r>
            <a:r>
              <a:rPr sz="1650" spc="2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classifies</a:t>
            </a:r>
            <a:r>
              <a:rPr sz="1650" spc="2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endParaRPr sz="165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505"/>
              </a:spcBef>
              <a:buClr>
                <a:srgbClr val="E48311"/>
              </a:buClr>
              <a:buFont typeface="Wingdings"/>
              <a:buChar char=""/>
              <a:tabLst>
                <a:tab pos="215900" algn="l"/>
              </a:tabLst>
            </a:pPr>
            <a:r>
              <a:rPr sz="1650" b="1" dirty="0">
                <a:solidFill>
                  <a:srgbClr val="282828"/>
                </a:solidFill>
                <a:latin typeface="Times New Roman"/>
                <a:cs typeface="Times New Roman"/>
              </a:rPr>
              <a:t>Post-pruning</a:t>
            </a:r>
            <a:r>
              <a:rPr sz="1650" b="1" spc="-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(recovery):</a:t>
            </a:r>
            <a:endParaRPr sz="1650">
              <a:latin typeface="Times New Roman"/>
              <a:cs typeface="Times New Roman"/>
            </a:endParaRPr>
          </a:p>
          <a:p>
            <a:pPr marL="314325" lvl="1" indent="-151765">
              <a:lnSpc>
                <a:spcPct val="10000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314960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Allow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tree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to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overfit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data,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post-prune</a:t>
            </a:r>
            <a:r>
              <a:rPr sz="16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tree.</a:t>
            </a:r>
            <a:endParaRPr sz="1650">
              <a:latin typeface="Times New Roman"/>
              <a:cs typeface="Times New Roman"/>
            </a:endParaRPr>
          </a:p>
          <a:p>
            <a:pPr marL="163195" marR="6350" indent="-151130">
              <a:lnSpc>
                <a:spcPct val="10000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Although</a:t>
            </a:r>
            <a:r>
              <a:rPr sz="16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first</a:t>
            </a:r>
            <a:r>
              <a:rPr sz="16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1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these</a:t>
            </a:r>
            <a:r>
              <a:rPr sz="1650" spc="1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approaches</a:t>
            </a:r>
            <a:r>
              <a:rPr sz="1650" spc="1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might</a:t>
            </a:r>
            <a:r>
              <a:rPr sz="16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seem</a:t>
            </a:r>
            <a:r>
              <a:rPr sz="16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more</a:t>
            </a:r>
            <a:r>
              <a:rPr sz="1650" spc="1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direct,</a:t>
            </a:r>
            <a:r>
              <a:rPr sz="16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second</a:t>
            </a:r>
            <a:r>
              <a:rPr sz="16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approach</a:t>
            </a:r>
            <a:r>
              <a:rPr sz="1650" spc="1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1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post- </a:t>
            </a:r>
            <a:r>
              <a:rPr sz="1650" spc="-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pruning</a:t>
            </a:r>
            <a:r>
              <a:rPr sz="16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overfit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trees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has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been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found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more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successful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practice.</a:t>
            </a:r>
            <a:endParaRPr sz="1650">
              <a:latin typeface="Times New Roman"/>
              <a:cs typeface="Times New Roman"/>
            </a:endParaRPr>
          </a:p>
          <a:p>
            <a:pPr marL="163195" marR="5080" indent="-151130">
              <a:lnSpc>
                <a:spcPct val="100000"/>
              </a:lnSpc>
              <a:spcBef>
                <a:spcPts val="495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This</a:t>
            </a:r>
            <a:r>
              <a:rPr sz="165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due</a:t>
            </a:r>
            <a:r>
              <a:rPr sz="165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difficulty</a:t>
            </a:r>
            <a:r>
              <a:rPr sz="165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65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first</a:t>
            </a:r>
            <a:r>
              <a:rPr sz="165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approach</a:t>
            </a:r>
            <a:r>
              <a:rPr sz="165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estimating</a:t>
            </a:r>
            <a:r>
              <a:rPr sz="165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precisely</a:t>
            </a:r>
            <a:r>
              <a:rPr sz="165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when</a:t>
            </a:r>
            <a:r>
              <a:rPr sz="165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5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stop</a:t>
            </a:r>
            <a:r>
              <a:rPr sz="165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growing </a:t>
            </a:r>
            <a:r>
              <a:rPr sz="1650" spc="-3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tree.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830" y="1804002"/>
            <a:ext cx="75787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70" dirty="0">
                <a:solidFill>
                  <a:srgbClr val="3F3F3F"/>
                </a:solidFill>
                <a:latin typeface="Calibri"/>
                <a:cs typeface="Calibri"/>
              </a:rPr>
              <a:t>Limitations</a:t>
            </a:r>
            <a:r>
              <a:rPr sz="3950" spc="-10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3950" spc="-4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395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3950" spc="-35" dirty="0">
                <a:solidFill>
                  <a:srgbClr val="3F3F3F"/>
                </a:solidFill>
                <a:latin typeface="Calibri"/>
                <a:cs typeface="Calibri"/>
              </a:rPr>
              <a:t>ID3</a:t>
            </a:r>
            <a:r>
              <a:rPr sz="395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3950" spc="-60" dirty="0">
                <a:solidFill>
                  <a:srgbClr val="3F3F3F"/>
                </a:solidFill>
                <a:latin typeface="Calibri"/>
                <a:cs typeface="Calibri"/>
              </a:rPr>
              <a:t>Algorithm</a:t>
            </a:r>
            <a:r>
              <a:rPr sz="395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3950" spc="-65" dirty="0">
                <a:solidFill>
                  <a:srgbClr val="3F3F3F"/>
                </a:solidFill>
                <a:latin typeface="Calibri"/>
                <a:cs typeface="Calibri"/>
              </a:rPr>
              <a:t>(Contd….)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886" y="2503434"/>
            <a:ext cx="8155305" cy="808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6145" marR="5080" indent="-3434079">
              <a:lnSpc>
                <a:spcPct val="131800"/>
              </a:lnSpc>
              <a:spcBef>
                <a:spcPts val="90"/>
              </a:spcBef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figure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illustrates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impact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of overfitting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typical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application of decision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learning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186" y="3397382"/>
            <a:ext cx="6510527" cy="281167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3355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>
                <a:solidFill>
                  <a:srgbClr val="282828"/>
                </a:solidFill>
              </a:rPr>
              <a:t>D</a:t>
            </a:r>
            <a:r>
              <a:rPr spc="-70" dirty="0">
                <a:solidFill>
                  <a:srgbClr val="282828"/>
                </a:solidFill>
              </a:rPr>
              <a:t>e</a:t>
            </a:r>
            <a:r>
              <a:rPr spc="-140" dirty="0">
                <a:solidFill>
                  <a:srgbClr val="282828"/>
                </a:solidFill>
              </a:rPr>
              <a:t>t</a:t>
            </a:r>
            <a:r>
              <a:rPr spc="-30" dirty="0">
                <a:solidFill>
                  <a:srgbClr val="282828"/>
                </a:solidFill>
              </a:rPr>
              <a:t>e</a:t>
            </a:r>
            <a:r>
              <a:rPr spc="-35" dirty="0">
                <a:solidFill>
                  <a:srgbClr val="282828"/>
                </a:solidFill>
              </a:rPr>
              <a:t>r</a:t>
            </a:r>
            <a:r>
              <a:rPr spc="-70" dirty="0">
                <a:solidFill>
                  <a:srgbClr val="282828"/>
                </a:solidFill>
              </a:rPr>
              <a:t>m</a:t>
            </a:r>
            <a:r>
              <a:rPr spc="-80" dirty="0">
                <a:solidFill>
                  <a:srgbClr val="282828"/>
                </a:solidFill>
              </a:rPr>
              <a:t>i</a:t>
            </a:r>
            <a:r>
              <a:rPr spc="-60" dirty="0">
                <a:solidFill>
                  <a:srgbClr val="282828"/>
                </a:solidFill>
              </a:rPr>
              <a:t>n</a:t>
            </a:r>
            <a:r>
              <a:rPr spc="-10" dirty="0">
                <a:solidFill>
                  <a:srgbClr val="282828"/>
                </a:solidFill>
              </a:rPr>
              <a:t>e</a:t>
            </a:r>
            <a:r>
              <a:rPr spc="-80" dirty="0">
                <a:solidFill>
                  <a:srgbClr val="282828"/>
                </a:solidFill>
              </a:rPr>
              <a:t> </a:t>
            </a:r>
            <a:r>
              <a:rPr spc="-100" dirty="0">
                <a:solidFill>
                  <a:srgbClr val="282828"/>
                </a:solidFill>
              </a:rPr>
              <a:t>t</a:t>
            </a:r>
            <a:r>
              <a:rPr spc="-60" dirty="0">
                <a:solidFill>
                  <a:srgbClr val="282828"/>
                </a:solidFill>
              </a:rPr>
              <a:t>h</a:t>
            </a:r>
            <a:r>
              <a:rPr spc="-10" dirty="0">
                <a:solidFill>
                  <a:srgbClr val="282828"/>
                </a:solidFill>
              </a:rPr>
              <a:t>e</a:t>
            </a:r>
            <a:r>
              <a:rPr spc="-80" dirty="0">
                <a:solidFill>
                  <a:srgbClr val="282828"/>
                </a:solidFill>
              </a:rPr>
              <a:t> </a:t>
            </a:r>
            <a:r>
              <a:rPr spc="-15" dirty="0">
                <a:solidFill>
                  <a:srgbClr val="282828"/>
                </a:solidFill>
              </a:rPr>
              <a:t>C</a:t>
            </a:r>
            <a:r>
              <a:rPr spc="-70" dirty="0">
                <a:solidFill>
                  <a:srgbClr val="282828"/>
                </a:solidFill>
              </a:rPr>
              <a:t>o</a:t>
            </a:r>
            <a:r>
              <a:rPr spc="-35" dirty="0">
                <a:solidFill>
                  <a:srgbClr val="282828"/>
                </a:solidFill>
              </a:rPr>
              <a:t>r</a:t>
            </a:r>
            <a:r>
              <a:rPr spc="-114" dirty="0">
                <a:solidFill>
                  <a:srgbClr val="282828"/>
                </a:solidFill>
              </a:rPr>
              <a:t>r</a:t>
            </a:r>
            <a:r>
              <a:rPr spc="-30" dirty="0">
                <a:solidFill>
                  <a:srgbClr val="282828"/>
                </a:solidFill>
              </a:rPr>
              <a:t>e</a:t>
            </a:r>
            <a:r>
              <a:rPr spc="-55" dirty="0">
                <a:solidFill>
                  <a:srgbClr val="282828"/>
                </a:solidFill>
              </a:rPr>
              <a:t>c</a:t>
            </a:r>
            <a:r>
              <a:rPr spc="-25" dirty="0">
                <a:solidFill>
                  <a:srgbClr val="282828"/>
                </a:solidFill>
              </a:rPr>
              <a:t>t</a:t>
            </a:r>
            <a:r>
              <a:rPr spc="-140" dirty="0">
                <a:solidFill>
                  <a:srgbClr val="282828"/>
                </a:solidFill>
              </a:rPr>
              <a:t> </a:t>
            </a:r>
            <a:r>
              <a:rPr spc="5" dirty="0">
                <a:solidFill>
                  <a:srgbClr val="282828"/>
                </a:solidFill>
              </a:rPr>
              <a:t>F</a:t>
            </a:r>
            <a:r>
              <a:rPr spc="-80" dirty="0">
                <a:solidFill>
                  <a:srgbClr val="282828"/>
                </a:solidFill>
              </a:rPr>
              <a:t>i</a:t>
            </a:r>
            <a:r>
              <a:rPr spc="-60" dirty="0">
                <a:solidFill>
                  <a:srgbClr val="282828"/>
                </a:solidFill>
              </a:rPr>
              <a:t>n</a:t>
            </a:r>
            <a:r>
              <a:rPr spc="-75" dirty="0">
                <a:solidFill>
                  <a:srgbClr val="282828"/>
                </a:solidFill>
              </a:rPr>
              <a:t>a</a:t>
            </a:r>
            <a:r>
              <a:rPr spc="-35" dirty="0">
                <a:solidFill>
                  <a:srgbClr val="282828"/>
                </a:solidFill>
              </a:rPr>
              <a:t>l</a:t>
            </a:r>
            <a:r>
              <a:rPr spc="-65" dirty="0">
                <a:solidFill>
                  <a:srgbClr val="282828"/>
                </a:solidFill>
              </a:rPr>
              <a:t> </a:t>
            </a:r>
            <a:r>
              <a:rPr spc="-350" dirty="0">
                <a:solidFill>
                  <a:srgbClr val="282828"/>
                </a:solidFill>
              </a:rPr>
              <a:t>T</a:t>
            </a:r>
            <a:r>
              <a:rPr spc="-114" dirty="0">
                <a:solidFill>
                  <a:srgbClr val="282828"/>
                </a:solidFill>
              </a:rPr>
              <a:t>r</a:t>
            </a:r>
            <a:r>
              <a:rPr spc="-30" dirty="0">
                <a:solidFill>
                  <a:srgbClr val="282828"/>
                </a:solidFill>
              </a:rPr>
              <a:t>e</a:t>
            </a:r>
            <a:r>
              <a:rPr spc="-10" dirty="0">
                <a:solidFill>
                  <a:srgbClr val="282828"/>
                </a:solidFill>
              </a:rPr>
              <a:t>e</a:t>
            </a:r>
            <a:r>
              <a:rPr spc="-120" dirty="0">
                <a:solidFill>
                  <a:srgbClr val="282828"/>
                </a:solidFill>
              </a:rPr>
              <a:t> </a:t>
            </a:r>
            <a:r>
              <a:rPr spc="-40" dirty="0">
                <a:solidFill>
                  <a:srgbClr val="282828"/>
                </a:solidFill>
              </a:rPr>
              <a:t>S</a:t>
            </a:r>
            <a:r>
              <a:rPr spc="-80" dirty="0">
                <a:solidFill>
                  <a:srgbClr val="282828"/>
                </a:solidFill>
              </a:rPr>
              <a:t>i</a:t>
            </a:r>
            <a:r>
              <a:rPr spc="-140" dirty="0">
                <a:solidFill>
                  <a:srgbClr val="282828"/>
                </a:solidFill>
              </a:rPr>
              <a:t>z</a:t>
            </a:r>
            <a:r>
              <a:rPr spc="-10" dirty="0">
                <a:solidFill>
                  <a:srgbClr val="282828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62" y="2597966"/>
            <a:ext cx="8326120" cy="35166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8265" marR="8255">
              <a:lnSpc>
                <a:spcPct val="102299"/>
              </a:lnSpc>
              <a:spcBef>
                <a:spcPts val="80"/>
              </a:spcBef>
            </a:pP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Regardless</a:t>
            </a:r>
            <a:r>
              <a:rPr sz="1700" spc="2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7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whether</a:t>
            </a:r>
            <a:r>
              <a:rPr sz="17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correct</a:t>
            </a:r>
            <a:r>
              <a:rPr sz="1700" spc="20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7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size</a:t>
            </a:r>
            <a:r>
              <a:rPr sz="17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700" spc="2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found</a:t>
            </a:r>
            <a:r>
              <a:rPr sz="170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70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stopping</a:t>
            </a:r>
            <a:r>
              <a:rPr sz="170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early</a:t>
            </a:r>
            <a:r>
              <a:rPr sz="170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or</a:t>
            </a:r>
            <a:r>
              <a:rPr sz="17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700" spc="2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post-pruning, </a:t>
            </a:r>
            <a:r>
              <a:rPr sz="1700" spc="-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following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criterion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be</a:t>
            </a:r>
            <a:r>
              <a:rPr sz="17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used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determine</a:t>
            </a:r>
            <a:r>
              <a:rPr sz="1700" spc="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correct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final tree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size:</a:t>
            </a:r>
            <a:endParaRPr sz="1700">
              <a:latin typeface="Times New Roman"/>
              <a:cs typeface="Times New Roman"/>
            </a:endParaRPr>
          </a:p>
          <a:p>
            <a:pPr marL="390525" marR="6985" indent="-378460" algn="just">
              <a:lnSpc>
                <a:spcPct val="101800"/>
              </a:lnSpc>
              <a:spcBef>
                <a:spcPts val="115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700" spc="-10" dirty="0">
                <a:solidFill>
                  <a:srgbClr val="282828"/>
                </a:solidFill>
                <a:latin typeface="Times New Roman"/>
                <a:cs typeface="Times New Roman"/>
              </a:rPr>
              <a:t>Validation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sets: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Use a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separate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set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examples, distinct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from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 training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examples,</a:t>
            </a:r>
            <a:r>
              <a:rPr sz="1700" spc="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evaluate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utility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post-pruning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nodes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from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tree.</a:t>
            </a:r>
            <a:endParaRPr sz="1700">
              <a:latin typeface="Times New Roman"/>
              <a:cs typeface="Times New Roman"/>
            </a:endParaRPr>
          </a:p>
          <a:p>
            <a:pPr marL="390525" marR="6350" indent="-378460" algn="just">
              <a:lnSpc>
                <a:spcPct val="101699"/>
              </a:lnSpc>
              <a:spcBef>
                <a:spcPts val="1165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Use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all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available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data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for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training,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but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apply a statistical test to estimate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whether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expanding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(or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pruning) a particular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node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 likely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produce an improvement beyond the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7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set.</a:t>
            </a:r>
            <a:endParaRPr sz="1700">
              <a:latin typeface="Times New Roman"/>
              <a:cs typeface="Times New Roman"/>
            </a:endParaRPr>
          </a:p>
          <a:p>
            <a:pPr marL="390525" marR="5080" indent="-378460" algn="just">
              <a:lnSpc>
                <a:spcPct val="101800"/>
              </a:lnSpc>
              <a:spcBef>
                <a:spcPts val="1165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Use measure of the complexity for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encoding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 training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examples and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 decision tree,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halting growth of the tree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when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this encoding size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minimized. This approach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called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 Minimum</a:t>
            </a:r>
            <a:r>
              <a:rPr sz="17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Description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Length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1200"/>
              </a:spcBef>
            </a:pP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MDL</a:t>
            </a:r>
            <a:r>
              <a:rPr sz="1700" spc="-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—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Minimize</a:t>
            </a:r>
            <a:r>
              <a:rPr sz="17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: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size(tree)</a:t>
            </a:r>
            <a:r>
              <a:rPr sz="17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+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 size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(misclassifications(tree))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291750"/>
            <a:ext cx="7482205" cy="1143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60" dirty="0">
                <a:solidFill>
                  <a:srgbClr val="282828"/>
                </a:solidFill>
              </a:rPr>
              <a:t>D</a:t>
            </a:r>
            <a:r>
              <a:rPr spc="-70" dirty="0">
                <a:solidFill>
                  <a:srgbClr val="282828"/>
                </a:solidFill>
              </a:rPr>
              <a:t>e</a:t>
            </a:r>
            <a:r>
              <a:rPr spc="-140" dirty="0">
                <a:solidFill>
                  <a:srgbClr val="282828"/>
                </a:solidFill>
              </a:rPr>
              <a:t>t</a:t>
            </a:r>
            <a:r>
              <a:rPr spc="-30" dirty="0">
                <a:solidFill>
                  <a:srgbClr val="282828"/>
                </a:solidFill>
              </a:rPr>
              <a:t>e</a:t>
            </a:r>
            <a:r>
              <a:rPr spc="-35" dirty="0">
                <a:solidFill>
                  <a:srgbClr val="282828"/>
                </a:solidFill>
              </a:rPr>
              <a:t>r</a:t>
            </a:r>
            <a:r>
              <a:rPr spc="-70" dirty="0">
                <a:solidFill>
                  <a:srgbClr val="282828"/>
                </a:solidFill>
              </a:rPr>
              <a:t>m</a:t>
            </a:r>
            <a:r>
              <a:rPr spc="-80" dirty="0">
                <a:solidFill>
                  <a:srgbClr val="282828"/>
                </a:solidFill>
              </a:rPr>
              <a:t>i</a:t>
            </a:r>
            <a:r>
              <a:rPr spc="-60" dirty="0">
                <a:solidFill>
                  <a:srgbClr val="282828"/>
                </a:solidFill>
              </a:rPr>
              <a:t>n</a:t>
            </a:r>
            <a:r>
              <a:rPr spc="-10" dirty="0">
                <a:solidFill>
                  <a:srgbClr val="282828"/>
                </a:solidFill>
              </a:rPr>
              <a:t>e</a:t>
            </a:r>
            <a:r>
              <a:rPr spc="-80" dirty="0">
                <a:solidFill>
                  <a:srgbClr val="282828"/>
                </a:solidFill>
              </a:rPr>
              <a:t> </a:t>
            </a:r>
            <a:r>
              <a:rPr spc="-100" dirty="0">
                <a:solidFill>
                  <a:srgbClr val="282828"/>
                </a:solidFill>
              </a:rPr>
              <a:t>t</a:t>
            </a:r>
            <a:r>
              <a:rPr spc="-60" dirty="0">
                <a:solidFill>
                  <a:srgbClr val="282828"/>
                </a:solidFill>
              </a:rPr>
              <a:t>h</a:t>
            </a:r>
            <a:r>
              <a:rPr spc="-10" dirty="0">
                <a:solidFill>
                  <a:srgbClr val="282828"/>
                </a:solidFill>
              </a:rPr>
              <a:t>e</a:t>
            </a:r>
            <a:r>
              <a:rPr spc="-80" dirty="0">
                <a:solidFill>
                  <a:srgbClr val="282828"/>
                </a:solidFill>
              </a:rPr>
              <a:t> </a:t>
            </a:r>
            <a:r>
              <a:rPr spc="-15" dirty="0">
                <a:solidFill>
                  <a:srgbClr val="282828"/>
                </a:solidFill>
              </a:rPr>
              <a:t>C</a:t>
            </a:r>
            <a:r>
              <a:rPr spc="-70" dirty="0">
                <a:solidFill>
                  <a:srgbClr val="282828"/>
                </a:solidFill>
              </a:rPr>
              <a:t>o</a:t>
            </a:r>
            <a:r>
              <a:rPr spc="-35" dirty="0">
                <a:solidFill>
                  <a:srgbClr val="282828"/>
                </a:solidFill>
              </a:rPr>
              <a:t>r</a:t>
            </a:r>
            <a:r>
              <a:rPr spc="-114" dirty="0">
                <a:solidFill>
                  <a:srgbClr val="282828"/>
                </a:solidFill>
              </a:rPr>
              <a:t>r</a:t>
            </a:r>
            <a:r>
              <a:rPr spc="-30" dirty="0">
                <a:solidFill>
                  <a:srgbClr val="282828"/>
                </a:solidFill>
              </a:rPr>
              <a:t>e</a:t>
            </a:r>
            <a:r>
              <a:rPr spc="-55" dirty="0">
                <a:solidFill>
                  <a:srgbClr val="282828"/>
                </a:solidFill>
              </a:rPr>
              <a:t>c</a:t>
            </a:r>
            <a:r>
              <a:rPr spc="-25" dirty="0">
                <a:solidFill>
                  <a:srgbClr val="282828"/>
                </a:solidFill>
              </a:rPr>
              <a:t>t</a:t>
            </a:r>
            <a:r>
              <a:rPr spc="-140" dirty="0">
                <a:solidFill>
                  <a:srgbClr val="282828"/>
                </a:solidFill>
              </a:rPr>
              <a:t> </a:t>
            </a:r>
            <a:r>
              <a:rPr spc="5" dirty="0">
                <a:solidFill>
                  <a:srgbClr val="282828"/>
                </a:solidFill>
              </a:rPr>
              <a:t>F</a:t>
            </a:r>
            <a:r>
              <a:rPr spc="-80" dirty="0">
                <a:solidFill>
                  <a:srgbClr val="282828"/>
                </a:solidFill>
              </a:rPr>
              <a:t>i</a:t>
            </a:r>
            <a:r>
              <a:rPr spc="-60" dirty="0">
                <a:solidFill>
                  <a:srgbClr val="282828"/>
                </a:solidFill>
              </a:rPr>
              <a:t>n</a:t>
            </a:r>
            <a:r>
              <a:rPr spc="-75" dirty="0">
                <a:solidFill>
                  <a:srgbClr val="282828"/>
                </a:solidFill>
              </a:rPr>
              <a:t>a</a:t>
            </a:r>
            <a:r>
              <a:rPr spc="-35" dirty="0">
                <a:solidFill>
                  <a:srgbClr val="282828"/>
                </a:solidFill>
              </a:rPr>
              <a:t>l</a:t>
            </a:r>
            <a:r>
              <a:rPr spc="-65" dirty="0">
                <a:solidFill>
                  <a:srgbClr val="282828"/>
                </a:solidFill>
              </a:rPr>
              <a:t> </a:t>
            </a:r>
            <a:r>
              <a:rPr spc="-350" dirty="0">
                <a:solidFill>
                  <a:srgbClr val="282828"/>
                </a:solidFill>
              </a:rPr>
              <a:t>T</a:t>
            </a:r>
            <a:r>
              <a:rPr spc="-114" dirty="0">
                <a:solidFill>
                  <a:srgbClr val="282828"/>
                </a:solidFill>
              </a:rPr>
              <a:t>r</a:t>
            </a:r>
            <a:r>
              <a:rPr spc="-30" dirty="0">
                <a:solidFill>
                  <a:srgbClr val="282828"/>
                </a:solidFill>
              </a:rPr>
              <a:t>e</a:t>
            </a:r>
            <a:r>
              <a:rPr spc="-10" dirty="0">
                <a:solidFill>
                  <a:srgbClr val="282828"/>
                </a:solidFill>
              </a:rPr>
              <a:t>e</a:t>
            </a:r>
            <a:r>
              <a:rPr spc="-120" dirty="0">
                <a:solidFill>
                  <a:srgbClr val="282828"/>
                </a:solidFill>
              </a:rPr>
              <a:t> </a:t>
            </a:r>
            <a:r>
              <a:rPr spc="-40" dirty="0">
                <a:solidFill>
                  <a:srgbClr val="282828"/>
                </a:solidFill>
              </a:rPr>
              <a:t>S</a:t>
            </a:r>
            <a:r>
              <a:rPr spc="-80" dirty="0">
                <a:solidFill>
                  <a:srgbClr val="282828"/>
                </a:solidFill>
              </a:rPr>
              <a:t>i</a:t>
            </a:r>
            <a:r>
              <a:rPr spc="-140" dirty="0">
                <a:solidFill>
                  <a:srgbClr val="282828"/>
                </a:solidFill>
              </a:rPr>
              <a:t>z</a:t>
            </a:r>
            <a:r>
              <a:rPr spc="-70" dirty="0">
                <a:solidFill>
                  <a:srgbClr val="282828"/>
                </a:solidFill>
              </a:rPr>
              <a:t>e</a:t>
            </a:r>
            <a:r>
              <a:rPr dirty="0">
                <a:solidFill>
                  <a:srgbClr val="282828"/>
                </a:solidFill>
              </a:rPr>
              <a:t>-  </a:t>
            </a:r>
            <a:r>
              <a:rPr spc="-100" dirty="0">
                <a:solidFill>
                  <a:srgbClr val="282828"/>
                </a:solidFill>
              </a:rPr>
              <a:t>Training</a:t>
            </a:r>
            <a:r>
              <a:rPr spc="-105" dirty="0">
                <a:solidFill>
                  <a:srgbClr val="282828"/>
                </a:solidFill>
              </a:rPr>
              <a:t> </a:t>
            </a:r>
            <a:r>
              <a:rPr spc="-50" dirty="0">
                <a:solidFill>
                  <a:srgbClr val="282828"/>
                </a:solidFill>
              </a:rPr>
              <a:t>and</a:t>
            </a:r>
            <a:r>
              <a:rPr spc="-100" dirty="0">
                <a:solidFill>
                  <a:srgbClr val="282828"/>
                </a:solidFill>
              </a:rPr>
              <a:t> </a:t>
            </a:r>
            <a:r>
              <a:rPr spc="-90" dirty="0">
                <a:solidFill>
                  <a:srgbClr val="282828"/>
                </a:solidFill>
              </a:rPr>
              <a:t>Validation</a:t>
            </a:r>
            <a:r>
              <a:rPr spc="-105" dirty="0">
                <a:solidFill>
                  <a:srgbClr val="282828"/>
                </a:solidFill>
              </a:rPr>
              <a:t> </a:t>
            </a:r>
            <a:r>
              <a:rPr spc="-55" dirty="0">
                <a:solidFill>
                  <a:srgbClr val="282828"/>
                </a:solidFill>
              </a:rPr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64334"/>
            <a:ext cx="8326755" cy="245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 algn="just">
              <a:lnSpc>
                <a:spcPct val="121800"/>
              </a:lnSpc>
              <a:spcBef>
                <a:spcPts val="100"/>
              </a:spcBef>
              <a:buClr>
                <a:srgbClr val="E48311"/>
              </a:buClr>
              <a:buFont typeface="Wingdings"/>
              <a:buChar char=""/>
              <a:tabLst>
                <a:tab pos="194310" algn="l"/>
              </a:tabLst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learner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may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be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misled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by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random errors and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coincidental regularities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within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set,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validation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is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unlikely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to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exhibit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same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random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fluctuations.</a:t>
            </a:r>
            <a:endParaRPr sz="195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1664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-55" dirty="0">
                <a:solidFill>
                  <a:srgbClr val="282828"/>
                </a:solidFill>
                <a:latin typeface="Times New Roman"/>
                <a:cs typeface="Times New Roman"/>
              </a:rPr>
              <a:t>We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use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validation</a:t>
            </a:r>
            <a:r>
              <a:rPr sz="19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to prevent</a:t>
            </a:r>
            <a:r>
              <a:rPr sz="19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overfitting</a:t>
            </a:r>
            <a:r>
              <a:rPr sz="1950" spc="-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using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following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techniques:</a:t>
            </a:r>
            <a:endParaRPr sz="1950">
              <a:latin typeface="Times New Roman"/>
              <a:cs typeface="Times New Roman"/>
            </a:endParaRPr>
          </a:p>
          <a:p>
            <a:pPr marL="631190" lvl="1" indent="-378460">
              <a:lnSpc>
                <a:spcPct val="100000"/>
              </a:lnSpc>
              <a:spcBef>
                <a:spcPts val="840"/>
              </a:spcBef>
              <a:buClr>
                <a:srgbClr val="E48311"/>
              </a:buClr>
              <a:buAutoNum type="arabicPeriod"/>
              <a:tabLst>
                <a:tab pos="631190" algn="l"/>
                <a:tab pos="63182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Reduced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Error</a:t>
            </a:r>
            <a:r>
              <a:rPr sz="19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Pruning</a:t>
            </a:r>
            <a:endParaRPr sz="1950">
              <a:latin typeface="Times New Roman"/>
              <a:cs typeface="Times New Roman"/>
            </a:endParaRPr>
          </a:p>
          <a:p>
            <a:pPr marL="631190" lvl="1" indent="-378460">
              <a:lnSpc>
                <a:spcPct val="100000"/>
              </a:lnSpc>
              <a:spcBef>
                <a:spcPts val="1010"/>
              </a:spcBef>
              <a:buClr>
                <a:srgbClr val="E48311"/>
              </a:buClr>
              <a:buAutoNum type="arabicPeriod"/>
              <a:tabLst>
                <a:tab pos="631190" algn="l"/>
                <a:tab pos="631825" algn="l"/>
              </a:tabLst>
            </a:pP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950" spc="-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Post-Pruning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476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Reduced</a:t>
            </a:r>
            <a:r>
              <a:rPr spc="-120" dirty="0"/>
              <a:t> </a:t>
            </a:r>
            <a:r>
              <a:rPr spc="-55" dirty="0"/>
              <a:t>Error</a:t>
            </a:r>
            <a:r>
              <a:rPr spc="-140" dirty="0"/>
              <a:t> </a:t>
            </a:r>
            <a:r>
              <a:rPr spc="-65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7" y="2569748"/>
            <a:ext cx="8326755" cy="3608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715" indent="-76200" algn="just">
              <a:lnSpc>
                <a:spcPct val="1249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Reduced-error pruning (Quinlan 1987),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consider each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decision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nodes in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tree to be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candidates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pruning.</a:t>
            </a:r>
            <a:endParaRPr sz="16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ct val="12520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09855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Pruning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decision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node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consists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removing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subtree rooted 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at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node,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making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leaf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node,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and assigning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it 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most common classification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 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training examples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affiliated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with that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node.</a:t>
            </a:r>
            <a:endParaRPr sz="165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ct val="125499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Nodes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are removed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only if the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resulting pruned tree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performs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 worse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than-the original over the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validation</a:t>
            </a:r>
            <a:r>
              <a:rPr sz="16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set.</a:t>
            </a:r>
            <a:endParaRPr sz="1650">
              <a:latin typeface="Times New Roman"/>
              <a:cs typeface="Times New Roman"/>
            </a:endParaRPr>
          </a:p>
          <a:p>
            <a:pPr marL="88265" marR="6985" indent="-76200" algn="just">
              <a:lnSpc>
                <a:spcPct val="125099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Reduced error pruning has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effect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 any leaf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node added due to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coincidental regularities 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training 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set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likely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pruned because these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same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coincidences are unlikely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to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occur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validation</a:t>
            </a:r>
            <a:r>
              <a:rPr sz="165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476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Reduced</a:t>
            </a:r>
            <a:r>
              <a:rPr spc="-120" dirty="0"/>
              <a:t> </a:t>
            </a:r>
            <a:r>
              <a:rPr spc="-55" dirty="0"/>
              <a:t>Error</a:t>
            </a:r>
            <a:r>
              <a:rPr spc="-140" dirty="0"/>
              <a:t> </a:t>
            </a:r>
            <a:r>
              <a:rPr spc="-65" dirty="0"/>
              <a:t>Pruning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97" y="2578608"/>
            <a:ext cx="6596598" cy="28816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4199" y="5586461"/>
            <a:ext cx="76860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major</a:t>
            </a:r>
            <a:r>
              <a:rPr sz="165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drawback</a:t>
            </a:r>
            <a:r>
              <a:rPr sz="165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this</a:t>
            </a:r>
            <a:r>
              <a:rPr sz="16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approach</a:t>
            </a:r>
            <a:r>
              <a:rPr sz="165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65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when</a:t>
            </a:r>
            <a:r>
              <a:rPr sz="16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r>
              <a:rPr sz="165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limited,</a:t>
            </a:r>
            <a:r>
              <a:rPr sz="165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withholding</a:t>
            </a:r>
            <a:r>
              <a:rPr sz="165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part</a:t>
            </a:r>
            <a:r>
              <a:rPr sz="16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6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65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for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validation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reduces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even</a:t>
            </a:r>
            <a:r>
              <a:rPr sz="16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further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number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of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examples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available</a:t>
            </a:r>
            <a:r>
              <a:rPr sz="16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6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training.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5204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Rule-Post</a:t>
            </a:r>
            <a:r>
              <a:rPr spc="-125" dirty="0"/>
              <a:t> </a:t>
            </a:r>
            <a:r>
              <a:rPr spc="-60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6" y="2570351"/>
            <a:ext cx="8326120" cy="323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6985" indent="-76200">
              <a:lnSpc>
                <a:spcPct val="116399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Infer</a:t>
            </a:r>
            <a:r>
              <a:rPr sz="1950" spc="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95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from</a:t>
            </a:r>
            <a:r>
              <a:rPr sz="1950" spc="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</a:t>
            </a:r>
            <a:r>
              <a:rPr sz="1950" spc="20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set,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growing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950" spc="2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until</a:t>
            </a:r>
            <a:r>
              <a:rPr sz="1950" spc="1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training </a:t>
            </a:r>
            <a:r>
              <a:rPr sz="1950" spc="-4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fit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well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as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possible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allowing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overfitting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occur.</a:t>
            </a:r>
            <a:endParaRPr sz="1950">
              <a:latin typeface="Times New Roman"/>
              <a:cs typeface="Times New Roman"/>
            </a:endParaRPr>
          </a:p>
          <a:p>
            <a:pPr marL="88265" marR="5715" indent="-76200">
              <a:lnSpc>
                <a:spcPct val="1169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2890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Convert</a:t>
            </a:r>
            <a:r>
              <a:rPr sz="1950" spc="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learned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9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into</a:t>
            </a:r>
            <a:r>
              <a:rPr sz="1950" spc="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an</a:t>
            </a:r>
            <a:r>
              <a:rPr sz="1950" spc="2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equivalent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set</a:t>
            </a:r>
            <a:r>
              <a:rPr sz="1950" spc="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950" spc="20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rules</a:t>
            </a:r>
            <a:r>
              <a:rPr sz="1950" spc="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950" spc="1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creating</a:t>
            </a:r>
            <a:r>
              <a:rPr sz="1950" spc="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one</a:t>
            </a:r>
            <a:r>
              <a:rPr sz="1950" spc="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950" spc="1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for </a:t>
            </a:r>
            <a:r>
              <a:rPr sz="1950" spc="-4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path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from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root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node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leaf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node.</a:t>
            </a:r>
            <a:endParaRPr sz="1950">
              <a:latin typeface="Times New Roman"/>
              <a:cs typeface="Times New Roman"/>
            </a:endParaRPr>
          </a:p>
          <a:p>
            <a:pPr marL="88265" marR="6985" indent="-76200">
              <a:lnSpc>
                <a:spcPct val="1169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  <a:tab pos="920115" algn="l"/>
                <a:tab pos="2257425" algn="l"/>
                <a:tab pos="2858770" algn="l"/>
                <a:tab pos="3388995" algn="l"/>
                <a:tab pos="3781425" algn="l"/>
                <a:tab pos="4885055" algn="l"/>
                <a:tab pos="5387975" algn="l"/>
                <a:tab pos="6896734" algn="l"/>
                <a:tab pos="7414895" algn="l"/>
                <a:tab pos="8116570" algn="l"/>
              </a:tabLst>
            </a:pP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P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u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(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g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era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li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ze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)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ac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h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u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l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r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m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v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g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ny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p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rec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o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d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r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e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sult</a:t>
            </a:r>
            <a:r>
              <a:rPr sz="1950" dirty="0">
                <a:solidFill>
                  <a:srgbClr val="282828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282828"/>
                </a:solidFill>
                <a:latin typeface="Times New Roman"/>
                <a:cs typeface="Times New Roman"/>
              </a:rPr>
              <a:t>i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n  improving</a:t>
            </a:r>
            <a:r>
              <a:rPr sz="19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its estimated</a:t>
            </a:r>
            <a:r>
              <a:rPr sz="195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accuracy.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>
              <a:lnSpc>
                <a:spcPct val="116399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Sort</a:t>
            </a:r>
            <a:r>
              <a:rPr sz="1950" spc="3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950" spc="3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pruned</a:t>
            </a:r>
            <a:r>
              <a:rPr sz="1950" spc="3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rules</a:t>
            </a:r>
            <a:r>
              <a:rPr sz="1950" spc="3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by</a:t>
            </a:r>
            <a:r>
              <a:rPr sz="1950" spc="3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their</a:t>
            </a:r>
            <a:r>
              <a:rPr sz="1950" spc="3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estimated</a:t>
            </a:r>
            <a:r>
              <a:rPr sz="1950" spc="3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accuracy,</a:t>
            </a:r>
            <a:r>
              <a:rPr sz="1950" spc="3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950" spc="3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consider</a:t>
            </a:r>
            <a:r>
              <a:rPr sz="1950" spc="3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them</a:t>
            </a:r>
            <a:r>
              <a:rPr sz="1950" spc="3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950" spc="3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this </a:t>
            </a:r>
            <a:r>
              <a:rPr sz="1950" spc="-47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sequence</a:t>
            </a:r>
            <a:r>
              <a:rPr sz="19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282828"/>
                </a:solidFill>
                <a:latin typeface="Times New Roman"/>
                <a:cs typeface="Times New Roman"/>
              </a:rPr>
              <a:t>when</a:t>
            </a:r>
            <a:r>
              <a:rPr sz="1950" spc="5" dirty="0">
                <a:solidFill>
                  <a:srgbClr val="282828"/>
                </a:solidFill>
                <a:latin typeface="Times New Roman"/>
                <a:cs typeface="Times New Roman"/>
              </a:rPr>
              <a:t> classifying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subsequent</a:t>
            </a:r>
            <a:r>
              <a:rPr sz="19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282828"/>
                </a:solidFill>
                <a:latin typeface="Times New Roman"/>
                <a:cs typeface="Times New Roman"/>
              </a:rPr>
              <a:t>instances.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73329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Decision</a:t>
            </a:r>
            <a:r>
              <a:rPr spc="-105" dirty="0"/>
              <a:t> </a:t>
            </a:r>
            <a:r>
              <a:rPr spc="-125" dirty="0"/>
              <a:t>Tree</a:t>
            </a:r>
            <a:r>
              <a:rPr spc="-85" dirty="0"/>
              <a:t> </a:t>
            </a:r>
            <a:r>
              <a:rPr spc="-55" dirty="0"/>
              <a:t>Classifier</a:t>
            </a:r>
            <a:r>
              <a:rPr spc="-12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6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607060"/>
          </a:xfrm>
          <a:custGeom>
            <a:avLst/>
            <a:gdLst/>
            <a:ahLst/>
            <a:cxnLst/>
            <a:rect l="l" t="t" r="r" b="b"/>
            <a:pathLst>
              <a:path w="4074160" h="607060">
                <a:moveTo>
                  <a:pt x="0" y="0"/>
                </a:moveTo>
                <a:lnTo>
                  <a:pt x="4073651" y="0"/>
                </a:lnTo>
                <a:lnTo>
                  <a:pt x="4073651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018" y="2709210"/>
            <a:ext cx="407416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627052"/>
                </a:solidFill>
                <a:latin typeface="Calibri"/>
                <a:cs typeface="Calibri"/>
              </a:rPr>
              <a:t>GENERAL</a:t>
            </a:r>
            <a:r>
              <a:rPr sz="1550" spc="-4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DECISION</a:t>
            </a:r>
            <a:r>
              <a:rPr sz="1550" spc="-4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TREE</a:t>
            </a:r>
            <a:r>
              <a:rPr sz="1550" spc="-1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627052"/>
                </a:solidFill>
                <a:latin typeface="Calibri"/>
                <a:cs typeface="Calibri"/>
              </a:rPr>
              <a:t>STRUCTURE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8397" y="3219450"/>
            <a:ext cx="4089400" cy="2668905"/>
            <a:chOff x="898397" y="3219450"/>
            <a:chExt cx="4089400" cy="26689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255" y="3227832"/>
              <a:ext cx="4073651" cy="26532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2207" y="3223260"/>
              <a:ext cx="4081779" cy="2661285"/>
            </a:xfrm>
            <a:custGeom>
              <a:avLst/>
              <a:gdLst/>
              <a:ahLst/>
              <a:cxnLst/>
              <a:rect l="l" t="t" r="r" b="b"/>
              <a:pathLst>
                <a:path w="4081779" h="2661285">
                  <a:moveTo>
                    <a:pt x="0" y="0"/>
                  </a:moveTo>
                  <a:lnTo>
                    <a:pt x="4081272" y="0"/>
                  </a:lnTo>
                  <a:lnTo>
                    <a:pt x="4081272" y="2660904"/>
                  </a:lnTo>
                  <a:lnTo>
                    <a:pt x="0" y="2660904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129784" y="2581656"/>
            <a:ext cx="4074160" cy="607060"/>
          </a:xfrm>
          <a:custGeom>
            <a:avLst/>
            <a:gdLst/>
            <a:ahLst/>
            <a:cxnLst/>
            <a:rect l="l" t="t" r="r" b="b"/>
            <a:pathLst>
              <a:path w="4074159" h="607060">
                <a:moveTo>
                  <a:pt x="0" y="0"/>
                </a:moveTo>
                <a:lnTo>
                  <a:pt x="4073651" y="0"/>
                </a:lnTo>
                <a:lnTo>
                  <a:pt x="4073651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0545" y="2541540"/>
            <a:ext cx="4074160" cy="6007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4930" marR="65405" algn="just">
              <a:lnSpc>
                <a:spcPct val="71000"/>
              </a:lnSpc>
              <a:spcBef>
                <a:spcPts val="660"/>
              </a:spcBef>
            </a:pP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DECISION</a:t>
            </a:r>
            <a:r>
              <a:rPr sz="1550" spc="1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TREE-</a:t>
            </a:r>
            <a:r>
              <a:rPr sz="1550" spc="1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627052"/>
                </a:solidFill>
                <a:latin typeface="Calibri"/>
                <a:cs typeface="Calibri"/>
              </a:rPr>
              <a:t>THAT</a:t>
            </a:r>
            <a:r>
              <a:rPr sz="1550" spc="-2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627052"/>
                </a:solidFill>
                <a:latin typeface="Calibri"/>
                <a:cs typeface="Calibri"/>
              </a:rPr>
              <a:t>ACCEPTS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627052"/>
                </a:solidFill>
                <a:latin typeface="Calibri"/>
                <a:cs typeface="Calibri"/>
              </a:rPr>
              <a:t>OR </a:t>
            </a:r>
            <a:r>
              <a:rPr sz="1550" dirty="0">
                <a:solidFill>
                  <a:srgbClr val="627052"/>
                </a:solidFill>
                <a:latin typeface="Calibri"/>
                <a:cs typeface="Calibri"/>
              </a:rPr>
              <a:t>REJECTS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627052"/>
                </a:solidFill>
                <a:latin typeface="Calibri"/>
                <a:cs typeface="Calibri"/>
              </a:rPr>
              <a:t>A </a:t>
            </a:r>
            <a:r>
              <a:rPr sz="1550" spc="1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JOB </a:t>
            </a:r>
            <a:r>
              <a:rPr sz="1550" spc="10" dirty="0">
                <a:solidFill>
                  <a:srgbClr val="627052"/>
                </a:solidFill>
                <a:latin typeface="Calibri"/>
                <a:cs typeface="Calibri"/>
              </a:rPr>
              <a:t>OFFER ON 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THE </a:t>
            </a:r>
            <a:r>
              <a:rPr sz="1550" dirty="0">
                <a:solidFill>
                  <a:srgbClr val="627052"/>
                </a:solidFill>
                <a:latin typeface="Calibri"/>
                <a:cs typeface="Calibri"/>
              </a:rPr>
              <a:t>BASIS </a:t>
            </a:r>
            <a:r>
              <a:rPr sz="1550" spc="5" dirty="0">
                <a:solidFill>
                  <a:srgbClr val="627052"/>
                </a:solidFill>
                <a:latin typeface="Calibri"/>
                <a:cs typeface="Calibri"/>
              </a:rPr>
              <a:t>OF </a:t>
            </a:r>
            <a:r>
              <a:rPr sz="1550" spc="-30" dirty="0">
                <a:solidFill>
                  <a:srgbClr val="627052"/>
                </a:solidFill>
                <a:latin typeface="Calibri"/>
                <a:cs typeface="Calibri"/>
              </a:rPr>
              <a:t>SALARY, </a:t>
            </a:r>
            <a:r>
              <a:rPr sz="1550" spc="-10" dirty="0">
                <a:solidFill>
                  <a:srgbClr val="627052"/>
                </a:solidFill>
                <a:latin typeface="Calibri"/>
                <a:cs typeface="Calibri"/>
              </a:rPr>
              <a:t>DISTANCE </a:t>
            </a:r>
            <a:r>
              <a:rPr sz="1550" spc="-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627052"/>
                </a:solidFill>
                <a:latin typeface="Calibri"/>
                <a:cs typeface="Calibri"/>
              </a:rPr>
              <a:t>AND</a:t>
            </a:r>
            <a:r>
              <a:rPr sz="1550" spc="-20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627052"/>
                </a:solidFill>
                <a:latin typeface="Calibri"/>
                <a:cs typeface="Calibri"/>
              </a:rPr>
              <a:t>CAB</a:t>
            </a:r>
            <a:r>
              <a:rPr sz="1550" spc="-15" dirty="0">
                <a:solidFill>
                  <a:srgbClr val="627052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627052"/>
                </a:solidFill>
                <a:latin typeface="Calibri"/>
                <a:cs typeface="Calibri"/>
              </a:rPr>
              <a:t>FACILITY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22926" y="3181350"/>
            <a:ext cx="4089400" cy="2668905"/>
            <a:chOff x="5122926" y="3181350"/>
            <a:chExt cx="4089400" cy="26689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3687" y="3185160"/>
              <a:ext cx="4082796" cy="266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26736" y="3185160"/>
              <a:ext cx="4081779" cy="2661285"/>
            </a:xfrm>
            <a:custGeom>
              <a:avLst/>
              <a:gdLst/>
              <a:ahLst/>
              <a:cxnLst/>
              <a:rect l="l" t="t" r="r" b="b"/>
              <a:pathLst>
                <a:path w="4081779" h="2661285">
                  <a:moveTo>
                    <a:pt x="0" y="0"/>
                  </a:moveTo>
                  <a:lnTo>
                    <a:pt x="4081271" y="0"/>
                  </a:lnTo>
                  <a:lnTo>
                    <a:pt x="4081271" y="2660904"/>
                  </a:lnTo>
                  <a:lnTo>
                    <a:pt x="0" y="2660904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5575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Rule-Post</a:t>
            </a:r>
            <a:r>
              <a:rPr spc="-100" dirty="0"/>
              <a:t> </a:t>
            </a:r>
            <a:r>
              <a:rPr spc="-60" dirty="0"/>
              <a:t>Pruning</a:t>
            </a:r>
            <a:r>
              <a:rPr spc="-100" dirty="0"/>
              <a:t> </a:t>
            </a:r>
            <a:r>
              <a:rPr spc="-65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62" y="2451332"/>
            <a:ext cx="8324215" cy="34290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7640" indent="-155575" algn="just">
              <a:lnSpc>
                <a:spcPct val="100000"/>
              </a:lnSpc>
              <a:spcBef>
                <a:spcPts val="1075"/>
              </a:spcBef>
              <a:buClr>
                <a:srgbClr val="E48311"/>
              </a:buClr>
              <a:buFont typeface="Wingdings"/>
              <a:buChar char=""/>
              <a:tabLst>
                <a:tab pos="168275" algn="l"/>
              </a:tabLst>
            </a:pP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post-pruning,</a:t>
            </a:r>
            <a:r>
              <a:rPr sz="170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one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generated</a:t>
            </a:r>
            <a:r>
              <a:rPr sz="1700" spc="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leaf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node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tree.</a:t>
            </a:r>
            <a:endParaRPr sz="170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ts val="1870"/>
              </a:lnSpc>
              <a:spcBef>
                <a:spcPts val="1190"/>
              </a:spcBef>
              <a:buClr>
                <a:srgbClr val="E48311"/>
              </a:buClr>
              <a:buFont typeface="Wingdings"/>
              <a:buChar char=""/>
              <a:tabLst>
                <a:tab pos="168275" algn="l"/>
              </a:tabLst>
            </a:pP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Each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attribute test along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path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from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 root to the leaf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becomes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a rule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antecedent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(precondition)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classification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at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leaf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node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becomes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consequent 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(postcondition).</a:t>
            </a:r>
            <a:endParaRPr sz="1700">
              <a:latin typeface="Times New Roman"/>
              <a:cs typeface="Times New Roman"/>
            </a:endParaRPr>
          </a:p>
          <a:p>
            <a:pPr marL="88265" marR="336550" indent="-76200">
              <a:lnSpc>
                <a:spcPts val="3020"/>
              </a:lnSpc>
              <a:spcBef>
                <a:spcPts val="240"/>
              </a:spcBef>
              <a:buClr>
                <a:srgbClr val="E48311"/>
              </a:buClr>
              <a:buFont typeface="Wingdings"/>
              <a:buChar char=""/>
              <a:tabLst>
                <a:tab pos="168275" algn="l"/>
              </a:tabLst>
            </a:pP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example,</a:t>
            </a:r>
            <a:r>
              <a:rPr sz="1700" spc="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leftmost</a:t>
            </a:r>
            <a:r>
              <a:rPr sz="1700" spc="8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path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figure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(in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 slide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30)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7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translated</a:t>
            </a:r>
            <a:r>
              <a:rPr sz="170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into the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rule </a:t>
            </a:r>
            <a:r>
              <a:rPr sz="1700" spc="-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IF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 (Outlook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=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Sunny)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^</a:t>
            </a:r>
            <a:r>
              <a:rPr sz="17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(Humidity</a:t>
            </a:r>
            <a:r>
              <a:rPr sz="1700" spc="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=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High)</a:t>
            </a:r>
            <a:r>
              <a:rPr sz="17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THEN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 PlayTennis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=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No</a:t>
            </a:r>
            <a:endParaRPr sz="1700">
              <a:latin typeface="Times New Roman"/>
              <a:cs typeface="Times New Roman"/>
            </a:endParaRPr>
          </a:p>
          <a:p>
            <a:pPr marL="88265" marR="26670" indent="-76200">
              <a:lnSpc>
                <a:spcPts val="1870"/>
              </a:lnSpc>
              <a:spcBef>
                <a:spcPts val="940"/>
              </a:spcBef>
              <a:buClr>
                <a:srgbClr val="E48311"/>
              </a:buClr>
              <a:buFont typeface="Wingdings"/>
              <a:buChar char=""/>
              <a:tabLst>
                <a:tab pos="168275" algn="l"/>
              </a:tabLst>
            </a:pP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Next,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each</a:t>
            </a:r>
            <a:r>
              <a:rPr sz="1700" spc="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such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 pruned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by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removing</a:t>
            </a:r>
            <a:r>
              <a:rPr sz="17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any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antecedent,</a:t>
            </a:r>
            <a:r>
              <a:rPr sz="1700" spc="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or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precondition,</a:t>
            </a:r>
            <a:r>
              <a:rPr sz="1700" spc="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whose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removal </a:t>
            </a:r>
            <a:r>
              <a:rPr sz="1700" spc="-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does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not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worsen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its estimated</a:t>
            </a:r>
            <a:r>
              <a:rPr sz="1700" spc="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82828"/>
                </a:solidFill>
                <a:latin typeface="Times New Roman"/>
                <a:cs typeface="Times New Roman"/>
              </a:rPr>
              <a:t>accuracy.</a:t>
            </a:r>
            <a:endParaRPr sz="1700">
              <a:latin typeface="Times New Roman"/>
              <a:cs typeface="Times New Roman"/>
            </a:endParaRPr>
          </a:p>
          <a:p>
            <a:pPr marL="88265" marR="791845" indent="-76200">
              <a:lnSpc>
                <a:spcPts val="3020"/>
              </a:lnSpc>
              <a:spcBef>
                <a:spcPts val="80"/>
              </a:spcBef>
              <a:buClr>
                <a:srgbClr val="E48311"/>
              </a:buClr>
              <a:buFont typeface="Wingdings"/>
              <a:buChar char=""/>
              <a:tabLst>
                <a:tab pos="168275" algn="l"/>
              </a:tabLst>
            </a:pP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Given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above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rule,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7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post-pruning</a:t>
            </a:r>
            <a:r>
              <a:rPr sz="17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would</a:t>
            </a:r>
            <a:r>
              <a:rPr sz="17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consider</a:t>
            </a:r>
            <a:r>
              <a:rPr sz="1700" spc="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removing</a:t>
            </a:r>
            <a:r>
              <a:rPr sz="1700" spc="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7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preconditions </a:t>
            </a:r>
            <a:r>
              <a:rPr sz="1700" spc="-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(Outlook</a:t>
            </a:r>
            <a:r>
              <a:rPr sz="17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=</a:t>
            </a:r>
            <a:r>
              <a:rPr sz="17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Sunny)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 and</a:t>
            </a:r>
            <a:r>
              <a:rPr sz="1700" spc="5" dirty="0">
                <a:solidFill>
                  <a:srgbClr val="282828"/>
                </a:solidFill>
                <a:latin typeface="Times New Roman"/>
                <a:cs typeface="Times New Roman"/>
              </a:rPr>
              <a:t> (Humidity</a:t>
            </a:r>
            <a:r>
              <a:rPr sz="1700" spc="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282828"/>
                </a:solidFill>
                <a:latin typeface="Times New Roman"/>
                <a:cs typeface="Times New Roman"/>
              </a:rPr>
              <a:t>= </a:t>
            </a:r>
            <a:r>
              <a:rPr sz="1700" spc="10" dirty="0">
                <a:solidFill>
                  <a:srgbClr val="282828"/>
                </a:solidFill>
                <a:latin typeface="Times New Roman"/>
                <a:cs typeface="Times New Roman"/>
              </a:rPr>
              <a:t>High)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5575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Rule-Post</a:t>
            </a:r>
            <a:r>
              <a:rPr spc="-100" dirty="0"/>
              <a:t> </a:t>
            </a:r>
            <a:r>
              <a:rPr spc="-60" dirty="0"/>
              <a:t>Pruning</a:t>
            </a:r>
            <a:r>
              <a:rPr spc="-100" dirty="0"/>
              <a:t> </a:t>
            </a:r>
            <a:r>
              <a:rPr spc="-65" dirty="0"/>
              <a:t>(Contd….)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70447"/>
            <a:ext cx="8325484" cy="2628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88900" marR="5080" indent="-76835" algn="just">
              <a:lnSpc>
                <a:spcPct val="90800"/>
              </a:lnSpc>
              <a:spcBef>
                <a:spcPts val="310"/>
              </a:spcBef>
              <a:buClr>
                <a:srgbClr val="E48311"/>
              </a:buClr>
              <a:buFont typeface="Arial MT"/>
              <a:buChar char="•"/>
              <a:tabLst>
                <a:tab pos="151765" algn="l"/>
              </a:tabLst>
            </a:pP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It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would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select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whichever of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these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pruning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steps produced the greatest improvement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estimated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accuracy,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consider pruning the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second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precondition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a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further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pruning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step.</a:t>
            </a:r>
            <a:endParaRPr sz="1800">
              <a:latin typeface="Times New Roman"/>
              <a:cs typeface="Times New Roman"/>
            </a:endParaRPr>
          </a:p>
          <a:p>
            <a:pPr marL="93345" indent="-81280" algn="just">
              <a:lnSpc>
                <a:spcPct val="100000"/>
              </a:lnSpc>
              <a:spcBef>
                <a:spcPts val="455"/>
              </a:spcBef>
              <a:buClr>
                <a:srgbClr val="E48311"/>
              </a:buClr>
              <a:buFont typeface="Arial MT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No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pruning</a:t>
            </a:r>
            <a:r>
              <a:rPr sz="18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step is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performed</a:t>
            </a:r>
            <a:r>
              <a:rPr sz="1800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if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reduces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the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estimated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rule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  <a:p>
            <a:pPr marL="151130" indent="-139065" algn="just">
              <a:lnSpc>
                <a:spcPct val="100000"/>
              </a:lnSpc>
              <a:spcBef>
                <a:spcPts val="455"/>
              </a:spcBef>
              <a:buClr>
                <a:srgbClr val="E48311"/>
              </a:buClr>
              <a:buFont typeface="Arial MT"/>
              <a:buChar char="•"/>
              <a:tabLst>
                <a:tab pos="151765" algn="l"/>
              </a:tabLst>
            </a:pPr>
            <a:r>
              <a:rPr sz="180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Advantages</a:t>
            </a:r>
            <a:r>
              <a:rPr sz="180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82828"/>
                </a:solidFill>
                <a:latin typeface="Times New Roman"/>
                <a:cs typeface="Times New Roman"/>
              </a:rPr>
              <a:t>Rule-Post</a:t>
            </a:r>
            <a:r>
              <a:rPr sz="1800" b="1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82828"/>
                </a:solidFill>
                <a:latin typeface="Times New Roman"/>
                <a:cs typeface="Times New Roman"/>
              </a:rPr>
              <a:t>Pruning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90525" marR="5080" indent="-378460" algn="just">
              <a:lnSpc>
                <a:spcPts val="1960"/>
              </a:lnSpc>
              <a:spcBef>
                <a:spcPts val="700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Converting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to rules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allows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distinguishing among the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different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contexts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which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80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node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  <a:p>
            <a:pPr marL="390525" marR="5080" indent="-378460" algn="just">
              <a:lnSpc>
                <a:spcPts val="1970"/>
              </a:lnSpc>
              <a:spcBef>
                <a:spcPts val="645"/>
              </a:spcBef>
              <a:buClr>
                <a:srgbClr val="E48311"/>
              </a:buClr>
              <a:buAutoNum type="arabicPeriod"/>
              <a:tabLst>
                <a:tab pos="391160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Converting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to rules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removes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distinction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between attribute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tests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that occur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near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root of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those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occur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near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leaves.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08" y="5229779"/>
            <a:ext cx="7692390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0525" marR="5080" indent="-378460">
              <a:lnSpc>
                <a:spcPts val="1960"/>
              </a:lnSpc>
              <a:spcBef>
                <a:spcPts val="340"/>
              </a:spcBef>
              <a:buClr>
                <a:srgbClr val="E48311"/>
              </a:buClr>
              <a:buAutoNum type="arabicPeriod" startAt="3"/>
              <a:tabLst>
                <a:tab pos="390525" algn="l"/>
                <a:tab pos="391160" algn="l"/>
              </a:tabLst>
            </a:pP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800" spc="2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avoid</a:t>
            </a:r>
            <a:r>
              <a:rPr sz="1800" spc="2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messy</a:t>
            </a:r>
            <a:r>
              <a:rPr sz="1800" spc="2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bookkeeping</a:t>
            </a:r>
            <a:r>
              <a:rPr sz="1800" spc="2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issues</a:t>
            </a:r>
            <a:r>
              <a:rPr sz="18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such</a:t>
            </a:r>
            <a:r>
              <a:rPr sz="1800" spc="2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sz="18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how</a:t>
            </a:r>
            <a:r>
              <a:rPr sz="1800" spc="2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800" spc="22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reorganize</a:t>
            </a:r>
            <a:r>
              <a:rPr sz="1800" spc="2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2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80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if</a:t>
            </a:r>
            <a:r>
              <a:rPr sz="1800" spc="2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node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pruned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while retaining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part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of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the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subtree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below</a:t>
            </a:r>
            <a:r>
              <a:rPr sz="18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this test.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434"/>
              </a:spcBef>
              <a:buClr>
                <a:srgbClr val="E48311"/>
              </a:buClr>
              <a:buAutoNum type="arabicPeriod" startAt="3"/>
              <a:tabLst>
                <a:tab pos="390525" algn="l"/>
                <a:tab pos="391160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Converting</a:t>
            </a:r>
            <a:r>
              <a:rPr sz="180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rules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improves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readability.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6220" y="5229779"/>
            <a:ext cx="39814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7271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Variants</a:t>
            </a:r>
            <a:r>
              <a:rPr spc="-90" dirty="0"/>
              <a:t> </a:t>
            </a:r>
            <a:r>
              <a:rPr spc="-45" dirty="0"/>
              <a:t>of</a:t>
            </a:r>
            <a:r>
              <a:rPr spc="-100" dirty="0"/>
              <a:t> </a:t>
            </a:r>
            <a:r>
              <a:rPr spc="-55" dirty="0"/>
              <a:t>Decision</a:t>
            </a:r>
            <a:r>
              <a:rPr spc="-95" dirty="0"/>
              <a:t> </a:t>
            </a:r>
            <a:r>
              <a:rPr spc="-125" dirty="0"/>
              <a:t>Tree</a:t>
            </a:r>
            <a:r>
              <a:rPr spc="-80" dirty="0"/>
              <a:t> </a:t>
            </a:r>
            <a:r>
              <a:rPr spc="-5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24" y="2597885"/>
            <a:ext cx="8194675" cy="309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 indent="-130175">
              <a:lnSpc>
                <a:spcPct val="100000"/>
              </a:lnSpc>
              <a:spcBef>
                <a:spcPts val="120"/>
              </a:spcBef>
              <a:buClr>
                <a:srgbClr val="E48311"/>
              </a:buClr>
              <a:buFont typeface="Wingdings"/>
              <a:buChar char=""/>
              <a:tabLst>
                <a:tab pos="142875" algn="l"/>
              </a:tabLst>
            </a:pP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5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successful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decision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tree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one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does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good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job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“splitting”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into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homogeneous</a:t>
            </a:r>
            <a:r>
              <a:rPr sz="15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groups.</a:t>
            </a:r>
            <a:endParaRPr sz="1550" dirty="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175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Therefore,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order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build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good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decision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tree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algorithm,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we’ll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need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 method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evaluating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splits.</a:t>
            </a:r>
            <a:endParaRPr sz="1550" dirty="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180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There</a:t>
            </a:r>
            <a:r>
              <a:rPr sz="155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are several</a:t>
            </a:r>
            <a:r>
              <a:rPr sz="15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different different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algorithm</a:t>
            </a:r>
            <a:r>
              <a:rPr sz="155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used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5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generate</a:t>
            </a:r>
            <a:r>
              <a:rPr sz="1550" spc="-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trees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282828"/>
                </a:solidFill>
                <a:latin typeface="Times New Roman"/>
                <a:cs typeface="Times New Roman"/>
              </a:rPr>
              <a:t>such</a:t>
            </a:r>
            <a:r>
              <a:rPr sz="15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as,</a:t>
            </a:r>
            <a:endParaRPr sz="1550" dirty="0">
              <a:latin typeface="Times New Roman"/>
              <a:cs typeface="Times New Roman"/>
            </a:endParaRPr>
          </a:p>
          <a:p>
            <a:pPr marL="154305" indent="-142240">
              <a:lnSpc>
                <a:spcPts val="1795"/>
              </a:lnSpc>
              <a:spcBef>
                <a:spcPts val="1175"/>
              </a:spcBef>
              <a:buClr>
                <a:srgbClr val="E48311"/>
              </a:buClr>
              <a:buFont typeface="Wingdings"/>
              <a:buChar char=""/>
              <a:tabLst>
                <a:tab pos="154940" algn="l"/>
              </a:tabLst>
            </a:pPr>
            <a:r>
              <a:rPr sz="1550" b="1" spc="10" dirty="0">
                <a:solidFill>
                  <a:srgbClr val="00AFEF"/>
                </a:solidFill>
                <a:latin typeface="Times New Roman"/>
                <a:cs typeface="Times New Roman"/>
              </a:rPr>
              <a:t>ID3</a:t>
            </a:r>
            <a:endParaRPr sz="1550" dirty="0">
              <a:latin typeface="Times New Roman"/>
              <a:cs typeface="Times New Roman"/>
            </a:endParaRPr>
          </a:p>
          <a:p>
            <a:pPr marL="373380" lvl="1" indent="-195580">
              <a:lnSpc>
                <a:spcPts val="1610"/>
              </a:lnSpc>
              <a:buClr>
                <a:srgbClr val="E48311"/>
              </a:buClr>
              <a:buFont typeface="Wingdings"/>
              <a:buChar char=""/>
              <a:tabLst>
                <a:tab pos="374015" algn="l"/>
              </a:tabLst>
            </a:pP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Uses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40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gain,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decide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partition</a:t>
            </a:r>
            <a:r>
              <a:rPr sz="140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feature,</a:t>
            </a:r>
            <a:endParaRPr sz="1400" dirty="0">
              <a:latin typeface="Times New Roman"/>
              <a:cs typeface="Times New Roman"/>
            </a:endParaRPr>
          </a:p>
          <a:p>
            <a:pPr marL="373380" lvl="1" indent="-195580">
              <a:lnSpc>
                <a:spcPts val="1675"/>
              </a:lnSpc>
              <a:buClr>
                <a:srgbClr val="E48311"/>
              </a:buClr>
              <a:buFont typeface="Wingdings"/>
              <a:buChar char=""/>
              <a:tabLst>
                <a:tab pos="374015" algn="l"/>
              </a:tabLst>
            </a:pPr>
            <a:r>
              <a:rPr sz="1400" spc="5" dirty="0">
                <a:solidFill>
                  <a:srgbClr val="282828"/>
                </a:solidFill>
                <a:latin typeface="Times New Roman"/>
                <a:cs typeface="Times New Roman"/>
              </a:rPr>
              <a:t>not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designed</a:t>
            </a:r>
            <a:r>
              <a:rPr sz="1400" spc="-6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deal</a:t>
            </a:r>
            <a:r>
              <a:rPr sz="14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continuous</a:t>
            </a:r>
            <a:r>
              <a:rPr sz="1400" spc="-5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features</a:t>
            </a:r>
            <a:endParaRPr sz="1400" dirty="0">
              <a:latin typeface="Times New Roman"/>
              <a:cs typeface="Times New Roman"/>
            </a:endParaRPr>
          </a:p>
          <a:p>
            <a:pPr marL="139065" indent="-127000">
              <a:lnSpc>
                <a:spcPts val="1780"/>
              </a:lnSpc>
              <a:spcBef>
                <a:spcPts val="775"/>
              </a:spcBef>
              <a:buClr>
                <a:srgbClr val="E48311"/>
              </a:buClr>
              <a:buFont typeface="Arial MT"/>
              <a:buChar char="•"/>
              <a:tabLst>
                <a:tab pos="139700" algn="l"/>
              </a:tabLst>
            </a:pPr>
            <a:r>
              <a:rPr sz="1550" b="1" dirty="0">
                <a:solidFill>
                  <a:srgbClr val="00AFEF"/>
                </a:solidFill>
                <a:latin typeface="Times New Roman"/>
                <a:cs typeface="Times New Roman"/>
              </a:rPr>
              <a:t>CART</a:t>
            </a:r>
            <a:r>
              <a:rPr sz="155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(Classification</a:t>
            </a:r>
            <a:r>
              <a:rPr sz="15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5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282828"/>
                </a:solidFill>
                <a:latin typeface="Times New Roman"/>
                <a:cs typeface="Times New Roman"/>
              </a:rPr>
              <a:t>regression</a:t>
            </a:r>
            <a:r>
              <a:rPr sz="155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282828"/>
                </a:solidFill>
                <a:latin typeface="Times New Roman"/>
                <a:cs typeface="Times New Roman"/>
              </a:rPr>
              <a:t>trees)</a:t>
            </a:r>
            <a:endParaRPr sz="1550" dirty="0">
              <a:latin typeface="Times New Roman"/>
              <a:cs typeface="Times New Roman"/>
            </a:endParaRPr>
          </a:p>
          <a:p>
            <a:pPr marL="373380" lvl="1" indent="-195580">
              <a:lnSpc>
                <a:spcPts val="1600"/>
              </a:lnSpc>
              <a:buClr>
                <a:srgbClr val="E48311"/>
              </a:buClr>
              <a:buFont typeface="Wingdings"/>
              <a:buChar char=""/>
              <a:tabLst>
                <a:tab pos="374015" algn="l"/>
              </a:tabLst>
            </a:pP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Uses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Gini </a:t>
            </a:r>
            <a:r>
              <a:rPr sz="1400" spc="-5" dirty="0">
                <a:solidFill>
                  <a:srgbClr val="282828"/>
                </a:solidFill>
                <a:latin typeface="Times New Roman"/>
                <a:cs typeface="Times New Roman"/>
              </a:rPr>
              <a:t>coefficient</a:t>
            </a:r>
            <a:r>
              <a:rPr sz="140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decide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partition</a:t>
            </a:r>
            <a:r>
              <a:rPr sz="1400" spc="-4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feature</a:t>
            </a:r>
            <a:endParaRPr sz="1400" dirty="0">
              <a:latin typeface="Times New Roman"/>
              <a:cs typeface="Times New Roman"/>
            </a:endParaRPr>
          </a:p>
          <a:p>
            <a:pPr marL="139065" indent="-127000">
              <a:lnSpc>
                <a:spcPts val="1775"/>
              </a:lnSpc>
              <a:spcBef>
                <a:spcPts val="770"/>
              </a:spcBef>
              <a:buClr>
                <a:srgbClr val="E48311"/>
              </a:buClr>
              <a:buFont typeface="Arial MT"/>
              <a:buChar char="•"/>
              <a:tabLst>
                <a:tab pos="139700" algn="l"/>
              </a:tabLst>
            </a:pPr>
            <a:r>
              <a:rPr sz="1550" b="1" spc="10" dirty="0">
                <a:solidFill>
                  <a:srgbClr val="00AFEF"/>
                </a:solidFill>
                <a:latin typeface="Times New Roman"/>
                <a:cs typeface="Times New Roman"/>
              </a:rPr>
              <a:t>C4.5</a:t>
            </a:r>
            <a:endParaRPr sz="1550" dirty="0">
              <a:latin typeface="Times New Roman"/>
              <a:cs typeface="Times New Roman"/>
            </a:endParaRPr>
          </a:p>
          <a:p>
            <a:pPr marL="329565" lvl="1" indent="-151765">
              <a:lnSpc>
                <a:spcPts val="1595"/>
              </a:lnSpc>
              <a:buClr>
                <a:srgbClr val="E48311"/>
              </a:buClr>
              <a:buFont typeface="Wingdings"/>
              <a:buChar char=""/>
              <a:tabLst>
                <a:tab pos="330200" algn="l"/>
              </a:tabLst>
            </a:pPr>
            <a:r>
              <a:rPr sz="1400" spc="-25" dirty="0">
                <a:solidFill>
                  <a:srgbClr val="282828"/>
                </a:solidFill>
                <a:latin typeface="Times New Roman"/>
                <a:cs typeface="Times New Roman"/>
              </a:rPr>
              <a:t>Works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8"/>
                </a:solidFill>
                <a:latin typeface="Times New Roman"/>
                <a:cs typeface="Times New Roman"/>
              </a:rPr>
              <a:t>similar </a:t>
            </a:r>
            <a:r>
              <a:rPr sz="1400" spc="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8"/>
                </a:solidFill>
                <a:latin typeface="Times New Roman"/>
                <a:cs typeface="Times New Roman"/>
              </a:rPr>
              <a:t>ID3</a:t>
            </a:r>
            <a:r>
              <a:rPr sz="1400" spc="5" dirty="0">
                <a:solidFill>
                  <a:srgbClr val="282828"/>
                </a:solidFill>
                <a:latin typeface="Times New Roman"/>
                <a:cs typeface="Times New Roman"/>
              </a:rPr>
              <a:t> by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82828"/>
                </a:solidFill>
                <a:latin typeface="Times New Roman"/>
                <a:cs typeface="Times New Roman"/>
              </a:rPr>
              <a:t>using</a:t>
            </a:r>
            <a:r>
              <a:rPr sz="140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4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gain</a:t>
            </a:r>
            <a:r>
              <a:rPr sz="140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to split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data.</a:t>
            </a:r>
            <a:endParaRPr sz="1400" dirty="0">
              <a:latin typeface="Times New Roman"/>
              <a:cs typeface="Times New Roman"/>
            </a:endParaRPr>
          </a:p>
          <a:p>
            <a:pPr marL="329565" lvl="1" indent="-151765">
              <a:lnSpc>
                <a:spcPct val="100000"/>
              </a:lnSpc>
              <a:buClr>
                <a:srgbClr val="E48311"/>
              </a:buClr>
              <a:buFont typeface="Wingdings"/>
              <a:buChar char=""/>
              <a:tabLst>
                <a:tab pos="330200" algn="l"/>
              </a:tabLst>
            </a:pPr>
            <a:r>
              <a:rPr sz="1400" spc="-5" dirty="0">
                <a:solidFill>
                  <a:srgbClr val="282828"/>
                </a:solidFill>
                <a:latin typeface="Times New Roman"/>
                <a:cs typeface="Times New Roman"/>
              </a:rPr>
              <a:t>However</a:t>
            </a:r>
            <a:r>
              <a:rPr sz="14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C4.5 can</a:t>
            </a:r>
            <a:r>
              <a:rPr sz="14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handle</a:t>
            </a:r>
            <a:r>
              <a:rPr sz="140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continuous</a:t>
            </a:r>
            <a:r>
              <a:rPr sz="140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features,</a:t>
            </a:r>
            <a:r>
              <a:rPr sz="1400" spc="-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82828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well</a:t>
            </a:r>
            <a:r>
              <a:rPr sz="1400" spc="-5" dirty="0">
                <a:solidFill>
                  <a:srgbClr val="282828"/>
                </a:solidFill>
                <a:latin typeface="Times New Roman"/>
                <a:cs typeface="Times New Roman"/>
              </a:rPr>
              <a:t> as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 can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work</a:t>
            </a:r>
            <a:r>
              <a:rPr sz="14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with</a:t>
            </a:r>
            <a:r>
              <a:rPr sz="14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missing</a:t>
            </a:r>
            <a:r>
              <a:rPr sz="14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82828"/>
                </a:solidFill>
                <a:latin typeface="Times New Roman"/>
                <a:cs typeface="Times New Roman"/>
              </a:rPr>
              <a:t>data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8917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ID3</a:t>
            </a:r>
            <a:r>
              <a:rPr spc="-65" dirty="0"/>
              <a:t> </a:t>
            </a:r>
            <a:r>
              <a:rPr spc="-80" dirty="0"/>
              <a:t>(</a:t>
            </a:r>
            <a:r>
              <a:rPr spc="-80" dirty="0">
                <a:solidFill>
                  <a:srgbClr val="282828"/>
                </a:solidFill>
              </a:rPr>
              <a:t>Iterative</a:t>
            </a:r>
            <a:r>
              <a:rPr spc="-130" dirty="0">
                <a:solidFill>
                  <a:srgbClr val="282828"/>
                </a:solidFill>
              </a:rPr>
              <a:t> </a:t>
            </a:r>
            <a:r>
              <a:rPr spc="-60" dirty="0">
                <a:solidFill>
                  <a:srgbClr val="282828"/>
                </a:solidFill>
              </a:rPr>
              <a:t>Dichotomiser</a:t>
            </a:r>
            <a:r>
              <a:rPr spc="-125" dirty="0">
                <a:solidFill>
                  <a:srgbClr val="282828"/>
                </a:solidFill>
              </a:rPr>
              <a:t> </a:t>
            </a:r>
            <a:r>
              <a:rPr spc="-20" dirty="0">
                <a:solidFill>
                  <a:srgbClr val="282828"/>
                </a:solidFill>
              </a:rPr>
              <a:t>3)</a:t>
            </a:r>
            <a:r>
              <a:rPr spc="-100" dirty="0">
                <a:solidFill>
                  <a:srgbClr val="282828"/>
                </a:solidFill>
              </a:rPr>
              <a:t> </a:t>
            </a:r>
            <a:r>
              <a:rPr spc="-6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597864"/>
            <a:ext cx="8326120" cy="2531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6350" indent="-76835" algn="just">
              <a:lnSpc>
                <a:spcPct val="100800"/>
              </a:lnSpc>
              <a:spcBef>
                <a:spcPts val="95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20014" algn="l"/>
              </a:tabLst>
            </a:pP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ID3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stands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82828"/>
                </a:solidFill>
                <a:latin typeface="Times New Roman"/>
                <a:cs typeface="Times New Roman"/>
              </a:rPr>
              <a:t>Iterative</a:t>
            </a:r>
            <a:r>
              <a:rPr sz="1800" b="1" i="1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82828"/>
                </a:solidFill>
                <a:latin typeface="Times New Roman"/>
                <a:cs typeface="Times New Roman"/>
              </a:rPr>
              <a:t>Dichotomiser</a:t>
            </a:r>
            <a:r>
              <a:rPr sz="1800" b="1" i="1" spc="5" dirty="0">
                <a:solidFill>
                  <a:srgbClr val="282828"/>
                </a:solidFill>
                <a:latin typeface="Times New Roman"/>
                <a:cs typeface="Times New Roman"/>
              </a:rPr>
              <a:t> 3</a:t>
            </a:r>
            <a:r>
              <a:rPr sz="1800" b="1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named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such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because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algorithm </a:t>
            </a:r>
            <a:r>
              <a:rPr sz="1800" spc="-43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iteratively (repeatedly) dichotomizes(divides) features into two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or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more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groups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at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each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step.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 algn="just">
              <a:lnSpc>
                <a:spcPct val="100600"/>
              </a:lnSpc>
              <a:spcBef>
                <a:spcPts val="116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77800" algn="l"/>
              </a:tabLst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Invented by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Ross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Quinlan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ID3 uses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80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top-down </a:t>
            </a:r>
            <a:r>
              <a:rPr sz="180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greedy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approach to build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 decision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tree.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 algn="just">
              <a:lnSpc>
                <a:spcPct val="100800"/>
              </a:lnSpc>
              <a:spcBef>
                <a:spcPts val="116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In simple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words,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282828"/>
                </a:solidFill>
                <a:latin typeface="Times New Roman"/>
                <a:cs typeface="Times New Roman"/>
              </a:rPr>
              <a:t>top-down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approach means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that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we start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building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tree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top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and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b="1" spc="-10" dirty="0">
                <a:solidFill>
                  <a:srgbClr val="282828"/>
                </a:solidFill>
                <a:latin typeface="Times New Roman"/>
                <a:cs typeface="Times New Roman"/>
              </a:rPr>
              <a:t>greedy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approach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means that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at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each iteration we select the best feature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at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present</a:t>
            </a:r>
            <a:r>
              <a:rPr sz="18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moment</a:t>
            </a:r>
            <a:r>
              <a:rPr sz="1800" spc="4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create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node.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8917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ID3</a:t>
            </a:r>
            <a:r>
              <a:rPr spc="-65" dirty="0"/>
              <a:t> </a:t>
            </a:r>
            <a:r>
              <a:rPr spc="-80" dirty="0"/>
              <a:t>(</a:t>
            </a:r>
            <a:r>
              <a:rPr spc="-80" dirty="0">
                <a:solidFill>
                  <a:srgbClr val="282828"/>
                </a:solidFill>
              </a:rPr>
              <a:t>Iterative</a:t>
            </a:r>
            <a:r>
              <a:rPr spc="-130" dirty="0">
                <a:solidFill>
                  <a:srgbClr val="282828"/>
                </a:solidFill>
              </a:rPr>
              <a:t> </a:t>
            </a:r>
            <a:r>
              <a:rPr spc="-60" dirty="0">
                <a:solidFill>
                  <a:srgbClr val="282828"/>
                </a:solidFill>
              </a:rPr>
              <a:t>Dichotomiser</a:t>
            </a:r>
            <a:r>
              <a:rPr spc="-125" dirty="0">
                <a:solidFill>
                  <a:srgbClr val="282828"/>
                </a:solidFill>
              </a:rPr>
              <a:t> </a:t>
            </a:r>
            <a:r>
              <a:rPr spc="-20" dirty="0">
                <a:solidFill>
                  <a:srgbClr val="282828"/>
                </a:solidFill>
              </a:rPr>
              <a:t>3)</a:t>
            </a:r>
            <a:r>
              <a:rPr spc="-100" dirty="0">
                <a:solidFill>
                  <a:srgbClr val="282828"/>
                </a:solidFill>
              </a:rPr>
              <a:t> </a:t>
            </a:r>
            <a:r>
              <a:rPr spc="-6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08" y="2686295"/>
            <a:ext cx="8324850" cy="2816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latin typeface="Times New Roman"/>
                <a:cs typeface="Times New Roman"/>
              </a:rPr>
              <a:t>ID3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generates 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tree</a:t>
            </a:r>
            <a:r>
              <a:rPr sz="1800" spc="10" dirty="0">
                <a:latin typeface="Times New Roman"/>
                <a:cs typeface="Times New Roman"/>
              </a:rPr>
              <a:t> by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considering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whole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root node.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ct val="1511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iterates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splits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data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fragments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known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subsets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entropy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information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gain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attribute.</a:t>
            </a:r>
            <a:endParaRPr sz="1800">
              <a:latin typeface="Times New Roman"/>
              <a:cs typeface="Times New Roman"/>
            </a:endParaRPr>
          </a:p>
          <a:p>
            <a:pPr marL="88900" marR="6350" indent="-76835">
              <a:lnSpc>
                <a:spcPct val="151700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65735" algn="l"/>
              </a:tabLst>
            </a:pP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splitting,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recourses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subset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taking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those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taken</a:t>
            </a:r>
            <a:r>
              <a:rPr sz="1800" dirty="0">
                <a:latin typeface="Times New Roman"/>
                <a:cs typeface="Times New Roman"/>
              </a:rPr>
              <a:t> before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iterated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48311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172085" indent="-160020">
              <a:lnSpc>
                <a:spcPct val="100000"/>
              </a:lnSpc>
              <a:spcBef>
                <a:spcPts val="5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best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feature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ID3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selected</a:t>
            </a:r>
            <a:r>
              <a:rPr sz="1800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Entropy</a:t>
            </a:r>
            <a:r>
              <a:rPr sz="1800" i="1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800" i="1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Information</a:t>
            </a:r>
            <a:r>
              <a:rPr sz="1800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Gain</a:t>
            </a:r>
            <a:r>
              <a:rPr sz="1800" i="1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metrics.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15703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Entropy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3319779"/>
          </a:xfrm>
          <a:custGeom>
            <a:avLst/>
            <a:gdLst/>
            <a:ahLst/>
            <a:cxnLst/>
            <a:rect l="l" t="t" r="r" b="b"/>
            <a:pathLst>
              <a:path w="4074160" h="3319779">
                <a:moveTo>
                  <a:pt x="0" y="0"/>
                </a:moveTo>
                <a:lnTo>
                  <a:pt x="4073651" y="0"/>
                </a:lnTo>
                <a:lnTo>
                  <a:pt x="4073651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227" y="2572049"/>
            <a:ext cx="4089400" cy="29819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5565" marR="5715" indent="-76200" algn="just">
              <a:lnSpc>
                <a:spcPts val="1789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spc="-5" dirty="0">
                <a:latin typeface="Times New Roman"/>
                <a:cs typeface="Times New Roman"/>
              </a:rPr>
              <a:t>It </a:t>
            </a:r>
            <a:r>
              <a:rPr sz="1650" dirty="0">
                <a:latin typeface="Times New Roman"/>
                <a:cs typeface="Times New Roman"/>
              </a:rPr>
              <a:t>is </a:t>
            </a:r>
            <a:r>
              <a:rPr sz="1650" spc="-5" dirty="0">
                <a:latin typeface="Times New Roman"/>
                <a:cs typeface="Times New Roman"/>
              </a:rPr>
              <a:t>defined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as</a:t>
            </a:r>
            <a:r>
              <a:rPr sz="1650" spc="39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 </a:t>
            </a:r>
            <a:r>
              <a:rPr sz="1650" spc="-5" dirty="0">
                <a:latin typeface="Times New Roman"/>
                <a:cs typeface="Times New Roman"/>
              </a:rPr>
              <a:t>measure </a:t>
            </a:r>
            <a:r>
              <a:rPr sz="1650" dirty="0">
                <a:latin typeface="Times New Roman"/>
                <a:cs typeface="Times New Roman"/>
              </a:rPr>
              <a:t>of </a:t>
            </a:r>
            <a:r>
              <a:rPr sz="1650" spc="-5" dirty="0">
                <a:latin typeface="Times New Roman"/>
                <a:cs typeface="Times New Roman"/>
              </a:rPr>
              <a:t>impurity </a:t>
            </a:r>
            <a:r>
              <a:rPr sz="1650" dirty="0">
                <a:latin typeface="Times New Roman"/>
                <a:cs typeface="Times New Roman"/>
              </a:rPr>
              <a:t>present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in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5" dirty="0">
                <a:latin typeface="Times New Roman"/>
                <a:cs typeface="Times New Roman"/>
              </a:rPr>
              <a:t> data.</a:t>
            </a:r>
            <a:endParaRPr sz="1650">
              <a:latin typeface="Times New Roman"/>
              <a:cs typeface="Times New Roman"/>
            </a:endParaRPr>
          </a:p>
          <a:p>
            <a:pPr marL="75565" marR="8255" indent="-76200" algn="just">
              <a:lnSpc>
                <a:spcPts val="178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Entropy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calculates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homogeneity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of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a </a:t>
            </a:r>
            <a:r>
              <a:rPr sz="1650" spc="-4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sample.</a:t>
            </a:r>
            <a:endParaRPr sz="1650">
              <a:latin typeface="Times New Roman"/>
              <a:cs typeface="Times New Roman"/>
            </a:endParaRPr>
          </a:p>
          <a:p>
            <a:pPr marL="75565" marR="5080" indent="-76200" algn="just">
              <a:lnSpc>
                <a:spcPct val="89900"/>
              </a:lnSpc>
              <a:spcBef>
                <a:spcPts val="1130"/>
              </a:spcBef>
              <a:buClr>
                <a:srgbClr val="E48311"/>
              </a:buClr>
              <a:buFont typeface="Wingdings"/>
              <a:buChar char=""/>
              <a:tabLst>
                <a:tab pos="97155" algn="l"/>
              </a:tabLst>
            </a:pP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If the sample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completely homogeneous the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entropy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zero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if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the sample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equally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divided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it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has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entropy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of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one</a:t>
            </a:r>
            <a:r>
              <a:rPr sz="165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(as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 shown</a:t>
            </a:r>
            <a:r>
              <a:rPr sz="1650" spc="409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282828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figure</a:t>
            </a:r>
            <a:r>
              <a:rPr sz="1650" spc="-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binary</a:t>
            </a:r>
            <a:r>
              <a:rPr sz="1650" spc="-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282828"/>
                </a:solidFill>
                <a:latin typeface="Times New Roman"/>
                <a:cs typeface="Times New Roman"/>
              </a:rPr>
              <a:t>classes).</a:t>
            </a:r>
            <a:endParaRPr sz="1650">
              <a:latin typeface="Times New Roman"/>
              <a:cs typeface="Times New Roman"/>
            </a:endParaRPr>
          </a:p>
          <a:p>
            <a:pPr marL="75565" marR="5715" indent="-76200" algn="just">
              <a:lnSpc>
                <a:spcPct val="900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49860" algn="l"/>
              </a:tabLst>
            </a:pPr>
            <a:r>
              <a:rPr sz="1650" spc="-5" dirty="0">
                <a:latin typeface="Times New Roman"/>
                <a:cs typeface="Times New Roman"/>
              </a:rPr>
              <a:t>Entropy </a:t>
            </a:r>
            <a:r>
              <a:rPr sz="1650" dirty="0">
                <a:latin typeface="Times New Roman"/>
                <a:cs typeface="Times New Roman"/>
              </a:rPr>
              <a:t>with </a:t>
            </a:r>
            <a:r>
              <a:rPr sz="1650" spc="-5" dirty="0">
                <a:latin typeface="Times New Roman"/>
                <a:cs typeface="Times New Roman"/>
              </a:rPr>
              <a:t>the </a:t>
            </a:r>
            <a:r>
              <a:rPr sz="1650" dirty="0">
                <a:latin typeface="Times New Roman"/>
                <a:cs typeface="Times New Roman"/>
              </a:rPr>
              <a:t>lowest </a:t>
            </a:r>
            <a:r>
              <a:rPr sz="1650" spc="-5" dirty="0">
                <a:latin typeface="Times New Roman"/>
                <a:cs typeface="Times New Roman"/>
              </a:rPr>
              <a:t>value </a:t>
            </a:r>
            <a:r>
              <a:rPr sz="1650" spc="-10" dirty="0">
                <a:latin typeface="Times New Roman"/>
                <a:cs typeface="Times New Roman"/>
              </a:rPr>
              <a:t>makes </a:t>
            </a:r>
            <a:r>
              <a:rPr sz="1650" dirty="0">
                <a:latin typeface="Times New Roman"/>
                <a:cs typeface="Times New Roman"/>
              </a:rPr>
              <a:t>a </a:t>
            </a:r>
            <a:r>
              <a:rPr sz="1650" spc="-5" dirty="0">
                <a:latin typeface="Times New Roman"/>
                <a:cs typeface="Times New Roman"/>
              </a:rPr>
              <a:t>model 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better </a:t>
            </a:r>
            <a:r>
              <a:rPr sz="1650" spc="-10" dirty="0">
                <a:latin typeface="Times New Roman"/>
                <a:cs typeface="Times New Roman"/>
              </a:rPr>
              <a:t>in terms </a:t>
            </a:r>
            <a:r>
              <a:rPr sz="1650" dirty="0">
                <a:latin typeface="Times New Roman"/>
                <a:cs typeface="Times New Roman"/>
              </a:rPr>
              <a:t>of </a:t>
            </a:r>
            <a:r>
              <a:rPr sz="1650" spc="-5" dirty="0">
                <a:latin typeface="Times New Roman"/>
                <a:cs typeface="Times New Roman"/>
              </a:rPr>
              <a:t>prediction as </a:t>
            </a:r>
            <a:r>
              <a:rPr sz="1650" spc="-10" dirty="0">
                <a:latin typeface="Times New Roman"/>
                <a:cs typeface="Times New Roman"/>
              </a:rPr>
              <a:t>it </a:t>
            </a:r>
            <a:r>
              <a:rPr sz="1650" spc="-5" dirty="0">
                <a:latin typeface="Times New Roman"/>
                <a:cs typeface="Times New Roman"/>
              </a:rPr>
              <a:t>segregates the 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classes</a:t>
            </a:r>
            <a:r>
              <a:rPr sz="1650" spc="-20" dirty="0">
                <a:latin typeface="Times New Roman"/>
                <a:cs typeface="Times New Roman"/>
              </a:rPr>
              <a:t> better.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07913" y="2573273"/>
            <a:ext cx="3362325" cy="3335020"/>
            <a:chOff x="5407913" y="2573273"/>
            <a:chExt cx="3362325" cy="33350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4771" y="2581656"/>
              <a:ext cx="3348227" cy="3218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11723" y="2577083"/>
              <a:ext cx="3354704" cy="3327400"/>
            </a:xfrm>
            <a:custGeom>
              <a:avLst/>
              <a:gdLst/>
              <a:ahLst/>
              <a:cxnLst/>
              <a:rect l="l" t="t" r="r" b="b"/>
              <a:pathLst>
                <a:path w="3354704" h="3327400">
                  <a:moveTo>
                    <a:pt x="0" y="0"/>
                  </a:moveTo>
                  <a:lnTo>
                    <a:pt x="3354324" y="0"/>
                  </a:lnTo>
                  <a:lnTo>
                    <a:pt x="3354324" y="3326892"/>
                  </a:lnTo>
                  <a:lnTo>
                    <a:pt x="0" y="332689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7268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5" dirty="0"/>
              <a:t>Entropy</a:t>
            </a:r>
            <a:r>
              <a:rPr spc="-140" dirty="0"/>
              <a:t> </a:t>
            </a:r>
            <a:r>
              <a:rPr spc="-65" dirty="0"/>
              <a:t>(Contd…..)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0057" y="3727703"/>
            <a:ext cx="845915" cy="2026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436364" y="3710940"/>
            <a:ext cx="277495" cy="213360"/>
            <a:chOff x="4436364" y="3710940"/>
            <a:chExt cx="277495" cy="213360"/>
          </a:xfrm>
        </p:grpSpPr>
        <p:sp>
          <p:nvSpPr>
            <p:cNvPr id="5" name="object 5"/>
            <p:cNvSpPr/>
            <p:nvPr/>
          </p:nvSpPr>
          <p:spPr>
            <a:xfrm>
              <a:off x="4436364" y="3710940"/>
              <a:ext cx="277495" cy="213360"/>
            </a:xfrm>
            <a:custGeom>
              <a:avLst/>
              <a:gdLst/>
              <a:ahLst/>
              <a:cxnLst/>
              <a:rect l="l" t="t" r="r" b="b"/>
              <a:pathLst>
                <a:path w="277495" h="213360">
                  <a:moveTo>
                    <a:pt x="208788" y="213360"/>
                  </a:moveTo>
                  <a:lnTo>
                    <a:pt x="205740" y="204216"/>
                  </a:lnTo>
                  <a:lnTo>
                    <a:pt x="218360" y="198762"/>
                  </a:lnTo>
                  <a:lnTo>
                    <a:pt x="228981" y="191452"/>
                  </a:lnTo>
                  <a:lnTo>
                    <a:pt x="250483" y="156376"/>
                  </a:lnTo>
                  <a:lnTo>
                    <a:pt x="257556" y="105156"/>
                  </a:lnTo>
                  <a:lnTo>
                    <a:pt x="256722" y="86820"/>
                  </a:lnTo>
                  <a:lnTo>
                    <a:pt x="245364" y="42672"/>
                  </a:lnTo>
                  <a:lnTo>
                    <a:pt x="218360" y="13954"/>
                  </a:lnTo>
                  <a:lnTo>
                    <a:pt x="205740" y="9144"/>
                  </a:lnTo>
                  <a:lnTo>
                    <a:pt x="208788" y="0"/>
                  </a:lnTo>
                  <a:lnTo>
                    <a:pt x="249936" y="24003"/>
                  </a:lnTo>
                  <a:lnTo>
                    <a:pt x="272796" y="68770"/>
                  </a:lnTo>
                  <a:lnTo>
                    <a:pt x="277368" y="106680"/>
                  </a:lnTo>
                  <a:lnTo>
                    <a:pt x="276225" y="126396"/>
                  </a:lnTo>
                  <a:lnTo>
                    <a:pt x="259080" y="175260"/>
                  </a:lnTo>
                  <a:lnTo>
                    <a:pt x="224790" y="207621"/>
                  </a:lnTo>
                  <a:lnTo>
                    <a:pt x="208788" y="213360"/>
                  </a:lnTo>
                  <a:close/>
                </a:path>
                <a:path w="277495" h="213360">
                  <a:moveTo>
                    <a:pt x="67056" y="213360"/>
                  </a:moveTo>
                  <a:lnTo>
                    <a:pt x="26765" y="188714"/>
                  </a:lnTo>
                  <a:lnTo>
                    <a:pt x="4381" y="144399"/>
                  </a:lnTo>
                  <a:lnTo>
                    <a:pt x="0" y="106680"/>
                  </a:lnTo>
                  <a:lnTo>
                    <a:pt x="1119" y="86939"/>
                  </a:lnTo>
                  <a:lnTo>
                    <a:pt x="16764" y="36576"/>
                  </a:lnTo>
                  <a:lnTo>
                    <a:pt x="51911" y="5715"/>
                  </a:lnTo>
                  <a:lnTo>
                    <a:pt x="67056" y="0"/>
                  </a:lnTo>
                  <a:lnTo>
                    <a:pt x="70104" y="9144"/>
                  </a:lnTo>
                  <a:lnTo>
                    <a:pt x="58150" y="13954"/>
                  </a:lnTo>
                  <a:lnTo>
                    <a:pt x="47625" y="21336"/>
                  </a:lnTo>
                  <a:lnTo>
                    <a:pt x="26003" y="55864"/>
                  </a:lnTo>
                  <a:lnTo>
                    <a:pt x="18288" y="105156"/>
                  </a:lnTo>
                  <a:lnTo>
                    <a:pt x="19145" y="123753"/>
                  </a:lnTo>
                  <a:lnTo>
                    <a:pt x="32004" y="170688"/>
                  </a:lnTo>
                  <a:lnTo>
                    <a:pt x="58150" y="198762"/>
                  </a:lnTo>
                  <a:lnTo>
                    <a:pt x="70104" y="204216"/>
                  </a:lnTo>
                  <a:lnTo>
                    <a:pt x="67056" y="21336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659" y="3726180"/>
              <a:ext cx="116776" cy="15697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814214" y="3784104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8916" y="3808476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5417" y="3596640"/>
            <a:ext cx="282575" cy="439420"/>
          </a:xfrm>
          <a:custGeom>
            <a:avLst/>
            <a:gdLst/>
            <a:ahLst/>
            <a:cxnLst/>
            <a:rect l="l" t="t" r="r" b="b"/>
            <a:pathLst>
              <a:path w="282575" h="439420">
                <a:moveTo>
                  <a:pt x="276320" y="438911"/>
                </a:moveTo>
                <a:lnTo>
                  <a:pt x="0" y="438911"/>
                </a:lnTo>
                <a:lnTo>
                  <a:pt x="0" y="428434"/>
                </a:lnTo>
                <a:lnTo>
                  <a:pt x="157448" y="214693"/>
                </a:lnTo>
                <a:lnTo>
                  <a:pt x="4667" y="11239"/>
                </a:lnTo>
                <a:lnTo>
                  <a:pt x="4667" y="0"/>
                </a:lnTo>
                <a:lnTo>
                  <a:pt x="276034" y="0"/>
                </a:lnTo>
                <a:lnTo>
                  <a:pt x="276034" y="67055"/>
                </a:lnTo>
                <a:lnTo>
                  <a:pt x="261175" y="67055"/>
                </a:lnTo>
                <a:lnTo>
                  <a:pt x="259566" y="55789"/>
                </a:lnTo>
                <a:lnTo>
                  <a:pt x="257305" y="45719"/>
                </a:lnTo>
                <a:lnTo>
                  <a:pt x="226885" y="15239"/>
                </a:lnTo>
                <a:lnTo>
                  <a:pt x="49625" y="15239"/>
                </a:lnTo>
                <a:lnTo>
                  <a:pt x="183642" y="196596"/>
                </a:lnTo>
                <a:lnTo>
                  <a:pt x="183642" y="210216"/>
                </a:lnTo>
                <a:lnTo>
                  <a:pt x="38862" y="406907"/>
                </a:lnTo>
                <a:lnTo>
                  <a:pt x="242506" y="406907"/>
                </a:lnTo>
                <a:lnTo>
                  <a:pt x="262892" y="371189"/>
                </a:lnTo>
                <a:lnTo>
                  <a:pt x="265461" y="356615"/>
                </a:lnTo>
                <a:lnTo>
                  <a:pt x="282035" y="356615"/>
                </a:lnTo>
                <a:lnTo>
                  <a:pt x="276320" y="43891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9650" y="3773423"/>
            <a:ext cx="113823" cy="15697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797555" y="3720084"/>
            <a:ext cx="307340" cy="212090"/>
          </a:xfrm>
          <a:custGeom>
            <a:avLst/>
            <a:gdLst/>
            <a:ahLst/>
            <a:cxnLst/>
            <a:rect l="l" t="t" r="r" b="b"/>
            <a:pathLst>
              <a:path w="307339" h="212089">
                <a:moveTo>
                  <a:pt x="21743" y="163068"/>
                </a:moveTo>
                <a:lnTo>
                  <a:pt x="11170" y="163068"/>
                </a:lnTo>
                <a:lnTo>
                  <a:pt x="7265" y="161448"/>
                </a:lnTo>
                <a:lnTo>
                  <a:pt x="1455" y="154305"/>
                </a:lnTo>
                <a:lnTo>
                  <a:pt x="121" y="150304"/>
                </a:lnTo>
                <a:lnTo>
                  <a:pt x="0" y="138684"/>
                </a:lnTo>
                <a:lnTo>
                  <a:pt x="978" y="131921"/>
                </a:lnTo>
                <a:lnTo>
                  <a:pt x="3074" y="122396"/>
                </a:lnTo>
                <a:lnTo>
                  <a:pt x="23267" y="32480"/>
                </a:lnTo>
                <a:lnTo>
                  <a:pt x="24219" y="28575"/>
                </a:lnTo>
                <a:lnTo>
                  <a:pt x="24791" y="25431"/>
                </a:lnTo>
                <a:lnTo>
                  <a:pt x="25553" y="20764"/>
                </a:lnTo>
                <a:lnTo>
                  <a:pt x="25743" y="18478"/>
                </a:lnTo>
                <a:lnTo>
                  <a:pt x="25743" y="14287"/>
                </a:lnTo>
                <a:lnTo>
                  <a:pt x="12694" y="7620"/>
                </a:lnTo>
                <a:lnTo>
                  <a:pt x="14028" y="1524"/>
                </a:lnTo>
                <a:lnTo>
                  <a:pt x="42317" y="0"/>
                </a:lnTo>
                <a:lnTo>
                  <a:pt x="48984" y="0"/>
                </a:lnTo>
                <a:lnTo>
                  <a:pt x="21362" y="125539"/>
                </a:lnTo>
                <a:lnTo>
                  <a:pt x="19743" y="133159"/>
                </a:lnTo>
                <a:lnTo>
                  <a:pt x="18885" y="138684"/>
                </a:lnTo>
                <a:lnTo>
                  <a:pt x="18885" y="145446"/>
                </a:lnTo>
                <a:lnTo>
                  <a:pt x="19362" y="147637"/>
                </a:lnTo>
                <a:lnTo>
                  <a:pt x="21267" y="150304"/>
                </a:lnTo>
                <a:lnTo>
                  <a:pt x="22791" y="150971"/>
                </a:lnTo>
                <a:lnTo>
                  <a:pt x="42122" y="150971"/>
                </a:lnTo>
                <a:lnTo>
                  <a:pt x="36126" y="156305"/>
                </a:lnTo>
                <a:lnTo>
                  <a:pt x="31554" y="158972"/>
                </a:lnTo>
                <a:lnTo>
                  <a:pt x="26982" y="161734"/>
                </a:lnTo>
                <a:lnTo>
                  <a:pt x="21743" y="163068"/>
                </a:lnTo>
                <a:close/>
              </a:path>
              <a:path w="307339" h="212089">
                <a:moveTo>
                  <a:pt x="42122" y="150971"/>
                </a:moveTo>
                <a:lnTo>
                  <a:pt x="27172" y="150971"/>
                </a:lnTo>
                <a:lnTo>
                  <a:pt x="29649" y="150018"/>
                </a:lnTo>
                <a:lnTo>
                  <a:pt x="32125" y="148113"/>
                </a:lnTo>
                <a:lnTo>
                  <a:pt x="34697" y="146304"/>
                </a:lnTo>
                <a:lnTo>
                  <a:pt x="38316" y="142684"/>
                </a:lnTo>
                <a:lnTo>
                  <a:pt x="42888" y="137160"/>
                </a:lnTo>
                <a:lnTo>
                  <a:pt x="49270" y="143446"/>
                </a:lnTo>
                <a:lnTo>
                  <a:pt x="42122" y="150971"/>
                </a:lnTo>
                <a:close/>
              </a:path>
              <a:path w="307339" h="212089">
                <a:moveTo>
                  <a:pt x="27172" y="150971"/>
                </a:moveTo>
                <a:lnTo>
                  <a:pt x="22791" y="150971"/>
                </a:lnTo>
                <a:lnTo>
                  <a:pt x="24886" y="150876"/>
                </a:lnTo>
                <a:lnTo>
                  <a:pt x="27172" y="150971"/>
                </a:lnTo>
                <a:close/>
              </a:path>
              <a:path w="307339" h="212089">
                <a:moveTo>
                  <a:pt x="106611" y="163068"/>
                </a:moveTo>
                <a:lnTo>
                  <a:pt x="72356" y="141815"/>
                </a:lnTo>
                <a:lnTo>
                  <a:pt x="69939" y="125730"/>
                </a:lnTo>
                <a:lnTo>
                  <a:pt x="69939" y="119919"/>
                </a:lnTo>
                <a:lnTo>
                  <a:pt x="84417" y="77724"/>
                </a:lnTo>
                <a:lnTo>
                  <a:pt x="117231" y="54994"/>
                </a:lnTo>
                <a:lnTo>
                  <a:pt x="130995" y="53340"/>
                </a:lnTo>
                <a:lnTo>
                  <a:pt x="139460" y="54002"/>
                </a:lnTo>
                <a:lnTo>
                  <a:pt x="146854" y="55852"/>
                </a:lnTo>
                <a:lnTo>
                  <a:pt x="153176" y="58898"/>
                </a:lnTo>
                <a:lnTo>
                  <a:pt x="157603" y="62484"/>
                </a:lnTo>
                <a:lnTo>
                  <a:pt x="128709" y="62484"/>
                </a:lnTo>
                <a:lnTo>
                  <a:pt x="120993" y="62579"/>
                </a:lnTo>
                <a:lnTo>
                  <a:pt x="94704" y="99631"/>
                </a:lnTo>
                <a:lnTo>
                  <a:pt x="89656" y="130302"/>
                </a:lnTo>
                <a:lnTo>
                  <a:pt x="89656" y="138493"/>
                </a:lnTo>
                <a:lnTo>
                  <a:pt x="91371" y="144399"/>
                </a:lnTo>
                <a:lnTo>
                  <a:pt x="94809" y="148219"/>
                </a:lnTo>
                <a:lnTo>
                  <a:pt x="98229" y="152114"/>
                </a:lnTo>
                <a:lnTo>
                  <a:pt x="103372" y="154019"/>
                </a:lnTo>
                <a:lnTo>
                  <a:pt x="140230" y="154019"/>
                </a:lnTo>
                <a:lnTo>
                  <a:pt x="139281" y="154781"/>
                </a:lnTo>
                <a:lnTo>
                  <a:pt x="131947" y="158115"/>
                </a:lnTo>
                <a:lnTo>
                  <a:pt x="126234" y="160335"/>
                </a:lnTo>
                <a:lnTo>
                  <a:pt x="120100" y="161877"/>
                </a:lnTo>
                <a:lnTo>
                  <a:pt x="113556" y="162776"/>
                </a:lnTo>
                <a:lnTo>
                  <a:pt x="106611" y="163068"/>
                </a:lnTo>
                <a:close/>
              </a:path>
              <a:path w="307339" h="212089">
                <a:moveTo>
                  <a:pt x="140230" y="154019"/>
                </a:moveTo>
                <a:lnTo>
                  <a:pt x="117564" y="154019"/>
                </a:lnTo>
                <a:lnTo>
                  <a:pt x="124041" y="150780"/>
                </a:lnTo>
                <a:lnTo>
                  <a:pt x="129756" y="144303"/>
                </a:lnTo>
                <a:lnTo>
                  <a:pt x="145407" y="108707"/>
                </a:lnTo>
                <a:lnTo>
                  <a:pt x="148140" y="86391"/>
                </a:lnTo>
                <a:lnTo>
                  <a:pt x="148140" y="78581"/>
                </a:lnTo>
                <a:lnTo>
                  <a:pt x="146616" y="72580"/>
                </a:lnTo>
                <a:lnTo>
                  <a:pt x="140329" y="64579"/>
                </a:lnTo>
                <a:lnTo>
                  <a:pt x="135376" y="62579"/>
                </a:lnTo>
                <a:lnTo>
                  <a:pt x="128709" y="62484"/>
                </a:lnTo>
                <a:lnTo>
                  <a:pt x="157603" y="62484"/>
                </a:lnTo>
                <a:lnTo>
                  <a:pt x="167832" y="90511"/>
                </a:lnTo>
                <a:lnTo>
                  <a:pt x="167749" y="93342"/>
                </a:lnTo>
                <a:lnTo>
                  <a:pt x="157903" y="131992"/>
                </a:lnTo>
                <a:lnTo>
                  <a:pt x="145568" y="149733"/>
                </a:lnTo>
                <a:lnTo>
                  <a:pt x="140230" y="154019"/>
                </a:lnTo>
                <a:close/>
              </a:path>
              <a:path w="307339" h="212089">
                <a:moveTo>
                  <a:pt x="117564" y="154019"/>
                </a:moveTo>
                <a:lnTo>
                  <a:pt x="103372" y="154019"/>
                </a:lnTo>
                <a:lnTo>
                  <a:pt x="110230" y="153924"/>
                </a:lnTo>
                <a:lnTo>
                  <a:pt x="117564" y="154019"/>
                </a:lnTo>
                <a:close/>
              </a:path>
              <a:path w="307339" h="212089">
                <a:moveTo>
                  <a:pt x="238532" y="163068"/>
                </a:moveTo>
                <a:lnTo>
                  <a:pt x="223197" y="163068"/>
                </a:lnTo>
                <a:lnTo>
                  <a:pt x="216910" y="160115"/>
                </a:lnTo>
                <a:lnTo>
                  <a:pt x="205480" y="128016"/>
                </a:lnTo>
                <a:lnTo>
                  <a:pt x="205959" y="118674"/>
                </a:lnTo>
                <a:lnTo>
                  <a:pt x="222018" y="75926"/>
                </a:lnTo>
                <a:lnTo>
                  <a:pt x="255713" y="54038"/>
                </a:lnTo>
                <a:lnTo>
                  <a:pt x="263678" y="53340"/>
                </a:lnTo>
                <a:lnTo>
                  <a:pt x="268440" y="53435"/>
                </a:lnTo>
                <a:lnTo>
                  <a:pt x="289776" y="61055"/>
                </a:lnTo>
                <a:lnTo>
                  <a:pt x="305983" y="61055"/>
                </a:lnTo>
                <a:lnTo>
                  <a:pt x="305664" y="62484"/>
                </a:lnTo>
                <a:lnTo>
                  <a:pt x="265488" y="62484"/>
                </a:lnTo>
                <a:lnTo>
                  <a:pt x="257868" y="62579"/>
                </a:lnTo>
                <a:lnTo>
                  <a:pt x="230626" y="96107"/>
                </a:lnTo>
                <a:lnTo>
                  <a:pt x="225387" y="126682"/>
                </a:lnTo>
                <a:lnTo>
                  <a:pt x="225464" y="134778"/>
                </a:lnTo>
                <a:lnTo>
                  <a:pt x="226530" y="140112"/>
                </a:lnTo>
                <a:lnTo>
                  <a:pt x="228816" y="143827"/>
                </a:lnTo>
                <a:lnTo>
                  <a:pt x="231102" y="147637"/>
                </a:lnTo>
                <a:lnTo>
                  <a:pt x="234531" y="149447"/>
                </a:lnTo>
                <a:lnTo>
                  <a:pt x="259032" y="149447"/>
                </a:lnTo>
                <a:lnTo>
                  <a:pt x="256275" y="152246"/>
                </a:lnTo>
                <a:lnTo>
                  <a:pt x="251486" y="156210"/>
                </a:lnTo>
                <a:lnTo>
                  <a:pt x="245295" y="160877"/>
                </a:lnTo>
                <a:lnTo>
                  <a:pt x="238532" y="163068"/>
                </a:lnTo>
                <a:close/>
              </a:path>
              <a:path w="307339" h="212089">
                <a:moveTo>
                  <a:pt x="305983" y="61055"/>
                </a:moveTo>
                <a:lnTo>
                  <a:pt x="289776" y="61055"/>
                </a:lnTo>
                <a:lnTo>
                  <a:pt x="300063" y="53340"/>
                </a:lnTo>
                <a:lnTo>
                  <a:pt x="307302" y="55149"/>
                </a:lnTo>
                <a:lnTo>
                  <a:pt x="305983" y="61055"/>
                </a:lnTo>
                <a:close/>
              </a:path>
              <a:path w="307339" h="212089">
                <a:moveTo>
                  <a:pt x="259032" y="149447"/>
                </a:moveTo>
                <a:lnTo>
                  <a:pt x="243104" y="149447"/>
                </a:lnTo>
                <a:lnTo>
                  <a:pt x="246914" y="148209"/>
                </a:lnTo>
                <a:lnTo>
                  <a:pt x="250724" y="145637"/>
                </a:lnTo>
                <a:lnTo>
                  <a:pt x="254534" y="143160"/>
                </a:lnTo>
                <a:lnTo>
                  <a:pt x="258630" y="139065"/>
                </a:lnTo>
                <a:lnTo>
                  <a:pt x="262916" y="133445"/>
                </a:lnTo>
                <a:lnTo>
                  <a:pt x="267202" y="127920"/>
                </a:lnTo>
                <a:lnTo>
                  <a:pt x="270536" y="122586"/>
                </a:lnTo>
                <a:lnTo>
                  <a:pt x="272917" y="117443"/>
                </a:lnTo>
                <a:lnTo>
                  <a:pt x="275394" y="112490"/>
                </a:lnTo>
                <a:lnTo>
                  <a:pt x="277394" y="106203"/>
                </a:lnTo>
                <a:lnTo>
                  <a:pt x="279108" y="98583"/>
                </a:lnTo>
                <a:lnTo>
                  <a:pt x="280823" y="91154"/>
                </a:lnTo>
                <a:lnTo>
                  <a:pt x="281585" y="84582"/>
                </a:lnTo>
                <a:lnTo>
                  <a:pt x="281585" y="73247"/>
                </a:lnTo>
                <a:lnTo>
                  <a:pt x="265488" y="62484"/>
                </a:lnTo>
                <a:lnTo>
                  <a:pt x="305664" y="62484"/>
                </a:lnTo>
                <a:lnTo>
                  <a:pt x="295682" y="107156"/>
                </a:lnTo>
                <a:lnTo>
                  <a:pt x="290217" y="134016"/>
                </a:lnTo>
                <a:lnTo>
                  <a:pt x="271679" y="134016"/>
                </a:lnTo>
                <a:lnTo>
                  <a:pt x="266354" y="141141"/>
                </a:lnTo>
                <a:lnTo>
                  <a:pt x="261225" y="147220"/>
                </a:lnTo>
                <a:lnTo>
                  <a:pt x="259032" y="149447"/>
                </a:lnTo>
                <a:close/>
              </a:path>
              <a:path w="307339" h="212089">
                <a:moveTo>
                  <a:pt x="260911" y="202692"/>
                </a:moveTo>
                <a:lnTo>
                  <a:pt x="234436" y="202692"/>
                </a:lnTo>
                <a:lnTo>
                  <a:pt x="241866" y="200691"/>
                </a:lnTo>
                <a:lnTo>
                  <a:pt x="252915" y="192309"/>
                </a:lnTo>
                <a:lnTo>
                  <a:pt x="270501" y="147220"/>
                </a:lnTo>
                <a:lnTo>
                  <a:pt x="273203" y="134302"/>
                </a:lnTo>
                <a:lnTo>
                  <a:pt x="271679" y="134016"/>
                </a:lnTo>
                <a:lnTo>
                  <a:pt x="290217" y="134016"/>
                </a:lnTo>
                <a:lnTo>
                  <a:pt x="280728" y="174402"/>
                </a:lnTo>
                <a:lnTo>
                  <a:pt x="264535" y="199453"/>
                </a:lnTo>
                <a:lnTo>
                  <a:pt x="260911" y="202692"/>
                </a:lnTo>
                <a:close/>
              </a:path>
              <a:path w="307339" h="212089">
                <a:moveTo>
                  <a:pt x="243104" y="149447"/>
                </a:moveTo>
                <a:lnTo>
                  <a:pt x="234531" y="149447"/>
                </a:lnTo>
                <a:lnTo>
                  <a:pt x="239294" y="149352"/>
                </a:lnTo>
                <a:lnTo>
                  <a:pt x="243104" y="149447"/>
                </a:lnTo>
                <a:close/>
              </a:path>
              <a:path w="307339" h="212089">
                <a:moveTo>
                  <a:pt x="234150" y="211836"/>
                </a:moveTo>
                <a:lnTo>
                  <a:pt x="225387" y="211836"/>
                </a:lnTo>
                <a:lnTo>
                  <a:pt x="206815" y="210297"/>
                </a:lnTo>
                <a:lnTo>
                  <a:pt x="193538" y="205668"/>
                </a:lnTo>
                <a:lnTo>
                  <a:pt x="185565" y="197932"/>
                </a:lnTo>
                <a:lnTo>
                  <a:pt x="182906" y="187071"/>
                </a:lnTo>
                <a:lnTo>
                  <a:pt x="182972" y="182689"/>
                </a:lnTo>
                <a:lnTo>
                  <a:pt x="199003" y="164592"/>
                </a:lnTo>
                <a:lnTo>
                  <a:pt x="207099" y="171164"/>
                </a:lnTo>
                <a:lnTo>
                  <a:pt x="205671" y="172878"/>
                </a:lnTo>
                <a:lnTo>
                  <a:pt x="204432" y="174593"/>
                </a:lnTo>
                <a:lnTo>
                  <a:pt x="202527" y="178022"/>
                </a:lnTo>
                <a:lnTo>
                  <a:pt x="201861" y="179641"/>
                </a:lnTo>
                <a:lnTo>
                  <a:pt x="201099" y="182689"/>
                </a:lnTo>
                <a:lnTo>
                  <a:pt x="200813" y="184594"/>
                </a:lnTo>
                <a:lnTo>
                  <a:pt x="200813" y="192309"/>
                </a:lnTo>
                <a:lnTo>
                  <a:pt x="202908" y="196405"/>
                </a:lnTo>
                <a:lnTo>
                  <a:pt x="206909" y="198881"/>
                </a:lnTo>
                <a:lnTo>
                  <a:pt x="210909" y="201453"/>
                </a:lnTo>
                <a:lnTo>
                  <a:pt x="217005" y="202692"/>
                </a:lnTo>
                <a:lnTo>
                  <a:pt x="260911" y="202692"/>
                </a:lnTo>
                <a:lnTo>
                  <a:pt x="260058" y="203454"/>
                </a:lnTo>
                <a:lnTo>
                  <a:pt x="254629" y="206502"/>
                </a:lnTo>
                <a:lnTo>
                  <a:pt x="248152" y="208597"/>
                </a:lnTo>
                <a:lnTo>
                  <a:pt x="241770" y="210788"/>
                </a:lnTo>
                <a:lnTo>
                  <a:pt x="234150" y="21183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7732" y="3718559"/>
            <a:ext cx="192690" cy="2133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3766" y="3718559"/>
            <a:ext cx="71437" cy="2133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92508" y="2686295"/>
            <a:ext cx="8112759" cy="3147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380" indent="-107314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SzPct val="94444"/>
              <a:buFont typeface="Wingdings"/>
              <a:buChar char=""/>
              <a:tabLst>
                <a:tab pos="120014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Entropy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(S)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888365" algn="ctr">
              <a:lnSpc>
                <a:spcPct val="100000"/>
              </a:lnSpc>
            </a:pPr>
            <a:r>
              <a:rPr sz="1300" spc="13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mbria Math"/>
              <a:cs typeface="Cambria Math"/>
            </a:endParaRPr>
          </a:p>
          <a:p>
            <a:pPr marL="2303145" algn="ctr">
              <a:lnSpc>
                <a:spcPct val="100000"/>
              </a:lnSpc>
              <a:spcBef>
                <a:spcPts val="5"/>
              </a:spcBef>
              <a:tabLst>
                <a:tab pos="2707005" algn="l"/>
                <a:tab pos="3030220" algn="l"/>
              </a:tabLst>
            </a:pP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300" spc="10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300">
              <a:latin typeface="Cambria Math"/>
              <a:cs typeface="Cambria Math"/>
            </a:endParaRPr>
          </a:p>
          <a:p>
            <a:pPr marL="893444" algn="ctr">
              <a:lnSpc>
                <a:spcPct val="100000"/>
              </a:lnSpc>
              <a:spcBef>
                <a:spcPts val="370"/>
              </a:spcBef>
            </a:pPr>
            <a:r>
              <a:rPr sz="1300" spc="60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Where</a:t>
            </a:r>
            <a:r>
              <a:rPr sz="1800" b="1" spc="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total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number</a:t>
            </a:r>
            <a:r>
              <a:rPr sz="1800" spc="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classes</a:t>
            </a:r>
            <a:r>
              <a:rPr sz="1800" spc="-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the</a:t>
            </a:r>
            <a:r>
              <a:rPr sz="1800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target</a:t>
            </a:r>
            <a:r>
              <a:rPr sz="1800" spc="3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column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(in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82828"/>
                </a:solidFill>
                <a:latin typeface="Times New Roman"/>
                <a:cs typeface="Times New Roman"/>
              </a:rPr>
              <a:t>our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case</a:t>
            </a:r>
            <a:r>
              <a:rPr sz="1800" spc="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n =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2</a:t>
            </a:r>
            <a:r>
              <a:rPr sz="1800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i.e</a:t>
            </a:r>
            <a:r>
              <a:rPr sz="1800" spc="-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NO)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1100"/>
              </a:lnSpc>
              <a:spcBef>
                <a:spcPts val="10"/>
              </a:spcBef>
            </a:pPr>
            <a:r>
              <a:rPr sz="180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pᵢ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282828"/>
                </a:solidFill>
                <a:latin typeface="Times New Roman"/>
                <a:cs typeface="Times New Roman"/>
              </a:rPr>
              <a:t>probability </a:t>
            </a:r>
            <a:r>
              <a:rPr sz="1800" b="1" spc="5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800" b="1" dirty="0">
                <a:solidFill>
                  <a:srgbClr val="282828"/>
                </a:solidFill>
                <a:latin typeface="Times New Roman"/>
                <a:cs typeface="Times New Roman"/>
              </a:rPr>
              <a:t>class ‘i’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or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the ratio </a:t>
            </a:r>
            <a:r>
              <a:rPr sz="1800" spc="5" dirty="0">
                <a:solidFill>
                  <a:srgbClr val="282828"/>
                </a:solidFill>
                <a:latin typeface="Times New Roman"/>
                <a:cs typeface="Times New Roman"/>
              </a:rPr>
              <a:t>of “</a:t>
            </a:r>
            <a:r>
              <a:rPr sz="180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number </a:t>
            </a:r>
            <a:r>
              <a:rPr sz="1800" i="1" dirty="0">
                <a:solidFill>
                  <a:srgbClr val="282828"/>
                </a:solidFill>
                <a:latin typeface="Times New Roman"/>
                <a:cs typeface="Times New Roman"/>
              </a:rPr>
              <a:t>of </a:t>
            </a:r>
            <a:r>
              <a:rPr sz="180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rows </a:t>
            </a:r>
            <a:r>
              <a:rPr sz="1800" i="1" dirty="0">
                <a:solidFill>
                  <a:srgbClr val="282828"/>
                </a:solidFill>
                <a:latin typeface="Times New Roman"/>
                <a:cs typeface="Times New Roman"/>
              </a:rPr>
              <a:t>with class i in the </a:t>
            </a:r>
            <a:r>
              <a:rPr sz="180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target </a:t>
            </a:r>
            <a:r>
              <a:rPr sz="1800" i="1" spc="-434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column”</a:t>
            </a:r>
            <a:r>
              <a:rPr sz="1800" i="1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to the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“</a:t>
            </a:r>
            <a:r>
              <a:rPr sz="1800" i="1" dirty="0">
                <a:solidFill>
                  <a:srgbClr val="282828"/>
                </a:solidFill>
                <a:latin typeface="Times New Roman"/>
                <a:cs typeface="Times New Roman"/>
              </a:rPr>
              <a:t>total</a:t>
            </a:r>
            <a:r>
              <a:rPr sz="1800" i="1" spc="2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number</a:t>
            </a:r>
            <a:r>
              <a:rPr sz="1800" i="1" spc="-1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10" dirty="0">
                <a:solidFill>
                  <a:srgbClr val="282828"/>
                </a:solidFill>
                <a:latin typeface="Times New Roman"/>
                <a:cs typeface="Times New Roman"/>
              </a:rPr>
              <a:t>of</a:t>
            </a:r>
            <a:r>
              <a:rPr sz="1800" i="1" spc="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282828"/>
                </a:solidFill>
                <a:latin typeface="Times New Roman"/>
                <a:cs typeface="Times New Roman"/>
              </a:rPr>
              <a:t>rows”</a:t>
            </a:r>
            <a:r>
              <a:rPr sz="1800" i="1" spc="-2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in the</a:t>
            </a:r>
            <a:r>
              <a:rPr sz="1800" spc="-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82828"/>
                </a:solidFill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4065</Words>
  <Application>Microsoft Office PowerPoint</Application>
  <PresentationFormat>Custom</PresentationFormat>
  <Paragraphs>632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 MT</vt:lpstr>
      <vt:lpstr>Calibri</vt:lpstr>
      <vt:lpstr>Cambria Math</vt:lpstr>
      <vt:lpstr>Leelawadee UI</vt:lpstr>
      <vt:lpstr>Times New Roman</vt:lpstr>
      <vt:lpstr>Wingdings</vt:lpstr>
      <vt:lpstr>Office Theme</vt:lpstr>
      <vt:lpstr>Decision Tree Classifier (Introduction, ID3 Algorithm)</vt:lpstr>
      <vt:lpstr>Decision Tree Classifier - Introduction</vt:lpstr>
      <vt:lpstr>Decision Tree Classifier - Introduction</vt:lpstr>
      <vt:lpstr>Decision Tree Classifier - Introduction</vt:lpstr>
      <vt:lpstr>Variants of Decision Tree Classifier</vt:lpstr>
      <vt:lpstr>ID3 (Iterative Dichotomiser 3) Algorithm</vt:lpstr>
      <vt:lpstr>ID3 (Iterative Dichotomiser 3) Algorithm</vt:lpstr>
      <vt:lpstr>Entropy</vt:lpstr>
      <vt:lpstr>Entropy (Contd…..)</vt:lpstr>
      <vt:lpstr>Information Gain</vt:lpstr>
      <vt:lpstr>Information Gain (Contd…)</vt:lpstr>
      <vt:lpstr>ID3 Algorithm-Pseudocode</vt:lpstr>
      <vt:lpstr>Numerical Example 1</vt:lpstr>
      <vt:lpstr>Solution- Example 1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Solution- Example 1 (Contd…)</vt:lpstr>
      <vt:lpstr>Limitations of ID3 Algorithm</vt:lpstr>
      <vt:lpstr>Limitations of ID3 Algorithm (Contd….)</vt:lpstr>
      <vt:lpstr>Avoiding Overfitting</vt:lpstr>
      <vt:lpstr>PowerPoint Presentation</vt:lpstr>
      <vt:lpstr>Determine the Correct Final Tree Size</vt:lpstr>
      <vt:lpstr>Determine the Correct Final Tree Size-  Training and Validation Sets</vt:lpstr>
      <vt:lpstr>Reduced Error Pruning</vt:lpstr>
      <vt:lpstr>Reduced Error Pruning</vt:lpstr>
      <vt:lpstr>Rule-Post Pruning</vt:lpstr>
      <vt:lpstr>Rule-Post Pruning (Contd….)</vt:lpstr>
      <vt:lpstr>Rule-Post Pruning (Contd….)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Decision Tree Classifier</dc:title>
  <dc:creator>jasme</dc:creator>
  <cp:lastModifiedBy>GOURAV JAIN</cp:lastModifiedBy>
  <cp:revision>4</cp:revision>
  <dcterms:created xsi:type="dcterms:W3CDTF">2023-03-24T23:27:09Z</dcterms:created>
  <dcterms:modified xsi:type="dcterms:W3CDTF">2023-03-30T01:06:33Z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LastSaved">
    <vt:filetime>2023-03-24T00:00:00Z</vt:filetime>
  </property>
</Properties>
</file>