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8" r:id="rId31"/>
    <p:sldId id="286" r:id="rId32"/>
    <p:sldId id="288" r:id="rId33"/>
    <p:sldId id="291" r:id="rId34"/>
    <p:sldId id="290" r:id="rId35"/>
    <p:sldId id="299" r:id="rId36"/>
    <p:sldId id="292" r:id="rId37"/>
    <p:sldId id="300" r:id="rId38"/>
    <p:sldId id="301" r:id="rId39"/>
    <p:sldId id="302" r:id="rId40"/>
    <p:sldId id="303" r:id="rId41"/>
    <p:sldId id="304" r:id="rId42"/>
    <p:sldId id="305" r:id="rId43"/>
    <p:sldId id="308" r:id="rId44"/>
    <p:sldId id="307" r:id="rId45"/>
    <p:sldId id="306" r:id="rId46"/>
    <p:sldId id="294" r:id="rId47"/>
    <p:sldId id="295" r:id="rId48"/>
    <p:sldId id="296" r:id="rId49"/>
    <p:sldId id="297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5AF1-54B7-4FAE-A763-C70C8082381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C368-29D0-42C4-BB04-F315AE5A9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7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FC368-29D0-42C4-BB04-F315AE5A96A6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4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9679"/>
            <a:ext cx="12192000" cy="71120"/>
          </a:xfrm>
          <a:custGeom>
            <a:avLst/>
            <a:gdLst/>
            <a:ahLst/>
            <a:cxnLst/>
            <a:rect l="l" t="t" r="r" b="b"/>
            <a:pathLst>
              <a:path w="12192000" h="71120">
                <a:moveTo>
                  <a:pt x="12192000" y="0"/>
                </a:moveTo>
                <a:lnTo>
                  <a:pt x="0" y="0"/>
                </a:lnTo>
                <a:lnTo>
                  <a:pt x="0" y="71120"/>
                </a:lnTo>
                <a:lnTo>
                  <a:pt x="12192000" y="71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8119" y="541655"/>
            <a:ext cx="331025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9189" y="1577339"/>
            <a:ext cx="7485380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286000"/>
            <a:ext cx="713295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53080" marR="5080" indent="-30403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C00000"/>
                </a:solidFill>
              </a:rPr>
              <a:t>Knowledge</a:t>
            </a:r>
            <a:r>
              <a:rPr spc="-8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Representation</a:t>
            </a:r>
            <a:r>
              <a:rPr spc="-114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and</a:t>
            </a:r>
            <a:r>
              <a:rPr spc="5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Reasoning </a:t>
            </a:r>
            <a:r>
              <a:rPr spc="-710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Part-1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10135"/>
            <a:ext cx="10313670" cy="26720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10" dirty="0">
                <a:latin typeface="Calibri"/>
                <a:cs typeface="Calibri"/>
              </a:rPr>
              <a:t>5.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Structural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knowledge: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5" dirty="0">
                <a:latin typeface="Calibri"/>
                <a:cs typeface="Calibri"/>
              </a:rPr>
              <a:t>Structural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problem-solving.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describes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relationships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between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such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kind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part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50"/>
              </a:spcBef>
            </a:pPr>
            <a:r>
              <a:rPr sz="2400" b="1" spc="-10" dirty="0">
                <a:latin typeface="Calibri"/>
                <a:cs typeface="Calibri"/>
              </a:rPr>
              <a:t>grouping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something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exists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concepts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objects.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853" y="478853"/>
            <a:ext cx="6411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Relationship</a:t>
            </a:r>
            <a:r>
              <a:rPr sz="2400" spc="100" dirty="0"/>
              <a:t> </a:t>
            </a:r>
            <a:r>
              <a:rPr sz="2400" spc="-15" dirty="0"/>
              <a:t>between</a:t>
            </a:r>
            <a:r>
              <a:rPr sz="2400" spc="75" dirty="0"/>
              <a:t> </a:t>
            </a:r>
            <a:r>
              <a:rPr sz="2400" spc="-20" dirty="0"/>
              <a:t>Knowledge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5" dirty="0"/>
              <a:t> </a:t>
            </a:r>
            <a:r>
              <a:rPr sz="2400" spc="-15" dirty="0"/>
              <a:t>Intelligence</a:t>
            </a:r>
            <a:r>
              <a:rPr sz="2400" b="0" spc="-1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9" y="1270000"/>
            <a:ext cx="4328160" cy="37490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64904" y="1423098"/>
            <a:ext cx="208788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9420" algn="l"/>
                <a:tab pos="1141095" algn="l"/>
              </a:tabLst>
            </a:pP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5" dirty="0">
                <a:latin typeface="Calibri"/>
                <a:cs typeface="Calibri"/>
              </a:rPr>
              <a:t>s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15" dirty="0">
                <a:latin typeface="Calibri"/>
                <a:cs typeface="Calibri"/>
              </a:rPr>
              <a:t>n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-60" dirty="0">
                <a:latin typeface="Calibri"/>
                <a:cs typeface="Calibri"/>
              </a:rPr>
              <a:t>d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10" dirty="0">
                <a:latin typeface="Calibri"/>
                <a:cs typeface="Calibri"/>
              </a:rPr>
              <a:t>c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35" dirty="0">
                <a:latin typeface="Calibri"/>
                <a:cs typeface="Calibri"/>
              </a:rPr>
              <a:t>i</a:t>
            </a:r>
            <a:r>
              <a:rPr sz="2250" spc="-65" dirty="0">
                <a:latin typeface="Calibri"/>
                <a:cs typeface="Calibri"/>
              </a:rPr>
              <a:t>o</a:t>
            </a:r>
            <a:r>
              <a:rPr sz="2250" spc="-5" dirty="0">
                <a:latin typeface="Calibri"/>
                <a:cs typeface="Calibri"/>
              </a:rPr>
              <a:t>n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5" y="1423098"/>
            <a:ext cx="1090295" cy="7029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8140" marR="5080" indent="-346075">
              <a:lnSpc>
                <a:spcPts val="2640"/>
              </a:lnSpc>
              <a:spcBef>
                <a:spcPts val="229"/>
              </a:spcBef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250" spc="-25" dirty="0">
                <a:latin typeface="Calibri"/>
                <a:cs typeface="Calibri"/>
              </a:rPr>
              <a:t>There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ma</a:t>
            </a:r>
            <a:r>
              <a:rPr sz="2250" spc="-65" dirty="0">
                <a:latin typeface="Calibri"/>
                <a:cs typeface="Calibri"/>
              </a:rPr>
              <a:t>k</a:t>
            </a:r>
            <a:r>
              <a:rPr sz="2250" spc="-5" dirty="0">
                <a:latin typeface="Calibri"/>
                <a:cs typeface="Calibri"/>
              </a:rPr>
              <a:t>er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7205" y="1758886"/>
            <a:ext cx="196723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08380" algn="l"/>
                <a:tab pos="1669414" algn="l"/>
              </a:tabLst>
            </a:pPr>
            <a:r>
              <a:rPr sz="2250" spc="-10" dirty="0">
                <a:latin typeface="Calibri"/>
                <a:cs typeface="Calibri"/>
              </a:rPr>
              <a:t>w</a:t>
            </a:r>
            <a:r>
              <a:rPr sz="2250" spc="10" dirty="0">
                <a:latin typeface="Calibri"/>
                <a:cs typeface="Calibri"/>
              </a:rPr>
              <a:t>h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75" dirty="0">
                <a:latin typeface="Calibri"/>
                <a:cs typeface="Calibri"/>
              </a:rPr>
              <a:t>c</a:t>
            </a:r>
            <a:r>
              <a:rPr sz="2250" spc="-5" dirty="0">
                <a:latin typeface="Calibri"/>
                <a:cs typeface="Calibri"/>
              </a:rPr>
              <a:t>h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5" dirty="0">
                <a:latin typeface="Calibri"/>
                <a:cs typeface="Calibri"/>
              </a:rPr>
              <a:t>c</a:t>
            </a:r>
            <a:r>
              <a:rPr sz="2250" spc="-5" dirty="0">
                <a:latin typeface="Calibri"/>
                <a:cs typeface="Calibri"/>
              </a:rPr>
              <a:t>t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15" dirty="0">
                <a:latin typeface="Calibri"/>
                <a:cs typeface="Calibri"/>
              </a:rPr>
              <a:t>by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4175" y="2094230"/>
            <a:ext cx="3353435" cy="23825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8140" marR="5715" algn="just">
              <a:lnSpc>
                <a:spcPts val="2640"/>
              </a:lnSpc>
              <a:spcBef>
                <a:spcPts val="229"/>
              </a:spcBef>
            </a:pPr>
            <a:r>
              <a:rPr sz="2250" spc="-20" dirty="0">
                <a:latin typeface="Calibri"/>
                <a:cs typeface="Calibri"/>
              </a:rPr>
              <a:t>sensing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the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35" dirty="0">
                <a:latin typeface="Calibri"/>
                <a:cs typeface="Calibri"/>
              </a:rPr>
              <a:t>environment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as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well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as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using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its </a:t>
            </a:r>
            <a:r>
              <a:rPr sz="2250" spc="-2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knowledge.</a:t>
            </a:r>
            <a:endParaRPr sz="2250">
              <a:latin typeface="Calibri"/>
              <a:cs typeface="Calibri"/>
            </a:endParaRPr>
          </a:p>
          <a:p>
            <a:pPr marL="358140" indent="-346075" algn="just">
              <a:lnSpc>
                <a:spcPts val="2545"/>
              </a:lnSpc>
              <a:buFont typeface="Wingdings"/>
              <a:buChar char=""/>
              <a:tabLst>
                <a:tab pos="358775" algn="l"/>
              </a:tabLst>
            </a:pPr>
            <a:r>
              <a:rPr sz="2250" spc="-5" dirty="0">
                <a:latin typeface="Calibri"/>
                <a:cs typeface="Calibri"/>
              </a:rPr>
              <a:t>If</a:t>
            </a:r>
            <a:r>
              <a:rPr sz="2250" spc="155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the</a:t>
            </a:r>
            <a:r>
              <a:rPr sz="2250" spc="125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knowledge</a:t>
            </a:r>
            <a:r>
              <a:rPr sz="2250" spc="135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part</a:t>
            </a:r>
            <a:r>
              <a:rPr sz="2250" spc="9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will</a:t>
            </a:r>
            <a:endParaRPr sz="2250">
              <a:latin typeface="Calibri"/>
              <a:cs typeface="Calibri"/>
            </a:endParaRPr>
          </a:p>
          <a:p>
            <a:pPr marL="358140" marR="5080" algn="just">
              <a:lnSpc>
                <a:spcPct val="97900"/>
              </a:lnSpc>
              <a:spcBef>
                <a:spcPts val="30"/>
              </a:spcBef>
            </a:pPr>
            <a:r>
              <a:rPr sz="2250" spc="5" dirty="0">
                <a:latin typeface="Calibri"/>
                <a:cs typeface="Calibri"/>
              </a:rPr>
              <a:t>not</a:t>
            </a:r>
            <a:r>
              <a:rPr sz="2250" spc="10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present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20" dirty="0">
                <a:latin typeface="Calibri"/>
                <a:cs typeface="Calibri"/>
              </a:rPr>
              <a:t>then,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45" dirty="0">
                <a:latin typeface="Calibri"/>
                <a:cs typeface="Calibri"/>
              </a:rPr>
              <a:t>it </a:t>
            </a:r>
            <a:r>
              <a:rPr sz="2250" spc="-4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cannot </a:t>
            </a:r>
            <a:r>
              <a:rPr sz="2250" spc="-25" dirty="0">
                <a:latin typeface="Calibri"/>
                <a:cs typeface="Calibri"/>
              </a:rPr>
              <a:t>display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intelligent 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30" dirty="0">
                <a:latin typeface="Calibri"/>
                <a:cs typeface="Calibri"/>
              </a:rPr>
              <a:t>behavior.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4175" y="4444936"/>
            <a:ext cx="125412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58140" algn="l"/>
                <a:tab pos="358775" algn="l"/>
                <a:tab pos="916940" algn="l"/>
              </a:tabLst>
            </a:pPr>
            <a:r>
              <a:rPr sz="2250" dirty="0">
                <a:latin typeface="Calibri"/>
                <a:cs typeface="Calibri"/>
              </a:rPr>
              <a:t>S</a:t>
            </a:r>
            <a:r>
              <a:rPr sz="2250" spc="-5" dirty="0">
                <a:latin typeface="Calibri"/>
                <a:cs typeface="Calibri"/>
              </a:rPr>
              <a:t>o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-50" dirty="0">
                <a:latin typeface="Calibri"/>
                <a:cs typeface="Calibri"/>
              </a:rPr>
              <a:t>f</a:t>
            </a:r>
            <a:r>
              <a:rPr sz="2250" spc="-65" dirty="0">
                <a:latin typeface="Calibri"/>
                <a:cs typeface="Calibri"/>
              </a:rPr>
              <a:t>o</a:t>
            </a:r>
            <a:r>
              <a:rPr sz="2250" spc="-5" dirty="0">
                <a:latin typeface="Calibri"/>
                <a:cs typeface="Calibri"/>
              </a:rPr>
              <a:t>r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9868" y="4780851"/>
            <a:ext cx="89916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25" dirty="0">
                <a:latin typeface="Calibri"/>
                <a:cs typeface="Calibri"/>
              </a:rPr>
              <a:t>system,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9125" y="4444936"/>
            <a:ext cx="1848485" cy="7035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7500" marR="5080" indent="-305435">
              <a:lnSpc>
                <a:spcPts val="2640"/>
              </a:lnSpc>
              <a:spcBef>
                <a:spcPts val="229"/>
              </a:spcBef>
              <a:tabLst>
                <a:tab pos="693420" algn="l"/>
                <a:tab pos="1252855" algn="l"/>
              </a:tabLst>
            </a:pP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-65" dirty="0">
                <a:latin typeface="Calibri"/>
                <a:cs typeface="Calibri"/>
              </a:rPr>
              <a:t>n</a:t>
            </a:r>
            <a:r>
              <a:rPr sz="2250" spc="-5" dirty="0">
                <a:latin typeface="Calibri"/>
                <a:cs typeface="Calibri"/>
              </a:rPr>
              <a:t>y</a:t>
            </a:r>
            <a:r>
              <a:rPr sz="2250" dirty="0">
                <a:latin typeface="Calibri"/>
                <a:cs typeface="Calibri"/>
              </a:rPr>
              <a:t>	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10" dirty="0">
                <a:latin typeface="Calibri"/>
                <a:cs typeface="Calibri"/>
              </a:rPr>
              <a:t>n</a:t>
            </a:r>
            <a:r>
              <a:rPr sz="2250" spc="-120" dirty="0">
                <a:latin typeface="Calibri"/>
                <a:cs typeface="Calibri"/>
              </a:rPr>
              <a:t>t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-40" dirty="0">
                <a:latin typeface="Calibri"/>
                <a:cs typeface="Calibri"/>
              </a:rPr>
              <a:t>lli</a:t>
            </a:r>
            <a:r>
              <a:rPr sz="2250" spc="-20" dirty="0">
                <a:latin typeface="Calibri"/>
                <a:cs typeface="Calibri"/>
              </a:rPr>
              <a:t>g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20" dirty="0">
                <a:latin typeface="Calibri"/>
                <a:cs typeface="Calibri"/>
              </a:rPr>
              <a:t>n</a:t>
            </a:r>
            <a:r>
              <a:rPr sz="2250" spc="-5" dirty="0">
                <a:latin typeface="Calibri"/>
                <a:cs typeface="Calibri"/>
              </a:rPr>
              <a:t>t  </a:t>
            </a:r>
            <a:r>
              <a:rPr sz="2250" spc="-15" dirty="0">
                <a:latin typeface="Calibri"/>
                <a:cs typeface="Calibri"/>
              </a:rPr>
              <a:t>w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dirty="0">
                <a:latin typeface="Calibri"/>
                <a:cs typeface="Calibri"/>
              </a:rPr>
              <a:t>		</a:t>
            </a:r>
            <a:r>
              <a:rPr sz="2250" spc="15" dirty="0">
                <a:latin typeface="Calibri"/>
                <a:cs typeface="Calibri"/>
              </a:rPr>
              <a:t>n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-75" dirty="0">
                <a:latin typeface="Calibri"/>
                <a:cs typeface="Calibri"/>
              </a:rPr>
              <a:t>e</a:t>
            </a:r>
            <a:r>
              <a:rPr sz="2250" spc="-5" dirty="0">
                <a:latin typeface="Calibri"/>
                <a:cs typeface="Calibri"/>
              </a:rPr>
              <a:t>d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9868" y="5116512"/>
            <a:ext cx="136842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5" dirty="0">
                <a:latin typeface="Calibri"/>
                <a:cs typeface="Calibri"/>
              </a:rPr>
              <a:t>knowledge.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6500" y="149542"/>
            <a:ext cx="2454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Cycle</a:t>
            </a:r>
            <a:r>
              <a:rPr sz="2400" spc="-100" dirty="0"/>
              <a:t> </a:t>
            </a:r>
            <a:r>
              <a:rPr sz="2400" spc="-10" dirty="0"/>
              <a:t>of</a:t>
            </a:r>
            <a:r>
              <a:rPr sz="2400" spc="20" dirty="0"/>
              <a:t> </a:t>
            </a:r>
            <a:r>
              <a:rPr sz="2400" spc="-20" dirty="0"/>
              <a:t>knowledge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479" y="599440"/>
            <a:ext cx="10058400" cy="5334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1832" y="3182937"/>
            <a:ext cx="6404610" cy="30537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97180" marR="5080" indent="-285115" algn="just">
              <a:lnSpc>
                <a:spcPts val="2160"/>
              </a:lnSpc>
              <a:spcBef>
                <a:spcPts val="215"/>
              </a:spcBef>
              <a:buFont typeface="Wingdings"/>
              <a:buChar char=""/>
              <a:tabLst>
                <a:tab pos="297815" algn="l"/>
              </a:tabLst>
            </a:pPr>
            <a:r>
              <a:rPr sz="1850" spc="-20" dirty="0">
                <a:latin typeface="Calibri"/>
                <a:cs typeface="Calibri"/>
              </a:rPr>
              <a:t>Perception </a:t>
            </a:r>
            <a:r>
              <a:rPr sz="1850" spc="-25" dirty="0">
                <a:latin typeface="Calibri"/>
                <a:cs typeface="Calibri"/>
              </a:rPr>
              <a:t>component: Using this, </a:t>
            </a:r>
            <a:r>
              <a:rPr sz="1850" spc="-60" dirty="0">
                <a:latin typeface="Calibri"/>
                <a:cs typeface="Calibri"/>
              </a:rPr>
              <a:t>AI </a:t>
            </a:r>
            <a:r>
              <a:rPr sz="1850" spc="-30" dirty="0">
                <a:latin typeface="Calibri"/>
                <a:cs typeface="Calibri"/>
              </a:rPr>
              <a:t>agent </a:t>
            </a:r>
            <a:r>
              <a:rPr sz="1850" spc="-35" dirty="0">
                <a:latin typeface="Calibri"/>
                <a:cs typeface="Calibri"/>
              </a:rPr>
              <a:t>retrieves </a:t>
            </a:r>
            <a:r>
              <a:rPr sz="1850" spc="-30" dirty="0">
                <a:latin typeface="Calibri"/>
                <a:cs typeface="Calibri"/>
              </a:rPr>
              <a:t>information 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from </a:t>
            </a:r>
            <a:r>
              <a:rPr sz="1850" spc="-5" dirty="0">
                <a:latin typeface="Calibri"/>
                <a:cs typeface="Calibri"/>
              </a:rPr>
              <a:t>its </a:t>
            </a:r>
            <a:r>
              <a:rPr sz="1850" spc="-30" dirty="0">
                <a:latin typeface="Calibri"/>
                <a:cs typeface="Calibri"/>
              </a:rPr>
              <a:t>environment. </a:t>
            </a:r>
            <a:r>
              <a:rPr sz="1850" spc="5" dirty="0">
                <a:latin typeface="Calibri"/>
                <a:cs typeface="Calibri"/>
              </a:rPr>
              <a:t>It </a:t>
            </a:r>
            <a:r>
              <a:rPr sz="1850" dirty="0">
                <a:latin typeface="Calibri"/>
                <a:cs typeface="Calibri"/>
              </a:rPr>
              <a:t>can </a:t>
            </a:r>
            <a:r>
              <a:rPr sz="1850" spc="-10" dirty="0">
                <a:latin typeface="Calibri"/>
                <a:cs typeface="Calibri"/>
              </a:rPr>
              <a:t>be </a:t>
            </a:r>
            <a:r>
              <a:rPr sz="1850" spc="-30" dirty="0">
                <a:latin typeface="Calibri"/>
                <a:cs typeface="Calibri"/>
              </a:rPr>
              <a:t>visual, </a:t>
            </a:r>
            <a:r>
              <a:rPr sz="1850" spc="-15" dirty="0">
                <a:latin typeface="Calibri"/>
                <a:cs typeface="Calibri"/>
              </a:rPr>
              <a:t>audio </a:t>
            </a:r>
            <a:r>
              <a:rPr sz="1850" spc="-55" dirty="0">
                <a:latin typeface="Calibri"/>
                <a:cs typeface="Calibri"/>
              </a:rPr>
              <a:t>or </a:t>
            </a:r>
            <a:r>
              <a:rPr sz="1850" spc="-25" dirty="0">
                <a:latin typeface="Calibri"/>
                <a:cs typeface="Calibri"/>
              </a:rPr>
              <a:t>another </a:t>
            </a:r>
            <a:r>
              <a:rPr sz="1850" spc="-30" dirty="0">
                <a:latin typeface="Calibri"/>
                <a:cs typeface="Calibri"/>
              </a:rPr>
              <a:t>form </a:t>
            </a:r>
            <a:r>
              <a:rPr sz="1850" spc="-20" dirty="0">
                <a:latin typeface="Calibri"/>
                <a:cs typeface="Calibri"/>
              </a:rPr>
              <a:t>of </a:t>
            </a:r>
            <a:r>
              <a:rPr sz="1850" spc="-15" dirty="0">
                <a:latin typeface="Calibri"/>
                <a:cs typeface="Calibri"/>
              </a:rPr>
              <a:t> sensory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input.</a:t>
            </a:r>
            <a:endParaRPr sz="1850">
              <a:latin typeface="Calibri"/>
              <a:cs typeface="Calibri"/>
            </a:endParaRPr>
          </a:p>
          <a:p>
            <a:pPr marL="297180" indent="-285115" algn="just">
              <a:lnSpc>
                <a:spcPts val="2080"/>
              </a:lnSpc>
              <a:buFont typeface="Wingdings"/>
              <a:buChar char=""/>
              <a:tabLst>
                <a:tab pos="297815" algn="l"/>
              </a:tabLst>
            </a:pPr>
            <a:r>
              <a:rPr sz="1850" spc="-15" dirty="0">
                <a:latin typeface="Calibri"/>
                <a:cs typeface="Calibri"/>
              </a:rPr>
              <a:t>The</a:t>
            </a:r>
            <a:r>
              <a:rPr sz="1850" spc="33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learning</a:t>
            </a:r>
            <a:r>
              <a:rPr sz="1850" spc="38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component</a:t>
            </a:r>
            <a:r>
              <a:rPr sz="1850" spc="41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3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responsible</a:t>
            </a:r>
            <a:r>
              <a:rPr sz="1850" spc="24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for</a:t>
            </a:r>
            <a:r>
              <a:rPr sz="1850" spc="37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learning</a:t>
            </a:r>
            <a:r>
              <a:rPr sz="1850" spc="30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from</a:t>
            </a:r>
            <a:r>
              <a:rPr sz="1850" spc="35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data</a:t>
            </a:r>
            <a:endParaRPr sz="1850">
              <a:latin typeface="Calibri"/>
              <a:cs typeface="Calibri"/>
            </a:endParaRPr>
          </a:p>
          <a:p>
            <a:pPr marL="297180" algn="just">
              <a:lnSpc>
                <a:spcPts val="2165"/>
              </a:lnSpc>
            </a:pPr>
            <a:r>
              <a:rPr sz="1850" spc="-10" dirty="0">
                <a:latin typeface="Calibri"/>
                <a:cs typeface="Calibri"/>
              </a:rPr>
              <a:t>captured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by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Perception</a:t>
            </a:r>
            <a:r>
              <a:rPr sz="1850" spc="-18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comportment.</a:t>
            </a:r>
            <a:endParaRPr sz="1850">
              <a:latin typeface="Calibri"/>
              <a:cs typeface="Calibri"/>
            </a:endParaRPr>
          </a:p>
          <a:p>
            <a:pPr marL="297180" marR="7620" indent="-285115" algn="just">
              <a:lnSpc>
                <a:spcPct val="97400"/>
              </a:lnSpc>
              <a:spcBef>
                <a:spcPts val="25"/>
              </a:spcBef>
              <a:buFont typeface="Wingdings"/>
              <a:buChar char=""/>
              <a:tabLst>
                <a:tab pos="297815" algn="l"/>
              </a:tabLst>
            </a:pPr>
            <a:r>
              <a:rPr sz="1850" spc="-25" dirty="0">
                <a:latin typeface="Calibri"/>
                <a:cs typeface="Calibri"/>
              </a:rPr>
              <a:t>knowledge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representation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and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Reasoning:</a:t>
            </a:r>
            <a:r>
              <a:rPr sz="1850" spc="-20" dirty="0">
                <a:latin typeface="Calibri"/>
                <a:cs typeface="Calibri"/>
              </a:rPr>
              <a:t> These</a:t>
            </a:r>
            <a:r>
              <a:rPr sz="1850" spc="37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components 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are </a:t>
            </a:r>
            <a:r>
              <a:rPr sz="1850" spc="-30" dirty="0">
                <a:latin typeface="Calibri"/>
                <a:cs typeface="Calibri"/>
              </a:rPr>
              <a:t>involved </a:t>
            </a:r>
            <a:r>
              <a:rPr sz="1850" spc="-20" dirty="0">
                <a:latin typeface="Calibri"/>
                <a:cs typeface="Calibri"/>
              </a:rPr>
              <a:t>in showing </a:t>
            </a:r>
            <a:r>
              <a:rPr sz="1850" spc="-30" dirty="0">
                <a:latin typeface="Calibri"/>
                <a:cs typeface="Calibri"/>
              </a:rPr>
              <a:t>the </a:t>
            </a:r>
            <a:r>
              <a:rPr sz="1850" b="1" spc="-30" dirty="0">
                <a:solidFill>
                  <a:srgbClr val="FF0000"/>
                </a:solidFill>
                <a:latin typeface="Calibri"/>
                <a:cs typeface="Calibri"/>
              </a:rPr>
              <a:t>intelligence </a:t>
            </a:r>
            <a:r>
              <a:rPr sz="1850" spc="-20" dirty="0">
                <a:latin typeface="Calibri"/>
                <a:cs typeface="Calibri"/>
              </a:rPr>
              <a:t>in </a:t>
            </a:r>
            <a:r>
              <a:rPr sz="1850" spc="-35" dirty="0">
                <a:latin typeface="Calibri"/>
                <a:cs typeface="Calibri"/>
              </a:rPr>
              <a:t>machine-like </a:t>
            </a:r>
            <a:r>
              <a:rPr sz="1850" spc="-15" dirty="0">
                <a:latin typeface="Calibri"/>
                <a:cs typeface="Calibri"/>
              </a:rPr>
              <a:t>humans. 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These </a:t>
            </a:r>
            <a:r>
              <a:rPr sz="1850" spc="-10" dirty="0">
                <a:latin typeface="Calibri"/>
                <a:cs typeface="Calibri"/>
              </a:rPr>
              <a:t>two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components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35" dirty="0">
                <a:latin typeface="Calibri"/>
                <a:cs typeface="Calibri"/>
              </a:rPr>
              <a:t>are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independent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with</a:t>
            </a:r>
            <a:r>
              <a:rPr sz="1850" spc="-10" dirty="0">
                <a:latin typeface="Calibri"/>
                <a:cs typeface="Calibri"/>
              </a:rPr>
              <a:t> each</a:t>
            </a:r>
            <a:r>
              <a:rPr sz="1850" spc="39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other</a:t>
            </a:r>
            <a:r>
              <a:rPr sz="1850" spc="390" dirty="0">
                <a:latin typeface="Calibri"/>
                <a:cs typeface="Calibri"/>
              </a:rPr>
              <a:t> </a:t>
            </a:r>
            <a:r>
              <a:rPr sz="1850" spc="-40" dirty="0">
                <a:latin typeface="Calibri"/>
                <a:cs typeface="Calibri"/>
              </a:rPr>
              <a:t>but 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also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coupled</a:t>
            </a:r>
            <a:r>
              <a:rPr sz="1850" spc="-114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together.</a:t>
            </a:r>
            <a:endParaRPr sz="1850">
              <a:latin typeface="Calibri"/>
              <a:cs typeface="Calibri"/>
            </a:endParaRPr>
          </a:p>
          <a:p>
            <a:pPr marL="297180" marR="13970" indent="-285115" algn="just">
              <a:lnSpc>
                <a:spcPts val="2160"/>
              </a:lnSpc>
              <a:spcBef>
                <a:spcPts val="65"/>
              </a:spcBef>
              <a:buFont typeface="Wingdings"/>
              <a:buChar char=""/>
              <a:tabLst>
                <a:tab pos="297815" algn="l"/>
              </a:tabLst>
            </a:pPr>
            <a:r>
              <a:rPr sz="1850" spc="-15" dirty="0">
                <a:latin typeface="Calibri"/>
                <a:cs typeface="Calibri"/>
              </a:rPr>
              <a:t>The planning </a:t>
            </a:r>
            <a:r>
              <a:rPr sz="1850" spc="-10" dirty="0">
                <a:latin typeface="Calibri"/>
                <a:cs typeface="Calibri"/>
              </a:rPr>
              <a:t>and </a:t>
            </a:r>
            <a:r>
              <a:rPr sz="1850" spc="-25" dirty="0">
                <a:latin typeface="Calibri"/>
                <a:cs typeface="Calibri"/>
              </a:rPr>
              <a:t>execution depend </a:t>
            </a:r>
            <a:r>
              <a:rPr sz="1850" spc="-15" dirty="0">
                <a:latin typeface="Calibri"/>
                <a:cs typeface="Calibri"/>
              </a:rPr>
              <a:t>on </a:t>
            </a:r>
            <a:r>
              <a:rPr sz="1850" spc="-20" dirty="0">
                <a:latin typeface="Calibri"/>
                <a:cs typeface="Calibri"/>
              </a:rPr>
              <a:t>analysis </a:t>
            </a:r>
            <a:r>
              <a:rPr sz="1850" spc="-15" dirty="0">
                <a:latin typeface="Calibri"/>
                <a:cs typeface="Calibri"/>
              </a:rPr>
              <a:t>of </a:t>
            </a:r>
            <a:r>
              <a:rPr sz="1850" spc="-20" dirty="0">
                <a:latin typeface="Calibri"/>
                <a:cs typeface="Calibri"/>
              </a:rPr>
              <a:t>Knowledge 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p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-40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n</a:t>
            </a:r>
            <a:r>
              <a:rPr sz="1850" spc="10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9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as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15" dirty="0">
                <a:latin typeface="Calibri"/>
                <a:cs typeface="Calibri"/>
              </a:rPr>
              <a:t>g</a:t>
            </a:r>
            <a:r>
              <a:rPr sz="1850" spc="-5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710" y="533018"/>
            <a:ext cx="7117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Approaches</a:t>
            </a:r>
            <a:r>
              <a:rPr dirty="0"/>
              <a:t> </a:t>
            </a:r>
            <a:r>
              <a:rPr spc="15" dirty="0"/>
              <a:t>of</a:t>
            </a:r>
            <a:r>
              <a:rPr spc="25" dirty="0"/>
              <a:t> </a:t>
            </a:r>
            <a:r>
              <a:rPr spc="-5" dirty="0"/>
              <a:t>Knowledge</a:t>
            </a:r>
            <a:r>
              <a:rPr spc="-90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19" y="979931"/>
            <a:ext cx="4620895" cy="222440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Semantic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Network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30" dirty="0">
                <a:latin typeface="Calibri"/>
                <a:cs typeface="Calibri"/>
              </a:rPr>
              <a:t>Frame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du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19" y="493077"/>
            <a:ext cx="10309225" cy="1607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200"/>
              </a:lnSpc>
              <a:spcBef>
                <a:spcPts val="95"/>
              </a:spcBef>
            </a:pP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1. </a:t>
            </a:r>
            <a:r>
              <a:rPr sz="2400" spc="-25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Logical </a:t>
            </a:r>
            <a:r>
              <a:rPr sz="2400" spc="-1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Representation</a:t>
            </a:r>
            <a:r>
              <a:rPr sz="2400" b="0" spc="-10" dirty="0">
                <a:highlight>
                  <a:srgbClr val="FFFF00"/>
                </a:highlight>
                <a:latin typeface="Times New Roman"/>
                <a:cs typeface="Times New Roman"/>
              </a:rPr>
              <a:t>: </a:t>
            </a:r>
            <a:r>
              <a:rPr sz="2400" b="0" spc="-40" dirty="0">
                <a:latin typeface="Times New Roman"/>
                <a:cs typeface="Times New Roman"/>
              </a:rPr>
              <a:t>It </a:t>
            </a:r>
            <a:r>
              <a:rPr sz="2400" b="0" spc="-15" dirty="0">
                <a:latin typeface="Times New Roman"/>
                <a:cs typeface="Times New Roman"/>
              </a:rPr>
              <a:t>is </a:t>
            </a:r>
            <a:r>
              <a:rPr sz="2400" b="0" dirty="0">
                <a:latin typeface="Times New Roman"/>
                <a:cs typeface="Times New Roman"/>
              </a:rPr>
              <a:t>a </a:t>
            </a:r>
            <a:r>
              <a:rPr sz="2400" b="0" spc="-15" dirty="0">
                <a:latin typeface="Times New Roman"/>
                <a:cs typeface="Times New Roman"/>
              </a:rPr>
              <a:t>language </a:t>
            </a:r>
            <a:r>
              <a:rPr sz="2400" b="0" spc="-10" dirty="0">
                <a:latin typeface="Times New Roman"/>
                <a:cs typeface="Times New Roman"/>
              </a:rPr>
              <a:t>type </a:t>
            </a:r>
            <a:r>
              <a:rPr sz="2400" b="0" spc="-5" dirty="0">
                <a:latin typeface="Times New Roman"/>
                <a:cs typeface="Times New Roman"/>
              </a:rPr>
              <a:t>representation </a:t>
            </a:r>
            <a:r>
              <a:rPr sz="2400" b="0" spc="-30" dirty="0">
                <a:latin typeface="Times New Roman"/>
                <a:cs typeface="Times New Roman"/>
              </a:rPr>
              <a:t>with </a:t>
            </a:r>
            <a:r>
              <a:rPr sz="2400" b="0" spc="-5" dirty="0">
                <a:latin typeface="Times New Roman"/>
                <a:cs typeface="Times New Roman"/>
              </a:rPr>
              <a:t>some </a:t>
            </a:r>
            <a:r>
              <a:rPr sz="2400" b="0" spc="-10" dirty="0">
                <a:latin typeface="Times New Roman"/>
                <a:cs typeface="Times New Roman"/>
              </a:rPr>
              <a:t>definite 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rules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Times New Roman"/>
                <a:cs typeface="Times New Roman"/>
              </a:rPr>
              <a:t>which</a:t>
            </a:r>
            <a:r>
              <a:rPr sz="2400" b="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propositions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and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spc="15" dirty="0">
                <a:latin typeface="Times New Roman"/>
                <a:cs typeface="Times New Roman"/>
              </a:rPr>
              <a:t>has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no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Times New Roman"/>
                <a:cs typeface="Times New Roman"/>
              </a:rPr>
              <a:t>ambiguity.</a:t>
            </a:r>
            <a:r>
              <a:rPr sz="2400" b="0" spc="-3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It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represents</a:t>
            </a:r>
            <a:r>
              <a:rPr sz="2400" b="0" dirty="0">
                <a:latin typeface="Times New Roman"/>
                <a:cs typeface="Times New Roman"/>
              </a:rPr>
              <a:t> a </a:t>
            </a:r>
            <a:r>
              <a:rPr sz="2400" b="0" spc="5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Times New Roman"/>
                <a:cs typeface="Times New Roman"/>
              </a:rPr>
              <a:t>conclusion</a:t>
            </a:r>
            <a:r>
              <a:rPr sz="2400" b="0" spc="275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Times New Roman"/>
                <a:cs typeface="Times New Roman"/>
              </a:rPr>
              <a:t>based</a:t>
            </a:r>
            <a:r>
              <a:rPr sz="2400" b="0" spc="12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on</a:t>
            </a:r>
            <a:r>
              <a:rPr sz="2400" b="0" spc="40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Times New Roman"/>
                <a:cs typeface="Times New Roman"/>
              </a:rPr>
              <a:t>various</a:t>
            </a:r>
            <a:r>
              <a:rPr sz="2400" b="0" spc="145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Times New Roman"/>
                <a:cs typeface="Times New Roman"/>
              </a:rPr>
              <a:t>conditions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1005839"/>
            <a:ext cx="7132319" cy="43848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10135"/>
            <a:ext cx="10325100" cy="596836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988435">
              <a:lnSpc>
                <a:spcPct val="100000"/>
              </a:lnSpc>
              <a:spcBef>
                <a:spcPts val="1150"/>
              </a:spcBef>
            </a:pPr>
            <a:r>
              <a:rPr sz="2400" b="1" spc="-10" dirty="0">
                <a:latin typeface="Calibri"/>
                <a:cs typeface="Calibri"/>
              </a:rPr>
              <a:t>Propositional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logic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358775" algn="l"/>
                <a:tab pos="3276600" algn="l"/>
                <a:tab pos="3988435" algn="l"/>
                <a:tab pos="4323715" algn="l"/>
                <a:tab pos="4872990" algn="l"/>
                <a:tab pos="6052185" algn="l"/>
                <a:tab pos="6784340" algn="l"/>
                <a:tab pos="7181215" algn="l"/>
                <a:tab pos="8106409" algn="l"/>
                <a:tab pos="10079355" algn="l"/>
              </a:tabLst>
            </a:pP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/</a:t>
            </a: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	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	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	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5" dirty="0">
                <a:latin typeface="Calibri"/>
                <a:cs typeface="Calibri"/>
              </a:rPr>
              <a:t>in</a:t>
            </a:r>
            <a:endParaRPr sz="24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statements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propositions.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proposition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declarative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statement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either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true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false.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technique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knowledge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mathematical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form.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  <a:tab pos="2167890" algn="l"/>
                <a:tab pos="2900045" algn="l"/>
                <a:tab pos="4039235" algn="l"/>
                <a:tab pos="4455795" algn="l"/>
                <a:tab pos="4923790" algn="l"/>
                <a:tab pos="5940425" algn="l"/>
                <a:tab pos="7191375" algn="l"/>
                <a:tab pos="7618095" algn="l"/>
                <a:tab pos="8889365" algn="l"/>
                <a:tab pos="9519920" algn="l"/>
              </a:tabLst>
            </a:pP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ns</a:t>
            </a:r>
            <a:r>
              <a:rPr sz="2400" spc="-7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	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t,	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un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8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55" dirty="0">
                <a:latin typeface="Calibri"/>
                <a:cs typeface="Calibri"/>
              </a:rPr>
              <a:t>/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70" dirty="0">
                <a:latin typeface="Calibri"/>
                <a:cs typeface="Calibri"/>
              </a:rPr>
              <a:t>i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2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14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12700" marR="7030084">
              <a:lnSpc>
                <a:spcPct val="150200"/>
              </a:lnSpc>
            </a:pPr>
            <a:r>
              <a:rPr sz="2400" spc="10" dirty="0">
                <a:latin typeface="Calibri"/>
                <a:cs typeface="Calibri"/>
              </a:rPr>
              <a:t>Sun </a:t>
            </a:r>
            <a:r>
              <a:rPr sz="2400" spc="-5" dirty="0">
                <a:latin typeface="Calibri"/>
                <a:cs typeface="Calibri"/>
              </a:rPr>
              <a:t>rises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East </a:t>
            </a:r>
            <a:r>
              <a:rPr sz="2400" spc="-30" dirty="0">
                <a:latin typeface="Calibri"/>
                <a:cs typeface="Calibri"/>
              </a:rPr>
              <a:t>(True)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number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(True)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2+2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15" dirty="0">
                <a:latin typeface="Calibri"/>
                <a:cs typeface="Calibri"/>
              </a:rPr>
              <a:t>(False)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93077"/>
            <a:ext cx="10327005" cy="33216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 algn="just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proposition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always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true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tautology,</a:t>
            </a:r>
            <a:r>
              <a:rPr sz="2400" b="1" spc="4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it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endParaRPr sz="24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sentence.</a:t>
            </a:r>
            <a:endParaRPr sz="2400">
              <a:latin typeface="Calibri"/>
              <a:cs typeface="Calibri"/>
            </a:endParaRPr>
          </a:p>
          <a:p>
            <a:pPr marL="358140" indent="-346075" algn="just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proposition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always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false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Contradiction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8140" marR="5080" indent="-346075" algn="just">
              <a:lnSpc>
                <a:spcPts val="4330"/>
              </a:lnSpc>
              <a:spcBef>
                <a:spcPts val="18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0" dirty="0">
                <a:latin typeface="Calibri"/>
                <a:cs typeface="Calibri"/>
              </a:rPr>
              <a:t>Statements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questions, </a:t>
            </a:r>
            <a:r>
              <a:rPr sz="2400" spc="-5" dirty="0">
                <a:latin typeface="Calibri"/>
                <a:cs typeface="Calibri"/>
              </a:rPr>
              <a:t>commands,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opinions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such </a:t>
            </a:r>
            <a:r>
              <a:rPr sz="2400" spc="-20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"Where </a:t>
            </a:r>
            <a:r>
              <a:rPr sz="2400" spc="-4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Ram?", </a:t>
            </a:r>
            <a:r>
              <a:rPr sz="2400" spc="5" dirty="0">
                <a:latin typeface="Calibri"/>
                <a:cs typeface="Calibri"/>
              </a:rPr>
              <a:t>"How </a:t>
            </a:r>
            <a:r>
              <a:rPr sz="2400" spc="10" dirty="0">
                <a:latin typeface="Calibri"/>
                <a:cs typeface="Calibri"/>
              </a:rPr>
              <a:t>do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do?", </a:t>
            </a:r>
            <a:r>
              <a:rPr sz="2400" dirty="0">
                <a:latin typeface="Calibri"/>
                <a:cs typeface="Calibri"/>
              </a:rPr>
              <a:t>"What </a:t>
            </a:r>
            <a:r>
              <a:rPr sz="2400" spc="-40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name?",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propositions.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93077"/>
            <a:ext cx="10325735" cy="55194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301180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precisely	defined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semantics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supports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sound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alibri"/>
                <a:cs typeface="Calibri"/>
              </a:rPr>
              <a:t>inference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4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sentence</a:t>
            </a:r>
            <a:r>
              <a:rPr sz="24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translated</a:t>
            </a:r>
            <a:r>
              <a:rPr sz="2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logics</a:t>
            </a:r>
            <a:r>
              <a:rPr sz="24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semantics</a:t>
            </a:r>
            <a:r>
              <a:rPr sz="2400" spc="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b="1" spc="-10" dirty="0"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734695" indent="-26479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4695" algn="l"/>
              </a:tabLst>
            </a:pPr>
            <a:r>
              <a:rPr sz="2400" spc="-20" dirty="0">
                <a:latin typeface="Calibri"/>
                <a:cs typeface="Calibri"/>
              </a:rPr>
              <a:t>Syntaxes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using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construct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legal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R="8926195" algn="r">
              <a:lnSpc>
                <a:spcPct val="100000"/>
              </a:lnSpc>
              <a:spcBef>
                <a:spcPts val="1450"/>
              </a:spcBef>
            </a:pPr>
            <a:r>
              <a:rPr sz="2400" spc="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  <a:p>
            <a:pPr marL="734695" indent="-26479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469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symbol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representation.</a:t>
            </a:r>
            <a:endParaRPr sz="2400" dirty="0">
              <a:latin typeface="Calibri"/>
              <a:cs typeface="Calibri"/>
            </a:endParaRPr>
          </a:p>
          <a:p>
            <a:pPr marL="734695" indent="-26479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4695" algn="l"/>
              </a:tabLst>
            </a:pPr>
            <a:r>
              <a:rPr sz="2400" spc="10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write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those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symbols.</a:t>
            </a:r>
          </a:p>
          <a:p>
            <a:pPr marR="8939530" algn="r">
              <a:lnSpc>
                <a:spcPct val="100000"/>
              </a:lnSpc>
              <a:spcBef>
                <a:spcPts val="1450"/>
              </a:spcBef>
            </a:pPr>
            <a:r>
              <a:rPr sz="2400" b="1" spc="-10" dirty="0">
                <a:latin typeface="Calibri"/>
                <a:cs typeface="Calibri"/>
              </a:rPr>
              <a:t>Semantics:</a:t>
            </a:r>
            <a:endParaRPr sz="2400" dirty="0">
              <a:latin typeface="Calibri"/>
              <a:cs typeface="Calibri"/>
            </a:endParaRPr>
          </a:p>
          <a:p>
            <a:pPr marL="734695" indent="-26479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4695" algn="l"/>
              </a:tabLst>
            </a:pPr>
            <a:r>
              <a:rPr sz="2400" dirty="0">
                <a:latin typeface="Calibri"/>
                <a:cs typeface="Calibri"/>
              </a:rPr>
              <a:t>Semantics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interpret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sentence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  <a:p>
            <a:pPr marL="734695" indent="-26479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34695" algn="l"/>
              </a:tabLst>
            </a:pPr>
            <a:r>
              <a:rPr sz="2400" dirty="0">
                <a:latin typeface="Calibri"/>
                <a:cs typeface="Calibri"/>
              </a:rPr>
              <a:t>Semantic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involves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sentence.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907" y="3550665"/>
            <a:ext cx="10326370" cy="2560766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50"/>
              </a:spcBef>
              <a:buFont typeface="Wingdings"/>
              <a:buChar char=""/>
              <a:tabLst>
                <a:tab pos="358775" algn="l"/>
                <a:tab pos="1476375" algn="l"/>
                <a:tab pos="2381250" algn="l"/>
                <a:tab pos="2941320" algn="l"/>
                <a:tab pos="3520440" algn="l"/>
                <a:tab pos="4497070" algn="l"/>
                <a:tab pos="6195060" algn="l"/>
                <a:tab pos="7587615" algn="l"/>
                <a:tab pos="8004809" algn="l"/>
                <a:tab pos="8889365" algn="l"/>
              </a:tabLst>
            </a:pPr>
            <a:r>
              <a:rPr sz="2400" spc="-10" dirty="0">
                <a:latin typeface="Calibri"/>
                <a:cs typeface="Calibri"/>
              </a:rPr>
              <a:t>Atomic:	</a:t>
            </a:r>
            <a:r>
              <a:rPr sz="2400" spc="10" dirty="0">
                <a:latin typeface="Calibri"/>
                <a:cs typeface="Calibri"/>
              </a:rPr>
              <a:t>These	</a:t>
            </a:r>
            <a:r>
              <a:rPr sz="2400" spc="-25" dirty="0">
                <a:latin typeface="Calibri"/>
                <a:cs typeface="Calibri"/>
              </a:rPr>
              <a:t>are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5" dirty="0">
                <a:latin typeface="Calibri"/>
                <a:cs typeface="Calibri"/>
              </a:rPr>
              <a:t>simple	</a:t>
            </a:r>
            <a:r>
              <a:rPr sz="2400" spc="-10" dirty="0">
                <a:latin typeface="Calibri"/>
                <a:cs typeface="Calibri"/>
              </a:rPr>
              <a:t>propositions	</a:t>
            </a:r>
            <a:r>
              <a:rPr sz="2400" spc="-5" dirty="0">
                <a:latin typeface="Calibri"/>
                <a:cs typeface="Calibri"/>
              </a:rPr>
              <a:t>consisting	</a:t>
            </a:r>
            <a:r>
              <a:rPr sz="2400" spc="5" dirty="0">
                <a:latin typeface="Calibri"/>
                <a:cs typeface="Calibri"/>
              </a:rPr>
              <a:t>of	</a:t>
            </a:r>
            <a:r>
              <a:rPr sz="2400" b="1" spc="5" dirty="0">
                <a:latin typeface="Calibri"/>
                <a:cs typeface="Calibri"/>
              </a:rPr>
              <a:t>single	</a:t>
            </a:r>
            <a:r>
              <a:rPr sz="2400" b="1" spc="-10" dirty="0">
                <a:latin typeface="Calibri"/>
                <a:cs typeface="Calibri"/>
              </a:rPr>
              <a:t>proposition</a:t>
            </a:r>
            <a:r>
              <a:rPr lang="en-IN"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symbol.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1+1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atomic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proposition.</a:t>
            </a:r>
            <a:endParaRPr sz="2400" dirty="0">
              <a:latin typeface="Calibri"/>
              <a:cs typeface="Calibri"/>
            </a:endParaRPr>
          </a:p>
          <a:p>
            <a:pPr marL="358140" marR="5080" indent="-346075" algn="just">
              <a:lnSpc>
                <a:spcPts val="4330"/>
              </a:lnSpc>
              <a:spcBef>
                <a:spcPts val="18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0" dirty="0">
                <a:latin typeface="Calibri"/>
                <a:cs typeface="Calibri"/>
              </a:rPr>
              <a:t>Compound/complex/composite: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atomic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propositions, </a:t>
            </a:r>
            <a:r>
              <a:rPr sz="2400" spc="10" dirty="0">
                <a:latin typeface="Calibri"/>
                <a:cs typeface="Calibri"/>
              </a:rPr>
              <a:t>using </a:t>
            </a:r>
            <a:r>
              <a:rPr sz="2400" spc="-5" dirty="0">
                <a:latin typeface="Calibri"/>
                <a:cs typeface="Calibri"/>
              </a:rPr>
              <a:t>parenthesis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logical </a:t>
            </a:r>
            <a:r>
              <a:rPr sz="2400" spc="-5" dirty="0">
                <a:latin typeface="Calibri"/>
                <a:cs typeface="Calibri"/>
              </a:rPr>
              <a:t>connectives.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example: </a:t>
            </a:r>
            <a:r>
              <a:rPr sz="2400" spc="5" dirty="0">
                <a:latin typeface="Calibri"/>
                <a:cs typeface="Calibri"/>
              </a:rPr>
              <a:t>(It </a:t>
            </a:r>
            <a:r>
              <a:rPr sz="2400" spc="-4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raining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today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Patiala)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7920" y="568959"/>
            <a:ext cx="504952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392" y="1059179"/>
            <a:ext cx="10868025" cy="323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502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  <a:tab pos="470534" algn="l"/>
                <a:tab pos="2259965" algn="l"/>
                <a:tab pos="2625725" algn="l"/>
                <a:tab pos="3246120" algn="l"/>
                <a:tab pos="4781550" algn="l"/>
                <a:tab pos="5219065" algn="l"/>
                <a:tab pos="6144260" algn="l"/>
                <a:tab pos="8075930" algn="l"/>
                <a:tab pos="8767445" algn="l"/>
                <a:tab pos="9601200" algn="l"/>
              </a:tabLst>
            </a:pPr>
            <a:r>
              <a:rPr sz="2800" b="1" spc="-15" dirty="0">
                <a:latin typeface="Calibri"/>
                <a:cs typeface="Calibri"/>
              </a:rPr>
              <a:t>K</a:t>
            </a:r>
            <a:r>
              <a:rPr sz="2800" b="1" spc="10" dirty="0">
                <a:latin typeface="Calibri"/>
                <a:cs typeface="Calibri"/>
              </a:rPr>
              <a:t>n</a:t>
            </a:r>
            <a:r>
              <a:rPr sz="2800" b="1" spc="5" dirty="0">
                <a:latin typeface="Calibri"/>
                <a:cs typeface="Calibri"/>
              </a:rPr>
              <a:t>o</a:t>
            </a:r>
            <a:r>
              <a:rPr sz="2800" b="1" spc="-10" dirty="0">
                <a:latin typeface="Calibri"/>
                <a:cs typeface="Calibri"/>
              </a:rPr>
              <a:t>w</a:t>
            </a:r>
            <a:r>
              <a:rPr sz="2800" b="1" spc="25" dirty="0">
                <a:latin typeface="Calibri"/>
                <a:cs typeface="Calibri"/>
              </a:rPr>
              <a:t>l</a:t>
            </a:r>
            <a:r>
              <a:rPr sz="2800" b="1" spc="-55" dirty="0">
                <a:latin typeface="Calibri"/>
                <a:cs typeface="Calibri"/>
              </a:rPr>
              <a:t>e</a:t>
            </a:r>
            <a:r>
              <a:rPr sz="2800" b="1" spc="10" dirty="0">
                <a:latin typeface="Calibri"/>
                <a:cs typeface="Calibri"/>
              </a:rPr>
              <a:t>d</a:t>
            </a:r>
            <a:r>
              <a:rPr sz="2800" b="1" spc="-55" dirty="0">
                <a:latin typeface="Calibri"/>
                <a:cs typeface="Calibri"/>
              </a:rPr>
              <a:t>g</a:t>
            </a:r>
            <a:r>
              <a:rPr sz="2800" b="1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	</a:t>
            </a:r>
            <a:r>
              <a:rPr sz="2800" spc="-4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3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,	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spc="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kil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10" dirty="0">
                <a:latin typeface="Calibri"/>
                <a:cs typeface="Calibri"/>
              </a:rPr>
              <a:t>ac</a:t>
            </a:r>
            <a:r>
              <a:rPr sz="2800" spc="-35" dirty="0">
                <a:latin typeface="Calibri"/>
                <a:cs typeface="Calibri"/>
              </a:rPr>
              <a:t>qu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  </a:t>
            </a:r>
            <a:r>
              <a:rPr sz="2800" spc="-35" dirty="0">
                <a:latin typeface="Calibri"/>
                <a:cs typeface="Calibri"/>
              </a:rPr>
              <a:t>through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experience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education.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5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theoretical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understanding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subject/topic.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689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b="1" dirty="0">
                <a:latin typeface="Calibri"/>
                <a:cs typeface="Calibri"/>
              </a:rPr>
              <a:t>Reasoning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means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processing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knowledge.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b="1" spc="5" dirty="0">
                <a:latin typeface="Calibri"/>
                <a:cs typeface="Calibri"/>
              </a:rPr>
              <a:t>Intelligence</a:t>
            </a:r>
            <a:r>
              <a:rPr sz="2800" b="1" spc="-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ability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knowledge.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</a:t>
            </a:r>
            <a:r>
              <a:rPr spc="35" dirty="0"/>
              <a:t>o</a:t>
            </a:r>
            <a:r>
              <a:rPr spc="-5" dirty="0"/>
              <a:t>g</a:t>
            </a:r>
            <a:r>
              <a:rPr spc="10" dirty="0"/>
              <a:t>ic</a:t>
            </a:r>
            <a:r>
              <a:rPr spc="15" dirty="0"/>
              <a:t>a</a:t>
            </a:r>
            <a:r>
              <a:rPr dirty="0"/>
              <a:t>l</a:t>
            </a:r>
            <a:r>
              <a:rPr spc="-135" dirty="0"/>
              <a:t> </a:t>
            </a:r>
            <a:r>
              <a:rPr spc="-15" dirty="0"/>
              <a:t>C</a:t>
            </a:r>
            <a:r>
              <a:rPr spc="35" dirty="0"/>
              <a:t>o</a:t>
            </a:r>
            <a:r>
              <a:rPr spc="-40" dirty="0"/>
              <a:t>nn</a:t>
            </a:r>
            <a:r>
              <a:rPr spc="-15" dirty="0"/>
              <a:t>e</a:t>
            </a:r>
            <a:r>
              <a:rPr spc="15" dirty="0"/>
              <a:t>c</a:t>
            </a:r>
            <a:r>
              <a:rPr spc="5" dirty="0"/>
              <a:t>t</a:t>
            </a:r>
            <a:r>
              <a:rPr spc="10" dirty="0"/>
              <a:t>i</a:t>
            </a:r>
            <a:r>
              <a:rPr spc="-5" dirty="0"/>
              <a:t>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285" y="1040447"/>
            <a:ext cx="10328275" cy="478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b="1" spc="-20" dirty="0">
                <a:latin typeface="Calibri"/>
                <a:cs typeface="Calibri"/>
              </a:rPr>
              <a:t>Negation</a:t>
            </a:r>
            <a:r>
              <a:rPr sz="2400" spc="-2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sentence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spc="-20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¬ P is called </a:t>
            </a:r>
            <a:r>
              <a:rPr sz="2400" spc="-10" dirty="0">
                <a:latin typeface="Calibri"/>
                <a:cs typeface="Calibri"/>
              </a:rPr>
              <a:t>negation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85" dirty="0">
                <a:latin typeface="Calibri"/>
                <a:cs typeface="Calibri"/>
              </a:rPr>
              <a:t>P.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literal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literal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negative </a:t>
            </a:r>
            <a:r>
              <a:rPr sz="2400" spc="-15" dirty="0">
                <a:latin typeface="Calibri"/>
                <a:cs typeface="Calibri"/>
              </a:rPr>
              <a:t>literal.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Today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holiday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be 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represented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¬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P:</a:t>
            </a:r>
            <a:r>
              <a:rPr sz="2400" spc="-65" dirty="0">
                <a:latin typeface="Calibri"/>
                <a:cs typeface="Calibri"/>
              </a:rPr>
              <a:t> Today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holiday.</a:t>
            </a:r>
            <a:endParaRPr sz="2400">
              <a:latin typeface="Calibri"/>
              <a:cs typeface="Calibri"/>
            </a:endParaRPr>
          </a:p>
          <a:p>
            <a:pPr marL="469900" marR="12700" indent="-457834" algn="just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0534" algn="l"/>
              </a:tabLst>
            </a:pPr>
            <a:r>
              <a:rPr sz="2400" b="1" spc="-5" dirty="0">
                <a:latin typeface="Calibri"/>
                <a:cs typeface="Calibri"/>
              </a:rPr>
              <a:t>Conjunction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sentence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has </a:t>
            </a:r>
            <a:r>
              <a:rPr sz="2400" spc="45" dirty="0">
                <a:latin typeface="Cambria Math"/>
                <a:cs typeface="Cambria Math"/>
              </a:rPr>
              <a:t>𝖠 </a:t>
            </a:r>
            <a:r>
              <a:rPr sz="2400" spc="-5" dirty="0">
                <a:latin typeface="Calibri"/>
                <a:cs typeface="Calibri"/>
              </a:rPr>
              <a:t>connective </a:t>
            </a:r>
            <a:r>
              <a:rPr sz="2400" spc="-10" dirty="0">
                <a:latin typeface="Calibri"/>
                <a:cs typeface="Calibri"/>
              </a:rPr>
              <a:t>such as, 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45" dirty="0">
                <a:latin typeface="Cambria Math"/>
                <a:cs typeface="Cambria Math"/>
              </a:rPr>
              <a:t>𝖠 </a:t>
            </a:r>
            <a:r>
              <a:rPr sz="2400" dirty="0">
                <a:latin typeface="Calibri"/>
                <a:cs typeface="Calibri"/>
              </a:rPr>
              <a:t>Q is called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conjunction.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Ramu</a:t>
            </a:r>
            <a:r>
              <a:rPr sz="2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eats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fries,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Aman</a:t>
            </a:r>
            <a:r>
              <a:rPr sz="2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drinks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soda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900" marR="10160" indent="-457834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2400" b="1" spc="-10" dirty="0">
                <a:latin typeface="Calibri"/>
                <a:cs typeface="Calibri"/>
              </a:rPr>
              <a:t>Disjunction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sentence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libri"/>
                <a:cs typeface="Calibri"/>
              </a:rPr>
              <a:t>connective,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libri"/>
                <a:cs typeface="Calibri"/>
              </a:rPr>
              <a:t>Q.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disjunction, </a:t>
            </a:r>
            <a:r>
              <a:rPr sz="2400" spc="-15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Q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the propositions. For </a:t>
            </a:r>
            <a:r>
              <a:rPr sz="2400" spc="-10" dirty="0">
                <a:latin typeface="Calibri"/>
                <a:cs typeface="Calibri"/>
              </a:rPr>
              <a:t>example-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clock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slow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correct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Q.</a:t>
            </a:r>
            <a:endParaRPr sz="2400">
              <a:latin typeface="Calibri"/>
              <a:cs typeface="Calibri"/>
            </a:endParaRPr>
          </a:p>
          <a:p>
            <a:pPr marL="469900" marR="10160" indent="-457834" algn="just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0534" algn="l"/>
              </a:tabLst>
            </a:pPr>
            <a:r>
              <a:rPr sz="2400" b="1" spc="-15" dirty="0">
                <a:latin typeface="Calibri"/>
                <a:cs typeface="Calibri"/>
              </a:rPr>
              <a:t>Implication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sentence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 </a:t>
            </a:r>
            <a:r>
              <a:rPr sz="2400" spc="70" dirty="0">
                <a:latin typeface="Calibri"/>
                <a:cs typeface="Calibri"/>
              </a:rPr>
              <a:t>Q, </a:t>
            </a:r>
            <a:r>
              <a:rPr sz="2400" dirty="0">
                <a:latin typeface="Calibri"/>
                <a:cs typeface="Calibri"/>
              </a:rPr>
              <a:t>is called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implication. Implications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known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if-then </a:t>
            </a:r>
            <a:r>
              <a:rPr sz="2400" spc="-20" dirty="0">
                <a:latin typeface="Calibri"/>
                <a:cs typeface="Calibri"/>
              </a:rPr>
              <a:t>rule. </a:t>
            </a:r>
            <a:r>
              <a:rPr sz="2400" spc="1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example: 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rain</a:t>
            </a:r>
            <a:r>
              <a:rPr sz="24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400" spc="5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streets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wet.</a:t>
            </a:r>
            <a:endParaRPr sz="2400">
              <a:latin typeface="Calibri"/>
              <a:cs typeface="Calibri"/>
            </a:endParaRPr>
          </a:p>
          <a:p>
            <a:pPr marL="469900" marR="12700" indent="-457834" algn="just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70534" algn="l"/>
              </a:tabLst>
            </a:pPr>
            <a:r>
              <a:rPr sz="2400" b="1" spc="-15" dirty="0">
                <a:latin typeface="Calibri"/>
                <a:cs typeface="Calibri"/>
              </a:rPr>
              <a:t>Biconditional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sentence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P</a:t>
            </a:r>
            <a:r>
              <a:rPr sz="2400" spc="20" dirty="0">
                <a:latin typeface="Cambria Math"/>
                <a:cs typeface="Cambria Math"/>
              </a:rPr>
              <a:t>⇔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Biconditional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For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If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breathing,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003" y="221868"/>
            <a:ext cx="43262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/>
              <a:t>Truth</a:t>
            </a:r>
            <a:r>
              <a:rPr sz="2400" spc="-10" dirty="0"/>
              <a:t> </a:t>
            </a:r>
            <a:r>
              <a:rPr sz="2400" spc="-35" dirty="0"/>
              <a:t>Tables</a:t>
            </a:r>
            <a:r>
              <a:rPr sz="2400" spc="5" dirty="0"/>
              <a:t> </a:t>
            </a:r>
            <a:r>
              <a:rPr sz="2400" spc="-10" dirty="0"/>
              <a:t>of </a:t>
            </a:r>
            <a:r>
              <a:rPr sz="2400" dirty="0"/>
              <a:t>Logical</a:t>
            </a:r>
            <a:r>
              <a:rPr sz="2400" spc="-25" dirty="0"/>
              <a:t> </a:t>
            </a:r>
            <a:r>
              <a:rPr sz="2400" spc="-5" dirty="0"/>
              <a:t>Connectors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735" y="947249"/>
            <a:ext cx="9005753" cy="49273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475" y="2049081"/>
            <a:ext cx="8388350" cy="4493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850" spc="-5" dirty="0">
                <a:highlight>
                  <a:srgbClr val="FFFF00"/>
                </a:highlight>
                <a:latin typeface="Calibri"/>
                <a:cs typeface="Calibri"/>
              </a:rPr>
              <a:t>P-&gt;Q  = Not P + Q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IN" sz="185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5" dirty="0">
                <a:latin typeface="Calibri"/>
                <a:cs typeface="Calibri"/>
              </a:rPr>
              <a:t>If</a:t>
            </a:r>
            <a:r>
              <a:rPr sz="1850" spc="-20" dirty="0">
                <a:latin typeface="Calibri"/>
                <a:cs typeface="Calibri"/>
              </a:rPr>
              <a:t> you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get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A+,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then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your </a:t>
            </a:r>
            <a:r>
              <a:rPr sz="1850" spc="-15" dirty="0">
                <a:latin typeface="Calibri"/>
                <a:cs typeface="Calibri"/>
              </a:rPr>
              <a:t>father</a:t>
            </a:r>
            <a:r>
              <a:rPr sz="1850" spc="-18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will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give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you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gift."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50" spc="-15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statement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will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be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true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if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your </a:t>
            </a:r>
            <a:r>
              <a:rPr sz="1850" spc="-15" dirty="0">
                <a:latin typeface="Calibri"/>
                <a:cs typeface="Calibri"/>
              </a:rPr>
              <a:t>father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55" dirty="0">
                <a:latin typeface="Calibri"/>
                <a:cs typeface="Calibri"/>
              </a:rPr>
              <a:t>keep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his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promise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and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false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if</a:t>
            </a:r>
            <a:r>
              <a:rPr sz="1850" spc="-10" dirty="0">
                <a:latin typeface="Calibri"/>
                <a:cs typeface="Calibri"/>
              </a:rPr>
              <a:t> he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does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n't.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1850" spc="-10" dirty="0">
                <a:latin typeface="Calibri"/>
                <a:cs typeface="Calibri"/>
              </a:rPr>
              <a:t>Suppose</a:t>
            </a:r>
            <a:r>
              <a:rPr sz="1850" spc="-14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it's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true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that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get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A+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and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it's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true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that</a:t>
            </a:r>
            <a:r>
              <a:rPr sz="1850" spc="-14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your </a:t>
            </a:r>
            <a:r>
              <a:rPr sz="1850" spc="-10" dirty="0">
                <a:latin typeface="Calibri"/>
                <a:cs typeface="Calibri"/>
              </a:rPr>
              <a:t>father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give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gift.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Since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he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1850" spc="-50" dirty="0">
                <a:latin typeface="Calibri"/>
                <a:cs typeface="Calibri"/>
              </a:rPr>
              <a:t>kept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his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promise,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implication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 </a:t>
            </a:r>
            <a:r>
              <a:rPr sz="1850" spc="-10" dirty="0">
                <a:latin typeface="Calibri"/>
                <a:cs typeface="Calibri"/>
              </a:rPr>
              <a:t>true.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This</a:t>
            </a:r>
            <a:r>
              <a:rPr sz="1850" spc="-15" dirty="0">
                <a:latin typeface="Calibri"/>
                <a:cs typeface="Calibri"/>
              </a:rPr>
              <a:t> corresponds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first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row</a:t>
            </a:r>
            <a:r>
              <a:rPr sz="1850" spc="-13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in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table.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97500"/>
              </a:lnSpc>
              <a:spcBef>
                <a:spcPts val="5"/>
              </a:spcBef>
            </a:pPr>
            <a:r>
              <a:rPr sz="1850" spc="-10" dirty="0">
                <a:latin typeface="Calibri"/>
                <a:cs typeface="Calibri"/>
              </a:rPr>
              <a:t>Suppose it's </a:t>
            </a:r>
            <a:r>
              <a:rPr sz="1850" spc="-5" dirty="0">
                <a:latin typeface="Calibri"/>
                <a:cs typeface="Calibri"/>
              </a:rPr>
              <a:t>true that </a:t>
            </a:r>
            <a:r>
              <a:rPr sz="1850" spc="-25" dirty="0">
                <a:latin typeface="Calibri"/>
                <a:cs typeface="Calibri"/>
              </a:rPr>
              <a:t>you </a:t>
            </a:r>
            <a:r>
              <a:rPr sz="1850" spc="-15" dirty="0">
                <a:latin typeface="Calibri"/>
                <a:cs typeface="Calibri"/>
              </a:rPr>
              <a:t>get </a:t>
            </a:r>
            <a:r>
              <a:rPr sz="1850" spc="-5" dirty="0">
                <a:latin typeface="Calibri"/>
                <a:cs typeface="Calibri"/>
              </a:rPr>
              <a:t>an </a:t>
            </a:r>
            <a:r>
              <a:rPr sz="1850" spc="-20" dirty="0">
                <a:latin typeface="Calibri"/>
                <a:cs typeface="Calibri"/>
              </a:rPr>
              <a:t>A+ </a:t>
            </a:r>
            <a:r>
              <a:rPr sz="1850" spc="-15" dirty="0">
                <a:latin typeface="Calibri"/>
                <a:cs typeface="Calibri"/>
              </a:rPr>
              <a:t>but </a:t>
            </a:r>
            <a:r>
              <a:rPr sz="1850" spc="-10" dirty="0">
                <a:latin typeface="Calibri"/>
                <a:cs typeface="Calibri"/>
              </a:rPr>
              <a:t>it's </a:t>
            </a:r>
            <a:r>
              <a:rPr sz="1850" spc="-15" dirty="0">
                <a:latin typeface="Calibri"/>
                <a:cs typeface="Calibri"/>
              </a:rPr>
              <a:t>false </a:t>
            </a:r>
            <a:r>
              <a:rPr sz="1850" spc="-5" dirty="0">
                <a:latin typeface="Calibri"/>
                <a:cs typeface="Calibri"/>
              </a:rPr>
              <a:t>that </a:t>
            </a:r>
            <a:r>
              <a:rPr sz="1850" spc="-20" dirty="0">
                <a:latin typeface="Calibri"/>
                <a:cs typeface="Calibri"/>
              </a:rPr>
              <a:t>your </a:t>
            </a:r>
            <a:r>
              <a:rPr sz="1850" spc="-15" dirty="0">
                <a:latin typeface="Calibri"/>
                <a:cs typeface="Calibri"/>
              </a:rPr>
              <a:t>father </a:t>
            </a:r>
            <a:r>
              <a:rPr sz="1850" spc="-20" dirty="0">
                <a:latin typeface="Calibri"/>
                <a:cs typeface="Calibri"/>
              </a:rPr>
              <a:t>give </a:t>
            </a:r>
            <a:r>
              <a:rPr sz="1850" spc="-25" dirty="0">
                <a:latin typeface="Calibri"/>
                <a:cs typeface="Calibri"/>
              </a:rPr>
              <a:t>you </a:t>
            </a:r>
            <a:r>
              <a:rPr sz="1850" spc="-5" dirty="0">
                <a:latin typeface="Calibri"/>
                <a:cs typeface="Calibri"/>
              </a:rPr>
              <a:t>a gift. Since </a:t>
            </a:r>
            <a:r>
              <a:rPr sz="1850" spc="-10" dirty="0">
                <a:latin typeface="Calibri"/>
                <a:cs typeface="Calibri"/>
              </a:rPr>
              <a:t>he 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didn't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55" dirty="0">
                <a:latin typeface="Calibri"/>
                <a:cs typeface="Calibri"/>
              </a:rPr>
              <a:t>keep</a:t>
            </a:r>
            <a:r>
              <a:rPr sz="1850" spc="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his </a:t>
            </a:r>
            <a:r>
              <a:rPr sz="1850" spc="-20" dirty="0">
                <a:latin typeface="Calibri"/>
                <a:cs typeface="Calibri"/>
              </a:rPr>
              <a:t>promise,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implication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 </a:t>
            </a:r>
            <a:r>
              <a:rPr sz="1850" spc="-20" dirty="0">
                <a:latin typeface="Calibri"/>
                <a:cs typeface="Calibri"/>
              </a:rPr>
              <a:t>false.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This</a:t>
            </a:r>
            <a:r>
              <a:rPr sz="1850" spc="-15" dirty="0">
                <a:latin typeface="Calibri"/>
                <a:cs typeface="Calibri"/>
              </a:rPr>
              <a:t> corresponds</a:t>
            </a:r>
            <a:r>
              <a:rPr sz="1850" spc="-17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to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second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row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in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 </a:t>
            </a:r>
            <a:r>
              <a:rPr sz="1850" spc="-4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table.</a:t>
            </a:r>
            <a:endParaRPr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62865">
              <a:lnSpc>
                <a:spcPts val="2160"/>
              </a:lnSpc>
              <a:spcBef>
                <a:spcPts val="5"/>
              </a:spcBef>
            </a:pPr>
            <a:r>
              <a:rPr sz="1850" spc="-20" dirty="0">
                <a:latin typeface="Calibri"/>
                <a:cs typeface="Calibri"/>
              </a:rPr>
              <a:t>What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if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it's</a:t>
            </a:r>
            <a:r>
              <a:rPr sz="1850" spc="-15" dirty="0">
                <a:latin typeface="Calibri"/>
                <a:cs typeface="Calibri"/>
              </a:rPr>
              <a:t> false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that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you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get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A+?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Whether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or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not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your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father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give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you </a:t>
            </a:r>
            <a:r>
              <a:rPr sz="1850" spc="-5" dirty="0">
                <a:latin typeface="Calibri"/>
                <a:cs typeface="Calibri"/>
              </a:rPr>
              <a:t>a gift,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has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n't </a:t>
            </a:r>
            <a:r>
              <a:rPr sz="1850" spc="-400" dirty="0">
                <a:latin typeface="Calibri"/>
                <a:cs typeface="Calibri"/>
              </a:rPr>
              <a:t> </a:t>
            </a:r>
            <a:r>
              <a:rPr sz="1850" spc="-35" dirty="0">
                <a:latin typeface="Calibri"/>
                <a:cs typeface="Calibri"/>
              </a:rPr>
              <a:t>broken </a:t>
            </a:r>
            <a:r>
              <a:rPr sz="1850" spc="-15" dirty="0">
                <a:latin typeface="Calibri"/>
                <a:cs typeface="Calibri"/>
              </a:rPr>
              <a:t>his </a:t>
            </a:r>
            <a:r>
              <a:rPr sz="1850" spc="-20" dirty="0">
                <a:latin typeface="Calibri"/>
                <a:cs typeface="Calibri"/>
              </a:rPr>
              <a:t>promise. </a:t>
            </a:r>
            <a:r>
              <a:rPr sz="1850" spc="-15" dirty="0">
                <a:latin typeface="Calibri"/>
                <a:cs typeface="Calibri"/>
              </a:rPr>
              <a:t>Thus, </a:t>
            </a:r>
            <a:r>
              <a:rPr sz="1850" spc="-5" dirty="0">
                <a:latin typeface="Calibri"/>
                <a:cs typeface="Calibri"/>
              </a:rPr>
              <a:t>the </a:t>
            </a:r>
            <a:r>
              <a:rPr sz="1850" spc="-15" dirty="0">
                <a:latin typeface="Calibri"/>
                <a:cs typeface="Calibri"/>
              </a:rPr>
              <a:t>implication </a:t>
            </a:r>
            <a:r>
              <a:rPr sz="1850" spc="-5" dirty="0">
                <a:latin typeface="Calibri"/>
                <a:cs typeface="Calibri"/>
              </a:rPr>
              <a:t>can't </a:t>
            </a:r>
            <a:r>
              <a:rPr sz="1850" spc="-10" dirty="0">
                <a:latin typeface="Calibri"/>
                <a:cs typeface="Calibri"/>
              </a:rPr>
              <a:t>be </a:t>
            </a:r>
            <a:r>
              <a:rPr sz="1850" spc="-20" dirty="0">
                <a:latin typeface="Calibri"/>
                <a:cs typeface="Calibri"/>
              </a:rPr>
              <a:t>false, </a:t>
            </a:r>
            <a:r>
              <a:rPr sz="1850" spc="-10" dirty="0">
                <a:latin typeface="Calibri"/>
                <a:cs typeface="Calibri"/>
              </a:rPr>
              <a:t>so (since this </a:t>
            </a:r>
            <a:r>
              <a:rPr sz="1850" spc="-15" dirty="0">
                <a:latin typeface="Calibri"/>
                <a:cs typeface="Calibri"/>
              </a:rPr>
              <a:t>is </a:t>
            </a:r>
            <a:r>
              <a:rPr sz="1850" spc="-5" dirty="0">
                <a:latin typeface="Calibri"/>
                <a:cs typeface="Calibri"/>
              </a:rPr>
              <a:t>a </a:t>
            </a:r>
            <a:r>
              <a:rPr sz="1850" spc="-15" dirty="0">
                <a:latin typeface="Calibri"/>
                <a:cs typeface="Calibri"/>
              </a:rPr>
              <a:t>two-valued </a:t>
            </a:r>
            <a:r>
              <a:rPr sz="1850" spc="-10" dirty="0">
                <a:latin typeface="Calibri"/>
                <a:cs typeface="Calibri"/>
              </a:rPr>
              <a:t> logic)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it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must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true.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This explains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last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two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rows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of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table.</a:t>
            </a:r>
            <a:endParaRPr sz="185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141" y="377434"/>
            <a:ext cx="7212331" cy="14178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496" y="1032255"/>
            <a:ext cx="7424835" cy="1891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407" y="3254438"/>
            <a:ext cx="610108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10" dirty="0"/>
              <a:t>Note:</a:t>
            </a:r>
            <a:r>
              <a:rPr sz="1850" spc="-135" dirty="0"/>
              <a:t> </a:t>
            </a:r>
            <a:r>
              <a:rPr sz="1850" b="0" spc="-70" dirty="0">
                <a:latin typeface="Calibri"/>
                <a:cs typeface="Calibri"/>
              </a:rPr>
              <a:t>We</a:t>
            </a:r>
            <a:r>
              <a:rPr sz="1850" b="0" spc="25" dirty="0">
                <a:latin typeface="Calibri"/>
                <a:cs typeface="Calibri"/>
              </a:rPr>
              <a:t> </a:t>
            </a:r>
            <a:r>
              <a:rPr sz="1850" b="0" dirty="0">
                <a:latin typeface="Calibri"/>
                <a:cs typeface="Calibri"/>
              </a:rPr>
              <a:t>can</a:t>
            </a:r>
            <a:r>
              <a:rPr sz="1850" b="0" spc="-105" dirty="0">
                <a:latin typeface="Calibri"/>
                <a:cs typeface="Calibri"/>
              </a:rPr>
              <a:t> </a:t>
            </a:r>
            <a:r>
              <a:rPr sz="1850" b="0" spc="-5" dirty="0">
                <a:latin typeface="Calibri"/>
                <a:cs typeface="Calibri"/>
              </a:rPr>
              <a:t>create</a:t>
            </a:r>
            <a:r>
              <a:rPr sz="1850" b="0" spc="-215" dirty="0">
                <a:latin typeface="Calibri"/>
                <a:cs typeface="Calibri"/>
              </a:rPr>
              <a:t> </a:t>
            </a:r>
            <a:r>
              <a:rPr sz="1850" b="0" dirty="0">
                <a:latin typeface="Calibri"/>
                <a:cs typeface="Calibri"/>
              </a:rPr>
              <a:t>truth</a:t>
            </a:r>
            <a:r>
              <a:rPr sz="1850" b="0" spc="-105" dirty="0">
                <a:latin typeface="Calibri"/>
                <a:cs typeface="Calibri"/>
              </a:rPr>
              <a:t> </a:t>
            </a:r>
            <a:r>
              <a:rPr sz="1850" b="0" spc="-10" dirty="0">
                <a:latin typeface="Calibri"/>
                <a:cs typeface="Calibri"/>
              </a:rPr>
              <a:t>table</a:t>
            </a:r>
            <a:r>
              <a:rPr sz="1850" b="0" spc="-50" dirty="0">
                <a:latin typeface="Calibri"/>
                <a:cs typeface="Calibri"/>
              </a:rPr>
              <a:t> </a:t>
            </a:r>
            <a:r>
              <a:rPr sz="1850" b="0" spc="-10" dirty="0">
                <a:latin typeface="Calibri"/>
                <a:cs typeface="Calibri"/>
              </a:rPr>
              <a:t>for</a:t>
            </a:r>
            <a:r>
              <a:rPr sz="1850" b="0" spc="-100" dirty="0">
                <a:latin typeface="Calibri"/>
                <a:cs typeface="Calibri"/>
              </a:rPr>
              <a:t> </a:t>
            </a:r>
            <a:r>
              <a:rPr sz="1850" b="0" spc="-20" dirty="0">
                <a:latin typeface="Calibri"/>
                <a:cs typeface="Calibri"/>
              </a:rPr>
              <a:t>more</a:t>
            </a:r>
            <a:r>
              <a:rPr sz="1850" b="0" spc="-55" dirty="0">
                <a:latin typeface="Calibri"/>
                <a:cs typeface="Calibri"/>
              </a:rPr>
              <a:t> </a:t>
            </a:r>
            <a:r>
              <a:rPr sz="1850" b="0" spc="-5" dirty="0">
                <a:latin typeface="Calibri"/>
                <a:cs typeface="Calibri"/>
              </a:rPr>
              <a:t>than</a:t>
            </a:r>
            <a:r>
              <a:rPr sz="1850" b="0" spc="-105" dirty="0">
                <a:latin typeface="Calibri"/>
                <a:cs typeface="Calibri"/>
              </a:rPr>
              <a:t> </a:t>
            </a:r>
            <a:r>
              <a:rPr sz="1850" b="0" spc="-10" dirty="0">
                <a:latin typeface="Calibri"/>
                <a:cs typeface="Calibri"/>
              </a:rPr>
              <a:t>three</a:t>
            </a:r>
            <a:r>
              <a:rPr sz="1850" b="0" spc="-130" dirty="0">
                <a:latin typeface="Calibri"/>
                <a:cs typeface="Calibri"/>
              </a:rPr>
              <a:t> </a:t>
            </a:r>
            <a:r>
              <a:rPr sz="1850" b="0" spc="-15" dirty="0">
                <a:latin typeface="Calibri"/>
                <a:cs typeface="Calibri"/>
              </a:rPr>
              <a:t>propositions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714755"/>
            <a:ext cx="4887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dirty="0">
                <a:latin typeface="Calibri"/>
                <a:cs typeface="Calibri"/>
              </a:rPr>
              <a:t>Construct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truth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table</a:t>
            </a:r>
            <a:r>
              <a:rPr sz="2400" b="0" spc="20" dirty="0">
                <a:latin typeface="Calibri"/>
                <a:cs typeface="Calibri"/>
              </a:rPr>
              <a:t> </a:t>
            </a:r>
            <a:r>
              <a:rPr sz="2400" b="0" spc="-30" dirty="0">
                <a:latin typeface="Calibri"/>
                <a:cs typeface="Calibri"/>
              </a:rPr>
              <a:t>for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¬</a:t>
            </a:r>
            <a:r>
              <a:rPr b="0" spc="-17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P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15" dirty="0">
                <a:latin typeface="Cambria Math"/>
                <a:cs typeface="Cambria Math"/>
              </a:rPr>
              <a:t>𝖠</a:t>
            </a:r>
            <a:r>
              <a:rPr sz="2400" b="0" spc="15" dirty="0">
                <a:latin typeface="Calibri"/>
                <a:cs typeface="Calibri"/>
              </a:rPr>
              <a:t>(P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→Q)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125" y="1996735"/>
            <a:ext cx="5199193" cy="17266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505" y="940752"/>
            <a:ext cx="5227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" dirty="0">
                <a:latin typeface="Calibri"/>
                <a:cs typeface="Calibri"/>
              </a:rPr>
              <a:t>Show</a:t>
            </a:r>
            <a:r>
              <a:rPr sz="2400" b="0" spc="-10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that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(P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→Q)</a:t>
            </a:r>
            <a:r>
              <a:rPr sz="2400" b="0" spc="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V</a:t>
            </a:r>
            <a:r>
              <a:rPr sz="2400" b="0" spc="-7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(Q </a:t>
            </a:r>
            <a:r>
              <a:rPr sz="2400" b="0" spc="5" dirty="0">
                <a:latin typeface="Calibri"/>
                <a:cs typeface="Calibri"/>
              </a:rPr>
              <a:t>→P)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is</a:t>
            </a:r>
            <a:r>
              <a:rPr sz="2400" b="0" spc="-5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tautology.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613" y="2096545"/>
            <a:ext cx="6455246" cy="19829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505" y="940752"/>
            <a:ext cx="3982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0" dirty="0">
                <a:latin typeface="Calibri"/>
                <a:cs typeface="Calibri"/>
              </a:rPr>
              <a:t>Truth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table</a:t>
            </a:r>
            <a:r>
              <a:rPr sz="2400" b="0" spc="-65" dirty="0">
                <a:latin typeface="Calibri"/>
                <a:cs typeface="Calibri"/>
              </a:rPr>
              <a:t> </a:t>
            </a:r>
            <a:r>
              <a:rPr sz="2400" b="0" spc="-30" dirty="0">
                <a:latin typeface="Calibri"/>
                <a:cs typeface="Calibri"/>
              </a:rPr>
              <a:t>for</a:t>
            </a:r>
            <a:r>
              <a:rPr sz="2400" b="0" spc="5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(P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→Q)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45" dirty="0">
                <a:latin typeface="Cambria Math"/>
                <a:cs typeface="Cambria Math"/>
              </a:rPr>
              <a:t>𝖠</a:t>
            </a:r>
            <a:r>
              <a:rPr sz="2400" b="0" spc="50" dirty="0">
                <a:latin typeface="Cambria Math"/>
                <a:cs typeface="Cambria Math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(Q </a:t>
            </a:r>
            <a:r>
              <a:rPr sz="2400" b="0" spc="-15" dirty="0">
                <a:latin typeface="Calibri"/>
                <a:cs typeface="Calibri"/>
              </a:rPr>
              <a:t>→R)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742" y="1920795"/>
            <a:ext cx="8105789" cy="37535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450" y="641413"/>
            <a:ext cx="4846320" cy="28238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907154">
              <a:lnSpc>
                <a:spcPct val="100000"/>
              </a:lnSpc>
              <a:spcBef>
                <a:spcPts val="765"/>
              </a:spcBef>
            </a:pPr>
            <a:r>
              <a:rPr sz="1850" b="1" spc="-5" dirty="0">
                <a:latin typeface="Calibri"/>
                <a:cs typeface="Calibri"/>
              </a:rPr>
              <a:t>Examples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50" b="1" spc="-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t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b="1" spc="-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40" dirty="0">
                <a:latin typeface="Calibri"/>
                <a:cs typeface="Calibri"/>
              </a:rPr>
              <a:t>hu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50" b="1" spc="-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2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5" dirty="0">
                <a:latin typeface="Calibri"/>
                <a:cs typeface="Calibri"/>
              </a:rPr>
              <a:t>g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spc="-130" dirty="0">
                <a:latin typeface="Calibri"/>
                <a:cs typeface="Calibri"/>
              </a:rPr>
              <a:t>W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35" dirty="0">
                <a:latin typeface="Calibri"/>
                <a:cs typeface="Calibri"/>
              </a:rPr>
              <a:t>i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d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9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5" dirty="0">
                <a:latin typeface="Calibri"/>
                <a:cs typeface="Calibri"/>
              </a:rPr>
              <a:t>g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r</a:t>
            </a:r>
            <a:endParaRPr sz="1850">
              <a:latin typeface="Calibri"/>
              <a:cs typeface="Calibri"/>
            </a:endParaRPr>
          </a:p>
          <a:p>
            <a:pPr marL="235585" indent="-22352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236220" algn="l"/>
              </a:tabLst>
            </a:pP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f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hu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t</a:t>
            </a:r>
            <a:endParaRPr sz="1850">
              <a:latin typeface="Calibri"/>
              <a:cs typeface="Calibri"/>
            </a:endParaRPr>
          </a:p>
          <a:p>
            <a:pPr marL="235585" indent="-22352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236220" algn="l"/>
              </a:tabLst>
            </a:pP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f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hu</a:t>
            </a:r>
            <a:r>
              <a:rPr sz="1850" spc="-45" dirty="0">
                <a:latin typeface="Calibri"/>
                <a:cs typeface="Calibri"/>
              </a:rPr>
              <a:t>m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10" dirty="0">
                <a:latin typeface="Calibri"/>
                <a:cs typeface="Calibri"/>
              </a:rPr>
              <a:t>a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g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019" y="3766820"/>
            <a:ext cx="1572895" cy="8566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50"/>
              </a:spcBef>
            </a:pPr>
            <a:r>
              <a:rPr sz="1850" spc="-80" dirty="0">
                <a:latin typeface="Calibri"/>
                <a:cs typeface="Calibri"/>
              </a:rPr>
              <a:t>Take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A=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It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5" dirty="0">
                <a:latin typeface="Calibri"/>
                <a:cs typeface="Calibri"/>
              </a:rPr>
              <a:t>is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hot. </a:t>
            </a:r>
            <a:r>
              <a:rPr sz="1850" b="1" spc="-40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B = </a:t>
            </a:r>
            <a:r>
              <a:rPr sz="1850" b="1" spc="-10" dirty="0">
                <a:latin typeface="Calibri"/>
                <a:cs typeface="Calibri"/>
              </a:rPr>
              <a:t>It </a:t>
            </a:r>
            <a:r>
              <a:rPr sz="1850" b="1" spc="10" dirty="0">
                <a:latin typeface="Calibri"/>
                <a:cs typeface="Calibri"/>
              </a:rPr>
              <a:t>is </a:t>
            </a:r>
            <a:r>
              <a:rPr sz="1850" b="1" spc="-15" dirty="0">
                <a:latin typeface="Calibri"/>
                <a:cs typeface="Calibri"/>
              </a:rPr>
              <a:t>humid. </a:t>
            </a:r>
            <a:r>
              <a:rPr sz="1850" b="1" spc="-1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C=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It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10" dirty="0">
                <a:latin typeface="Calibri"/>
                <a:cs typeface="Calibri"/>
              </a:rPr>
              <a:t>is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raining.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519" y="3895407"/>
            <a:ext cx="9436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8140" algn="l"/>
              </a:tabLst>
            </a:pPr>
            <a:r>
              <a:rPr sz="1850" b="1" spc="20" dirty="0">
                <a:latin typeface="Calibri"/>
                <a:cs typeface="Calibri"/>
              </a:rPr>
              <a:t>1</a:t>
            </a:r>
            <a:r>
              <a:rPr sz="1850" b="1" spc="-5" dirty="0">
                <a:latin typeface="Calibri"/>
                <a:cs typeface="Calibri"/>
              </a:rPr>
              <a:t>.</a:t>
            </a:r>
            <a:r>
              <a:rPr sz="1850" b="1" dirty="0">
                <a:latin typeface="Calibri"/>
                <a:cs typeface="Calibri"/>
              </a:rPr>
              <a:t>	</a:t>
            </a:r>
            <a:r>
              <a:rPr sz="1850" b="1" spc="-5" dirty="0">
                <a:latin typeface="Calibri"/>
                <a:cs typeface="Calibri"/>
              </a:rPr>
              <a:t>B</a:t>
            </a:r>
            <a:r>
              <a:rPr sz="1850" b="1" spc="-1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→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6590" y="3968495"/>
            <a:ext cx="162496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15" dirty="0">
                <a:latin typeface="Calibri"/>
                <a:cs typeface="Calibri"/>
              </a:rPr>
              <a:t>2</a:t>
            </a:r>
            <a:r>
              <a:rPr sz="1850" spc="-5" dirty="0">
                <a:latin typeface="Calibri"/>
                <a:cs typeface="Calibri"/>
              </a:rPr>
              <a:t>.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(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50" dirty="0">
                <a:latin typeface="Cambria Math"/>
                <a:cs typeface="Cambria Math"/>
              </a:rPr>
              <a:t>𝖠</a:t>
            </a:r>
            <a:r>
              <a:rPr sz="1850" spc="25" dirty="0">
                <a:latin typeface="Cambria Math"/>
                <a:cs typeface="Cambria Math"/>
              </a:rPr>
              <a:t> </a:t>
            </a:r>
            <a:r>
              <a:rPr sz="1850" spc="30" dirty="0">
                <a:latin typeface="Calibri"/>
                <a:cs typeface="Calibri"/>
              </a:rPr>
              <a:t>B</a:t>
            </a:r>
            <a:r>
              <a:rPr sz="1850" spc="-5" dirty="0">
                <a:latin typeface="Calibri"/>
                <a:cs typeface="Calibri"/>
              </a:rPr>
              <a:t>)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→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¬</a:t>
            </a:r>
            <a:r>
              <a:rPr sz="22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C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087" y="461581"/>
            <a:ext cx="6167120" cy="41427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2553970">
              <a:lnSpc>
                <a:spcPts val="2160"/>
              </a:lnSpc>
              <a:spcBef>
                <a:spcPts val="215"/>
              </a:spcBef>
            </a:pPr>
            <a:r>
              <a:rPr sz="1850" b="1" spc="-30" dirty="0">
                <a:latin typeface="Calibri"/>
                <a:cs typeface="Calibri"/>
              </a:rPr>
              <a:t>P</a:t>
            </a:r>
            <a:r>
              <a:rPr sz="1850" b="1" spc="-5" dirty="0">
                <a:latin typeface="Calibri"/>
                <a:cs typeface="Calibri"/>
              </a:rPr>
              <a:t>: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G</a:t>
            </a:r>
            <a:r>
              <a:rPr sz="1850" b="1" spc="-35" dirty="0">
                <a:latin typeface="Calibri"/>
                <a:cs typeface="Calibri"/>
              </a:rPr>
              <a:t>oo</a:t>
            </a:r>
            <a:r>
              <a:rPr sz="1850" b="1" spc="-5" dirty="0">
                <a:latin typeface="Calibri"/>
                <a:cs typeface="Calibri"/>
              </a:rPr>
              <a:t>d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5" dirty="0">
                <a:latin typeface="Calibri"/>
                <a:cs typeface="Calibri"/>
              </a:rPr>
              <a:t>m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b</a:t>
            </a:r>
            <a:r>
              <a:rPr sz="1850" b="1" spc="20" dirty="0">
                <a:latin typeface="Calibri"/>
                <a:cs typeface="Calibri"/>
              </a:rPr>
              <a:t>il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14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ph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-5" dirty="0">
                <a:latin typeface="Calibri"/>
                <a:cs typeface="Calibri"/>
              </a:rPr>
              <a:t>p  </a:t>
            </a:r>
            <a:r>
              <a:rPr sz="1850" b="1" spc="5" dirty="0">
                <a:latin typeface="Calibri"/>
                <a:cs typeface="Calibri"/>
              </a:rPr>
              <a:t>Q</a:t>
            </a:r>
            <a:r>
              <a:rPr sz="1850" b="1" spc="-5" dirty="0">
                <a:latin typeface="Calibri"/>
                <a:cs typeface="Calibri"/>
              </a:rPr>
              <a:t>: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C</a:t>
            </a:r>
            <a:r>
              <a:rPr sz="1850" b="1" spc="-35" dirty="0">
                <a:latin typeface="Calibri"/>
                <a:cs typeface="Calibri"/>
              </a:rPr>
              <a:t>h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-5" dirty="0">
                <a:latin typeface="Calibri"/>
                <a:cs typeface="Calibri"/>
              </a:rPr>
              <a:t>p</a:t>
            </a:r>
            <a:r>
              <a:rPr sz="1850" b="1" spc="-130" dirty="0">
                <a:latin typeface="Calibri"/>
                <a:cs typeface="Calibri"/>
              </a:rPr>
              <a:t> 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b</a:t>
            </a:r>
            <a:r>
              <a:rPr sz="1850" b="1" spc="20" dirty="0">
                <a:latin typeface="Calibri"/>
                <a:cs typeface="Calibri"/>
              </a:rPr>
              <a:t>il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-14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ph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15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g</a:t>
            </a:r>
            <a:r>
              <a:rPr sz="1850" b="1" spc="-40" dirty="0">
                <a:latin typeface="Calibri"/>
                <a:cs typeface="Calibri"/>
              </a:rPr>
              <a:t>oo</a:t>
            </a:r>
            <a:r>
              <a:rPr sz="1850" b="1" spc="-5" dirty="0">
                <a:latin typeface="Calibri"/>
                <a:cs typeface="Calibri"/>
              </a:rPr>
              <a:t>d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 marR="4751705">
              <a:lnSpc>
                <a:spcPts val="2160"/>
              </a:lnSpc>
            </a:pPr>
            <a:r>
              <a:rPr sz="1850" b="1" spc="15" dirty="0">
                <a:latin typeface="Calibri"/>
                <a:cs typeface="Calibri"/>
              </a:rPr>
              <a:t>L</a:t>
            </a:r>
            <a:r>
              <a:rPr sz="1850" b="1" spc="-5" dirty="0">
                <a:latin typeface="Calibri"/>
                <a:cs typeface="Calibri"/>
              </a:rPr>
              <a:t>: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P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5" dirty="0">
                <a:latin typeface="Calibri"/>
                <a:cs typeface="Calibri"/>
              </a:rPr>
              <a:t>m</a:t>
            </a:r>
            <a:r>
              <a:rPr sz="1850" b="1" spc="-35" dirty="0">
                <a:latin typeface="Calibri"/>
                <a:cs typeface="Calibri"/>
              </a:rPr>
              <a:t>p</a:t>
            </a:r>
            <a:r>
              <a:rPr sz="1850" b="1" spc="20" dirty="0">
                <a:latin typeface="Calibri"/>
                <a:cs typeface="Calibri"/>
              </a:rPr>
              <a:t>li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8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Q  </a:t>
            </a:r>
            <a:r>
              <a:rPr sz="1850" b="1" spc="-25" dirty="0">
                <a:latin typeface="Calibri"/>
                <a:cs typeface="Calibri"/>
              </a:rPr>
              <a:t>M</a:t>
            </a:r>
            <a:r>
              <a:rPr sz="1850" b="1" spc="-5" dirty="0">
                <a:latin typeface="Calibri"/>
                <a:cs typeface="Calibri"/>
              </a:rPr>
              <a:t>: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Q</a:t>
            </a:r>
            <a:r>
              <a:rPr sz="1850" b="1" spc="-5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-35" dirty="0">
                <a:latin typeface="Calibri"/>
                <a:cs typeface="Calibri"/>
              </a:rPr>
              <a:t>p</a:t>
            </a:r>
            <a:r>
              <a:rPr sz="1850" b="1" spc="20" dirty="0">
                <a:latin typeface="Calibri"/>
                <a:cs typeface="Calibri"/>
              </a:rPr>
              <a:t>li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18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P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850" b="1" spc="-20" dirty="0">
                <a:latin typeface="Calibri"/>
                <a:cs typeface="Calibri"/>
              </a:rPr>
              <a:t>N</a:t>
            </a:r>
            <a:r>
              <a:rPr sz="1850" b="1" spc="-5" dirty="0">
                <a:latin typeface="Calibri"/>
                <a:cs typeface="Calibri"/>
              </a:rPr>
              <a:t>: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P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5" dirty="0">
                <a:latin typeface="Calibri"/>
                <a:cs typeface="Calibri"/>
              </a:rPr>
              <a:t>s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qu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dirty="0">
                <a:latin typeface="Calibri"/>
                <a:cs typeface="Calibri"/>
              </a:rPr>
              <a:t>v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10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to</a:t>
            </a:r>
            <a:r>
              <a:rPr sz="1850" b="1" spc="-2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Q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h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f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10" dirty="0">
                <a:latin typeface="Calibri"/>
                <a:cs typeface="Calibri"/>
              </a:rPr>
              <a:t>h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4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30" dirty="0">
                <a:latin typeface="Calibri"/>
                <a:cs typeface="Calibri"/>
              </a:rPr>
              <a:t>ll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45" dirty="0">
                <a:latin typeface="Calibri"/>
                <a:cs typeface="Calibri"/>
              </a:rPr>
              <a:t>w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10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g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ab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u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2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,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M</a:t>
            </a:r>
            <a:r>
              <a:rPr sz="1850" spc="-5" dirty="0">
                <a:latin typeface="Calibri"/>
                <a:cs typeface="Calibri"/>
              </a:rPr>
              <a:t>,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N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25" dirty="0">
                <a:latin typeface="Calibri"/>
                <a:cs typeface="Calibri"/>
              </a:rPr>
              <a:t>O</a:t>
            </a:r>
            <a:r>
              <a:rPr sz="1850" spc="-45" dirty="0">
                <a:latin typeface="Calibri"/>
                <a:cs typeface="Calibri"/>
              </a:rPr>
              <a:t>RR</a:t>
            </a: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2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?</a:t>
            </a:r>
            <a:endParaRPr sz="1850">
              <a:latin typeface="Calibri"/>
              <a:cs typeface="Calibri"/>
            </a:endParaRPr>
          </a:p>
          <a:p>
            <a:pPr marL="347980" indent="-335915">
              <a:lnSpc>
                <a:spcPts val="2165"/>
              </a:lnSpc>
              <a:buFont typeface="Calibri"/>
              <a:buAutoNum type="alphaUcParenBoth"/>
              <a:tabLst>
                <a:tab pos="348615" algn="l"/>
              </a:tabLst>
            </a:pPr>
            <a:r>
              <a:rPr sz="1850" spc="-20" dirty="0">
                <a:latin typeface="Calibri"/>
                <a:cs typeface="Calibri"/>
              </a:rPr>
              <a:t>Only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L</a:t>
            </a:r>
            <a:r>
              <a:rPr sz="1850" spc="-15" dirty="0">
                <a:latin typeface="Calibri"/>
                <a:cs typeface="Calibri"/>
              </a:rPr>
              <a:t> is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TRUE.</a:t>
            </a:r>
            <a:endParaRPr sz="1850">
              <a:latin typeface="Calibri"/>
              <a:cs typeface="Calibri"/>
            </a:endParaRPr>
          </a:p>
          <a:p>
            <a:pPr marL="337820" indent="-325755">
              <a:lnSpc>
                <a:spcPts val="2165"/>
              </a:lnSpc>
              <a:buFont typeface="Calibri"/>
              <a:buAutoNum type="alphaUcParenBoth"/>
              <a:tabLst>
                <a:tab pos="338455" algn="l"/>
              </a:tabLst>
            </a:pPr>
            <a:r>
              <a:rPr sz="1850" spc="-3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y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M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T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10" dirty="0">
                <a:latin typeface="Calibri"/>
                <a:cs typeface="Calibri"/>
              </a:rPr>
              <a:t>U</a:t>
            </a:r>
            <a:r>
              <a:rPr sz="1850" spc="-2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327660" indent="-315595">
              <a:lnSpc>
                <a:spcPts val="2165"/>
              </a:lnSpc>
              <a:buFont typeface="Calibri"/>
              <a:buAutoNum type="alphaUcParenBoth"/>
              <a:tabLst>
                <a:tab pos="328295" algn="l"/>
              </a:tabLst>
            </a:pPr>
            <a:r>
              <a:rPr sz="1850" spc="-20" dirty="0">
                <a:latin typeface="Calibri"/>
                <a:cs typeface="Calibri"/>
              </a:rPr>
              <a:t>Only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is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TRUE.</a:t>
            </a:r>
            <a:endParaRPr sz="1850">
              <a:latin typeface="Calibri"/>
              <a:cs typeface="Calibri"/>
            </a:endParaRPr>
          </a:p>
          <a:p>
            <a:pPr marL="347980" indent="-335915">
              <a:lnSpc>
                <a:spcPts val="1800"/>
              </a:lnSpc>
              <a:buFont typeface="Calibri"/>
              <a:buAutoNum type="alphaUcParenBoth"/>
              <a:tabLst>
                <a:tab pos="348615" algn="l"/>
              </a:tabLst>
            </a:pPr>
            <a:r>
              <a:rPr sz="1850" spc="15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,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M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13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T</a:t>
            </a:r>
            <a:r>
              <a:rPr sz="1850" spc="-50" dirty="0">
                <a:latin typeface="Calibri"/>
                <a:cs typeface="Calibri"/>
              </a:rPr>
              <a:t>R</a:t>
            </a:r>
            <a:r>
              <a:rPr sz="1850" spc="10" dirty="0">
                <a:latin typeface="Calibri"/>
                <a:cs typeface="Calibri"/>
              </a:rPr>
              <a:t>U</a:t>
            </a:r>
            <a:r>
              <a:rPr sz="1850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  <a:p>
            <a:pPr marL="5091430">
              <a:lnSpc>
                <a:spcPts val="1825"/>
              </a:lnSpc>
            </a:pPr>
            <a:r>
              <a:rPr sz="1850" b="1" spc="-120" dirty="0">
                <a:latin typeface="Calibri"/>
                <a:cs typeface="Calibri"/>
              </a:rPr>
              <a:t>T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u</a:t>
            </a:r>
            <a:r>
              <a:rPr sz="1850" b="1" spc="-5" dirty="0">
                <a:latin typeface="Calibri"/>
                <a:cs typeface="Calibri"/>
              </a:rPr>
              <a:t>th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200" dirty="0">
                <a:latin typeface="Calibri"/>
                <a:cs typeface="Calibri"/>
              </a:rPr>
              <a:t>T</a:t>
            </a:r>
            <a:r>
              <a:rPr sz="1850" b="1" spc="-35" dirty="0">
                <a:latin typeface="Calibri"/>
                <a:cs typeface="Calibri"/>
              </a:rPr>
              <a:t>ab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-5" dirty="0">
                <a:latin typeface="Calibri"/>
                <a:cs typeface="Calibri"/>
              </a:rPr>
              <a:t>e</a:t>
            </a:r>
            <a:endParaRPr sz="1850">
              <a:latin typeface="Calibri"/>
              <a:cs typeface="Calibri"/>
            </a:endParaRPr>
          </a:p>
          <a:p>
            <a:pPr marL="85725" marR="3201670">
              <a:lnSpc>
                <a:spcPts val="2160"/>
              </a:lnSpc>
              <a:spcBef>
                <a:spcPts val="715"/>
              </a:spcBef>
            </a:pPr>
            <a:r>
              <a:rPr sz="1850" spc="-10" dirty="0">
                <a:latin typeface="Calibri"/>
                <a:cs typeface="Calibri"/>
              </a:rPr>
              <a:t>Let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and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b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be</a:t>
            </a:r>
            <a:r>
              <a:rPr sz="1850" spc="-7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two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proposition 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a: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30" dirty="0">
                <a:latin typeface="Calibri"/>
                <a:cs typeface="Calibri"/>
              </a:rPr>
              <a:t>G</a:t>
            </a:r>
            <a:r>
              <a:rPr sz="1850" spc="-15" dirty="0">
                <a:latin typeface="Calibri"/>
                <a:cs typeface="Calibri"/>
              </a:rPr>
              <a:t>oo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M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-10" dirty="0">
                <a:latin typeface="Calibri"/>
                <a:cs typeface="Calibri"/>
              </a:rPr>
              <a:t>b</a:t>
            </a:r>
            <a:r>
              <a:rPr sz="1850" spc="-40" dirty="0">
                <a:latin typeface="Calibri"/>
                <a:cs typeface="Calibri"/>
              </a:rPr>
              <a:t>i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p</a:t>
            </a:r>
            <a:r>
              <a:rPr sz="1850" spc="-15" dirty="0">
                <a:latin typeface="Calibri"/>
                <a:cs typeface="Calibri"/>
              </a:rPr>
              <a:t>ho</a:t>
            </a:r>
            <a:r>
              <a:rPr sz="1850" spc="-10" dirty="0">
                <a:latin typeface="Calibri"/>
                <a:cs typeface="Calibri"/>
              </a:rPr>
              <a:t>n</a:t>
            </a:r>
            <a:r>
              <a:rPr sz="1850" spc="-50" dirty="0">
                <a:latin typeface="Calibri"/>
                <a:cs typeface="Calibri"/>
              </a:rPr>
              <a:t>e</a:t>
            </a:r>
            <a:r>
              <a:rPr sz="1850" spc="-10" dirty="0">
                <a:latin typeface="Calibri"/>
                <a:cs typeface="Calibri"/>
              </a:rPr>
              <a:t>s.</a:t>
            </a:r>
            <a:endParaRPr sz="1850">
              <a:latin typeface="Calibri"/>
              <a:cs typeface="Calibri"/>
            </a:endParaRPr>
          </a:p>
          <a:p>
            <a:pPr marL="85725">
              <a:lnSpc>
                <a:spcPts val="2105"/>
              </a:lnSpc>
            </a:pPr>
            <a:r>
              <a:rPr sz="1850" spc="-10" dirty="0">
                <a:latin typeface="Calibri"/>
                <a:cs typeface="Calibri"/>
              </a:rPr>
              <a:t>b: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Cheap</a:t>
            </a:r>
            <a:r>
              <a:rPr sz="1850" spc="-40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Mobile</a:t>
            </a:r>
            <a:r>
              <a:rPr sz="1850" spc="-6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Phones.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112" y="4847272"/>
            <a:ext cx="3119755" cy="8559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-5" dirty="0">
                <a:latin typeface="Calibri"/>
                <a:cs typeface="Calibri"/>
              </a:rPr>
              <a:t>P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and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Q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an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b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w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15" dirty="0">
                <a:latin typeface="Calibri"/>
                <a:cs typeface="Calibri"/>
              </a:rPr>
              <a:t>tt</a:t>
            </a:r>
            <a:r>
              <a:rPr sz="1850" spc="-40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05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30" dirty="0">
                <a:latin typeface="Calibri"/>
                <a:cs typeface="Calibri"/>
              </a:rPr>
              <a:t> l</a:t>
            </a:r>
            <a:r>
              <a:rPr sz="1850" spc="-15" dirty="0">
                <a:latin typeface="Calibri"/>
                <a:cs typeface="Calibri"/>
              </a:rPr>
              <a:t>o</a:t>
            </a:r>
            <a:r>
              <a:rPr sz="1850" spc="5" dirty="0">
                <a:latin typeface="Calibri"/>
                <a:cs typeface="Calibri"/>
              </a:rPr>
              <a:t>g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c</a:t>
            </a:r>
            <a:r>
              <a:rPr sz="185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as  P: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→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45" dirty="0">
                <a:latin typeface="Calibri"/>
                <a:cs typeface="Calibri"/>
              </a:rPr>
              <a:t>~b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50" spc="-25" dirty="0">
                <a:latin typeface="Calibri"/>
                <a:cs typeface="Calibri"/>
              </a:rPr>
              <a:t>Q: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b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→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~a.</a:t>
            </a:r>
            <a:endParaRPr sz="18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33084" y="3737118"/>
          <a:ext cx="1917061" cy="133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285">
                <a:tc>
                  <a:txBody>
                    <a:bodyPr/>
                    <a:lstStyle/>
                    <a:p>
                      <a:pPr marR="37465" algn="ctr">
                        <a:lnSpc>
                          <a:spcPts val="175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750"/>
                        </a:lnSpc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~a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750"/>
                        </a:lnSpc>
                      </a:pPr>
                      <a:r>
                        <a:rPr sz="1850" spc="-25" dirty="0">
                          <a:latin typeface="Calibri"/>
                          <a:cs typeface="Calibri"/>
                        </a:rPr>
                        <a:t>~b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175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P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75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Q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64">
                <a:tc>
                  <a:txBody>
                    <a:bodyPr/>
                    <a:lstStyle/>
                    <a:p>
                      <a:pPr marR="35560" algn="ct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64">
                <a:tc>
                  <a:txBody>
                    <a:bodyPr/>
                    <a:lstStyle/>
                    <a:p>
                      <a:pPr marR="35560" algn="ctr">
                        <a:lnSpc>
                          <a:spcPts val="1914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914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914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914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914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914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marR="41910" algn="ct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910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49">
                <a:tc>
                  <a:txBody>
                    <a:bodyPr/>
                    <a:lstStyle/>
                    <a:p>
                      <a:pPr marR="41910" algn="ctr">
                        <a:lnSpc>
                          <a:spcPts val="1905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905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905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905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905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905"/>
                        </a:lnSpc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T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52134" y="5314378"/>
            <a:ext cx="3725545" cy="581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5" dirty="0">
                <a:latin typeface="Calibri"/>
                <a:cs typeface="Calibri"/>
              </a:rPr>
              <a:t>I</a:t>
            </a:r>
            <a:r>
              <a:rPr sz="1850" spc="-5" dirty="0">
                <a:latin typeface="Calibri"/>
                <a:cs typeface="Calibri"/>
              </a:rPr>
              <a:t>t</a:t>
            </a:r>
            <a:r>
              <a:rPr sz="1850" spc="-7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-30" dirty="0">
                <a:latin typeface="Calibri"/>
                <a:cs typeface="Calibri"/>
              </a:rPr>
              <a:t>l</a:t>
            </a:r>
            <a:r>
              <a:rPr sz="1850" spc="-5" dirty="0">
                <a:latin typeface="Calibri"/>
                <a:cs typeface="Calibri"/>
              </a:rPr>
              <a:t>y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15" dirty="0">
                <a:latin typeface="Calibri"/>
                <a:cs typeface="Calibri"/>
              </a:rPr>
              <a:t>h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0" dirty="0">
                <a:latin typeface="Calibri"/>
                <a:cs typeface="Calibri"/>
              </a:rPr>
              <a:t>w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10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P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n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Q</a:t>
            </a:r>
            <a:r>
              <a:rPr sz="1850" spc="-6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</a:t>
            </a:r>
            <a:r>
              <a:rPr sz="1850" spc="-15" dirty="0">
                <a:latin typeface="Calibri"/>
                <a:cs typeface="Calibri"/>
              </a:rPr>
              <a:t>r</a:t>
            </a:r>
            <a:r>
              <a:rPr sz="1850" spc="-5" dirty="0">
                <a:latin typeface="Calibri"/>
                <a:cs typeface="Calibri"/>
              </a:rPr>
              <a:t>e</a:t>
            </a:r>
            <a:r>
              <a:rPr sz="1850" spc="-35" dirty="0">
                <a:latin typeface="Calibri"/>
                <a:cs typeface="Calibri"/>
              </a:rPr>
              <a:t> 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qu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dirty="0">
                <a:latin typeface="Calibri"/>
                <a:cs typeface="Calibri"/>
              </a:rPr>
              <a:t>v</a:t>
            </a:r>
            <a:r>
              <a:rPr sz="1850" b="1" spc="-35" dirty="0">
                <a:latin typeface="Calibri"/>
                <a:cs typeface="Calibri"/>
              </a:rPr>
              <a:t>a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75" dirty="0">
                <a:latin typeface="Calibri"/>
                <a:cs typeface="Calibri"/>
              </a:rPr>
              <a:t>t</a:t>
            </a:r>
            <a:r>
              <a:rPr sz="1850" spc="-5" dirty="0">
                <a:latin typeface="Calibri"/>
                <a:cs typeface="Calibri"/>
              </a:rPr>
              <a:t>.  </a:t>
            </a:r>
            <a:r>
              <a:rPr sz="1850" spc="-10" dirty="0">
                <a:latin typeface="Calibri"/>
                <a:cs typeface="Calibri"/>
              </a:rPr>
              <a:t>s</a:t>
            </a:r>
            <a:r>
              <a:rPr sz="1850" spc="-5" dirty="0">
                <a:latin typeface="Calibri"/>
                <a:cs typeface="Calibri"/>
              </a:rPr>
              <a:t>o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15" dirty="0">
                <a:latin typeface="Calibri"/>
                <a:cs typeface="Calibri"/>
              </a:rPr>
              <a:t>p</a:t>
            </a:r>
            <a:r>
              <a:rPr sz="1850" spc="15" dirty="0">
                <a:latin typeface="Calibri"/>
                <a:cs typeface="Calibri"/>
              </a:rPr>
              <a:t>t</a:t>
            </a:r>
            <a:r>
              <a:rPr sz="1850" spc="-30" dirty="0">
                <a:latin typeface="Calibri"/>
                <a:cs typeface="Calibri"/>
              </a:rPr>
              <a:t>i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n</a:t>
            </a:r>
            <a:r>
              <a:rPr sz="1850" spc="-110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D</a:t>
            </a:r>
            <a:r>
              <a:rPr sz="1850" spc="-30" dirty="0">
                <a:latin typeface="Calibri"/>
                <a:cs typeface="Calibri"/>
              </a:rPr>
              <a:t> i</a:t>
            </a:r>
            <a:r>
              <a:rPr sz="1850" spc="-5" dirty="0">
                <a:latin typeface="Calibri"/>
                <a:cs typeface="Calibri"/>
              </a:rPr>
              <a:t>s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30" dirty="0">
                <a:latin typeface="Calibri"/>
                <a:cs typeface="Calibri"/>
              </a:rPr>
              <a:t>C</a:t>
            </a:r>
            <a:r>
              <a:rPr sz="1850" spc="-20" dirty="0">
                <a:latin typeface="Calibri"/>
                <a:cs typeface="Calibri"/>
              </a:rPr>
              <a:t>o</a:t>
            </a:r>
            <a:r>
              <a:rPr sz="1850" spc="-5" dirty="0">
                <a:latin typeface="Calibri"/>
                <a:cs typeface="Calibri"/>
              </a:rPr>
              <a:t>r</a:t>
            </a:r>
            <a:r>
              <a:rPr sz="1850" spc="-10" dirty="0">
                <a:latin typeface="Calibri"/>
                <a:cs typeface="Calibri"/>
              </a:rPr>
              <a:t>r</a:t>
            </a:r>
            <a:r>
              <a:rPr sz="1850" spc="-45" dirty="0">
                <a:latin typeface="Calibri"/>
                <a:cs typeface="Calibri"/>
              </a:rPr>
              <a:t>e</a:t>
            </a:r>
            <a:r>
              <a:rPr sz="1850" spc="10" dirty="0">
                <a:latin typeface="Calibri"/>
                <a:cs typeface="Calibri"/>
              </a:rPr>
              <a:t>c</a:t>
            </a:r>
            <a:r>
              <a:rPr sz="1850" spc="-5" dirty="0">
                <a:latin typeface="Calibri"/>
                <a:cs typeface="Calibri"/>
              </a:rPr>
              <a:t>t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85" y="552132"/>
            <a:ext cx="1031684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Predicate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Logic/First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Order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Logic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Calibri"/>
                <a:cs typeface="Calibri"/>
              </a:rPr>
              <a:t>In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Propositional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Logic(PL),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statements/facts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which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either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true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false.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9740" algn="l"/>
                <a:tab pos="805180" algn="l"/>
                <a:tab pos="1384935" algn="l"/>
                <a:tab pos="2686685" algn="l"/>
                <a:tab pos="3103245" algn="l"/>
                <a:tab pos="4465955" algn="l"/>
                <a:tab pos="5035550" algn="l"/>
                <a:tab pos="6255385" algn="l"/>
                <a:tab pos="7679055" algn="l"/>
                <a:tab pos="8096250" algn="l"/>
                <a:tab pos="9163685" algn="l"/>
              </a:tabLst>
            </a:pP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	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ff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	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	t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x	se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	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statements.</a:t>
            </a:r>
            <a:r>
              <a:rPr sz="24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propositional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logic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b="1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very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limited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expressive</a:t>
            </a:r>
            <a:r>
              <a:rPr sz="2400" b="1" spc="-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power.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cannot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sentences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PL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"Some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employees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workers“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1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spc="-60" dirty="0">
                <a:latin typeface="Calibri"/>
                <a:cs typeface="Calibri"/>
              </a:rPr>
              <a:t>“All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boys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cricket."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807338"/>
            <a:ext cx="10325735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5" dirty="0">
                <a:latin typeface="Calibri"/>
                <a:cs typeface="Calibri"/>
              </a:rPr>
              <a:t>Humans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capable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interpret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"/>
              <a:tabLst>
                <a:tab pos="358775" algn="l"/>
              </a:tabLst>
            </a:pP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"/>
              <a:tabLst>
                <a:tab pos="358775" algn="l"/>
              </a:tabLst>
            </a:pPr>
            <a:r>
              <a:rPr sz="2400" spc="10" dirty="0">
                <a:latin typeface="Calibri"/>
                <a:cs typeface="Calibri"/>
              </a:rPr>
              <a:t>How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things?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069975" lvl="1" indent="-346075">
              <a:lnSpc>
                <a:spcPct val="100000"/>
              </a:lnSpc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under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reasoning.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2350">
              <a:latin typeface="Calibri"/>
              <a:cs typeface="Calibri"/>
            </a:endParaRPr>
          </a:p>
          <a:p>
            <a:pPr marL="1069975" lvl="1" indent="-346075">
              <a:lnSpc>
                <a:spcPct val="100000"/>
              </a:lnSpc>
              <a:buFont typeface="Wingdings"/>
              <a:buChar char=""/>
              <a:tabLst>
                <a:tab pos="1069975" algn="l"/>
                <a:tab pos="1070610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AI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concerned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AI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agents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thinking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how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069975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0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te</a:t>
            </a:r>
            <a:r>
              <a:rPr sz="2400" spc="5" dirty="0">
                <a:latin typeface="Calibri"/>
                <a:cs typeface="Calibri"/>
              </a:rPr>
              <a:t>lli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spc="-27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E48F8-A1A5-CA3E-E241-33BE36E8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7"/>
          <a:stretch/>
        </p:blipFill>
        <p:spPr>
          <a:xfrm>
            <a:off x="349494" y="1066800"/>
            <a:ext cx="11842506" cy="220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188494-F72A-D64D-BC31-AE75325BACCE}"/>
              </a:ext>
            </a:extLst>
          </p:cNvPr>
          <p:cNvSpPr txBox="1"/>
          <p:nvPr/>
        </p:nvSpPr>
        <p:spPr>
          <a:xfrm>
            <a:off x="2895600" y="3926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Calibri"/>
                <a:cs typeface="Calibri"/>
              </a:rPr>
              <a:t>Predicate</a:t>
            </a:r>
            <a:r>
              <a:rPr lang="en-US" sz="2400" b="1" spc="-80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Logic/First</a:t>
            </a:r>
            <a:r>
              <a:rPr lang="en-US" sz="2400" b="1" spc="-100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Order</a:t>
            </a:r>
            <a:r>
              <a:rPr lang="en-US" sz="2400" b="1" spc="-4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Logic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D4697-98A7-C343-56B8-62C6205E7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3"/>
          <a:stretch/>
        </p:blipFill>
        <p:spPr>
          <a:xfrm>
            <a:off x="324913" y="3276600"/>
            <a:ext cx="11842506" cy="13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85" y="500379"/>
            <a:ext cx="10325100" cy="3322954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1517015" algn="l"/>
                <a:tab pos="2299970" algn="l"/>
                <a:tab pos="3103245" algn="l"/>
                <a:tab pos="3733800" algn="l"/>
                <a:tab pos="4465955" algn="l"/>
                <a:tab pos="5605145" algn="l"/>
                <a:tab pos="6316345" algn="l"/>
                <a:tab pos="6936740" algn="l"/>
                <a:tab pos="7851775" algn="l"/>
                <a:tab pos="9102725" algn="l"/>
                <a:tab pos="9885680" algn="l"/>
              </a:tabLst>
            </a:pPr>
            <a:r>
              <a:rPr sz="2400" spc="1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14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er	l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ic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ly	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ss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me	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ld	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9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	l</a:t>
            </a:r>
            <a:r>
              <a:rPr sz="2400" spc="1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propositional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world: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5" dirty="0">
                <a:latin typeface="Calibri"/>
                <a:cs typeface="Calibri"/>
              </a:rPr>
              <a:t>Objects: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people,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0" dirty="0">
                <a:latin typeface="Calibri"/>
                <a:cs typeface="Calibri"/>
              </a:rPr>
              <a:t>Relations: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unary</a:t>
            </a:r>
            <a:r>
              <a:rPr sz="2400" b="1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as: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red,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round,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adjacent,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n-any</a:t>
            </a:r>
            <a:endParaRPr sz="24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such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sister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of,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of,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color,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15" dirty="0">
                <a:latin typeface="Calibri"/>
                <a:cs typeface="Calibri"/>
              </a:rPr>
              <a:t>un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7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nn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7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7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......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743838"/>
            <a:ext cx="42824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00000"/>
                </a:solidFill>
              </a:rPr>
              <a:t>Basic</a:t>
            </a:r>
            <a:r>
              <a:rPr sz="2400" spc="-40" dirty="0">
                <a:solidFill>
                  <a:srgbClr val="C00000"/>
                </a:solidFill>
              </a:rPr>
              <a:t> </a:t>
            </a:r>
            <a:r>
              <a:rPr sz="2400" spc="-15" dirty="0">
                <a:solidFill>
                  <a:srgbClr val="C00000"/>
                </a:solidFill>
              </a:rPr>
              <a:t>Elements</a:t>
            </a:r>
            <a:r>
              <a:rPr sz="2400" spc="80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of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First-order</a:t>
            </a:r>
            <a:r>
              <a:rPr sz="2400" spc="-50" dirty="0">
                <a:solidFill>
                  <a:srgbClr val="C00000"/>
                </a:solidFill>
              </a:rPr>
              <a:t> </a:t>
            </a:r>
            <a:r>
              <a:rPr sz="2400" spc="-20" dirty="0">
                <a:solidFill>
                  <a:srgbClr val="C00000"/>
                </a:solidFill>
              </a:rPr>
              <a:t>logic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189" y="1577339"/>
          <a:ext cx="7473950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50" b="1" spc="-15" dirty="0">
                          <a:latin typeface="Verdana"/>
                          <a:cs typeface="Verdana"/>
                        </a:rPr>
                        <a:t>Constant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22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50" spc="2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25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4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50" spc="30" dirty="0">
                          <a:latin typeface="Verdana"/>
                          <a:cs typeface="Verdana"/>
                        </a:rPr>
                        <a:t>hn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50" spc="3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50" spc="-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50" spc="-3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50" spc="-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5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50" spc="-35" dirty="0">
                          <a:latin typeface="Verdana"/>
                          <a:cs typeface="Verdana"/>
                        </a:rPr>
                        <a:t>,...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223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50" b="1" spc="-15" dirty="0">
                          <a:latin typeface="Verdana"/>
                          <a:cs typeface="Verdana"/>
                        </a:rPr>
                        <a:t>Variables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28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50" spc="5" dirty="0">
                          <a:latin typeface="Verdana"/>
                          <a:cs typeface="Verdana"/>
                        </a:rPr>
                        <a:t>x,</a:t>
                      </a:r>
                      <a:r>
                        <a:rPr sz="185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75" dirty="0">
                          <a:latin typeface="Verdana"/>
                          <a:cs typeface="Verdana"/>
                        </a:rPr>
                        <a:t>y,</a:t>
                      </a:r>
                      <a:r>
                        <a:rPr sz="185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10" dirty="0">
                          <a:latin typeface="Verdana"/>
                          <a:cs typeface="Verdana"/>
                        </a:rPr>
                        <a:t>z,</a:t>
                      </a:r>
                      <a:r>
                        <a:rPr sz="185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a,</a:t>
                      </a:r>
                      <a:r>
                        <a:rPr sz="185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35" dirty="0">
                          <a:latin typeface="Verdana"/>
                          <a:cs typeface="Verdana"/>
                        </a:rPr>
                        <a:t>b,....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286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50" b="1" spc="-20" dirty="0">
                          <a:latin typeface="Verdana"/>
                          <a:cs typeface="Verdana"/>
                        </a:rPr>
                        <a:t>Predicates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50" spc="1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ot</a:t>
                      </a:r>
                      <a:r>
                        <a:rPr sz="1850" spc="2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50" spc="2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50" spc="-3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5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50" spc="3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50" spc="2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50" spc="-229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&gt;</a:t>
                      </a:r>
                      <a:r>
                        <a:rPr sz="1850" spc="-35" dirty="0">
                          <a:latin typeface="Verdana"/>
                          <a:cs typeface="Verdana"/>
                        </a:rPr>
                        <a:t>,...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50" b="1" spc="-15" dirty="0">
                          <a:latin typeface="Verdana"/>
                          <a:cs typeface="Verdana"/>
                        </a:rPr>
                        <a:t>Function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5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50" spc="-30" dirty="0">
                          <a:latin typeface="Verdana"/>
                          <a:cs typeface="Verdana"/>
                        </a:rPr>
                        <a:t>q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5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50" spc="2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50" spc="-10" dirty="0">
                          <a:latin typeface="Verdana"/>
                          <a:cs typeface="Verdana"/>
                        </a:rPr>
                        <a:t>ft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50" spc="2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50" spc="-3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5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50" spc="-9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spc="-35" dirty="0">
                          <a:latin typeface="Verdana"/>
                          <a:cs typeface="Verdana"/>
                        </a:rPr>
                        <a:t>...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.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50" b="1" spc="-15" dirty="0">
                          <a:latin typeface="Verdana"/>
                          <a:cs typeface="Verdana"/>
                        </a:rPr>
                        <a:t>Connectives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775" spc="37" baseline="3003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1850" spc="2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775" spc="15" baseline="3003" dirty="0"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1850" spc="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50" dirty="0">
                          <a:latin typeface="Verdana"/>
                          <a:cs typeface="Verdana"/>
                        </a:rPr>
                        <a:t>¬,</a:t>
                      </a:r>
                      <a:r>
                        <a:rPr sz="185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775" spc="-7" baseline="3003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85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775" spc="-15" baseline="3003" dirty="0">
                          <a:latin typeface="Cambria Math"/>
                          <a:cs typeface="Cambria Math"/>
                        </a:rPr>
                        <a:t>⇔</a:t>
                      </a:r>
                      <a:endParaRPr sz="2775" baseline="3003">
                        <a:latin typeface="Cambria Math"/>
                        <a:cs typeface="Cambria Math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50" b="1" spc="-15" dirty="0">
                          <a:latin typeface="Verdana"/>
                          <a:cs typeface="Verdana"/>
                        </a:rPr>
                        <a:t>Equality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50" dirty="0">
                          <a:latin typeface="Verdana"/>
                          <a:cs typeface="Verdana"/>
                        </a:rPr>
                        <a:t>==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540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50" b="1" spc="-20" dirty="0">
                          <a:latin typeface="Verdana"/>
                          <a:cs typeface="Verdana"/>
                        </a:rPr>
                        <a:t>Quantifier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775" spc="-37" baseline="3003" dirty="0">
                          <a:latin typeface="Cambria Math"/>
                          <a:cs typeface="Cambria Math"/>
                        </a:rPr>
                        <a:t>∀</a:t>
                      </a:r>
                      <a:r>
                        <a:rPr sz="1850" spc="-2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5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775" spc="-7" baseline="3003" dirty="0">
                          <a:latin typeface="Cambria Math"/>
                          <a:cs typeface="Cambria Math"/>
                        </a:rPr>
                        <a:t>∃</a:t>
                      </a:r>
                      <a:endParaRPr sz="2775" baseline="3003">
                        <a:latin typeface="Cambria Math"/>
                        <a:cs typeface="Cambria Math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85" y="500379"/>
            <a:ext cx="10323195" cy="5038559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800" b="1" spc="-10" dirty="0">
                <a:latin typeface="Calibri"/>
                <a:cs typeface="Calibri"/>
              </a:rPr>
              <a:t>First-order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logic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statements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can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be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10" dirty="0">
                <a:latin typeface="Calibri"/>
                <a:cs typeface="Calibri"/>
              </a:rPr>
              <a:t>divided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into</a:t>
            </a:r>
            <a:r>
              <a:rPr sz="2800" b="1" spc="-1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two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parts:</a:t>
            </a:r>
            <a:endParaRPr sz="2800" b="1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5" dirty="0">
                <a:latin typeface="Calibri"/>
                <a:cs typeface="Calibri"/>
              </a:rPr>
              <a:t>Subject: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Subject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statement.</a:t>
            </a: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  <a:tab pos="1740535" algn="l"/>
                <a:tab pos="2045970" algn="l"/>
                <a:tab pos="5808345" algn="l"/>
                <a:tab pos="7262495" algn="l"/>
                <a:tab pos="8136890" algn="l"/>
                <a:tab pos="9550400" algn="l"/>
              </a:tabLst>
            </a:pP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spc="-11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:	A	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te 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a 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b="1" spc="2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ti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ms</a:t>
            </a:r>
          </a:p>
          <a:p>
            <a:pPr marL="358140">
              <a:lnSpc>
                <a:spcPct val="100000"/>
              </a:lnSpc>
              <a:spcBef>
                <a:spcPts val="1450"/>
              </a:spcBef>
            </a:pPr>
            <a:r>
              <a:rPr sz="2400" dirty="0">
                <a:latin typeface="Calibri"/>
                <a:cs typeface="Calibri"/>
              </a:rPr>
              <a:t>together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statement.</a:t>
            </a: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dirty="0">
                <a:latin typeface="Calibri"/>
                <a:cs typeface="Calibri"/>
              </a:rPr>
              <a:t> 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lang="en-IN" sz="2400" spc="-5" dirty="0">
                <a:latin typeface="Calibri"/>
                <a:cs typeface="Calibri"/>
              </a:rPr>
              <a:t>1. </a:t>
            </a:r>
            <a:r>
              <a:rPr lang="en-US" sz="2400" spc="-20" dirty="0">
                <a:latin typeface="Calibri"/>
                <a:cs typeface="Calibri"/>
              </a:rPr>
              <a:t>Ram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5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batsman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400" spc="-5" dirty="0">
                <a:latin typeface="Calibri"/>
                <a:cs typeface="Calibri"/>
              </a:rPr>
              <a:t>                   </a:t>
            </a:r>
            <a:r>
              <a:rPr lang="en-US" sz="2400" spc="-5" dirty="0">
                <a:latin typeface="Calibri"/>
                <a:cs typeface="Calibri"/>
              </a:rPr>
              <a:t>Here</a:t>
            </a:r>
            <a:r>
              <a:rPr lang="en-US" sz="2400" spc="25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Ram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Subject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batsman,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is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Predicate.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latin typeface="Calibri"/>
                <a:cs typeface="Calibri"/>
              </a:rPr>
              <a:t>2. </a:t>
            </a:r>
            <a:r>
              <a:rPr lang="en-IN" sz="2400" dirty="0">
                <a:latin typeface="Calibri"/>
                <a:cs typeface="Calibri"/>
              </a:rPr>
              <a:t>M is an Integer</a:t>
            </a: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lang="en-IN" sz="2400" dirty="0">
                <a:latin typeface="Calibri"/>
                <a:cs typeface="Calibri"/>
              </a:rPr>
              <a:t>                   </a:t>
            </a:r>
            <a:r>
              <a:rPr lang="en-US" sz="2400" spc="-5" dirty="0">
                <a:latin typeface="Calibri"/>
                <a:cs typeface="Calibri"/>
              </a:rPr>
              <a:t>Here </a:t>
            </a:r>
            <a:r>
              <a:rPr lang="en-US" sz="2400" spc="25" dirty="0">
                <a:latin typeface="Calibri"/>
                <a:cs typeface="Calibri"/>
              </a:rPr>
              <a:t>M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Subject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integer,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is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Predicate</a:t>
            </a:r>
            <a:endParaRPr lang="en-IN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85" y="500379"/>
            <a:ext cx="10324465" cy="5536131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8140" indent="-346075" algn="just">
              <a:lnSpc>
                <a:spcPct val="100000"/>
              </a:lnSpc>
              <a:spcBef>
                <a:spcPts val="15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b="1" spc="-35" dirty="0">
                <a:latin typeface="Calibri"/>
                <a:cs typeface="Calibri"/>
              </a:rPr>
              <a:t>Atomic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sentences: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50200"/>
              </a:lnSpc>
            </a:pPr>
            <a:r>
              <a:rPr sz="2400" spc="-20" dirty="0">
                <a:latin typeface="Calibri"/>
                <a:cs typeface="Calibri"/>
              </a:rPr>
              <a:t>Atomic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first-order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logic.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These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sentences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formed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predicate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symbol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followed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parenthesis with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terms.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atomic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sentences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b="1" dirty="0">
                <a:highlight>
                  <a:srgbClr val="FFFF00"/>
                </a:highlight>
                <a:latin typeface="Calibri"/>
                <a:cs typeface="Calibri"/>
              </a:rPr>
              <a:t>Predicate</a:t>
            </a:r>
            <a:r>
              <a:rPr sz="2400" b="1" spc="-1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Calibri"/>
                <a:cs typeface="Calibri"/>
              </a:rPr>
              <a:t>(term1,</a:t>
            </a:r>
            <a:r>
              <a:rPr sz="2400" b="1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Calibri"/>
                <a:cs typeface="Calibri"/>
              </a:rPr>
              <a:t>term2,</a:t>
            </a:r>
            <a:r>
              <a:rPr sz="2400" b="1" spc="6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25" dirty="0">
                <a:highlight>
                  <a:srgbClr val="FFFF00"/>
                </a:highlight>
                <a:latin typeface="Calibri"/>
                <a:cs typeface="Calibri"/>
              </a:rPr>
              <a:t>......,</a:t>
            </a:r>
            <a:r>
              <a:rPr sz="2400" b="1" spc="-26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Calibri"/>
                <a:cs typeface="Calibri"/>
              </a:rPr>
              <a:t>term</a:t>
            </a:r>
            <a:r>
              <a:rPr sz="2400" b="1"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dirty="0">
                <a:highlight>
                  <a:srgbClr val="FFFF00"/>
                </a:highlight>
                <a:latin typeface="Calibri"/>
                <a:cs typeface="Calibri"/>
              </a:rPr>
              <a:t>n).</a:t>
            </a: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15" dirty="0">
                <a:latin typeface="Calibri"/>
                <a:cs typeface="Calibri"/>
              </a:rPr>
              <a:t> </a:t>
            </a:r>
            <a:endParaRPr lang="en-IN" sz="2400" spc="15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1445"/>
              </a:spcBef>
              <a:buAutoNum type="arabicPeriod"/>
            </a:pPr>
            <a:r>
              <a:rPr sz="2400" spc="-20" dirty="0">
                <a:latin typeface="Calibri"/>
                <a:cs typeface="Calibri"/>
              </a:rPr>
              <a:t>Ram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Shyam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brothers: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=&gt;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Brothers(Ram,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Shyam).</a:t>
            </a:r>
            <a:endParaRPr lang="en-IN" sz="2400" spc="-1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1445"/>
              </a:spcBef>
              <a:buAutoNum type="arabicPeriod"/>
            </a:pPr>
            <a:r>
              <a:rPr lang="en-IN" sz="2400" spc="-10" dirty="0" err="1">
                <a:latin typeface="Calibri"/>
                <a:cs typeface="Calibri"/>
              </a:rPr>
              <a:t>Chinky</a:t>
            </a:r>
            <a:r>
              <a:rPr lang="en-IN" sz="2400" spc="-10" dirty="0">
                <a:latin typeface="Calibri"/>
                <a:cs typeface="Calibri"/>
              </a:rPr>
              <a:t> is a cat  =&gt;  cat(</a:t>
            </a:r>
            <a:r>
              <a:rPr lang="en-IN" sz="2400" spc="-10" dirty="0" err="1">
                <a:latin typeface="Calibri"/>
                <a:cs typeface="Calibri"/>
              </a:rPr>
              <a:t>Chinky</a:t>
            </a:r>
            <a:r>
              <a:rPr lang="en-IN"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429259" indent="-417195" algn="just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429895" algn="l"/>
              </a:tabLst>
            </a:pPr>
            <a:r>
              <a:rPr sz="2400" b="1" spc="-15" dirty="0">
                <a:latin typeface="Calibri"/>
                <a:cs typeface="Calibri"/>
              </a:rPr>
              <a:t>Complex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Sentences: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sentences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made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combining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atomic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sentences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connectives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F2583-9A8C-8403-1651-8AC5AD99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  <a14:imgEffect>
                      <a14:brightnessContrast bright="36000" contrast="-18000"/>
                    </a14:imgEffect>
                  </a14:imgLayer>
                </a14:imgProps>
              </a:ext>
            </a:extLst>
          </a:blip>
          <a:srcRect l="5463" t="24444" r="50000" b="16667"/>
          <a:stretch/>
        </p:blipFill>
        <p:spPr>
          <a:xfrm>
            <a:off x="609600" y="609600"/>
            <a:ext cx="7239000" cy="53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84" y="500379"/>
            <a:ext cx="10572115" cy="5959324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225800">
              <a:lnSpc>
                <a:spcPct val="100000"/>
              </a:lnSpc>
              <a:spcBef>
                <a:spcPts val="1550"/>
              </a:spcBef>
            </a:pPr>
            <a:r>
              <a:rPr sz="2400" b="1" spc="-5" dirty="0">
                <a:latin typeface="Calibri"/>
                <a:cs typeface="Calibri"/>
              </a:rPr>
              <a:t>Quantifiers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First-order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logic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5" dirty="0">
                <a:latin typeface="Calibri"/>
                <a:cs typeface="Calibri"/>
              </a:rPr>
              <a:t>Universal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Quantifier,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everyone,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everything)</a:t>
            </a:r>
            <a:r>
              <a:rPr lang="en-IN" sz="2400" spc="5" dirty="0">
                <a:latin typeface="Calibri"/>
                <a:cs typeface="Calibri"/>
              </a:rPr>
              <a:t> </a:t>
            </a:r>
          </a:p>
          <a:p>
            <a:pPr marL="12065">
              <a:spcBef>
                <a:spcPts val="1445"/>
              </a:spcBef>
              <a:tabLst>
                <a:tab pos="358775" algn="l"/>
              </a:tabLst>
            </a:pPr>
            <a:r>
              <a:rPr lang="en-IN" sz="2400" spc="5" dirty="0">
                <a:latin typeface="Calibri"/>
                <a:cs typeface="Calibri"/>
              </a:rPr>
              <a:t>                     </a:t>
            </a:r>
            <a:r>
              <a:rPr lang="en-US" sz="2400" spc="10" dirty="0">
                <a:latin typeface="Calibri"/>
                <a:cs typeface="Calibri"/>
              </a:rPr>
              <a:t>The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main</a:t>
            </a:r>
            <a:r>
              <a:rPr lang="en-US" sz="2400" spc="4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connective</a:t>
            </a:r>
            <a:r>
              <a:rPr lang="en-US" sz="2400" spc="-190" dirty="0">
                <a:latin typeface="Calibri"/>
                <a:cs typeface="Calibri"/>
              </a:rPr>
              <a:t> </a:t>
            </a:r>
            <a:r>
              <a:rPr lang="en-US" sz="2400" spc="-30" dirty="0">
                <a:latin typeface="Calibri"/>
                <a:cs typeface="Calibri"/>
              </a:rPr>
              <a:t>for</a:t>
            </a:r>
            <a:r>
              <a:rPr lang="en-US" sz="2400" spc="6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universal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quantifier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∀</a:t>
            </a:r>
            <a:r>
              <a:rPr lang="en-US" sz="2400" spc="-35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b="1" spc="-20" dirty="0">
                <a:latin typeface="Calibri"/>
                <a:cs typeface="Calibri"/>
              </a:rPr>
              <a:t>implication</a:t>
            </a:r>
            <a:r>
              <a:rPr lang="en-US" sz="2400" b="1" spc="10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→.</a:t>
            </a:r>
            <a:endParaRPr lang="en-US"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Existential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quantifier,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(for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some,</a:t>
            </a:r>
            <a:r>
              <a:rPr sz="2400" spc="-15" dirty="0">
                <a:latin typeface="Calibri"/>
                <a:cs typeface="Calibri"/>
              </a:rPr>
              <a:t> 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one).</a:t>
            </a:r>
            <a:endParaRPr sz="24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58775" algn="l"/>
              </a:tabLst>
            </a:pPr>
            <a:r>
              <a:rPr lang="en-US" sz="2800" dirty="0">
                <a:latin typeface="Calibri"/>
                <a:cs typeface="Calibri"/>
              </a:rPr>
              <a:t>                  </a:t>
            </a:r>
            <a:r>
              <a:rPr lang="en-US" sz="2400" spc="10" dirty="0">
                <a:latin typeface="Calibri"/>
                <a:cs typeface="Calibri"/>
              </a:rPr>
              <a:t>The main connective for existential quantifier ∃ is and </a:t>
            </a:r>
            <a:r>
              <a:rPr lang="en-US" sz="2400" b="1" spc="10" dirty="0">
                <a:latin typeface="Calibri"/>
                <a:cs typeface="Calibri"/>
              </a:rPr>
              <a:t>𝖠</a:t>
            </a:r>
            <a:r>
              <a:rPr lang="en-US" sz="2400" spc="1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sz="2400" spc="1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teme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spc="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ted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 as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5" dirty="0">
                <a:latin typeface="Cambria Math"/>
                <a:cs typeface="Cambria Math"/>
              </a:rPr>
              <a:t>∀</a:t>
            </a:r>
            <a:r>
              <a:rPr sz="2400" spc="5" dirty="0">
                <a:latin typeface="Calibri"/>
                <a:cs typeface="Calibri"/>
              </a:rPr>
              <a:t>x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man(x)</a:t>
            </a:r>
            <a:r>
              <a:rPr sz="2400" dirty="0">
                <a:latin typeface="Calibri"/>
                <a:cs typeface="Calibri"/>
              </a:rPr>
              <a:t> →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play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(x,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cricket).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teme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te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spc="5" dirty="0">
                <a:latin typeface="Cambria Math"/>
                <a:cs typeface="Cambria Math"/>
              </a:rPr>
              <a:t>∃</a:t>
            </a:r>
            <a:r>
              <a:rPr sz="2400" spc="5" dirty="0">
                <a:latin typeface="Calibri"/>
                <a:cs typeface="Calibri"/>
              </a:rPr>
              <a:t>x: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boys(x)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𝖠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intelligent(x)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CF606-8E79-83D1-592D-B737FA15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  <a14:imgEffect>
                      <a14:brightnessContrast bright="9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" y="1219200"/>
            <a:ext cx="11446232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65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5029A3-2896-EC02-E75E-EFCCB8350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brightnessContrast bright="26000" contrast="31000"/>
                    </a14:imgEffect>
                  </a14:imgLayer>
                </a14:imgProps>
              </a:ext>
            </a:extLst>
          </a:blip>
          <a:srcRect l="6250" t="24445" r="9375" b="25555"/>
          <a:stretch/>
        </p:blipFill>
        <p:spPr>
          <a:xfrm>
            <a:off x="762000" y="990600"/>
            <a:ext cx="1066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4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5C45A-1D0D-C7BE-DAF5-55144DCE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7000"/>
                    </a14:imgEffect>
                    <a14:imgEffect>
                      <a14:brightnessContrast bright="26000" contrast="-12000"/>
                    </a14:imgEffect>
                  </a14:imgLayer>
                </a14:imgProps>
              </a:ext>
            </a:extLst>
          </a:blip>
          <a:srcRect l="3125" t="23333" r="7499" b="23334"/>
          <a:stretch/>
        </p:blipFill>
        <p:spPr>
          <a:xfrm>
            <a:off x="152400" y="685800"/>
            <a:ext cx="1089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542924"/>
            <a:ext cx="10326370" cy="259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Knowledge </a:t>
            </a:r>
            <a:r>
              <a:rPr sz="2400" spc="-15" dirty="0">
                <a:latin typeface="Calibri"/>
                <a:cs typeface="Calibri"/>
              </a:rPr>
              <a:t>representation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just storing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5" dirty="0">
                <a:latin typeface="Calibri"/>
                <a:cs typeface="Calibri"/>
              </a:rPr>
              <a:t>some </a:t>
            </a:r>
            <a:r>
              <a:rPr sz="2400" spc="-5" dirty="0">
                <a:latin typeface="Calibri"/>
                <a:cs typeface="Calibri"/>
              </a:rPr>
              <a:t>database, </a:t>
            </a:r>
            <a:r>
              <a:rPr sz="2400" spc="10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 enables </a:t>
            </a:r>
            <a:r>
              <a:rPr sz="2400" spc="-2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intelligent agent </a:t>
            </a:r>
            <a:r>
              <a:rPr sz="2400" spc="-45" dirty="0">
                <a:latin typeface="Calibri"/>
                <a:cs typeface="Calibri"/>
              </a:rPr>
              <a:t>to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learn </a:t>
            </a:r>
            <a:r>
              <a:rPr sz="2400" spc="-10" dirty="0">
                <a:latin typeface="Calibri"/>
                <a:cs typeface="Calibri"/>
              </a:rPr>
              <a:t>from that </a:t>
            </a:r>
            <a:r>
              <a:rPr sz="2400" dirty="0">
                <a:latin typeface="Calibri"/>
                <a:cs typeface="Calibri"/>
              </a:rPr>
              <a:t>knowledge </a:t>
            </a:r>
            <a:r>
              <a:rPr sz="2400" spc="-5" dirty="0">
                <a:latin typeface="Calibri"/>
                <a:cs typeface="Calibri"/>
              </a:rPr>
              <a:t>and experiences </a:t>
            </a:r>
            <a:r>
              <a:rPr sz="2400" spc="10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behave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intelligently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/>
              <a:cs typeface="Calibri"/>
            </a:endParaRPr>
          </a:p>
          <a:p>
            <a:pPr marL="12700" marR="8255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Knowledge </a:t>
            </a:r>
            <a:r>
              <a:rPr sz="2400" spc="-10" dirty="0">
                <a:latin typeface="Calibri"/>
                <a:cs typeface="Calibri"/>
              </a:rPr>
              <a:t>representation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10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knowledge </a:t>
            </a:r>
            <a:r>
              <a:rPr sz="2400" spc="-5" dirty="0">
                <a:latin typeface="Calibri"/>
                <a:cs typeface="Calibri"/>
              </a:rPr>
              <a:t>to solve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real </a:t>
            </a:r>
            <a:r>
              <a:rPr sz="2400" spc="-15" dirty="0">
                <a:latin typeface="Calibri"/>
                <a:cs typeface="Calibri"/>
              </a:rPr>
              <a:t>world </a:t>
            </a: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like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diagnosis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medical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natural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DF819-2478-A9B5-ADDD-797765CD7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8000"/>
                    </a14:imgEffect>
                    <a14:imgEffect>
                      <a14:brightnessContrast bright="21000" contrast="21000"/>
                    </a14:imgEffect>
                  </a14:imgLayer>
                </a14:imgProps>
              </a:ext>
            </a:extLst>
          </a:blip>
          <a:srcRect l="6875" t="23333" r="9375" b="16667"/>
          <a:stretch/>
        </p:blipFill>
        <p:spPr>
          <a:xfrm>
            <a:off x="533400" y="533400"/>
            <a:ext cx="1021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8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F751F-717D-21E2-26E8-23DBB490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" y="533400"/>
            <a:ext cx="1144623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0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48614-FA18-6E28-D678-5EC0F456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"/>
            <a:ext cx="7696200" cy="53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5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3CAD4-D71B-1B6E-150A-2BB71804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52" r="152"/>
          <a:stretch/>
        </p:blipFill>
        <p:spPr>
          <a:xfrm>
            <a:off x="-4916" y="1219200"/>
            <a:ext cx="12154953" cy="4861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57FEB-446D-E6FB-BBBE-EF8E5410801D}"/>
              </a:ext>
            </a:extLst>
          </p:cNvPr>
          <p:cNvSpPr txBox="1"/>
          <p:nvPr/>
        </p:nvSpPr>
        <p:spPr>
          <a:xfrm>
            <a:off x="17526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</a:t>
            </a:r>
            <a:r>
              <a:rPr lang="en-IN" dirty="0" err="1"/>
              <a:t>eX</a:t>
            </a:r>
            <a:r>
              <a:rPr lang="en-IN" dirty="0"/>
              <a:t>-OR B = A’B + AB’</a:t>
            </a:r>
          </a:p>
        </p:txBody>
      </p:sp>
    </p:spTree>
    <p:extLst>
      <p:ext uri="{BB962C8B-B14F-4D97-AF65-F5344CB8AC3E}">
        <p14:creationId xmlns:p14="http://schemas.microsoft.com/office/powerpoint/2010/main" val="546744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9BB5A-3212-CFCE-4464-9C21FC4B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1000"/>
                    </a14:imgEffect>
                    <a14:imgEffect>
                      <a14:brightnessContrast bright="13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0" y="754148"/>
            <a:ext cx="11758679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6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A9FC2C-C428-F028-DDC1-85D08218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81000"/>
            <a:ext cx="89920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9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683894"/>
            <a:ext cx="54076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40" dirty="0">
                <a:latin typeface="Times New Roman"/>
                <a:cs typeface="Times New Roman"/>
              </a:rPr>
              <a:t>Example</a:t>
            </a:r>
            <a:r>
              <a:rPr sz="2400" b="0" spc="254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1: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Times New Roman"/>
                <a:cs typeface="Times New Roman"/>
              </a:rPr>
              <a:t>Every</a:t>
            </a:r>
            <a:r>
              <a:rPr sz="2400" b="0" spc="12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house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spc="-55" dirty="0">
                <a:latin typeface="Times New Roman"/>
                <a:cs typeface="Times New Roman"/>
              </a:rPr>
              <a:t>is</a:t>
            </a:r>
            <a:r>
              <a:rPr sz="2400" b="0" spc="14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a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Times New Roman"/>
                <a:cs typeface="Times New Roman"/>
              </a:rPr>
              <a:t>physical</a:t>
            </a:r>
            <a:r>
              <a:rPr sz="2400" b="0" spc="24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885" y="1524312"/>
            <a:ext cx="7112000" cy="408305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400"/>
              </a:spcBef>
            </a:pPr>
            <a:r>
              <a:rPr sz="2250" spc="5" dirty="0">
                <a:latin typeface="Cambria Math"/>
                <a:cs typeface="Cambria Math"/>
              </a:rPr>
              <a:t>∀</a:t>
            </a:r>
            <a:r>
              <a:rPr sz="2250" spc="5" dirty="0">
                <a:latin typeface="Times New Roman"/>
                <a:cs typeface="Times New Roman"/>
              </a:rPr>
              <a:t>x: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house(x)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→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physical_object(x)</a:t>
            </a:r>
            <a:endParaRPr sz="225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305"/>
              </a:spcBef>
            </a:pPr>
            <a:r>
              <a:rPr sz="2250" spc="-40" dirty="0">
                <a:latin typeface="Times New Roman"/>
                <a:cs typeface="Times New Roman"/>
              </a:rPr>
              <a:t>where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house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and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physical_object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are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unary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predicate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symbols.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x</a:t>
            </a:r>
            <a:r>
              <a:rPr sz="2400" spc="-3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h</a:t>
            </a:r>
            <a:r>
              <a:rPr sz="2400" spc="25" dirty="0">
                <a:latin typeface="Calibri"/>
                <a:cs typeface="Calibri"/>
              </a:rPr>
              <a:t>y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j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</a:pPr>
            <a:r>
              <a:rPr sz="2250" spc="-20" dirty="0">
                <a:latin typeface="Cambria Math"/>
                <a:cs typeface="Cambria Math"/>
              </a:rPr>
              <a:t>∃</a:t>
            </a:r>
            <a:r>
              <a:rPr sz="2250" spc="-20" dirty="0">
                <a:latin typeface="Times New Roman"/>
                <a:cs typeface="Times New Roman"/>
              </a:rPr>
              <a:t>x: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physical_object(x)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Cambria Math"/>
                <a:cs typeface="Cambria Math"/>
              </a:rPr>
              <a:t>𝖠</a:t>
            </a:r>
            <a:r>
              <a:rPr sz="2250" spc="5" dirty="0">
                <a:latin typeface="Cambria Math"/>
                <a:cs typeface="Cambria Math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house(x)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Times New Roman"/>
                <a:cs typeface="Times New Roman"/>
              </a:rPr>
              <a:t>Example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house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libri"/>
              <a:cs typeface="Calibri"/>
            </a:endParaRPr>
          </a:p>
          <a:p>
            <a:pPr marL="38100">
              <a:lnSpc>
                <a:spcPts val="2670"/>
              </a:lnSpc>
            </a:pPr>
            <a:r>
              <a:rPr sz="2250" spc="5" dirty="0">
                <a:latin typeface="Cambria Math"/>
                <a:cs typeface="Cambria Math"/>
              </a:rPr>
              <a:t>∀</a:t>
            </a:r>
            <a:r>
              <a:rPr sz="2250" spc="5" dirty="0">
                <a:latin typeface="Times New Roman"/>
                <a:cs typeface="Times New Roman"/>
              </a:rPr>
              <a:t>x: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house(x)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→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70" dirty="0">
                <a:latin typeface="Cambria Math"/>
                <a:cs typeface="Cambria Math"/>
              </a:rPr>
              <a:t>∃</a:t>
            </a:r>
            <a:r>
              <a:rPr sz="2250" spc="-70" dirty="0">
                <a:latin typeface="Times New Roman"/>
                <a:cs typeface="Times New Roman"/>
              </a:rPr>
              <a:t>y.owns(y,</a:t>
            </a:r>
            <a:r>
              <a:rPr sz="2250" spc="13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x)</a:t>
            </a: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ts val="2670"/>
              </a:lnSpc>
            </a:pPr>
            <a:r>
              <a:rPr sz="2250" spc="-25" dirty="0">
                <a:latin typeface="Times New Roman"/>
                <a:cs typeface="Times New Roman"/>
              </a:rPr>
              <a:t>here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owns</a:t>
            </a:r>
            <a:r>
              <a:rPr sz="2250" spc="-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is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a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binary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predicate</a:t>
            </a:r>
            <a:r>
              <a:rPr sz="2250" spc="-40" dirty="0">
                <a:latin typeface="Times New Roman"/>
                <a:cs typeface="Times New Roman"/>
              </a:rPr>
              <a:t> symbol.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683894"/>
            <a:ext cx="66592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15" dirty="0">
                <a:latin typeface="Calibri"/>
                <a:cs typeface="Calibri"/>
              </a:rPr>
              <a:t>Example</a:t>
            </a:r>
            <a:r>
              <a:rPr sz="2400" b="0" spc="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4:</a:t>
            </a:r>
            <a:r>
              <a:rPr sz="2400" b="0" spc="2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“Everybody</a:t>
            </a:r>
            <a:r>
              <a:rPr sz="2400" b="0" spc="-17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owns</a:t>
            </a:r>
            <a:r>
              <a:rPr sz="2400" b="0" spc="4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house”</a:t>
            </a:r>
            <a:r>
              <a:rPr sz="2400" b="0" spc="-8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is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translated</a:t>
            </a:r>
            <a:r>
              <a:rPr sz="2400" b="0" spc="40" dirty="0">
                <a:latin typeface="Calibri"/>
                <a:cs typeface="Calibri"/>
              </a:rPr>
              <a:t> </a:t>
            </a:r>
            <a:r>
              <a:rPr sz="2400" b="0" spc="-3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285" y="2604452"/>
            <a:ext cx="600583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“Ram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house”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translated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spc="-45" dirty="0">
                <a:latin typeface="Cambria Math"/>
                <a:cs typeface="Cambria Math"/>
              </a:rPr>
              <a:t>∃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15" dirty="0">
                <a:latin typeface="Calibri"/>
                <a:cs typeface="Calibri"/>
              </a:rPr>
              <a:t>.</a:t>
            </a:r>
            <a:r>
              <a:rPr sz="2250" spc="-50" dirty="0">
                <a:latin typeface="Calibri"/>
                <a:cs typeface="Calibri"/>
              </a:rPr>
              <a:t>(</a:t>
            </a:r>
            <a:r>
              <a:rPr sz="2250" spc="5" dirty="0">
                <a:latin typeface="Calibri"/>
                <a:cs typeface="Calibri"/>
              </a:rPr>
              <a:t>o</a:t>
            </a:r>
            <a:r>
              <a:rPr sz="2250" spc="-5" dirty="0">
                <a:latin typeface="Calibri"/>
                <a:cs typeface="Calibri"/>
              </a:rPr>
              <a:t>w</a:t>
            </a:r>
            <a:r>
              <a:rPr sz="2250" spc="5" dirty="0">
                <a:latin typeface="Calibri"/>
                <a:cs typeface="Calibri"/>
              </a:rPr>
              <a:t>n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45" dirty="0">
                <a:latin typeface="Calibri"/>
                <a:cs typeface="Calibri"/>
              </a:rPr>
              <a:t>(</a:t>
            </a:r>
            <a:r>
              <a:rPr sz="2250" spc="-25" dirty="0">
                <a:latin typeface="Calibri"/>
                <a:cs typeface="Calibri"/>
              </a:rPr>
              <a:t>R</a:t>
            </a:r>
            <a:r>
              <a:rPr sz="2250" spc="-45" dirty="0">
                <a:latin typeface="Calibri"/>
                <a:cs typeface="Calibri"/>
              </a:rPr>
              <a:t>a</a:t>
            </a:r>
            <a:r>
              <a:rPr sz="2250" spc="-40" dirty="0">
                <a:latin typeface="Calibri"/>
                <a:cs typeface="Calibri"/>
              </a:rPr>
              <a:t>m</a:t>
            </a:r>
            <a:r>
              <a:rPr sz="2250" spc="-5" dirty="0">
                <a:latin typeface="Calibri"/>
                <a:cs typeface="Calibri"/>
              </a:rPr>
              <a:t>,</a:t>
            </a:r>
            <a:r>
              <a:rPr sz="2250" spc="-10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x</a:t>
            </a:r>
            <a:r>
              <a:rPr sz="2250" spc="-5" dirty="0">
                <a:latin typeface="Calibri"/>
                <a:cs typeface="Calibri"/>
              </a:rPr>
              <a:t>)</a:t>
            </a:r>
            <a:r>
              <a:rPr sz="2250" spc="-70" dirty="0">
                <a:latin typeface="Calibri"/>
                <a:cs typeface="Calibri"/>
              </a:rPr>
              <a:t> </a:t>
            </a:r>
            <a:r>
              <a:rPr sz="2250" spc="65" dirty="0">
                <a:latin typeface="Cambria Math"/>
                <a:cs typeface="Cambria Math"/>
              </a:rPr>
              <a:t>𝖠</a:t>
            </a:r>
            <a:r>
              <a:rPr sz="2250" spc="20" dirty="0">
                <a:latin typeface="Cambria Math"/>
                <a:cs typeface="Cambria Math"/>
              </a:rPr>
              <a:t> </a:t>
            </a:r>
            <a:r>
              <a:rPr sz="2250" spc="10" dirty="0">
                <a:latin typeface="Calibri"/>
                <a:cs typeface="Calibri"/>
              </a:rPr>
              <a:t>h</a:t>
            </a:r>
            <a:r>
              <a:rPr sz="2250" spc="5" dirty="0">
                <a:latin typeface="Calibri"/>
                <a:cs typeface="Calibri"/>
              </a:rPr>
              <a:t>o</a:t>
            </a:r>
            <a:r>
              <a:rPr sz="2250" spc="10" dirty="0">
                <a:latin typeface="Calibri"/>
                <a:cs typeface="Calibri"/>
              </a:rPr>
              <a:t>u</a:t>
            </a:r>
            <a:r>
              <a:rPr sz="2250" spc="-10" dirty="0">
                <a:latin typeface="Calibri"/>
                <a:cs typeface="Calibri"/>
              </a:rPr>
              <a:t>se</a:t>
            </a:r>
            <a:r>
              <a:rPr sz="2250" spc="-45" dirty="0">
                <a:latin typeface="Calibri"/>
                <a:cs typeface="Calibri"/>
              </a:rPr>
              <a:t>(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50" dirty="0">
                <a:latin typeface="Calibri"/>
                <a:cs typeface="Calibri"/>
              </a:rPr>
              <a:t>)</a:t>
            </a:r>
            <a:r>
              <a:rPr sz="2250" spc="-5" dirty="0"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250" spc="-10" dirty="0">
                <a:latin typeface="Calibri"/>
                <a:cs typeface="Calibri"/>
              </a:rPr>
              <a:t>w</a:t>
            </a:r>
            <a:r>
              <a:rPr sz="2250" spc="10" dirty="0">
                <a:latin typeface="Calibri"/>
                <a:cs typeface="Calibri"/>
              </a:rPr>
              <a:t>h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10" dirty="0">
                <a:latin typeface="Calibri"/>
                <a:cs typeface="Calibri"/>
              </a:rPr>
              <a:t>r</a:t>
            </a:r>
            <a:r>
              <a:rPr sz="2250" spc="-5" dirty="0">
                <a:latin typeface="Calibri"/>
                <a:cs typeface="Calibri"/>
              </a:rPr>
              <a:t>e</a:t>
            </a:r>
            <a:r>
              <a:rPr sz="2250" spc="-180" dirty="0">
                <a:latin typeface="Calibri"/>
                <a:cs typeface="Calibri"/>
              </a:rPr>
              <a:t> </a:t>
            </a:r>
            <a:r>
              <a:rPr sz="2250" spc="-25" dirty="0">
                <a:latin typeface="Calibri"/>
                <a:cs typeface="Calibri"/>
              </a:rPr>
              <a:t>R</a:t>
            </a: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-10" dirty="0">
                <a:latin typeface="Calibri"/>
                <a:cs typeface="Calibri"/>
              </a:rPr>
              <a:t>m</a:t>
            </a:r>
            <a:r>
              <a:rPr sz="2250" spc="-60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-5" dirty="0">
                <a:latin typeface="Calibri"/>
                <a:cs typeface="Calibri"/>
              </a:rPr>
              <a:t>s</a:t>
            </a:r>
            <a:r>
              <a:rPr sz="2250" spc="50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-5" dirty="0">
                <a:latin typeface="Calibri"/>
                <a:cs typeface="Calibri"/>
              </a:rPr>
              <a:t>n</a:t>
            </a:r>
            <a:r>
              <a:rPr sz="2250" spc="-85" dirty="0">
                <a:latin typeface="Calibri"/>
                <a:cs typeface="Calibri"/>
              </a:rPr>
              <a:t> 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10" dirty="0">
                <a:latin typeface="Calibri"/>
                <a:cs typeface="Calibri"/>
              </a:rPr>
              <a:t>nd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20" dirty="0">
                <a:latin typeface="Calibri"/>
                <a:cs typeface="Calibri"/>
              </a:rPr>
              <a:t>v</a:t>
            </a:r>
            <a:r>
              <a:rPr sz="2250" spc="-40" dirty="0">
                <a:latin typeface="Calibri"/>
                <a:cs typeface="Calibri"/>
              </a:rPr>
              <a:t>i</a:t>
            </a:r>
            <a:r>
              <a:rPr sz="2250" spc="10" dirty="0">
                <a:latin typeface="Calibri"/>
                <a:cs typeface="Calibri"/>
              </a:rPr>
              <a:t>du</a:t>
            </a: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-5" dirty="0">
                <a:latin typeface="Calibri"/>
                <a:cs typeface="Calibri"/>
              </a:rPr>
              <a:t>l</a:t>
            </a:r>
            <a:r>
              <a:rPr sz="2250" spc="-12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c</a:t>
            </a:r>
            <a:r>
              <a:rPr sz="2250" spc="5" dirty="0">
                <a:latin typeface="Calibri"/>
                <a:cs typeface="Calibri"/>
              </a:rPr>
              <a:t>o</a:t>
            </a:r>
            <a:r>
              <a:rPr sz="2250" spc="10" dirty="0">
                <a:latin typeface="Calibri"/>
                <a:cs typeface="Calibri"/>
              </a:rPr>
              <a:t>n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35" dirty="0">
                <a:latin typeface="Calibri"/>
                <a:cs typeface="Calibri"/>
              </a:rPr>
              <a:t>t</a:t>
            </a:r>
            <a:r>
              <a:rPr sz="2250" spc="-40" dirty="0">
                <a:latin typeface="Calibri"/>
                <a:cs typeface="Calibri"/>
              </a:rPr>
              <a:t>a</a:t>
            </a:r>
            <a:r>
              <a:rPr sz="2250" spc="-65" dirty="0">
                <a:latin typeface="Calibri"/>
                <a:cs typeface="Calibri"/>
              </a:rPr>
              <a:t>n</a:t>
            </a:r>
            <a:r>
              <a:rPr sz="2250" spc="-5" dirty="0">
                <a:latin typeface="Calibri"/>
                <a:cs typeface="Calibri"/>
              </a:rPr>
              <a:t>t</a:t>
            </a:r>
            <a:r>
              <a:rPr sz="2250" spc="-204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15" dirty="0">
                <a:latin typeface="Calibri"/>
                <a:cs typeface="Calibri"/>
              </a:rPr>
              <a:t>y</a:t>
            </a:r>
            <a:r>
              <a:rPr sz="2250" spc="-45" dirty="0">
                <a:latin typeface="Calibri"/>
                <a:cs typeface="Calibri"/>
              </a:rPr>
              <a:t>m</a:t>
            </a:r>
            <a:r>
              <a:rPr sz="2250" spc="10" dirty="0">
                <a:latin typeface="Calibri"/>
                <a:cs typeface="Calibri"/>
              </a:rPr>
              <a:t>b</a:t>
            </a:r>
            <a:r>
              <a:rPr sz="2250" spc="5" dirty="0">
                <a:latin typeface="Calibri"/>
                <a:cs typeface="Calibri"/>
              </a:rPr>
              <a:t>o</a:t>
            </a:r>
            <a:r>
              <a:rPr sz="2250" spc="-30" dirty="0">
                <a:latin typeface="Calibri"/>
                <a:cs typeface="Calibri"/>
              </a:rPr>
              <a:t>l</a:t>
            </a:r>
            <a:r>
              <a:rPr sz="2250" spc="-5" dirty="0">
                <a:latin typeface="Calibri"/>
                <a:cs typeface="Calibri"/>
              </a:rPr>
              <a:t>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550" y="1404238"/>
            <a:ext cx="335597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5" dirty="0">
                <a:latin typeface="Cambria Math"/>
                <a:cs typeface="Cambria Math"/>
              </a:rPr>
              <a:t>∀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15" dirty="0">
                <a:latin typeface="Calibri"/>
                <a:cs typeface="Calibri"/>
              </a:rPr>
              <a:t>.</a:t>
            </a:r>
            <a:r>
              <a:rPr sz="2250" spc="-40" dirty="0">
                <a:latin typeface="Cambria Math"/>
                <a:cs typeface="Cambria Math"/>
              </a:rPr>
              <a:t>∃</a:t>
            </a:r>
            <a:r>
              <a:rPr sz="2250" spc="-145" dirty="0">
                <a:latin typeface="Calibri"/>
                <a:cs typeface="Calibri"/>
              </a:rPr>
              <a:t>y</a:t>
            </a:r>
            <a:r>
              <a:rPr sz="2250" spc="-10" dirty="0">
                <a:latin typeface="Calibri"/>
                <a:cs typeface="Calibri"/>
              </a:rPr>
              <a:t>.</a:t>
            </a:r>
            <a:r>
              <a:rPr sz="2250" spc="-55" dirty="0">
                <a:latin typeface="Calibri"/>
                <a:cs typeface="Calibri"/>
              </a:rPr>
              <a:t>(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-5" dirty="0">
                <a:latin typeface="Calibri"/>
                <a:cs typeface="Calibri"/>
              </a:rPr>
              <a:t>w</a:t>
            </a:r>
            <a:r>
              <a:rPr sz="2250" spc="10" dirty="0">
                <a:latin typeface="Calibri"/>
                <a:cs typeface="Calibri"/>
              </a:rPr>
              <a:t>n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45" dirty="0">
                <a:latin typeface="Calibri"/>
                <a:cs typeface="Calibri"/>
              </a:rPr>
              <a:t>(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5" dirty="0">
                <a:latin typeface="Calibri"/>
                <a:cs typeface="Calibri"/>
              </a:rPr>
              <a:t>,</a:t>
            </a:r>
            <a:r>
              <a:rPr sz="2250" spc="-190" dirty="0">
                <a:latin typeface="Calibri"/>
                <a:cs typeface="Calibri"/>
              </a:rPr>
              <a:t> </a:t>
            </a:r>
            <a:r>
              <a:rPr sz="2250" spc="15" dirty="0">
                <a:latin typeface="Calibri"/>
                <a:cs typeface="Calibri"/>
              </a:rPr>
              <a:t>y</a:t>
            </a:r>
            <a:r>
              <a:rPr sz="2250" spc="-5" dirty="0">
                <a:latin typeface="Calibri"/>
                <a:cs typeface="Calibri"/>
              </a:rPr>
              <a:t>)</a:t>
            </a:r>
            <a:r>
              <a:rPr sz="2250" spc="-70" dirty="0">
                <a:latin typeface="Calibri"/>
                <a:cs typeface="Calibri"/>
              </a:rPr>
              <a:t> </a:t>
            </a:r>
            <a:r>
              <a:rPr sz="2250" spc="65" dirty="0">
                <a:latin typeface="Cambria Math"/>
                <a:cs typeface="Cambria Math"/>
              </a:rPr>
              <a:t>𝖠</a:t>
            </a:r>
            <a:r>
              <a:rPr sz="2250" spc="-60" dirty="0">
                <a:latin typeface="Cambria Math"/>
                <a:cs typeface="Cambria Math"/>
              </a:rPr>
              <a:t> </a:t>
            </a:r>
            <a:r>
              <a:rPr sz="2250" spc="15" dirty="0">
                <a:latin typeface="Calibri"/>
                <a:cs typeface="Calibri"/>
              </a:rPr>
              <a:t>h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15" dirty="0">
                <a:latin typeface="Calibri"/>
                <a:cs typeface="Calibri"/>
              </a:rPr>
              <a:t>u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dirty="0">
                <a:latin typeface="Calibri"/>
                <a:cs typeface="Calibri"/>
              </a:rPr>
              <a:t>e</a:t>
            </a:r>
            <a:r>
              <a:rPr sz="2250" spc="-45" dirty="0">
                <a:latin typeface="Calibri"/>
                <a:cs typeface="Calibri"/>
              </a:rPr>
              <a:t>(</a:t>
            </a:r>
            <a:r>
              <a:rPr sz="2250" spc="15" dirty="0">
                <a:latin typeface="Calibri"/>
                <a:cs typeface="Calibri"/>
              </a:rPr>
              <a:t>y</a:t>
            </a:r>
            <a:r>
              <a:rPr sz="2250" spc="-45" dirty="0">
                <a:latin typeface="Calibri"/>
                <a:cs typeface="Calibri"/>
              </a:rPr>
              <a:t>)</a:t>
            </a:r>
            <a:r>
              <a:rPr sz="2250" spc="-5" dirty="0"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683894"/>
            <a:ext cx="69545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15" dirty="0">
                <a:latin typeface="Calibri"/>
                <a:cs typeface="Calibri"/>
              </a:rPr>
              <a:t>Example</a:t>
            </a:r>
            <a:r>
              <a:rPr sz="2400" b="0" spc="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6: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“Ram</a:t>
            </a:r>
            <a:r>
              <a:rPr sz="2400" b="0" spc="-60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does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spc="10" dirty="0">
                <a:latin typeface="Calibri"/>
                <a:cs typeface="Calibri"/>
              </a:rPr>
              <a:t>not</a:t>
            </a:r>
            <a:r>
              <a:rPr sz="2400" b="0" spc="2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own</a:t>
            </a:r>
            <a:r>
              <a:rPr sz="2400" b="0" spc="-4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house”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is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translated</a:t>
            </a:r>
            <a:r>
              <a:rPr sz="2400" b="0" spc="40" dirty="0">
                <a:latin typeface="Calibri"/>
                <a:cs typeface="Calibri"/>
              </a:rPr>
              <a:t> </a:t>
            </a:r>
            <a:r>
              <a:rPr sz="2400" b="0" spc="-3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550" y="1450657"/>
            <a:ext cx="7716520" cy="2381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dirty="0">
                <a:latin typeface="Calibri"/>
                <a:cs typeface="Calibri"/>
              </a:rPr>
              <a:t>¬</a:t>
            </a:r>
            <a:r>
              <a:rPr sz="2250" spc="-45" dirty="0">
                <a:latin typeface="Cambria Math"/>
                <a:cs typeface="Cambria Math"/>
              </a:rPr>
              <a:t>∃</a:t>
            </a:r>
            <a:r>
              <a:rPr sz="2250" spc="-15" dirty="0">
                <a:latin typeface="Calibri"/>
                <a:cs typeface="Calibri"/>
              </a:rPr>
              <a:t>x</a:t>
            </a:r>
            <a:r>
              <a:rPr sz="2250" spc="-10" dirty="0">
                <a:latin typeface="Calibri"/>
                <a:cs typeface="Calibri"/>
              </a:rPr>
              <a:t>.</a:t>
            </a:r>
            <a:r>
              <a:rPr sz="2250" spc="-55" dirty="0">
                <a:latin typeface="Calibri"/>
                <a:cs typeface="Calibri"/>
              </a:rPr>
              <a:t>(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-10" dirty="0">
                <a:latin typeface="Calibri"/>
                <a:cs typeface="Calibri"/>
              </a:rPr>
              <a:t>w</a:t>
            </a:r>
            <a:r>
              <a:rPr sz="2250" spc="15" dirty="0">
                <a:latin typeface="Calibri"/>
                <a:cs typeface="Calibri"/>
              </a:rPr>
              <a:t>n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40" dirty="0">
                <a:latin typeface="Calibri"/>
                <a:cs typeface="Calibri"/>
              </a:rPr>
              <a:t>(</a:t>
            </a:r>
            <a:r>
              <a:rPr sz="2250" spc="-25" dirty="0">
                <a:latin typeface="Calibri"/>
                <a:cs typeface="Calibri"/>
              </a:rPr>
              <a:t>R</a:t>
            </a:r>
            <a:r>
              <a:rPr sz="2250" spc="-40" dirty="0">
                <a:latin typeface="Calibri"/>
                <a:cs typeface="Calibri"/>
              </a:rPr>
              <a:t>am</a:t>
            </a:r>
            <a:r>
              <a:rPr sz="2250" spc="-5" dirty="0">
                <a:latin typeface="Calibri"/>
                <a:cs typeface="Calibri"/>
              </a:rPr>
              <a:t>,</a:t>
            </a:r>
            <a:r>
              <a:rPr sz="2250" spc="-11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x</a:t>
            </a:r>
            <a:r>
              <a:rPr sz="2250" spc="-5" dirty="0">
                <a:latin typeface="Calibri"/>
                <a:cs typeface="Calibri"/>
              </a:rPr>
              <a:t>)</a:t>
            </a:r>
            <a:r>
              <a:rPr sz="2250" spc="-75" dirty="0">
                <a:latin typeface="Calibri"/>
                <a:cs typeface="Calibri"/>
              </a:rPr>
              <a:t> </a:t>
            </a:r>
            <a:r>
              <a:rPr sz="2250" spc="65" dirty="0">
                <a:latin typeface="Cambria Math"/>
                <a:cs typeface="Cambria Math"/>
              </a:rPr>
              <a:t>𝖠</a:t>
            </a:r>
            <a:r>
              <a:rPr sz="2250" spc="20" dirty="0">
                <a:latin typeface="Cambria Math"/>
                <a:cs typeface="Cambria Math"/>
              </a:rPr>
              <a:t> </a:t>
            </a:r>
            <a:r>
              <a:rPr sz="2250" spc="10" dirty="0">
                <a:latin typeface="Calibri"/>
                <a:cs typeface="Calibri"/>
              </a:rPr>
              <a:t>h</a:t>
            </a:r>
            <a:r>
              <a:rPr sz="2250" spc="5" dirty="0">
                <a:latin typeface="Calibri"/>
                <a:cs typeface="Calibri"/>
              </a:rPr>
              <a:t>o</a:t>
            </a:r>
            <a:r>
              <a:rPr sz="2250" spc="10" dirty="0">
                <a:latin typeface="Calibri"/>
                <a:cs typeface="Calibri"/>
              </a:rPr>
              <a:t>u</a:t>
            </a:r>
            <a:r>
              <a:rPr sz="2250" spc="-10" dirty="0">
                <a:latin typeface="Calibri"/>
                <a:cs typeface="Calibri"/>
              </a:rPr>
              <a:t>se</a:t>
            </a:r>
            <a:r>
              <a:rPr sz="2250" spc="-40" dirty="0">
                <a:latin typeface="Calibri"/>
                <a:cs typeface="Calibri"/>
              </a:rPr>
              <a:t>(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50" dirty="0">
                <a:latin typeface="Calibri"/>
                <a:cs typeface="Calibri"/>
              </a:rPr>
              <a:t>)</a:t>
            </a:r>
            <a:r>
              <a:rPr sz="2250" spc="-5" dirty="0"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x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2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“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e”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2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ns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50" spc="-40" dirty="0">
                <a:latin typeface="Cambria Math"/>
                <a:cs typeface="Cambria Math"/>
              </a:rPr>
              <a:t>∃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15" dirty="0">
                <a:latin typeface="Calibri"/>
                <a:cs typeface="Calibri"/>
              </a:rPr>
              <a:t>.</a:t>
            </a:r>
            <a:r>
              <a:rPr sz="2250" spc="25" dirty="0">
                <a:latin typeface="Cambria Math"/>
                <a:cs typeface="Cambria Math"/>
              </a:rPr>
              <a:t>∀</a:t>
            </a:r>
            <a:r>
              <a:rPr sz="2250" spc="-140" dirty="0">
                <a:latin typeface="Calibri"/>
                <a:cs typeface="Calibri"/>
              </a:rPr>
              <a:t>y</a:t>
            </a:r>
            <a:r>
              <a:rPr sz="2250" spc="-10" dirty="0">
                <a:latin typeface="Calibri"/>
                <a:cs typeface="Calibri"/>
              </a:rPr>
              <a:t>.</a:t>
            </a:r>
            <a:r>
              <a:rPr sz="2250" spc="-55" dirty="0">
                <a:latin typeface="Calibri"/>
                <a:cs typeface="Calibri"/>
              </a:rPr>
              <a:t>(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-10" dirty="0">
                <a:latin typeface="Calibri"/>
                <a:cs typeface="Calibri"/>
              </a:rPr>
              <a:t>w</a:t>
            </a:r>
            <a:r>
              <a:rPr sz="2250" spc="15" dirty="0">
                <a:latin typeface="Calibri"/>
                <a:cs typeface="Calibri"/>
              </a:rPr>
              <a:t>n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spc="-45" dirty="0">
                <a:latin typeface="Calibri"/>
                <a:cs typeface="Calibri"/>
              </a:rPr>
              <a:t>(</a:t>
            </a:r>
            <a:r>
              <a:rPr sz="2250" spc="-20" dirty="0">
                <a:latin typeface="Calibri"/>
                <a:cs typeface="Calibri"/>
              </a:rPr>
              <a:t>x</a:t>
            </a:r>
            <a:r>
              <a:rPr sz="2250" spc="-5" dirty="0">
                <a:latin typeface="Calibri"/>
                <a:cs typeface="Calibri"/>
              </a:rPr>
              <a:t>,</a:t>
            </a:r>
            <a:r>
              <a:rPr sz="2250" spc="-190" dirty="0">
                <a:latin typeface="Calibri"/>
                <a:cs typeface="Calibri"/>
              </a:rPr>
              <a:t> </a:t>
            </a:r>
            <a:r>
              <a:rPr sz="2250" spc="20" dirty="0">
                <a:latin typeface="Calibri"/>
                <a:cs typeface="Calibri"/>
              </a:rPr>
              <a:t>y</a:t>
            </a:r>
            <a:r>
              <a:rPr sz="2250" spc="-5" dirty="0">
                <a:latin typeface="Calibri"/>
                <a:cs typeface="Calibri"/>
              </a:rPr>
              <a:t>)</a:t>
            </a:r>
            <a:r>
              <a:rPr sz="2250" spc="-7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→</a:t>
            </a:r>
            <a:r>
              <a:rPr sz="2250" spc="-6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¬</a:t>
            </a:r>
            <a:r>
              <a:rPr sz="2250" spc="20" dirty="0">
                <a:latin typeface="Calibri"/>
                <a:cs typeface="Calibri"/>
              </a:rPr>
              <a:t>h</a:t>
            </a:r>
            <a:r>
              <a:rPr sz="2250" spc="10" dirty="0">
                <a:latin typeface="Calibri"/>
                <a:cs typeface="Calibri"/>
              </a:rPr>
              <a:t>o</a:t>
            </a:r>
            <a:r>
              <a:rPr sz="2250" spc="15" dirty="0">
                <a:latin typeface="Calibri"/>
                <a:cs typeface="Calibri"/>
              </a:rPr>
              <a:t>u</a:t>
            </a:r>
            <a:r>
              <a:rPr sz="2250" spc="-10" dirty="0">
                <a:latin typeface="Calibri"/>
                <a:cs typeface="Calibri"/>
              </a:rPr>
              <a:t>s</a:t>
            </a:r>
            <a:r>
              <a:rPr sz="2250" dirty="0">
                <a:latin typeface="Calibri"/>
                <a:cs typeface="Calibri"/>
              </a:rPr>
              <a:t>e</a:t>
            </a:r>
            <a:r>
              <a:rPr sz="2250" spc="-50" dirty="0">
                <a:latin typeface="Calibri"/>
                <a:cs typeface="Calibri"/>
              </a:rPr>
              <a:t>(</a:t>
            </a:r>
            <a:r>
              <a:rPr sz="2250" spc="20" dirty="0">
                <a:latin typeface="Calibri"/>
                <a:cs typeface="Calibri"/>
              </a:rPr>
              <a:t>y</a:t>
            </a:r>
            <a:r>
              <a:rPr sz="2250" spc="-50" dirty="0">
                <a:latin typeface="Calibri"/>
                <a:cs typeface="Calibri"/>
              </a:rPr>
              <a:t>)</a:t>
            </a:r>
            <a:r>
              <a:rPr sz="2250" spc="-5" dirty="0">
                <a:latin typeface="Calibri"/>
                <a:cs typeface="Calibri"/>
              </a:rPr>
              <a:t>)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7633" y="1863470"/>
          <a:ext cx="8128000" cy="260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5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Advantages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50" b="1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Disadvantages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 marL="92710" marR="68580">
                        <a:lnSpc>
                          <a:spcPts val="3279"/>
                        </a:lnSpc>
                        <a:spcBef>
                          <a:spcPts val="165"/>
                        </a:spcBef>
                        <a:tabLst>
                          <a:tab pos="936625" algn="l"/>
                          <a:tab pos="2380615" algn="l"/>
                          <a:tab pos="2929890" algn="l"/>
                          <a:tab pos="3244850" algn="l"/>
                        </a:tabLst>
                      </a:pPr>
                      <a:r>
                        <a:rPr sz="1850" spc="-9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spc="-4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l	</a:t>
                      </a:r>
                      <a:r>
                        <a:rPr sz="185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5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5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sz="1850" spc="-114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o	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50" spc="-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5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-5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reasoning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940"/>
                        </a:spcBef>
                        <a:tabLst>
                          <a:tab pos="1082040" algn="l"/>
                          <a:tab pos="2770505" algn="l"/>
                          <a:tab pos="3502660" algn="l"/>
                        </a:tabLst>
                      </a:pP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Logical	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representations	have	some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6520" marR="70485">
                        <a:lnSpc>
                          <a:spcPct val="144400"/>
                        </a:lnSpc>
                        <a:spcBef>
                          <a:spcPts val="75"/>
                        </a:spcBef>
                      </a:pP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restrictions</a:t>
                      </a:r>
                      <a:r>
                        <a:rPr sz="185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5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challenging</a:t>
                      </a:r>
                      <a:r>
                        <a:rPr sz="185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sz="1850" spc="-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with.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710" marR="66675">
                        <a:lnSpc>
                          <a:spcPts val="3279"/>
                        </a:lnSpc>
                        <a:spcBef>
                          <a:spcPts val="180"/>
                        </a:spcBef>
                        <a:tabLst>
                          <a:tab pos="2054860" algn="l"/>
                        </a:tabLst>
                      </a:pP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50" spc="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25" dirty="0">
                          <a:latin typeface="Times New Roman"/>
                          <a:cs typeface="Times New Roman"/>
                        </a:rPr>
                        <a:t>representation	is</a:t>
                      </a:r>
                      <a:r>
                        <a:rPr sz="18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5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185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50" spc="-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5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spc="-4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50" spc="-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50" spc="-4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50" spc="-4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60325">
                        <a:lnSpc>
                          <a:spcPts val="3279"/>
                        </a:lnSpc>
                        <a:spcBef>
                          <a:spcPts val="180"/>
                        </a:spcBef>
                      </a:pP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5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185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85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5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5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185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natural </a:t>
                      </a:r>
                      <a:r>
                        <a:rPr sz="1850" spc="-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inference</a:t>
                      </a:r>
                      <a:r>
                        <a:rPr sz="185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85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2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5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5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18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efficient.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560" y="1442719"/>
            <a:ext cx="10054238" cy="3515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19" y="542924"/>
            <a:ext cx="33032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0" spc="-10" dirty="0">
                <a:latin typeface="Calibri"/>
                <a:cs typeface="Calibri"/>
              </a:rPr>
              <a:t>1</a:t>
            </a:r>
            <a:r>
              <a:rPr sz="2400" spc="-10" dirty="0"/>
              <a:t>.</a:t>
            </a:r>
            <a:r>
              <a:rPr sz="2400" dirty="0"/>
              <a:t> </a:t>
            </a:r>
            <a:r>
              <a:rPr sz="2400" spc="-15" dirty="0"/>
              <a:t>Declarative</a:t>
            </a:r>
            <a:r>
              <a:rPr sz="2400" spc="5" dirty="0"/>
              <a:t> </a:t>
            </a:r>
            <a:r>
              <a:rPr sz="2400" spc="-20" dirty="0"/>
              <a:t>Knowledge: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319" y="1224279"/>
            <a:ext cx="10313670" cy="277368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50"/>
              </a:spcBef>
              <a:buFont typeface="Wingdings"/>
              <a:buChar char=""/>
              <a:tabLst>
                <a:tab pos="358775" algn="l"/>
                <a:tab pos="1873250" algn="l"/>
                <a:tab pos="3368040" algn="l"/>
                <a:tab pos="4079875" algn="l"/>
                <a:tab pos="4883150" algn="l"/>
                <a:tab pos="5747385" algn="l"/>
                <a:tab pos="9051925" algn="l"/>
                <a:tab pos="9834880" algn="l"/>
              </a:tabLst>
            </a:pPr>
            <a:r>
              <a:rPr sz="2400" spc="-4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2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25" dirty="0">
                <a:latin typeface="Calibri"/>
                <a:cs typeface="Calibri"/>
              </a:rPr>
              <a:t>k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5" dirty="0">
                <a:highlight>
                  <a:srgbClr val="FFFF00"/>
                </a:highlight>
                <a:latin typeface="Calibri"/>
                <a:cs typeface="Calibri"/>
              </a:rPr>
              <a:t>k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n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w	</a:t>
            </a:r>
            <a:r>
              <a:rPr sz="2400" spc="-35" dirty="0"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b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u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t	</a:t>
            </a:r>
            <a:r>
              <a:rPr sz="2400" spc="-60" dirty="0">
                <a:highlight>
                  <a:srgbClr val="FFFF00"/>
                </a:highlight>
                <a:latin typeface="Calibri"/>
                <a:cs typeface="Calibri"/>
              </a:rPr>
              <a:t>s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o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met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h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i</a:t>
            </a:r>
            <a:r>
              <a:rPr sz="2400" spc="25" dirty="0">
                <a:highlight>
                  <a:srgbClr val="FFFF00"/>
                </a:highlight>
                <a:latin typeface="Calibri"/>
                <a:cs typeface="Calibri"/>
              </a:rPr>
              <a:t>n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g </a:t>
            </a:r>
            <a:r>
              <a:rPr sz="2400" spc="-1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l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i</a:t>
            </a:r>
            <a:r>
              <a:rPr sz="2400" spc="-55" dirty="0">
                <a:highlight>
                  <a:srgbClr val="FFFF00"/>
                </a:highlight>
                <a:latin typeface="Calibri"/>
                <a:cs typeface="Calibri"/>
              </a:rPr>
              <a:t>k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e </a:t>
            </a:r>
            <a:r>
              <a:rPr sz="2400" spc="-1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c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</a:t>
            </a:r>
            <a:r>
              <a:rPr sz="2400" spc="-65" dirty="0">
                <a:highlight>
                  <a:srgbClr val="FFFF00"/>
                </a:highlight>
                <a:latin typeface="Calibri"/>
                <a:cs typeface="Calibri"/>
              </a:rPr>
              <a:t>n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c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e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p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t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s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,	</a:t>
            </a:r>
            <a:r>
              <a:rPr sz="2400" spc="-95" dirty="0">
                <a:highlight>
                  <a:srgbClr val="FFFF00"/>
                </a:highlight>
                <a:latin typeface="Calibri"/>
                <a:cs typeface="Calibri"/>
              </a:rPr>
              <a:t>f</a:t>
            </a:r>
            <a:r>
              <a:rPr sz="2400" spc="-35" dirty="0"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c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t</a:t>
            </a:r>
            <a:r>
              <a:rPr sz="2400" spc="10" dirty="0">
                <a:highlight>
                  <a:srgbClr val="FFFF00"/>
                </a:highlight>
                <a:latin typeface="Calibri"/>
                <a:cs typeface="Calibri"/>
              </a:rPr>
              <a:t>s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,	</a:t>
            </a:r>
            <a:r>
              <a:rPr sz="2400" spc="-35" dirty="0"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15" dirty="0">
                <a:highlight>
                  <a:srgbClr val="FFFF00"/>
                </a:highlight>
                <a:latin typeface="Calibri"/>
                <a:cs typeface="Calibri"/>
              </a:rPr>
              <a:t>n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d</a:t>
            </a: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objects.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descriptive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declarative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sentences.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static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nature.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1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Delhi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capital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India.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10135"/>
            <a:ext cx="10309225" cy="541909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10" dirty="0">
                <a:latin typeface="Calibri"/>
                <a:cs typeface="Calibri"/>
              </a:rPr>
              <a:t>2.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Procedural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Knowledge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0" dirty="0">
                <a:latin typeface="Calibri"/>
                <a:cs typeface="Calibri"/>
              </a:rPr>
              <a:t>Procedural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involves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knowing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how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something.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includes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strategies,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procedures,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agendas,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ted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50200"/>
              </a:lnSpc>
            </a:pPr>
            <a:r>
              <a:rPr sz="2400" spc="5" dirty="0">
                <a:latin typeface="Times New Roman"/>
                <a:cs typeface="Times New Roman"/>
              </a:rPr>
              <a:t>For </a:t>
            </a:r>
            <a:r>
              <a:rPr sz="2400" spc="-30" dirty="0">
                <a:latin typeface="Times New Roman"/>
                <a:cs typeface="Times New Roman"/>
              </a:rPr>
              <a:t>example-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riding a </a:t>
            </a:r>
            <a:r>
              <a:rPr sz="2400" spc="-10" dirty="0">
                <a:latin typeface="Times New Roman"/>
                <a:cs typeface="Times New Roman"/>
              </a:rPr>
              <a:t>bicycle.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When </a:t>
            </a:r>
            <a:r>
              <a:rPr sz="2400" spc="-20" dirty="0">
                <a:latin typeface="Times New Roman"/>
                <a:cs typeface="Times New Roman"/>
              </a:rPr>
              <a:t>someone </a:t>
            </a:r>
            <a:r>
              <a:rPr sz="2400" dirty="0">
                <a:latin typeface="Times New Roman"/>
                <a:cs typeface="Times New Roman"/>
              </a:rPr>
              <a:t>was teaching </a:t>
            </a:r>
            <a:r>
              <a:rPr sz="2400" spc="-30" dirty="0">
                <a:latin typeface="Times New Roman"/>
                <a:cs typeface="Times New Roman"/>
              </a:rPr>
              <a:t>you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ride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bicycle,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15" dirty="0">
                <a:latin typeface="Times New Roman"/>
                <a:cs typeface="Times New Roman"/>
              </a:rPr>
              <a:t>matter </a:t>
            </a: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spc="5" dirty="0">
                <a:latin typeface="Times New Roman"/>
                <a:cs typeface="Times New Roman"/>
              </a:rPr>
              <a:t>they </a:t>
            </a:r>
            <a:r>
              <a:rPr sz="2400" spc="-25" dirty="0">
                <a:latin typeface="Times New Roman"/>
                <a:cs typeface="Times New Roman"/>
              </a:rPr>
              <a:t>said, </a:t>
            </a:r>
            <a:r>
              <a:rPr sz="2400" spc="-30" dirty="0">
                <a:latin typeface="Times New Roman"/>
                <a:cs typeface="Times New Roman"/>
              </a:rPr>
              <a:t>you </a:t>
            </a:r>
            <a:r>
              <a:rPr sz="2400" dirty="0">
                <a:latin typeface="Times New Roman"/>
                <a:cs typeface="Times New Roman"/>
              </a:rPr>
              <a:t>probably </a:t>
            </a:r>
            <a:r>
              <a:rPr sz="2400" spc="-10" dirty="0">
                <a:latin typeface="Times New Roman"/>
                <a:cs typeface="Times New Roman"/>
              </a:rPr>
              <a:t>struggled </a:t>
            </a:r>
            <a:r>
              <a:rPr sz="2400" spc="-1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grasp </a:t>
            </a:r>
            <a:r>
              <a:rPr sz="2400" spc="-5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until </a:t>
            </a:r>
            <a:r>
              <a:rPr sz="2400" spc="-15" dirty="0">
                <a:latin typeface="Times New Roman"/>
                <a:cs typeface="Times New Roman"/>
              </a:rPr>
              <a:t>you’d </a:t>
            </a:r>
            <a:r>
              <a:rPr sz="2400" spc="-10" dirty="0">
                <a:latin typeface="Times New Roman"/>
                <a:cs typeface="Times New Roman"/>
              </a:rPr>
              <a:t> actually </a:t>
            </a:r>
            <a:r>
              <a:rPr sz="2400" spc="15" dirty="0">
                <a:latin typeface="Times New Roman"/>
                <a:cs typeface="Times New Roman"/>
              </a:rPr>
              <a:t>done </a:t>
            </a:r>
            <a:r>
              <a:rPr sz="2400" spc="-5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few </a:t>
            </a:r>
            <a:r>
              <a:rPr sz="2400" spc="-15" dirty="0">
                <a:latin typeface="Times New Roman"/>
                <a:cs typeface="Times New Roman"/>
              </a:rPr>
              <a:t>times. </a:t>
            </a: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30" dirty="0">
                <a:latin typeface="Times New Roman"/>
                <a:cs typeface="Times New Roman"/>
              </a:rPr>
              <a:t>you </a:t>
            </a:r>
            <a:r>
              <a:rPr sz="2400" spc="-10" dirty="0">
                <a:latin typeface="Times New Roman"/>
                <a:cs typeface="Times New Roman"/>
              </a:rPr>
              <a:t>figured </a:t>
            </a:r>
            <a:r>
              <a:rPr sz="2400" spc="-15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out, </a:t>
            </a:r>
            <a:r>
              <a:rPr sz="2400" spc="-55" dirty="0">
                <a:latin typeface="Times New Roman"/>
                <a:cs typeface="Times New Roman"/>
              </a:rPr>
              <a:t>it </a:t>
            </a:r>
            <a:r>
              <a:rPr sz="2400" spc="10" dirty="0">
                <a:latin typeface="Times New Roman"/>
                <a:cs typeface="Times New Roman"/>
              </a:rPr>
              <a:t>quickly </a:t>
            </a:r>
            <a:r>
              <a:rPr sz="2400" spc="-10" dirty="0">
                <a:latin typeface="Times New Roman"/>
                <a:cs typeface="Times New Roman"/>
              </a:rPr>
              <a:t>became </a:t>
            </a:r>
            <a:r>
              <a:rPr sz="2400" spc="-15" dirty="0">
                <a:latin typeface="Times New Roman"/>
                <a:cs typeface="Times New Roman"/>
              </a:rPr>
              <a:t>implicit </a:t>
            </a:r>
            <a:r>
              <a:rPr sz="2400" spc="-10" dirty="0">
                <a:latin typeface="Times New Roman"/>
                <a:cs typeface="Times New Roman"/>
              </a:rPr>
              <a:t> knowledge.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type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knowledge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hard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explain</a:t>
            </a:r>
            <a:r>
              <a:rPr sz="2400" spc="-15" dirty="0">
                <a:latin typeface="Times New Roman"/>
                <a:cs typeface="Times New Roman"/>
              </a:rPr>
              <a:t>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is </a:t>
            </a:r>
            <a:r>
              <a:rPr sz="2400" spc="-25" dirty="0">
                <a:latin typeface="Times New Roman"/>
                <a:cs typeface="Times New Roman"/>
              </a:rPr>
              <a:t> subconsciously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stored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your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mind.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19" y="542924"/>
            <a:ext cx="25507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/>
              <a:t>3.</a:t>
            </a:r>
            <a:r>
              <a:rPr sz="2400" spc="-65" dirty="0"/>
              <a:t> </a:t>
            </a:r>
            <a:r>
              <a:rPr sz="2400" spc="-15" dirty="0"/>
              <a:t>Meta-knowledge: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36319" y="1276032"/>
            <a:ext cx="10323830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Meta-knowledge.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32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used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describe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things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such</a:t>
            </a:r>
            <a:r>
              <a:rPr sz="2400" b="1" spc="2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as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tags,</a:t>
            </a:r>
            <a:r>
              <a:rPr sz="2400" b="1" spc="1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models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and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taxonomies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describe</a:t>
            </a:r>
            <a:r>
              <a:rPr lang="en-IN" sz="2400" spc="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knowledge.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bibliography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10135"/>
            <a:ext cx="10322560" cy="249427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10" dirty="0">
                <a:latin typeface="Calibri"/>
                <a:cs typeface="Calibri"/>
              </a:rPr>
              <a:t>4.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Heuristic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knowledge: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Heuristic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representing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knowledge</a:t>
            </a:r>
            <a:r>
              <a:rPr sz="2400" b="1" spc="42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of</a:t>
            </a:r>
            <a:r>
              <a:rPr sz="2400" b="1" spc="409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some</a:t>
            </a:r>
            <a:r>
              <a:rPr sz="2400" b="1" spc="4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experts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or</a:t>
            </a:r>
            <a:r>
              <a:rPr lang="en-IN"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subject.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  <a:tab pos="1680210" algn="l"/>
                <a:tab pos="3246120" algn="l"/>
                <a:tab pos="3652520" algn="l"/>
                <a:tab pos="4476115" algn="l"/>
                <a:tab pos="4944110" algn="l"/>
                <a:tab pos="5981065" algn="l"/>
                <a:tab pos="6936740" algn="l"/>
                <a:tab pos="7475855" algn="l"/>
                <a:tab pos="8747125" algn="l"/>
              </a:tabLst>
            </a:pPr>
            <a:r>
              <a:rPr sz="2400" dirty="0">
                <a:latin typeface="Calibri"/>
                <a:cs typeface="Calibri"/>
              </a:rPr>
              <a:t>Heuristic	</a:t>
            </a:r>
            <a:r>
              <a:rPr sz="2400" spc="-10" dirty="0">
                <a:latin typeface="Calibri"/>
                <a:cs typeface="Calibri"/>
              </a:rPr>
              <a:t>knowledge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rules	</a:t>
            </a:r>
            <a:r>
              <a:rPr sz="2400" spc="5" dirty="0">
                <a:latin typeface="Calibri"/>
                <a:cs typeface="Calibri"/>
              </a:rPr>
              <a:t>of	</a:t>
            </a:r>
            <a:r>
              <a:rPr sz="2400" spc="-10" dirty="0">
                <a:latin typeface="Calibri"/>
                <a:cs typeface="Calibri"/>
              </a:rPr>
              <a:t>thumb	</a:t>
            </a:r>
            <a:r>
              <a:rPr sz="2400" dirty="0">
                <a:latin typeface="Calibri"/>
                <a:cs typeface="Calibri"/>
              </a:rPr>
              <a:t>based	</a:t>
            </a:r>
            <a:r>
              <a:rPr sz="2400" spc="5" dirty="0">
                <a:latin typeface="Calibri"/>
                <a:cs typeface="Calibri"/>
              </a:rPr>
              <a:t>on	</a:t>
            </a:r>
            <a:r>
              <a:rPr sz="2400" spc="-15" dirty="0">
                <a:latin typeface="Calibri"/>
                <a:cs typeface="Calibri"/>
              </a:rPr>
              <a:t>previous	</a:t>
            </a:r>
            <a:r>
              <a:rPr sz="2400" spc="-5" dirty="0">
                <a:latin typeface="Calibri"/>
                <a:cs typeface="Calibri"/>
              </a:rPr>
              <a:t>experiences,</a:t>
            </a:r>
            <a:endParaRPr sz="24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latin typeface="Calibri"/>
                <a:cs typeface="Calibri"/>
              </a:rPr>
              <a:t>awareness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approaches,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guaranteed.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2454</Words>
  <Application>Microsoft Office PowerPoint</Application>
  <PresentationFormat>Widescreen</PresentationFormat>
  <Paragraphs>269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Cambria Math</vt:lpstr>
      <vt:lpstr>Times New Roman</vt:lpstr>
      <vt:lpstr>Verdana</vt:lpstr>
      <vt:lpstr>Wingdings</vt:lpstr>
      <vt:lpstr>Office Theme</vt:lpstr>
      <vt:lpstr>Knowledge Representation and Reasoning  Part-1</vt:lpstr>
      <vt:lpstr>PowerPoint Presentation</vt:lpstr>
      <vt:lpstr>PowerPoint Presentation</vt:lpstr>
      <vt:lpstr>PowerPoint Presentation</vt:lpstr>
      <vt:lpstr>PowerPoint Presentation</vt:lpstr>
      <vt:lpstr>1. Declarative Knowledge:</vt:lpstr>
      <vt:lpstr>PowerPoint Presentation</vt:lpstr>
      <vt:lpstr>3. Meta-knowledge:</vt:lpstr>
      <vt:lpstr>PowerPoint Presentation</vt:lpstr>
      <vt:lpstr>PowerPoint Presentation</vt:lpstr>
      <vt:lpstr>Relationship between Knowledge and Intelligence:</vt:lpstr>
      <vt:lpstr>Cycle of knowledge</vt:lpstr>
      <vt:lpstr>Approaches of Knowledge Representation</vt:lpstr>
      <vt:lpstr>1. Logical Representation: It is a language type representation with some definite  rules which deals with the propositions and has no ambiguity. It represents a  conclusion based on various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Connectives</vt:lpstr>
      <vt:lpstr>Truth Tables of Logical Connectors</vt:lpstr>
      <vt:lpstr>PowerPoint Presentation</vt:lpstr>
      <vt:lpstr>Note: We can create truth table for more than three propositions</vt:lpstr>
      <vt:lpstr>Construct a truth table for ¬ P 𝖠(P →Q)</vt:lpstr>
      <vt:lpstr>Show that (P →Q) V (Q →P) is a tautology.</vt:lpstr>
      <vt:lpstr>Truth table for (P →Q) 𝖠 (Q →R)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Elements of First-order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1: Every house is a physical object</vt:lpstr>
      <vt:lpstr>Example 4: “Everybody owns a house” is translated as</vt:lpstr>
      <vt:lpstr>Example 6: “Ram does not own a house” is translated 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and Reasoning  Part-1</dc:title>
  <cp:lastModifiedBy>GOURAV JAIN</cp:lastModifiedBy>
  <cp:revision>35</cp:revision>
  <dcterms:created xsi:type="dcterms:W3CDTF">2023-03-27T00:20:07Z</dcterms:created>
  <dcterms:modified xsi:type="dcterms:W3CDTF">2023-04-11T17:02:41Z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2023-03-26T00:00:00Z</vt:filetime>
  </property>
  <property fmtid="{D5CDD505-2E9C-101B-9397-08002B2CF9AE}" pid="3" name="LastSaved">
    <vt:filetime>2023-03-27T00:00:00Z</vt:filetime>
  </property>
</Properties>
</file>