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78" r:id="rId7"/>
    <p:sldId id="261" r:id="rId8"/>
    <p:sldId id="262" r:id="rId9"/>
    <p:sldId id="263" r:id="rId10"/>
    <p:sldId id="264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7E8D3-1A56-4C0E-B195-3F8B9DD17943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176B1-81DB-4D60-BAA9-47F17579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4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176B1-81DB-4D60-BAA9-47F175798F0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1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F176B1-81DB-4D60-BAA9-47F175798F0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9679"/>
            <a:ext cx="12192000" cy="71120"/>
          </a:xfrm>
          <a:custGeom>
            <a:avLst/>
            <a:gdLst/>
            <a:ahLst/>
            <a:cxnLst/>
            <a:rect l="l" t="t" r="r" b="b"/>
            <a:pathLst>
              <a:path w="12192000" h="71120">
                <a:moveTo>
                  <a:pt x="12192000" y="0"/>
                </a:moveTo>
                <a:lnTo>
                  <a:pt x="0" y="0"/>
                </a:lnTo>
                <a:lnTo>
                  <a:pt x="0" y="71120"/>
                </a:lnTo>
                <a:lnTo>
                  <a:pt x="12192000" y="71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6319" y="543623"/>
            <a:ext cx="185293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107" y="1452499"/>
            <a:ext cx="7845425" cy="469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054" y="1120393"/>
            <a:ext cx="713295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2920" marR="5080" indent="-303022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C00000"/>
                </a:solidFill>
              </a:rPr>
              <a:t>Knowledge</a:t>
            </a:r>
            <a:r>
              <a:rPr sz="3200" spc="-8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Representation</a:t>
            </a:r>
            <a:r>
              <a:rPr sz="3200" spc="-114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and</a:t>
            </a:r>
            <a:r>
              <a:rPr sz="3200" spc="5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Reasoning </a:t>
            </a:r>
            <a:r>
              <a:rPr sz="3200" spc="-71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Part-II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19600" y="838200"/>
            <a:ext cx="7467600" cy="5588000"/>
            <a:chOff x="1432560" y="508000"/>
            <a:chExt cx="8778240" cy="558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6861" y="600037"/>
              <a:ext cx="7925154" cy="53732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37640" y="513080"/>
              <a:ext cx="8768080" cy="5577840"/>
            </a:xfrm>
            <a:custGeom>
              <a:avLst/>
              <a:gdLst/>
              <a:ahLst/>
              <a:cxnLst/>
              <a:rect l="l" t="t" r="r" b="b"/>
              <a:pathLst>
                <a:path w="8768080" h="5577840">
                  <a:moveTo>
                    <a:pt x="0" y="5577840"/>
                  </a:moveTo>
                  <a:lnTo>
                    <a:pt x="8768080" y="5577840"/>
                  </a:lnTo>
                  <a:lnTo>
                    <a:pt x="8768080" y="0"/>
                  </a:lnTo>
                  <a:lnTo>
                    <a:pt x="0" y="0"/>
                  </a:lnTo>
                  <a:lnTo>
                    <a:pt x="0" y="557784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91B5FD0F-CB63-CEF4-A877-D09EC91ED923}"/>
              </a:ext>
            </a:extLst>
          </p:cNvPr>
          <p:cNvSpPr txBox="1"/>
          <p:nvPr/>
        </p:nvSpPr>
        <p:spPr>
          <a:xfrm>
            <a:off x="304800" y="381000"/>
            <a:ext cx="6587490" cy="4492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80" dirty="0">
                <a:latin typeface="Cambria"/>
                <a:cs typeface="Cambria"/>
              </a:rPr>
              <a:t>Represent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following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KB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semantic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networks.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cat.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caught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bird.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owned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John.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ginger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colour.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00" dirty="0">
                <a:latin typeface="Cambria"/>
                <a:cs typeface="Cambria"/>
              </a:rPr>
              <a:t>Cats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like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cream.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sat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mat.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mammal.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bird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animal.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40" dirty="0">
                <a:latin typeface="Cambria"/>
                <a:cs typeface="Cambria"/>
              </a:rPr>
              <a:t>All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mammals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animals.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55" dirty="0">
                <a:latin typeface="Cambria"/>
                <a:cs typeface="Cambria"/>
              </a:rPr>
              <a:t>Mammals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have </a:t>
            </a:r>
            <a:r>
              <a:rPr sz="2400" spc="100" dirty="0">
                <a:latin typeface="Cambria"/>
                <a:cs typeface="Cambria"/>
              </a:rPr>
              <a:t>fur.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57A19B7-DB28-D735-615A-37DEDABBC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3400"/>
            <a:ext cx="5204911" cy="2286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C25DAA-2BE3-992F-2594-E2A74F78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685800"/>
            <a:ext cx="3343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41107" y="1452499"/>
            <a:ext cx="7845425" cy="47162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  <a:tab pos="1832610" algn="l"/>
                <a:tab pos="2656205" algn="l"/>
                <a:tab pos="3337560" algn="l"/>
                <a:tab pos="4618355" algn="l"/>
                <a:tab pos="5554345" algn="l"/>
                <a:tab pos="6032500" algn="l"/>
              </a:tabLst>
            </a:pPr>
            <a:r>
              <a:rPr spc="125" dirty="0"/>
              <a:t>Semantic	</a:t>
            </a:r>
            <a:r>
              <a:rPr spc="85" dirty="0"/>
              <a:t>nets	are	</a:t>
            </a:r>
            <a:r>
              <a:rPr spc="120" dirty="0"/>
              <a:t>natural	</a:t>
            </a:r>
            <a:r>
              <a:rPr spc="80" dirty="0"/>
              <a:t>ways	</a:t>
            </a:r>
            <a:r>
              <a:rPr spc="-5" dirty="0"/>
              <a:t>of	</a:t>
            </a:r>
            <a:r>
              <a:rPr spc="70" dirty="0"/>
              <a:t>representing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pc="80" dirty="0"/>
              <a:t>binary</a:t>
            </a:r>
            <a:r>
              <a:rPr spc="185" dirty="0"/>
              <a:t> </a:t>
            </a:r>
            <a:r>
              <a:rPr spc="60" dirty="0"/>
              <a:t>predicates</a:t>
            </a:r>
            <a:r>
              <a:rPr spc="190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55" dirty="0"/>
              <a:t>predicate</a:t>
            </a:r>
            <a:r>
              <a:rPr spc="185" dirty="0"/>
              <a:t> </a:t>
            </a:r>
            <a:r>
              <a:rPr spc="25" dirty="0"/>
              <a:t>logic</a:t>
            </a:r>
            <a:r>
              <a:rPr spc="165" dirty="0"/>
              <a:t> </a:t>
            </a:r>
            <a:r>
              <a:rPr spc="70" dirty="0"/>
              <a:t>like:</a:t>
            </a:r>
          </a:p>
          <a:p>
            <a:pPr marL="653415" lvl="1" indent="-275590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80487"/>
              <a:buFont typeface="Segoe UI Symbol"/>
              <a:buChar char="⚫"/>
              <a:tabLst>
                <a:tab pos="653415" algn="l"/>
                <a:tab pos="654050" algn="l"/>
              </a:tabLst>
            </a:pPr>
            <a:r>
              <a:rPr sz="2050" spc="80" dirty="0">
                <a:latin typeface="Cambria"/>
                <a:cs typeface="Cambria"/>
              </a:rPr>
              <a:t>Team(Pee-Wee-Resse,Brooklyn</a:t>
            </a:r>
            <a:r>
              <a:rPr sz="2050" spc="484" dirty="0">
                <a:latin typeface="Cambria"/>
                <a:cs typeface="Cambria"/>
              </a:rPr>
              <a:t> </a:t>
            </a:r>
            <a:r>
              <a:rPr sz="2050" spc="60" dirty="0">
                <a:latin typeface="Cambria"/>
                <a:cs typeface="Cambria"/>
              </a:rPr>
              <a:t>Dodgers)</a:t>
            </a:r>
            <a:endParaRPr sz="2050" dirty="0">
              <a:latin typeface="Cambria"/>
              <a:cs typeface="Cambria"/>
            </a:endParaRPr>
          </a:p>
          <a:p>
            <a:pPr marL="653415" lvl="1" indent="-275590">
              <a:lnSpc>
                <a:spcPct val="100000"/>
              </a:lnSpc>
              <a:spcBef>
                <a:spcPts val="580"/>
              </a:spcBef>
              <a:buClr>
                <a:srgbClr val="FD8537"/>
              </a:buClr>
              <a:buSzPct val="80487"/>
              <a:buFont typeface="Segoe UI Symbol"/>
              <a:buChar char="⚫"/>
              <a:tabLst>
                <a:tab pos="653415" algn="l"/>
                <a:tab pos="654050" algn="l"/>
              </a:tabLst>
            </a:pPr>
            <a:r>
              <a:rPr sz="2050" spc="75" dirty="0">
                <a:latin typeface="Cambria"/>
                <a:cs typeface="Cambria"/>
              </a:rPr>
              <a:t>Uniform_color(Pee-Wee-Resse,blue)</a:t>
            </a:r>
            <a:endParaRPr sz="205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D8537"/>
              </a:buClr>
              <a:buFont typeface="Segoe UI Symbol"/>
              <a:buChar char="⚫"/>
            </a:pPr>
            <a:endParaRPr sz="3150" dirty="0"/>
          </a:p>
          <a:p>
            <a:pPr marL="287020" indent="-274955" algn="just">
              <a:lnSpc>
                <a:spcPct val="100000"/>
              </a:lnSpc>
              <a:buClr>
                <a:srgbClr val="FD8537"/>
              </a:buClr>
              <a:buSzPct val="70731"/>
              <a:buFont typeface="Wingdings"/>
              <a:buChar char=""/>
              <a:tabLst>
                <a:tab pos="287655" algn="l"/>
              </a:tabLst>
            </a:pPr>
            <a:r>
              <a:rPr sz="2050" b="1" spc="155" dirty="0">
                <a:highlight>
                  <a:srgbClr val="FFFF00"/>
                </a:highlight>
              </a:rPr>
              <a:t>Unary </a:t>
            </a:r>
            <a:r>
              <a:rPr sz="2050" b="1" spc="305" dirty="0">
                <a:highlight>
                  <a:srgbClr val="FFFF00"/>
                </a:highlight>
              </a:rPr>
              <a:t> </a:t>
            </a:r>
            <a:r>
              <a:rPr sz="2050" b="1" spc="80" dirty="0">
                <a:highlight>
                  <a:srgbClr val="FFFF00"/>
                </a:highlight>
              </a:rPr>
              <a:t>predicates </a:t>
            </a:r>
            <a:r>
              <a:rPr sz="2050" b="1" spc="465" dirty="0">
                <a:highlight>
                  <a:srgbClr val="FFFF00"/>
                </a:highlight>
              </a:rPr>
              <a:t> </a:t>
            </a:r>
            <a:r>
              <a:rPr sz="2050" b="1" spc="95" dirty="0">
                <a:highlight>
                  <a:srgbClr val="FFFF00"/>
                </a:highlight>
              </a:rPr>
              <a:t>can </a:t>
            </a:r>
            <a:r>
              <a:rPr sz="2050" b="1" spc="459" dirty="0">
                <a:highlight>
                  <a:srgbClr val="FFFF00"/>
                </a:highlight>
              </a:rPr>
              <a:t> </a:t>
            </a:r>
            <a:r>
              <a:rPr sz="2050" b="1" spc="15" dirty="0">
                <a:highlight>
                  <a:srgbClr val="FFFF00"/>
                </a:highlight>
              </a:rPr>
              <a:t>be  </a:t>
            </a:r>
            <a:r>
              <a:rPr sz="2050" b="1" spc="55" dirty="0">
                <a:highlight>
                  <a:srgbClr val="FFFF00"/>
                </a:highlight>
              </a:rPr>
              <a:t> </a:t>
            </a:r>
            <a:r>
              <a:rPr sz="2050" b="1" spc="60" dirty="0">
                <a:highlight>
                  <a:srgbClr val="FFFF00"/>
                </a:highlight>
              </a:rPr>
              <a:t>converted </a:t>
            </a:r>
            <a:r>
              <a:rPr sz="2050" b="1" spc="495" dirty="0">
                <a:highlight>
                  <a:srgbClr val="FFFF00"/>
                </a:highlight>
              </a:rPr>
              <a:t> </a:t>
            </a:r>
            <a:r>
              <a:rPr sz="2050" b="1" spc="95" dirty="0">
                <a:highlight>
                  <a:srgbClr val="FFFF00"/>
                </a:highlight>
              </a:rPr>
              <a:t>in </a:t>
            </a:r>
            <a:r>
              <a:rPr sz="2050" b="1" spc="450" dirty="0">
                <a:highlight>
                  <a:srgbClr val="FFFF00"/>
                </a:highlight>
              </a:rPr>
              <a:t> </a:t>
            </a:r>
            <a:r>
              <a:rPr sz="2050" b="1" spc="95" dirty="0">
                <a:highlight>
                  <a:srgbClr val="FFFF00"/>
                </a:highlight>
              </a:rPr>
              <a:t>binary </a:t>
            </a:r>
            <a:r>
              <a:rPr sz="2050" b="1" spc="455" dirty="0">
                <a:highlight>
                  <a:srgbClr val="FFFF00"/>
                </a:highlight>
              </a:rPr>
              <a:t> </a:t>
            </a:r>
            <a:r>
              <a:rPr sz="2050" b="1" spc="70" dirty="0">
                <a:highlight>
                  <a:srgbClr val="FFFF00"/>
                </a:highlight>
              </a:rPr>
              <a:t>predicates</a:t>
            </a:r>
            <a:r>
              <a:rPr lang="en-IN" sz="2050" b="1" spc="70" dirty="0">
                <a:highlight>
                  <a:srgbClr val="FFFF00"/>
                </a:highlight>
              </a:rPr>
              <a:t> </a:t>
            </a:r>
            <a:r>
              <a:rPr sz="2050" spc="105" dirty="0"/>
              <a:t>using</a:t>
            </a:r>
            <a:r>
              <a:rPr sz="2050" spc="185" dirty="0"/>
              <a:t> </a:t>
            </a:r>
            <a:r>
              <a:rPr sz="2050" spc="90" dirty="0"/>
              <a:t>instance</a:t>
            </a:r>
            <a:r>
              <a:rPr sz="2050" spc="260" dirty="0"/>
              <a:t> </a:t>
            </a:r>
            <a:r>
              <a:rPr sz="2050" spc="100" dirty="0"/>
              <a:t>and</a:t>
            </a:r>
            <a:r>
              <a:rPr sz="2050" spc="190" dirty="0"/>
              <a:t> </a:t>
            </a:r>
            <a:r>
              <a:rPr sz="2050" spc="75" dirty="0"/>
              <a:t>is</a:t>
            </a:r>
            <a:r>
              <a:rPr sz="2050" spc="95" dirty="0"/>
              <a:t> </a:t>
            </a:r>
            <a:r>
              <a:rPr sz="2050" spc="155" dirty="0"/>
              <a:t>a</a:t>
            </a:r>
            <a:r>
              <a:rPr sz="2050" spc="135" dirty="0"/>
              <a:t> </a:t>
            </a:r>
            <a:r>
              <a:rPr sz="2050" spc="85" dirty="0"/>
              <a:t>relations.</a:t>
            </a:r>
            <a:endParaRPr sz="2050" dirty="0"/>
          </a:p>
          <a:p>
            <a:pPr marL="287020" marR="10160" algn="just">
              <a:lnSpc>
                <a:spcPct val="104299"/>
              </a:lnSpc>
              <a:spcBef>
                <a:spcPts val="560"/>
              </a:spcBef>
            </a:pPr>
            <a:r>
              <a:rPr sz="2050" spc="95" dirty="0"/>
              <a:t>For</a:t>
            </a:r>
            <a:r>
              <a:rPr sz="2050" spc="100" dirty="0"/>
              <a:t> </a:t>
            </a:r>
            <a:r>
              <a:rPr sz="2050" spc="95" dirty="0"/>
              <a:t>example </a:t>
            </a:r>
            <a:r>
              <a:rPr sz="2050" spc="90" dirty="0"/>
              <a:t>man(marcus)</a:t>
            </a:r>
            <a:r>
              <a:rPr sz="2050" spc="95" dirty="0"/>
              <a:t> can </a:t>
            </a:r>
            <a:r>
              <a:rPr sz="2050" spc="55" dirty="0"/>
              <a:t>be</a:t>
            </a:r>
            <a:r>
              <a:rPr sz="2050" spc="60" dirty="0"/>
              <a:t> converted</a:t>
            </a:r>
            <a:r>
              <a:rPr sz="2050" spc="65" dirty="0"/>
              <a:t> </a:t>
            </a:r>
            <a:r>
              <a:rPr sz="2050" spc="80" dirty="0"/>
              <a:t>into</a:t>
            </a:r>
            <a:r>
              <a:rPr sz="2050" spc="85" dirty="0"/>
              <a:t> </a:t>
            </a:r>
            <a:r>
              <a:rPr sz="2050" spc="105" dirty="0"/>
              <a:t>semantic </a:t>
            </a:r>
            <a:r>
              <a:rPr sz="2050" spc="110" dirty="0"/>
              <a:t> </a:t>
            </a:r>
            <a:r>
              <a:rPr sz="2050" spc="70" dirty="0"/>
              <a:t>network</a:t>
            </a:r>
            <a:r>
              <a:rPr sz="2050" spc="240" dirty="0"/>
              <a:t> </a:t>
            </a:r>
            <a:r>
              <a:rPr sz="2050" spc="40" dirty="0"/>
              <a:t>by</a:t>
            </a:r>
            <a:r>
              <a:rPr sz="2050" spc="190" dirty="0"/>
              <a:t> </a:t>
            </a:r>
            <a:r>
              <a:rPr sz="2050" spc="80" dirty="0"/>
              <a:t>representing</a:t>
            </a:r>
            <a:r>
              <a:rPr sz="2050" spc="204" dirty="0"/>
              <a:t> </a:t>
            </a:r>
            <a:r>
              <a:rPr sz="2050" spc="90" dirty="0"/>
              <a:t>it</a:t>
            </a:r>
            <a:r>
              <a:rPr sz="2050" spc="100" dirty="0"/>
              <a:t> as</a:t>
            </a:r>
            <a:r>
              <a:rPr sz="2050" spc="180" dirty="0"/>
              <a:t> </a:t>
            </a:r>
            <a:r>
              <a:rPr sz="2050" spc="85" dirty="0"/>
              <a:t>instance(marcus,man)</a:t>
            </a:r>
            <a:endParaRPr sz="2050" dirty="0"/>
          </a:p>
          <a:p>
            <a:pPr marL="287020" marR="5080" indent="-274955" algn="just">
              <a:lnSpc>
                <a:spcPct val="102000"/>
              </a:lnSpc>
              <a:spcBef>
                <a:spcPts val="615"/>
              </a:spcBef>
              <a:buClr>
                <a:srgbClr val="FD8537"/>
              </a:buClr>
              <a:buSzPct val="70731"/>
              <a:buFont typeface="Wingdings"/>
              <a:buChar char=""/>
              <a:tabLst>
                <a:tab pos="287655" algn="l"/>
              </a:tabLst>
            </a:pPr>
            <a:r>
              <a:rPr sz="2050" spc="95" dirty="0"/>
              <a:t>Three </a:t>
            </a:r>
            <a:r>
              <a:rPr sz="2050" spc="10" dirty="0"/>
              <a:t>or </a:t>
            </a:r>
            <a:r>
              <a:rPr sz="2050" spc="55" dirty="0"/>
              <a:t>more </a:t>
            </a:r>
            <a:r>
              <a:rPr sz="2050" spc="95" dirty="0"/>
              <a:t>arity </a:t>
            </a:r>
            <a:r>
              <a:rPr sz="2050" spc="80" dirty="0"/>
              <a:t>predicates </a:t>
            </a:r>
            <a:r>
              <a:rPr sz="2050" spc="95" dirty="0"/>
              <a:t>can </a:t>
            </a:r>
            <a:r>
              <a:rPr sz="2050" spc="15" dirty="0"/>
              <a:t>be </a:t>
            </a:r>
            <a:r>
              <a:rPr sz="2050" spc="60" dirty="0"/>
              <a:t>converted </a:t>
            </a:r>
            <a:r>
              <a:rPr sz="2050" spc="80" dirty="0"/>
              <a:t>into </a:t>
            </a:r>
            <a:r>
              <a:rPr sz="2050" spc="95" dirty="0"/>
              <a:t>binary </a:t>
            </a:r>
            <a:r>
              <a:rPr sz="2050" spc="100" dirty="0"/>
              <a:t> </a:t>
            </a:r>
            <a:r>
              <a:rPr sz="2050" spc="75" dirty="0"/>
              <a:t>form</a:t>
            </a:r>
            <a:r>
              <a:rPr sz="2050" spc="80" dirty="0"/>
              <a:t> </a:t>
            </a:r>
            <a:r>
              <a:rPr sz="2050" spc="40" dirty="0"/>
              <a:t>by</a:t>
            </a:r>
            <a:r>
              <a:rPr sz="2050" spc="45" dirty="0"/>
              <a:t> </a:t>
            </a:r>
            <a:r>
              <a:rPr sz="2050" spc="90" dirty="0">
                <a:solidFill>
                  <a:srgbClr val="FF0000"/>
                </a:solidFill>
              </a:rPr>
              <a:t>creating</a:t>
            </a:r>
            <a:r>
              <a:rPr sz="2050" spc="95" dirty="0">
                <a:solidFill>
                  <a:srgbClr val="FF0000"/>
                </a:solidFill>
              </a:rPr>
              <a:t> </a:t>
            </a:r>
            <a:r>
              <a:rPr sz="2050" spc="90" dirty="0">
                <a:solidFill>
                  <a:srgbClr val="FF0000"/>
                </a:solidFill>
              </a:rPr>
              <a:t>new</a:t>
            </a:r>
            <a:r>
              <a:rPr sz="2050" spc="95" dirty="0">
                <a:solidFill>
                  <a:srgbClr val="FF0000"/>
                </a:solidFill>
              </a:rPr>
              <a:t> </a:t>
            </a:r>
            <a:r>
              <a:rPr sz="2050" spc="55" dirty="0">
                <a:solidFill>
                  <a:srgbClr val="FF0000"/>
                </a:solidFill>
              </a:rPr>
              <a:t>objects</a:t>
            </a:r>
            <a:r>
              <a:rPr sz="2050" spc="60" dirty="0">
                <a:solidFill>
                  <a:srgbClr val="FF0000"/>
                </a:solidFill>
              </a:rPr>
              <a:t> </a:t>
            </a:r>
            <a:r>
              <a:rPr sz="2050" spc="85" dirty="0"/>
              <a:t>representing</a:t>
            </a:r>
            <a:r>
              <a:rPr sz="2050" spc="625" dirty="0"/>
              <a:t> </a:t>
            </a:r>
            <a:r>
              <a:rPr sz="2050" spc="95" dirty="0"/>
              <a:t>the</a:t>
            </a:r>
            <a:r>
              <a:rPr sz="2050" spc="100" dirty="0"/>
              <a:t> </a:t>
            </a:r>
            <a:r>
              <a:rPr sz="2050" spc="90" dirty="0"/>
              <a:t>entire </a:t>
            </a:r>
            <a:r>
              <a:rPr sz="2050" spc="95" dirty="0"/>
              <a:t> </a:t>
            </a:r>
            <a:r>
              <a:rPr sz="2050" spc="70" dirty="0"/>
              <a:t>predicate  </a:t>
            </a:r>
            <a:r>
              <a:rPr sz="2050" spc="100" dirty="0"/>
              <a:t>statement and </a:t>
            </a:r>
            <a:r>
              <a:rPr sz="2050" spc="120" dirty="0"/>
              <a:t>then </a:t>
            </a:r>
            <a:r>
              <a:rPr sz="2050" spc="90" dirty="0"/>
              <a:t>representing </a:t>
            </a:r>
            <a:r>
              <a:rPr sz="2050" spc="90" dirty="0">
                <a:solidFill>
                  <a:srgbClr val="FF0000"/>
                </a:solidFill>
              </a:rPr>
              <a:t>relationships </a:t>
            </a:r>
            <a:r>
              <a:rPr sz="2050" spc="5" dirty="0"/>
              <a:t>of </a:t>
            </a:r>
            <a:r>
              <a:rPr sz="2050" spc="10" dirty="0"/>
              <a:t> </a:t>
            </a:r>
            <a:r>
              <a:rPr sz="2050" spc="95" dirty="0"/>
              <a:t>all</a:t>
            </a:r>
            <a:r>
              <a:rPr sz="2050" spc="170" dirty="0"/>
              <a:t> </a:t>
            </a:r>
            <a:r>
              <a:rPr sz="2050" spc="30" dirty="0">
                <a:solidFill>
                  <a:srgbClr val="FF0000"/>
                </a:solidFill>
              </a:rPr>
              <a:t>old</a:t>
            </a:r>
            <a:r>
              <a:rPr sz="2050" spc="195" dirty="0">
                <a:solidFill>
                  <a:srgbClr val="FF0000"/>
                </a:solidFill>
              </a:rPr>
              <a:t> </a:t>
            </a:r>
            <a:r>
              <a:rPr sz="2050" spc="45" dirty="0">
                <a:solidFill>
                  <a:srgbClr val="FF0000"/>
                </a:solidFill>
              </a:rPr>
              <a:t>objects</a:t>
            </a:r>
            <a:r>
              <a:rPr sz="2050" spc="195" dirty="0">
                <a:solidFill>
                  <a:srgbClr val="FF0000"/>
                </a:solidFill>
              </a:rPr>
              <a:t> </a:t>
            </a:r>
            <a:r>
              <a:rPr sz="2050" spc="80" dirty="0"/>
              <a:t>with</a:t>
            </a:r>
            <a:r>
              <a:rPr sz="2050" spc="275" dirty="0"/>
              <a:t> </a:t>
            </a:r>
            <a:r>
              <a:rPr sz="2050" spc="95" dirty="0">
                <a:solidFill>
                  <a:srgbClr val="FF0000"/>
                </a:solidFill>
              </a:rPr>
              <a:t>this</a:t>
            </a:r>
            <a:r>
              <a:rPr sz="2050" spc="185" dirty="0">
                <a:solidFill>
                  <a:srgbClr val="FF0000"/>
                </a:solidFill>
              </a:rPr>
              <a:t> </a:t>
            </a:r>
            <a:r>
              <a:rPr sz="2050" spc="65" dirty="0">
                <a:solidFill>
                  <a:srgbClr val="FF0000"/>
                </a:solidFill>
              </a:rPr>
              <a:t>new</a:t>
            </a:r>
            <a:r>
              <a:rPr sz="2050" spc="170" dirty="0">
                <a:solidFill>
                  <a:srgbClr val="FF0000"/>
                </a:solidFill>
              </a:rPr>
              <a:t> </a:t>
            </a:r>
            <a:r>
              <a:rPr sz="2050" spc="55" dirty="0">
                <a:solidFill>
                  <a:srgbClr val="FF0000"/>
                </a:solidFill>
              </a:rPr>
              <a:t>object.</a:t>
            </a:r>
            <a:endParaRPr sz="20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5676" y="615315"/>
            <a:ext cx="715137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5565" marR="5080" indent="-2603500">
              <a:lnSpc>
                <a:spcPct val="100000"/>
              </a:lnSpc>
              <a:spcBef>
                <a:spcPts val="105"/>
              </a:spcBef>
            </a:pPr>
            <a:r>
              <a:rPr spc="330" dirty="0">
                <a:latin typeface="Cambria"/>
                <a:cs typeface="Cambria"/>
              </a:rPr>
              <a:t>R</a:t>
            </a:r>
            <a:r>
              <a:rPr sz="2250" spc="330" dirty="0">
                <a:latin typeface="Cambria"/>
                <a:cs typeface="Cambria"/>
              </a:rPr>
              <a:t>EPRESENTING</a:t>
            </a:r>
            <a:r>
              <a:rPr sz="2250" spc="434" dirty="0">
                <a:latin typeface="Cambria"/>
                <a:cs typeface="Cambria"/>
              </a:rPr>
              <a:t> </a:t>
            </a:r>
            <a:r>
              <a:rPr spc="260" dirty="0">
                <a:latin typeface="Cambria"/>
                <a:cs typeface="Cambria"/>
              </a:rPr>
              <a:t>N</a:t>
            </a:r>
            <a:r>
              <a:rPr sz="2250" spc="260" dirty="0">
                <a:latin typeface="Cambria"/>
                <a:cs typeface="Cambria"/>
              </a:rPr>
              <a:t>ON</a:t>
            </a:r>
            <a:r>
              <a:rPr spc="260" dirty="0">
                <a:latin typeface="Cambria"/>
                <a:cs typeface="Cambria"/>
              </a:rPr>
              <a:t>-B</a:t>
            </a:r>
            <a:r>
              <a:rPr sz="2250" spc="260" dirty="0">
                <a:latin typeface="Cambria"/>
                <a:cs typeface="Cambria"/>
              </a:rPr>
              <a:t>INARY</a:t>
            </a:r>
            <a:r>
              <a:rPr sz="2250" spc="375" dirty="0">
                <a:latin typeface="Cambria"/>
                <a:cs typeface="Cambria"/>
              </a:rPr>
              <a:t> </a:t>
            </a:r>
            <a:r>
              <a:rPr spc="315" dirty="0">
                <a:latin typeface="Cambria"/>
                <a:cs typeface="Cambria"/>
              </a:rPr>
              <a:t>P</a:t>
            </a:r>
            <a:r>
              <a:rPr sz="2250" spc="315" dirty="0">
                <a:latin typeface="Cambria"/>
                <a:cs typeface="Cambria"/>
              </a:rPr>
              <a:t>REDICATES </a:t>
            </a:r>
            <a:r>
              <a:rPr sz="2250" spc="-480" dirty="0">
                <a:latin typeface="Cambria"/>
                <a:cs typeface="Cambria"/>
              </a:rPr>
              <a:t> </a:t>
            </a:r>
            <a:r>
              <a:rPr spc="295" dirty="0">
                <a:latin typeface="Cambria"/>
                <a:cs typeface="Cambria"/>
              </a:rPr>
              <a:t>R</a:t>
            </a:r>
            <a:r>
              <a:rPr sz="2250" spc="295" dirty="0">
                <a:latin typeface="Cambria"/>
                <a:cs typeface="Cambria"/>
              </a:rPr>
              <a:t>ELATIONS</a:t>
            </a:r>
            <a:endParaRPr sz="2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179" y="2336651"/>
            <a:ext cx="5638800" cy="3243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51201" y="1538668"/>
            <a:ext cx="330136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67567"/>
              <a:buFont typeface="Wingdings"/>
              <a:buChar char=""/>
              <a:tabLst>
                <a:tab pos="287020" algn="l"/>
                <a:tab pos="287655" algn="l"/>
              </a:tabLst>
            </a:pPr>
            <a:r>
              <a:rPr sz="1850" spc="465" dirty="0">
                <a:latin typeface="Cambria"/>
                <a:cs typeface="Cambria"/>
              </a:rPr>
              <a:t>J</a:t>
            </a:r>
            <a:r>
              <a:rPr sz="1850" spc="-30" dirty="0">
                <a:latin typeface="Cambria"/>
                <a:cs typeface="Cambria"/>
              </a:rPr>
              <a:t>o</a:t>
            </a:r>
            <a:r>
              <a:rPr sz="1850" spc="90" dirty="0">
                <a:latin typeface="Cambria"/>
                <a:cs typeface="Cambria"/>
              </a:rPr>
              <a:t>hn</a:t>
            </a:r>
            <a:r>
              <a:rPr sz="1850" spc="-95" dirty="0">
                <a:latin typeface="Cambria"/>
                <a:cs typeface="Cambria"/>
              </a:rPr>
              <a:t> </a:t>
            </a:r>
            <a:r>
              <a:rPr sz="1850" spc="45" dirty="0">
                <a:latin typeface="Cambria"/>
                <a:cs typeface="Cambria"/>
              </a:rPr>
              <a:t>g</a:t>
            </a:r>
            <a:r>
              <a:rPr sz="1850" spc="130" dirty="0">
                <a:latin typeface="Cambria"/>
                <a:cs typeface="Cambria"/>
              </a:rPr>
              <a:t>a</a:t>
            </a:r>
            <a:r>
              <a:rPr sz="1850" spc="25" dirty="0">
                <a:latin typeface="Cambria"/>
                <a:cs typeface="Cambria"/>
              </a:rPr>
              <a:t>v</a:t>
            </a:r>
            <a:r>
              <a:rPr sz="1850" spc="15" dirty="0">
                <a:latin typeface="Cambria"/>
                <a:cs typeface="Cambria"/>
              </a:rPr>
              <a:t>e</a:t>
            </a:r>
            <a:r>
              <a:rPr sz="1850" spc="110" dirty="0">
                <a:latin typeface="Cambria"/>
                <a:cs typeface="Cambria"/>
              </a:rPr>
              <a:t> </a:t>
            </a:r>
            <a:r>
              <a:rPr sz="1850" spc="245" dirty="0">
                <a:latin typeface="Cambria"/>
                <a:cs typeface="Cambria"/>
              </a:rPr>
              <a:t>M</a:t>
            </a:r>
            <a:r>
              <a:rPr sz="1850" spc="130" dirty="0">
                <a:latin typeface="Cambria"/>
                <a:cs typeface="Cambria"/>
              </a:rPr>
              <a:t>a</a:t>
            </a:r>
            <a:r>
              <a:rPr sz="1850" spc="30" dirty="0">
                <a:latin typeface="Cambria"/>
                <a:cs typeface="Cambria"/>
              </a:rPr>
              <a:t>r</a:t>
            </a:r>
            <a:r>
              <a:rPr sz="1850" spc="55" dirty="0">
                <a:latin typeface="Cambria"/>
                <a:cs typeface="Cambria"/>
              </a:rPr>
              <a:t>y</a:t>
            </a:r>
            <a:r>
              <a:rPr sz="1850" spc="-40" dirty="0">
                <a:latin typeface="Cambria"/>
                <a:cs typeface="Cambria"/>
              </a:rPr>
              <a:t> </a:t>
            </a:r>
            <a:r>
              <a:rPr sz="1850" spc="60" dirty="0">
                <a:latin typeface="Cambria"/>
                <a:cs typeface="Cambria"/>
              </a:rPr>
              <a:t>th</a:t>
            </a:r>
            <a:r>
              <a:rPr sz="1850" spc="75" dirty="0">
                <a:latin typeface="Cambria"/>
                <a:cs typeface="Cambria"/>
              </a:rPr>
              <a:t>e</a:t>
            </a:r>
            <a:r>
              <a:rPr sz="1850" spc="25" dirty="0">
                <a:latin typeface="Cambria"/>
                <a:cs typeface="Cambria"/>
              </a:rPr>
              <a:t> </a:t>
            </a:r>
            <a:r>
              <a:rPr sz="1850" spc="200" dirty="0">
                <a:latin typeface="Cambria"/>
                <a:cs typeface="Cambria"/>
              </a:rPr>
              <a:t>A</a:t>
            </a:r>
            <a:r>
              <a:rPr sz="1850" spc="150" dirty="0">
                <a:latin typeface="Cambria"/>
                <a:cs typeface="Cambria"/>
              </a:rPr>
              <a:t>I</a:t>
            </a:r>
            <a:r>
              <a:rPr sz="1850" spc="-40" dirty="0">
                <a:latin typeface="Cambria"/>
                <a:cs typeface="Cambria"/>
              </a:rPr>
              <a:t> </a:t>
            </a:r>
            <a:r>
              <a:rPr sz="1850" spc="20" dirty="0">
                <a:latin typeface="Cambria"/>
                <a:cs typeface="Cambria"/>
              </a:rPr>
              <a:t>b</a:t>
            </a:r>
            <a:r>
              <a:rPr sz="1850" spc="-30" dirty="0">
                <a:latin typeface="Cambria"/>
                <a:cs typeface="Cambria"/>
              </a:rPr>
              <a:t>oo</a:t>
            </a:r>
            <a:r>
              <a:rPr sz="1850" spc="120" dirty="0">
                <a:latin typeface="Cambria"/>
                <a:cs typeface="Cambria"/>
              </a:rPr>
              <a:t>k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9716" y="405066"/>
            <a:ext cx="715073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2614" marR="5080" indent="-1860550">
              <a:lnSpc>
                <a:spcPct val="100000"/>
              </a:lnSpc>
              <a:spcBef>
                <a:spcPts val="100"/>
              </a:spcBef>
            </a:pPr>
            <a:r>
              <a:rPr spc="330" dirty="0">
                <a:latin typeface="Cambria"/>
                <a:cs typeface="Cambria"/>
              </a:rPr>
              <a:t>R</a:t>
            </a:r>
            <a:r>
              <a:rPr sz="2250" spc="330" dirty="0">
                <a:latin typeface="Cambria"/>
                <a:cs typeface="Cambria"/>
              </a:rPr>
              <a:t>EPRESENTING</a:t>
            </a:r>
            <a:r>
              <a:rPr sz="2250" spc="430" dirty="0">
                <a:latin typeface="Cambria"/>
                <a:cs typeface="Cambria"/>
              </a:rPr>
              <a:t> </a:t>
            </a:r>
            <a:r>
              <a:rPr spc="260" dirty="0">
                <a:latin typeface="Cambria"/>
                <a:cs typeface="Cambria"/>
              </a:rPr>
              <a:t>N</a:t>
            </a:r>
            <a:r>
              <a:rPr sz="2250" spc="260" dirty="0">
                <a:latin typeface="Cambria"/>
                <a:cs typeface="Cambria"/>
              </a:rPr>
              <a:t>ON</a:t>
            </a:r>
            <a:r>
              <a:rPr spc="260" dirty="0">
                <a:latin typeface="Cambria"/>
                <a:cs typeface="Cambria"/>
              </a:rPr>
              <a:t>-B</a:t>
            </a:r>
            <a:r>
              <a:rPr sz="2250" spc="260" dirty="0">
                <a:latin typeface="Cambria"/>
                <a:cs typeface="Cambria"/>
              </a:rPr>
              <a:t>INARY</a:t>
            </a:r>
            <a:r>
              <a:rPr sz="2250" spc="375" dirty="0">
                <a:latin typeface="Cambria"/>
                <a:cs typeface="Cambria"/>
              </a:rPr>
              <a:t> </a:t>
            </a:r>
            <a:r>
              <a:rPr spc="315" dirty="0">
                <a:latin typeface="Cambria"/>
                <a:cs typeface="Cambria"/>
              </a:rPr>
              <a:t>P</a:t>
            </a:r>
            <a:r>
              <a:rPr sz="2250" spc="315" dirty="0">
                <a:latin typeface="Cambria"/>
                <a:cs typeface="Cambria"/>
              </a:rPr>
              <a:t>REDICATES </a:t>
            </a:r>
            <a:r>
              <a:rPr sz="2250" spc="-480" dirty="0">
                <a:latin typeface="Cambria"/>
                <a:cs typeface="Cambria"/>
              </a:rPr>
              <a:t> </a:t>
            </a:r>
            <a:r>
              <a:rPr spc="295" dirty="0">
                <a:latin typeface="Cambria"/>
                <a:cs typeface="Cambria"/>
              </a:rPr>
              <a:t>R</a:t>
            </a:r>
            <a:r>
              <a:rPr sz="2250" spc="295" dirty="0">
                <a:latin typeface="Cambria"/>
                <a:cs typeface="Cambria"/>
              </a:rPr>
              <a:t>ELATIONS</a:t>
            </a:r>
            <a:r>
              <a:rPr sz="2250" spc="395" dirty="0">
                <a:latin typeface="Cambria"/>
                <a:cs typeface="Cambria"/>
              </a:rPr>
              <a:t> </a:t>
            </a:r>
            <a:r>
              <a:rPr spc="260" dirty="0">
                <a:latin typeface="Cambria"/>
                <a:cs typeface="Cambria"/>
              </a:rPr>
              <a:t>C</a:t>
            </a:r>
            <a:r>
              <a:rPr sz="2250" spc="260" dirty="0">
                <a:latin typeface="Cambria"/>
                <a:cs typeface="Cambria"/>
              </a:rPr>
              <a:t>ONTD</a:t>
            </a:r>
            <a:r>
              <a:rPr spc="260" dirty="0">
                <a:latin typeface="Cambria"/>
                <a:cs typeface="Cambria"/>
              </a:rPr>
              <a:t>..</a:t>
            </a:r>
            <a:endParaRPr sz="2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543623"/>
            <a:ext cx="1851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920304"/>
            <a:ext cx="10036810" cy="53975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natural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knowledge.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25" dirty="0">
                <a:latin typeface="Calibri"/>
                <a:cs typeface="Calibri"/>
              </a:rPr>
              <a:t>s</a:t>
            </a:r>
            <a:r>
              <a:rPr sz="2400" spc="-7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c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2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nsp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nn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8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simple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easy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understand.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b="1" spc="-5" dirty="0">
                <a:latin typeface="Calibri"/>
                <a:cs typeface="Calibri"/>
              </a:rPr>
              <a:t>Disadvantages:</a:t>
            </a:r>
            <a:endParaRPr sz="28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take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computational</a:t>
            </a:r>
            <a:r>
              <a:rPr sz="2400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runtime </a:t>
            </a:r>
            <a:r>
              <a:rPr sz="2400" spc="-20" dirty="0">
                <a:latin typeface="Calibri"/>
                <a:cs typeface="Calibri"/>
              </a:rPr>
              <a:t>we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50"/>
              </a:spcBef>
            </a:pPr>
            <a:r>
              <a:rPr sz="2400" spc="-30" dirty="0">
                <a:latin typeface="Calibri"/>
                <a:cs typeface="Calibri"/>
              </a:rPr>
              <a:t>traverse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complete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tree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questions..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5" dirty="0">
                <a:latin typeface="Calibri"/>
                <a:cs typeface="Calibri"/>
              </a:rPr>
              <a:t>Also,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inadequate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equivalent</a:t>
            </a:r>
            <a:r>
              <a:rPr sz="2400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quantifiers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e.g.,</a:t>
            </a:r>
            <a:endParaRPr sz="240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 </a:t>
            </a:r>
            <a:r>
              <a:rPr sz="2400" spc="5" dirty="0">
                <a:latin typeface="Calibri"/>
                <a:cs typeface="Calibri"/>
              </a:rPr>
              <a:t>some,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intelligent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depend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creator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Semantic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networks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definition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link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319" y="543623"/>
            <a:ext cx="36696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3.</a:t>
            </a:r>
            <a:r>
              <a:rPr spc="-45" dirty="0"/>
              <a:t> </a:t>
            </a:r>
            <a:r>
              <a:rPr spc="-35" dirty="0"/>
              <a:t>Frame</a:t>
            </a:r>
            <a:r>
              <a:rPr spc="95" dirty="0"/>
              <a:t> </a:t>
            </a:r>
            <a:r>
              <a:rPr spc="-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920304"/>
            <a:ext cx="10324465" cy="33216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frame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1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5" dirty="0">
                <a:highlight>
                  <a:srgbClr val="FFFF00"/>
                </a:highlight>
                <a:latin typeface="Calibri"/>
                <a:cs typeface="Calibri"/>
              </a:rPr>
              <a:t>record</a:t>
            </a:r>
            <a:r>
              <a:rPr sz="2400" b="1" spc="17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35" dirty="0">
                <a:highlight>
                  <a:srgbClr val="FFFF00"/>
                </a:highlight>
                <a:latin typeface="Calibri"/>
                <a:cs typeface="Calibri"/>
              </a:rPr>
              <a:t>like</a:t>
            </a:r>
            <a:r>
              <a:rPr sz="2400" spc="10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structure</a:t>
            </a:r>
            <a:r>
              <a:rPr sz="2400" spc="2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that</a:t>
            </a:r>
            <a:r>
              <a:rPr sz="2400" spc="9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consists</a:t>
            </a:r>
            <a:r>
              <a:rPr sz="2400" spc="204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2400" spc="1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6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Calibri"/>
                <a:cs typeface="Calibri"/>
              </a:rPr>
              <a:t>collection</a:t>
            </a:r>
            <a:r>
              <a:rPr sz="2400" b="1" spc="17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2400" b="1" spc="2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b="1" spc="-15" dirty="0">
                <a:highlight>
                  <a:srgbClr val="FFFF00"/>
                </a:highlight>
                <a:latin typeface="Calibri"/>
                <a:cs typeface="Calibri"/>
              </a:rPr>
              <a:t>attributes</a:t>
            </a:r>
            <a:r>
              <a:rPr sz="2400" b="1" spc="19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b="1" spc="-10" dirty="0">
                <a:latin typeface="Calibri"/>
                <a:cs typeface="Calibri"/>
              </a:rPr>
              <a:t>values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describe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entity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 dirty="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AI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divides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substructures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by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25" dirty="0">
                <a:latin typeface="Calibri"/>
                <a:cs typeface="Calibri"/>
              </a:rPr>
              <a:t>y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15" dirty="0">
                <a:latin typeface="Calibri"/>
                <a:cs typeface="Calibri"/>
              </a:rPr>
              <a:t>ons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358140" indent="-346075">
              <a:lnSpc>
                <a:spcPct val="100000"/>
              </a:lnSpc>
              <a:spcBef>
                <a:spcPts val="14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20" dirty="0">
                <a:latin typeface="Calibri"/>
                <a:cs typeface="Calibri"/>
              </a:rPr>
              <a:t>Basically,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it</a:t>
            </a:r>
            <a:r>
              <a:rPr sz="2400" spc="1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consists</a:t>
            </a:r>
            <a:r>
              <a:rPr sz="2400" spc="13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2400" spc="1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collection</a:t>
            </a:r>
            <a:r>
              <a:rPr sz="2400" spc="1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2400" spc="1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slots</a:t>
            </a:r>
            <a:r>
              <a:rPr sz="2400" spc="204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2400" spc="2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slot</a:t>
            </a:r>
            <a:r>
              <a:rPr sz="2400" spc="10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dirty="0">
                <a:highlight>
                  <a:srgbClr val="FFFF00"/>
                </a:highlight>
                <a:latin typeface="Calibri"/>
                <a:cs typeface="Calibri"/>
              </a:rPr>
              <a:t>values</a:t>
            </a:r>
            <a:r>
              <a:rPr sz="2400" spc="1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of</a:t>
            </a:r>
            <a:r>
              <a:rPr sz="2400" spc="16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30" dirty="0">
                <a:highlight>
                  <a:srgbClr val="FFFF00"/>
                </a:highlight>
                <a:latin typeface="Calibri"/>
                <a:cs typeface="Calibri"/>
              </a:rPr>
              <a:t>any</a:t>
            </a:r>
            <a:r>
              <a:rPr sz="2400" spc="2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type</a:t>
            </a:r>
            <a:r>
              <a:rPr sz="2400" spc="19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and</a:t>
            </a:r>
            <a:r>
              <a:rPr sz="2400" spc="1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Calibri"/>
                <a:cs typeface="Calibri"/>
              </a:rPr>
              <a:t>size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8140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latin typeface="Calibri"/>
                <a:cs typeface="Calibri"/>
              </a:rPr>
              <a:t>Slots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values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facets.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775" y="1025677"/>
            <a:ext cx="10588625" cy="148309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020" algn="l"/>
              </a:tabLst>
            </a:pPr>
            <a:r>
              <a:rPr sz="2250" spc="120" dirty="0">
                <a:latin typeface="Cambria"/>
                <a:cs typeface="Cambria"/>
              </a:rPr>
              <a:t>Frames</a:t>
            </a:r>
            <a:r>
              <a:rPr sz="2250" spc="-90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are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145" dirty="0">
                <a:latin typeface="Cambria"/>
                <a:cs typeface="Cambria"/>
              </a:rPr>
              <a:t>a</a:t>
            </a:r>
            <a:r>
              <a:rPr sz="2250" spc="95" dirty="0">
                <a:latin typeface="Cambria"/>
                <a:cs typeface="Cambria"/>
              </a:rPr>
              <a:t> </a:t>
            </a:r>
            <a:r>
              <a:rPr sz="2250" spc="105" dirty="0">
                <a:latin typeface="Cambria"/>
                <a:cs typeface="Cambria"/>
              </a:rPr>
              <a:t>variant</a:t>
            </a:r>
            <a:r>
              <a:rPr sz="2250" spc="-80" dirty="0">
                <a:latin typeface="Cambria"/>
                <a:cs typeface="Cambria"/>
              </a:rPr>
              <a:t> </a:t>
            </a:r>
            <a:r>
              <a:rPr sz="2250" spc="-10" dirty="0">
                <a:latin typeface="Cambria"/>
                <a:cs typeface="Cambria"/>
              </a:rPr>
              <a:t>of</a:t>
            </a:r>
            <a:r>
              <a:rPr sz="2250" spc="114" dirty="0">
                <a:latin typeface="Cambria"/>
                <a:cs typeface="Cambria"/>
              </a:rPr>
              <a:t> </a:t>
            </a:r>
            <a:r>
              <a:rPr sz="2250" spc="85" dirty="0">
                <a:latin typeface="Cambria"/>
                <a:cs typeface="Cambria"/>
              </a:rPr>
              <a:t>semantic</a:t>
            </a:r>
            <a:r>
              <a:rPr sz="2250" spc="-125" dirty="0">
                <a:latin typeface="Cambria"/>
                <a:cs typeface="Cambria"/>
              </a:rPr>
              <a:t> </a:t>
            </a:r>
            <a:r>
              <a:rPr sz="2250" spc="55" dirty="0">
                <a:latin typeface="Cambria"/>
                <a:cs typeface="Cambria"/>
              </a:rPr>
              <a:t>networks</a:t>
            </a:r>
            <a:endParaRPr sz="2250" dirty="0">
              <a:latin typeface="Cambria"/>
              <a:cs typeface="Cambria"/>
            </a:endParaRPr>
          </a:p>
          <a:p>
            <a:pPr marL="287020" indent="-274320">
              <a:lnSpc>
                <a:spcPts val="2550"/>
              </a:lnSpc>
              <a:spcBef>
                <a:spcPts val="26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020" algn="l"/>
                <a:tab pos="815340" algn="l"/>
                <a:tab pos="1384935" algn="l"/>
                <a:tab pos="3072765" algn="l"/>
                <a:tab pos="4293235" algn="l"/>
                <a:tab pos="4689475" algn="l"/>
                <a:tab pos="4994910" algn="l"/>
                <a:tab pos="6113145" algn="l"/>
                <a:tab pos="6479540" algn="l"/>
                <a:tab pos="7425055" algn="l"/>
                <a:tab pos="7831455" algn="l"/>
              </a:tabLst>
            </a:pPr>
            <a:r>
              <a:rPr sz="2250" spc="130" dirty="0">
                <a:latin typeface="Cambria"/>
                <a:cs typeface="Cambria"/>
              </a:rPr>
              <a:t>All	</a:t>
            </a:r>
            <a:r>
              <a:rPr sz="2250" spc="80" dirty="0">
                <a:latin typeface="Cambria"/>
                <a:cs typeface="Cambria"/>
              </a:rPr>
              <a:t>the	</a:t>
            </a:r>
            <a:r>
              <a:rPr sz="2250" spc="50" dirty="0">
                <a:latin typeface="Cambria"/>
                <a:cs typeface="Cambria"/>
              </a:rPr>
              <a:t>information	</a:t>
            </a:r>
            <a:r>
              <a:rPr sz="2250" spc="55" dirty="0">
                <a:latin typeface="Cambria"/>
                <a:cs typeface="Cambria"/>
              </a:rPr>
              <a:t>relevant	</a:t>
            </a:r>
            <a:r>
              <a:rPr sz="2250" spc="20" dirty="0">
                <a:latin typeface="Cambria"/>
                <a:cs typeface="Cambria"/>
              </a:rPr>
              <a:t>to	</a:t>
            </a:r>
            <a:r>
              <a:rPr sz="2250" spc="145" dirty="0">
                <a:latin typeface="Cambria"/>
                <a:cs typeface="Cambria"/>
              </a:rPr>
              <a:t>a	</a:t>
            </a:r>
            <a:r>
              <a:rPr sz="2250" spc="15" dirty="0">
                <a:latin typeface="Cambria"/>
                <a:cs typeface="Cambria"/>
              </a:rPr>
              <a:t>concept	</a:t>
            </a:r>
            <a:r>
              <a:rPr sz="2250" spc="80" dirty="0">
                <a:latin typeface="Cambria"/>
                <a:cs typeface="Cambria"/>
              </a:rPr>
              <a:t>is	</a:t>
            </a:r>
            <a:r>
              <a:rPr sz="2250" spc="20" dirty="0">
                <a:latin typeface="Cambria"/>
                <a:cs typeface="Cambria"/>
              </a:rPr>
              <a:t>stored	</a:t>
            </a:r>
            <a:r>
              <a:rPr sz="2250" spc="100" dirty="0">
                <a:latin typeface="Cambria"/>
                <a:cs typeface="Cambria"/>
              </a:rPr>
              <a:t>in	</a:t>
            </a:r>
            <a:r>
              <a:rPr sz="2250" spc="145" dirty="0">
                <a:latin typeface="Cambria"/>
                <a:cs typeface="Cambria"/>
              </a:rPr>
              <a:t>a</a:t>
            </a:r>
            <a:r>
              <a:rPr lang="en-IN" sz="2250" spc="145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single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spc="40" dirty="0">
                <a:latin typeface="Cambria"/>
                <a:cs typeface="Cambria"/>
              </a:rPr>
              <a:t>complex</a:t>
            </a:r>
            <a:r>
              <a:rPr sz="2250" spc="-2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entity</a:t>
            </a:r>
            <a:r>
              <a:rPr sz="2250" spc="-10" dirty="0">
                <a:latin typeface="Cambria"/>
                <a:cs typeface="Cambria"/>
              </a:rPr>
              <a:t> </a:t>
            </a:r>
            <a:r>
              <a:rPr sz="2250" spc="65" dirty="0">
                <a:latin typeface="Cambria"/>
                <a:cs typeface="Cambria"/>
              </a:rPr>
              <a:t>called</a:t>
            </a:r>
            <a:r>
              <a:rPr sz="2250" spc="-20" dirty="0">
                <a:latin typeface="Cambria"/>
                <a:cs typeface="Cambria"/>
              </a:rPr>
              <a:t> </a:t>
            </a:r>
            <a:r>
              <a:rPr sz="2250" spc="145" dirty="0">
                <a:latin typeface="Cambria"/>
                <a:cs typeface="Cambria"/>
              </a:rPr>
              <a:t>a</a:t>
            </a:r>
            <a:r>
              <a:rPr sz="2250" spc="95" dirty="0">
                <a:latin typeface="Cambria"/>
                <a:cs typeface="Cambria"/>
              </a:rPr>
              <a:t> </a:t>
            </a:r>
            <a:r>
              <a:rPr sz="2250" spc="90" dirty="0">
                <a:latin typeface="Cambria"/>
                <a:cs typeface="Cambria"/>
              </a:rPr>
              <a:t>frame.</a:t>
            </a:r>
            <a:endParaRPr sz="2250" dirty="0">
              <a:latin typeface="Cambria"/>
              <a:cs typeface="Cambria"/>
            </a:endParaRPr>
          </a:p>
          <a:p>
            <a:pPr marL="286385" marR="5080" indent="-274320">
              <a:lnSpc>
                <a:spcPts val="2410"/>
              </a:lnSpc>
              <a:spcBef>
                <a:spcPts val="590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020" algn="l"/>
                <a:tab pos="2178050" algn="l"/>
                <a:tab pos="3215005" algn="l"/>
                <a:tab pos="3906520" algn="l"/>
                <a:tab pos="4547235" algn="l"/>
                <a:tab pos="5513070" algn="l"/>
                <a:tab pos="6245225" algn="l"/>
                <a:tab pos="7729855" algn="l"/>
              </a:tabLst>
            </a:pPr>
            <a:r>
              <a:rPr sz="2250" spc="320" dirty="0">
                <a:latin typeface="Cambria"/>
                <a:cs typeface="Cambria"/>
              </a:rPr>
              <a:t>S</a:t>
            </a:r>
            <a:r>
              <a:rPr sz="2250" spc="114" dirty="0">
                <a:latin typeface="Cambria"/>
                <a:cs typeface="Cambria"/>
              </a:rPr>
              <a:t>u</a:t>
            </a:r>
            <a:r>
              <a:rPr sz="2250" spc="35" dirty="0">
                <a:latin typeface="Cambria"/>
                <a:cs typeface="Cambria"/>
              </a:rPr>
              <a:t>pe</a:t>
            </a:r>
            <a:r>
              <a:rPr sz="2250" spc="-5" dirty="0">
                <a:latin typeface="Cambria"/>
                <a:cs typeface="Cambria"/>
              </a:rPr>
              <a:t>r</a:t>
            </a:r>
            <a:r>
              <a:rPr sz="2250" spc="40" dirty="0">
                <a:latin typeface="Cambria"/>
                <a:cs typeface="Cambria"/>
              </a:rPr>
              <a:t>f</a:t>
            </a:r>
            <a:r>
              <a:rPr sz="2250" spc="90" dirty="0">
                <a:latin typeface="Cambria"/>
                <a:cs typeface="Cambria"/>
              </a:rPr>
              <a:t>i</a:t>
            </a:r>
            <a:r>
              <a:rPr sz="2250" spc="-35" dirty="0">
                <a:latin typeface="Cambria"/>
                <a:cs typeface="Cambria"/>
              </a:rPr>
              <a:t>c</a:t>
            </a:r>
            <a:r>
              <a:rPr sz="2250" spc="15" dirty="0">
                <a:latin typeface="Cambria"/>
                <a:cs typeface="Cambria"/>
              </a:rPr>
              <a:t>i</a:t>
            </a:r>
            <a:r>
              <a:rPr sz="2250" spc="95" dirty="0">
                <a:latin typeface="Cambria"/>
                <a:cs typeface="Cambria"/>
              </a:rPr>
              <a:t>a</a:t>
            </a:r>
            <a:r>
              <a:rPr sz="2250" spc="105" dirty="0">
                <a:latin typeface="Cambria"/>
                <a:cs typeface="Cambria"/>
              </a:rPr>
              <a:t>ll</a:t>
            </a:r>
            <a:r>
              <a:rPr sz="2250" spc="160" dirty="0">
                <a:latin typeface="Cambria"/>
                <a:cs typeface="Cambria"/>
              </a:rPr>
              <a:t>y</a:t>
            </a:r>
            <a:r>
              <a:rPr sz="2250" spc="65" dirty="0">
                <a:latin typeface="Cambria"/>
                <a:cs typeface="Cambria"/>
              </a:rPr>
              <a:t>,</a:t>
            </a:r>
            <a:r>
              <a:rPr sz="2250" dirty="0">
                <a:latin typeface="Cambria"/>
                <a:cs typeface="Cambria"/>
              </a:rPr>
              <a:t>	</a:t>
            </a:r>
            <a:r>
              <a:rPr sz="2250" spc="40" dirty="0">
                <a:highlight>
                  <a:srgbClr val="FFFF00"/>
                </a:highlight>
                <a:latin typeface="Cambria"/>
                <a:cs typeface="Cambria"/>
              </a:rPr>
              <a:t>f</a:t>
            </a:r>
            <a:r>
              <a:rPr sz="2250" spc="25" dirty="0">
                <a:highlight>
                  <a:srgbClr val="FFFF00"/>
                </a:highlight>
                <a:latin typeface="Cambria"/>
                <a:cs typeface="Cambria"/>
              </a:rPr>
              <a:t>r</a:t>
            </a:r>
            <a:r>
              <a:rPr sz="2250" spc="95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250" spc="125" dirty="0">
                <a:highlight>
                  <a:srgbClr val="FFFF00"/>
                </a:highlight>
                <a:latin typeface="Cambria"/>
                <a:cs typeface="Cambria"/>
              </a:rPr>
              <a:t>m</a:t>
            </a:r>
            <a:r>
              <a:rPr sz="2250" spc="-60" dirty="0">
                <a:highlight>
                  <a:srgbClr val="FFFF00"/>
                </a:highlight>
                <a:latin typeface="Cambria"/>
                <a:cs typeface="Cambria"/>
              </a:rPr>
              <a:t>e</a:t>
            </a:r>
            <a:r>
              <a:rPr sz="2250" spc="70" dirty="0">
                <a:highlight>
                  <a:srgbClr val="FFFF00"/>
                </a:highlight>
                <a:latin typeface="Cambria"/>
                <a:cs typeface="Cambria"/>
              </a:rPr>
              <a:t>s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105" dirty="0">
                <a:highlight>
                  <a:srgbClr val="FFFF00"/>
                </a:highlight>
                <a:latin typeface="Cambria"/>
                <a:cs typeface="Cambria"/>
              </a:rPr>
              <a:t>l</a:t>
            </a:r>
            <a:r>
              <a:rPr sz="2250" spc="-75" dirty="0">
                <a:highlight>
                  <a:srgbClr val="FFFF00"/>
                </a:highlight>
                <a:latin typeface="Cambria"/>
                <a:cs typeface="Cambria"/>
              </a:rPr>
              <a:t>o</a:t>
            </a:r>
            <a:r>
              <a:rPr sz="2250" spc="-160" dirty="0">
                <a:highlight>
                  <a:srgbClr val="FFFF00"/>
                </a:highlight>
                <a:latin typeface="Cambria"/>
                <a:cs typeface="Cambria"/>
              </a:rPr>
              <a:t>o</a:t>
            </a:r>
            <a:r>
              <a:rPr sz="2250" spc="145" dirty="0">
                <a:highlight>
                  <a:srgbClr val="FFFF00"/>
                </a:highlight>
                <a:latin typeface="Cambria"/>
                <a:cs typeface="Cambria"/>
              </a:rPr>
              <a:t>k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105" dirty="0">
                <a:highlight>
                  <a:srgbClr val="FFFF00"/>
                </a:highlight>
                <a:latin typeface="Cambria"/>
                <a:cs typeface="Cambria"/>
              </a:rPr>
              <a:t>l</a:t>
            </a:r>
            <a:r>
              <a:rPr sz="2250" spc="10" dirty="0">
                <a:highlight>
                  <a:srgbClr val="FFFF00"/>
                </a:highlight>
                <a:latin typeface="Cambria"/>
                <a:cs typeface="Cambria"/>
              </a:rPr>
              <a:t>i</a:t>
            </a:r>
            <a:r>
              <a:rPr sz="2250" spc="170" dirty="0">
                <a:highlight>
                  <a:srgbClr val="FFFF00"/>
                </a:highlight>
                <a:latin typeface="Cambria"/>
                <a:cs typeface="Cambria"/>
              </a:rPr>
              <a:t>k</a:t>
            </a:r>
            <a:r>
              <a:rPr sz="2250" spc="20" dirty="0">
                <a:highlight>
                  <a:srgbClr val="FFFF00"/>
                </a:highlight>
                <a:latin typeface="Cambria"/>
                <a:cs typeface="Cambria"/>
              </a:rPr>
              <a:t>e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20" dirty="0">
                <a:highlight>
                  <a:srgbClr val="FFFF00"/>
                </a:highlight>
                <a:latin typeface="Cambria"/>
                <a:cs typeface="Cambria"/>
              </a:rPr>
              <a:t>r</a:t>
            </a:r>
            <a:r>
              <a:rPr sz="2250" spc="10" dirty="0">
                <a:highlight>
                  <a:srgbClr val="FFFF00"/>
                </a:highlight>
                <a:latin typeface="Cambria"/>
                <a:cs typeface="Cambria"/>
              </a:rPr>
              <a:t>e</a:t>
            </a:r>
            <a:r>
              <a:rPr sz="2250" spc="-30" dirty="0">
                <a:highlight>
                  <a:srgbClr val="FFFF00"/>
                </a:highlight>
                <a:latin typeface="Cambria"/>
                <a:cs typeface="Cambria"/>
              </a:rPr>
              <a:t>c</a:t>
            </a:r>
            <a:r>
              <a:rPr sz="2250" spc="-5" dirty="0">
                <a:highlight>
                  <a:srgbClr val="FFFF00"/>
                </a:highlight>
                <a:latin typeface="Cambria"/>
                <a:cs typeface="Cambria"/>
              </a:rPr>
              <a:t>o</a:t>
            </a:r>
            <a:r>
              <a:rPr sz="2250" spc="-45" dirty="0">
                <a:highlight>
                  <a:srgbClr val="FFFF00"/>
                </a:highlight>
                <a:latin typeface="Cambria"/>
                <a:cs typeface="Cambria"/>
              </a:rPr>
              <a:t>r</a:t>
            </a:r>
            <a:r>
              <a:rPr sz="2250" spc="35" dirty="0">
                <a:highlight>
                  <a:srgbClr val="FFFF00"/>
                </a:highlight>
                <a:latin typeface="Cambria"/>
                <a:cs typeface="Cambria"/>
              </a:rPr>
              <a:t>d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-55" dirty="0">
                <a:highlight>
                  <a:srgbClr val="FFFF00"/>
                </a:highlight>
                <a:latin typeface="Cambria"/>
                <a:cs typeface="Cambria"/>
              </a:rPr>
              <a:t>d</a:t>
            </a:r>
            <a:r>
              <a:rPr sz="2250" spc="175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250" spc="35" dirty="0">
                <a:highlight>
                  <a:srgbClr val="FFFF00"/>
                </a:highlight>
                <a:latin typeface="Cambria"/>
                <a:cs typeface="Cambria"/>
              </a:rPr>
              <a:t>t</a:t>
            </a:r>
            <a:r>
              <a:rPr sz="2250" spc="145" dirty="0">
                <a:highlight>
                  <a:srgbClr val="FFFF00"/>
                </a:highlight>
                <a:latin typeface="Cambria"/>
                <a:cs typeface="Cambria"/>
              </a:rPr>
              <a:t>a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100" dirty="0">
                <a:highlight>
                  <a:srgbClr val="FFFF00"/>
                </a:highlight>
                <a:latin typeface="Cambria"/>
                <a:cs typeface="Cambria"/>
              </a:rPr>
              <a:t>s</a:t>
            </a:r>
            <a:r>
              <a:rPr sz="2250" spc="85" dirty="0">
                <a:highlight>
                  <a:srgbClr val="FFFF00"/>
                </a:highlight>
                <a:latin typeface="Cambria"/>
                <a:cs typeface="Cambria"/>
              </a:rPr>
              <a:t>t</a:t>
            </a:r>
            <a:r>
              <a:rPr sz="2250" spc="20" dirty="0">
                <a:highlight>
                  <a:srgbClr val="FFFF00"/>
                </a:highlight>
                <a:latin typeface="Cambria"/>
                <a:cs typeface="Cambria"/>
              </a:rPr>
              <a:t>r</a:t>
            </a:r>
            <a:r>
              <a:rPr sz="2250" spc="114" dirty="0">
                <a:highlight>
                  <a:srgbClr val="FFFF00"/>
                </a:highlight>
                <a:latin typeface="Cambria"/>
                <a:cs typeface="Cambria"/>
              </a:rPr>
              <a:t>u</a:t>
            </a:r>
            <a:r>
              <a:rPr sz="2250" spc="-40" dirty="0">
                <a:highlight>
                  <a:srgbClr val="FFFF00"/>
                </a:highlight>
                <a:latin typeface="Cambria"/>
                <a:cs typeface="Cambria"/>
              </a:rPr>
              <a:t>c</a:t>
            </a:r>
            <a:r>
              <a:rPr sz="2250" spc="35" dirty="0">
                <a:highlight>
                  <a:srgbClr val="FFFF00"/>
                </a:highlight>
                <a:latin typeface="Cambria"/>
                <a:cs typeface="Cambria"/>
              </a:rPr>
              <a:t>t</a:t>
            </a:r>
            <a:r>
              <a:rPr sz="2250" spc="114" dirty="0">
                <a:highlight>
                  <a:srgbClr val="FFFF00"/>
                </a:highlight>
                <a:latin typeface="Cambria"/>
                <a:cs typeface="Cambria"/>
              </a:rPr>
              <a:t>u</a:t>
            </a:r>
            <a:r>
              <a:rPr sz="2250" spc="20" dirty="0">
                <a:highlight>
                  <a:srgbClr val="FFFF00"/>
                </a:highlight>
                <a:latin typeface="Cambria"/>
                <a:cs typeface="Cambria"/>
              </a:rPr>
              <a:t>r</a:t>
            </a:r>
            <a:r>
              <a:rPr sz="2250" spc="45" dirty="0">
                <a:highlight>
                  <a:srgbClr val="FFFF00"/>
                </a:highlight>
                <a:latin typeface="Cambria"/>
                <a:cs typeface="Cambria"/>
              </a:rPr>
              <a:t>es</a:t>
            </a:r>
            <a:r>
              <a:rPr sz="2250" dirty="0">
                <a:highlight>
                  <a:srgbClr val="FFFF00"/>
                </a:highlight>
                <a:latin typeface="Cambria"/>
                <a:cs typeface="Cambria"/>
              </a:rPr>
              <a:t>	</a:t>
            </a:r>
            <a:r>
              <a:rPr sz="2250" spc="-10" dirty="0">
                <a:highlight>
                  <a:srgbClr val="FFFF00"/>
                </a:highlight>
                <a:latin typeface="Cambria"/>
                <a:cs typeface="Cambria"/>
              </a:rPr>
              <a:t>or  </a:t>
            </a:r>
            <a:r>
              <a:rPr sz="2250" spc="90" dirty="0">
                <a:highlight>
                  <a:srgbClr val="FFFF00"/>
                </a:highlight>
                <a:latin typeface="Cambria"/>
                <a:cs typeface="Cambria"/>
              </a:rPr>
              <a:t>class</a:t>
            </a:r>
            <a:r>
              <a:rPr sz="2250" spc="90" dirty="0">
                <a:latin typeface="Cambria"/>
                <a:cs typeface="Cambria"/>
              </a:rPr>
              <a:t>.</a:t>
            </a:r>
            <a:endParaRPr sz="225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4658296"/>
            <a:ext cx="10817225" cy="107939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36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020" algn="l"/>
              </a:tabLst>
            </a:pPr>
            <a:r>
              <a:rPr sz="2250" spc="215" dirty="0">
                <a:latin typeface="Cambria"/>
                <a:cs typeface="Cambria"/>
              </a:rPr>
              <a:t>A</a:t>
            </a:r>
            <a:r>
              <a:rPr sz="2250" spc="35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single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frame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is</a:t>
            </a:r>
            <a:r>
              <a:rPr sz="2250" spc="55" dirty="0">
                <a:latin typeface="Cambria"/>
                <a:cs typeface="Cambria"/>
              </a:rPr>
              <a:t> </a:t>
            </a:r>
            <a:r>
              <a:rPr sz="2250" spc="70" dirty="0">
                <a:latin typeface="Cambria"/>
                <a:cs typeface="Cambria"/>
              </a:rPr>
              <a:t>rarely</a:t>
            </a:r>
            <a:r>
              <a:rPr sz="2250" spc="-25" dirty="0">
                <a:latin typeface="Cambria"/>
                <a:cs typeface="Cambria"/>
              </a:rPr>
              <a:t> </a:t>
            </a:r>
            <a:r>
              <a:rPr sz="2250" spc="90" dirty="0">
                <a:latin typeface="Cambria"/>
                <a:cs typeface="Cambria"/>
              </a:rPr>
              <a:t>useful.</a:t>
            </a:r>
            <a:endParaRPr sz="2250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87500"/>
              </a:lnSpc>
              <a:spcBef>
                <a:spcPts val="605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7020" algn="l"/>
              </a:tabLst>
            </a:pPr>
            <a:r>
              <a:rPr sz="2250" spc="55" dirty="0">
                <a:latin typeface="Cambria"/>
                <a:cs typeface="Cambria"/>
              </a:rPr>
              <a:t>We </a:t>
            </a:r>
            <a:r>
              <a:rPr sz="2250" spc="60" dirty="0">
                <a:latin typeface="Cambria"/>
                <a:cs typeface="Cambria"/>
              </a:rPr>
              <a:t>build </a:t>
            </a:r>
            <a:r>
              <a:rPr sz="2250" spc="145" dirty="0">
                <a:latin typeface="Cambria"/>
                <a:cs typeface="Cambria"/>
              </a:rPr>
              <a:t>a </a:t>
            </a:r>
            <a:r>
              <a:rPr sz="2250" spc="15" dirty="0">
                <a:latin typeface="Cambria"/>
                <a:cs typeface="Cambria"/>
              </a:rPr>
              <a:t>collection</a:t>
            </a:r>
            <a:r>
              <a:rPr sz="2250" spc="20" dirty="0">
                <a:latin typeface="Cambria"/>
                <a:cs typeface="Cambria"/>
              </a:rPr>
              <a:t> </a:t>
            </a:r>
            <a:r>
              <a:rPr sz="2250" spc="-5" dirty="0">
                <a:latin typeface="Cambria"/>
                <a:cs typeface="Cambria"/>
              </a:rPr>
              <a:t>of</a:t>
            </a:r>
            <a:r>
              <a:rPr sz="2250" spc="484" dirty="0">
                <a:latin typeface="Cambria"/>
                <a:cs typeface="Cambria"/>
              </a:rPr>
              <a:t> </a:t>
            </a:r>
            <a:r>
              <a:rPr sz="2250" spc="60" dirty="0">
                <a:latin typeface="Cambria"/>
                <a:cs typeface="Cambria"/>
              </a:rPr>
              <a:t>frames </a:t>
            </a:r>
            <a:r>
              <a:rPr sz="2250" spc="40" dirty="0">
                <a:latin typeface="Cambria"/>
                <a:cs typeface="Cambria"/>
              </a:rPr>
              <a:t>called </a:t>
            </a:r>
            <a:r>
              <a:rPr sz="2250" i="1" spc="70" dirty="0">
                <a:latin typeface="Cambria"/>
                <a:cs typeface="Cambria"/>
              </a:rPr>
              <a:t>frame </a:t>
            </a:r>
            <a:r>
              <a:rPr sz="2250" i="1" spc="80" dirty="0">
                <a:latin typeface="Cambria"/>
                <a:cs typeface="Cambria"/>
              </a:rPr>
              <a:t>systems </a:t>
            </a:r>
            <a:r>
              <a:rPr sz="2250" spc="90" dirty="0">
                <a:latin typeface="Cambria"/>
                <a:cs typeface="Cambria"/>
              </a:rPr>
              <a:t>that </a:t>
            </a:r>
            <a:r>
              <a:rPr sz="2250" spc="95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are</a:t>
            </a:r>
            <a:r>
              <a:rPr sz="2250" spc="80" dirty="0">
                <a:latin typeface="Cambria"/>
                <a:cs typeface="Cambria"/>
              </a:rPr>
              <a:t> </a:t>
            </a:r>
            <a:r>
              <a:rPr sz="2250" spc="15" dirty="0">
                <a:latin typeface="Cambria"/>
                <a:cs typeface="Cambria"/>
              </a:rPr>
              <a:t>connected</a:t>
            </a:r>
            <a:r>
              <a:rPr sz="2250" spc="20" dirty="0">
                <a:latin typeface="Cambria"/>
                <a:cs typeface="Cambria"/>
              </a:rPr>
              <a:t> </a:t>
            </a:r>
            <a:r>
              <a:rPr sz="2250" spc="55" dirty="0">
                <a:latin typeface="Cambria"/>
                <a:cs typeface="Cambria"/>
              </a:rPr>
              <a:t>by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55" dirty="0">
                <a:latin typeface="Cambria"/>
                <a:cs typeface="Cambria"/>
              </a:rPr>
              <a:t>virtue </a:t>
            </a:r>
            <a:r>
              <a:rPr sz="2250" spc="-5" dirty="0">
                <a:latin typeface="Cambria"/>
                <a:cs typeface="Cambria"/>
              </a:rPr>
              <a:t>of</a:t>
            </a:r>
            <a:r>
              <a:rPr sz="2250" dirty="0">
                <a:latin typeface="Cambria"/>
                <a:cs typeface="Cambria"/>
              </a:rPr>
              <a:t> </a:t>
            </a:r>
            <a:r>
              <a:rPr sz="2250" spc="85" dirty="0">
                <a:latin typeface="Cambria"/>
                <a:cs typeface="Cambria"/>
              </a:rPr>
              <a:t>the </a:t>
            </a:r>
            <a:r>
              <a:rPr sz="2250" spc="70" dirty="0">
                <a:latin typeface="Cambria"/>
                <a:cs typeface="Cambria"/>
              </a:rPr>
              <a:t>fact </a:t>
            </a:r>
            <a:r>
              <a:rPr sz="2250" spc="110" dirty="0">
                <a:latin typeface="Cambria"/>
                <a:cs typeface="Cambria"/>
              </a:rPr>
              <a:t>that </a:t>
            </a:r>
            <a:r>
              <a:rPr sz="2250" spc="55" dirty="0">
                <a:latin typeface="Cambria"/>
                <a:cs typeface="Cambria"/>
              </a:rPr>
              <a:t>the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65" dirty="0">
                <a:latin typeface="Cambria"/>
                <a:cs typeface="Cambria"/>
              </a:rPr>
              <a:t>value</a:t>
            </a:r>
            <a:r>
              <a:rPr sz="2250" spc="70" dirty="0">
                <a:latin typeface="Cambria"/>
                <a:cs typeface="Cambria"/>
              </a:rPr>
              <a:t> </a:t>
            </a:r>
            <a:r>
              <a:rPr sz="2250" spc="-10" dirty="0">
                <a:latin typeface="Cambria"/>
                <a:cs typeface="Cambria"/>
              </a:rPr>
              <a:t>of</a:t>
            </a:r>
            <a:r>
              <a:rPr sz="2250" spc="-5" dirty="0">
                <a:latin typeface="Cambria"/>
                <a:cs typeface="Cambria"/>
              </a:rPr>
              <a:t> </a:t>
            </a:r>
            <a:r>
              <a:rPr sz="2250" spc="160" dirty="0">
                <a:latin typeface="Cambria"/>
                <a:cs typeface="Cambria"/>
              </a:rPr>
              <a:t>an </a:t>
            </a:r>
            <a:r>
              <a:rPr sz="2250" spc="165" dirty="0">
                <a:latin typeface="Cambria"/>
                <a:cs typeface="Cambria"/>
              </a:rPr>
              <a:t> </a:t>
            </a:r>
            <a:r>
              <a:rPr sz="2250" spc="90" dirty="0">
                <a:latin typeface="Cambria"/>
                <a:cs typeface="Cambria"/>
              </a:rPr>
              <a:t>attribute</a:t>
            </a:r>
            <a:r>
              <a:rPr sz="2250" spc="-100" dirty="0">
                <a:latin typeface="Cambria"/>
                <a:cs typeface="Cambria"/>
              </a:rPr>
              <a:t> </a:t>
            </a:r>
            <a:r>
              <a:rPr sz="2250" spc="-10" dirty="0">
                <a:latin typeface="Cambria"/>
                <a:cs typeface="Cambria"/>
              </a:rPr>
              <a:t>of</a:t>
            </a:r>
            <a:r>
              <a:rPr sz="2250" spc="35" dirty="0">
                <a:latin typeface="Cambria"/>
                <a:cs typeface="Cambria"/>
              </a:rPr>
              <a:t> </a:t>
            </a:r>
            <a:r>
              <a:rPr sz="2250" spc="15" dirty="0">
                <a:latin typeface="Cambria"/>
                <a:cs typeface="Cambria"/>
              </a:rPr>
              <a:t>one</a:t>
            </a:r>
            <a:r>
              <a:rPr sz="2250" spc="60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frame</a:t>
            </a:r>
            <a:r>
              <a:rPr sz="2250" spc="70" dirty="0">
                <a:latin typeface="Cambria"/>
                <a:cs typeface="Cambria"/>
              </a:rPr>
              <a:t> </a:t>
            </a:r>
            <a:r>
              <a:rPr sz="2250" spc="80" dirty="0">
                <a:latin typeface="Cambria"/>
                <a:cs typeface="Cambria"/>
              </a:rPr>
              <a:t>is</a:t>
            </a:r>
            <a:r>
              <a:rPr sz="2250" spc="65" dirty="0">
                <a:latin typeface="Cambria"/>
                <a:cs typeface="Cambria"/>
              </a:rPr>
              <a:t> </a:t>
            </a:r>
            <a:r>
              <a:rPr sz="2250" spc="75" dirty="0">
                <a:latin typeface="Cambria"/>
                <a:cs typeface="Cambria"/>
              </a:rPr>
              <a:t>another</a:t>
            </a:r>
            <a:r>
              <a:rPr sz="2250" spc="-50" dirty="0">
                <a:latin typeface="Cambria"/>
                <a:cs typeface="Cambria"/>
              </a:rPr>
              <a:t> </a:t>
            </a:r>
            <a:r>
              <a:rPr sz="2250" spc="90" dirty="0">
                <a:latin typeface="Cambria"/>
                <a:cs typeface="Cambria"/>
              </a:rPr>
              <a:t>frame.</a:t>
            </a:r>
            <a:endParaRPr sz="225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4920" y="3053079"/>
            <a:ext cx="3556000" cy="1330960"/>
          </a:xfrm>
          <a:prstGeom prst="rect">
            <a:avLst/>
          </a:prstGeom>
          <a:ln w="10159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2248535">
              <a:lnSpc>
                <a:spcPct val="100000"/>
              </a:lnSpc>
              <a:spcBef>
                <a:spcPts val="315"/>
              </a:spcBef>
            </a:pPr>
            <a:r>
              <a:rPr sz="1600" b="1" spc="-10" dirty="0">
                <a:latin typeface="Times New Roman"/>
                <a:cs typeface="Times New Roman"/>
              </a:rPr>
              <a:t>class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Book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{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Person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author;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b="1" spc="-35" dirty="0">
                <a:latin typeface="Times New Roman"/>
                <a:cs typeface="Times New Roman"/>
              </a:rPr>
              <a:t>String</a:t>
            </a:r>
            <a:r>
              <a:rPr sz="1600" b="1" spc="43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title;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int</a:t>
            </a:r>
            <a:r>
              <a:rPr sz="1600" b="1" spc="1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price</a:t>
            </a:r>
            <a:r>
              <a:rPr sz="1600" b="1" spc="10" dirty="0">
                <a:latin typeface="Times New Roman"/>
                <a:cs typeface="Times New Roman"/>
              </a:rPr>
              <a:t>;</a:t>
            </a:r>
            <a:endParaRPr sz="16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9191" y="1110708"/>
            <a:ext cx="7732395" cy="31280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50" dirty="0">
                <a:latin typeface="Cambria"/>
                <a:cs typeface="Cambria"/>
              </a:rPr>
              <a:t>In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frame-based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systems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we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refer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  <a:p>
            <a:pPr marL="754380" lvl="1" indent="-285115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80487"/>
              <a:buFont typeface="Segoe UI Symbol"/>
              <a:buChar char="⚫"/>
              <a:tabLst>
                <a:tab pos="754380" algn="l"/>
                <a:tab pos="755015" algn="l"/>
              </a:tabLst>
            </a:pPr>
            <a:r>
              <a:rPr sz="2050" b="1" spc="120" dirty="0">
                <a:latin typeface="Cambria"/>
                <a:cs typeface="Cambria"/>
              </a:rPr>
              <a:t>objects</a:t>
            </a:r>
            <a:r>
              <a:rPr sz="2050" b="1" spc="270" dirty="0">
                <a:latin typeface="Cambria"/>
                <a:cs typeface="Cambria"/>
              </a:rPr>
              <a:t> </a:t>
            </a:r>
            <a:r>
              <a:rPr sz="2050" spc="35" dirty="0">
                <a:latin typeface="Tahoma"/>
                <a:cs typeface="Tahoma"/>
              </a:rPr>
              <a:t>–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i="1" spc="190" dirty="0">
                <a:latin typeface="Cambria"/>
                <a:cs typeface="Cambria"/>
              </a:rPr>
              <a:t>Mammal</a:t>
            </a:r>
            <a:r>
              <a:rPr sz="2050" spc="190" dirty="0">
                <a:latin typeface="Cambria"/>
                <a:cs typeface="Cambria"/>
              </a:rPr>
              <a:t>,</a:t>
            </a:r>
            <a:r>
              <a:rPr sz="2050" spc="170" dirty="0">
                <a:latin typeface="Cambria"/>
                <a:cs typeface="Cambria"/>
              </a:rPr>
              <a:t> </a:t>
            </a:r>
            <a:r>
              <a:rPr sz="2050" i="1" spc="145" dirty="0">
                <a:latin typeface="Cambria"/>
                <a:cs typeface="Cambria"/>
              </a:rPr>
              <a:t>Elephant</a:t>
            </a:r>
            <a:r>
              <a:rPr sz="2050" spc="145" dirty="0">
                <a:latin typeface="Cambria"/>
                <a:cs typeface="Cambria"/>
              </a:rPr>
              <a:t>,</a:t>
            </a:r>
            <a:r>
              <a:rPr sz="2050" spc="85" dirty="0">
                <a:latin typeface="Cambria"/>
                <a:cs typeface="Cambria"/>
              </a:rPr>
              <a:t> </a:t>
            </a:r>
            <a:r>
              <a:rPr sz="2050" spc="100" dirty="0">
                <a:latin typeface="Cambria"/>
                <a:cs typeface="Cambria"/>
              </a:rPr>
              <a:t>and</a:t>
            </a:r>
            <a:r>
              <a:rPr sz="2050" spc="190" dirty="0">
                <a:latin typeface="Cambria"/>
                <a:cs typeface="Cambria"/>
              </a:rPr>
              <a:t> </a:t>
            </a:r>
            <a:r>
              <a:rPr sz="2050" i="1" spc="125" dirty="0">
                <a:latin typeface="Cambria"/>
                <a:cs typeface="Cambria"/>
              </a:rPr>
              <a:t>Nellie;</a:t>
            </a:r>
            <a:endParaRPr sz="2050">
              <a:latin typeface="Cambria"/>
              <a:cs typeface="Cambria"/>
            </a:endParaRPr>
          </a:p>
          <a:p>
            <a:pPr marL="754380" lvl="1" indent="-28511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80487"/>
              <a:buFont typeface="Segoe UI Symbol"/>
              <a:buChar char="⚫"/>
              <a:tabLst>
                <a:tab pos="754380" algn="l"/>
                <a:tab pos="755015" algn="l"/>
              </a:tabLst>
            </a:pPr>
            <a:r>
              <a:rPr sz="2050" b="1" spc="105" dirty="0">
                <a:latin typeface="Cambria"/>
                <a:cs typeface="Cambria"/>
              </a:rPr>
              <a:t>slots</a:t>
            </a:r>
            <a:r>
              <a:rPr sz="2050" b="1" spc="185" dirty="0">
                <a:latin typeface="Cambria"/>
                <a:cs typeface="Cambria"/>
              </a:rPr>
              <a:t> </a:t>
            </a:r>
            <a:r>
              <a:rPr sz="2050" spc="35" dirty="0">
                <a:latin typeface="Tahoma"/>
                <a:cs typeface="Tahoma"/>
              </a:rPr>
              <a:t>–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60" dirty="0">
                <a:latin typeface="Cambria"/>
                <a:cs typeface="Cambria"/>
              </a:rPr>
              <a:t>properties</a:t>
            </a:r>
            <a:r>
              <a:rPr sz="2050" spc="175" dirty="0">
                <a:latin typeface="Cambria"/>
                <a:cs typeface="Cambria"/>
              </a:rPr>
              <a:t> </a:t>
            </a:r>
            <a:r>
              <a:rPr sz="2050" spc="100" dirty="0">
                <a:latin typeface="Cambria"/>
                <a:cs typeface="Cambria"/>
              </a:rPr>
              <a:t>such</a:t>
            </a:r>
            <a:r>
              <a:rPr sz="2050" spc="110" dirty="0">
                <a:latin typeface="Cambria"/>
                <a:cs typeface="Cambria"/>
              </a:rPr>
              <a:t> </a:t>
            </a:r>
            <a:r>
              <a:rPr sz="2050" spc="100" dirty="0">
                <a:latin typeface="Cambria"/>
                <a:cs typeface="Cambria"/>
              </a:rPr>
              <a:t>as</a:t>
            </a:r>
            <a:r>
              <a:rPr sz="2050" spc="200" dirty="0">
                <a:latin typeface="Cambria"/>
                <a:cs typeface="Cambria"/>
              </a:rPr>
              <a:t> </a:t>
            </a:r>
            <a:r>
              <a:rPr sz="2050" i="1" spc="65" dirty="0">
                <a:latin typeface="Cambria"/>
                <a:cs typeface="Cambria"/>
              </a:rPr>
              <a:t>color</a:t>
            </a:r>
            <a:r>
              <a:rPr sz="2050" i="1" spc="145" dirty="0">
                <a:latin typeface="Cambria"/>
                <a:cs typeface="Cambria"/>
              </a:rPr>
              <a:t> </a:t>
            </a:r>
            <a:r>
              <a:rPr sz="2050" spc="100" dirty="0">
                <a:latin typeface="Cambria"/>
                <a:cs typeface="Cambria"/>
              </a:rPr>
              <a:t>and</a:t>
            </a:r>
            <a:r>
              <a:rPr sz="2050" spc="185" dirty="0">
                <a:latin typeface="Cambria"/>
                <a:cs typeface="Cambria"/>
              </a:rPr>
              <a:t> </a:t>
            </a:r>
            <a:r>
              <a:rPr sz="2050" i="1" spc="85" dirty="0">
                <a:latin typeface="Cambria"/>
                <a:cs typeface="Cambria"/>
              </a:rPr>
              <a:t>size</a:t>
            </a:r>
            <a:r>
              <a:rPr sz="2050" spc="85" dirty="0">
                <a:latin typeface="Cambria"/>
                <a:cs typeface="Cambria"/>
              </a:rPr>
              <a:t>;</a:t>
            </a:r>
            <a:endParaRPr sz="2050">
              <a:latin typeface="Cambria"/>
              <a:cs typeface="Cambria"/>
            </a:endParaRPr>
          </a:p>
          <a:p>
            <a:pPr marL="754380" lvl="1" indent="-285115">
              <a:lnSpc>
                <a:spcPct val="100000"/>
              </a:lnSpc>
              <a:spcBef>
                <a:spcPts val="585"/>
              </a:spcBef>
              <a:buClr>
                <a:srgbClr val="FD8537"/>
              </a:buClr>
              <a:buSzPct val="80487"/>
              <a:buFont typeface="Segoe UI Symbol"/>
              <a:buChar char="⚫"/>
              <a:tabLst>
                <a:tab pos="754380" algn="l"/>
                <a:tab pos="755015" algn="l"/>
              </a:tabLst>
            </a:pPr>
            <a:r>
              <a:rPr sz="2050" b="1" spc="120" dirty="0">
                <a:latin typeface="Cambria"/>
                <a:cs typeface="Cambria"/>
              </a:rPr>
              <a:t>slot-values</a:t>
            </a:r>
            <a:r>
              <a:rPr sz="2050" b="1" spc="195" dirty="0">
                <a:latin typeface="Cambria"/>
                <a:cs typeface="Cambria"/>
              </a:rPr>
              <a:t> </a:t>
            </a:r>
            <a:r>
              <a:rPr sz="2050" spc="35" dirty="0">
                <a:latin typeface="Tahoma"/>
                <a:cs typeface="Tahoma"/>
              </a:rPr>
              <a:t>–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90" dirty="0">
                <a:latin typeface="Cambria"/>
                <a:cs typeface="Cambria"/>
              </a:rPr>
              <a:t>values</a:t>
            </a:r>
            <a:r>
              <a:rPr sz="2050" spc="254" dirty="0">
                <a:latin typeface="Cambria"/>
                <a:cs typeface="Cambria"/>
              </a:rPr>
              <a:t> </a:t>
            </a:r>
            <a:r>
              <a:rPr sz="2050" spc="55" dirty="0">
                <a:latin typeface="Cambria"/>
                <a:cs typeface="Cambria"/>
              </a:rPr>
              <a:t>stored</a:t>
            </a:r>
            <a:r>
              <a:rPr sz="2050" spc="105" dirty="0">
                <a:latin typeface="Cambria"/>
                <a:cs typeface="Cambria"/>
              </a:rPr>
              <a:t> </a:t>
            </a:r>
            <a:r>
              <a:rPr sz="2050" spc="95" dirty="0">
                <a:latin typeface="Cambria"/>
                <a:cs typeface="Cambria"/>
              </a:rPr>
              <a:t>in</a:t>
            </a:r>
            <a:r>
              <a:rPr sz="2050" spc="190" dirty="0">
                <a:latin typeface="Cambria"/>
                <a:cs typeface="Cambria"/>
              </a:rPr>
              <a:t> </a:t>
            </a:r>
            <a:r>
              <a:rPr sz="2050" spc="95" dirty="0">
                <a:latin typeface="Cambria"/>
                <a:cs typeface="Cambria"/>
              </a:rPr>
              <a:t>the</a:t>
            </a:r>
            <a:r>
              <a:rPr sz="2050" spc="180" dirty="0">
                <a:latin typeface="Cambria"/>
                <a:cs typeface="Cambria"/>
              </a:rPr>
              <a:t> </a:t>
            </a:r>
            <a:r>
              <a:rPr sz="2050" spc="75" dirty="0">
                <a:latin typeface="Cambria"/>
                <a:cs typeface="Cambria"/>
              </a:rPr>
              <a:t>slots,</a:t>
            </a:r>
            <a:r>
              <a:rPr sz="2050" spc="160" dirty="0">
                <a:latin typeface="Cambria"/>
                <a:cs typeface="Cambria"/>
              </a:rPr>
              <a:t> </a:t>
            </a:r>
            <a:r>
              <a:rPr sz="2050" spc="105" dirty="0">
                <a:latin typeface="Cambria"/>
                <a:cs typeface="Cambria"/>
              </a:rPr>
              <a:t>e.g.</a:t>
            </a:r>
            <a:r>
              <a:rPr sz="2050" spc="285" dirty="0">
                <a:latin typeface="Cambria"/>
                <a:cs typeface="Cambria"/>
              </a:rPr>
              <a:t> </a:t>
            </a:r>
            <a:r>
              <a:rPr sz="2050" i="1" spc="70" dirty="0">
                <a:latin typeface="Cambria"/>
                <a:cs typeface="Cambria"/>
              </a:rPr>
              <a:t>grey</a:t>
            </a:r>
            <a:r>
              <a:rPr sz="2050" i="1" spc="110" dirty="0">
                <a:latin typeface="Cambria"/>
                <a:cs typeface="Cambria"/>
              </a:rPr>
              <a:t> </a:t>
            </a:r>
            <a:r>
              <a:rPr sz="2050" spc="100" dirty="0">
                <a:latin typeface="Cambria"/>
                <a:cs typeface="Cambria"/>
              </a:rPr>
              <a:t>and</a:t>
            </a:r>
            <a:endParaRPr sz="2050">
              <a:latin typeface="Cambria"/>
              <a:cs typeface="Cambria"/>
            </a:endParaRPr>
          </a:p>
          <a:p>
            <a:pPr marL="754380">
              <a:lnSpc>
                <a:spcPct val="100000"/>
              </a:lnSpc>
              <a:spcBef>
                <a:spcPts val="20"/>
              </a:spcBef>
            </a:pPr>
            <a:r>
              <a:rPr sz="2050" i="1" spc="95" dirty="0">
                <a:latin typeface="Cambria"/>
                <a:cs typeface="Cambria"/>
              </a:rPr>
              <a:t>large</a:t>
            </a:r>
            <a:r>
              <a:rPr sz="2050" b="1" spc="95" dirty="0">
                <a:latin typeface="Cambria"/>
                <a:cs typeface="Cambria"/>
              </a:rPr>
              <a:t>.</a:t>
            </a:r>
            <a:endParaRPr sz="2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mbria"/>
              <a:cs typeface="Cambria"/>
            </a:endParaRPr>
          </a:p>
          <a:p>
            <a:pPr marL="287020" marR="5080" indent="-274955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Slots </a:t>
            </a:r>
            <a:r>
              <a:rPr sz="2400" spc="110" dirty="0">
                <a:latin typeface="Cambria"/>
                <a:cs typeface="Cambria"/>
              </a:rPr>
              <a:t>and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30" dirty="0">
                <a:latin typeface="Cambria"/>
                <a:cs typeface="Cambria"/>
              </a:rPr>
              <a:t>corresponding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slot-values </a:t>
            </a:r>
            <a:r>
              <a:rPr sz="2400" spc="85" dirty="0">
                <a:latin typeface="Cambria"/>
                <a:cs typeface="Cambria"/>
              </a:rPr>
              <a:t>are </a:t>
            </a:r>
            <a:r>
              <a:rPr sz="2400" spc="65" dirty="0">
                <a:latin typeface="Cambria"/>
                <a:cs typeface="Cambria"/>
              </a:rPr>
              <a:t>inherited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through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class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hierarchy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064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20" y="0"/>
            <a:ext cx="60960" cy="6858000"/>
          </a:xfrm>
          <a:custGeom>
            <a:avLst/>
            <a:gdLst/>
            <a:ahLst/>
            <a:cxnLst/>
            <a:rect l="l" t="t" r="r" b="b"/>
            <a:pathLst>
              <a:path w="60960" h="6858000">
                <a:moveTo>
                  <a:pt x="12192" y="0"/>
                </a:moveTo>
                <a:lnTo>
                  <a:pt x="0" y="0"/>
                </a:lnTo>
                <a:lnTo>
                  <a:pt x="0" y="6858000"/>
                </a:lnTo>
                <a:lnTo>
                  <a:pt x="12192" y="6858000"/>
                </a:lnTo>
                <a:lnTo>
                  <a:pt x="12192" y="0"/>
                </a:lnTo>
                <a:close/>
              </a:path>
              <a:path w="60960" h="6858000">
                <a:moveTo>
                  <a:pt x="60960" y="0"/>
                </a:moveTo>
                <a:lnTo>
                  <a:pt x="24384" y="0"/>
                </a:lnTo>
                <a:lnTo>
                  <a:pt x="24384" y="6858000"/>
                </a:lnTo>
                <a:lnTo>
                  <a:pt x="60960" y="6858000"/>
                </a:lnTo>
                <a:lnTo>
                  <a:pt x="6096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785600" y="0"/>
            <a:ext cx="406400" cy="6858000"/>
            <a:chOff x="11785600" y="0"/>
            <a:chExt cx="406400" cy="6858000"/>
          </a:xfrm>
        </p:grpSpPr>
        <p:sp>
          <p:nvSpPr>
            <p:cNvPr id="5" name="object 5"/>
            <p:cNvSpPr/>
            <p:nvPr/>
          </p:nvSpPr>
          <p:spPr>
            <a:xfrm>
              <a:off x="11785600" y="0"/>
              <a:ext cx="406400" cy="6858000"/>
            </a:xfrm>
            <a:custGeom>
              <a:avLst/>
              <a:gdLst/>
              <a:ahLst/>
              <a:cxnLst/>
              <a:rect l="l" t="t" r="r" b="b"/>
              <a:pathLst>
                <a:path w="406400" h="6858000">
                  <a:moveTo>
                    <a:pt x="406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6400" y="68580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87200" y="5080"/>
              <a:ext cx="10160" cy="6852920"/>
            </a:xfrm>
            <a:custGeom>
              <a:avLst/>
              <a:gdLst/>
              <a:ahLst/>
              <a:cxnLst/>
              <a:rect l="l" t="t" r="r" b="b"/>
              <a:pathLst>
                <a:path w="10159" h="6852920">
                  <a:moveTo>
                    <a:pt x="10159" y="0"/>
                  </a:moveTo>
                  <a:lnTo>
                    <a:pt x="0" y="0"/>
                  </a:lnTo>
                  <a:lnTo>
                    <a:pt x="0" y="6852916"/>
                  </a:lnTo>
                  <a:lnTo>
                    <a:pt x="10159" y="685291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71200" y="5720079"/>
            <a:ext cx="731520" cy="548640"/>
          </a:xfrm>
          <a:custGeom>
            <a:avLst/>
            <a:gdLst/>
            <a:ahLst/>
            <a:cxnLst/>
            <a:rect l="l" t="t" r="r" b="b"/>
            <a:pathLst>
              <a:path w="731520" h="548639">
                <a:moveTo>
                  <a:pt x="365759" y="0"/>
                </a:moveTo>
                <a:lnTo>
                  <a:pt x="311698" y="2974"/>
                </a:lnTo>
                <a:lnTo>
                  <a:pt x="260104" y="11614"/>
                </a:lnTo>
                <a:lnTo>
                  <a:pt x="211541" y="25496"/>
                </a:lnTo>
                <a:lnTo>
                  <a:pt x="166576" y="44195"/>
                </a:lnTo>
                <a:lnTo>
                  <a:pt x="125772" y="67287"/>
                </a:lnTo>
                <a:lnTo>
                  <a:pt x="89696" y="94347"/>
                </a:lnTo>
                <a:lnTo>
                  <a:pt x="58912" y="124951"/>
                </a:lnTo>
                <a:lnTo>
                  <a:pt x="33986" y="158675"/>
                </a:lnTo>
                <a:lnTo>
                  <a:pt x="15481" y="195094"/>
                </a:lnTo>
                <a:lnTo>
                  <a:pt x="3964" y="233784"/>
                </a:lnTo>
                <a:lnTo>
                  <a:pt x="0" y="274320"/>
                </a:lnTo>
                <a:lnTo>
                  <a:pt x="3964" y="314855"/>
                </a:lnTo>
                <a:lnTo>
                  <a:pt x="15481" y="353545"/>
                </a:lnTo>
                <a:lnTo>
                  <a:pt x="33986" y="389964"/>
                </a:lnTo>
                <a:lnTo>
                  <a:pt x="58912" y="423688"/>
                </a:lnTo>
                <a:lnTo>
                  <a:pt x="89696" y="454292"/>
                </a:lnTo>
                <a:lnTo>
                  <a:pt x="125772" y="481352"/>
                </a:lnTo>
                <a:lnTo>
                  <a:pt x="166576" y="504444"/>
                </a:lnTo>
                <a:lnTo>
                  <a:pt x="211541" y="523143"/>
                </a:lnTo>
                <a:lnTo>
                  <a:pt x="260104" y="537025"/>
                </a:lnTo>
                <a:lnTo>
                  <a:pt x="311698" y="545665"/>
                </a:lnTo>
                <a:lnTo>
                  <a:pt x="365759" y="548640"/>
                </a:lnTo>
                <a:lnTo>
                  <a:pt x="419821" y="545665"/>
                </a:lnTo>
                <a:lnTo>
                  <a:pt x="471415" y="537025"/>
                </a:lnTo>
                <a:lnTo>
                  <a:pt x="519978" y="523143"/>
                </a:lnTo>
                <a:lnTo>
                  <a:pt x="564943" y="504444"/>
                </a:lnTo>
                <a:lnTo>
                  <a:pt x="605747" y="481352"/>
                </a:lnTo>
                <a:lnTo>
                  <a:pt x="641823" y="454292"/>
                </a:lnTo>
                <a:lnTo>
                  <a:pt x="672607" y="423688"/>
                </a:lnTo>
                <a:lnTo>
                  <a:pt x="697533" y="389964"/>
                </a:lnTo>
                <a:lnTo>
                  <a:pt x="716038" y="353545"/>
                </a:lnTo>
                <a:lnTo>
                  <a:pt x="727555" y="314855"/>
                </a:lnTo>
                <a:lnTo>
                  <a:pt x="731520" y="274320"/>
                </a:lnTo>
                <a:lnTo>
                  <a:pt x="727555" y="233784"/>
                </a:lnTo>
                <a:lnTo>
                  <a:pt x="716038" y="195094"/>
                </a:lnTo>
                <a:lnTo>
                  <a:pt x="697533" y="158675"/>
                </a:lnTo>
                <a:lnTo>
                  <a:pt x="672607" y="124951"/>
                </a:lnTo>
                <a:lnTo>
                  <a:pt x="641823" y="94347"/>
                </a:lnTo>
                <a:lnTo>
                  <a:pt x="605747" y="67287"/>
                </a:lnTo>
                <a:lnTo>
                  <a:pt x="564943" y="44195"/>
                </a:lnTo>
                <a:lnTo>
                  <a:pt x="519978" y="25496"/>
                </a:lnTo>
                <a:lnTo>
                  <a:pt x="471415" y="11614"/>
                </a:lnTo>
                <a:lnTo>
                  <a:pt x="419821" y="2974"/>
                </a:lnTo>
                <a:lnTo>
                  <a:pt x="36575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08070" y="801624"/>
            <a:ext cx="42189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4210" algn="l"/>
              </a:tabLst>
            </a:pPr>
            <a:r>
              <a:rPr sz="3600" spc="445" dirty="0">
                <a:latin typeface="Cambria"/>
                <a:cs typeface="Cambria"/>
              </a:rPr>
              <a:t>F</a:t>
            </a:r>
            <a:r>
              <a:rPr sz="2850" spc="445" dirty="0">
                <a:latin typeface="Cambria"/>
                <a:cs typeface="Cambria"/>
              </a:rPr>
              <a:t>RAMES	</a:t>
            </a:r>
            <a:r>
              <a:rPr sz="3600" spc="-15" dirty="0">
                <a:latin typeface="Cambria"/>
                <a:cs typeface="Cambria"/>
              </a:rPr>
              <a:t>-</a:t>
            </a:r>
            <a:r>
              <a:rPr sz="3600" spc="185" dirty="0">
                <a:latin typeface="Cambria"/>
                <a:cs typeface="Cambria"/>
              </a:rPr>
              <a:t> </a:t>
            </a:r>
            <a:r>
              <a:rPr sz="2850" spc="420" dirty="0">
                <a:latin typeface="Cambria"/>
                <a:cs typeface="Cambria"/>
              </a:rPr>
              <a:t>EXAMPLE</a:t>
            </a:r>
            <a:endParaRPr sz="28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1591" y="1755076"/>
            <a:ext cx="80708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  <a:tab pos="1039494" algn="l"/>
                <a:tab pos="2442845" algn="l"/>
                <a:tab pos="3846195" algn="l"/>
                <a:tab pos="4547235" algn="l"/>
                <a:tab pos="5086350" algn="l"/>
                <a:tab pos="5859145" algn="l"/>
                <a:tab pos="7740650" algn="l"/>
              </a:tabLst>
            </a:pPr>
            <a:r>
              <a:rPr sz="2400" spc="165" dirty="0">
                <a:latin typeface="Cambria"/>
                <a:cs typeface="Cambria"/>
              </a:rPr>
              <a:t>T</a:t>
            </a:r>
            <a:r>
              <a:rPr sz="2400" spc="125" dirty="0">
                <a:latin typeface="Cambria"/>
                <a:cs typeface="Cambria"/>
              </a:rPr>
              <a:t>h</a:t>
            </a:r>
            <a:r>
              <a:rPr sz="2400" spc="3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20" dirty="0">
                <a:latin typeface="Cambria"/>
                <a:cs typeface="Cambria"/>
              </a:rPr>
              <a:t>p</a:t>
            </a:r>
            <a:r>
              <a:rPr sz="2400" spc="45" dirty="0">
                <a:latin typeface="Cambria"/>
                <a:cs typeface="Cambria"/>
              </a:rPr>
              <a:t>r</a:t>
            </a:r>
            <a:r>
              <a:rPr sz="2400" spc="75" dirty="0">
                <a:latin typeface="Cambria"/>
                <a:cs typeface="Cambria"/>
              </a:rPr>
              <a:t>ev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30" dirty="0">
                <a:latin typeface="Cambria"/>
                <a:cs typeface="Cambria"/>
              </a:rPr>
              <a:t>o</a:t>
            </a:r>
            <a:r>
              <a:rPr sz="2400" spc="10" dirty="0">
                <a:latin typeface="Cambria"/>
                <a:cs typeface="Cambria"/>
              </a:rPr>
              <a:t>u</a:t>
            </a:r>
            <a:r>
              <a:rPr sz="2400" spc="8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0" dirty="0">
                <a:latin typeface="Cambria"/>
                <a:cs typeface="Cambria"/>
              </a:rPr>
              <a:t>e</a:t>
            </a:r>
            <a:r>
              <a:rPr sz="2400" spc="65" dirty="0">
                <a:latin typeface="Cambria"/>
                <a:cs typeface="Cambria"/>
              </a:rPr>
              <a:t>x</a:t>
            </a:r>
            <a:r>
              <a:rPr sz="2400" spc="180" dirty="0">
                <a:latin typeface="Cambria"/>
                <a:cs typeface="Cambria"/>
              </a:rPr>
              <a:t>a</a:t>
            </a:r>
            <a:r>
              <a:rPr sz="2400" spc="155" dirty="0">
                <a:latin typeface="Cambria"/>
                <a:cs typeface="Cambria"/>
              </a:rPr>
              <a:t>m</a:t>
            </a:r>
            <a:r>
              <a:rPr sz="2400" spc="20" dirty="0">
                <a:latin typeface="Cambria"/>
                <a:cs typeface="Cambria"/>
              </a:rPr>
              <a:t>p</a:t>
            </a:r>
            <a:r>
              <a:rPr sz="2400" spc="65" dirty="0">
                <a:latin typeface="Cambria"/>
                <a:cs typeface="Cambria"/>
              </a:rPr>
              <a:t>l</a:t>
            </a:r>
            <a:r>
              <a:rPr sz="2400" spc="3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c</a:t>
            </a:r>
            <a:r>
              <a:rPr sz="2400" spc="18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50" dirty="0">
                <a:latin typeface="Cambria"/>
                <a:cs typeface="Cambria"/>
              </a:rPr>
              <a:t>b</a:t>
            </a:r>
            <a:r>
              <a:rPr sz="2400" spc="2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80" dirty="0">
                <a:latin typeface="Cambria"/>
                <a:cs typeface="Cambria"/>
              </a:rPr>
              <a:t>a</a:t>
            </a:r>
            <a:r>
              <a:rPr sz="2400" spc="65" dirty="0">
                <a:latin typeface="Cambria"/>
                <a:cs typeface="Cambria"/>
              </a:rPr>
              <a:t>l</a:t>
            </a:r>
            <a:r>
              <a:rPr sz="2400" spc="85" dirty="0">
                <a:latin typeface="Cambria"/>
                <a:cs typeface="Cambria"/>
              </a:rPr>
              <a:t>s</a:t>
            </a:r>
            <a:r>
              <a:rPr sz="2400" spc="-7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40" dirty="0">
                <a:latin typeface="Cambria"/>
                <a:cs typeface="Cambria"/>
              </a:rPr>
              <a:t>r</a:t>
            </a:r>
            <a:r>
              <a:rPr sz="2400" spc="35" dirty="0">
                <a:latin typeface="Cambria"/>
                <a:cs typeface="Cambria"/>
              </a:rPr>
              <a:t>e</a:t>
            </a:r>
            <a:r>
              <a:rPr sz="2400" spc="20" dirty="0">
                <a:latin typeface="Cambria"/>
                <a:cs typeface="Cambria"/>
              </a:rPr>
              <a:t>p</a:t>
            </a:r>
            <a:r>
              <a:rPr sz="2400" spc="40" dirty="0">
                <a:latin typeface="Cambria"/>
                <a:cs typeface="Cambria"/>
              </a:rPr>
              <a:t>r</a:t>
            </a:r>
            <a:r>
              <a:rPr sz="2400" spc="60" dirty="0">
                <a:latin typeface="Cambria"/>
                <a:cs typeface="Cambria"/>
              </a:rPr>
              <a:t>ese</a:t>
            </a:r>
            <a:r>
              <a:rPr sz="2400" spc="50" dirty="0">
                <a:latin typeface="Cambria"/>
                <a:cs typeface="Cambria"/>
              </a:rPr>
              <a:t>n</a:t>
            </a:r>
            <a:r>
              <a:rPr sz="2400" spc="140" dirty="0">
                <a:latin typeface="Cambria"/>
                <a:cs typeface="Cambria"/>
              </a:rPr>
              <a:t>t</a:t>
            </a:r>
            <a:r>
              <a:rPr sz="2400" spc="35" dirty="0">
                <a:latin typeface="Cambria"/>
                <a:cs typeface="Cambria"/>
              </a:rPr>
              <a:t>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40" dirty="0">
                <a:latin typeface="Cambria"/>
                <a:cs typeface="Cambria"/>
              </a:rPr>
              <a:t>as</a:t>
            </a:r>
            <a:endParaRPr sz="2400">
              <a:latin typeface="Cambria"/>
              <a:cs typeface="Cambr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85" dirty="0">
                <a:latin typeface="Cambria"/>
                <a:cs typeface="Cambria"/>
              </a:rPr>
              <a:t>frames: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3639" y="2727960"/>
            <a:ext cx="3048000" cy="3291840"/>
          </a:xfrm>
          <a:custGeom>
            <a:avLst/>
            <a:gdLst/>
            <a:ahLst/>
            <a:cxnLst/>
            <a:rect l="l" t="t" r="r" b="b"/>
            <a:pathLst>
              <a:path w="3048000" h="3291840">
                <a:moveTo>
                  <a:pt x="0" y="3291840"/>
                </a:moveTo>
                <a:lnTo>
                  <a:pt x="3048000" y="3291840"/>
                </a:lnTo>
                <a:lnTo>
                  <a:pt x="3048000" y="0"/>
                </a:lnTo>
                <a:lnTo>
                  <a:pt x="0" y="0"/>
                </a:lnTo>
                <a:lnTo>
                  <a:pt x="0" y="329184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0000" y="2749804"/>
            <a:ext cx="77597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Times New Roman"/>
                <a:cs typeface="Times New Roman"/>
              </a:rPr>
              <a:t>Mammal</a:t>
            </a:r>
            <a:r>
              <a:rPr sz="1450" spc="-10" dirty="0">
                <a:latin typeface="Times New Roman"/>
                <a:cs typeface="Times New Roman"/>
              </a:rPr>
              <a:t>: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55034" y="2963545"/>
            <a:ext cx="663575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5" dirty="0">
                <a:latin typeface="Times New Roman"/>
                <a:cs typeface="Times New Roman"/>
              </a:rPr>
              <a:t>subc</a:t>
            </a:r>
            <a:r>
              <a:rPr sz="1450" spc="-85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ass:  has-part: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0451" y="2963545"/>
            <a:ext cx="541020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90" dirty="0">
                <a:latin typeface="Times New Roman"/>
                <a:cs typeface="Times New Roman"/>
              </a:rPr>
              <a:t>A</a:t>
            </a:r>
            <a:r>
              <a:rPr sz="1450" spc="-5" dirty="0">
                <a:latin typeface="Times New Roman"/>
                <a:cs typeface="Times New Roman"/>
              </a:rPr>
              <a:t>n</a:t>
            </a:r>
            <a:r>
              <a:rPr sz="1450" spc="-90" dirty="0">
                <a:latin typeface="Times New Roman"/>
                <a:cs typeface="Times New Roman"/>
              </a:rPr>
              <a:t>i</a:t>
            </a:r>
            <a:r>
              <a:rPr sz="1450" spc="-5" dirty="0">
                <a:latin typeface="Times New Roman"/>
                <a:cs typeface="Times New Roman"/>
              </a:rPr>
              <a:t>mal  head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0000" y="3603942"/>
            <a:ext cx="76581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b="1" spc="-90" dirty="0">
                <a:latin typeface="Times New Roman"/>
                <a:cs typeface="Times New Roman"/>
              </a:rPr>
              <a:t>E</a:t>
            </a:r>
            <a:r>
              <a:rPr sz="1450" b="1" spc="-5" dirty="0">
                <a:latin typeface="Times New Roman"/>
                <a:cs typeface="Times New Roman"/>
              </a:rPr>
              <a:t>lep</a:t>
            </a:r>
            <a:r>
              <a:rPr sz="1450" b="1" spc="-15" dirty="0">
                <a:latin typeface="Times New Roman"/>
                <a:cs typeface="Times New Roman"/>
              </a:rPr>
              <a:t>h</a:t>
            </a:r>
            <a:r>
              <a:rPr sz="1450" b="1" spc="-5" dirty="0">
                <a:latin typeface="Times New Roman"/>
                <a:cs typeface="Times New Roman"/>
              </a:rPr>
              <a:t>ant</a:t>
            </a:r>
            <a:r>
              <a:rPr sz="1450" spc="-5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5034" y="3817556"/>
            <a:ext cx="663575" cy="673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5" dirty="0">
                <a:latin typeface="Times New Roman"/>
                <a:cs typeface="Times New Roman"/>
              </a:rPr>
              <a:t>subc</a:t>
            </a:r>
            <a:r>
              <a:rPr sz="1450" spc="-95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ass:  </a:t>
            </a:r>
            <a:r>
              <a:rPr sz="1450" spc="-20" dirty="0">
                <a:latin typeface="Times New Roman"/>
                <a:cs typeface="Times New Roman"/>
              </a:rPr>
              <a:t>colour: 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size: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0451" y="3817556"/>
            <a:ext cx="673735" cy="6731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10" dirty="0">
                <a:latin typeface="Times New Roman"/>
                <a:cs typeface="Times New Roman"/>
              </a:rPr>
              <a:t>Ma</a:t>
            </a:r>
            <a:r>
              <a:rPr sz="1450" spc="-20" dirty="0">
                <a:latin typeface="Times New Roman"/>
                <a:cs typeface="Times New Roman"/>
              </a:rPr>
              <a:t>m</a:t>
            </a:r>
            <a:r>
              <a:rPr sz="1450" spc="-5" dirty="0">
                <a:latin typeface="Times New Roman"/>
                <a:cs typeface="Times New Roman"/>
              </a:rPr>
              <a:t>mal  </a:t>
            </a:r>
            <a:r>
              <a:rPr sz="1450" spc="-25" dirty="0">
                <a:latin typeface="Times New Roman"/>
                <a:cs typeface="Times New Roman"/>
              </a:rPr>
              <a:t>grey 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-40" dirty="0">
                <a:latin typeface="Times New Roman"/>
                <a:cs typeface="Times New Roman"/>
              </a:rPr>
              <a:t>large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0000" y="4672393"/>
            <a:ext cx="5111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b="1" spc="-5" dirty="0">
                <a:latin typeface="Times New Roman"/>
                <a:cs typeface="Times New Roman"/>
              </a:rPr>
              <a:t>Nell</a:t>
            </a:r>
            <a:r>
              <a:rPr sz="1450" b="1" spc="-10" dirty="0">
                <a:latin typeface="Times New Roman"/>
                <a:cs typeface="Times New Roman"/>
              </a:rPr>
              <a:t>i</a:t>
            </a:r>
            <a:r>
              <a:rPr sz="1450" b="1" spc="-5" dirty="0">
                <a:latin typeface="Times New Roman"/>
                <a:cs typeface="Times New Roman"/>
              </a:rPr>
              <a:t>e</a:t>
            </a:r>
            <a:r>
              <a:rPr sz="1450" spc="-5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5034" y="4886007"/>
            <a:ext cx="653415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90" dirty="0">
                <a:latin typeface="Times New Roman"/>
                <a:cs typeface="Times New Roman"/>
              </a:rPr>
              <a:t>i</a:t>
            </a:r>
            <a:r>
              <a:rPr sz="1450" spc="-5" dirty="0">
                <a:latin typeface="Times New Roman"/>
                <a:cs typeface="Times New Roman"/>
              </a:rPr>
              <a:t>nsta</a:t>
            </a:r>
            <a:r>
              <a:rPr sz="1450" spc="-15" dirty="0">
                <a:latin typeface="Times New Roman"/>
                <a:cs typeface="Times New Roman"/>
              </a:rPr>
              <a:t>n</a:t>
            </a:r>
            <a:r>
              <a:rPr sz="1450" spc="-5" dirty="0">
                <a:latin typeface="Times New Roman"/>
                <a:cs typeface="Times New Roman"/>
              </a:rPr>
              <a:t>ce:  </a:t>
            </a:r>
            <a:r>
              <a:rPr sz="1450" spc="-35" dirty="0">
                <a:latin typeface="Times New Roman"/>
                <a:cs typeface="Times New Roman"/>
              </a:rPr>
              <a:t>likes: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0451" y="4886007"/>
            <a:ext cx="653415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680"/>
              </a:lnSpc>
              <a:spcBef>
                <a:spcPts val="195"/>
              </a:spcBef>
            </a:pPr>
            <a:r>
              <a:rPr sz="1450" spc="-5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epha</a:t>
            </a:r>
            <a:r>
              <a:rPr sz="1450" spc="-10" dirty="0">
                <a:latin typeface="Times New Roman"/>
                <a:cs typeface="Times New Roman"/>
              </a:rPr>
              <a:t>n</a:t>
            </a:r>
            <a:r>
              <a:rPr sz="1450" spc="-5" dirty="0">
                <a:latin typeface="Times New Roman"/>
                <a:cs typeface="Times New Roman"/>
              </a:rPr>
              <a:t>t  </a:t>
            </a:r>
            <a:r>
              <a:rPr sz="1450" spc="-20" dirty="0">
                <a:latin typeface="Times New Roman"/>
                <a:cs typeface="Times New Roman"/>
              </a:rPr>
              <a:t>apples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0000" y="5527040"/>
            <a:ext cx="52133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b="1" spc="-10" dirty="0">
                <a:latin typeface="Times New Roman"/>
                <a:cs typeface="Times New Roman"/>
              </a:rPr>
              <a:t>Clyd</a:t>
            </a:r>
            <a:r>
              <a:rPr sz="1450" b="1" spc="-5" dirty="0">
                <a:latin typeface="Times New Roman"/>
                <a:cs typeface="Times New Roman"/>
              </a:rPr>
              <a:t>e</a:t>
            </a:r>
            <a:r>
              <a:rPr sz="1450" spc="-5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55034" y="5740717"/>
            <a:ext cx="133350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50" spc="-90" dirty="0">
                <a:latin typeface="Times New Roman"/>
                <a:cs typeface="Times New Roman"/>
              </a:rPr>
              <a:t>i</a:t>
            </a:r>
            <a:r>
              <a:rPr sz="1450" spc="-5" dirty="0">
                <a:latin typeface="Times New Roman"/>
                <a:cs typeface="Times New Roman"/>
              </a:rPr>
              <a:t>nsta</a:t>
            </a:r>
            <a:r>
              <a:rPr sz="1450" spc="-15" dirty="0">
                <a:latin typeface="Times New Roman"/>
                <a:cs typeface="Times New Roman"/>
              </a:rPr>
              <a:t>n</a:t>
            </a:r>
            <a:r>
              <a:rPr sz="1450" spc="-5" dirty="0">
                <a:latin typeface="Times New Roman"/>
                <a:cs typeface="Times New Roman"/>
              </a:rPr>
              <a:t>ce:</a:t>
            </a:r>
            <a:r>
              <a:rPr sz="1450" spc="-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</a:t>
            </a:r>
            <a:r>
              <a:rPr sz="1450" spc="-90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epha</a:t>
            </a:r>
            <a:r>
              <a:rPr sz="1450" spc="-10" dirty="0">
                <a:latin typeface="Times New Roman"/>
                <a:cs typeface="Times New Roman"/>
              </a:rPr>
              <a:t>n</a:t>
            </a:r>
            <a:r>
              <a:rPr sz="1450" spc="-5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0079" y="2946400"/>
            <a:ext cx="4734559" cy="29260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349743" y="2978086"/>
            <a:ext cx="5588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i</a:t>
            </a:r>
            <a:r>
              <a:rPr sz="1600" spc="-130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7966" y="3787711"/>
            <a:ext cx="6915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30" dirty="0">
                <a:latin typeface="Times New Roman"/>
                <a:cs typeface="Times New Roman"/>
              </a:rPr>
              <a:t>mm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3505" y="3437191"/>
            <a:ext cx="184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7966" y="4700841"/>
            <a:ext cx="701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3505" y="4339526"/>
            <a:ext cx="184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87484" y="3787711"/>
            <a:ext cx="401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ea</a:t>
            </a:r>
            <a:r>
              <a:rPr sz="160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0776" y="3740404"/>
            <a:ext cx="544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Times New Roman"/>
                <a:cs typeface="Times New Roman"/>
              </a:rPr>
              <a:t>h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_</a:t>
            </a:r>
            <a:r>
              <a:rPr sz="1200" spc="-40" dirty="0">
                <a:latin typeface="Times New Roman"/>
                <a:cs typeface="Times New Roman"/>
              </a:rPr>
              <a:t>p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8919" y="5560059"/>
            <a:ext cx="502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Times New Roman"/>
                <a:cs typeface="Times New Roman"/>
              </a:rPr>
              <a:t>C</a:t>
            </a: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spc="-8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21268" y="5560059"/>
            <a:ext cx="532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lli</a:t>
            </a: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15609" y="4721288"/>
            <a:ext cx="430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r</a:t>
            </a:r>
            <a:r>
              <a:rPr sz="1600" spc="-85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94881" y="4699698"/>
            <a:ext cx="245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-5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77889" y="5245163"/>
            <a:ext cx="716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instance_of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47050" y="5202301"/>
            <a:ext cx="716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ce</a:t>
            </a:r>
            <a:r>
              <a:rPr sz="1200" spc="35" dirty="0">
                <a:latin typeface="Times New Roman"/>
                <a:cs typeface="Times New Roman"/>
              </a:rPr>
              <a:t>_</a:t>
            </a:r>
            <a:r>
              <a:rPr sz="1200" spc="-4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62541" y="5558472"/>
            <a:ext cx="5530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pp</a:t>
            </a:r>
            <a:r>
              <a:rPr sz="1600" spc="35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39859" y="5558790"/>
            <a:ext cx="2882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li</a:t>
            </a:r>
            <a:r>
              <a:rPr sz="1200" spc="-45" dirty="0">
                <a:latin typeface="Times New Roman"/>
                <a:cs typeface="Times New Roman"/>
              </a:rPr>
              <a:t>k</a:t>
            </a:r>
            <a:r>
              <a:rPr sz="1200" spc="2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43034" y="4700841"/>
            <a:ext cx="381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imes New Roman"/>
                <a:cs typeface="Times New Roman"/>
              </a:rPr>
              <a:t>g</a:t>
            </a:r>
            <a:r>
              <a:rPr sz="1600" spc="20" dirty="0">
                <a:latin typeface="Times New Roman"/>
                <a:cs typeface="Times New Roman"/>
              </a:rPr>
              <a:t>r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0555" y="4648517"/>
            <a:ext cx="3917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latin typeface="Times New Roman"/>
                <a:cs typeface="Times New Roman"/>
              </a:rPr>
              <a:t>c</a:t>
            </a:r>
            <a:r>
              <a:rPr sz="1200" spc="-45" dirty="0">
                <a:latin typeface="Times New Roman"/>
                <a:cs typeface="Times New Roman"/>
              </a:rPr>
              <a:t>o</a:t>
            </a:r>
            <a:r>
              <a:rPr sz="1200" spc="-95" dirty="0">
                <a:latin typeface="Times New Roman"/>
                <a:cs typeface="Times New Roman"/>
              </a:rPr>
              <a:t>l</a:t>
            </a:r>
            <a:r>
              <a:rPr sz="1200" spc="-45" dirty="0">
                <a:latin typeface="Times New Roman"/>
                <a:cs typeface="Times New Roman"/>
              </a:rPr>
              <a:t>ou</a:t>
            </a:r>
            <a:r>
              <a:rPr sz="120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84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064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20" y="0"/>
            <a:ext cx="60960" cy="6858000"/>
          </a:xfrm>
          <a:custGeom>
            <a:avLst/>
            <a:gdLst/>
            <a:ahLst/>
            <a:cxnLst/>
            <a:rect l="l" t="t" r="r" b="b"/>
            <a:pathLst>
              <a:path w="60960" h="6858000">
                <a:moveTo>
                  <a:pt x="12192" y="0"/>
                </a:moveTo>
                <a:lnTo>
                  <a:pt x="0" y="0"/>
                </a:lnTo>
                <a:lnTo>
                  <a:pt x="0" y="6858000"/>
                </a:lnTo>
                <a:lnTo>
                  <a:pt x="12192" y="6858000"/>
                </a:lnTo>
                <a:lnTo>
                  <a:pt x="12192" y="0"/>
                </a:lnTo>
                <a:close/>
              </a:path>
              <a:path w="60960" h="6858000">
                <a:moveTo>
                  <a:pt x="60960" y="0"/>
                </a:moveTo>
                <a:lnTo>
                  <a:pt x="24384" y="0"/>
                </a:lnTo>
                <a:lnTo>
                  <a:pt x="24384" y="6858000"/>
                </a:lnTo>
                <a:lnTo>
                  <a:pt x="60960" y="6858000"/>
                </a:lnTo>
                <a:lnTo>
                  <a:pt x="6096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785600" y="0"/>
            <a:ext cx="406400" cy="6858000"/>
            <a:chOff x="11785600" y="0"/>
            <a:chExt cx="406400" cy="6858000"/>
          </a:xfrm>
        </p:grpSpPr>
        <p:sp>
          <p:nvSpPr>
            <p:cNvPr id="5" name="object 5"/>
            <p:cNvSpPr/>
            <p:nvPr/>
          </p:nvSpPr>
          <p:spPr>
            <a:xfrm>
              <a:off x="11785600" y="0"/>
              <a:ext cx="406400" cy="6858000"/>
            </a:xfrm>
            <a:custGeom>
              <a:avLst/>
              <a:gdLst/>
              <a:ahLst/>
              <a:cxnLst/>
              <a:rect l="l" t="t" r="r" b="b"/>
              <a:pathLst>
                <a:path w="406400" h="6858000">
                  <a:moveTo>
                    <a:pt x="406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6400" y="68580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87200" y="5080"/>
              <a:ext cx="10160" cy="6852920"/>
            </a:xfrm>
            <a:custGeom>
              <a:avLst/>
              <a:gdLst/>
              <a:ahLst/>
              <a:cxnLst/>
              <a:rect l="l" t="t" r="r" b="b"/>
              <a:pathLst>
                <a:path w="10159" h="6852920">
                  <a:moveTo>
                    <a:pt x="10159" y="0"/>
                  </a:moveTo>
                  <a:lnTo>
                    <a:pt x="0" y="0"/>
                  </a:lnTo>
                  <a:lnTo>
                    <a:pt x="0" y="6852916"/>
                  </a:lnTo>
                  <a:lnTo>
                    <a:pt x="10159" y="6852916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71200" y="5720079"/>
            <a:ext cx="731520" cy="548640"/>
          </a:xfrm>
          <a:custGeom>
            <a:avLst/>
            <a:gdLst/>
            <a:ahLst/>
            <a:cxnLst/>
            <a:rect l="l" t="t" r="r" b="b"/>
            <a:pathLst>
              <a:path w="731520" h="548639">
                <a:moveTo>
                  <a:pt x="365759" y="0"/>
                </a:moveTo>
                <a:lnTo>
                  <a:pt x="311698" y="2974"/>
                </a:lnTo>
                <a:lnTo>
                  <a:pt x="260104" y="11614"/>
                </a:lnTo>
                <a:lnTo>
                  <a:pt x="211541" y="25496"/>
                </a:lnTo>
                <a:lnTo>
                  <a:pt x="166576" y="44195"/>
                </a:lnTo>
                <a:lnTo>
                  <a:pt x="125772" y="67287"/>
                </a:lnTo>
                <a:lnTo>
                  <a:pt x="89696" y="94347"/>
                </a:lnTo>
                <a:lnTo>
                  <a:pt x="58912" y="124951"/>
                </a:lnTo>
                <a:lnTo>
                  <a:pt x="33986" y="158675"/>
                </a:lnTo>
                <a:lnTo>
                  <a:pt x="15481" y="195094"/>
                </a:lnTo>
                <a:lnTo>
                  <a:pt x="3964" y="233784"/>
                </a:lnTo>
                <a:lnTo>
                  <a:pt x="0" y="274320"/>
                </a:lnTo>
                <a:lnTo>
                  <a:pt x="3964" y="314855"/>
                </a:lnTo>
                <a:lnTo>
                  <a:pt x="15481" y="353545"/>
                </a:lnTo>
                <a:lnTo>
                  <a:pt x="33986" y="389964"/>
                </a:lnTo>
                <a:lnTo>
                  <a:pt x="58912" y="423688"/>
                </a:lnTo>
                <a:lnTo>
                  <a:pt x="89696" y="454292"/>
                </a:lnTo>
                <a:lnTo>
                  <a:pt x="125772" y="481352"/>
                </a:lnTo>
                <a:lnTo>
                  <a:pt x="166576" y="504444"/>
                </a:lnTo>
                <a:lnTo>
                  <a:pt x="211541" y="523143"/>
                </a:lnTo>
                <a:lnTo>
                  <a:pt x="260104" y="537025"/>
                </a:lnTo>
                <a:lnTo>
                  <a:pt x="311698" y="545665"/>
                </a:lnTo>
                <a:lnTo>
                  <a:pt x="365759" y="548640"/>
                </a:lnTo>
                <a:lnTo>
                  <a:pt x="419821" y="545665"/>
                </a:lnTo>
                <a:lnTo>
                  <a:pt x="471415" y="537025"/>
                </a:lnTo>
                <a:lnTo>
                  <a:pt x="519978" y="523143"/>
                </a:lnTo>
                <a:lnTo>
                  <a:pt x="564943" y="504444"/>
                </a:lnTo>
                <a:lnTo>
                  <a:pt x="605747" y="481352"/>
                </a:lnTo>
                <a:lnTo>
                  <a:pt x="641823" y="454292"/>
                </a:lnTo>
                <a:lnTo>
                  <a:pt x="672607" y="423688"/>
                </a:lnTo>
                <a:lnTo>
                  <a:pt x="697533" y="389964"/>
                </a:lnTo>
                <a:lnTo>
                  <a:pt x="716038" y="353545"/>
                </a:lnTo>
                <a:lnTo>
                  <a:pt x="727555" y="314855"/>
                </a:lnTo>
                <a:lnTo>
                  <a:pt x="731520" y="274320"/>
                </a:lnTo>
                <a:lnTo>
                  <a:pt x="727555" y="233784"/>
                </a:lnTo>
                <a:lnTo>
                  <a:pt x="716038" y="195094"/>
                </a:lnTo>
                <a:lnTo>
                  <a:pt x="697533" y="158675"/>
                </a:lnTo>
                <a:lnTo>
                  <a:pt x="672607" y="124951"/>
                </a:lnTo>
                <a:lnTo>
                  <a:pt x="641823" y="94347"/>
                </a:lnTo>
                <a:lnTo>
                  <a:pt x="605747" y="67287"/>
                </a:lnTo>
                <a:lnTo>
                  <a:pt x="564943" y="44195"/>
                </a:lnTo>
                <a:lnTo>
                  <a:pt x="519978" y="25496"/>
                </a:lnTo>
                <a:lnTo>
                  <a:pt x="471415" y="11614"/>
                </a:lnTo>
                <a:lnTo>
                  <a:pt x="419821" y="2974"/>
                </a:lnTo>
                <a:lnTo>
                  <a:pt x="365759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69133" y="801624"/>
            <a:ext cx="65036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4210" algn="l"/>
                <a:tab pos="4425315" algn="l"/>
              </a:tabLst>
            </a:pPr>
            <a:r>
              <a:rPr sz="3600" spc="440" dirty="0">
                <a:latin typeface="Cambria"/>
                <a:cs typeface="Cambria"/>
              </a:rPr>
              <a:t>F</a:t>
            </a:r>
            <a:r>
              <a:rPr sz="2850" spc="440" dirty="0">
                <a:latin typeface="Cambria"/>
                <a:cs typeface="Cambria"/>
              </a:rPr>
              <a:t>RAMES	</a:t>
            </a:r>
            <a:r>
              <a:rPr sz="3600" spc="-490" dirty="0">
                <a:latin typeface="Tahoma"/>
                <a:cs typeface="Tahoma"/>
              </a:rPr>
              <a:t>–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2850" spc="420" dirty="0">
                <a:latin typeface="Cambria"/>
                <a:cs typeface="Cambria"/>
              </a:rPr>
              <a:t>EXAMPLE	</a:t>
            </a:r>
            <a:r>
              <a:rPr sz="3600" spc="340" dirty="0">
                <a:latin typeface="Cambria"/>
                <a:cs typeface="Cambria"/>
              </a:rPr>
              <a:t>C</a:t>
            </a:r>
            <a:r>
              <a:rPr sz="2850" spc="340" dirty="0">
                <a:latin typeface="Cambria"/>
                <a:cs typeface="Cambria"/>
              </a:rPr>
              <a:t>ONTD</a:t>
            </a:r>
            <a:r>
              <a:rPr sz="3600" spc="340" dirty="0">
                <a:latin typeface="Cambria"/>
                <a:cs typeface="Cambria"/>
              </a:rPr>
              <a:t>....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975" y="1635823"/>
            <a:ext cx="7583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above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frame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system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also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be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represented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as: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98650" y="2438400"/>
          <a:ext cx="2896235" cy="1493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690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76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50" b="1" spc="5" dirty="0">
                          <a:latin typeface="Times New Roman"/>
                          <a:cs typeface="Times New Roman"/>
                        </a:rPr>
                        <a:t>Mammal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6903"/>
                      </a:solidFill>
                      <a:prstDash val="solid"/>
                    </a:lnR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45"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50" spc="-5" dirty="0">
                          <a:latin typeface="Times New Roman"/>
                          <a:cs typeface="Times New Roman"/>
                        </a:rPr>
                        <a:t>subclass:</a:t>
                      </a:r>
                      <a:r>
                        <a:rPr sz="185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Animal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6903"/>
                      </a:solidFill>
                      <a:prstDash val="solid"/>
                    </a:lnR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0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69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has-part:</a:t>
                      </a:r>
                      <a:r>
                        <a:rPr sz="185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head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690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2450" y="4565650"/>
          <a:ext cx="26670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763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50" b="1" spc="-5" dirty="0">
                          <a:latin typeface="Times New Roman"/>
                          <a:cs typeface="Times New Roman"/>
                        </a:rPr>
                        <a:t>Elephant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50" spc="-5" dirty="0">
                          <a:latin typeface="Times New Roman"/>
                          <a:cs typeface="Times New Roman"/>
                        </a:rPr>
                        <a:t>subclass:</a:t>
                      </a:r>
                      <a:r>
                        <a:rPr sz="18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30" dirty="0">
                          <a:latin typeface="Times New Roman"/>
                          <a:cs typeface="Times New Roman"/>
                        </a:rPr>
                        <a:t>Mammal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007744" algn="l"/>
                        </a:tabLst>
                      </a:pPr>
                      <a:r>
                        <a:rPr sz="1850" spc="5" dirty="0">
                          <a:latin typeface="Times New Roman"/>
                          <a:cs typeface="Times New Roman"/>
                        </a:rPr>
                        <a:t>colour:	</a:t>
                      </a: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grey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  <a:tabLst>
                          <a:tab pos="1007744" algn="l"/>
                        </a:tabLst>
                      </a:pPr>
                      <a:r>
                        <a:rPr sz="1850" spc="-35" dirty="0">
                          <a:latin typeface="Times New Roman"/>
                          <a:cs typeface="Times New Roman"/>
                        </a:rPr>
                        <a:t>size:	</a:t>
                      </a:r>
                      <a:r>
                        <a:rPr sz="1850" spc="-20" dirty="0">
                          <a:latin typeface="Times New Roman"/>
                          <a:cs typeface="Times New Roman"/>
                        </a:rPr>
                        <a:t>large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96000" y="3498850"/>
          <a:ext cx="3270885" cy="1915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50" b="1" spc="-50" dirty="0">
                          <a:latin typeface="Times New Roman"/>
                          <a:cs typeface="Times New Roman"/>
                        </a:rPr>
                        <a:t>Nellie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54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690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50" spc="-5" dirty="0">
                          <a:latin typeface="Times New Roman"/>
                          <a:cs typeface="Times New Roman"/>
                        </a:rPr>
                        <a:t>Instance:</a:t>
                      </a:r>
                      <a:r>
                        <a:rPr sz="18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Elephant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6903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690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011555" algn="l"/>
                        </a:tabLst>
                      </a:pPr>
                      <a:r>
                        <a:rPr sz="1850" spc="-15" dirty="0">
                          <a:latin typeface="Times New Roman"/>
                          <a:cs typeface="Times New Roman"/>
                        </a:rPr>
                        <a:t>likes:	</a:t>
                      </a:r>
                      <a:r>
                        <a:rPr sz="1850" spc="-5" dirty="0">
                          <a:latin typeface="Times New Roman"/>
                          <a:cs typeface="Times New Roman"/>
                        </a:rPr>
                        <a:t>apples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3"/>
                      </a:solidFill>
                      <a:prstDash val="solid"/>
                    </a:lnL>
                    <a:lnB w="12700">
                      <a:solidFill>
                        <a:srgbClr val="FF690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781800" y="5257800"/>
            <a:ext cx="26670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330"/>
              </a:spcBef>
            </a:pPr>
            <a:r>
              <a:rPr sz="1850" b="1" spc="-30" dirty="0">
                <a:latin typeface="Times New Roman"/>
                <a:cs typeface="Times New Roman"/>
              </a:rPr>
              <a:t>Clyde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1800" y="5628640"/>
            <a:ext cx="26670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850" spc="-5" dirty="0">
                <a:latin typeface="Times New Roman"/>
                <a:cs typeface="Times New Roman"/>
              </a:rPr>
              <a:t>Instance: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Elephant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9050" y="2127250"/>
            <a:ext cx="2679700" cy="754380"/>
          </a:xfrm>
          <a:custGeom>
            <a:avLst/>
            <a:gdLst/>
            <a:ahLst/>
            <a:cxnLst/>
            <a:rect l="l" t="t" r="r" b="b"/>
            <a:pathLst>
              <a:path w="2679700" h="754380">
                <a:moveTo>
                  <a:pt x="0" y="377189"/>
                </a:moveTo>
                <a:lnTo>
                  <a:pt x="2679700" y="377189"/>
                </a:lnTo>
              </a:path>
              <a:path w="2679700" h="754380">
                <a:moveTo>
                  <a:pt x="6350" y="0"/>
                </a:moveTo>
                <a:lnTo>
                  <a:pt x="6350" y="754379"/>
                </a:lnTo>
              </a:path>
              <a:path w="2679700" h="754380">
                <a:moveTo>
                  <a:pt x="2673350" y="0"/>
                </a:moveTo>
                <a:lnTo>
                  <a:pt x="2673350" y="754379"/>
                </a:lnTo>
              </a:path>
              <a:path w="2679700" h="754380">
                <a:moveTo>
                  <a:pt x="0" y="748029"/>
                </a:moveTo>
                <a:lnTo>
                  <a:pt x="2679700" y="748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5400" y="2133600"/>
            <a:ext cx="26670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295"/>
              </a:spcBef>
            </a:pPr>
            <a:r>
              <a:rPr sz="1850" b="1" spc="-30" dirty="0">
                <a:latin typeface="Times New Roman"/>
                <a:cs typeface="Times New Roman"/>
              </a:rPr>
              <a:t>Animal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0759" y="2392933"/>
            <a:ext cx="304800" cy="103505"/>
          </a:xfrm>
          <a:custGeom>
            <a:avLst/>
            <a:gdLst/>
            <a:ahLst/>
            <a:cxnLst/>
            <a:rect l="l" t="t" r="r" b="b"/>
            <a:pathLst>
              <a:path w="304800" h="103505">
                <a:moveTo>
                  <a:pt x="268773" y="58297"/>
                </a:moveTo>
                <a:lnTo>
                  <a:pt x="212598" y="90677"/>
                </a:lnTo>
                <a:lnTo>
                  <a:pt x="209550" y="92328"/>
                </a:lnTo>
                <a:lnTo>
                  <a:pt x="208534" y="96265"/>
                </a:lnTo>
                <a:lnTo>
                  <a:pt x="212089" y="102362"/>
                </a:lnTo>
                <a:lnTo>
                  <a:pt x="215900" y="103377"/>
                </a:lnTo>
                <a:lnTo>
                  <a:pt x="293985" y="58419"/>
                </a:lnTo>
                <a:lnTo>
                  <a:pt x="268773" y="58297"/>
                </a:lnTo>
                <a:close/>
              </a:path>
              <a:path w="304800" h="103505">
                <a:moveTo>
                  <a:pt x="279682" y="52009"/>
                </a:moveTo>
                <a:lnTo>
                  <a:pt x="268773" y="58297"/>
                </a:lnTo>
                <a:lnTo>
                  <a:pt x="292226" y="58419"/>
                </a:lnTo>
                <a:lnTo>
                  <a:pt x="292226" y="57530"/>
                </a:lnTo>
                <a:lnTo>
                  <a:pt x="289051" y="57530"/>
                </a:lnTo>
                <a:lnTo>
                  <a:pt x="279682" y="52009"/>
                </a:lnTo>
                <a:close/>
              </a:path>
              <a:path w="304800" h="103505">
                <a:moveTo>
                  <a:pt x="216407" y="0"/>
                </a:moveTo>
                <a:lnTo>
                  <a:pt x="212598" y="1015"/>
                </a:lnTo>
                <a:lnTo>
                  <a:pt x="210819" y="3937"/>
                </a:lnTo>
                <a:lnTo>
                  <a:pt x="209041" y="6985"/>
                </a:lnTo>
                <a:lnTo>
                  <a:pt x="210057" y="10921"/>
                </a:lnTo>
                <a:lnTo>
                  <a:pt x="212978" y="12700"/>
                </a:lnTo>
                <a:lnTo>
                  <a:pt x="268802" y="45597"/>
                </a:lnTo>
                <a:lnTo>
                  <a:pt x="292226" y="45719"/>
                </a:lnTo>
                <a:lnTo>
                  <a:pt x="292226" y="58419"/>
                </a:lnTo>
                <a:lnTo>
                  <a:pt x="293985" y="58419"/>
                </a:lnTo>
                <a:lnTo>
                  <a:pt x="304800" y="52196"/>
                </a:lnTo>
                <a:lnTo>
                  <a:pt x="216407" y="0"/>
                </a:lnTo>
                <a:close/>
              </a:path>
              <a:path w="304800" h="103505">
                <a:moveTo>
                  <a:pt x="0" y="44195"/>
                </a:moveTo>
                <a:lnTo>
                  <a:pt x="0" y="56895"/>
                </a:lnTo>
                <a:lnTo>
                  <a:pt x="268773" y="58297"/>
                </a:lnTo>
                <a:lnTo>
                  <a:pt x="279682" y="52009"/>
                </a:lnTo>
                <a:lnTo>
                  <a:pt x="268802" y="45597"/>
                </a:lnTo>
                <a:lnTo>
                  <a:pt x="0" y="44195"/>
                </a:lnTo>
                <a:close/>
              </a:path>
              <a:path w="304800" h="103505">
                <a:moveTo>
                  <a:pt x="289051" y="46608"/>
                </a:moveTo>
                <a:lnTo>
                  <a:pt x="279682" y="52009"/>
                </a:lnTo>
                <a:lnTo>
                  <a:pt x="289051" y="57530"/>
                </a:lnTo>
                <a:lnTo>
                  <a:pt x="289051" y="46608"/>
                </a:lnTo>
                <a:close/>
              </a:path>
              <a:path w="304800" h="103505">
                <a:moveTo>
                  <a:pt x="292226" y="46608"/>
                </a:moveTo>
                <a:lnTo>
                  <a:pt x="289051" y="46608"/>
                </a:lnTo>
                <a:lnTo>
                  <a:pt x="289051" y="57530"/>
                </a:lnTo>
                <a:lnTo>
                  <a:pt x="292226" y="57530"/>
                </a:lnTo>
                <a:lnTo>
                  <a:pt x="292226" y="46608"/>
                </a:lnTo>
                <a:close/>
              </a:path>
              <a:path w="304800" h="103505">
                <a:moveTo>
                  <a:pt x="268802" y="45597"/>
                </a:moveTo>
                <a:lnTo>
                  <a:pt x="279682" y="52009"/>
                </a:lnTo>
                <a:lnTo>
                  <a:pt x="289051" y="46608"/>
                </a:lnTo>
                <a:lnTo>
                  <a:pt x="292226" y="46608"/>
                </a:lnTo>
                <a:lnTo>
                  <a:pt x="292226" y="45719"/>
                </a:lnTo>
                <a:lnTo>
                  <a:pt x="268802" y="45597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7079" y="3001645"/>
            <a:ext cx="457200" cy="103505"/>
          </a:xfrm>
          <a:custGeom>
            <a:avLst/>
            <a:gdLst/>
            <a:ahLst/>
            <a:cxnLst/>
            <a:rect l="l" t="t" r="r" b="b"/>
            <a:pathLst>
              <a:path w="457200" h="103505">
                <a:moveTo>
                  <a:pt x="88773" y="0"/>
                </a:moveTo>
                <a:lnTo>
                  <a:pt x="0" y="51434"/>
                </a:lnTo>
                <a:lnTo>
                  <a:pt x="88392" y="103504"/>
                </a:lnTo>
                <a:lnTo>
                  <a:pt x="92329" y="102488"/>
                </a:lnTo>
                <a:lnTo>
                  <a:pt x="95885" y="96392"/>
                </a:lnTo>
                <a:lnTo>
                  <a:pt x="94869" y="92455"/>
                </a:lnTo>
                <a:lnTo>
                  <a:pt x="36000" y="57871"/>
                </a:lnTo>
                <a:lnTo>
                  <a:pt x="12573" y="57784"/>
                </a:lnTo>
                <a:lnTo>
                  <a:pt x="12573" y="45084"/>
                </a:lnTo>
                <a:lnTo>
                  <a:pt x="36359" y="45084"/>
                </a:lnTo>
                <a:lnTo>
                  <a:pt x="95123" y="11049"/>
                </a:lnTo>
                <a:lnTo>
                  <a:pt x="96139" y="7112"/>
                </a:lnTo>
                <a:lnTo>
                  <a:pt x="94361" y="4063"/>
                </a:lnTo>
                <a:lnTo>
                  <a:pt x="92710" y="1015"/>
                </a:lnTo>
                <a:lnTo>
                  <a:pt x="88773" y="0"/>
                </a:lnTo>
                <a:close/>
              </a:path>
              <a:path w="457200" h="103505">
                <a:moveTo>
                  <a:pt x="36207" y="45172"/>
                </a:moveTo>
                <a:lnTo>
                  <a:pt x="25218" y="51537"/>
                </a:lnTo>
                <a:lnTo>
                  <a:pt x="36000" y="57871"/>
                </a:lnTo>
                <a:lnTo>
                  <a:pt x="457200" y="59435"/>
                </a:lnTo>
                <a:lnTo>
                  <a:pt x="457200" y="46735"/>
                </a:lnTo>
                <a:lnTo>
                  <a:pt x="36207" y="45172"/>
                </a:lnTo>
                <a:close/>
              </a:path>
              <a:path w="457200" h="103505">
                <a:moveTo>
                  <a:pt x="12573" y="45084"/>
                </a:moveTo>
                <a:lnTo>
                  <a:pt x="12573" y="57784"/>
                </a:lnTo>
                <a:lnTo>
                  <a:pt x="36000" y="57871"/>
                </a:lnTo>
                <a:lnTo>
                  <a:pt x="34555" y="57022"/>
                </a:lnTo>
                <a:lnTo>
                  <a:pt x="15748" y="57022"/>
                </a:lnTo>
                <a:lnTo>
                  <a:pt x="15748" y="45974"/>
                </a:lnTo>
                <a:lnTo>
                  <a:pt x="34824" y="45974"/>
                </a:lnTo>
                <a:lnTo>
                  <a:pt x="36207" y="45172"/>
                </a:lnTo>
                <a:lnTo>
                  <a:pt x="12573" y="45084"/>
                </a:lnTo>
                <a:close/>
              </a:path>
              <a:path w="457200" h="103505">
                <a:moveTo>
                  <a:pt x="15748" y="45974"/>
                </a:moveTo>
                <a:lnTo>
                  <a:pt x="15748" y="57022"/>
                </a:lnTo>
                <a:lnTo>
                  <a:pt x="25218" y="51537"/>
                </a:lnTo>
                <a:lnTo>
                  <a:pt x="15748" y="45974"/>
                </a:lnTo>
                <a:close/>
              </a:path>
              <a:path w="457200" h="103505">
                <a:moveTo>
                  <a:pt x="25218" y="51537"/>
                </a:moveTo>
                <a:lnTo>
                  <a:pt x="15748" y="57022"/>
                </a:lnTo>
                <a:lnTo>
                  <a:pt x="34555" y="57022"/>
                </a:lnTo>
                <a:lnTo>
                  <a:pt x="25218" y="51537"/>
                </a:lnTo>
                <a:close/>
              </a:path>
              <a:path w="457200" h="103505">
                <a:moveTo>
                  <a:pt x="34824" y="45974"/>
                </a:moveTo>
                <a:lnTo>
                  <a:pt x="15748" y="45974"/>
                </a:lnTo>
                <a:lnTo>
                  <a:pt x="25218" y="51537"/>
                </a:lnTo>
                <a:lnTo>
                  <a:pt x="34824" y="45974"/>
                </a:lnTo>
                <a:close/>
              </a:path>
              <a:path w="457200" h="103505">
                <a:moveTo>
                  <a:pt x="36359" y="45084"/>
                </a:moveTo>
                <a:lnTo>
                  <a:pt x="12573" y="45084"/>
                </a:lnTo>
                <a:lnTo>
                  <a:pt x="36207" y="45172"/>
                </a:lnTo>
                <a:lnTo>
                  <a:pt x="36359" y="45084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505959" y="3048000"/>
            <a:ext cx="1601470" cy="2453005"/>
            <a:chOff x="4505959" y="3048000"/>
            <a:chExt cx="1601470" cy="2453005"/>
          </a:xfrm>
        </p:grpSpPr>
        <p:sp>
          <p:nvSpPr>
            <p:cNvPr id="20" name="object 20"/>
            <p:cNvSpPr/>
            <p:nvPr/>
          </p:nvSpPr>
          <p:spPr>
            <a:xfrm>
              <a:off x="4577079" y="3053080"/>
              <a:ext cx="459105" cy="2135505"/>
            </a:xfrm>
            <a:custGeom>
              <a:avLst/>
              <a:gdLst/>
              <a:ahLst/>
              <a:cxnLst/>
              <a:rect l="l" t="t" r="r" b="b"/>
              <a:pathLst>
                <a:path w="459104" h="2135504">
                  <a:moveTo>
                    <a:pt x="0" y="2133600"/>
                  </a:moveTo>
                  <a:lnTo>
                    <a:pt x="457200" y="2135251"/>
                  </a:lnTo>
                </a:path>
                <a:path w="459104" h="2135504">
                  <a:moveTo>
                    <a:pt x="457200" y="2133600"/>
                  </a:moveTo>
                  <a:lnTo>
                    <a:pt x="458850" y="0"/>
                  </a:lnTo>
                </a:path>
              </a:pathLst>
            </a:custGeom>
            <a:ln w="1016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01079" y="3743959"/>
              <a:ext cx="1270" cy="1751964"/>
            </a:xfrm>
            <a:custGeom>
              <a:avLst/>
              <a:gdLst/>
              <a:ahLst/>
              <a:cxnLst/>
              <a:rect l="l" t="t" r="r" b="b"/>
              <a:pathLst>
                <a:path w="1270" h="1751964">
                  <a:moveTo>
                    <a:pt x="762" y="0"/>
                  </a:moveTo>
                  <a:lnTo>
                    <a:pt x="0" y="1751838"/>
                  </a:lnTo>
                </a:path>
              </a:pathLst>
            </a:custGeom>
            <a:ln w="10160">
              <a:solidFill>
                <a:srgbClr val="FF69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05959" y="4652010"/>
              <a:ext cx="1600835" cy="130175"/>
            </a:xfrm>
            <a:custGeom>
              <a:avLst/>
              <a:gdLst/>
              <a:ahLst/>
              <a:cxnLst/>
              <a:rect l="l" t="t" r="r" b="b"/>
              <a:pathLst>
                <a:path w="1600835" h="130175">
                  <a:moveTo>
                    <a:pt x="86105" y="26669"/>
                  </a:moveTo>
                  <a:lnTo>
                    <a:pt x="83057" y="28575"/>
                  </a:lnTo>
                  <a:lnTo>
                    <a:pt x="0" y="82550"/>
                  </a:lnTo>
                  <a:lnTo>
                    <a:pt x="87884" y="128396"/>
                  </a:lnTo>
                  <a:lnTo>
                    <a:pt x="90931" y="129920"/>
                  </a:lnTo>
                  <a:lnTo>
                    <a:pt x="94741" y="128777"/>
                  </a:lnTo>
                  <a:lnTo>
                    <a:pt x="96392" y="125602"/>
                  </a:lnTo>
                  <a:lnTo>
                    <a:pt x="98043" y="122554"/>
                  </a:lnTo>
                  <a:lnTo>
                    <a:pt x="96774" y="118744"/>
                  </a:lnTo>
                  <a:lnTo>
                    <a:pt x="93725" y="117093"/>
                  </a:lnTo>
                  <a:lnTo>
                    <a:pt x="38403" y="88264"/>
                  </a:lnTo>
                  <a:lnTo>
                    <a:pt x="12826" y="88264"/>
                  </a:lnTo>
                  <a:lnTo>
                    <a:pt x="12191" y="75564"/>
                  </a:lnTo>
                  <a:lnTo>
                    <a:pt x="35747" y="74443"/>
                  </a:lnTo>
                  <a:lnTo>
                    <a:pt x="92963" y="37337"/>
                  </a:lnTo>
                  <a:lnTo>
                    <a:pt x="93852" y="33400"/>
                  </a:lnTo>
                  <a:lnTo>
                    <a:pt x="91948" y="30479"/>
                  </a:lnTo>
                  <a:lnTo>
                    <a:pt x="89915" y="27558"/>
                  </a:lnTo>
                  <a:lnTo>
                    <a:pt x="86105" y="26669"/>
                  </a:lnTo>
                  <a:close/>
                </a:path>
                <a:path w="1600835" h="130175">
                  <a:moveTo>
                    <a:pt x="35747" y="74443"/>
                  </a:moveTo>
                  <a:lnTo>
                    <a:pt x="12191" y="75564"/>
                  </a:lnTo>
                  <a:lnTo>
                    <a:pt x="12826" y="88264"/>
                  </a:lnTo>
                  <a:lnTo>
                    <a:pt x="34173" y="87248"/>
                  </a:lnTo>
                  <a:lnTo>
                    <a:pt x="16001" y="87248"/>
                  </a:lnTo>
                  <a:lnTo>
                    <a:pt x="15493" y="76326"/>
                  </a:lnTo>
                  <a:lnTo>
                    <a:pt x="32843" y="76326"/>
                  </a:lnTo>
                  <a:lnTo>
                    <a:pt x="35747" y="74443"/>
                  </a:lnTo>
                  <a:close/>
                </a:path>
                <a:path w="1600835" h="130175">
                  <a:moveTo>
                    <a:pt x="36262" y="87149"/>
                  </a:moveTo>
                  <a:lnTo>
                    <a:pt x="12826" y="88264"/>
                  </a:lnTo>
                  <a:lnTo>
                    <a:pt x="38403" y="88264"/>
                  </a:lnTo>
                  <a:lnTo>
                    <a:pt x="36262" y="87149"/>
                  </a:lnTo>
                  <a:close/>
                </a:path>
                <a:path w="1600835" h="130175">
                  <a:moveTo>
                    <a:pt x="15493" y="76326"/>
                  </a:moveTo>
                  <a:lnTo>
                    <a:pt x="16001" y="87248"/>
                  </a:lnTo>
                  <a:lnTo>
                    <a:pt x="25113" y="81339"/>
                  </a:lnTo>
                  <a:lnTo>
                    <a:pt x="15493" y="76326"/>
                  </a:lnTo>
                  <a:close/>
                </a:path>
                <a:path w="1600835" h="130175">
                  <a:moveTo>
                    <a:pt x="25113" y="81339"/>
                  </a:moveTo>
                  <a:lnTo>
                    <a:pt x="16001" y="87248"/>
                  </a:lnTo>
                  <a:lnTo>
                    <a:pt x="34173" y="87248"/>
                  </a:lnTo>
                  <a:lnTo>
                    <a:pt x="36262" y="87149"/>
                  </a:lnTo>
                  <a:lnTo>
                    <a:pt x="25113" y="81339"/>
                  </a:lnTo>
                  <a:close/>
                </a:path>
                <a:path w="1600835" h="130175">
                  <a:moveTo>
                    <a:pt x="1599945" y="0"/>
                  </a:moveTo>
                  <a:lnTo>
                    <a:pt x="35747" y="74443"/>
                  </a:lnTo>
                  <a:lnTo>
                    <a:pt x="25113" y="81339"/>
                  </a:lnTo>
                  <a:lnTo>
                    <a:pt x="36262" y="87149"/>
                  </a:lnTo>
                  <a:lnTo>
                    <a:pt x="1600453" y="12700"/>
                  </a:lnTo>
                  <a:lnTo>
                    <a:pt x="1599945" y="0"/>
                  </a:lnTo>
                  <a:close/>
                </a:path>
                <a:path w="1600835" h="130175">
                  <a:moveTo>
                    <a:pt x="32843" y="76326"/>
                  </a:moveTo>
                  <a:lnTo>
                    <a:pt x="15493" y="76326"/>
                  </a:lnTo>
                  <a:lnTo>
                    <a:pt x="25113" y="81339"/>
                  </a:lnTo>
                  <a:lnTo>
                    <a:pt x="32843" y="76326"/>
                  </a:lnTo>
                  <a:close/>
                </a:path>
              </a:pathLst>
            </a:custGeom>
            <a:solidFill>
              <a:srgbClr val="FF6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24850-1A55-3410-C52B-68487E64B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13333" t="9383" r="15833" b="36667"/>
          <a:stretch/>
        </p:blipFill>
        <p:spPr>
          <a:xfrm>
            <a:off x="914400" y="762000"/>
            <a:ext cx="996005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6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6319" y="920304"/>
            <a:ext cx="8705215" cy="41154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grouping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30" dirty="0">
                <a:latin typeface="Calibri"/>
                <a:cs typeface="Calibri"/>
              </a:rPr>
              <a:t>Frame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representation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easy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visualize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easy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slots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4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relations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-15" dirty="0">
                <a:latin typeface="Calibri"/>
                <a:cs typeface="Calibri"/>
              </a:rPr>
              <a:t>Also,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easy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include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missing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Disadvantages:</a:t>
            </a:r>
            <a:endParaRPr sz="28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050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frame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mechanism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cannot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processed.</a:t>
            </a:r>
            <a:endParaRPr sz="2400">
              <a:latin typeface="Calibri"/>
              <a:cs typeface="Calibri"/>
            </a:endParaRPr>
          </a:p>
          <a:p>
            <a:pPr marL="358140" indent="-346075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358775" algn="l"/>
              </a:tabLst>
            </a:pPr>
            <a:r>
              <a:rPr sz="2400" spc="15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generalized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2901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4.</a:t>
            </a:r>
            <a:r>
              <a:rPr spc="-55" dirty="0"/>
              <a:t> </a:t>
            </a:r>
            <a:r>
              <a:rPr spc="5" dirty="0"/>
              <a:t>Production</a:t>
            </a:r>
            <a:r>
              <a:rPr spc="-145" dirty="0"/>
              <a:t> </a:t>
            </a:r>
            <a:r>
              <a:rPr spc="15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608248"/>
            <a:ext cx="10328275" cy="570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48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1900" dirty="0">
                <a:latin typeface="Calibri"/>
                <a:cs typeface="Calibri"/>
              </a:rPr>
              <a:t>In </a:t>
            </a:r>
            <a:r>
              <a:rPr sz="1900" spc="-20" dirty="0">
                <a:latin typeface="Calibri"/>
                <a:cs typeface="Calibri"/>
              </a:rPr>
              <a:t>production </a:t>
            </a:r>
            <a:r>
              <a:rPr sz="1900" spc="-30" dirty="0">
                <a:latin typeface="Calibri"/>
                <a:cs typeface="Calibri"/>
              </a:rPr>
              <a:t>rules, agent checks </a:t>
            </a:r>
            <a:r>
              <a:rPr sz="1900" spc="-10" dirty="0">
                <a:latin typeface="Calibri"/>
                <a:cs typeface="Calibri"/>
              </a:rPr>
              <a:t>for </a:t>
            </a:r>
            <a:r>
              <a:rPr sz="1900" spc="-30" dirty="0">
                <a:latin typeface="Calibri"/>
                <a:cs typeface="Calibri"/>
              </a:rPr>
              <a:t>the </a:t>
            </a:r>
            <a:r>
              <a:rPr sz="1900" b="1" spc="-20" dirty="0">
                <a:latin typeface="Calibri"/>
                <a:cs typeface="Calibri"/>
              </a:rPr>
              <a:t>condition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if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20" dirty="0">
                <a:latin typeface="Calibri"/>
                <a:cs typeface="Calibri"/>
              </a:rPr>
              <a:t>condition </a:t>
            </a:r>
            <a:r>
              <a:rPr sz="1900" spc="-25" dirty="0">
                <a:latin typeface="Calibri"/>
                <a:cs typeface="Calibri"/>
              </a:rPr>
              <a:t>exists </a:t>
            </a:r>
            <a:r>
              <a:rPr sz="1900" spc="-15" dirty="0">
                <a:latin typeface="Calibri"/>
                <a:cs typeface="Calibri"/>
              </a:rPr>
              <a:t>then </a:t>
            </a:r>
            <a:r>
              <a:rPr sz="1900" spc="-20" dirty="0">
                <a:latin typeface="Calibri"/>
                <a:cs typeface="Calibri"/>
              </a:rPr>
              <a:t>production </a:t>
            </a:r>
            <a:r>
              <a:rPr sz="1900" spc="-15" dirty="0">
                <a:latin typeface="Calibri"/>
                <a:cs typeface="Calibri"/>
              </a:rPr>
              <a:t>rule </a:t>
            </a:r>
            <a:r>
              <a:rPr sz="1900" spc="-20" dirty="0">
                <a:latin typeface="Calibri"/>
                <a:cs typeface="Calibri"/>
              </a:rPr>
              <a:t>fires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40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corresponding</a:t>
            </a:r>
            <a:r>
              <a:rPr sz="1900" spc="-1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action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carried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out.</a:t>
            </a:r>
            <a:endParaRPr sz="1900" dirty="0">
              <a:latin typeface="Calibri"/>
              <a:cs typeface="Calibri"/>
            </a:endParaRPr>
          </a:p>
          <a:p>
            <a:pPr marL="297180" marR="6985" indent="-285115">
              <a:lnSpc>
                <a:spcPts val="3290"/>
              </a:lnSpc>
              <a:spcBef>
                <a:spcPts val="200"/>
              </a:spcBef>
              <a:buFont typeface="Wingdings"/>
              <a:buChar char=""/>
              <a:tabLst>
                <a:tab pos="297815" algn="l"/>
              </a:tabLst>
            </a:pPr>
            <a:r>
              <a:rPr sz="1900" spc="-15" dirty="0">
                <a:latin typeface="Calibri"/>
                <a:cs typeface="Calibri"/>
              </a:rPr>
              <a:t>The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b="1" spc="-15" dirty="0">
                <a:highlight>
                  <a:srgbClr val="FFFF00"/>
                </a:highlight>
                <a:latin typeface="Calibri"/>
                <a:cs typeface="Calibri"/>
              </a:rPr>
              <a:t>condition</a:t>
            </a:r>
            <a:r>
              <a:rPr sz="1900" b="1" spc="15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Calibri"/>
                <a:cs typeface="Calibri"/>
              </a:rPr>
              <a:t>part</a:t>
            </a:r>
            <a:r>
              <a:rPr sz="1900" b="1" spc="1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of</a:t>
            </a:r>
            <a:r>
              <a:rPr sz="1900" b="1" spc="14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the</a:t>
            </a:r>
            <a:r>
              <a:rPr sz="1900" b="1" spc="114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rule</a:t>
            </a:r>
            <a:r>
              <a:rPr sz="1900" b="1" spc="110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determines</a:t>
            </a:r>
            <a:r>
              <a:rPr sz="1900" b="1" spc="15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which</a:t>
            </a:r>
            <a:r>
              <a:rPr sz="1900" b="1" spc="14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rule</a:t>
            </a:r>
            <a:r>
              <a:rPr sz="1900" b="1" spc="10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may</a:t>
            </a:r>
            <a:r>
              <a:rPr sz="1900" b="1" spc="11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be</a:t>
            </a:r>
            <a:r>
              <a:rPr sz="1900" b="1" spc="110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applied</a:t>
            </a:r>
            <a:r>
              <a:rPr sz="1900" b="1" spc="220" dirty="0">
                <a:latin typeface="Calibri"/>
                <a:cs typeface="Calibri"/>
              </a:rPr>
              <a:t> </a:t>
            </a:r>
            <a:r>
              <a:rPr sz="1900" b="1" spc="5" dirty="0">
                <a:latin typeface="Calibri"/>
                <a:cs typeface="Calibri"/>
              </a:rPr>
              <a:t>to</a:t>
            </a:r>
            <a:r>
              <a:rPr sz="1900" b="1" spc="13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</a:t>
            </a:r>
            <a:r>
              <a:rPr sz="1900" b="1" spc="14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problem</a:t>
            </a:r>
            <a:r>
              <a:rPr sz="1900" spc="-20" dirty="0">
                <a:latin typeface="Calibri"/>
                <a:cs typeface="Calibri"/>
              </a:rPr>
              <a:t>.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Whereas,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5" dirty="0">
                <a:highlight>
                  <a:srgbClr val="FFFF00"/>
                </a:highlight>
                <a:latin typeface="Calibri"/>
                <a:cs typeface="Calibri"/>
              </a:rPr>
              <a:t>action </a:t>
            </a:r>
            <a:r>
              <a:rPr sz="1900" spc="-40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Calibri"/>
                <a:cs typeface="Calibri"/>
              </a:rPr>
              <a:t>part</a:t>
            </a:r>
            <a:r>
              <a:rPr sz="1900" spc="-7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carries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out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-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associated</a:t>
            </a:r>
            <a:r>
              <a:rPr sz="1900" spc="-17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problem-solving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steps.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This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complete</a:t>
            </a:r>
            <a:r>
              <a:rPr sz="1900" spc="-1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process</a:t>
            </a:r>
            <a:r>
              <a:rPr sz="1900" spc="-16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called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recognize-act</a:t>
            </a:r>
            <a:r>
              <a:rPr sz="1900" spc="-1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cycle.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900" spc="-25" dirty="0">
                <a:latin typeface="Calibri"/>
                <a:cs typeface="Calibri"/>
              </a:rPr>
              <a:t>T</a:t>
            </a:r>
            <a:r>
              <a:rPr sz="1900" spc="-15" dirty="0">
                <a:latin typeface="Calibri"/>
                <a:cs typeface="Calibri"/>
              </a:rPr>
              <a:t>h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</a:t>
            </a:r>
            <a:r>
              <a:rPr sz="1900" spc="-15" dirty="0">
                <a:latin typeface="Calibri"/>
                <a:cs typeface="Calibri"/>
              </a:rPr>
              <a:t>ro</a:t>
            </a:r>
            <a:r>
              <a:rPr sz="1900" spc="-10" dirty="0">
                <a:latin typeface="Calibri"/>
                <a:cs typeface="Calibri"/>
              </a:rPr>
              <a:t>d</a:t>
            </a:r>
            <a:r>
              <a:rPr sz="1900" spc="-15" dirty="0">
                <a:latin typeface="Calibri"/>
                <a:cs typeface="Calibri"/>
              </a:rPr>
              <a:t>u</a:t>
            </a:r>
            <a:r>
              <a:rPr sz="1900" spc="10" dirty="0">
                <a:latin typeface="Calibri"/>
                <a:cs typeface="Calibri"/>
              </a:rPr>
              <a:t>c</a:t>
            </a:r>
            <a:r>
              <a:rPr sz="1900" spc="15" dirty="0">
                <a:latin typeface="Calibri"/>
                <a:cs typeface="Calibri"/>
              </a:rPr>
              <a:t>t</a:t>
            </a:r>
            <a:r>
              <a:rPr sz="1900" spc="-30" dirty="0">
                <a:latin typeface="Calibri"/>
                <a:cs typeface="Calibri"/>
              </a:rPr>
              <a:t>i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1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</a:t>
            </a:r>
            <a:r>
              <a:rPr sz="1900" spc="-20" dirty="0">
                <a:latin typeface="Calibri"/>
                <a:cs typeface="Calibri"/>
              </a:rPr>
              <a:t>u</a:t>
            </a:r>
            <a:r>
              <a:rPr sz="1900" spc="-30" dirty="0">
                <a:latin typeface="Calibri"/>
                <a:cs typeface="Calibri"/>
              </a:rPr>
              <a:t>l</a:t>
            </a:r>
            <a:r>
              <a:rPr sz="1900" spc="-45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-35" dirty="0">
                <a:latin typeface="Calibri"/>
                <a:cs typeface="Calibri"/>
              </a:rPr>
              <a:t>y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20" dirty="0">
                <a:latin typeface="Calibri"/>
                <a:cs typeface="Calibri"/>
              </a:rPr>
              <a:t>t</a:t>
            </a:r>
            <a:r>
              <a:rPr sz="1900" spc="-40" dirty="0">
                <a:latin typeface="Calibri"/>
                <a:cs typeface="Calibri"/>
              </a:rPr>
              <a:t>e</a:t>
            </a:r>
            <a:r>
              <a:rPr sz="1900" spc="-10" dirty="0">
                <a:latin typeface="Calibri"/>
                <a:cs typeface="Calibri"/>
              </a:rPr>
              <a:t>m</a:t>
            </a:r>
            <a:r>
              <a:rPr sz="1900" spc="-140" dirty="0">
                <a:latin typeface="Calibri"/>
                <a:cs typeface="Calibri"/>
              </a:rPr>
              <a:t> </a:t>
            </a:r>
            <a:r>
              <a:rPr sz="1900" spc="15" dirty="0">
                <a:latin typeface="Calibri"/>
                <a:cs typeface="Calibri"/>
              </a:rPr>
              <a:t>c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ns</a:t>
            </a:r>
            <a:r>
              <a:rPr sz="1900" spc="-35" dirty="0">
                <a:latin typeface="Calibri"/>
                <a:cs typeface="Calibri"/>
              </a:rPr>
              <a:t>i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spc="15" dirty="0">
                <a:latin typeface="Calibri"/>
                <a:cs typeface="Calibri"/>
              </a:rPr>
              <a:t>t</a:t>
            </a:r>
            <a:r>
              <a:rPr sz="1900" spc="-5" dirty="0">
                <a:latin typeface="Calibri"/>
                <a:cs typeface="Calibri"/>
              </a:rPr>
              <a:t>s</a:t>
            </a:r>
            <a:r>
              <a:rPr sz="1900" spc="-1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o</a:t>
            </a:r>
            <a:r>
              <a:rPr sz="1900" spc="-5" dirty="0">
                <a:latin typeface="Calibri"/>
                <a:cs typeface="Calibri"/>
              </a:rPr>
              <a:t>f</a:t>
            </a:r>
            <a:r>
              <a:rPr sz="1900" spc="-105" dirty="0">
                <a:latin typeface="Calibri"/>
                <a:cs typeface="Calibri"/>
              </a:rPr>
              <a:t> </a:t>
            </a:r>
            <a:r>
              <a:rPr sz="1900" spc="15" dirty="0">
                <a:latin typeface="Calibri"/>
                <a:cs typeface="Calibri"/>
              </a:rPr>
              <a:t>t</a:t>
            </a:r>
            <a:r>
              <a:rPr sz="1900" spc="-15" dirty="0">
                <a:latin typeface="Calibri"/>
                <a:cs typeface="Calibri"/>
              </a:rPr>
              <a:t>h</a:t>
            </a:r>
            <a:r>
              <a:rPr sz="1900" spc="-5" dirty="0">
                <a:latin typeface="Calibri"/>
                <a:cs typeface="Calibri"/>
              </a:rPr>
              <a:t>r</a:t>
            </a:r>
            <a:r>
              <a:rPr sz="1900" spc="-45" dirty="0">
                <a:latin typeface="Calibri"/>
                <a:cs typeface="Calibri"/>
              </a:rPr>
              <a:t>e</a:t>
            </a:r>
            <a:r>
              <a:rPr sz="1900" spc="-5" dirty="0">
                <a:latin typeface="Calibri"/>
                <a:cs typeface="Calibri"/>
              </a:rPr>
              <a:t>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m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i</a:t>
            </a:r>
            <a:r>
              <a:rPr sz="1900" spc="-5" dirty="0">
                <a:latin typeface="Calibri"/>
                <a:cs typeface="Calibri"/>
              </a:rPr>
              <a:t>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r</a:t>
            </a:r>
            <a:r>
              <a:rPr sz="1900" spc="15" dirty="0">
                <a:latin typeface="Calibri"/>
                <a:cs typeface="Calibri"/>
              </a:rPr>
              <a:t>t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-5" dirty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408940" indent="-396875">
              <a:lnSpc>
                <a:spcPct val="100000"/>
              </a:lnSpc>
              <a:spcBef>
                <a:spcPts val="1065"/>
              </a:spcBef>
              <a:buAutoNum type="romanLcPeriod"/>
              <a:tabLst>
                <a:tab pos="408940" algn="l"/>
                <a:tab pos="409575" algn="l"/>
              </a:tabLst>
            </a:pPr>
            <a:r>
              <a:rPr sz="1850" b="1" spc="-35" dirty="0">
                <a:latin typeface="Calibri"/>
                <a:cs typeface="Calibri"/>
              </a:rPr>
              <a:t>Th</a:t>
            </a:r>
            <a:r>
              <a:rPr sz="1850" b="1" spc="-5" dirty="0">
                <a:latin typeface="Calibri"/>
                <a:cs typeface="Calibri"/>
              </a:rPr>
              <a:t>e</a:t>
            </a:r>
            <a:r>
              <a:rPr sz="1850" b="1" spc="1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s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f</a:t>
            </a:r>
            <a:r>
              <a:rPr sz="1850" b="1" spc="40" dirty="0">
                <a:latin typeface="Calibri"/>
                <a:cs typeface="Calibri"/>
              </a:rPr>
              <a:t> </a:t>
            </a:r>
            <a:r>
              <a:rPr sz="1850" b="1" spc="-35" dirty="0">
                <a:latin typeface="Calibri"/>
                <a:cs typeface="Calibri"/>
              </a:rPr>
              <a:t>p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35" dirty="0">
                <a:latin typeface="Calibri"/>
                <a:cs typeface="Calibri"/>
              </a:rPr>
              <a:t>du</a:t>
            </a:r>
            <a:r>
              <a:rPr sz="1850" b="1" spc="20" dirty="0">
                <a:latin typeface="Calibri"/>
                <a:cs typeface="Calibri"/>
              </a:rPr>
              <a:t>c</a:t>
            </a:r>
            <a:r>
              <a:rPr sz="1850" b="1" spc="-5" dirty="0">
                <a:latin typeface="Calibri"/>
                <a:cs typeface="Calibri"/>
              </a:rPr>
              <a:t>t</a:t>
            </a:r>
            <a:r>
              <a:rPr sz="1850" b="1" spc="20" dirty="0">
                <a:latin typeface="Calibri"/>
                <a:cs typeface="Calibri"/>
              </a:rPr>
              <a:t>i</a:t>
            </a:r>
            <a:r>
              <a:rPr sz="1850" b="1" spc="-40" dirty="0">
                <a:latin typeface="Calibri"/>
                <a:cs typeface="Calibri"/>
              </a:rPr>
              <a:t>o</a:t>
            </a:r>
            <a:r>
              <a:rPr sz="1850" b="1" spc="-5" dirty="0">
                <a:latin typeface="Calibri"/>
                <a:cs typeface="Calibri"/>
              </a:rPr>
              <a:t>n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35" dirty="0">
                <a:latin typeface="Calibri"/>
                <a:cs typeface="Calibri"/>
              </a:rPr>
              <a:t>u</a:t>
            </a:r>
            <a:r>
              <a:rPr sz="1850" b="1" spc="20" dirty="0">
                <a:latin typeface="Calibri"/>
                <a:cs typeface="Calibri"/>
              </a:rPr>
              <a:t>l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-5" dirty="0">
                <a:latin typeface="Calibri"/>
                <a:cs typeface="Calibri"/>
              </a:rPr>
              <a:t>s</a:t>
            </a:r>
            <a:endParaRPr sz="1850" dirty="0">
              <a:latin typeface="Calibri"/>
              <a:cs typeface="Calibri"/>
            </a:endParaRPr>
          </a:p>
          <a:p>
            <a:pPr marL="408940" indent="-396875">
              <a:lnSpc>
                <a:spcPct val="100000"/>
              </a:lnSpc>
              <a:spcBef>
                <a:spcPts val="985"/>
              </a:spcBef>
              <a:buAutoNum type="romanLcPeriod"/>
              <a:tabLst>
                <a:tab pos="408940" algn="l"/>
                <a:tab pos="409575" algn="l"/>
              </a:tabLst>
            </a:pPr>
            <a:r>
              <a:rPr sz="1850" b="1" spc="-80" dirty="0">
                <a:latin typeface="Calibri"/>
                <a:cs typeface="Calibri"/>
              </a:rPr>
              <a:t>W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25" dirty="0">
                <a:latin typeface="Calibri"/>
                <a:cs typeface="Calibri"/>
              </a:rPr>
              <a:t>r</a:t>
            </a:r>
            <a:r>
              <a:rPr sz="1850" b="1" spc="-5" dirty="0">
                <a:latin typeface="Calibri"/>
                <a:cs typeface="Calibri"/>
              </a:rPr>
              <a:t>k</a:t>
            </a:r>
            <a:r>
              <a:rPr sz="1850" b="1" spc="15" dirty="0">
                <a:latin typeface="Calibri"/>
                <a:cs typeface="Calibri"/>
              </a:rPr>
              <a:t>i</a:t>
            </a:r>
            <a:r>
              <a:rPr sz="1850" b="1" spc="-35" dirty="0">
                <a:latin typeface="Calibri"/>
                <a:cs typeface="Calibri"/>
              </a:rPr>
              <a:t>n</a:t>
            </a:r>
            <a:r>
              <a:rPr sz="1850" b="1" spc="-5" dirty="0">
                <a:latin typeface="Calibri"/>
                <a:cs typeface="Calibri"/>
              </a:rPr>
              <a:t>g</a:t>
            </a:r>
            <a:r>
              <a:rPr sz="1850" b="1" spc="-9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M</a:t>
            </a:r>
            <a:r>
              <a:rPr sz="1850" b="1" spc="25" dirty="0">
                <a:latin typeface="Calibri"/>
                <a:cs typeface="Calibri"/>
              </a:rPr>
              <a:t>e</a:t>
            </a:r>
            <a:r>
              <a:rPr sz="1850" b="1" spc="10" dirty="0">
                <a:latin typeface="Calibri"/>
                <a:cs typeface="Calibri"/>
              </a:rPr>
              <a:t>m</a:t>
            </a:r>
            <a:r>
              <a:rPr sz="1850" b="1" spc="-35" dirty="0">
                <a:latin typeface="Calibri"/>
                <a:cs typeface="Calibri"/>
              </a:rPr>
              <a:t>o</a:t>
            </a:r>
            <a:r>
              <a:rPr sz="1850" b="1" spc="-20" dirty="0">
                <a:latin typeface="Calibri"/>
                <a:cs typeface="Calibri"/>
              </a:rPr>
              <a:t>r</a:t>
            </a:r>
            <a:r>
              <a:rPr sz="1850" b="1" spc="-5" dirty="0">
                <a:latin typeface="Calibri"/>
                <a:cs typeface="Calibri"/>
              </a:rPr>
              <a:t>y</a:t>
            </a:r>
            <a:endParaRPr sz="1850" dirty="0">
              <a:latin typeface="Calibri"/>
              <a:cs typeface="Calibri"/>
            </a:endParaRPr>
          </a:p>
          <a:p>
            <a:pPr marL="408940" indent="-396875">
              <a:lnSpc>
                <a:spcPct val="100000"/>
              </a:lnSpc>
              <a:spcBef>
                <a:spcPts val="1065"/>
              </a:spcBef>
              <a:buAutoNum type="romanLcPeriod"/>
              <a:tabLst>
                <a:tab pos="408940" algn="l"/>
                <a:tab pos="409575" algn="l"/>
              </a:tabLst>
            </a:pPr>
            <a:r>
              <a:rPr sz="1850" b="1" spc="-25" dirty="0">
                <a:latin typeface="Calibri"/>
                <a:cs typeface="Calibri"/>
              </a:rPr>
              <a:t>The </a:t>
            </a:r>
            <a:r>
              <a:rPr sz="1850" b="1" spc="-20" dirty="0">
                <a:latin typeface="Calibri"/>
                <a:cs typeface="Calibri"/>
              </a:rPr>
              <a:t>recognize-act-cycle</a:t>
            </a:r>
            <a:endParaRPr sz="1850" dirty="0">
              <a:latin typeface="Calibri"/>
              <a:cs typeface="Calibri"/>
            </a:endParaRPr>
          </a:p>
          <a:p>
            <a:pPr marL="2788920">
              <a:lnSpc>
                <a:spcPts val="2190"/>
              </a:lnSpc>
              <a:spcBef>
                <a:spcPts val="1350"/>
              </a:spcBef>
            </a:pPr>
            <a:r>
              <a:rPr sz="1850" spc="-25" dirty="0">
                <a:solidFill>
                  <a:srgbClr val="C00000"/>
                </a:solidFill>
                <a:latin typeface="Calibri"/>
                <a:cs typeface="Calibri"/>
              </a:rPr>
              <a:t>Example:</a:t>
            </a:r>
            <a:endParaRPr sz="1850" dirty="0">
              <a:latin typeface="Calibri"/>
              <a:cs typeface="Calibri"/>
            </a:endParaRPr>
          </a:p>
          <a:p>
            <a:pPr marL="2788920" marR="1581150">
              <a:lnSpc>
                <a:spcPts val="2160"/>
              </a:lnSpc>
              <a:spcBef>
                <a:spcPts val="95"/>
              </a:spcBef>
            </a:pPr>
            <a:r>
              <a:rPr sz="1850" b="1" spc="-15" dirty="0">
                <a:latin typeface="Calibri"/>
                <a:cs typeface="Calibri"/>
              </a:rPr>
              <a:t>IF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(at </a:t>
            </a:r>
            <a:r>
              <a:rPr sz="1850" b="1" spc="-15" dirty="0">
                <a:latin typeface="Calibri"/>
                <a:cs typeface="Calibri"/>
              </a:rPr>
              <a:t>station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AND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train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arrives)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THEN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action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(get</a:t>
            </a:r>
            <a:r>
              <a:rPr sz="1850" b="1" spc="-9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into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the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train) </a:t>
            </a:r>
            <a:r>
              <a:rPr sz="1850" b="1" spc="-405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IF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(on</a:t>
            </a:r>
            <a:r>
              <a:rPr sz="1850" b="1" spc="3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the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train</a:t>
            </a:r>
            <a:r>
              <a:rPr sz="1850" b="1" spc="-13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AND</a:t>
            </a:r>
            <a:r>
              <a:rPr sz="1850" b="1" spc="-5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empty</a:t>
            </a:r>
            <a:r>
              <a:rPr sz="1850" b="1" spc="-17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seat)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THEN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action</a:t>
            </a:r>
            <a:r>
              <a:rPr sz="1850" b="1" spc="-13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(sit</a:t>
            </a:r>
            <a:r>
              <a:rPr sz="1850" b="1" spc="-10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down).</a:t>
            </a:r>
            <a:endParaRPr sz="1850" dirty="0">
              <a:latin typeface="Calibri"/>
              <a:cs typeface="Calibri"/>
            </a:endParaRPr>
          </a:p>
          <a:p>
            <a:pPr marL="2788920">
              <a:lnSpc>
                <a:spcPts val="2075"/>
              </a:lnSpc>
            </a:pPr>
            <a:r>
              <a:rPr sz="1850" b="1" spc="-15" dirty="0">
                <a:latin typeface="Calibri"/>
                <a:cs typeface="Calibri"/>
              </a:rPr>
              <a:t>IF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(on</a:t>
            </a:r>
            <a:r>
              <a:rPr sz="1850" b="1" spc="3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train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AND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unpaid)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THEN</a:t>
            </a:r>
            <a:r>
              <a:rPr sz="1850" b="1" spc="-25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action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(pay</a:t>
            </a:r>
            <a:r>
              <a:rPr sz="1850" b="1" spc="-9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charges).</a:t>
            </a:r>
            <a:endParaRPr sz="1850" dirty="0">
              <a:latin typeface="Calibri"/>
              <a:cs typeface="Calibri"/>
            </a:endParaRPr>
          </a:p>
          <a:p>
            <a:pPr marL="2788920" marR="1562735">
              <a:lnSpc>
                <a:spcPts val="2160"/>
              </a:lnSpc>
              <a:spcBef>
                <a:spcPts val="90"/>
              </a:spcBef>
            </a:pPr>
            <a:r>
              <a:rPr sz="1850" b="1" spc="-15" dirty="0">
                <a:latin typeface="Calibri"/>
                <a:cs typeface="Calibri"/>
              </a:rPr>
              <a:t>IF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(train</a:t>
            </a:r>
            <a:r>
              <a:rPr sz="1850" b="1" spc="-120" dirty="0">
                <a:latin typeface="Calibri"/>
                <a:cs typeface="Calibri"/>
              </a:rPr>
              <a:t> </a:t>
            </a:r>
            <a:r>
              <a:rPr sz="1850" b="1" spc="-5" dirty="0">
                <a:latin typeface="Calibri"/>
                <a:cs typeface="Calibri"/>
              </a:rPr>
              <a:t>arrives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at</a:t>
            </a:r>
            <a:r>
              <a:rPr sz="1850" b="1" spc="-15" dirty="0">
                <a:latin typeface="Calibri"/>
                <a:cs typeface="Calibri"/>
              </a:rPr>
              <a:t> destination)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THEN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action</a:t>
            </a:r>
            <a:r>
              <a:rPr sz="1850" b="1" spc="-12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(get</a:t>
            </a:r>
            <a:r>
              <a:rPr sz="1850" b="1" spc="-100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down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from</a:t>
            </a:r>
            <a:r>
              <a:rPr sz="1850" b="1" spc="-8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the </a:t>
            </a:r>
            <a:r>
              <a:rPr sz="1850" b="1" spc="-400" dirty="0">
                <a:latin typeface="Calibri"/>
                <a:cs typeface="Calibri"/>
              </a:rPr>
              <a:t> </a:t>
            </a:r>
            <a:r>
              <a:rPr sz="1850" b="1" spc="-15" dirty="0">
                <a:latin typeface="Calibri"/>
                <a:cs typeface="Calibri"/>
              </a:rPr>
              <a:t>train).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77" y="79946"/>
            <a:ext cx="10324465" cy="3872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2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working memory </a:t>
            </a:r>
            <a:r>
              <a:rPr sz="2400" spc="-15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description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current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problems-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solving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rule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write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knowledge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working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memory.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knowledge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 marR="5080" algn="just">
              <a:lnSpc>
                <a:spcPct val="150200"/>
              </a:lnSpc>
            </a:pPr>
            <a:r>
              <a:rPr sz="2400" spc="15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 a </a:t>
            </a:r>
            <a:r>
              <a:rPr sz="2400" spc="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situation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(state) </a:t>
            </a:r>
            <a:r>
              <a:rPr sz="2400" spc="-10" dirty="0">
                <a:latin typeface="Calibri"/>
                <a:cs typeface="Calibri"/>
              </a:rPr>
              <a:t>generation,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production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 </a:t>
            </a:r>
            <a:r>
              <a:rPr sz="2400" spc="-40" dirty="0">
                <a:latin typeface="Calibri"/>
                <a:cs typeface="Calibri"/>
              </a:rPr>
              <a:t>may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fired </a:t>
            </a:r>
            <a:r>
              <a:rPr sz="2400" spc="-40" dirty="0">
                <a:latin typeface="Calibri"/>
                <a:cs typeface="Calibri"/>
              </a:rPr>
              <a:t>together, </a:t>
            </a:r>
            <a:r>
              <a:rPr sz="2400" dirty="0">
                <a:latin typeface="Calibri"/>
                <a:cs typeface="Calibri"/>
              </a:rPr>
              <a:t>this is called </a:t>
            </a:r>
            <a:r>
              <a:rPr sz="2400" b="1" dirty="0">
                <a:latin typeface="Calibri"/>
                <a:cs typeface="Calibri"/>
              </a:rPr>
              <a:t>conflict </a:t>
            </a:r>
            <a:r>
              <a:rPr sz="2400" b="1" spc="-10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situation,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agent </a:t>
            </a:r>
            <a:r>
              <a:rPr sz="2400" spc="-10" dirty="0">
                <a:latin typeface="Calibri"/>
                <a:cs typeface="Calibri"/>
              </a:rPr>
              <a:t>needs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sets,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conflict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resolution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319" y="493077"/>
            <a:ext cx="10327005" cy="49695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Calibri"/>
                <a:cs typeface="Calibri"/>
              </a:rPr>
              <a:t>Advantages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Production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</a:t>
            </a:r>
            <a:r>
              <a:rPr sz="2400" spc="-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expressed</a:t>
            </a:r>
            <a:r>
              <a:rPr sz="24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natural</a:t>
            </a:r>
            <a:r>
              <a:rPr sz="2400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469900" algn="l"/>
                <a:tab pos="470534" algn="l"/>
                <a:tab pos="1080135" algn="l"/>
                <a:tab pos="2574925" algn="l"/>
                <a:tab pos="3317240" algn="l"/>
                <a:tab pos="3855720" algn="l"/>
                <a:tab pos="4730750" algn="l"/>
                <a:tab pos="5960745" algn="l"/>
                <a:tab pos="6377940" algn="l"/>
                <a:tab pos="6875780" algn="l"/>
                <a:tab pos="7455534" algn="l"/>
                <a:tab pos="8279130" algn="l"/>
                <a:tab pos="9438640" algn="l"/>
                <a:tab pos="1003871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120" dirty="0">
                <a:latin typeface="Calibri"/>
                <a:cs typeface="Calibri"/>
              </a:rPr>
              <a:t>r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du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8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spc="-7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	m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du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8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2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-7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4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em</a:t>
            </a:r>
            <a:r>
              <a:rPr sz="2400" spc="-6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o</a:t>
            </a:r>
            <a:r>
              <a:rPr sz="2400" spc="3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e,	</a:t>
            </a:r>
            <a:r>
              <a:rPr sz="2400" spc="-3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d	</a:t>
            </a:r>
            <a:r>
              <a:rPr sz="2400" spc="1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or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modify</a:t>
            </a:r>
            <a:r>
              <a:rPr sz="2400" spc="-3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15" dirty="0">
                <a:highlight>
                  <a:srgbClr val="FFFF00"/>
                </a:highlight>
                <a:latin typeface="Calibri"/>
                <a:cs typeface="Calibri"/>
              </a:rPr>
              <a:t>an</a:t>
            </a:r>
            <a:r>
              <a:rPr sz="2400" spc="2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highlight>
                  <a:srgbClr val="FFFF00"/>
                </a:highlight>
                <a:latin typeface="Calibri"/>
                <a:cs typeface="Calibri"/>
              </a:rPr>
              <a:t>individual</a:t>
            </a:r>
            <a:r>
              <a:rPr sz="2400" spc="-1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Calibri"/>
                <a:cs typeface="Calibri"/>
              </a:rPr>
              <a:t>rule.</a:t>
            </a:r>
            <a:endParaRPr sz="24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spc="-10" dirty="0">
                <a:latin typeface="Calibri"/>
                <a:cs typeface="Calibri"/>
              </a:rPr>
              <a:t>Disadvantages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Production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rule:</a:t>
            </a:r>
            <a:endParaRPr sz="2400" dirty="0">
              <a:latin typeface="Calibri"/>
              <a:cs typeface="Calibri"/>
            </a:endParaRPr>
          </a:p>
          <a:p>
            <a:pPr marL="469900" marR="5080" indent="-457834">
              <a:lnSpc>
                <a:spcPct val="1502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system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does</a:t>
            </a:r>
            <a:r>
              <a:rPr sz="2400" spc="5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not</a:t>
            </a:r>
            <a:r>
              <a:rPr sz="2400" spc="-6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exhibit</a:t>
            </a:r>
            <a:r>
              <a:rPr sz="2400" spc="2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any</a:t>
            </a:r>
            <a:r>
              <a:rPr sz="2400" spc="5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learning</a:t>
            </a:r>
            <a:r>
              <a:rPr sz="2400" spc="100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capabilities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future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uses.</a:t>
            </a:r>
            <a:endParaRPr sz="2400" dirty="0">
              <a:latin typeface="Calibri"/>
              <a:cs typeface="Calibri"/>
            </a:endParaRPr>
          </a:p>
          <a:p>
            <a:pPr marL="469900" marR="13335" indent="-457834">
              <a:lnSpc>
                <a:spcPct val="1501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During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program,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many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may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rule-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production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inefficient.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1082357"/>
            <a:ext cx="1051941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structures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that </a:t>
            </a:r>
            <a:r>
              <a:rPr sz="2400" spc="45" dirty="0">
                <a:latin typeface="Cambria"/>
                <a:cs typeface="Cambria"/>
              </a:rPr>
              <a:t>support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property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inheritance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along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i="1" spc="95" dirty="0">
                <a:solidFill>
                  <a:srgbClr val="FF0000"/>
                </a:solidFill>
                <a:latin typeface="Cambria"/>
                <a:cs typeface="Cambria"/>
              </a:rPr>
              <a:t>instance</a:t>
            </a:r>
            <a:r>
              <a:rPr sz="2400" i="1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i="1" spc="18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400" i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i="1" spc="114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287020" algn="just">
              <a:lnSpc>
                <a:spcPct val="100000"/>
              </a:lnSpc>
              <a:spcBef>
                <a:spcPts val="85"/>
              </a:spcBef>
            </a:pPr>
            <a:r>
              <a:rPr sz="2400" spc="95" dirty="0">
                <a:latin typeface="Cambria"/>
                <a:cs typeface="Cambria"/>
              </a:rPr>
              <a:t>links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called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slot-and-filler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structures.</a:t>
            </a:r>
            <a:endParaRPr sz="2400">
              <a:latin typeface="Cambria"/>
              <a:cs typeface="Cambria"/>
            </a:endParaRPr>
          </a:p>
          <a:p>
            <a:pPr marL="287020" indent="-274955" algn="just">
              <a:lnSpc>
                <a:spcPct val="100000"/>
              </a:lnSpc>
              <a:spcBef>
                <a:spcPts val="56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5" dirty="0">
                <a:latin typeface="Cambria"/>
                <a:cs typeface="Cambria"/>
              </a:rPr>
              <a:t>These </a:t>
            </a:r>
            <a:r>
              <a:rPr sz="2400" spc="6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structures 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 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useful 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for  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support 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4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other </a:t>
            </a:r>
            <a:r>
              <a:rPr sz="2400" spc="63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reasons  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besides</a:t>
            </a:r>
            <a:endParaRPr sz="2400">
              <a:latin typeface="Cambria"/>
              <a:cs typeface="Cambria"/>
            </a:endParaRPr>
          </a:p>
          <a:p>
            <a:pPr marL="287020" algn="just">
              <a:lnSpc>
                <a:spcPct val="100000"/>
              </a:lnSpc>
              <a:spcBef>
                <a:spcPts val="5"/>
              </a:spcBef>
            </a:pPr>
            <a:r>
              <a:rPr sz="2400" spc="35" dirty="0">
                <a:latin typeface="Cambria"/>
                <a:cs typeface="Cambria"/>
              </a:rPr>
              <a:t>property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inheritance:</a:t>
            </a:r>
            <a:endParaRPr sz="2400">
              <a:latin typeface="Cambria"/>
              <a:cs typeface="Cambria"/>
            </a:endParaRPr>
          </a:p>
          <a:p>
            <a:pPr marL="469900" marR="22860" indent="-457834" algn="just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68750"/>
              <a:buAutoNum type="arabicParenR"/>
              <a:tabLst>
                <a:tab pos="470534" algn="l"/>
              </a:tabLst>
            </a:pPr>
            <a:r>
              <a:rPr sz="2400" spc="150" dirty="0">
                <a:latin typeface="Cambria"/>
                <a:cs typeface="Cambria"/>
              </a:rPr>
              <a:t>It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indexes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assertions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by</a:t>
            </a:r>
            <a:r>
              <a:rPr sz="2400" spc="6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entities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they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describe.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binary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predicates </a:t>
            </a:r>
            <a:r>
              <a:rPr sz="2400" spc="85" dirty="0">
                <a:latin typeface="Cambria"/>
                <a:cs typeface="Cambria"/>
              </a:rPr>
              <a:t>are </a:t>
            </a:r>
            <a:r>
              <a:rPr sz="2400" spc="65" dirty="0">
                <a:latin typeface="Cambria"/>
                <a:cs typeface="Cambria"/>
              </a:rPr>
              <a:t>indexed </a:t>
            </a:r>
            <a:r>
              <a:rPr sz="2400" spc="60" dirty="0">
                <a:latin typeface="Cambria"/>
                <a:cs typeface="Cambria"/>
              </a:rPr>
              <a:t>by </a:t>
            </a:r>
            <a:r>
              <a:rPr sz="2400" spc="80" dirty="0">
                <a:latin typeface="Cambria"/>
                <a:cs typeface="Cambria"/>
              </a:rPr>
              <a:t>their </a:t>
            </a:r>
            <a:r>
              <a:rPr sz="2400" spc="90" dirty="0">
                <a:latin typeface="Cambria"/>
                <a:cs typeface="Cambria"/>
              </a:rPr>
              <a:t>first </a:t>
            </a:r>
            <a:r>
              <a:rPr sz="2400" spc="114" dirty="0">
                <a:latin typeface="Cambria"/>
                <a:cs typeface="Cambria"/>
              </a:rPr>
              <a:t>argument. </a:t>
            </a:r>
            <a:r>
              <a:rPr sz="2400" spc="125" dirty="0">
                <a:latin typeface="Cambria"/>
                <a:cs typeface="Cambria"/>
              </a:rPr>
              <a:t>So </a:t>
            </a:r>
            <a:r>
              <a:rPr sz="2400" spc="80" dirty="0">
                <a:latin typeface="Cambria"/>
                <a:cs typeface="Cambria"/>
              </a:rPr>
              <a:t>retrieving </a:t>
            </a:r>
            <a:r>
              <a:rPr sz="2400" spc="95" dirty="0">
                <a:latin typeface="Cambria"/>
                <a:cs typeface="Cambria"/>
              </a:rPr>
              <a:t>the </a:t>
            </a:r>
            <a:r>
              <a:rPr sz="2400" spc="90" dirty="0">
                <a:latin typeface="Cambria"/>
                <a:cs typeface="Cambria"/>
              </a:rPr>
              <a:t>value 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for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particular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attribute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an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fast.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68750"/>
              <a:buAutoNum type="arabicParenR"/>
              <a:tabLst>
                <a:tab pos="470534" algn="l"/>
              </a:tabLst>
            </a:pPr>
            <a:r>
              <a:rPr sz="2400" spc="150" dirty="0">
                <a:latin typeface="Cambria"/>
                <a:cs typeface="Cambria"/>
              </a:rPr>
              <a:t>It</a:t>
            </a:r>
            <a:r>
              <a:rPr sz="2400" spc="29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easy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to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describe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properties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objects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which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requires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some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higher</a:t>
            </a:r>
            <a:endParaRPr sz="2400">
              <a:latin typeface="Cambria"/>
              <a:cs typeface="Cambria"/>
            </a:endParaRPr>
          </a:p>
          <a:p>
            <a:pPr marL="469900" algn="just">
              <a:lnSpc>
                <a:spcPct val="100000"/>
              </a:lnSpc>
            </a:pPr>
            <a:r>
              <a:rPr sz="2400" spc="20" dirty="0">
                <a:latin typeface="Cambria"/>
                <a:cs typeface="Cambria"/>
              </a:rPr>
              <a:t>order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mechanisms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purely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logic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based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system.</a:t>
            </a:r>
            <a:endParaRPr sz="2400">
              <a:latin typeface="Cambria"/>
              <a:cs typeface="Cambria"/>
            </a:endParaRPr>
          </a:p>
          <a:p>
            <a:pPr marL="469900" indent="-457834" algn="just">
              <a:lnSpc>
                <a:spcPct val="100000"/>
              </a:lnSpc>
              <a:spcBef>
                <a:spcPts val="645"/>
              </a:spcBef>
              <a:buClr>
                <a:srgbClr val="FD8537"/>
              </a:buClr>
              <a:buSzPct val="68750"/>
              <a:buAutoNum type="arabicParenR" startAt="3"/>
              <a:tabLst>
                <a:tab pos="470534" algn="l"/>
              </a:tabLst>
            </a:pPr>
            <a:r>
              <a:rPr sz="2400" spc="150" dirty="0">
                <a:latin typeface="Cambria"/>
                <a:cs typeface="Cambria"/>
              </a:rPr>
              <a:t>It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a</a:t>
            </a:r>
            <a:r>
              <a:rPr sz="2400" spc="45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form</a:t>
            </a:r>
            <a:r>
              <a:rPr sz="2400" spc="4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434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object</a:t>
            </a:r>
            <a:r>
              <a:rPr sz="2400" spc="47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oriented</a:t>
            </a:r>
            <a:r>
              <a:rPr sz="2400" spc="4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programming.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So</a:t>
            </a:r>
            <a:r>
              <a:rPr sz="2400" spc="43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it</a:t>
            </a:r>
            <a:r>
              <a:rPr sz="2400" spc="459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has</a:t>
            </a:r>
            <a:r>
              <a:rPr sz="2400" spc="44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all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advantages</a:t>
            </a:r>
            <a:endParaRPr sz="2400">
              <a:latin typeface="Cambria"/>
              <a:cs typeface="Cambria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2400" spc="140" dirty="0">
                <a:latin typeface="Cambria"/>
                <a:cs typeface="Cambria"/>
              </a:rPr>
              <a:t>that </a:t>
            </a:r>
            <a:r>
              <a:rPr sz="2400" spc="75" dirty="0">
                <a:latin typeface="Cambria"/>
                <a:cs typeface="Cambria"/>
              </a:rPr>
              <a:t>such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systems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have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like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modularity</a:t>
            </a:r>
            <a:r>
              <a:rPr sz="2400" spc="85" dirty="0">
                <a:latin typeface="Cambria"/>
                <a:cs typeface="Cambria"/>
              </a:rPr>
              <a:t>,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inheritance</a:t>
            </a:r>
            <a:r>
              <a:rPr sz="2400" spc="80" dirty="0">
                <a:latin typeface="Cambria"/>
                <a:cs typeface="Cambria"/>
              </a:rPr>
              <a:t>,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ease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sz="2400" spc="100" dirty="0">
                <a:latin typeface="Cambria"/>
                <a:cs typeface="Cambria"/>
              </a:rPr>
              <a:t>,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etc.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689" y="533082"/>
            <a:ext cx="6971030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265" dirty="0">
                <a:latin typeface="Cambria"/>
                <a:cs typeface="Cambria"/>
              </a:rPr>
              <a:t>W</a:t>
            </a:r>
            <a:r>
              <a:rPr sz="2400" spc="265" dirty="0">
                <a:latin typeface="Cambria"/>
                <a:cs typeface="Cambria"/>
              </a:rPr>
              <a:t>EAK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3050" spc="315" dirty="0">
                <a:latin typeface="Cambria"/>
                <a:cs typeface="Cambria"/>
              </a:rPr>
              <a:t>S</a:t>
            </a:r>
            <a:r>
              <a:rPr sz="2400" spc="315" dirty="0">
                <a:latin typeface="Cambria"/>
                <a:cs typeface="Cambria"/>
              </a:rPr>
              <a:t>LOT</a:t>
            </a:r>
            <a:r>
              <a:rPr sz="3050" spc="315" dirty="0">
                <a:latin typeface="Cambria"/>
                <a:cs typeface="Cambria"/>
              </a:rPr>
              <a:t>-</a:t>
            </a:r>
            <a:r>
              <a:rPr sz="2400" spc="315" dirty="0">
                <a:latin typeface="Cambria"/>
                <a:cs typeface="Cambria"/>
              </a:rPr>
              <a:t>AND</a:t>
            </a:r>
            <a:r>
              <a:rPr sz="3050" spc="315" dirty="0">
                <a:latin typeface="Cambria"/>
                <a:cs typeface="Cambria"/>
              </a:rPr>
              <a:t>-F</a:t>
            </a:r>
            <a:r>
              <a:rPr sz="2400" spc="315" dirty="0">
                <a:latin typeface="Cambria"/>
                <a:cs typeface="Cambria"/>
              </a:rPr>
              <a:t>ILLER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3050" spc="355" dirty="0">
                <a:latin typeface="Cambria"/>
                <a:cs typeface="Cambria"/>
              </a:rPr>
              <a:t>S</a:t>
            </a:r>
            <a:r>
              <a:rPr sz="2400" spc="355" dirty="0">
                <a:latin typeface="Cambria"/>
                <a:cs typeface="Cambria"/>
              </a:rPr>
              <a:t>TRUCTURES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57" y="1625218"/>
            <a:ext cx="9911080" cy="1806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structures </a:t>
            </a:r>
            <a:r>
              <a:rPr sz="2800" spc="20" dirty="0">
                <a:latin typeface="Times New Roman"/>
                <a:cs typeface="Times New Roman"/>
              </a:rPr>
              <a:t>do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10" dirty="0">
                <a:latin typeface="Times New Roman"/>
                <a:cs typeface="Times New Roman"/>
              </a:rPr>
              <a:t>say much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specific </a:t>
            </a:r>
            <a:r>
              <a:rPr sz="2800" spc="-5" dirty="0">
                <a:latin typeface="Times New Roman"/>
                <a:cs typeface="Times New Roman"/>
              </a:rPr>
              <a:t>knowledge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should </a:t>
            </a:r>
            <a:r>
              <a:rPr sz="2800" spc="-5" dirty="0">
                <a:latin typeface="Times New Roman"/>
                <a:cs typeface="Times New Roman"/>
              </a:rPr>
              <a:t>contain. </a:t>
            </a:r>
            <a:r>
              <a:rPr sz="2800" spc="-20" dirty="0">
                <a:latin typeface="Times New Roman"/>
                <a:cs typeface="Times New Roman"/>
              </a:rPr>
              <a:t>So </a:t>
            </a:r>
            <a:r>
              <a:rPr sz="2800" dirty="0">
                <a:latin typeface="Times New Roman"/>
                <a:cs typeface="Times New Roman"/>
              </a:rPr>
              <a:t>they </a:t>
            </a:r>
            <a:r>
              <a:rPr sz="2800" spc="15" dirty="0">
                <a:latin typeface="Times New Roman"/>
                <a:cs typeface="Times New Roman"/>
              </a:rPr>
              <a:t>are </a:t>
            </a:r>
            <a:r>
              <a:rPr sz="2800" spc="-30" dirty="0">
                <a:latin typeface="Times New Roman"/>
                <a:cs typeface="Times New Roman"/>
              </a:rPr>
              <a:t>called </a:t>
            </a:r>
            <a:r>
              <a:rPr sz="2800" spc="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b="1" spc="-5" dirty="0">
                <a:latin typeface="Times New Roman"/>
                <a:cs typeface="Times New Roman"/>
              </a:rPr>
              <a:t>knowledge-poor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spc="-45" dirty="0">
                <a:latin typeface="Times New Roman"/>
                <a:cs typeface="Times New Roman"/>
              </a:rPr>
              <a:t>or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“</a:t>
            </a:r>
            <a:r>
              <a:rPr sz="2800" b="1" spc="-15" dirty="0">
                <a:latin typeface="Times New Roman"/>
                <a:cs typeface="Times New Roman"/>
              </a:rPr>
              <a:t>weak-slot-and-filler</a:t>
            </a:r>
            <a:r>
              <a:rPr sz="2800" b="1" spc="140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structures</a:t>
            </a:r>
            <a:r>
              <a:rPr sz="2800" spc="10" dirty="0">
                <a:latin typeface="Times New Roman"/>
                <a:cs typeface="Times New Roman"/>
              </a:rPr>
              <a:t>”.</a:t>
            </a:r>
            <a:endParaRPr sz="2800">
              <a:latin typeface="Times New Roman"/>
              <a:cs typeface="Times New Roman"/>
            </a:endParaRPr>
          </a:p>
          <a:p>
            <a:pPr marL="287020" indent="-274955" algn="just">
              <a:lnSpc>
                <a:spcPct val="100000"/>
              </a:lnSpc>
              <a:spcBef>
                <a:spcPts val="575"/>
              </a:spcBef>
              <a:buClr>
                <a:srgbClr val="FD8537"/>
              </a:buClr>
              <a:buSzPct val="71428"/>
              <a:buFont typeface="Wingdings"/>
              <a:buChar char="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structures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include</a:t>
            </a:r>
            <a:r>
              <a:rPr sz="2800" spc="-5" dirty="0">
                <a:latin typeface="Times New Roman"/>
                <a:cs typeface="Times New Roman"/>
              </a:rPr>
              <a:t> semantic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392" y="491743"/>
            <a:ext cx="10878820" cy="57950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800" b="1" spc="10" dirty="0">
                <a:latin typeface="Calibri"/>
                <a:cs typeface="Calibri"/>
              </a:rPr>
              <a:t>2.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Semantic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Network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Representation</a:t>
            </a:r>
            <a:endParaRPr sz="2800">
              <a:latin typeface="Calibri"/>
              <a:cs typeface="Calibri"/>
            </a:endParaRPr>
          </a:p>
          <a:p>
            <a:pPr marL="469900" marR="25400" indent="-457834">
              <a:lnSpc>
                <a:spcPct val="1502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can</a:t>
            </a:r>
            <a:r>
              <a:rPr sz="2800" spc="-15" dirty="0">
                <a:latin typeface="Calibri"/>
                <a:cs typeface="Calibri"/>
              </a:rPr>
              <a:t> represent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your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knowledge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35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form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graphical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networks.</a:t>
            </a:r>
            <a:endParaRPr sz="2800">
              <a:latin typeface="Calibri"/>
              <a:cs typeface="Calibri"/>
            </a:endParaRPr>
          </a:p>
          <a:p>
            <a:pPr marL="469900" marR="5080" indent="-457834">
              <a:lnSpc>
                <a:spcPct val="150200"/>
              </a:lnSpc>
              <a:buFont typeface="Wingdings"/>
              <a:buChar char=""/>
              <a:tabLst>
                <a:tab pos="469900" algn="l"/>
                <a:tab pos="470534" algn="l"/>
                <a:tab pos="1212215" algn="l"/>
                <a:tab pos="2574925" algn="l"/>
                <a:tab pos="3876675" algn="l"/>
                <a:tab pos="4333875" algn="l"/>
                <a:tab pos="5361305" algn="l"/>
                <a:tab pos="7343775" algn="l"/>
                <a:tab pos="8564245" algn="l"/>
                <a:tab pos="9265920" algn="l"/>
                <a:tab pos="10008235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is	</a:t>
            </a:r>
            <a:r>
              <a:rPr sz="2800" spc="-35" dirty="0">
                <a:latin typeface="Calibri"/>
                <a:cs typeface="Calibri"/>
              </a:rPr>
              <a:t>ne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4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k	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15" dirty="0">
                <a:latin typeface="Calibri"/>
                <a:cs typeface="Calibri"/>
              </a:rPr>
              <a:t>st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4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	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s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g	</a:t>
            </a:r>
            <a:r>
              <a:rPr sz="2800" spc="3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45" dirty="0">
                <a:latin typeface="Calibri"/>
                <a:cs typeface="Calibri"/>
              </a:rPr>
              <a:t>j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spc="1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s	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d	</a:t>
            </a:r>
            <a:r>
              <a:rPr sz="2800" spc="1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s	w</a:t>
            </a:r>
            <a:r>
              <a:rPr sz="2800" spc="-4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ich  </a:t>
            </a:r>
            <a:r>
              <a:rPr sz="2800" spc="-15" dirty="0">
                <a:latin typeface="Calibri"/>
                <a:cs typeface="Calibri"/>
              </a:rPr>
              <a:t>describe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relationship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between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those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12700" marR="131445">
              <a:lnSpc>
                <a:spcPct val="150200"/>
              </a:lnSpc>
              <a:buFont typeface="Wingdings"/>
              <a:buChar char=""/>
              <a:tabLst>
                <a:tab pos="469900" algn="l"/>
                <a:tab pos="470534" algn="l"/>
              </a:tabLst>
            </a:pPr>
            <a:r>
              <a:rPr sz="2800" spc="-25" dirty="0">
                <a:latin typeface="Calibri"/>
                <a:cs typeface="Calibri"/>
              </a:rPr>
              <a:t>Also,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categorizes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object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forms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those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relations:</a:t>
            </a:r>
            <a:endParaRPr sz="2800">
              <a:latin typeface="Calibri"/>
              <a:cs typeface="Calibri"/>
            </a:endParaRPr>
          </a:p>
          <a:p>
            <a:pPr marL="581660" indent="-569595">
              <a:lnSpc>
                <a:spcPct val="100000"/>
              </a:lnSpc>
              <a:spcBef>
                <a:spcPts val="1690"/>
              </a:spcBef>
              <a:buAutoNum type="romanLcPeriod"/>
              <a:tabLst>
                <a:tab pos="581660" algn="l"/>
                <a:tab pos="582295" algn="l"/>
              </a:tabLst>
            </a:pPr>
            <a:r>
              <a:rPr sz="2800" spc="5" dirty="0">
                <a:latin typeface="Calibri"/>
                <a:cs typeface="Calibri"/>
              </a:rPr>
              <a:t>IS-A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(Inheritance):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subclass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 marL="581660" indent="-569595">
              <a:lnSpc>
                <a:spcPct val="100000"/>
              </a:lnSpc>
              <a:spcBef>
                <a:spcPts val="1685"/>
              </a:spcBef>
              <a:buAutoNum type="romanLcPeriod"/>
              <a:tabLst>
                <a:tab pos="581660" algn="l"/>
                <a:tab pos="582295" algn="l"/>
              </a:tabLst>
            </a:pPr>
            <a:r>
              <a:rPr sz="2800" dirty="0">
                <a:latin typeface="Calibri"/>
                <a:cs typeface="Calibri"/>
              </a:rPr>
              <a:t>Has–A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relation(Composition)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B78F8-2C5B-FAA0-3B5D-F9CBC98D1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3000"/>
                    </a14:imgEffect>
                    <a14:imgEffect>
                      <a14:brightnessContrast bright="34000"/>
                    </a14:imgEffect>
                  </a14:imgLayer>
                </a14:imgProps>
              </a:ext>
            </a:extLst>
          </a:blip>
          <a:srcRect l="13749" t="31111" r="11250" b="10000"/>
          <a:stretch/>
        </p:blipFill>
        <p:spPr>
          <a:xfrm>
            <a:off x="838200" y="685800"/>
            <a:ext cx="105242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3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252" y="346773"/>
            <a:ext cx="7718425" cy="4420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spc="-25" dirty="0">
                <a:latin typeface="Times New Roman"/>
                <a:cs typeface="Times New Roman"/>
              </a:rPr>
              <a:t>Consider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following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sentences: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40" dirty="0">
                <a:latin typeface="Times New Roman"/>
                <a:cs typeface="Times New Roman"/>
              </a:rPr>
              <a:t>Clyde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Nellie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elephants.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55" dirty="0">
                <a:latin typeface="Times New Roman"/>
                <a:cs typeface="Times New Roman"/>
              </a:rPr>
              <a:t>Nellie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likes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apples.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55" dirty="0">
                <a:latin typeface="Times New Roman"/>
                <a:cs typeface="Times New Roman"/>
              </a:rPr>
              <a:t>All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elephants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mammals.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50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55" dirty="0">
                <a:latin typeface="Times New Roman"/>
                <a:cs typeface="Times New Roman"/>
              </a:rPr>
              <a:t>All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elephants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large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size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grey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colored.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55" dirty="0">
                <a:latin typeface="Times New Roman"/>
                <a:cs typeface="Times New Roman"/>
              </a:rPr>
              <a:t>All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mammals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reptiles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animals.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z="2400" spc="-30" dirty="0">
                <a:latin typeface="Times New Roman"/>
                <a:cs typeface="Times New Roman"/>
              </a:rPr>
              <a:t>Mammals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have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head.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z="2400" spc="-15" dirty="0">
                <a:latin typeface="Times New Roman"/>
                <a:cs typeface="Times New Roman"/>
              </a:rPr>
              <a:t>Represent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knowledge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in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 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semantic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networks.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0" y="599440"/>
            <a:ext cx="7477760" cy="4876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54880" y="705167"/>
            <a:ext cx="560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Times New Roman"/>
                <a:cs typeface="Times New Roman"/>
              </a:rPr>
              <a:t>animal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6785" y="2079942"/>
            <a:ext cx="553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reptile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7396" y="2109787"/>
            <a:ext cx="6915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latin typeface="Times New Roman"/>
                <a:cs typeface="Times New Roman"/>
              </a:rPr>
              <a:t>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130" dirty="0">
                <a:latin typeface="Times New Roman"/>
                <a:cs typeface="Times New Roman"/>
              </a:rPr>
              <a:t>mm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3346" y="1295717"/>
            <a:ext cx="184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59" y="1255331"/>
            <a:ext cx="1847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7396" y="3499548"/>
            <a:ext cx="701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-8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0234" y="2862198"/>
            <a:ext cx="184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0825" y="2109787"/>
            <a:ext cx="4013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ea</a:t>
            </a:r>
            <a:r>
              <a:rPr sz="1600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4083" y="1950720"/>
            <a:ext cx="544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Times New Roman"/>
                <a:cs typeface="Times New Roman"/>
              </a:rPr>
              <a:t>h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35" dirty="0">
                <a:latin typeface="Times New Roman"/>
                <a:cs typeface="Times New Roman"/>
              </a:rPr>
              <a:t>_</a:t>
            </a:r>
            <a:r>
              <a:rPr sz="1200" spc="-40" dirty="0">
                <a:latin typeface="Times New Roman"/>
                <a:cs typeface="Times New Roman"/>
              </a:rPr>
              <a:t>p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459" y="5075872"/>
            <a:ext cx="5029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latin typeface="Times New Roman"/>
                <a:cs typeface="Times New Roman"/>
              </a:rPr>
              <a:t>C</a:t>
            </a:r>
            <a:r>
              <a:rPr sz="1600" spc="35" dirty="0">
                <a:latin typeface="Times New Roman"/>
                <a:cs typeface="Times New Roman"/>
              </a:rPr>
              <a:t>l</a:t>
            </a:r>
            <a:r>
              <a:rPr sz="1600" spc="-80" dirty="0">
                <a:latin typeface="Times New Roman"/>
                <a:cs typeface="Times New Roman"/>
              </a:rPr>
              <a:t>y</a:t>
            </a:r>
            <a:r>
              <a:rPr sz="1600" dirty="0">
                <a:latin typeface="Times New Roman"/>
                <a:cs typeface="Times New Roman"/>
              </a:rPr>
              <a:t>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0350" y="5075872"/>
            <a:ext cx="532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latin typeface="Times New Roman"/>
                <a:cs typeface="Times New Roman"/>
              </a:rPr>
              <a:t>N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30" dirty="0">
                <a:latin typeface="Times New Roman"/>
                <a:cs typeface="Times New Roman"/>
              </a:rPr>
              <a:t>lli</a:t>
            </a: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8000" y="3499548"/>
            <a:ext cx="4305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spc="20" dirty="0">
                <a:latin typeface="Times New Roman"/>
                <a:cs typeface="Times New Roman"/>
              </a:rPr>
              <a:t>r</a:t>
            </a:r>
            <a:r>
              <a:rPr sz="1600" spc="-85" dirty="0">
                <a:latin typeface="Times New Roman"/>
                <a:cs typeface="Times New Roman"/>
              </a:rPr>
              <a:t>g</a:t>
            </a: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3489" y="3412172"/>
            <a:ext cx="2457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-5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1501" y="4347591"/>
            <a:ext cx="716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5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n</a:t>
            </a:r>
            <a:r>
              <a:rPr sz="1200" spc="25" dirty="0">
                <a:latin typeface="Times New Roman"/>
                <a:cs typeface="Times New Roman"/>
              </a:rPr>
              <a:t>ce</a:t>
            </a:r>
            <a:r>
              <a:rPr sz="1200" spc="35" dirty="0">
                <a:latin typeface="Times New Roman"/>
                <a:cs typeface="Times New Roman"/>
              </a:rPr>
              <a:t>_</a:t>
            </a:r>
            <a:r>
              <a:rPr sz="1200" spc="-4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7526" y="4287456"/>
            <a:ext cx="716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instance_of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23908" y="5073967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pp</a:t>
            </a:r>
            <a:r>
              <a:rPr sz="1600" spc="35" dirty="0">
                <a:latin typeface="Times New Roman"/>
                <a:cs typeface="Times New Roman"/>
              </a:rPr>
              <a:t>l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0118" y="4988877"/>
            <a:ext cx="2895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likes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5166" y="3499548"/>
            <a:ext cx="3810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Times New Roman"/>
                <a:cs typeface="Times New Roman"/>
              </a:rPr>
              <a:t>g</a:t>
            </a:r>
            <a:r>
              <a:rPr sz="1600" spc="20" dirty="0">
                <a:latin typeface="Times New Roman"/>
                <a:cs typeface="Times New Roman"/>
              </a:rPr>
              <a:t>r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08444" y="3412172"/>
            <a:ext cx="3930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colour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76298BDD-6999-442B-6FE2-20CB0A12BD20}"/>
              </a:ext>
            </a:extLst>
          </p:cNvPr>
          <p:cNvSpPr txBox="1"/>
          <p:nvPr/>
        </p:nvSpPr>
        <p:spPr>
          <a:xfrm>
            <a:off x="11174" y="229614"/>
            <a:ext cx="2977452" cy="5345694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pc="-25" dirty="0">
                <a:latin typeface="Times New Roman"/>
                <a:cs typeface="Times New Roman"/>
              </a:rPr>
              <a:t>Consider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following</a:t>
            </a:r>
            <a:r>
              <a:rPr spc="35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sentences: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40" dirty="0">
                <a:latin typeface="Times New Roman"/>
                <a:cs typeface="Times New Roman"/>
              </a:rPr>
              <a:t>Clyde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Nellie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elephants.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55" dirty="0">
                <a:latin typeface="Times New Roman"/>
                <a:cs typeface="Times New Roman"/>
              </a:rPr>
              <a:t>Nellie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likes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apples.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55" dirty="0">
                <a:latin typeface="Times New Roman"/>
                <a:cs typeface="Times New Roman"/>
              </a:rPr>
              <a:t>All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elephants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mammals.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50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55" dirty="0">
                <a:latin typeface="Times New Roman"/>
                <a:cs typeface="Times New Roman"/>
              </a:rPr>
              <a:t>All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elephants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Times New Roman"/>
                <a:cs typeface="Times New Roman"/>
              </a:rPr>
              <a:t>large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in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size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grey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colored.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55" dirty="0">
                <a:latin typeface="Times New Roman"/>
                <a:cs typeface="Times New Roman"/>
              </a:rPr>
              <a:t>All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mammals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and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reptiles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animals.</a:t>
            </a:r>
            <a:endParaRPr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900" algn="l"/>
                <a:tab pos="470534" algn="l"/>
              </a:tabLst>
            </a:pPr>
            <a:r>
              <a:rPr spc="-30" dirty="0">
                <a:latin typeface="Times New Roman"/>
                <a:cs typeface="Times New Roman"/>
              </a:rPr>
              <a:t>Mammals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have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head.</a:t>
            </a:r>
            <a:endParaRPr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5"/>
              </a:spcBef>
            </a:pPr>
            <a:r>
              <a:rPr spc="-15" dirty="0">
                <a:latin typeface="Times New Roman"/>
                <a:cs typeface="Times New Roman"/>
              </a:rPr>
              <a:t>Represent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40" dirty="0">
                <a:latin typeface="Times New Roman"/>
                <a:cs typeface="Times New Roman"/>
              </a:rPr>
              <a:t>knowledge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spc="-55" dirty="0">
                <a:latin typeface="Times New Roman"/>
                <a:cs typeface="Times New Roman"/>
              </a:rPr>
              <a:t>in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form of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semantic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Times New Roman"/>
                <a:cs typeface="Times New Roman"/>
              </a:rPr>
              <a:t>networks.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972" y="903795"/>
            <a:ext cx="6587490" cy="4492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80" dirty="0">
                <a:latin typeface="Cambria"/>
                <a:cs typeface="Cambria"/>
              </a:rPr>
              <a:t>Represent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following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spc="295" dirty="0">
                <a:latin typeface="Cambria"/>
                <a:cs typeface="Cambria"/>
              </a:rPr>
              <a:t>KB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semantic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networks.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cat.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caught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bird.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owned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by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85" dirty="0">
                <a:latin typeface="Cambria"/>
                <a:cs typeface="Cambria"/>
              </a:rPr>
              <a:t>John.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80" dirty="0">
                <a:latin typeface="Cambria"/>
                <a:cs typeface="Cambria"/>
              </a:rPr>
              <a:t>Tom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ginger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in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colour.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2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00" dirty="0">
                <a:latin typeface="Cambria"/>
                <a:cs typeface="Cambria"/>
              </a:rPr>
              <a:t>Cats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like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cream.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05" dirty="0">
                <a:latin typeface="Cambria"/>
                <a:cs typeface="Cambria"/>
              </a:rPr>
              <a:t>The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sat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25" dirty="0">
                <a:latin typeface="Cambria"/>
                <a:cs typeface="Cambria"/>
              </a:rPr>
              <a:t>on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mat.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mammal.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bird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is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an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30" dirty="0">
                <a:latin typeface="Cambria"/>
                <a:cs typeface="Cambria"/>
              </a:rPr>
              <a:t>animal.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40" dirty="0">
                <a:latin typeface="Cambria"/>
                <a:cs typeface="Cambria"/>
              </a:rPr>
              <a:t>All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mammals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animals.</a:t>
            </a:r>
            <a:endParaRPr sz="2400" dirty="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2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z="2400" spc="155" dirty="0">
                <a:latin typeface="Cambria"/>
                <a:cs typeface="Cambria"/>
              </a:rPr>
              <a:t>Mammals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have </a:t>
            </a:r>
            <a:r>
              <a:rPr sz="2400" spc="100" dirty="0">
                <a:latin typeface="Cambria"/>
                <a:cs typeface="Cambria"/>
              </a:rPr>
              <a:t>fur.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124" y="343281"/>
            <a:ext cx="5982970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340" dirty="0">
                <a:latin typeface="Cambria"/>
                <a:cs typeface="Cambria"/>
              </a:rPr>
              <a:t>S</a:t>
            </a:r>
            <a:r>
              <a:rPr sz="2400" spc="340" dirty="0">
                <a:latin typeface="Cambria"/>
                <a:cs typeface="Cambria"/>
              </a:rPr>
              <a:t>EMANTIC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3050" spc="305" dirty="0">
                <a:latin typeface="Cambria"/>
                <a:cs typeface="Cambria"/>
              </a:rPr>
              <a:t>N</a:t>
            </a:r>
            <a:r>
              <a:rPr sz="2400" spc="305" dirty="0">
                <a:latin typeface="Cambria"/>
                <a:cs typeface="Cambria"/>
              </a:rPr>
              <a:t>ETWORK </a:t>
            </a:r>
            <a:r>
              <a:rPr sz="3050" spc="375" dirty="0">
                <a:latin typeface="Cambria"/>
                <a:cs typeface="Cambria"/>
              </a:rPr>
              <a:t>E</a:t>
            </a:r>
            <a:r>
              <a:rPr sz="2400" spc="375" dirty="0">
                <a:latin typeface="Cambria"/>
                <a:cs typeface="Cambria"/>
              </a:rPr>
              <a:t>XAMPLE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3050" spc="-60" dirty="0">
                <a:latin typeface="Cambria"/>
                <a:cs typeface="Cambria"/>
              </a:rPr>
              <a:t>2</a:t>
            </a:r>
            <a:endParaRPr sz="3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1471</Words>
  <Application>Microsoft Office PowerPoint</Application>
  <PresentationFormat>Widescreen</PresentationFormat>
  <Paragraphs>198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Cambria</vt:lpstr>
      <vt:lpstr>Segoe UI Symbol</vt:lpstr>
      <vt:lpstr>Tahoma</vt:lpstr>
      <vt:lpstr>Times New Roman</vt:lpstr>
      <vt:lpstr>Wingdings</vt:lpstr>
      <vt:lpstr>Office Theme</vt:lpstr>
      <vt:lpstr>Knowledge Representation and Reasoning  Part-II</vt:lpstr>
      <vt:lpstr>PowerPoint Presentation</vt:lpstr>
      <vt:lpstr>WEAK SLOT-AND-FILLER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 NETWORK EXAMPLE 2</vt:lpstr>
      <vt:lpstr>PowerPoint Presentation</vt:lpstr>
      <vt:lpstr>PowerPoint Presentation</vt:lpstr>
      <vt:lpstr>REPRESENTING NON-BINARY PREDICATES  RELATIONS</vt:lpstr>
      <vt:lpstr>REPRESENTING NON-BINARY PREDICATES  RELATIONS CONTD..</vt:lpstr>
      <vt:lpstr>Advantages:</vt:lpstr>
      <vt:lpstr>3. Frame Representation</vt:lpstr>
      <vt:lpstr>PowerPoint Presentation</vt:lpstr>
      <vt:lpstr>PowerPoint Presentation</vt:lpstr>
      <vt:lpstr>FRAMES - EXAMPLE</vt:lpstr>
      <vt:lpstr>FRAMES – EXAMPLE CONTD....</vt:lpstr>
      <vt:lpstr>Advantages:</vt:lpstr>
      <vt:lpstr>4. Production Rules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 and Reasoning  Part-II</dc:title>
  <cp:lastModifiedBy>GOURAV JAIN</cp:lastModifiedBy>
  <cp:revision>22</cp:revision>
  <dcterms:created xsi:type="dcterms:W3CDTF">2023-03-27T00:44:13Z</dcterms:created>
  <dcterms:modified xsi:type="dcterms:W3CDTF">2023-04-11T17:03:22Z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LastSaved">
    <vt:filetime>2023-03-27T00:00:00Z</vt:filetime>
  </property>
</Properties>
</file>