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4" r:id="rId8"/>
    <p:sldId id="281" r:id="rId9"/>
    <p:sldId id="282" r:id="rId10"/>
    <p:sldId id="287" r:id="rId11"/>
    <p:sldId id="288" r:id="rId12"/>
    <p:sldId id="289" r:id="rId13"/>
    <p:sldId id="283" r:id="rId14"/>
    <p:sldId id="285"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7986"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Sentimental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By : Iqra shaikh</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E3D4B2-B412-C687-0C73-FCE603FFD240}"/>
              </a:ext>
            </a:extLst>
          </p:cNvPr>
          <p:cNvSpPr txBox="1"/>
          <p:nvPr/>
        </p:nvSpPr>
        <p:spPr>
          <a:xfrm>
            <a:off x="373626" y="137651"/>
            <a:ext cx="5909187" cy="646331"/>
          </a:xfrm>
          <a:prstGeom prst="rect">
            <a:avLst/>
          </a:prstGeom>
          <a:noFill/>
        </p:spPr>
        <p:txBody>
          <a:bodyPr wrap="square" rtlCol="0">
            <a:spAutoFit/>
          </a:bodyPr>
          <a:lstStyle/>
          <a:p>
            <a:r>
              <a:rPr lang="en-US" sz="3600" i="1" dirty="0">
                <a:solidFill>
                  <a:schemeClr val="accent3">
                    <a:lumMod val="50000"/>
                  </a:schemeClr>
                </a:solidFill>
                <a:highlight>
                  <a:srgbClr val="808080"/>
                </a:highlight>
              </a:rPr>
              <a:t>DEPLOYMENT:</a:t>
            </a:r>
            <a:endParaRPr lang="en-IN" sz="3600" i="1" dirty="0">
              <a:solidFill>
                <a:schemeClr val="accent3">
                  <a:lumMod val="50000"/>
                </a:schemeClr>
              </a:solidFill>
              <a:highlight>
                <a:srgbClr val="808080"/>
              </a:highlight>
            </a:endParaRPr>
          </a:p>
        </p:txBody>
      </p:sp>
      <p:pic>
        <p:nvPicPr>
          <p:cNvPr id="6" name="Picture 5">
            <a:extLst>
              <a:ext uri="{FF2B5EF4-FFF2-40B4-BE49-F238E27FC236}">
                <a16:creationId xmlns:a16="http://schemas.microsoft.com/office/drawing/2014/main" id="{91DB706F-B1CA-4396-C163-70BEFA0B2C4E}"/>
              </a:ext>
            </a:extLst>
          </p:cNvPr>
          <p:cNvPicPr>
            <a:picLocks noChangeAspect="1"/>
          </p:cNvPicPr>
          <p:nvPr/>
        </p:nvPicPr>
        <p:blipFill>
          <a:blip r:embed="rId2"/>
          <a:stretch>
            <a:fillRect/>
          </a:stretch>
        </p:blipFill>
        <p:spPr>
          <a:xfrm>
            <a:off x="186813" y="822339"/>
            <a:ext cx="11228439" cy="5898010"/>
          </a:xfrm>
          <a:prstGeom prst="rect">
            <a:avLst/>
          </a:prstGeom>
        </p:spPr>
      </p:pic>
    </p:spTree>
    <p:extLst>
      <p:ext uri="{BB962C8B-B14F-4D97-AF65-F5344CB8AC3E}">
        <p14:creationId xmlns:p14="http://schemas.microsoft.com/office/powerpoint/2010/main" val="311100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4945-D163-E730-48BC-70653FBE251A}"/>
              </a:ext>
            </a:extLst>
          </p:cNvPr>
          <p:cNvSpPr>
            <a:spLocks noGrp="1"/>
          </p:cNvSpPr>
          <p:nvPr>
            <p:ph type="title"/>
          </p:nvPr>
        </p:nvSpPr>
        <p:spPr>
          <a:xfrm>
            <a:off x="0" y="0"/>
            <a:ext cx="10353762" cy="1257300"/>
          </a:xfrm>
        </p:spPr>
        <p:txBody>
          <a:bodyPr/>
          <a:lstStyle/>
          <a:p>
            <a:pPr algn="l"/>
            <a:r>
              <a:rPr lang="en-US" dirty="0"/>
              <a:t>NEGATIVE REVIEW:</a:t>
            </a:r>
            <a:endParaRPr lang="en-IN" dirty="0"/>
          </a:p>
        </p:txBody>
      </p:sp>
      <p:pic>
        <p:nvPicPr>
          <p:cNvPr id="5" name="Content Placeholder 4">
            <a:extLst>
              <a:ext uri="{FF2B5EF4-FFF2-40B4-BE49-F238E27FC236}">
                <a16:creationId xmlns:a16="http://schemas.microsoft.com/office/drawing/2014/main" id="{08F07E9A-86B8-23C3-7EAC-F15B3F8F387B}"/>
              </a:ext>
            </a:extLst>
          </p:cNvPr>
          <p:cNvPicPr>
            <a:picLocks noGrp="1" noChangeAspect="1"/>
          </p:cNvPicPr>
          <p:nvPr>
            <p:ph idx="1"/>
          </p:nvPr>
        </p:nvPicPr>
        <p:blipFill>
          <a:blip r:embed="rId2"/>
          <a:stretch>
            <a:fillRect/>
          </a:stretch>
        </p:blipFill>
        <p:spPr>
          <a:xfrm>
            <a:off x="78658" y="983226"/>
            <a:ext cx="11543071" cy="5604387"/>
          </a:xfrm>
        </p:spPr>
      </p:pic>
    </p:spTree>
    <p:extLst>
      <p:ext uri="{BB962C8B-B14F-4D97-AF65-F5344CB8AC3E}">
        <p14:creationId xmlns:p14="http://schemas.microsoft.com/office/powerpoint/2010/main" val="315003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D048-8BDE-702E-9957-469EBD1A9ED6}"/>
              </a:ext>
            </a:extLst>
          </p:cNvPr>
          <p:cNvSpPr>
            <a:spLocks noGrp="1"/>
          </p:cNvSpPr>
          <p:nvPr>
            <p:ph type="title"/>
          </p:nvPr>
        </p:nvSpPr>
        <p:spPr>
          <a:xfrm>
            <a:off x="-2615986" y="0"/>
            <a:ext cx="10353762" cy="1257300"/>
          </a:xfrm>
        </p:spPr>
        <p:txBody>
          <a:bodyPr/>
          <a:lstStyle/>
          <a:p>
            <a:r>
              <a:rPr lang="en-US" i="1" dirty="0"/>
              <a:t>POSITIVE REVIEW:</a:t>
            </a:r>
            <a:endParaRPr lang="en-IN" i="1" dirty="0"/>
          </a:p>
        </p:txBody>
      </p:sp>
      <p:pic>
        <p:nvPicPr>
          <p:cNvPr id="5" name="Picture 4">
            <a:extLst>
              <a:ext uri="{FF2B5EF4-FFF2-40B4-BE49-F238E27FC236}">
                <a16:creationId xmlns:a16="http://schemas.microsoft.com/office/drawing/2014/main" id="{A4244087-D327-E9D9-BFFC-B2667A0FEA6F}"/>
              </a:ext>
            </a:extLst>
          </p:cNvPr>
          <p:cNvPicPr>
            <a:picLocks noChangeAspect="1"/>
          </p:cNvPicPr>
          <p:nvPr/>
        </p:nvPicPr>
        <p:blipFill>
          <a:blip r:embed="rId2"/>
          <a:stretch>
            <a:fillRect/>
          </a:stretch>
        </p:blipFill>
        <p:spPr>
          <a:xfrm>
            <a:off x="0" y="1060098"/>
            <a:ext cx="12192000" cy="5898010"/>
          </a:xfrm>
          <a:prstGeom prst="rect">
            <a:avLst/>
          </a:prstGeom>
        </p:spPr>
      </p:pic>
    </p:spTree>
    <p:extLst>
      <p:ext uri="{BB962C8B-B14F-4D97-AF65-F5344CB8AC3E}">
        <p14:creationId xmlns:p14="http://schemas.microsoft.com/office/powerpoint/2010/main" val="355938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433930" y="-17900"/>
            <a:ext cx="3567810" cy="7157873"/>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Amazon Sentimental Analysis: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868720" cy="5220118"/>
          </a:xfrm>
        </p:spPr>
        <p:txBody>
          <a:bodyPr anchor="t">
            <a:normAutofit fontScale="47500" lnSpcReduction="20000"/>
          </a:bodyPr>
          <a:lstStyle/>
          <a:p>
            <a:r>
              <a:rPr lang="en-US" sz="3800" b="1" dirty="0"/>
              <a:t>Problem Statement: Amazon Sentiment Analysis</a:t>
            </a:r>
          </a:p>
          <a:p>
            <a:r>
              <a:rPr lang="en-US" sz="3800" dirty="0"/>
              <a:t>In the digital age, online customer reviews are a critical source of feedback for businesses and consumers alike. Amazon, one of the largest e-commerce platforms, hosts millions of product reviews that contain valuable insights into customer sentiment. However, manually analyzing these reviews to understand customer opinions is impractical due to the vast volume of data.</a:t>
            </a:r>
          </a:p>
          <a:p>
            <a:r>
              <a:rPr lang="en-US" sz="3800" dirty="0"/>
              <a:t>The goal of this project is to develop a </a:t>
            </a:r>
            <a:r>
              <a:rPr lang="en-US" sz="3800" b="1" dirty="0"/>
              <a:t>sentiment analysis model</a:t>
            </a:r>
            <a:r>
              <a:rPr lang="en-US" sz="3800" dirty="0"/>
              <a:t> that can automatically classify Amazon product reviews into categories such as </a:t>
            </a:r>
            <a:r>
              <a:rPr lang="en-US" sz="3800" b="1" dirty="0"/>
              <a:t>positive, neutral, or negative</a:t>
            </a:r>
            <a:r>
              <a:rPr lang="en-US" sz="3800" dirty="0"/>
              <a:t>. This will help businesses understand customer satisfaction, identify areas of improvement, and make informed decisions about product offerings.</a:t>
            </a:r>
          </a:p>
          <a:p>
            <a:pPr marL="36900" lvl="0" indent="0">
              <a:buNone/>
            </a:pPr>
            <a:endParaRPr lang="en-US" sz="2400" dirty="0"/>
          </a:p>
          <a:p>
            <a:endParaRPr lang="en-US" sz="2400" dirty="0"/>
          </a:p>
        </p:txBody>
      </p:sp>
      <p:sp>
        <p:nvSpPr>
          <p:cNvPr id="4" name="Rectangle 1">
            <a:extLst>
              <a:ext uri="{FF2B5EF4-FFF2-40B4-BE49-F238E27FC236}">
                <a16:creationId xmlns:a16="http://schemas.microsoft.com/office/drawing/2014/main" id="{FC63AC05-5ED2-B754-946C-F59B28AC7C18}"/>
              </a:ext>
            </a:extLst>
          </p:cNvPr>
          <p:cNvSpPr>
            <a:spLocks noChangeArrowheads="1"/>
          </p:cNvSpPr>
          <p:nvPr/>
        </p:nvSpPr>
        <p:spPr bwMode="auto">
          <a:xfrm>
            <a:off x="0" y="-945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808C6DF-ACB1-EC4E-ECCD-53AAC23135BE}"/>
              </a:ext>
            </a:extLst>
          </p:cNvPr>
          <p:cNvSpPr>
            <a:spLocks noChangeArrowheads="1"/>
          </p:cNvSpPr>
          <p:nvPr/>
        </p:nvSpPr>
        <p:spPr bwMode="auto">
          <a:xfrm>
            <a:off x="6483790" y="3862133"/>
            <a:ext cx="52854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9" name="Picture 5" descr="Getting Started with Sentiment Analysis | Label Studio">
            <a:extLst>
              <a:ext uri="{FF2B5EF4-FFF2-40B4-BE49-F238E27FC236}">
                <a16:creationId xmlns:a16="http://schemas.microsoft.com/office/drawing/2014/main" id="{62948C6B-A6A0-AA3D-CA12-1B337C94A0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619" y="412955"/>
            <a:ext cx="6689644" cy="626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624F-2C87-CFCF-C357-EC0C90D7A387}"/>
              </a:ext>
            </a:extLst>
          </p:cNvPr>
          <p:cNvSpPr>
            <a:spLocks noGrp="1"/>
          </p:cNvSpPr>
          <p:nvPr>
            <p:ph type="title"/>
          </p:nvPr>
        </p:nvSpPr>
        <p:spPr>
          <a:xfrm>
            <a:off x="451679" y="-22219"/>
            <a:ext cx="10353762" cy="1257300"/>
          </a:xfrm>
        </p:spPr>
        <p:txBody>
          <a:bodyPr/>
          <a:lstStyle/>
          <a:p>
            <a:r>
              <a:rPr lang="en-US" dirty="0"/>
              <a:t>Work flow:-</a:t>
            </a:r>
            <a:endParaRPr lang="en-IN" dirty="0"/>
          </a:p>
        </p:txBody>
      </p:sp>
      <p:sp>
        <p:nvSpPr>
          <p:cNvPr id="4" name="Rectangle 1">
            <a:extLst>
              <a:ext uri="{FF2B5EF4-FFF2-40B4-BE49-F238E27FC236}">
                <a16:creationId xmlns:a16="http://schemas.microsoft.com/office/drawing/2014/main" id="{B7F5ED65-89EF-EAC3-5850-017F6093EEF5}"/>
              </a:ext>
            </a:extLst>
          </p:cNvPr>
          <p:cNvSpPr>
            <a:spLocks noGrp="1" noChangeArrowheads="1"/>
          </p:cNvSpPr>
          <p:nvPr>
            <p:ph idx="1"/>
          </p:nvPr>
        </p:nvSpPr>
        <p:spPr bwMode="auto">
          <a:xfrm>
            <a:off x="274699" y="1060751"/>
            <a:ext cx="94597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chemeClr val="tx1"/>
                </a:solidFill>
                <a:effectLst/>
                <a:latin typeface="Arial" panose="020B0604020202020204" pitchFamily="34" charset="0"/>
              </a:rPr>
              <a:t>1. 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Scrape Reviews</a:t>
            </a:r>
            <a:r>
              <a:rPr kumimoji="0" lang="en-US" altLang="en-US" sz="1800" b="0" i="0" u="none" strike="noStrike" cap="none" normalizeH="0" baseline="0" dirty="0">
                <a:ln>
                  <a:noFill/>
                </a:ln>
                <a:solidFill>
                  <a:schemeClr val="tx1"/>
                </a:solidFill>
                <a:effectLst/>
                <a:latin typeface="Arial" panose="020B0604020202020204" pitchFamily="34" charset="0"/>
              </a:rPr>
              <a:t>: Use web scraping tools (e.g.,</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to extract Amazon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Focus on fields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Unicode MS"/>
              </a:rPr>
              <a:t>review_title</a:t>
            </a:r>
            <a:endParaRPr kumimoji="0" lang="en-US" altLang="en-US" sz="1800" b="1"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Unicode MS"/>
              </a:rPr>
              <a:t>review_summary</a:t>
            </a:r>
            <a:endParaRPr kumimoji="0" lang="en-US" altLang="en-US" sz="1800" b="1"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Unicode MS"/>
              </a:rPr>
              <a:t>review_date</a:t>
            </a:r>
            <a:endParaRPr kumimoji="0" lang="en-US" altLang="en-US" sz="1800" b="1"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Unicode MS"/>
              </a:rPr>
              <a:t>rating</a:t>
            </a: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Save Data</a:t>
            </a:r>
            <a:r>
              <a:rPr kumimoji="0" lang="en-US" altLang="en-US" sz="1800" b="0" i="0" u="none" strike="noStrike" cap="none" normalizeH="0" baseline="0" dirty="0">
                <a:ln>
                  <a:noFill/>
                </a:ln>
                <a:solidFill>
                  <a:schemeClr val="tx1"/>
                </a:solidFill>
                <a:effectLst/>
                <a:latin typeface="Arial" panose="020B0604020202020204" pitchFamily="34" charset="0"/>
              </a:rPr>
              <a:t>: Store the data in CSV or database format for further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2FC69D3-BDBF-CE6B-62B9-55A2F4943211}"/>
              </a:ext>
            </a:extLst>
          </p:cNvPr>
          <p:cNvSpPr>
            <a:spLocks noChangeArrowheads="1"/>
          </p:cNvSpPr>
          <p:nvPr/>
        </p:nvSpPr>
        <p:spPr bwMode="auto">
          <a:xfrm>
            <a:off x="194283" y="3708708"/>
            <a:ext cx="1086855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b="1" i="1" dirty="0">
                <a:latin typeface="Arial" panose="020B0604020202020204" pitchFamily="34" charset="0"/>
              </a:rPr>
              <a:t>2. Results Analysis &amp; Visualization</a:t>
            </a:r>
          </a:p>
          <a:p>
            <a:pPr eaLnBrk="0" fontAlgn="base" hangingPunct="0">
              <a:spcBef>
                <a:spcPct val="0"/>
              </a:spcBef>
              <a:spcAft>
                <a:spcPct val="0"/>
              </a:spcAft>
            </a:pPr>
            <a:endParaRPr lang="en-US" sz="2000" b="1" i="1" dirty="0">
              <a:latin typeface="Arial" panose="020B0604020202020204" pitchFamily="34" charset="0"/>
            </a:endParaRPr>
          </a:p>
          <a:p>
            <a:pPr eaLnBrk="0" fontAlgn="base" hangingPunct="0">
              <a:spcBef>
                <a:spcPct val="0"/>
              </a:spcBef>
              <a:spcAft>
                <a:spcPct val="0"/>
              </a:spcAft>
            </a:pPr>
            <a:endParaRPr lang="en-US" sz="2000" b="1" i="1" dirty="0">
              <a:latin typeface="Arial" panose="020B0604020202020204" pitchFamily="34" charset="0"/>
            </a:endParaRPr>
          </a:p>
          <a:p>
            <a:pPr>
              <a:buFont typeface="Arial" panose="020B0604020202020204" pitchFamily="34" charset="0"/>
              <a:buChar char="•"/>
            </a:pPr>
            <a:r>
              <a:rPr lang="en-US" b="1" dirty="0"/>
              <a:t>Visualize Sentiments</a:t>
            </a:r>
            <a:r>
              <a:rPr lang="en-US" dirty="0"/>
              <a:t>:</a:t>
            </a:r>
          </a:p>
          <a:p>
            <a:pPr marL="742950" lvl="1" indent="-285750">
              <a:buFont typeface="Arial" panose="020B0604020202020204" pitchFamily="34" charset="0"/>
              <a:buChar char="•"/>
            </a:pPr>
            <a:r>
              <a:rPr lang="en-US" dirty="0"/>
              <a:t>Use word clouds, histograms, or pie charts to show the distribution of sentiments (positive, neutral, negative).</a:t>
            </a:r>
          </a:p>
          <a:p>
            <a:pPr>
              <a:buFont typeface="Arial" panose="020B0604020202020204" pitchFamily="34" charset="0"/>
              <a:buChar char="•"/>
            </a:pPr>
            <a:r>
              <a:rPr lang="en-US" b="1" dirty="0"/>
              <a:t>Error Analysis</a:t>
            </a:r>
            <a:r>
              <a:rPr lang="en-US" dirty="0"/>
              <a:t>:</a:t>
            </a:r>
          </a:p>
          <a:p>
            <a:pPr marL="742950" lvl="1" indent="-285750">
              <a:buFont typeface="Arial" panose="020B0604020202020204" pitchFamily="34" charset="0"/>
              <a:buChar char="•"/>
            </a:pPr>
            <a:r>
              <a:rPr lang="en-US" dirty="0"/>
              <a:t>Analyze misclassifications and model performance on test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976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85B2283-C3D7-18BA-37BE-7A7BE4CDC642}"/>
              </a:ext>
            </a:extLst>
          </p:cNvPr>
          <p:cNvSpPr>
            <a:spLocks noGrp="1" noChangeArrowheads="1"/>
          </p:cNvSpPr>
          <p:nvPr>
            <p:ph idx="1"/>
          </p:nvPr>
        </p:nvSpPr>
        <p:spPr bwMode="auto">
          <a:xfrm>
            <a:off x="776143" y="470851"/>
            <a:ext cx="10479151"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hangingPunct="0">
              <a:lnSpc>
                <a:spcPct val="100000"/>
              </a:lnSpc>
              <a:spcBef>
                <a:spcPct val="0"/>
              </a:spcBef>
              <a:spcAft>
                <a:spcPct val="0"/>
              </a:spcAft>
              <a:buClrTx/>
              <a:buSzTx/>
              <a:buFontTx/>
              <a:buNone/>
              <a:tabLst/>
            </a:pPr>
            <a:r>
              <a:rPr lang="en-US" altLang="en-US" sz="2000" b="1" i="1" dirty="0">
                <a:solidFill>
                  <a:schemeClr val="tx1"/>
                </a:solidFill>
                <a:latin typeface="Arial" panose="020B0604020202020204" pitchFamily="34" charset="0"/>
              </a:rPr>
              <a:t>3. Data Preprocessing</a:t>
            </a:r>
          </a:p>
          <a:p>
            <a:pPr marL="0" marR="0" lvl="0" indent="0" defTabSz="914400" eaLnBrk="0" fontAlgn="base" hangingPunct="0">
              <a:lnSpc>
                <a:spcPct val="100000"/>
              </a:lnSpc>
              <a:spcBef>
                <a:spcPct val="0"/>
              </a:spcBef>
              <a:spcAft>
                <a:spcPct val="0"/>
              </a:spcAft>
              <a:buClrTx/>
              <a:buSzTx/>
              <a:buFontTx/>
              <a:buNone/>
              <a:tabLst/>
            </a:pPr>
            <a:endParaRPr lang="en-US" altLang="en-US" sz="2000" b="1"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Text Cleaning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HTML tags, special characters, and extra spaces.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to lowercase.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(common but unimportant words like "the", "is").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Tokenization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review text into individual words (tokens).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Stemming/Lemmatization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stemming (we are using this) to reduce words to their root forms (e.g., "running" → "run").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Extraction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the review text into a numerical format using </a:t>
            </a:r>
            <a:r>
              <a:rPr kumimoji="0" lang="en-US" altLang="en-US" sz="1000" b="0" i="0" u="none" strike="noStrike" cap="none" normalizeH="0" baseline="0" dirty="0" err="1">
                <a:ln>
                  <a:noFill/>
                </a:ln>
                <a:solidFill>
                  <a:schemeClr val="tx1"/>
                </a:solidFill>
                <a:effectLst/>
                <a:latin typeface="Arial Unicode MS"/>
              </a:rPr>
              <a:t>CountVectorizer</a:t>
            </a:r>
            <a:r>
              <a:rPr kumimoji="0" lang="en-US" altLang="en-US" sz="800" b="0" i="0" u="none" strike="noStrike" cap="none" normalizeH="0" baseline="0" dirty="0">
                <a:ln>
                  <a:noFill/>
                </a:ln>
                <a:solidFill>
                  <a:schemeClr val="tx1"/>
                </a:solidFill>
                <a:effectLst/>
              </a:rPr>
              <a:t> or </a:t>
            </a:r>
            <a:r>
              <a:rPr kumimoji="0" lang="en-US" altLang="en-US" sz="1000" b="0" i="0" u="none" strike="noStrike" cap="none" normalizeH="0" baseline="0" dirty="0">
                <a:ln>
                  <a:noFill/>
                </a:ln>
                <a:solidFill>
                  <a:schemeClr val="tx1"/>
                </a:solidFill>
                <a:effectLst/>
                <a:latin typeface="Arial Unicode MS"/>
              </a:rPr>
              <a:t>TF-IDF</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12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FFC4B-9E0B-3AB6-DDDB-F9D77BBF2BEC}"/>
              </a:ext>
            </a:extLst>
          </p:cNvPr>
          <p:cNvSpPr>
            <a:spLocks noGrp="1"/>
          </p:cNvSpPr>
          <p:nvPr>
            <p:ph idx="1"/>
          </p:nvPr>
        </p:nvSpPr>
        <p:spPr>
          <a:xfrm>
            <a:off x="137046" y="365637"/>
            <a:ext cx="10353762" cy="3714749"/>
          </a:xfrm>
        </p:spPr>
        <p:txBody>
          <a:bodyPr/>
          <a:lstStyle/>
          <a:p>
            <a:pPr marL="0" indent="0" defTabSz="914400" eaLnBrk="0" fontAlgn="base" hangingPunct="0">
              <a:lnSpc>
                <a:spcPct val="100000"/>
              </a:lnSpc>
              <a:spcBef>
                <a:spcPct val="0"/>
              </a:spcBef>
              <a:spcAft>
                <a:spcPct val="0"/>
              </a:spcAft>
              <a:buClrTx/>
              <a:buSzTx/>
              <a:buNone/>
            </a:pPr>
            <a:r>
              <a:rPr lang="en-US" sz="2800" b="1" i="1" dirty="0">
                <a:ln>
                  <a:noFill/>
                </a:ln>
                <a:solidFill>
                  <a:schemeClr val="tx1"/>
                </a:solidFill>
                <a:effectLst/>
                <a:latin typeface="Arial" panose="020B0604020202020204" pitchFamily="34" charset="0"/>
              </a:rPr>
              <a:t>4. Sentiment Labeling</a:t>
            </a:r>
          </a:p>
          <a:p>
            <a:pPr>
              <a:buFont typeface="Arial" panose="020B0604020202020204" pitchFamily="34" charset="0"/>
              <a:buChar char="•"/>
            </a:pPr>
            <a:r>
              <a:rPr lang="en-US" b="1" dirty="0"/>
              <a:t>Label Based on Ratings</a:t>
            </a:r>
            <a:r>
              <a:rPr lang="en-US" dirty="0"/>
              <a:t>:</a:t>
            </a:r>
          </a:p>
          <a:p>
            <a:pPr marL="742950" lvl="1" indent="-285750">
              <a:buFont typeface="Arial" panose="020B0604020202020204" pitchFamily="34" charset="0"/>
              <a:buChar char="•"/>
            </a:pPr>
            <a:r>
              <a:rPr lang="en-US" dirty="0"/>
              <a:t>Define sentiment categories based on the star rating:</a:t>
            </a:r>
          </a:p>
          <a:p>
            <a:pPr marL="1143000" lvl="2" indent="-228600">
              <a:buFont typeface="Arial" panose="020B0604020202020204" pitchFamily="34" charset="0"/>
              <a:buChar char="•"/>
            </a:pPr>
            <a:r>
              <a:rPr lang="en-US" dirty="0"/>
              <a:t>Positive: Ratings </a:t>
            </a:r>
          </a:p>
          <a:p>
            <a:pPr marL="1143000" lvl="2" indent="-228600">
              <a:buFont typeface="Arial" panose="020B0604020202020204" pitchFamily="34" charset="0"/>
              <a:buChar char="•"/>
            </a:pPr>
            <a:r>
              <a:rPr lang="en-US" dirty="0"/>
              <a:t>Neutral: Ratings </a:t>
            </a:r>
          </a:p>
          <a:p>
            <a:pPr marL="1143000" lvl="2" indent="-228600">
              <a:buFont typeface="Arial" panose="020B0604020202020204" pitchFamily="34" charset="0"/>
              <a:buChar char="•"/>
            </a:pPr>
            <a:r>
              <a:rPr lang="en-US" dirty="0"/>
              <a:t>Negative: Ratings </a:t>
            </a:r>
          </a:p>
          <a:p>
            <a:endParaRPr lang="en-IN" dirty="0"/>
          </a:p>
        </p:txBody>
      </p:sp>
      <p:sp>
        <p:nvSpPr>
          <p:cNvPr id="4" name="Rectangle 1">
            <a:extLst>
              <a:ext uri="{FF2B5EF4-FFF2-40B4-BE49-F238E27FC236}">
                <a16:creationId xmlns:a16="http://schemas.microsoft.com/office/drawing/2014/main" id="{11A2B911-CB32-5E8D-FF74-90350A7482FA}"/>
              </a:ext>
            </a:extLst>
          </p:cNvPr>
          <p:cNvSpPr>
            <a:spLocks noChangeArrowheads="1"/>
          </p:cNvSpPr>
          <p:nvPr/>
        </p:nvSpPr>
        <p:spPr bwMode="auto">
          <a:xfrm>
            <a:off x="245807" y="3076043"/>
            <a:ext cx="103830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i="1" dirty="0">
                <a:latin typeface="Arial" panose="020B0604020202020204" pitchFamily="34" charset="0"/>
              </a:rPr>
              <a:t>5</a:t>
            </a:r>
            <a:r>
              <a:rPr kumimoji="0" lang="en-US" altLang="en-US" sz="2800" b="1" i="1" u="none" strike="noStrike" cap="none" normalizeH="0" baseline="0" dirty="0">
                <a:ln>
                  <a:noFill/>
                </a:ln>
                <a:solidFill>
                  <a:schemeClr val="tx1"/>
                </a:solidFill>
                <a:effectLst/>
                <a:latin typeface="Arial" panose="020B0604020202020204" pitchFamily="34" charset="0"/>
              </a:rPr>
              <a:t>. Model Development</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a:ln>
                  <a:noFill/>
                </a:ln>
                <a:solidFill>
                  <a:schemeClr val="tx1"/>
                </a:solidFill>
                <a:effectLst/>
                <a:latin typeface="Arial" panose="020B0604020202020204" pitchFamily="34" charset="0"/>
              </a:rPr>
              <a:t>Split Data: </a:t>
            </a:r>
            <a:r>
              <a:rPr kumimoji="0" lang="en-US" altLang="en-US" sz="1800" b="0" i="0" u="none" strike="noStrike" cap="none" normalizeH="0" baseline="0" dirty="0">
                <a:ln>
                  <a:noFill/>
                </a:ln>
                <a:solidFill>
                  <a:schemeClr val="tx1"/>
                </a:solidFill>
                <a:effectLst/>
                <a:latin typeface="Arial" panose="020B0604020202020204" pitchFamily="34" charset="0"/>
              </a:rPr>
              <a:t>Divide the dataset into training and testing sets (e.g., 80% training, 20%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 Features</a:t>
            </a:r>
            <a:r>
              <a:rPr kumimoji="0" lang="en-US" altLang="en-US" sz="1800" b="0" i="0" u="none" strike="noStrike" cap="none" normalizeH="0" baseline="0" dirty="0">
                <a:ln>
                  <a:noFill/>
                </a:ln>
                <a:solidFill>
                  <a:schemeClr val="tx1"/>
                </a:solidFill>
                <a:effectLst/>
                <a:latin typeface="Arial" panose="020B0604020202020204" pitchFamily="34" charset="0"/>
              </a:rPr>
              <a:t>: Apply: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Unicode MS"/>
              </a:rPr>
              <a:t>CountVectorizer</a:t>
            </a:r>
            <a:r>
              <a:rPr kumimoji="0" lang="en-US" altLang="en-US" b="1" i="0" u="none" strike="noStrike" cap="none" normalizeH="0" baseline="0" dirty="0">
                <a:ln>
                  <a:noFill/>
                </a:ln>
                <a:solidFill>
                  <a:schemeClr val="tx1"/>
                </a:solidFill>
                <a:effectLst/>
              </a:rPr>
              <a:t>  on text data.</a:t>
            </a:r>
            <a:endParaRPr kumimoji="0" lang="en-US" altLang="en-US"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Unicode MS"/>
              </a:rPr>
              <a:t>MinMaxScaler</a:t>
            </a:r>
            <a:r>
              <a:rPr kumimoji="0" lang="en-US" altLang="en-US" b="1" i="0" u="none" strike="noStrike" cap="none" normalizeH="0" baseline="0" dirty="0">
                <a:ln>
                  <a:noFill/>
                </a:ln>
                <a:solidFill>
                  <a:schemeClr val="tx1"/>
                </a:solidFill>
                <a:effectLst/>
              </a:rPr>
              <a:t> to normalize data if needed.</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Choose Models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 </a:t>
            </a:r>
            <a:r>
              <a:rPr kumimoji="0" lang="en-US" altLang="en-US" sz="1800" b="0" i="0" u="none" strike="noStrike" cap="none" normalizeH="0" baseline="0" dirty="0" err="1">
                <a:ln>
                  <a:noFill/>
                </a:ln>
                <a:solidFill>
                  <a:schemeClr val="tx1"/>
                </a:solidFill>
                <a:effectLst/>
                <a:latin typeface="Arial" panose="020B0604020202020204" pitchFamily="34" charset="0"/>
              </a:rPr>
              <a:t>RandomForestClassifier</a:t>
            </a:r>
            <a:r>
              <a:rPr kumimoji="0" lang="en-US" altLang="en-US" sz="1800" b="0" i="0" u="none" strike="noStrike" cap="none" normalizeH="0" baseline="0" dirty="0">
                <a:ln>
                  <a:noFill/>
                </a:ln>
                <a:solidFill>
                  <a:schemeClr val="tx1"/>
                </a:solidFill>
                <a:effectLst/>
                <a:latin typeface="Arial" panose="020B0604020202020204" pitchFamily="34" charset="0"/>
              </a:rPr>
              <a:t> (we are using this), Logistic Regression,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 the Model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Fit the model to the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551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5A50E-F3E1-7C49-234C-D4BA0A260AC7}"/>
              </a:ext>
            </a:extLst>
          </p:cNvPr>
          <p:cNvSpPr>
            <a:spLocks noGrp="1"/>
          </p:cNvSpPr>
          <p:nvPr>
            <p:ph idx="1"/>
          </p:nvPr>
        </p:nvSpPr>
        <p:spPr>
          <a:xfrm>
            <a:off x="333692" y="444295"/>
            <a:ext cx="10353762" cy="4825795"/>
          </a:xfrm>
        </p:spPr>
        <p:txBody>
          <a:bodyPr/>
          <a:lstStyle/>
          <a:p>
            <a:r>
              <a:rPr lang="en-IN" sz="2800" b="1" dirty="0"/>
              <a:t>6. Model Evaluation</a:t>
            </a:r>
          </a:p>
          <a:p>
            <a:pPr>
              <a:buFont typeface="Arial" panose="020B0604020202020204" pitchFamily="34" charset="0"/>
              <a:buChar char="•"/>
            </a:pPr>
            <a:r>
              <a:rPr lang="en-IN" b="1" dirty="0"/>
              <a:t>Cross-Validation</a:t>
            </a:r>
            <a:r>
              <a:rPr lang="en-IN" dirty="0"/>
              <a:t>: Apply k-fold cross-validation to ensure model stability.</a:t>
            </a:r>
          </a:p>
          <a:p>
            <a:pPr>
              <a:buFont typeface="Arial" panose="020B0604020202020204" pitchFamily="34" charset="0"/>
              <a:buChar char="•"/>
            </a:pPr>
            <a:r>
              <a:rPr lang="en-IN" b="1" dirty="0"/>
              <a:t>Evaluation Metrics</a:t>
            </a:r>
            <a:r>
              <a:rPr lang="en-IN" dirty="0"/>
              <a:t>:</a:t>
            </a:r>
          </a:p>
          <a:p>
            <a:pPr marL="742950" lvl="1" indent="-285750">
              <a:buFont typeface="Arial" panose="020B0604020202020204" pitchFamily="34" charset="0"/>
              <a:buChar char="•"/>
            </a:pPr>
            <a:r>
              <a:rPr lang="en-IN" dirty="0"/>
              <a:t>Use accuracy, precision, recall, F1-score, and confusion matrix to evaluate the model.</a:t>
            </a:r>
          </a:p>
          <a:p>
            <a:pPr>
              <a:buFont typeface="Arial" panose="020B0604020202020204" pitchFamily="34" charset="0"/>
              <a:buChar char="•"/>
            </a:pPr>
            <a:r>
              <a:rPr lang="en-IN" b="1" dirty="0"/>
              <a:t>Hyperparameter Tuning</a:t>
            </a:r>
            <a:r>
              <a:rPr lang="en-IN" dirty="0"/>
              <a:t>:</a:t>
            </a:r>
          </a:p>
          <a:p>
            <a:pPr marL="742950" lvl="1" indent="-285750">
              <a:buFont typeface="Arial" panose="020B0604020202020204" pitchFamily="34" charset="0"/>
              <a:buChar char="•"/>
            </a:pPr>
            <a:r>
              <a:rPr lang="en-IN" dirty="0"/>
              <a:t>Use </a:t>
            </a:r>
            <a:r>
              <a:rPr lang="en-IN" dirty="0" err="1"/>
              <a:t>GridSearchCV</a:t>
            </a:r>
            <a:r>
              <a:rPr lang="en-IN" dirty="0"/>
              <a:t> or </a:t>
            </a:r>
            <a:r>
              <a:rPr lang="en-IN" dirty="0" err="1"/>
              <a:t>RandomSearchCV</a:t>
            </a:r>
            <a:r>
              <a:rPr lang="en-IN" dirty="0"/>
              <a:t> to optimize model parameters.</a:t>
            </a:r>
          </a:p>
        </p:txBody>
      </p:sp>
      <p:sp>
        <p:nvSpPr>
          <p:cNvPr id="5" name="Rectangle 1">
            <a:extLst>
              <a:ext uri="{FF2B5EF4-FFF2-40B4-BE49-F238E27FC236}">
                <a16:creationId xmlns:a16="http://schemas.microsoft.com/office/drawing/2014/main" id="{6FEB1431-76A3-FD93-808B-7EE5A0D8B8AC}"/>
              </a:ext>
            </a:extLst>
          </p:cNvPr>
          <p:cNvSpPr>
            <a:spLocks noChangeArrowheads="1"/>
          </p:cNvSpPr>
          <p:nvPr/>
        </p:nvSpPr>
        <p:spPr bwMode="auto">
          <a:xfrm>
            <a:off x="333692" y="3466069"/>
            <a:ext cx="963571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7</a:t>
            </a:r>
            <a:r>
              <a:rPr kumimoji="0" lang="en-US" altLang="en-US" sz="2800" b="1" i="0" u="none" strike="noStrike" cap="none" normalizeH="0" baseline="0" dirty="0">
                <a:ln>
                  <a:noFill/>
                </a:ln>
                <a:solidFill>
                  <a:schemeClr val="tx1"/>
                </a:solidFill>
                <a:effectLst/>
                <a:latin typeface="Arial" panose="020B0604020202020204" pitchFamily="34" charset="0"/>
              </a:rPr>
              <a:t>. Model Saving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Export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Save the trained model using</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pickle</a:t>
            </a:r>
            <a:r>
              <a:rPr kumimoji="0" lang="en-US" altLang="en-US" sz="2400" b="0" i="0" u="none" strike="noStrike" cap="none" normalizeH="0" baseline="0" dirty="0">
                <a:ln>
                  <a:noFill/>
                </a:ln>
                <a:solidFill>
                  <a:schemeClr val="tx1"/>
                </a:solidFill>
                <a:effectLst/>
              </a:rPr>
              <a:t> for deployment</a:t>
            </a:r>
            <a:r>
              <a:rPr kumimoji="0" lang="en-US" altLang="en-US" sz="800"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8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en-US" sz="2800" b="1" dirty="0">
                <a:latin typeface="Arial" panose="020B0604020202020204" pitchFamily="34" charset="0"/>
              </a:rPr>
              <a:t>8. Deployment</a:t>
            </a:r>
          </a:p>
          <a:p>
            <a:pPr>
              <a:buFont typeface="Arial" panose="020B0604020202020204" pitchFamily="34" charset="0"/>
              <a:buChar char="•"/>
            </a:pPr>
            <a:r>
              <a:rPr lang="en-US" sz="3200" b="1" dirty="0" err="1"/>
              <a:t>Streamlit</a:t>
            </a:r>
            <a:r>
              <a:rPr lang="en-US" sz="3200" b="1" dirty="0"/>
              <a:t> App</a:t>
            </a:r>
            <a:r>
              <a:rPr lang="en-US" sz="3200" dirty="0"/>
              <a:t>:</a:t>
            </a:r>
          </a:p>
          <a:p>
            <a:pPr marL="742950" lvl="1" indent="-285750">
              <a:buFont typeface="Arial" panose="020B0604020202020204" pitchFamily="34" charset="0"/>
              <a:buChar char="•"/>
            </a:pPr>
            <a:r>
              <a:rPr lang="en-US" dirty="0"/>
              <a:t>Build an interactive web app using </a:t>
            </a:r>
            <a:r>
              <a:rPr lang="en-US" dirty="0" err="1"/>
              <a:t>Streamlit</a:t>
            </a:r>
            <a:r>
              <a:rPr lang="en-US" dirty="0"/>
              <a:t> for real-time sentiment prediction.</a:t>
            </a:r>
          </a:p>
          <a:p>
            <a:pPr marL="742950" lvl="1" indent="-285750">
              <a:buFont typeface="Arial" panose="020B0604020202020204" pitchFamily="34" charset="0"/>
              <a:buChar char="•"/>
            </a:pPr>
            <a:r>
              <a:rPr lang="en-US" dirty="0"/>
              <a:t>Take user input (a review), preprocess the text, and predict the sentiment using the saved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336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C4A0A-0B03-2474-ED6C-B9232CBC47E4}"/>
              </a:ext>
            </a:extLst>
          </p:cNvPr>
          <p:cNvSpPr>
            <a:spLocks noGrp="1"/>
          </p:cNvSpPr>
          <p:nvPr>
            <p:ph idx="1"/>
          </p:nvPr>
        </p:nvSpPr>
        <p:spPr>
          <a:xfrm>
            <a:off x="0" y="178824"/>
            <a:ext cx="10353762" cy="3714749"/>
          </a:xfrm>
        </p:spPr>
        <p:txBody>
          <a:bodyPr/>
          <a:lstStyle/>
          <a:p>
            <a:r>
              <a:rPr lang="en-US" b="1" dirty="0">
                <a:solidFill>
                  <a:schemeClr val="accent3">
                    <a:lumMod val="50000"/>
                  </a:schemeClr>
                </a:solidFill>
                <a:highlight>
                  <a:srgbClr val="808080"/>
                </a:highlight>
              </a:rPr>
              <a:t>EDA(EXPLORATORY DATA ANALYSIS):-</a:t>
            </a:r>
            <a:endParaRPr lang="en-IN" b="1" dirty="0">
              <a:solidFill>
                <a:schemeClr val="accent3">
                  <a:lumMod val="50000"/>
                </a:schemeClr>
              </a:solidFill>
              <a:highlight>
                <a:srgbClr val="808080"/>
              </a:highlight>
            </a:endParaRPr>
          </a:p>
        </p:txBody>
      </p:sp>
    </p:spTree>
    <p:extLst>
      <p:ext uri="{BB962C8B-B14F-4D97-AF65-F5344CB8AC3E}">
        <p14:creationId xmlns:p14="http://schemas.microsoft.com/office/powerpoint/2010/main" val="345050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C684-97A1-FA61-F3C6-EC5D0C4BAC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40CD1-C487-DCC2-530F-B078A0EB21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4173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D1F2-BE7A-B72C-F753-CAB28E1DA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0905F8-11F9-9ABA-027C-79E98D640A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7665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{BF09D330-7575-4062-BFFD-82E4A638A4B2}tf55705232_win32</Template>
  <TotalTime>33</TotalTime>
  <Words>547</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Unicode MS</vt:lpstr>
      <vt:lpstr>Calibri</vt:lpstr>
      <vt:lpstr>Goudy Old Style</vt:lpstr>
      <vt:lpstr>Wingdings 2</vt:lpstr>
      <vt:lpstr>SlateVTI</vt:lpstr>
      <vt:lpstr>Sentimental analysis</vt:lpstr>
      <vt:lpstr>Amazon Sentimental Analysis: </vt:lpstr>
      <vt:lpstr>Work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NEGATIVE REVIEW:</vt:lpstr>
      <vt:lpstr>POSITIVE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IQRA SHAIKH</dc:creator>
  <cp:lastModifiedBy>IQRA SHAIKH</cp:lastModifiedBy>
  <cp:revision>1</cp:revision>
  <dcterms:created xsi:type="dcterms:W3CDTF">2024-09-07T13:33:19Z</dcterms:created>
  <dcterms:modified xsi:type="dcterms:W3CDTF">2024-09-07T14:07:13Z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