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79" r:id="rId7"/>
    <p:sldId id="278" r:id="rId8"/>
    <p:sldId id="277" r:id="rId9"/>
    <p:sldId id="262" r:id="rId10"/>
    <p:sldId id="263" r:id="rId11"/>
    <p:sldId id="265" r:id="rId12"/>
    <p:sldId id="280" r:id="rId13"/>
    <p:sldId id="266" r:id="rId14"/>
    <p:sldId id="281" r:id="rId15"/>
    <p:sldId id="283" r:id="rId16"/>
    <p:sldId id="288" r:id="rId17"/>
    <p:sldId id="284" r:id="rId18"/>
    <p:sldId id="285" r:id="rId19"/>
    <p:sldId id="287" r:id="rId20"/>
    <p:sldId id="286" r:id="rId21"/>
    <p:sldId id="274" r:id="rId22"/>
    <p:sldId id="282" r:id="rId23"/>
    <p:sldId id="275" r:id="rId24"/>
    <p:sldId id="276" r:id="rId2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4737"/>
    <a:srgbClr val="F5DFCB"/>
    <a:srgbClr val="D6B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9F5F1-92F5-4301-AB57-DF624C2DD2D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577F1-8645-46F3-A0ED-7CA5ABCBB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1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577F1-8645-46F3-A0ED-7CA5ABCBB7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9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577F1-8645-46F3-A0ED-7CA5ABCBB7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28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577F1-8645-46F3-A0ED-7CA5ABCBB79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5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A865F-90C6-8538-7FCC-48D042FC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74AE-2D92-A440-C629-A8861AC51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EFDD5-4311-870E-BE67-5DDA62B0C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9227-6D9B-781B-A276-EABB1CDA1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577F1-8645-46F3-A0ED-7CA5ABCBB79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4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3CAD8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42424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CA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3CAD8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2424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3CAD8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5602" y="798956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913" y="499491"/>
                </a:moveTo>
                <a:lnTo>
                  <a:pt x="500481" y="296799"/>
                </a:lnTo>
                <a:lnTo>
                  <a:pt x="499872" y="0"/>
                </a:lnTo>
                <a:lnTo>
                  <a:pt x="202692" y="0"/>
                </a:lnTo>
                <a:lnTo>
                  <a:pt x="0" y="0"/>
                </a:lnTo>
                <a:lnTo>
                  <a:pt x="2387" y="49123"/>
                </a:lnTo>
                <a:lnTo>
                  <a:pt x="9207" y="95923"/>
                </a:lnTo>
                <a:lnTo>
                  <a:pt x="20256" y="141198"/>
                </a:lnTo>
                <a:lnTo>
                  <a:pt x="35306" y="184772"/>
                </a:lnTo>
                <a:lnTo>
                  <a:pt x="54178" y="226415"/>
                </a:lnTo>
                <a:lnTo>
                  <a:pt x="76631" y="265912"/>
                </a:lnTo>
                <a:lnTo>
                  <a:pt x="102489" y="303060"/>
                </a:lnTo>
                <a:lnTo>
                  <a:pt x="131508" y="337667"/>
                </a:lnTo>
                <a:lnTo>
                  <a:pt x="163487" y="369493"/>
                </a:lnTo>
                <a:lnTo>
                  <a:pt x="198221" y="398360"/>
                </a:lnTo>
                <a:lnTo>
                  <a:pt x="235508" y="424027"/>
                </a:lnTo>
                <a:lnTo>
                  <a:pt x="275132" y="446316"/>
                </a:lnTo>
                <a:lnTo>
                  <a:pt x="316877" y="464985"/>
                </a:lnTo>
                <a:lnTo>
                  <a:pt x="360540" y="479856"/>
                </a:lnTo>
                <a:lnTo>
                  <a:pt x="405904" y="490702"/>
                </a:lnTo>
                <a:lnTo>
                  <a:pt x="452755" y="497319"/>
                </a:lnTo>
                <a:lnTo>
                  <a:pt x="500913" y="499491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3CAD8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6730" y="314451"/>
            <a:ext cx="8130539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3CAD85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84647" y="1785315"/>
            <a:ext cx="3693795" cy="1082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42424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2632" y="4453890"/>
            <a:ext cx="317500" cy="688340"/>
          </a:xfrm>
          <a:custGeom>
            <a:avLst/>
            <a:gdLst/>
            <a:ahLst/>
            <a:cxnLst/>
            <a:rect l="l" t="t" r="r" b="b"/>
            <a:pathLst>
              <a:path w="317500" h="688339">
                <a:moveTo>
                  <a:pt x="316992" y="158496"/>
                </a:moveTo>
                <a:lnTo>
                  <a:pt x="308902" y="108407"/>
                </a:lnTo>
                <a:lnTo>
                  <a:pt x="286397" y="64897"/>
                </a:lnTo>
                <a:lnTo>
                  <a:pt x="252082" y="30581"/>
                </a:lnTo>
                <a:lnTo>
                  <a:pt x="208572" y="8089"/>
                </a:lnTo>
                <a:lnTo>
                  <a:pt x="158496" y="0"/>
                </a:lnTo>
                <a:lnTo>
                  <a:pt x="108407" y="8089"/>
                </a:lnTo>
                <a:lnTo>
                  <a:pt x="64897" y="30581"/>
                </a:lnTo>
                <a:lnTo>
                  <a:pt x="30581" y="64897"/>
                </a:lnTo>
                <a:lnTo>
                  <a:pt x="8077" y="108407"/>
                </a:lnTo>
                <a:lnTo>
                  <a:pt x="0" y="158496"/>
                </a:lnTo>
                <a:lnTo>
                  <a:pt x="0" y="505968"/>
                </a:lnTo>
                <a:lnTo>
                  <a:pt x="0" y="688086"/>
                </a:lnTo>
                <a:lnTo>
                  <a:pt x="316992" y="688086"/>
                </a:lnTo>
                <a:lnTo>
                  <a:pt x="316992" y="505968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01356" y="4105655"/>
            <a:ext cx="317500" cy="1036319"/>
          </a:xfrm>
          <a:custGeom>
            <a:avLst/>
            <a:gdLst/>
            <a:ahLst/>
            <a:cxnLst/>
            <a:rect l="l" t="t" r="r" b="b"/>
            <a:pathLst>
              <a:path w="317500" h="1036320">
                <a:moveTo>
                  <a:pt x="316992" y="158496"/>
                </a:moveTo>
                <a:lnTo>
                  <a:pt x="308902" y="108407"/>
                </a:lnTo>
                <a:lnTo>
                  <a:pt x="286397" y="64897"/>
                </a:lnTo>
                <a:lnTo>
                  <a:pt x="252082" y="30581"/>
                </a:lnTo>
                <a:lnTo>
                  <a:pt x="208572" y="8089"/>
                </a:lnTo>
                <a:lnTo>
                  <a:pt x="158496" y="0"/>
                </a:lnTo>
                <a:lnTo>
                  <a:pt x="108407" y="8089"/>
                </a:lnTo>
                <a:lnTo>
                  <a:pt x="64897" y="30581"/>
                </a:lnTo>
                <a:lnTo>
                  <a:pt x="30581" y="64897"/>
                </a:lnTo>
                <a:lnTo>
                  <a:pt x="8077" y="108407"/>
                </a:lnTo>
                <a:lnTo>
                  <a:pt x="0" y="158496"/>
                </a:lnTo>
                <a:lnTo>
                  <a:pt x="0" y="506730"/>
                </a:lnTo>
                <a:lnTo>
                  <a:pt x="0" y="854202"/>
                </a:lnTo>
                <a:lnTo>
                  <a:pt x="0" y="1036320"/>
                </a:lnTo>
                <a:lnTo>
                  <a:pt x="316992" y="1036320"/>
                </a:lnTo>
                <a:lnTo>
                  <a:pt x="316992" y="854202"/>
                </a:lnTo>
                <a:lnTo>
                  <a:pt x="316992" y="506730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9318" y="3757421"/>
            <a:ext cx="317500" cy="1384935"/>
          </a:xfrm>
          <a:custGeom>
            <a:avLst/>
            <a:gdLst/>
            <a:ahLst/>
            <a:cxnLst/>
            <a:rect l="l" t="t" r="r" b="b"/>
            <a:pathLst>
              <a:path w="317500" h="1384935">
                <a:moveTo>
                  <a:pt x="316992" y="158496"/>
                </a:moveTo>
                <a:lnTo>
                  <a:pt x="308902" y="108419"/>
                </a:lnTo>
                <a:lnTo>
                  <a:pt x="286397" y="64909"/>
                </a:lnTo>
                <a:lnTo>
                  <a:pt x="252082" y="30594"/>
                </a:lnTo>
                <a:lnTo>
                  <a:pt x="208572" y="8089"/>
                </a:lnTo>
                <a:lnTo>
                  <a:pt x="158496" y="0"/>
                </a:lnTo>
                <a:lnTo>
                  <a:pt x="108407" y="8089"/>
                </a:lnTo>
                <a:lnTo>
                  <a:pt x="64897" y="30594"/>
                </a:lnTo>
                <a:lnTo>
                  <a:pt x="30581" y="64909"/>
                </a:lnTo>
                <a:lnTo>
                  <a:pt x="8077" y="108419"/>
                </a:lnTo>
                <a:lnTo>
                  <a:pt x="0" y="158496"/>
                </a:lnTo>
                <a:lnTo>
                  <a:pt x="0" y="506730"/>
                </a:lnTo>
                <a:lnTo>
                  <a:pt x="0" y="854964"/>
                </a:lnTo>
                <a:lnTo>
                  <a:pt x="0" y="1202436"/>
                </a:lnTo>
                <a:lnTo>
                  <a:pt x="0" y="1384554"/>
                </a:lnTo>
                <a:lnTo>
                  <a:pt x="316992" y="1384554"/>
                </a:lnTo>
                <a:lnTo>
                  <a:pt x="316992" y="1202436"/>
                </a:lnTo>
                <a:lnTo>
                  <a:pt x="316992" y="854964"/>
                </a:lnTo>
                <a:lnTo>
                  <a:pt x="316992" y="506730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17280" y="3409950"/>
            <a:ext cx="317500" cy="1732280"/>
          </a:xfrm>
          <a:custGeom>
            <a:avLst/>
            <a:gdLst/>
            <a:ahLst/>
            <a:cxnLst/>
            <a:rect l="l" t="t" r="r" b="b"/>
            <a:pathLst>
              <a:path w="317500" h="1732279">
                <a:moveTo>
                  <a:pt x="316992" y="158496"/>
                </a:moveTo>
                <a:lnTo>
                  <a:pt x="308902" y="108419"/>
                </a:lnTo>
                <a:lnTo>
                  <a:pt x="286397" y="64909"/>
                </a:lnTo>
                <a:lnTo>
                  <a:pt x="252082" y="30594"/>
                </a:lnTo>
                <a:lnTo>
                  <a:pt x="208572" y="8089"/>
                </a:lnTo>
                <a:lnTo>
                  <a:pt x="158496" y="0"/>
                </a:lnTo>
                <a:lnTo>
                  <a:pt x="108407" y="8089"/>
                </a:lnTo>
                <a:lnTo>
                  <a:pt x="64897" y="30594"/>
                </a:lnTo>
                <a:lnTo>
                  <a:pt x="30581" y="64909"/>
                </a:lnTo>
                <a:lnTo>
                  <a:pt x="8077" y="108419"/>
                </a:lnTo>
                <a:lnTo>
                  <a:pt x="0" y="158496"/>
                </a:lnTo>
                <a:lnTo>
                  <a:pt x="0" y="505968"/>
                </a:lnTo>
                <a:lnTo>
                  <a:pt x="0" y="854202"/>
                </a:lnTo>
                <a:lnTo>
                  <a:pt x="0" y="1202436"/>
                </a:lnTo>
                <a:lnTo>
                  <a:pt x="0" y="1549908"/>
                </a:lnTo>
                <a:lnTo>
                  <a:pt x="0" y="1732026"/>
                </a:lnTo>
                <a:lnTo>
                  <a:pt x="316992" y="1732026"/>
                </a:lnTo>
                <a:lnTo>
                  <a:pt x="316992" y="1549908"/>
                </a:lnTo>
                <a:lnTo>
                  <a:pt x="316992" y="1202436"/>
                </a:lnTo>
                <a:lnTo>
                  <a:pt x="316992" y="854202"/>
                </a:lnTo>
                <a:lnTo>
                  <a:pt x="316992" y="505968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1247" y="1818132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120" y="0"/>
                </a:moveTo>
                <a:lnTo>
                  <a:pt x="152675" y="5229"/>
                </a:lnTo>
                <a:lnTo>
                  <a:pt x="110967" y="20127"/>
                </a:lnTo>
                <a:lnTo>
                  <a:pt x="74182" y="43507"/>
                </a:lnTo>
                <a:lnTo>
                  <a:pt x="43507" y="74182"/>
                </a:lnTo>
                <a:lnTo>
                  <a:pt x="20127" y="110967"/>
                </a:lnTo>
                <a:lnTo>
                  <a:pt x="5229" y="152675"/>
                </a:lnTo>
                <a:lnTo>
                  <a:pt x="0" y="198119"/>
                </a:lnTo>
                <a:lnTo>
                  <a:pt x="5229" y="243564"/>
                </a:lnTo>
                <a:lnTo>
                  <a:pt x="20127" y="285272"/>
                </a:lnTo>
                <a:lnTo>
                  <a:pt x="43507" y="322057"/>
                </a:lnTo>
                <a:lnTo>
                  <a:pt x="74182" y="352732"/>
                </a:lnTo>
                <a:lnTo>
                  <a:pt x="110967" y="376112"/>
                </a:lnTo>
                <a:lnTo>
                  <a:pt x="152675" y="391010"/>
                </a:lnTo>
                <a:lnTo>
                  <a:pt x="198120" y="396239"/>
                </a:lnTo>
                <a:lnTo>
                  <a:pt x="243564" y="391010"/>
                </a:lnTo>
                <a:lnTo>
                  <a:pt x="285272" y="376112"/>
                </a:lnTo>
                <a:lnTo>
                  <a:pt x="322057" y="352732"/>
                </a:lnTo>
                <a:lnTo>
                  <a:pt x="352732" y="322057"/>
                </a:lnTo>
                <a:lnTo>
                  <a:pt x="376112" y="285272"/>
                </a:lnTo>
                <a:lnTo>
                  <a:pt x="391010" y="243564"/>
                </a:lnTo>
                <a:lnTo>
                  <a:pt x="396240" y="198119"/>
                </a:lnTo>
                <a:lnTo>
                  <a:pt x="391010" y="152675"/>
                </a:lnTo>
                <a:lnTo>
                  <a:pt x="376112" y="110967"/>
                </a:lnTo>
                <a:lnTo>
                  <a:pt x="352732" y="74182"/>
                </a:lnTo>
                <a:lnTo>
                  <a:pt x="322057" y="43507"/>
                </a:lnTo>
                <a:lnTo>
                  <a:pt x="285272" y="20127"/>
                </a:lnTo>
                <a:lnTo>
                  <a:pt x="243564" y="5229"/>
                </a:lnTo>
                <a:lnTo>
                  <a:pt x="198120" y="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69852" y="3480780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3676" y="0"/>
                </a:moveTo>
                <a:lnTo>
                  <a:pt x="105169" y="9591"/>
                </a:lnTo>
                <a:lnTo>
                  <a:pt x="62252" y="33233"/>
                </a:lnTo>
                <a:lnTo>
                  <a:pt x="28192" y="69128"/>
                </a:lnTo>
                <a:lnTo>
                  <a:pt x="6258" y="115478"/>
                </a:lnTo>
                <a:lnTo>
                  <a:pt x="0" y="166368"/>
                </a:lnTo>
                <a:lnTo>
                  <a:pt x="9591" y="214906"/>
                </a:lnTo>
                <a:lnTo>
                  <a:pt x="33233" y="257823"/>
                </a:lnTo>
                <a:lnTo>
                  <a:pt x="69128" y="291852"/>
                </a:lnTo>
                <a:lnTo>
                  <a:pt x="115478" y="313725"/>
                </a:lnTo>
                <a:lnTo>
                  <a:pt x="166308" y="319985"/>
                </a:lnTo>
                <a:lnTo>
                  <a:pt x="214814" y="310401"/>
                </a:lnTo>
                <a:lnTo>
                  <a:pt x="257731" y="286778"/>
                </a:lnTo>
                <a:lnTo>
                  <a:pt x="291791" y="250920"/>
                </a:lnTo>
                <a:lnTo>
                  <a:pt x="313725" y="204632"/>
                </a:lnTo>
                <a:lnTo>
                  <a:pt x="319984" y="153741"/>
                </a:lnTo>
                <a:lnTo>
                  <a:pt x="310393" y="105196"/>
                </a:lnTo>
                <a:lnTo>
                  <a:pt x="286750" y="62260"/>
                </a:lnTo>
                <a:lnTo>
                  <a:pt x="250855" y="28193"/>
                </a:lnTo>
                <a:lnTo>
                  <a:pt x="204505" y="6258"/>
                </a:lnTo>
                <a:lnTo>
                  <a:pt x="153676" y="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7432" y="2704337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508" y="317754"/>
                </a:moveTo>
                <a:lnTo>
                  <a:pt x="633514" y="290677"/>
                </a:lnTo>
                <a:lnTo>
                  <a:pt x="632447" y="273837"/>
                </a:lnTo>
                <a:lnTo>
                  <a:pt x="632180" y="272669"/>
                </a:lnTo>
                <a:lnTo>
                  <a:pt x="632053" y="270802"/>
                </a:lnTo>
                <a:lnTo>
                  <a:pt x="622046" y="225983"/>
                </a:lnTo>
                <a:lnTo>
                  <a:pt x="605967" y="183794"/>
                </a:lnTo>
                <a:lnTo>
                  <a:pt x="605180" y="182384"/>
                </a:lnTo>
                <a:lnTo>
                  <a:pt x="584314" y="144729"/>
                </a:lnTo>
                <a:lnTo>
                  <a:pt x="582434" y="142252"/>
                </a:lnTo>
                <a:lnTo>
                  <a:pt x="581558" y="140690"/>
                </a:lnTo>
                <a:lnTo>
                  <a:pt x="574509" y="131749"/>
                </a:lnTo>
                <a:lnTo>
                  <a:pt x="557568" y="109283"/>
                </a:lnTo>
                <a:lnTo>
                  <a:pt x="554126" y="105854"/>
                </a:lnTo>
                <a:lnTo>
                  <a:pt x="551688" y="102743"/>
                </a:lnTo>
                <a:lnTo>
                  <a:pt x="540867" y="92595"/>
                </a:lnTo>
                <a:lnTo>
                  <a:pt x="526224" y="77939"/>
                </a:lnTo>
                <a:lnTo>
                  <a:pt x="521360" y="74282"/>
                </a:lnTo>
                <a:lnTo>
                  <a:pt x="517372" y="70523"/>
                </a:lnTo>
                <a:lnTo>
                  <a:pt x="504901" y="61861"/>
                </a:lnTo>
                <a:lnTo>
                  <a:pt x="490778" y="51193"/>
                </a:lnTo>
                <a:lnTo>
                  <a:pt x="484847" y="47917"/>
                </a:lnTo>
                <a:lnTo>
                  <a:pt x="479679" y="44310"/>
                </a:lnTo>
                <a:lnTo>
                  <a:pt x="466293" y="37630"/>
                </a:lnTo>
                <a:lnTo>
                  <a:pt x="451713" y="29540"/>
                </a:lnTo>
                <a:lnTo>
                  <a:pt x="444995" y="26987"/>
                </a:lnTo>
                <a:lnTo>
                  <a:pt x="439293" y="24130"/>
                </a:lnTo>
                <a:lnTo>
                  <a:pt x="425323" y="19494"/>
                </a:lnTo>
                <a:lnTo>
                  <a:pt x="409524" y="13462"/>
                </a:lnTo>
                <a:lnTo>
                  <a:pt x="402513" y="11899"/>
                </a:lnTo>
                <a:lnTo>
                  <a:pt x="396913" y="10033"/>
                </a:lnTo>
                <a:lnTo>
                  <a:pt x="381635" y="7239"/>
                </a:lnTo>
                <a:lnTo>
                  <a:pt x="364705" y="3454"/>
                </a:lnTo>
                <a:lnTo>
                  <a:pt x="358495" y="3009"/>
                </a:lnTo>
                <a:lnTo>
                  <a:pt x="353225" y="2032"/>
                </a:lnTo>
                <a:lnTo>
                  <a:pt x="334657" y="1244"/>
                </a:lnTo>
                <a:lnTo>
                  <a:pt x="317754" y="0"/>
                </a:lnTo>
                <a:lnTo>
                  <a:pt x="313207" y="342"/>
                </a:lnTo>
                <a:lnTo>
                  <a:pt x="308940" y="152"/>
                </a:lnTo>
                <a:lnTo>
                  <a:pt x="287896" y="2197"/>
                </a:lnTo>
                <a:lnTo>
                  <a:pt x="270789" y="3454"/>
                </a:lnTo>
                <a:lnTo>
                  <a:pt x="267589" y="4178"/>
                </a:lnTo>
                <a:lnTo>
                  <a:pt x="264744" y="4445"/>
                </a:lnTo>
                <a:lnTo>
                  <a:pt x="245110" y="9194"/>
                </a:lnTo>
                <a:lnTo>
                  <a:pt x="225971" y="13462"/>
                </a:lnTo>
                <a:lnTo>
                  <a:pt x="223456" y="14427"/>
                </a:lnTo>
                <a:lnTo>
                  <a:pt x="221322" y="14935"/>
                </a:lnTo>
                <a:lnTo>
                  <a:pt x="203923" y="21869"/>
                </a:lnTo>
                <a:lnTo>
                  <a:pt x="183781" y="29540"/>
                </a:lnTo>
                <a:lnTo>
                  <a:pt x="181559" y="30772"/>
                </a:lnTo>
                <a:lnTo>
                  <a:pt x="179387" y="31635"/>
                </a:lnTo>
                <a:lnTo>
                  <a:pt x="164693" y="40119"/>
                </a:lnTo>
                <a:lnTo>
                  <a:pt x="144716" y="51193"/>
                </a:lnTo>
                <a:lnTo>
                  <a:pt x="142100" y="53174"/>
                </a:lnTo>
                <a:lnTo>
                  <a:pt x="139623" y="54597"/>
                </a:lnTo>
                <a:lnTo>
                  <a:pt x="127990" y="63817"/>
                </a:lnTo>
                <a:lnTo>
                  <a:pt x="109270" y="77939"/>
                </a:lnTo>
                <a:lnTo>
                  <a:pt x="105854" y="81356"/>
                </a:lnTo>
                <a:lnTo>
                  <a:pt x="102743" y="83820"/>
                </a:lnTo>
                <a:lnTo>
                  <a:pt x="103047" y="84162"/>
                </a:lnTo>
                <a:lnTo>
                  <a:pt x="77927" y="109283"/>
                </a:lnTo>
                <a:lnTo>
                  <a:pt x="51181" y="144729"/>
                </a:lnTo>
                <a:lnTo>
                  <a:pt x="29527" y="183794"/>
                </a:lnTo>
                <a:lnTo>
                  <a:pt x="13449" y="225983"/>
                </a:lnTo>
                <a:lnTo>
                  <a:pt x="3441" y="270802"/>
                </a:lnTo>
                <a:lnTo>
                  <a:pt x="0" y="317754"/>
                </a:lnTo>
                <a:lnTo>
                  <a:pt x="3441" y="364718"/>
                </a:lnTo>
                <a:lnTo>
                  <a:pt x="13449" y="409536"/>
                </a:lnTo>
                <a:lnTo>
                  <a:pt x="29527" y="451726"/>
                </a:lnTo>
                <a:lnTo>
                  <a:pt x="51181" y="490791"/>
                </a:lnTo>
                <a:lnTo>
                  <a:pt x="77927" y="526237"/>
                </a:lnTo>
                <a:lnTo>
                  <a:pt x="109270" y="557580"/>
                </a:lnTo>
                <a:lnTo>
                  <a:pt x="144716" y="584327"/>
                </a:lnTo>
                <a:lnTo>
                  <a:pt x="183781" y="605980"/>
                </a:lnTo>
                <a:lnTo>
                  <a:pt x="225971" y="622058"/>
                </a:lnTo>
                <a:lnTo>
                  <a:pt x="270789" y="632066"/>
                </a:lnTo>
                <a:lnTo>
                  <a:pt x="317754" y="635508"/>
                </a:lnTo>
                <a:lnTo>
                  <a:pt x="364705" y="632066"/>
                </a:lnTo>
                <a:lnTo>
                  <a:pt x="409524" y="622058"/>
                </a:lnTo>
                <a:lnTo>
                  <a:pt x="451713" y="605980"/>
                </a:lnTo>
                <a:lnTo>
                  <a:pt x="490778" y="584327"/>
                </a:lnTo>
                <a:lnTo>
                  <a:pt x="526224" y="557580"/>
                </a:lnTo>
                <a:lnTo>
                  <a:pt x="557568" y="526237"/>
                </a:lnTo>
                <a:lnTo>
                  <a:pt x="584314" y="490791"/>
                </a:lnTo>
                <a:lnTo>
                  <a:pt x="605967" y="451726"/>
                </a:lnTo>
                <a:lnTo>
                  <a:pt x="622046" y="409536"/>
                </a:lnTo>
                <a:lnTo>
                  <a:pt x="632053" y="364718"/>
                </a:lnTo>
                <a:lnTo>
                  <a:pt x="635190" y="322072"/>
                </a:lnTo>
                <a:lnTo>
                  <a:pt x="635508" y="322072"/>
                </a:lnTo>
                <a:lnTo>
                  <a:pt x="635355" y="319760"/>
                </a:lnTo>
                <a:lnTo>
                  <a:pt x="635508" y="31775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61314" y="1818132"/>
            <a:ext cx="396240" cy="396240"/>
          </a:xfrm>
          <a:custGeom>
            <a:avLst/>
            <a:gdLst/>
            <a:ahLst/>
            <a:cxnLst/>
            <a:rect l="l" t="t" r="r" b="b"/>
            <a:pathLst>
              <a:path w="396240" h="396239">
                <a:moveTo>
                  <a:pt x="198053" y="0"/>
                </a:moveTo>
                <a:lnTo>
                  <a:pt x="135124" y="10286"/>
                </a:lnTo>
                <a:lnTo>
                  <a:pt x="78673" y="40004"/>
                </a:lnTo>
                <a:lnTo>
                  <a:pt x="45556" y="71545"/>
                </a:lnTo>
                <a:lnTo>
                  <a:pt x="21253" y="108559"/>
                </a:lnTo>
                <a:lnTo>
                  <a:pt x="5991" y="149383"/>
                </a:lnTo>
                <a:lnTo>
                  <a:pt x="0" y="192353"/>
                </a:lnTo>
                <a:lnTo>
                  <a:pt x="3508" y="235805"/>
                </a:lnTo>
                <a:lnTo>
                  <a:pt x="16744" y="278075"/>
                </a:lnTo>
                <a:lnTo>
                  <a:pt x="39938" y="317499"/>
                </a:lnTo>
                <a:lnTo>
                  <a:pt x="71478" y="350616"/>
                </a:lnTo>
                <a:lnTo>
                  <a:pt x="108492" y="374920"/>
                </a:lnTo>
                <a:lnTo>
                  <a:pt x="149316" y="390182"/>
                </a:lnTo>
                <a:lnTo>
                  <a:pt x="192286" y="396173"/>
                </a:lnTo>
                <a:lnTo>
                  <a:pt x="235738" y="392665"/>
                </a:lnTo>
                <a:lnTo>
                  <a:pt x="278008" y="379428"/>
                </a:lnTo>
                <a:lnTo>
                  <a:pt x="317433" y="356234"/>
                </a:lnTo>
                <a:lnTo>
                  <a:pt x="350549" y="324694"/>
                </a:lnTo>
                <a:lnTo>
                  <a:pt x="374853" y="287680"/>
                </a:lnTo>
                <a:lnTo>
                  <a:pt x="390115" y="246856"/>
                </a:lnTo>
                <a:lnTo>
                  <a:pt x="396106" y="203886"/>
                </a:lnTo>
                <a:lnTo>
                  <a:pt x="392598" y="160434"/>
                </a:lnTo>
                <a:lnTo>
                  <a:pt x="379361" y="118164"/>
                </a:lnTo>
                <a:lnTo>
                  <a:pt x="356168" y="78739"/>
                </a:lnTo>
                <a:lnTo>
                  <a:pt x="198053" y="198119"/>
                </a:lnTo>
                <a:lnTo>
                  <a:pt x="198053" y="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6692" y="303148"/>
            <a:ext cx="625475" cy="625475"/>
          </a:xfrm>
          <a:custGeom>
            <a:avLst/>
            <a:gdLst/>
            <a:ahLst/>
            <a:cxnLst/>
            <a:rect l="l" t="t" r="r" b="b"/>
            <a:pathLst>
              <a:path w="625475" h="625475">
                <a:moveTo>
                  <a:pt x="625221" y="306197"/>
                </a:moveTo>
                <a:lnTo>
                  <a:pt x="624217" y="295567"/>
                </a:lnTo>
                <a:lnTo>
                  <a:pt x="624001" y="284734"/>
                </a:lnTo>
                <a:lnTo>
                  <a:pt x="622046" y="272618"/>
                </a:lnTo>
                <a:lnTo>
                  <a:pt x="620877" y="260096"/>
                </a:lnTo>
                <a:lnTo>
                  <a:pt x="618464" y="250304"/>
                </a:lnTo>
                <a:lnTo>
                  <a:pt x="617093" y="241681"/>
                </a:lnTo>
                <a:lnTo>
                  <a:pt x="613486" y="229997"/>
                </a:lnTo>
                <a:lnTo>
                  <a:pt x="610120" y="216204"/>
                </a:lnTo>
                <a:lnTo>
                  <a:pt x="606552" y="207416"/>
                </a:lnTo>
                <a:lnTo>
                  <a:pt x="604253" y="199910"/>
                </a:lnTo>
                <a:lnTo>
                  <a:pt x="598881" y="188468"/>
                </a:lnTo>
                <a:lnTo>
                  <a:pt x="593445" y="175031"/>
                </a:lnTo>
                <a:lnTo>
                  <a:pt x="589026" y="167449"/>
                </a:lnTo>
                <a:lnTo>
                  <a:pt x="585597" y="160121"/>
                </a:lnTo>
                <a:lnTo>
                  <a:pt x="578269" y="148971"/>
                </a:lnTo>
                <a:lnTo>
                  <a:pt x="571334" y="137033"/>
                </a:lnTo>
                <a:lnTo>
                  <a:pt x="566013" y="130289"/>
                </a:lnTo>
                <a:lnTo>
                  <a:pt x="561225" y="122974"/>
                </a:lnTo>
                <a:lnTo>
                  <a:pt x="552577" y="113220"/>
                </a:lnTo>
                <a:lnTo>
                  <a:pt x="544309" y="102704"/>
                </a:lnTo>
                <a:lnTo>
                  <a:pt x="537425" y="96113"/>
                </a:lnTo>
                <a:lnTo>
                  <a:pt x="531266" y="89141"/>
                </a:lnTo>
                <a:lnTo>
                  <a:pt x="522414" y="81699"/>
                </a:lnTo>
                <a:lnTo>
                  <a:pt x="512826" y="72491"/>
                </a:lnTo>
                <a:lnTo>
                  <a:pt x="503212" y="65557"/>
                </a:lnTo>
                <a:lnTo>
                  <a:pt x="495808" y="59309"/>
                </a:lnTo>
                <a:lnTo>
                  <a:pt x="487527" y="54216"/>
                </a:lnTo>
                <a:lnTo>
                  <a:pt x="477418" y="46888"/>
                </a:lnTo>
                <a:lnTo>
                  <a:pt x="465378" y="40538"/>
                </a:lnTo>
                <a:lnTo>
                  <a:pt x="456374" y="34975"/>
                </a:lnTo>
                <a:lnTo>
                  <a:pt x="448132" y="31445"/>
                </a:lnTo>
                <a:lnTo>
                  <a:pt x="438543" y="26365"/>
                </a:lnTo>
                <a:lnTo>
                  <a:pt x="425602" y="21742"/>
                </a:lnTo>
                <a:lnTo>
                  <a:pt x="414858" y="17106"/>
                </a:lnTo>
                <a:lnTo>
                  <a:pt x="406196" y="14795"/>
                </a:lnTo>
                <a:lnTo>
                  <a:pt x="396722" y="11391"/>
                </a:lnTo>
                <a:lnTo>
                  <a:pt x="383844" y="8801"/>
                </a:lnTo>
                <a:lnTo>
                  <a:pt x="371944" y="5600"/>
                </a:lnTo>
                <a:lnTo>
                  <a:pt x="362242" y="4445"/>
                </a:lnTo>
                <a:lnTo>
                  <a:pt x="352437" y="2451"/>
                </a:lnTo>
                <a:lnTo>
                  <a:pt x="340601" y="1828"/>
                </a:lnTo>
                <a:lnTo>
                  <a:pt x="328320" y="342"/>
                </a:lnTo>
                <a:lnTo>
                  <a:pt x="316953" y="571"/>
                </a:lnTo>
                <a:lnTo>
                  <a:pt x="306197" y="0"/>
                </a:lnTo>
                <a:lnTo>
                  <a:pt x="295567" y="1003"/>
                </a:lnTo>
                <a:lnTo>
                  <a:pt x="284632" y="1219"/>
                </a:lnTo>
                <a:lnTo>
                  <a:pt x="272402" y="3187"/>
                </a:lnTo>
                <a:lnTo>
                  <a:pt x="260045" y="4343"/>
                </a:lnTo>
                <a:lnTo>
                  <a:pt x="250355" y="6718"/>
                </a:lnTo>
                <a:lnTo>
                  <a:pt x="241566" y="8128"/>
                </a:lnTo>
                <a:lnTo>
                  <a:pt x="229641" y="11798"/>
                </a:lnTo>
                <a:lnTo>
                  <a:pt x="216154" y="15100"/>
                </a:lnTo>
                <a:lnTo>
                  <a:pt x="207505" y="18605"/>
                </a:lnTo>
                <a:lnTo>
                  <a:pt x="199809" y="20967"/>
                </a:lnTo>
                <a:lnTo>
                  <a:pt x="188112" y="26454"/>
                </a:lnTo>
                <a:lnTo>
                  <a:pt x="174967" y="31775"/>
                </a:lnTo>
                <a:lnTo>
                  <a:pt x="167487" y="36131"/>
                </a:lnTo>
                <a:lnTo>
                  <a:pt x="160032" y="39624"/>
                </a:lnTo>
                <a:lnTo>
                  <a:pt x="148717" y="47053"/>
                </a:lnTo>
                <a:lnTo>
                  <a:pt x="136969" y="53886"/>
                </a:lnTo>
                <a:lnTo>
                  <a:pt x="130289" y="59143"/>
                </a:lnTo>
                <a:lnTo>
                  <a:pt x="122897" y="63995"/>
                </a:lnTo>
                <a:lnTo>
                  <a:pt x="113131" y="72656"/>
                </a:lnTo>
                <a:lnTo>
                  <a:pt x="102641" y="80911"/>
                </a:lnTo>
                <a:lnTo>
                  <a:pt x="95961" y="87871"/>
                </a:lnTo>
                <a:lnTo>
                  <a:pt x="89103" y="93954"/>
                </a:lnTo>
                <a:lnTo>
                  <a:pt x="81851" y="102590"/>
                </a:lnTo>
                <a:lnTo>
                  <a:pt x="72440" y="112395"/>
                </a:lnTo>
                <a:lnTo>
                  <a:pt x="65227" y="122364"/>
                </a:lnTo>
                <a:lnTo>
                  <a:pt x="59309" y="129413"/>
                </a:lnTo>
                <a:lnTo>
                  <a:pt x="54457" y="137261"/>
                </a:lnTo>
                <a:lnTo>
                  <a:pt x="46837" y="147802"/>
                </a:lnTo>
                <a:lnTo>
                  <a:pt x="40335" y="160121"/>
                </a:lnTo>
                <a:lnTo>
                  <a:pt x="34963" y="168821"/>
                </a:lnTo>
                <a:lnTo>
                  <a:pt x="31457" y="176936"/>
                </a:lnTo>
                <a:lnTo>
                  <a:pt x="26327" y="186677"/>
                </a:lnTo>
                <a:lnTo>
                  <a:pt x="21704" y="199593"/>
                </a:lnTo>
                <a:lnTo>
                  <a:pt x="17094" y="210299"/>
                </a:lnTo>
                <a:lnTo>
                  <a:pt x="14744" y="219049"/>
                </a:lnTo>
                <a:lnTo>
                  <a:pt x="11366" y="228498"/>
                </a:lnTo>
                <a:lnTo>
                  <a:pt x="8788" y="241274"/>
                </a:lnTo>
                <a:lnTo>
                  <a:pt x="5588" y="253199"/>
                </a:lnTo>
                <a:lnTo>
                  <a:pt x="4406" y="262928"/>
                </a:lnTo>
                <a:lnTo>
                  <a:pt x="2425" y="272783"/>
                </a:lnTo>
                <a:lnTo>
                  <a:pt x="1803" y="284568"/>
                </a:lnTo>
                <a:lnTo>
                  <a:pt x="330" y="296824"/>
                </a:lnTo>
                <a:lnTo>
                  <a:pt x="558" y="308330"/>
                </a:lnTo>
                <a:lnTo>
                  <a:pt x="0" y="319024"/>
                </a:lnTo>
                <a:lnTo>
                  <a:pt x="774" y="319011"/>
                </a:lnTo>
                <a:lnTo>
                  <a:pt x="1206" y="340499"/>
                </a:lnTo>
                <a:lnTo>
                  <a:pt x="8115" y="383552"/>
                </a:lnTo>
                <a:lnTo>
                  <a:pt x="20955" y="425323"/>
                </a:lnTo>
                <a:lnTo>
                  <a:pt x="39611" y="465112"/>
                </a:lnTo>
                <a:lnTo>
                  <a:pt x="63982" y="502259"/>
                </a:lnTo>
                <a:lnTo>
                  <a:pt x="93941" y="536092"/>
                </a:lnTo>
                <a:lnTo>
                  <a:pt x="129413" y="565912"/>
                </a:lnTo>
                <a:lnTo>
                  <a:pt x="168833" y="590257"/>
                </a:lnTo>
                <a:lnTo>
                  <a:pt x="210350" y="608126"/>
                </a:lnTo>
                <a:lnTo>
                  <a:pt x="253263" y="619633"/>
                </a:lnTo>
                <a:lnTo>
                  <a:pt x="296887" y="624890"/>
                </a:lnTo>
                <a:lnTo>
                  <a:pt x="340575" y="624014"/>
                </a:lnTo>
                <a:lnTo>
                  <a:pt x="383641" y="617105"/>
                </a:lnTo>
                <a:lnTo>
                  <a:pt x="425399" y="604266"/>
                </a:lnTo>
                <a:lnTo>
                  <a:pt x="463651" y="586333"/>
                </a:lnTo>
                <a:lnTo>
                  <a:pt x="463918" y="586206"/>
                </a:lnTo>
                <a:lnTo>
                  <a:pt x="465175" y="585609"/>
                </a:lnTo>
                <a:lnTo>
                  <a:pt x="502310" y="561238"/>
                </a:lnTo>
                <a:lnTo>
                  <a:pt x="503872" y="559854"/>
                </a:lnTo>
                <a:lnTo>
                  <a:pt x="504774" y="559257"/>
                </a:lnTo>
                <a:lnTo>
                  <a:pt x="512699" y="552030"/>
                </a:lnTo>
                <a:lnTo>
                  <a:pt x="536105" y="531279"/>
                </a:lnTo>
                <a:lnTo>
                  <a:pt x="538251" y="528726"/>
                </a:lnTo>
                <a:lnTo>
                  <a:pt x="540600" y="526580"/>
                </a:lnTo>
                <a:lnTo>
                  <a:pt x="552450" y="511822"/>
                </a:lnTo>
                <a:lnTo>
                  <a:pt x="565912" y="495808"/>
                </a:lnTo>
                <a:lnTo>
                  <a:pt x="567880" y="492620"/>
                </a:lnTo>
                <a:lnTo>
                  <a:pt x="570725" y="489077"/>
                </a:lnTo>
                <a:lnTo>
                  <a:pt x="579882" y="473189"/>
                </a:lnTo>
                <a:lnTo>
                  <a:pt x="590245" y="456412"/>
                </a:lnTo>
                <a:lnTo>
                  <a:pt x="592289" y="451662"/>
                </a:lnTo>
                <a:lnTo>
                  <a:pt x="594677" y="447522"/>
                </a:lnTo>
                <a:lnTo>
                  <a:pt x="600024" y="433692"/>
                </a:lnTo>
                <a:lnTo>
                  <a:pt x="608114" y="414934"/>
                </a:lnTo>
                <a:lnTo>
                  <a:pt x="609942" y="408076"/>
                </a:lnTo>
                <a:lnTo>
                  <a:pt x="612038" y="402691"/>
                </a:lnTo>
                <a:lnTo>
                  <a:pt x="614807" y="389940"/>
                </a:lnTo>
                <a:lnTo>
                  <a:pt x="619620" y="372033"/>
                </a:lnTo>
                <a:lnTo>
                  <a:pt x="620725" y="362800"/>
                </a:lnTo>
                <a:lnTo>
                  <a:pt x="622363" y="355320"/>
                </a:lnTo>
                <a:lnTo>
                  <a:pt x="623036" y="343636"/>
                </a:lnTo>
                <a:lnTo>
                  <a:pt x="624878" y="328409"/>
                </a:lnTo>
                <a:lnTo>
                  <a:pt x="624624" y="316280"/>
                </a:lnTo>
                <a:lnTo>
                  <a:pt x="625221" y="306197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399418" y="356615"/>
            <a:ext cx="2577465" cy="2577465"/>
            <a:chOff x="5399418" y="356615"/>
            <a:chExt cx="2577465" cy="2577465"/>
          </a:xfrm>
        </p:grpSpPr>
        <p:sp>
          <p:nvSpPr>
            <p:cNvPr id="12" name="object 12"/>
            <p:cNvSpPr/>
            <p:nvPr/>
          </p:nvSpPr>
          <p:spPr>
            <a:xfrm>
              <a:off x="5399418" y="356615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7198" y="1288542"/>
                  </a:moveTo>
                  <a:lnTo>
                    <a:pt x="2576309" y="1240243"/>
                  </a:lnTo>
                  <a:lnTo>
                    <a:pt x="2573655" y="1192390"/>
                  </a:lnTo>
                  <a:lnTo>
                    <a:pt x="2569286" y="1145019"/>
                  </a:lnTo>
                  <a:lnTo>
                    <a:pt x="2563215" y="1098156"/>
                  </a:lnTo>
                  <a:lnTo>
                    <a:pt x="2555494" y="1051826"/>
                  </a:lnTo>
                  <a:lnTo>
                    <a:pt x="2546121" y="1006081"/>
                  </a:lnTo>
                  <a:lnTo>
                    <a:pt x="2535161" y="960932"/>
                  </a:lnTo>
                  <a:lnTo>
                    <a:pt x="2522626" y="916419"/>
                  </a:lnTo>
                  <a:lnTo>
                    <a:pt x="2508554" y="872578"/>
                  </a:lnTo>
                  <a:lnTo>
                    <a:pt x="2492984" y="829437"/>
                  </a:lnTo>
                  <a:lnTo>
                    <a:pt x="2475928" y="787019"/>
                  </a:lnTo>
                  <a:lnTo>
                    <a:pt x="2457424" y="745363"/>
                  </a:lnTo>
                  <a:lnTo>
                    <a:pt x="2437511" y="704494"/>
                  </a:lnTo>
                  <a:lnTo>
                    <a:pt x="2416213" y="664451"/>
                  </a:lnTo>
                  <a:lnTo>
                    <a:pt x="2393556" y="625259"/>
                  </a:lnTo>
                  <a:lnTo>
                    <a:pt x="2369578" y="586955"/>
                  </a:lnTo>
                  <a:lnTo>
                    <a:pt x="2344318" y="549554"/>
                  </a:lnTo>
                  <a:lnTo>
                    <a:pt x="2317800" y="513118"/>
                  </a:lnTo>
                  <a:lnTo>
                    <a:pt x="2290051" y="477647"/>
                  </a:lnTo>
                  <a:lnTo>
                    <a:pt x="2261108" y="443191"/>
                  </a:lnTo>
                  <a:lnTo>
                    <a:pt x="2231009" y="409778"/>
                  </a:lnTo>
                  <a:lnTo>
                    <a:pt x="2199767" y="377431"/>
                  </a:lnTo>
                  <a:lnTo>
                    <a:pt x="2167420" y="346189"/>
                  </a:lnTo>
                  <a:lnTo>
                    <a:pt x="2134006" y="316090"/>
                  </a:lnTo>
                  <a:lnTo>
                    <a:pt x="2099551" y="287147"/>
                  </a:lnTo>
                  <a:lnTo>
                    <a:pt x="2064080" y="259397"/>
                  </a:lnTo>
                  <a:lnTo>
                    <a:pt x="2027643" y="232879"/>
                  </a:lnTo>
                  <a:lnTo>
                    <a:pt x="1990242" y="207619"/>
                  </a:lnTo>
                  <a:lnTo>
                    <a:pt x="1951939" y="183642"/>
                  </a:lnTo>
                  <a:lnTo>
                    <a:pt x="1912747" y="160985"/>
                  </a:lnTo>
                  <a:lnTo>
                    <a:pt x="1872703" y="139687"/>
                  </a:lnTo>
                  <a:lnTo>
                    <a:pt x="1831835" y="119773"/>
                  </a:lnTo>
                  <a:lnTo>
                    <a:pt x="1790179" y="101269"/>
                  </a:lnTo>
                  <a:lnTo>
                    <a:pt x="1747761" y="84213"/>
                  </a:lnTo>
                  <a:lnTo>
                    <a:pt x="1704619" y="68643"/>
                  </a:lnTo>
                  <a:lnTo>
                    <a:pt x="1660779" y="54571"/>
                  </a:lnTo>
                  <a:lnTo>
                    <a:pt x="1616265" y="42037"/>
                  </a:lnTo>
                  <a:lnTo>
                    <a:pt x="1571117" y="31076"/>
                  </a:lnTo>
                  <a:lnTo>
                    <a:pt x="1525371" y="21704"/>
                  </a:lnTo>
                  <a:lnTo>
                    <a:pt x="1479042" y="13982"/>
                  </a:lnTo>
                  <a:lnTo>
                    <a:pt x="1432179" y="7912"/>
                  </a:lnTo>
                  <a:lnTo>
                    <a:pt x="1384808" y="3543"/>
                  </a:lnTo>
                  <a:lnTo>
                    <a:pt x="1336954" y="889"/>
                  </a:lnTo>
                  <a:lnTo>
                    <a:pt x="1288656" y="0"/>
                  </a:lnTo>
                  <a:lnTo>
                    <a:pt x="1240345" y="889"/>
                  </a:lnTo>
                  <a:lnTo>
                    <a:pt x="1192491" y="3543"/>
                  </a:lnTo>
                  <a:lnTo>
                    <a:pt x="1145120" y="7912"/>
                  </a:lnTo>
                  <a:lnTo>
                    <a:pt x="1098257" y="13982"/>
                  </a:lnTo>
                  <a:lnTo>
                    <a:pt x="1051928" y="21704"/>
                  </a:lnTo>
                  <a:lnTo>
                    <a:pt x="1006182" y="31076"/>
                  </a:lnTo>
                  <a:lnTo>
                    <a:pt x="961034" y="42037"/>
                  </a:lnTo>
                  <a:lnTo>
                    <a:pt x="916520" y="54571"/>
                  </a:lnTo>
                  <a:lnTo>
                    <a:pt x="872680" y="68643"/>
                  </a:lnTo>
                  <a:lnTo>
                    <a:pt x="829538" y="84213"/>
                  </a:lnTo>
                  <a:lnTo>
                    <a:pt x="787120" y="101269"/>
                  </a:lnTo>
                  <a:lnTo>
                    <a:pt x="745464" y="119773"/>
                  </a:lnTo>
                  <a:lnTo>
                    <a:pt x="704596" y="139687"/>
                  </a:lnTo>
                  <a:lnTo>
                    <a:pt x="664552" y="160985"/>
                  </a:lnTo>
                  <a:lnTo>
                    <a:pt x="625360" y="183642"/>
                  </a:lnTo>
                  <a:lnTo>
                    <a:pt x="587057" y="207619"/>
                  </a:lnTo>
                  <a:lnTo>
                    <a:pt x="549656" y="232879"/>
                  </a:lnTo>
                  <a:lnTo>
                    <a:pt x="513219" y="259397"/>
                  </a:lnTo>
                  <a:lnTo>
                    <a:pt x="477748" y="287147"/>
                  </a:lnTo>
                  <a:lnTo>
                    <a:pt x="443293" y="316090"/>
                  </a:lnTo>
                  <a:lnTo>
                    <a:pt x="409879" y="346189"/>
                  </a:lnTo>
                  <a:lnTo>
                    <a:pt x="377532" y="377431"/>
                  </a:lnTo>
                  <a:lnTo>
                    <a:pt x="346290" y="409778"/>
                  </a:lnTo>
                  <a:lnTo>
                    <a:pt x="316191" y="443191"/>
                  </a:lnTo>
                  <a:lnTo>
                    <a:pt x="287248" y="477647"/>
                  </a:lnTo>
                  <a:lnTo>
                    <a:pt x="259499" y="513118"/>
                  </a:lnTo>
                  <a:lnTo>
                    <a:pt x="232981" y="549554"/>
                  </a:lnTo>
                  <a:lnTo>
                    <a:pt x="207721" y="586955"/>
                  </a:lnTo>
                  <a:lnTo>
                    <a:pt x="183743" y="625259"/>
                  </a:lnTo>
                  <a:lnTo>
                    <a:pt x="161086" y="664451"/>
                  </a:lnTo>
                  <a:lnTo>
                    <a:pt x="139788" y="704494"/>
                  </a:lnTo>
                  <a:lnTo>
                    <a:pt x="119875" y="745363"/>
                  </a:lnTo>
                  <a:lnTo>
                    <a:pt x="101371" y="787019"/>
                  </a:lnTo>
                  <a:lnTo>
                    <a:pt x="84315" y="829437"/>
                  </a:lnTo>
                  <a:lnTo>
                    <a:pt x="68745" y="872578"/>
                  </a:lnTo>
                  <a:lnTo>
                    <a:pt x="54673" y="916419"/>
                  </a:lnTo>
                  <a:lnTo>
                    <a:pt x="42138" y="960932"/>
                  </a:lnTo>
                  <a:lnTo>
                    <a:pt x="31178" y="1006081"/>
                  </a:lnTo>
                  <a:lnTo>
                    <a:pt x="21805" y="1051826"/>
                  </a:lnTo>
                  <a:lnTo>
                    <a:pt x="14084" y="1098156"/>
                  </a:lnTo>
                  <a:lnTo>
                    <a:pt x="8013" y="1145019"/>
                  </a:lnTo>
                  <a:lnTo>
                    <a:pt x="3644" y="1192390"/>
                  </a:lnTo>
                  <a:lnTo>
                    <a:pt x="990" y="1240243"/>
                  </a:lnTo>
                  <a:lnTo>
                    <a:pt x="825" y="1249222"/>
                  </a:lnTo>
                  <a:lnTo>
                    <a:pt x="571" y="1254594"/>
                  </a:lnTo>
                  <a:lnTo>
                    <a:pt x="203" y="1283576"/>
                  </a:lnTo>
                  <a:lnTo>
                    <a:pt x="114" y="1288542"/>
                  </a:lnTo>
                  <a:lnTo>
                    <a:pt x="127" y="1289431"/>
                  </a:lnTo>
                  <a:lnTo>
                    <a:pt x="1003" y="1344891"/>
                  </a:lnTo>
                  <a:lnTo>
                    <a:pt x="3594" y="1390078"/>
                  </a:lnTo>
                  <a:lnTo>
                    <a:pt x="7785" y="1435239"/>
                  </a:lnTo>
                  <a:lnTo>
                    <a:pt x="13589" y="1480324"/>
                  </a:lnTo>
                  <a:lnTo>
                    <a:pt x="21005" y="1525295"/>
                  </a:lnTo>
                  <a:lnTo>
                    <a:pt x="30048" y="1570113"/>
                  </a:lnTo>
                  <a:lnTo>
                    <a:pt x="40728" y="1614716"/>
                  </a:lnTo>
                  <a:lnTo>
                    <a:pt x="53047" y="1659077"/>
                  </a:lnTo>
                  <a:lnTo>
                    <a:pt x="67017" y="1703158"/>
                  </a:lnTo>
                  <a:lnTo>
                    <a:pt x="82651" y="1746910"/>
                  </a:lnTo>
                  <a:lnTo>
                    <a:pt x="99949" y="1790280"/>
                  </a:lnTo>
                  <a:lnTo>
                    <a:pt x="118935" y="1833232"/>
                  </a:lnTo>
                  <a:lnTo>
                    <a:pt x="139598" y="1875726"/>
                  </a:lnTo>
                  <a:lnTo>
                    <a:pt x="161963" y="1917712"/>
                  </a:lnTo>
                  <a:lnTo>
                    <a:pt x="186029" y="1959152"/>
                  </a:lnTo>
                  <a:lnTo>
                    <a:pt x="211823" y="1999996"/>
                  </a:lnTo>
                  <a:lnTo>
                    <a:pt x="213588" y="1998840"/>
                  </a:lnTo>
                  <a:lnTo>
                    <a:pt x="232981" y="2027542"/>
                  </a:lnTo>
                  <a:lnTo>
                    <a:pt x="259499" y="2063978"/>
                  </a:lnTo>
                  <a:lnTo>
                    <a:pt x="287248" y="2099449"/>
                  </a:lnTo>
                  <a:lnTo>
                    <a:pt x="316191" y="2133904"/>
                  </a:lnTo>
                  <a:lnTo>
                    <a:pt x="346290" y="2167318"/>
                  </a:lnTo>
                  <a:lnTo>
                    <a:pt x="377532" y="2199665"/>
                  </a:lnTo>
                  <a:lnTo>
                    <a:pt x="409879" y="2230907"/>
                  </a:lnTo>
                  <a:lnTo>
                    <a:pt x="443293" y="2261006"/>
                  </a:lnTo>
                  <a:lnTo>
                    <a:pt x="477748" y="2289949"/>
                  </a:lnTo>
                  <a:lnTo>
                    <a:pt x="513219" y="2317699"/>
                  </a:lnTo>
                  <a:lnTo>
                    <a:pt x="549656" y="2344216"/>
                  </a:lnTo>
                  <a:lnTo>
                    <a:pt x="587057" y="2369477"/>
                  </a:lnTo>
                  <a:lnTo>
                    <a:pt x="625360" y="2393454"/>
                  </a:lnTo>
                  <a:lnTo>
                    <a:pt x="664552" y="2416111"/>
                  </a:lnTo>
                  <a:lnTo>
                    <a:pt x="704596" y="2437409"/>
                  </a:lnTo>
                  <a:lnTo>
                    <a:pt x="745464" y="2457323"/>
                  </a:lnTo>
                  <a:lnTo>
                    <a:pt x="787120" y="2475827"/>
                  </a:lnTo>
                  <a:lnTo>
                    <a:pt x="829538" y="2492883"/>
                  </a:lnTo>
                  <a:lnTo>
                    <a:pt x="872680" y="2508453"/>
                  </a:lnTo>
                  <a:lnTo>
                    <a:pt x="916520" y="2522524"/>
                  </a:lnTo>
                  <a:lnTo>
                    <a:pt x="961034" y="2535059"/>
                  </a:lnTo>
                  <a:lnTo>
                    <a:pt x="1006182" y="2546019"/>
                  </a:lnTo>
                  <a:lnTo>
                    <a:pt x="1051928" y="2555392"/>
                  </a:lnTo>
                  <a:lnTo>
                    <a:pt x="1098257" y="2563114"/>
                  </a:lnTo>
                  <a:lnTo>
                    <a:pt x="1145120" y="2569184"/>
                  </a:lnTo>
                  <a:lnTo>
                    <a:pt x="1192491" y="2573553"/>
                  </a:lnTo>
                  <a:lnTo>
                    <a:pt x="1240345" y="2576207"/>
                  </a:lnTo>
                  <a:lnTo>
                    <a:pt x="1288656" y="2577084"/>
                  </a:lnTo>
                  <a:lnTo>
                    <a:pt x="1336954" y="2576207"/>
                  </a:lnTo>
                  <a:lnTo>
                    <a:pt x="1384808" y="2573553"/>
                  </a:lnTo>
                  <a:lnTo>
                    <a:pt x="1432179" y="2569184"/>
                  </a:lnTo>
                  <a:lnTo>
                    <a:pt x="1479042" y="2563114"/>
                  </a:lnTo>
                  <a:lnTo>
                    <a:pt x="1525371" y="2555392"/>
                  </a:lnTo>
                  <a:lnTo>
                    <a:pt x="1571117" y="2546019"/>
                  </a:lnTo>
                  <a:lnTo>
                    <a:pt x="1616265" y="2535059"/>
                  </a:lnTo>
                  <a:lnTo>
                    <a:pt x="1660779" y="2522524"/>
                  </a:lnTo>
                  <a:lnTo>
                    <a:pt x="1704619" y="2508453"/>
                  </a:lnTo>
                  <a:lnTo>
                    <a:pt x="1747761" y="2492883"/>
                  </a:lnTo>
                  <a:lnTo>
                    <a:pt x="1790179" y="2475827"/>
                  </a:lnTo>
                  <a:lnTo>
                    <a:pt x="1831835" y="2457323"/>
                  </a:lnTo>
                  <a:lnTo>
                    <a:pt x="1872703" y="2437409"/>
                  </a:lnTo>
                  <a:lnTo>
                    <a:pt x="1912747" y="2416111"/>
                  </a:lnTo>
                  <a:lnTo>
                    <a:pt x="1951939" y="2393454"/>
                  </a:lnTo>
                  <a:lnTo>
                    <a:pt x="1990242" y="2369477"/>
                  </a:lnTo>
                  <a:lnTo>
                    <a:pt x="2027643" y="2344216"/>
                  </a:lnTo>
                  <a:lnTo>
                    <a:pt x="2064080" y="2317699"/>
                  </a:lnTo>
                  <a:lnTo>
                    <a:pt x="2099551" y="2289949"/>
                  </a:lnTo>
                  <a:lnTo>
                    <a:pt x="2134006" y="2261006"/>
                  </a:lnTo>
                  <a:lnTo>
                    <a:pt x="2167420" y="2230907"/>
                  </a:lnTo>
                  <a:lnTo>
                    <a:pt x="2199767" y="2199665"/>
                  </a:lnTo>
                  <a:lnTo>
                    <a:pt x="2231009" y="2167318"/>
                  </a:lnTo>
                  <a:lnTo>
                    <a:pt x="2261108" y="2133904"/>
                  </a:lnTo>
                  <a:lnTo>
                    <a:pt x="2290051" y="2099449"/>
                  </a:lnTo>
                  <a:lnTo>
                    <a:pt x="2317800" y="2063978"/>
                  </a:lnTo>
                  <a:lnTo>
                    <a:pt x="2344318" y="2027542"/>
                  </a:lnTo>
                  <a:lnTo>
                    <a:pt x="2369578" y="1990140"/>
                  </a:lnTo>
                  <a:lnTo>
                    <a:pt x="2393556" y="1951837"/>
                  </a:lnTo>
                  <a:lnTo>
                    <a:pt x="2416213" y="1912645"/>
                  </a:lnTo>
                  <a:lnTo>
                    <a:pt x="2437511" y="1872602"/>
                  </a:lnTo>
                  <a:lnTo>
                    <a:pt x="2457424" y="1831733"/>
                  </a:lnTo>
                  <a:lnTo>
                    <a:pt x="2475928" y="1790077"/>
                  </a:lnTo>
                  <a:lnTo>
                    <a:pt x="2492984" y="1747659"/>
                  </a:lnTo>
                  <a:lnTo>
                    <a:pt x="2508554" y="1704517"/>
                  </a:lnTo>
                  <a:lnTo>
                    <a:pt x="2522626" y="1660677"/>
                  </a:lnTo>
                  <a:lnTo>
                    <a:pt x="2535161" y="1616163"/>
                  </a:lnTo>
                  <a:lnTo>
                    <a:pt x="2546121" y="1571015"/>
                  </a:lnTo>
                  <a:lnTo>
                    <a:pt x="2555494" y="1525270"/>
                  </a:lnTo>
                  <a:lnTo>
                    <a:pt x="2563215" y="1478940"/>
                  </a:lnTo>
                  <a:lnTo>
                    <a:pt x="2569286" y="1432077"/>
                  </a:lnTo>
                  <a:lnTo>
                    <a:pt x="2573655" y="1384706"/>
                  </a:lnTo>
                  <a:lnTo>
                    <a:pt x="2576309" y="1336852"/>
                  </a:lnTo>
                  <a:lnTo>
                    <a:pt x="2577198" y="1288542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11397" y="867687"/>
              <a:ext cx="1554480" cy="1554480"/>
            </a:xfrm>
            <a:custGeom>
              <a:avLst/>
              <a:gdLst/>
              <a:ahLst/>
              <a:cxnLst/>
              <a:rect l="l" t="t" r="r" b="b"/>
              <a:pathLst>
                <a:path w="1554479" h="1554480">
                  <a:moveTo>
                    <a:pt x="783948" y="0"/>
                  </a:moveTo>
                  <a:lnTo>
                    <a:pt x="739642" y="919"/>
                  </a:lnTo>
                  <a:lnTo>
                    <a:pt x="695527" y="4345"/>
                  </a:lnTo>
                  <a:lnTo>
                    <a:pt x="651716" y="10256"/>
                  </a:lnTo>
                  <a:lnTo>
                    <a:pt x="608322" y="18630"/>
                  </a:lnTo>
                  <a:lnTo>
                    <a:pt x="565458" y="29446"/>
                  </a:lnTo>
                  <a:lnTo>
                    <a:pt x="523237" y="42680"/>
                  </a:lnTo>
                  <a:lnTo>
                    <a:pt x="481772" y="58313"/>
                  </a:lnTo>
                  <a:lnTo>
                    <a:pt x="441175" y="76322"/>
                  </a:lnTo>
                  <a:lnTo>
                    <a:pt x="401561" y="96685"/>
                  </a:lnTo>
                  <a:lnTo>
                    <a:pt x="363041" y="119381"/>
                  </a:lnTo>
                  <a:lnTo>
                    <a:pt x="325730" y="144387"/>
                  </a:lnTo>
                  <a:lnTo>
                    <a:pt x="289739" y="171682"/>
                  </a:lnTo>
                  <a:lnTo>
                    <a:pt x="255181" y="201245"/>
                  </a:lnTo>
                  <a:lnTo>
                    <a:pt x="222171" y="233053"/>
                  </a:lnTo>
                  <a:lnTo>
                    <a:pt x="190820" y="267085"/>
                  </a:lnTo>
                  <a:lnTo>
                    <a:pt x="161241" y="303319"/>
                  </a:lnTo>
                  <a:lnTo>
                    <a:pt x="133548" y="341733"/>
                  </a:lnTo>
                  <a:lnTo>
                    <a:pt x="108192" y="381737"/>
                  </a:lnTo>
                  <a:lnTo>
                    <a:pt x="85560" y="422678"/>
                  </a:lnTo>
                  <a:lnTo>
                    <a:pt x="65632" y="464444"/>
                  </a:lnTo>
                  <a:lnTo>
                    <a:pt x="48386" y="506921"/>
                  </a:lnTo>
                  <a:lnTo>
                    <a:pt x="33799" y="549998"/>
                  </a:lnTo>
                  <a:lnTo>
                    <a:pt x="21850" y="593561"/>
                  </a:lnTo>
                  <a:lnTo>
                    <a:pt x="12518" y="637498"/>
                  </a:lnTo>
                  <a:lnTo>
                    <a:pt x="5780" y="681695"/>
                  </a:lnTo>
                  <a:lnTo>
                    <a:pt x="1614" y="726040"/>
                  </a:lnTo>
                  <a:lnTo>
                    <a:pt x="0" y="770419"/>
                  </a:lnTo>
                  <a:lnTo>
                    <a:pt x="914" y="814721"/>
                  </a:lnTo>
                  <a:lnTo>
                    <a:pt x="4335" y="858832"/>
                  </a:lnTo>
                  <a:lnTo>
                    <a:pt x="10242" y="902639"/>
                  </a:lnTo>
                  <a:lnTo>
                    <a:pt x="18613" y="946029"/>
                  </a:lnTo>
                  <a:lnTo>
                    <a:pt x="29425" y="988890"/>
                  </a:lnTo>
                  <a:lnTo>
                    <a:pt x="42657" y="1031109"/>
                  </a:lnTo>
                  <a:lnTo>
                    <a:pt x="58288" y="1072573"/>
                  </a:lnTo>
                  <a:lnTo>
                    <a:pt x="76295" y="1113169"/>
                  </a:lnTo>
                  <a:lnTo>
                    <a:pt x="96657" y="1152784"/>
                  </a:lnTo>
                  <a:lnTo>
                    <a:pt x="119351" y="1191305"/>
                  </a:lnTo>
                  <a:lnTo>
                    <a:pt x="144357" y="1228620"/>
                  </a:lnTo>
                  <a:lnTo>
                    <a:pt x="171651" y="1264615"/>
                  </a:lnTo>
                  <a:lnTo>
                    <a:pt x="201214" y="1299178"/>
                  </a:lnTo>
                  <a:lnTo>
                    <a:pt x="233022" y="1332197"/>
                  </a:lnTo>
                  <a:lnTo>
                    <a:pt x="267053" y="1363557"/>
                  </a:lnTo>
                  <a:lnTo>
                    <a:pt x="303287" y="1393146"/>
                  </a:lnTo>
                  <a:lnTo>
                    <a:pt x="341701" y="1420852"/>
                  </a:lnTo>
                  <a:lnTo>
                    <a:pt x="381705" y="1446195"/>
                  </a:lnTo>
                  <a:lnTo>
                    <a:pt x="422646" y="1468814"/>
                  </a:lnTo>
                  <a:lnTo>
                    <a:pt x="464412" y="1488730"/>
                  </a:lnTo>
                  <a:lnTo>
                    <a:pt x="506890" y="1505966"/>
                  </a:lnTo>
                  <a:lnTo>
                    <a:pt x="549967" y="1520543"/>
                  </a:lnTo>
                  <a:lnTo>
                    <a:pt x="593530" y="1532483"/>
                  </a:lnTo>
                  <a:lnTo>
                    <a:pt x="637466" y="1541807"/>
                  </a:lnTo>
                  <a:lnTo>
                    <a:pt x="681663" y="1548538"/>
                  </a:lnTo>
                  <a:lnTo>
                    <a:pt x="726008" y="1552697"/>
                  </a:lnTo>
                  <a:lnTo>
                    <a:pt x="770388" y="1554306"/>
                  </a:lnTo>
                  <a:lnTo>
                    <a:pt x="814689" y="1553386"/>
                  </a:lnTo>
                  <a:lnTo>
                    <a:pt x="858800" y="1549960"/>
                  </a:lnTo>
                  <a:lnTo>
                    <a:pt x="902607" y="1544049"/>
                  </a:lnTo>
                  <a:lnTo>
                    <a:pt x="945998" y="1535675"/>
                  </a:lnTo>
                  <a:lnTo>
                    <a:pt x="988859" y="1524860"/>
                  </a:lnTo>
                  <a:lnTo>
                    <a:pt x="1031078" y="1511625"/>
                  </a:lnTo>
                  <a:lnTo>
                    <a:pt x="1072541" y="1495992"/>
                  </a:lnTo>
                  <a:lnTo>
                    <a:pt x="1113137" y="1477983"/>
                  </a:lnTo>
                  <a:lnTo>
                    <a:pt x="1152752" y="1457620"/>
                  </a:lnTo>
                  <a:lnTo>
                    <a:pt x="1191273" y="1434925"/>
                  </a:lnTo>
                  <a:lnTo>
                    <a:pt x="1228588" y="1409918"/>
                  </a:lnTo>
                  <a:lnTo>
                    <a:pt x="1264583" y="1382623"/>
                  </a:lnTo>
                  <a:lnTo>
                    <a:pt x="1299147" y="1353060"/>
                  </a:lnTo>
                  <a:lnTo>
                    <a:pt x="1332165" y="1321252"/>
                  </a:lnTo>
                  <a:lnTo>
                    <a:pt x="1363525" y="1287220"/>
                  </a:lnTo>
                  <a:lnTo>
                    <a:pt x="1393115" y="1250986"/>
                  </a:lnTo>
                  <a:lnTo>
                    <a:pt x="1420820" y="1212572"/>
                  </a:lnTo>
                  <a:lnTo>
                    <a:pt x="1446177" y="1172569"/>
                  </a:lnTo>
                  <a:lnTo>
                    <a:pt x="1468808" y="1131628"/>
                  </a:lnTo>
                  <a:lnTo>
                    <a:pt x="1488737" y="1089862"/>
                  </a:lnTo>
                  <a:lnTo>
                    <a:pt x="1505983" y="1047384"/>
                  </a:lnTo>
                  <a:lnTo>
                    <a:pt x="1520570" y="1004307"/>
                  </a:lnTo>
                  <a:lnTo>
                    <a:pt x="1532518" y="960744"/>
                  </a:lnTo>
                  <a:lnTo>
                    <a:pt x="1541851" y="916807"/>
                  </a:lnTo>
                  <a:lnTo>
                    <a:pt x="1548589" y="872610"/>
                  </a:lnTo>
                  <a:lnTo>
                    <a:pt x="1552755" y="828265"/>
                  </a:lnTo>
                  <a:lnTo>
                    <a:pt x="1554369" y="783886"/>
                  </a:lnTo>
                  <a:lnTo>
                    <a:pt x="1553455" y="739584"/>
                  </a:lnTo>
                  <a:lnTo>
                    <a:pt x="1550034" y="695473"/>
                  </a:lnTo>
                  <a:lnTo>
                    <a:pt x="1544127" y="651666"/>
                  </a:lnTo>
                  <a:lnTo>
                    <a:pt x="1535756" y="608276"/>
                  </a:lnTo>
                  <a:lnTo>
                    <a:pt x="1524944" y="565415"/>
                  </a:lnTo>
                  <a:lnTo>
                    <a:pt x="1511712" y="523196"/>
                  </a:lnTo>
                  <a:lnTo>
                    <a:pt x="1496081" y="481732"/>
                  </a:lnTo>
                  <a:lnTo>
                    <a:pt x="1478074" y="441136"/>
                  </a:lnTo>
                  <a:lnTo>
                    <a:pt x="1457712" y="401522"/>
                  </a:lnTo>
                  <a:lnTo>
                    <a:pt x="1435018" y="363000"/>
                  </a:lnTo>
                  <a:lnTo>
                    <a:pt x="1410012" y="325685"/>
                  </a:lnTo>
                  <a:lnTo>
                    <a:pt x="1382717" y="289690"/>
                  </a:lnTo>
                  <a:lnTo>
                    <a:pt x="1353155" y="255127"/>
                  </a:lnTo>
                  <a:lnTo>
                    <a:pt x="1321347" y="222109"/>
                  </a:lnTo>
                  <a:lnTo>
                    <a:pt x="1287315" y="190748"/>
                  </a:lnTo>
                  <a:lnTo>
                    <a:pt x="1251082" y="161159"/>
                  </a:lnTo>
                  <a:lnTo>
                    <a:pt x="1212667" y="133453"/>
                  </a:lnTo>
                  <a:lnTo>
                    <a:pt x="1172663" y="108110"/>
                  </a:lnTo>
                  <a:lnTo>
                    <a:pt x="1131721" y="85491"/>
                  </a:lnTo>
                  <a:lnTo>
                    <a:pt x="1089953" y="65575"/>
                  </a:lnTo>
                  <a:lnTo>
                    <a:pt x="1047472" y="48339"/>
                  </a:lnTo>
                  <a:lnTo>
                    <a:pt x="1004392" y="33762"/>
                  </a:lnTo>
                  <a:lnTo>
                    <a:pt x="960825" y="21822"/>
                  </a:lnTo>
                  <a:lnTo>
                    <a:pt x="916884" y="12498"/>
                  </a:lnTo>
                  <a:lnTo>
                    <a:pt x="872682" y="5767"/>
                  </a:lnTo>
                  <a:lnTo>
                    <a:pt x="828332" y="1608"/>
                  </a:lnTo>
                  <a:lnTo>
                    <a:pt x="783948" y="0"/>
                  </a:lnTo>
                  <a:close/>
                </a:path>
              </a:pathLst>
            </a:custGeom>
            <a:solidFill>
              <a:srgbClr val="D6B58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563616" y="356615"/>
              <a:ext cx="1124585" cy="1289050"/>
            </a:xfrm>
            <a:custGeom>
              <a:avLst/>
              <a:gdLst/>
              <a:ahLst/>
              <a:cxnLst/>
              <a:rect l="l" t="t" r="r" b="b"/>
              <a:pathLst>
                <a:path w="1124584" h="1289050">
                  <a:moveTo>
                    <a:pt x="1124458" y="0"/>
                  </a:moveTo>
                  <a:lnTo>
                    <a:pt x="1074625" y="960"/>
                  </a:lnTo>
                  <a:lnTo>
                    <a:pt x="1025116" y="3823"/>
                  </a:lnTo>
                  <a:lnTo>
                    <a:pt x="975975" y="8562"/>
                  </a:lnTo>
                  <a:lnTo>
                    <a:pt x="927249" y="15151"/>
                  </a:lnTo>
                  <a:lnTo>
                    <a:pt x="878982" y="23563"/>
                  </a:lnTo>
                  <a:lnTo>
                    <a:pt x="831220" y="33772"/>
                  </a:lnTo>
                  <a:lnTo>
                    <a:pt x="784008" y="45751"/>
                  </a:lnTo>
                  <a:lnTo>
                    <a:pt x="737392" y="59474"/>
                  </a:lnTo>
                  <a:lnTo>
                    <a:pt x="691416" y="74914"/>
                  </a:lnTo>
                  <a:lnTo>
                    <a:pt x="646127" y="92044"/>
                  </a:lnTo>
                  <a:lnTo>
                    <a:pt x="601570" y="110839"/>
                  </a:lnTo>
                  <a:lnTo>
                    <a:pt x="557789" y="131271"/>
                  </a:lnTo>
                  <a:lnTo>
                    <a:pt x="514831" y="153314"/>
                  </a:lnTo>
                  <a:lnTo>
                    <a:pt x="472741" y="176942"/>
                  </a:lnTo>
                  <a:lnTo>
                    <a:pt x="431564" y="202128"/>
                  </a:lnTo>
                  <a:lnTo>
                    <a:pt x="391345" y="228845"/>
                  </a:lnTo>
                  <a:lnTo>
                    <a:pt x="352131" y="257068"/>
                  </a:lnTo>
                  <a:lnTo>
                    <a:pt x="313965" y="286768"/>
                  </a:lnTo>
                  <a:lnTo>
                    <a:pt x="276894" y="317921"/>
                  </a:lnTo>
                  <a:lnTo>
                    <a:pt x="240963" y="350499"/>
                  </a:lnTo>
                  <a:lnTo>
                    <a:pt x="206218" y="384476"/>
                  </a:lnTo>
                  <a:lnTo>
                    <a:pt x="172703" y="419825"/>
                  </a:lnTo>
                  <a:lnTo>
                    <a:pt x="140464" y="456521"/>
                  </a:lnTo>
                  <a:lnTo>
                    <a:pt x="109547" y="494535"/>
                  </a:lnTo>
                  <a:lnTo>
                    <a:pt x="79996" y="533843"/>
                  </a:lnTo>
                  <a:lnTo>
                    <a:pt x="51858" y="574416"/>
                  </a:lnTo>
                  <a:lnTo>
                    <a:pt x="25177" y="616230"/>
                  </a:lnTo>
                  <a:lnTo>
                    <a:pt x="0" y="659257"/>
                  </a:lnTo>
                  <a:lnTo>
                    <a:pt x="1124458" y="1288542"/>
                  </a:lnTo>
                  <a:lnTo>
                    <a:pt x="1124458" y="0"/>
                  </a:lnTo>
                  <a:close/>
                </a:path>
              </a:pathLst>
            </a:custGeom>
            <a:solidFill>
              <a:srgbClr val="FFFFFF">
                <a:alpha val="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6469898" y="348082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3024" y="0"/>
                </a:moveTo>
                <a:lnTo>
                  <a:pt x="102859" y="10403"/>
                </a:lnTo>
                <a:lnTo>
                  <a:pt x="58521" y="36062"/>
                </a:lnTo>
                <a:lnTo>
                  <a:pt x="25582" y="72969"/>
                </a:lnTo>
                <a:lnTo>
                  <a:pt x="5567" y="117708"/>
                </a:lnTo>
                <a:lnTo>
                  <a:pt x="0" y="166867"/>
                </a:lnTo>
                <a:lnTo>
                  <a:pt x="10403" y="217032"/>
                </a:lnTo>
                <a:lnTo>
                  <a:pt x="159882" y="160009"/>
                </a:lnTo>
                <a:lnTo>
                  <a:pt x="115432" y="313679"/>
                </a:lnTo>
                <a:lnTo>
                  <a:pt x="140826" y="318900"/>
                </a:lnTo>
                <a:lnTo>
                  <a:pt x="166566" y="319918"/>
                </a:lnTo>
                <a:lnTo>
                  <a:pt x="192138" y="316769"/>
                </a:lnTo>
                <a:lnTo>
                  <a:pt x="261371" y="283841"/>
                </a:lnTo>
                <a:lnTo>
                  <a:pt x="294309" y="246960"/>
                </a:lnTo>
                <a:lnTo>
                  <a:pt x="314325" y="202238"/>
                </a:lnTo>
                <a:lnTo>
                  <a:pt x="319892" y="153073"/>
                </a:lnTo>
                <a:lnTo>
                  <a:pt x="309488" y="102859"/>
                </a:lnTo>
                <a:lnTo>
                  <a:pt x="283829" y="58521"/>
                </a:lnTo>
                <a:lnTo>
                  <a:pt x="246923" y="25582"/>
                </a:lnTo>
                <a:lnTo>
                  <a:pt x="202184" y="5567"/>
                </a:lnTo>
                <a:lnTo>
                  <a:pt x="153024" y="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0359" y="2441955"/>
            <a:ext cx="7002780" cy="1840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3810">
              <a:lnSpc>
                <a:spcPct val="100000"/>
              </a:lnSpc>
              <a:spcBef>
                <a:spcPts val="100"/>
              </a:spcBef>
            </a:pPr>
            <a:r>
              <a:rPr lang="en-GB" sz="3600" b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Chocolate Sales </a:t>
            </a:r>
            <a:r>
              <a:rPr sz="3600" b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endParaRPr sz="3600" dirty="0">
              <a:latin typeface="Lucida Sans Unicode"/>
              <a:cs typeface="Lucida Sans Unicode"/>
            </a:endParaRPr>
          </a:p>
          <a:p>
            <a:pPr>
              <a:lnSpc>
                <a:spcPts val="1425"/>
              </a:lnSpc>
            </a:pP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400" b="0" dirty="0">
                <a:solidFill>
                  <a:schemeClr val="bg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Built for business intelligence and decision-making, this tool enables users to uncover sales trends, understand factors affecting chocolate sales and optimize business strategies for increasing revenue.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7954518" y="4479797"/>
            <a:ext cx="1061720" cy="553720"/>
            <a:chOff x="7954518" y="4479797"/>
            <a:chExt cx="1061720" cy="553720"/>
          </a:xfrm>
        </p:grpSpPr>
        <p:sp>
          <p:nvSpPr>
            <p:cNvPr id="18" name="object 18"/>
            <p:cNvSpPr/>
            <p:nvPr/>
          </p:nvSpPr>
          <p:spPr>
            <a:xfrm>
              <a:off x="7959471" y="4484750"/>
              <a:ext cx="1051560" cy="543560"/>
            </a:xfrm>
            <a:custGeom>
              <a:avLst/>
              <a:gdLst/>
              <a:ahLst/>
              <a:cxnLst/>
              <a:rect l="l" t="t" r="r" b="b"/>
              <a:pathLst>
                <a:path w="1051559" h="543560">
                  <a:moveTo>
                    <a:pt x="1051559" y="0"/>
                  </a:moveTo>
                  <a:lnTo>
                    <a:pt x="0" y="0"/>
                  </a:lnTo>
                  <a:lnTo>
                    <a:pt x="0" y="543306"/>
                  </a:lnTo>
                  <a:lnTo>
                    <a:pt x="1051559" y="543306"/>
                  </a:lnTo>
                  <a:lnTo>
                    <a:pt x="1051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59471" y="4484750"/>
              <a:ext cx="1051560" cy="543560"/>
            </a:xfrm>
            <a:custGeom>
              <a:avLst/>
              <a:gdLst/>
              <a:ahLst/>
              <a:cxnLst/>
              <a:rect l="l" t="t" r="r" b="b"/>
              <a:pathLst>
                <a:path w="1051559" h="543560">
                  <a:moveTo>
                    <a:pt x="0" y="543306"/>
                  </a:moveTo>
                  <a:lnTo>
                    <a:pt x="1051559" y="543306"/>
                  </a:lnTo>
                  <a:lnTo>
                    <a:pt x="1051559" y="0"/>
                  </a:lnTo>
                  <a:lnTo>
                    <a:pt x="0" y="0"/>
                  </a:lnTo>
                  <a:lnTo>
                    <a:pt x="0" y="543306"/>
                  </a:lnTo>
                  <a:close/>
                </a:path>
              </a:pathLst>
            </a:custGeom>
            <a:ln w="9906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7106" y="4592573"/>
              <a:ext cx="795527" cy="351282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0359" y="2051811"/>
            <a:ext cx="51128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b="0" dirty="0">
                <a:solidFill>
                  <a:srgbClr val="FFFFFF"/>
                </a:solidFill>
                <a:latin typeface="Lucida Sans Unicode"/>
                <a:cs typeface="Lucida Sans Unicode"/>
              </a:rPr>
              <a:t>Team</a:t>
            </a:r>
            <a:r>
              <a:rPr lang="en-GB" sz="1600" b="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GB" sz="1600" b="0" spc="-50" dirty="0">
                <a:solidFill>
                  <a:srgbClr val="FFFFFF"/>
                </a:solidFill>
              </a:rPr>
              <a:t>3</a:t>
            </a:r>
            <a:r>
              <a:rPr lang="en-GB" sz="1600" b="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lang="en-GB" sz="1600" b="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GB" sz="1600" b="0" dirty="0">
                <a:solidFill>
                  <a:srgbClr val="FFFFFF"/>
                </a:solidFill>
                <a:latin typeface="Lucida Sans Unicode"/>
                <a:cs typeface="Lucida Sans Unicode"/>
              </a:rPr>
              <a:t>Hafeezah, Connor</a:t>
            </a:r>
            <a:r>
              <a:rPr lang="en-GB" sz="1600" b="0" dirty="0">
                <a:solidFill>
                  <a:srgbClr val="FFFFFF"/>
                </a:solidFill>
              </a:rPr>
              <a:t>, </a:t>
            </a:r>
            <a:r>
              <a:rPr lang="en-GB" sz="1600" b="0" dirty="0">
                <a:solidFill>
                  <a:srgbClr val="FFFFFF"/>
                </a:solidFill>
                <a:latin typeface="Lucida Sans Unicode"/>
                <a:cs typeface="Lucida Sans Unicode"/>
              </a:rPr>
              <a:t>Babatola</a:t>
            </a:r>
            <a:r>
              <a:rPr lang="en-GB" sz="1600" b="0" dirty="0">
                <a:solidFill>
                  <a:srgbClr val="FFFFFF"/>
                </a:solidFill>
              </a:rPr>
              <a:t>, </a:t>
            </a:r>
            <a:r>
              <a:rPr lang="en-GB" sz="1600" b="0" dirty="0">
                <a:solidFill>
                  <a:srgbClr val="FFFFFF"/>
                </a:solidFill>
                <a:latin typeface="Lucida Sans Unicode"/>
                <a:cs typeface="Lucida Sans Unicode"/>
              </a:rPr>
              <a:t>Selda, Iqra</a:t>
            </a:r>
            <a:endParaRPr lang="en-GB" sz="1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>
                <a:solidFill>
                  <a:srgbClr val="FFFFFF"/>
                </a:solidFill>
              </a:rPr>
              <a:t>Features</a:t>
            </a:r>
            <a:endParaRPr sz="290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09EAF63A-891E-F977-3080-E25D17550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250"/>
            <a:ext cx="9144000" cy="4462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320"/>
            <a:ext cx="9144000" cy="5123180"/>
          </a:xfrm>
          <a:custGeom>
            <a:avLst/>
            <a:gdLst/>
            <a:ahLst/>
            <a:cxnLst/>
            <a:rect l="l" t="t" r="r" b="b"/>
            <a:pathLst>
              <a:path w="9144000" h="5123180">
                <a:moveTo>
                  <a:pt x="0" y="0"/>
                </a:moveTo>
                <a:lnTo>
                  <a:pt x="9144000" y="0"/>
                </a:lnTo>
                <a:lnTo>
                  <a:pt x="9144000" y="5123179"/>
                </a:lnTo>
                <a:lnTo>
                  <a:pt x="0" y="5123180"/>
                </a:lnTo>
                <a:lnTo>
                  <a:pt x="0" y="0"/>
                </a:lnTo>
                <a:close/>
              </a:path>
            </a:pathLst>
          </a:custGeom>
          <a:solidFill>
            <a:srgbClr val="F5DFC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D87CABAF-8F3D-1BE3-E0D1-87B75B283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5"/>
            <a:ext cx="9144000" cy="4336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DF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EC0C5-2655-C266-A0F6-821F8006F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EF1FAD-FE0E-E13F-018C-E37AB868E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753" y="0"/>
            <a:ext cx="87924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3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DF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C8BC6-E179-A9BC-1BA9-32A5086A8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5" y="0"/>
            <a:ext cx="89095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DF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08A937-60D6-1AAF-84FF-D03F51108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3BAB5E-A4A2-4745-4052-CF8DC1FFB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6" y="0"/>
            <a:ext cx="86523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9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7BFE18-E8CD-BDC1-DA61-83E6F69D2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61E09E-C583-B530-BB58-64A599D32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842645"/>
            <a:ext cx="2344497" cy="154736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1560" y="2571750"/>
            <a:ext cx="197739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633744A-3281-6366-3E42-039488EAE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14" y="2753487"/>
            <a:ext cx="2337512" cy="154275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9E94C0C-4938-C288-8220-F315DFE8F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007" y="1038762"/>
            <a:ext cx="4638435" cy="30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45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678E51-4F8D-42DB-32C2-52433D88A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04BF8-6AD7-79B6-FA45-A22F6C68D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61307"/>
            <a:ext cx="3971037" cy="2620884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9968" y="857250"/>
            <a:ext cx="0" cy="3429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7AD2B84-67E8-CF2F-ABA2-F97779A4A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2" y="1246416"/>
            <a:ext cx="3971037" cy="26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4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25A92C7-0447-160D-02D4-C896CAC79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0867"/>
            <a:ext cx="8686800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74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C147CC-609E-91C7-7DA8-F38FCC548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FBD8F7-3E09-499A-CB1D-FF7DDAE06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3053"/>
            <a:ext cx="8686800" cy="45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0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19893A-5213-2A54-E841-3F4FFBD78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many dots&#10;&#10;AI-generated content may be incorrect.">
            <a:extLst>
              <a:ext uri="{FF2B5EF4-FFF2-40B4-BE49-F238E27FC236}">
                <a16:creationId xmlns:a16="http://schemas.microsoft.com/office/drawing/2014/main" id="{A60696E1-0F53-9A73-4C2E-F3E9ECD82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90867"/>
            <a:ext cx="8839200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3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2990" y="3047"/>
            <a:ext cx="317500" cy="688975"/>
          </a:xfrm>
          <a:custGeom>
            <a:avLst/>
            <a:gdLst/>
            <a:ahLst/>
            <a:cxnLst/>
            <a:rect l="l" t="t" r="r" b="b"/>
            <a:pathLst>
              <a:path w="317500" h="688975">
                <a:moveTo>
                  <a:pt x="316992" y="0"/>
                </a:moveTo>
                <a:lnTo>
                  <a:pt x="0" y="0"/>
                </a:lnTo>
                <a:lnTo>
                  <a:pt x="0" y="182118"/>
                </a:lnTo>
                <a:lnTo>
                  <a:pt x="0" y="530352"/>
                </a:lnTo>
                <a:lnTo>
                  <a:pt x="8077" y="580440"/>
                </a:lnTo>
                <a:lnTo>
                  <a:pt x="30568" y="623951"/>
                </a:lnTo>
                <a:lnTo>
                  <a:pt x="64884" y="658266"/>
                </a:lnTo>
                <a:lnTo>
                  <a:pt x="108394" y="680770"/>
                </a:lnTo>
                <a:lnTo>
                  <a:pt x="158496" y="688848"/>
                </a:lnTo>
                <a:lnTo>
                  <a:pt x="208572" y="680770"/>
                </a:lnTo>
                <a:lnTo>
                  <a:pt x="252082" y="658266"/>
                </a:lnTo>
                <a:lnTo>
                  <a:pt x="286397" y="623951"/>
                </a:lnTo>
                <a:lnTo>
                  <a:pt x="308902" y="580440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028" y="3047"/>
            <a:ext cx="317500" cy="1037590"/>
          </a:xfrm>
          <a:custGeom>
            <a:avLst/>
            <a:gdLst/>
            <a:ahLst/>
            <a:cxnLst/>
            <a:rect l="l" t="t" r="r" b="b"/>
            <a:pathLst>
              <a:path w="317500" h="1037590">
                <a:moveTo>
                  <a:pt x="316992" y="0"/>
                </a:moveTo>
                <a:lnTo>
                  <a:pt x="0" y="0"/>
                </a:lnTo>
                <a:lnTo>
                  <a:pt x="0" y="762"/>
                </a:lnTo>
                <a:lnTo>
                  <a:pt x="0" y="182118"/>
                </a:lnTo>
                <a:lnTo>
                  <a:pt x="0" y="530352"/>
                </a:lnTo>
                <a:lnTo>
                  <a:pt x="0" y="878586"/>
                </a:lnTo>
                <a:lnTo>
                  <a:pt x="8077" y="928674"/>
                </a:lnTo>
                <a:lnTo>
                  <a:pt x="30568" y="972185"/>
                </a:lnTo>
                <a:lnTo>
                  <a:pt x="64884" y="1006500"/>
                </a:lnTo>
                <a:lnTo>
                  <a:pt x="108394" y="1029004"/>
                </a:lnTo>
                <a:lnTo>
                  <a:pt x="158496" y="1037082"/>
                </a:lnTo>
                <a:lnTo>
                  <a:pt x="208584" y="1029004"/>
                </a:lnTo>
                <a:lnTo>
                  <a:pt x="252095" y="1006500"/>
                </a:lnTo>
                <a:lnTo>
                  <a:pt x="286410" y="972185"/>
                </a:lnTo>
                <a:lnTo>
                  <a:pt x="308902" y="928674"/>
                </a:lnTo>
                <a:lnTo>
                  <a:pt x="316992" y="878586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762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066" y="3047"/>
            <a:ext cx="316230" cy="1384935"/>
          </a:xfrm>
          <a:custGeom>
            <a:avLst/>
            <a:gdLst/>
            <a:ahLst/>
            <a:cxnLst/>
            <a:rect l="l" t="t" r="r" b="b"/>
            <a:pathLst>
              <a:path w="316230" h="1384935">
                <a:moveTo>
                  <a:pt x="316230" y="0"/>
                </a:moveTo>
                <a:lnTo>
                  <a:pt x="0" y="0"/>
                </a:lnTo>
                <a:lnTo>
                  <a:pt x="0" y="762"/>
                </a:lnTo>
                <a:lnTo>
                  <a:pt x="0" y="182499"/>
                </a:lnTo>
                <a:lnTo>
                  <a:pt x="0" y="530733"/>
                </a:lnTo>
                <a:lnTo>
                  <a:pt x="0" y="878967"/>
                </a:lnTo>
                <a:lnTo>
                  <a:pt x="0" y="1226439"/>
                </a:lnTo>
                <a:lnTo>
                  <a:pt x="8051" y="1276438"/>
                </a:lnTo>
                <a:lnTo>
                  <a:pt x="30505" y="1319847"/>
                </a:lnTo>
                <a:lnTo>
                  <a:pt x="64731" y="1354074"/>
                </a:lnTo>
                <a:lnTo>
                  <a:pt x="108127" y="1376502"/>
                </a:lnTo>
                <a:lnTo>
                  <a:pt x="158115" y="1384554"/>
                </a:lnTo>
                <a:lnTo>
                  <a:pt x="208089" y="1376502"/>
                </a:lnTo>
                <a:lnTo>
                  <a:pt x="251485" y="1354074"/>
                </a:lnTo>
                <a:lnTo>
                  <a:pt x="285711" y="1319847"/>
                </a:lnTo>
                <a:lnTo>
                  <a:pt x="308165" y="1276438"/>
                </a:lnTo>
                <a:lnTo>
                  <a:pt x="316230" y="1226439"/>
                </a:lnTo>
                <a:lnTo>
                  <a:pt x="316230" y="878967"/>
                </a:lnTo>
                <a:lnTo>
                  <a:pt x="316230" y="530733"/>
                </a:lnTo>
                <a:lnTo>
                  <a:pt x="316230" y="182499"/>
                </a:lnTo>
                <a:lnTo>
                  <a:pt x="316230" y="762"/>
                </a:lnTo>
                <a:lnTo>
                  <a:pt x="316230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4942" y="4253483"/>
            <a:ext cx="410209" cy="890269"/>
          </a:xfrm>
          <a:custGeom>
            <a:avLst/>
            <a:gdLst/>
            <a:ahLst/>
            <a:cxnLst/>
            <a:rect l="l" t="t" r="r" b="b"/>
            <a:pathLst>
              <a:path w="410209" h="890270">
                <a:moveTo>
                  <a:pt x="409956" y="205003"/>
                </a:moveTo>
                <a:lnTo>
                  <a:pt x="404545" y="158000"/>
                </a:lnTo>
                <a:lnTo>
                  <a:pt x="389128" y="114858"/>
                </a:lnTo>
                <a:lnTo>
                  <a:pt x="364947" y="76784"/>
                </a:lnTo>
                <a:lnTo>
                  <a:pt x="333209" y="45046"/>
                </a:lnTo>
                <a:lnTo>
                  <a:pt x="295148" y="20840"/>
                </a:lnTo>
                <a:lnTo>
                  <a:pt x="251993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46"/>
                </a:lnTo>
                <a:lnTo>
                  <a:pt x="45034" y="76784"/>
                </a:lnTo>
                <a:lnTo>
                  <a:pt x="20840" y="114858"/>
                </a:lnTo>
                <a:lnTo>
                  <a:pt x="5410" y="158000"/>
                </a:lnTo>
                <a:lnTo>
                  <a:pt x="0" y="205003"/>
                </a:lnTo>
                <a:lnTo>
                  <a:pt x="0" y="654558"/>
                </a:lnTo>
                <a:lnTo>
                  <a:pt x="0" y="890016"/>
                </a:lnTo>
                <a:lnTo>
                  <a:pt x="409956" y="890016"/>
                </a:lnTo>
                <a:lnTo>
                  <a:pt x="409956" y="654558"/>
                </a:lnTo>
                <a:lnTo>
                  <a:pt x="409956" y="20500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7016" y="3803903"/>
            <a:ext cx="410209" cy="1339850"/>
          </a:xfrm>
          <a:custGeom>
            <a:avLst/>
            <a:gdLst/>
            <a:ahLst/>
            <a:cxnLst/>
            <a:rect l="l" t="t" r="r" b="b"/>
            <a:pathLst>
              <a:path w="410209" h="1339850">
                <a:moveTo>
                  <a:pt x="409956" y="204978"/>
                </a:moveTo>
                <a:lnTo>
                  <a:pt x="404533" y="157988"/>
                </a:lnTo>
                <a:lnTo>
                  <a:pt x="389102" y="114833"/>
                </a:lnTo>
                <a:lnTo>
                  <a:pt x="364909" y="76784"/>
                </a:lnTo>
                <a:lnTo>
                  <a:pt x="333159" y="45034"/>
                </a:lnTo>
                <a:lnTo>
                  <a:pt x="295097" y="20840"/>
                </a:lnTo>
                <a:lnTo>
                  <a:pt x="251955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34"/>
                </a:lnTo>
                <a:lnTo>
                  <a:pt x="45034" y="76784"/>
                </a:lnTo>
                <a:lnTo>
                  <a:pt x="20840" y="114833"/>
                </a:lnTo>
                <a:lnTo>
                  <a:pt x="5410" y="157988"/>
                </a:lnTo>
                <a:lnTo>
                  <a:pt x="0" y="204978"/>
                </a:lnTo>
                <a:lnTo>
                  <a:pt x="0" y="654583"/>
                </a:lnTo>
                <a:lnTo>
                  <a:pt x="0" y="1104138"/>
                </a:lnTo>
                <a:lnTo>
                  <a:pt x="0" y="1339596"/>
                </a:lnTo>
                <a:lnTo>
                  <a:pt x="409956" y="1339596"/>
                </a:lnTo>
                <a:lnTo>
                  <a:pt x="409956" y="1104138"/>
                </a:lnTo>
                <a:lnTo>
                  <a:pt x="409956" y="654583"/>
                </a:lnTo>
                <a:lnTo>
                  <a:pt x="409956" y="20497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9852" y="3354323"/>
            <a:ext cx="409575" cy="1789430"/>
          </a:xfrm>
          <a:custGeom>
            <a:avLst/>
            <a:gdLst/>
            <a:ahLst/>
            <a:cxnLst/>
            <a:rect l="l" t="t" r="r" b="b"/>
            <a:pathLst>
              <a:path w="409575" h="1789429">
                <a:moveTo>
                  <a:pt x="409194" y="204597"/>
                </a:moveTo>
                <a:lnTo>
                  <a:pt x="403783" y="157683"/>
                </a:lnTo>
                <a:lnTo>
                  <a:pt x="388404" y="114617"/>
                </a:lnTo>
                <a:lnTo>
                  <a:pt x="364248" y="76619"/>
                </a:lnTo>
                <a:lnTo>
                  <a:pt x="332574" y="44945"/>
                </a:lnTo>
                <a:lnTo>
                  <a:pt x="294576" y="20789"/>
                </a:lnTo>
                <a:lnTo>
                  <a:pt x="251510" y="5410"/>
                </a:lnTo>
                <a:lnTo>
                  <a:pt x="204597" y="0"/>
                </a:lnTo>
                <a:lnTo>
                  <a:pt x="157670" y="5410"/>
                </a:lnTo>
                <a:lnTo>
                  <a:pt x="114604" y="20789"/>
                </a:lnTo>
                <a:lnTo>
                  <a:pt x="76606" y="44945"/>
                </a:lnTo>
                <a:lnTo>
                  <a:pt x="44932" y="76619"/>
                </a:lnTo>
                <a:lnTo>
                  <a:pt x="20777" y="114617"/>
                </a:lnTo>
                <a:lnTo>
                  <a:pt x="5397" y="157683"/>
                </a:lnTo>
                <a:lnTo>
                  <a:pt x="0" y="204597"/>
                </a:lnTo>
                <a:lnTo>
                  <a:pt x="0" y="654177"/>
                </a:lnTo>
                <a:lnTo>
                  <a:pt x="0" y="1103757"/>
                </a:lnTo>
                <a:lnTo>
                  <a:pt x="0" y="1553337"/>
                </a:lnTo>
                <a:lnTo>
                  <a:pt x="0" y="1789176"/>
                </a:lnTo>
                <a:lnTo>
                  <a:pt x="409194" y="1789176"/>
                </a:lnTo>
                <a:lnTo>
                  <a:pt x="409194" y="1553337"/>
                </a:lnTo>
                <a:lnTo>
                  <a:pt x="409194" y="1103757"/>
                </a:lnTo>
                <a:lnTo>
                  <a:pt x="409194" y="654177"/>
                </a:lnTo>
                <a:lnTo>
                  <a:pt x="409194" y="204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1926" y="2903981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194" y="204597"/>
                </a:moveTo>
                <a:lnTo>
                  <a:pt x="403783" y="157683"/>
                </a:lnTo>
                <a:lnTo>
                  <a:pt x="388404" y="114617"/>
                </a:lnTo>
                <a:lnTo>
                  <a:pt x="364248" y="76619"/>
                </a:lnTo>
                <a:lnTo>
                  <a:pt x="332574" y="44945"/>
                </a:lnTo>
                <a:lnTo>
                  <a:pt x="294576" y="20789"/>
                </a:lnTo>
                <a:lnTo>
                  <a:pt x="251510" y="5410"/>
                </a:lnTo>
                <a:lnTo>
                  <a:pt x="204597" y="0"/>
                </a:lnTo>
                <a:lnTo>
                  <a:pt x="157670" y="5410"/>
                </a:lnTo>
                <a:lnTo>
                  <a:pt x="114604" y="20789"/>
                </a:lnTo>
                <a:lnTo>
                  <a:pt x="76606" y="44945"/>
                </a:lnTo>
                <a:lnTo>
                  <a:pt x="44932" y="76619"/>
                </a:lnTo>
                <a:lnTo>
                  <a:pt x="20777" y="114617"/>
                </a:lnTo>
                <a:lnTo>
                  <a:pt x="5397" y="157683"/>
                </a:lnTo>
                <a:lnTo>
                  <a:pt x="0" y="204597"/>
                </a:lnTo>
                <a:lnTo>
                  <a:pt x="0" y="654939"/>
                </a:lnTo>
                <a:lnTo>
                  <a:pt x="0" y="1104519"/>
                </a:lnTo>
                <a:lnTo>
                  <a:pt x="0" y="1554099"/>
                </a:lnTo>
                <a:lnTo>
                  <a:pt x="0" y="2003679"/>
                </a:lnTo>
                <a:lnTo>
                  <a:pt x="0" y="2239518"/>
                </a:lnTo>
                <a:lnTo>
                  <a:pt x="409194" y="2239518"/>
                </a:lnTo>
                <a:lnTo>
                  <a:pt x="409194" y="2003679"/>
                </a:lnTo>
                <a:lnTo>
                  <a:pt x="409194" y="1554099"/>
                </a:lnTo>
                <a:lnTo>
                  <a:pt x="409194" y="1104519"/>
                </a:lnTo>
                <a:lnTo>
                  <a:pt x="409194" y="654939"/>
                </a:lnTo>
                <a:lnTo>
                  <a:pt x="409194" y="204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6730" y="1000963"/>
            <a:ext cx="8127365" cy="3386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9030">
              <a:lnSpc>
                <a:spcPct val="105000"/>
              </a:lnSpc>
              <a:spcBef>
                <a:spcPts val="100"/>
              </a:spcBef>
            </a:pP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Providing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in-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depth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analysis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of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dataset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uncovering</a:t>
            </a:r>
            <a:r>
              <a:rPr sz="14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key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insights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into</a:t>
            </a:r>
            <a:r>
              <a:rPr sz="14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which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demographics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are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at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risk</a:t>
            </a:r>
            <a:r>
              <a:rPr sz="14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of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having</a:t>
            </a:r>
            <a:r>
              <a:rPr sz="14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thyroid</a:t>
            </a:r>
            <a:r>
              <a:rPr sz="14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cancer:</a:t>
            </a: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469900" marR="70485" indent="138430">
              <a:lnSpc>
                <a:spcPct val="105000"/>
              </a:lnSpc>
              <a:spcBef>
                <a:spcPts val="1765"/>
              </a:spcBef>
              <a:buClr>
                <a:srgbClr val="424242"/>
              </a:buClr>
              <a:buSzPct val="78571"/>
              <a:buFont typeface="Times New Roman"/>
              <a:buChar char="○"/>
              <a:tabLst>
                <a:tab pos="608330" algn="l"/>
              </a:tabLst>
            </a:pPr>
            <a:r>
              <a:rPr sz="14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Hypothesis</a:t>
            </a:r>
            <a:r>
              <a:rPr sz="1400" b="1" spc="-6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1:</a:t>
            </a:r>
            <a:r>
              <a:rPr sz="1400" b="1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Age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gender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influence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thyroid</a:t>
            </a:r>
            <a:r>
              <a:rPr sz="14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cancer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risk,</a:t>
            </a:r>
            <a:r>
              <a:rPr sz="14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with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older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individuals</a:t>
            </a:r>
            <a:r>
              <a:rPr sz="14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and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females</a:t>
            </a:r>
            <a:r>
              <a:rPr sz="1400" spc="-5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having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higher</a:t>
            </a:r>
            <a:r>
              <a:rPr sz="14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probability</a:t>
            </a: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1212850" marR="272415" lvl="1" indent="-285750">
              <a:lnSpc>
                <a:spcPct val="105000"/>
              </a:lnSpc>
              <a:spcBef>
                <a:spcPts val="1764"/>
              </a:spcBef>
              <a:buFont typeface="Wingdings"/>
              <a:buChar char=""/>
              <a:tabLst>
                <a:tab pos="1212850" algn="l"/>
                <a:tab pos="1268095" algn="l"/>
              </a:tabLst>
            </a:pPr>
            <a:r>
              <a:rPr sz="1100" dirty="0">
                <a:solidFill>
                  <a:srgbClr val="F5DFCB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Validation:</a:t>
            </a:r>
            <a:r>
              <a:rPr sz="1400" b="1" spc="-6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Use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box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plots</a:t>
            </a:r>
            <a:r>
              <a:rPr sz="14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regression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analysis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to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explore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how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cancer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20" dirty="0">
                <a:solidFill>
                  <a:srgbClr val="F5DFCB"/>
                </a:solidFill>
                <a:latin typeface="Lucida Sans Unicode"/>
                <a:cs typeface="Lucida Sans Unicode"/>
              </a:rPr>
              <a:t>risk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varies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across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different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age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groups</a:t>
            </a:r>
            <a:r>
              <a:rPr sz="1400" spc="-2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4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gender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distributions</a:t>
            </a: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lvl="1">
              <a:lnSpc>
                <a:spcPct val="100000"/>
              </a:lnSpc>
              <a:spcBef>
                <a:spcPts val="1375"/>
              </a:spcBef>
              <a:buClr>
                <a:srgbClr val="424242"/>
              </a:buClr>
              <a:buFont typeface="Wingdings"/>
              <a:buChar char=""/>
            </a:pP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469900" marR="382905" indent="138430">
              <a:lnSpc>
                <a:spcPct val="105000"/>
              </a:lnSpc>
              <a:buClr>
                <a:srgbClr val="424242"/>
              </a:buClr>
              <a:buSzPct val="78571"/>
              <a:buFont typeface="Times New Roman"/>
              <a:buChar char="○"/>
              <a:tabLst>
                <a:tab pos="608330" algn="l"/>
              </a:tabLst>
            </a:pPr>
            <a:r>
              <a:rPr sz="14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Hypothesis</a:t>
            </a:r>
            <a:r>
              <a:rPr sz="1400" b="1" spc="-6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2:</a:t>
            </a:r>
            <a:r>
              <a:rPr sz="1400" b="1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Certain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countries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ethnicities</a:t>
            </a:r>
            <a:r>
              <a:rPr sz="1400" spc="-5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have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higher</a:t>
            </a:r>
            <a:r>
              <a:rPr sz="14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prevalence</a:t>
            </a:r>
            <a:r>
              <a:rPr sz="1400" spc="-6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of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thyroid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cancer</a:t>
            </a:r>
            <a:r>
              <a:rPr sz="14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due</a:t>
            </a:r>
            <a:r>
              <a:rPr sz="1400" spc="-5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to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genetic</a:t>
            </a:r>
            <a:r>
              <a:rPr sz="1400" spc="-5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environmental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factors</a:t>
            </a: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1212850" marR="5080" lvl="1" indent="-285750">
              <a:lnSpc>
                <a:spcPct val="105100"/>
              </a:lnSpc>
              <a:spcBef>
                <a:spcPts val="1765"/>
              </a:spcBef>
              <a:buFont typeface="Wingdings"/>
              <a:buChar char=""/>
              <a:tabLst>
                <a:tab pos="1212850" algn="l"/>
                <a:tab pos="1268095" algn="l"/>
              </a:tabLst>
            </a:pPr>
            <a:r>
              <a:rPr sz="1100" dirty="0">
                <a:solidFill>
                  <a:srgbClr val="F5DFCB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Validation:</a:t>
            </a:r>
            <a:r>
              <a:rPr sz="1400" b="1" spc="-7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Conduct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geospatial</a:t>
            </a:r>
            <a:r>
              <a:rPr sz="14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analysis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4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visualize</a:t>
            </a:r>
            <a:r>
              <a:rPr sz="1400" spc="-6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the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distribution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of</a:t>
            </a:r>
            <a:r>
              <a:rPr sz="14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thyroid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cancer</a:t>
            </a:r>
            <a:r>
              <a:rPr sz="1400" spc="-5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cases</a:t>
            </a:r>
            <a:r>
              <a:rPr sz="1400" spc="-5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across</a:t>
            </a:r>
            <a:r>
              <a:rPr sz="14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F5DFCB"/>
                </a:solidFill>
                <a:latin typeface="Lucida Sans Unicode"/>
                <a:cs typeface="Lucida Sans Unicode"/>
              </a:rPr>
              <a:t>different</a:t>
            </a:r>
            <a:r>
              <a:rPr sz="1400" spc="-5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regions.</a:t>
            </a: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54518" y="4479797"/>
            <a:ext cx="1061720" cy="553720"/>
            <a:chOff x="7954518" y="4479797"/>
            <a:chExt cx="1061720" cy="553720"/>
          </a:xfrm>
        </p:grpSpPr>
        <p:sp>
          <p:nvSpPr>
            <p:cNvPr id="11" name="object 11"/>
            <p:cNvSpPr/>
            <p:nvPr/>
          </p:nvSpPr>
          <p:spPr>
            <a:xfrm>
              <a:off x="7959471" y="4484750"/>
              <a:ext cx="1051560" cy="543560"/>
            </a:xfrm>
            <a:custGeom>
              <a:avLst/>
              <a:gdLst/>
              <a:ahLst/>
              <a:cxnLst/>
              <a:rect l="l" t="t" r="r" b="b"/>
              <a:pathLst>
                <a:path w="1051559" h="543560">
                  <a:moveTo>
                    <a:pt x="1051559" y="0"/>
                  </a:moveTo>
                  <a:lnTo>
                    <a:pt x="0" y="0"/>
                  </a:lnTo>
                  <a:lnTo>
                    <a:pt x="0" y="543306"/>
                  </a:lnTo>
                  <a:lnTo>
                    <a:pt x="1051559" y="543306"/>
                  </a:lnTo>
                  <a:lnTo>
                    <a:pt x="1051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59471" y="4484750"/>
              <a:ext cx="1051560" cy="543560"/>
            </a:xfrm>
            <a:custGeom>
              <a:avLst/>
              <a:gdLst/>
              <a:ahLst/>
              <a:cxnLst/>
              <a:rect l="l" t="t" r="r" b="b"/>
              <a:pathLst>
                <a:path w="1051559" h="543560">
                  <a:moveTo>
                    <a:pt x="0" y="543306"/>
                  </a:moveTo>
                  <a:lnTo>
                    <a:pt x="1051559" y="543306"/>
                  </a:lnTo>
                  <a:lnTo>
                    <a:pt x="1051559" y="0"/>
                  </a:lnTo>
                  <a:lnTo>
                    <a:pt x="0" y="0"/>
                  </a:lnTo>
                  <a:lnTo>
                    <a:pt x="0" y="543306"/>
                  </a:lnTo>
                  <a:close/>
                </a:path>
              </a:pathLst>
            </a:custGeom>
            <a:ln w="9906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7106" y="4592573"/>
              <a:ext cx="795527" cy="351282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>
                <a:solidFill>
                  <a:srgbClr val="F5DFCB"/>
                </a:solidFill>
              </a:rPr>
              <a:t>Overview</a:t>
            </a:r>
            <a:endParaRPr sz="2900" dirty="0">
              <a:solidFill>
                <a:srgbClr val="F5DFCB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2CC3FA-564A-6CB7-BD64-41807B8B7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7169F12-1F6B-82AE-F9A1-72DA0265D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90867"/>
            <a:ext cx="8534400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164" y="895350"/>
            <a:ext cx="3965575" cy="45461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GB" sz="1400" b="1" dirty="0">
              <a:solidFill>
                <a:srgbClr val="F5DFCB"/>
              </a:solidFill>
              <a:latin typeface="Consolas" panose="020B0609020204030204" pitchFamily="49" charset="0"/>
            </a:endParaRPr>
          </a:p>
          <a:p>
            <a:pPr marL="228600" indent="-228600">
              <a:lnSpc>
                <a:spcPts val="1425"/>
              </a:lnSpc>
              <a:buAutoNum type="arabicPeriod"/>
            </a:pPr>
            <a:r>
              <a:rPr lang="en-GB" sz="1200" b="1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Summary Statistics (Sales &amp; Shipments)</a:t>
            </a:r>
          </a:p>
          <a:p>
            <a:pPr marL="228600" indent="-228600">
              <a:lnSpc>
                <a:spcPts val="1425"/>
              </a:lnSpc>
              <a:buAutoNum type="arabicPeriod"/>
            </a:pPr>
            <a:endParaRPr lang="en-GB" sz="1200" b="0" dirty="0">
              <a:solidFill>
                <a:srgbClr val="F5DFCB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Average Sales Amount per Transaction:</a:t>
            </a: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$5,652.31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Standard Deviation of Sales</a:t>
            </a: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 $4,102.44 (indicating high variability)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Minimum Sale</a:t>
            </a: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 $7.00 | </a:t>
            </a:r>
            <a:r>
              <a:rPr lang="en-GB" sz="1200" b="1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Maximum Sale</a:t>
            </a: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 $22,050.00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Median Sales Amount: $4,868.50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Average Boxes Shipped per Transaction: 161.8</a:t>
            </a:r>
          </a:p>
          <a:p>
            <a:pPr>
              <a:lnSpc>
                <a:spcPts val="1425"/>
              </a:lnSpc>
              <a:buNone/>
            </a:pPr>
            <a:b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1200" b="1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2. Correlation Analysis</a:t>
            </a:r>
          </a:p>
          <a:p>
            <a:pPr>
              <a:lnSpc>
                <a:spcPts val="1425"/>
              </a:lnSpc>
              <a:buNone/>
            </a:pPr>
            <a:endParaRPr lang="en-GB" sz="1200" b="1" dirty="0">
              <a:solidFill>
                <a:srgbClr val="F5DFCB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lvl="2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 Sales Amount vs. Boxes Shipped: -0.0188 (Weak Negative Correlation). </a:t>
            </a:r>
          </a:p>
          <a:p>
            <a:pPr marL="171450" lvl="2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5DFCB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lvl="2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This suggests that increasing the number of boxes shipped does not strongly impact total revenue. Some high-revenue sales may involve fewer boxes but premium-priced chocolates</a:t>
            </a:r>
          </a:p>
          <a:p>
            <a:pPr>
              <a:lnSpc>
                <a:spcPts val="1425"/>
              </a:lnSpc>
            </a:pPr>
            <a:br>
              <a:rPr lang="en-GB" sz="1400" b="0" dirty="0">
                <a:solidFill>
                  <a:srgbClr val="F5DFCB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F5DFC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sz="1400" b="0" dirty="0">
                <a:solidFill>
                  <a:srgbClr val="F5DFCB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F5DFC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1416" y="314451"/>
            <a:ext cx="3723640" cy="4749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05000"/>
              </a:lnSpc>
              <a:spcBef>
                <a:spcPts val="100"/>
              </a:spcBef>
              <a:buSzPct val="118181"/>
              <a:tabLst>
                <a:tab pos="298450" algn="l"/>
              </a:tabLst>
            </a:pPr>
            <a:r>
              <a:rPr lang="en-GB" sz="1200" b="1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3. Top 5 Countries by Total Sales Revenue</a:t>
            </a:r>
          </a:p>
          <a:p>
            <a:pPr marL="12065" marR="5080" algn="just">
              <a:lnSpc>
                <a:spcPct val="105000"/>
              </a:lnSpc>
              <a:spcBef>
                <a:spcPts val="100"/>
              </a:spcBef>
              <a:buSzPct val="118181"/>
              <a:tabLst>
                <a:tab pos="298450" algn="l"/>
              </a:tabLst>
            </a:pPr>
            <a:endParaRPr lang="en-GB" sz="1200" b="1" spc="-1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Australia ($1,137,367),  UK  ($1,051,792), India ($1,045,800), USA ($1,035,349) and Canada – ($962,899)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b="0" dirty="0">
              <a:solidFill>
                <a:srgbClr val="F5DFCB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Australia leads in total sales, followed closely by UK and India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b="0" dirty="0">
              <a:solidFill>
                <a:srgbClr val="F5DFCB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India’s high sales suggest strong demand despite potentially different market dynamics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5DFCB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ts val="1425"/>
              </a:lnSpc>
            </a:pPr>
            <a:r>
              <a:rPr lang="en-GB" sz="1200" b="1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4. Top 5 Best-Selling Chocolate Products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b="0" dirty="0">
              <a:solidFill>
                <a:srgbClr val="F5DFCB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Smooth Silky Salty ($349,692), 50% Dark Bites  ($341,712), White Choc ($329,147), Peanut Butter Cubes ($324,842), Eclairs ($312,445)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b="0" dirty="0">
              <a:solidFill>
                <a:srgbClr val="F5DFCB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Dark chocolate &amp; peanut butter varieties perform well, suggesting a preference for premium or unique flavours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b="0" dirty="0">
              <a:solidFill>
                <a:srgbClr val="F5DFCB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Smooth Silky Salty is the best-selling product, potentially due to unique taste or marketing strategies</a:t>
            </a:r>
          </a:p>
          <a:p>
            <a:pPr marL="183515" marR="5080" indent="-171450" algn="just">
              <a:lnSpc>
                <a:spcPct val="105000"/>
              </a:lnSpc>
              <a:spcBef>
                <a:spcPts val="100"/>
              </a:spcBef>
              <a:buSzPct val="118181"/>
              <a:buFont typeface="Arial" panose="020B0604020202020204" pitchFamily="34" charset="0"/>
              <a:buChar char="•"/>
              <a:tabLst>
                <a:tab pos="298450" algn="l"/>
              </a:tabLst>
            </a:pPr>
            <a:endParaRPr lang="en-GB"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730" y="314451"/>
            <a:ext cx="8130539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5DFCB"/>
                </a:solidFill>
              </a:rPr>
              <a:t>Insights</a:t>
            </a:r>
            <a:r>
              <a:rPr spc="-65" dirty="0">
                <a:solidFill>
                  <a:srgbClr val="F5DFCB"/>
                </a:solidFill>
              </a:rPr>
              <a:t> </a:t>
            </a:r>
            <a:r>
              <a:rPr dirty="0">
                <a:solidFill>
                  <a:srgbClr val="F5DFCB"/>
                </a:solidFill>
              </a:rPr>
              <a:t>&amp;</a:t>
            </a:r>
            <a:r>
              <a:rPr spc="-60" dirty="0">
                <a:solidFill>
                  <a:srgbClr val="F5DFCB"/>
                </a:solidFill>
              </a:rPr>
              <a:t> </a:t>
            </a:r>
            <a:r>
              <a:rPr spc="-10" dirty="0">
                <a:solidFill>
                  <a:srgbClr val="F5DFCB"/>
                </a:solidFill>
              </a:rPr>
              <a:t>Finding</a:t>
            </a:r>
          </a:p>
        </p:txBody>
      </p:sp>
      <p:sp>
        <p:nvSpPr>
          <p:cNvPr id="6" name="object 6"/>
          <p:cNvSpPr/>
          <p:nvPr/>
        </p:nvSpPr>
        <p:spPr>
          <a:xfrm>
            <a:off x="4805934" y="1022603"/>
            <a:ext cx="6985" cy="3477260"/>
          </a:xfrm>
          <a:custGeom>
            <a:avLst/>
            <a:gdLst/>
            <a:ahLst/>
            <a:cxnLst/>
            <a:rect l="l" t="t" r="r" b="b"/>
            <a:pathLst>
              <a:path w="6985" h="3477260">
                <a:moveTo>
                  <a:pt x="0" y="0"/>
                </a:moveTo>
                <a:lnTo>
                  <a:pt x="6604" y="3476701"/>
                </a:lnTo>
              </a:path>
            </a:pathLst>
          </a:custGeom>
          <a:ln w="28956">
            <a:solidFill>
              <a:srgbClr val="F5DF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B7FCB9-86C8-AC1B-BA7A-C9A357A2C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66A6DC-719E-6B48-B727-2FB28E786DEC}"/>
              </a:ext>
            </a:extLst>
          </p:cNvPr>
          <p:cNvSpPr txBox="1"/>
          <p:nvPr/>
        </p:nvSpPr>
        <p:spPr>
          <a:xfrm>
            <a:off x="514164" y="895350"/>
            <a:ext cx="3965575" cy="3248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GB" sz="1400" b="1" dirty="0">
              <a:solidFill>
                <a:srgbClr val="F5DFCB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200" b="1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5. Monthly Sales Trend (First 7 Months of 2022)</a:t>
            </a:r>
          </a:p>
          <a:p>
            <a:pPr marL="228600" indent="-228600">
              <a:lnSpc>
                <a:spcPts val="1425"/>
              </a:lnSpc>
              <a:buAutoNum type="arabicPeriod"/>
            </a:pPr>
            <a:endParaRPr lang="en-GB" sz="1200" b="1" dirty="0">
              <a:solidFill>
                <a:srgbClr val="F5DFCB"/>
              </a:solidFill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28600" indent="-22860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January 2022: $896,105, February 2022: $699,377, March 2022: $749,483, April 2022: $674,051, May 2022: $752,892</a:t>
            </a:r>
          </a:p>
          <a:p>
            <a:pPr marL="228600" indent="-22860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5DFCB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28600" indent="-22860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January has the highest sales (possibly due to post-holiday chocolate purchases)</a:t>
            </a:r>
          </a:p>
          <a:p>
            <a:pPr marL="228600" indent="-22860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5DFCB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28600" indent="-22860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 drop in February and April, suggesting potential seasonality effects</a:t>
            </a:r>
          </a:p>
          <a:p>
            <a:pPr marL="228600" indent="-22860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F5DFCB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28600" indent="-22860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F5DFCB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Sales increase in June again, maybe due to summer holidays</a:t>
            </a:r>
            <a:br>
              <a:rPr lang="en-GB" sz="1400" b="0" dirty="0">
                <a:solidFill>
                  <a:srgbClr val="F5DFCB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F5DFC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sz="1400" b="0" dirty="0">
                <a:solidFill>
                  <a:srgbClr val="F5DFCB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F5DFC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BCB0EC7-A7D2-A7D5-8339-EE4B37905A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730" y="314451"/>
            <a:ext cx="8130539" cy="489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5DFCB"/>
                </a:solidFill>
              </a:rPr>
              <a:t>Insights</a:t>
            </a:r>
            <a:r>
              <a:rPr spc="-65" dirty="0">
                <a:solidFill>
                  <a:srgbClr val="F5DFCB"/>
                </a:solidFill>
              </a:rPr>
              <a:t> </a:t>
            </a:r>
            <a:r>
              <a:rPr dirty="0">
                <a:solidFill>
                  <a:srgbClr val="F5DFCB"/>
                </a:solidFill>
              </a:rPr>
              <a:t>&amp;</a:t>
            </a:r>
            <a:r>
              <a:rPr spc="-60" dirty="0">
                <a:solidFill>
                  <a:srgbClr val="F5DFCB"/>
                </a:solidFill>
              </a:rPr>
              <a:t> </a:t>
            </a:r>
            <a:r>
              <a:rPr spc="-10" dirty="0">
                <a:solidFill>
                  <a:srgbClr val="F5DFCB"/>
                </a:solidFill>
              </a:rPr>
              <a:t>Finding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FD13A8C-8ADA-1DF7-B98F-823ED952A309}"/>
              </a:ext>
            </a:extLst>
          </p:cNvPr>
          <p:cNvSpPr/>
          <p:nvPr/>
        </p:nvSpPr>
        <p:spPr>
          <a:xfrm>
            <a:off x="4805934" y="1022603"/>
            <a:ext cx="6985" cy="3477260"/>
          </a:xfrm>
          <a:custGeom>
            <a:avLst/>
            <a:gdLst/>
            <a:ahLst/>
            <a:cxnLst/>
            <a:rect l="l" t="t" r="r" b="b"/>
            <a:pathLst>
              <a:path w="6985" h="3477260">
                <a:moveTo>
                  <a:pt x="0" y="0"/>
                </a:moveTo>
                <a:lnTo>
                  <a:pt x="6604" y="3476701"/>
                </a:lnTo>
              </a:path>
            </a:pathLst>
          </a:custGeom>
          <a:ln w="28956">
            <a:solidFill>
              <a:srgbClr val="F5DF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842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DF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602" y="798956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913" y="499491"/>
                </a:moveTo>
                <a:lnTo>
                  <a:pt x="500481" y="296799"/>
                </a:lnTo>
                <a:lnTo>
                  <a:pt x="499872" y="0"/>
                </a:lnTo>
                <a:lnTo>
                  <a:pt x="202692" y="0"/>
                </a:lnTo>
                <a:lnTo>
                  <a:pt x="0" y="0"/>
                </a:lnTo>
                <a:lnTo>
                  <a:pt x="2387" y="49123"/>
                </a:lnTo>
                <a:lnTo>
                  <a:pt x="9207" y="95923"/>
                </a:lnTo>
                <a:lnTo>
                  <a:pt x="20256" y="141198"/>
                </a:lnTo>
                <a:lnTo>
                  <a:pt x="35306" y="184772"/>
                </a:lnTo>
                <a:lnTo>
                  <a:pt x="54178" y="226415"/>
                </a:lnTo>
                <a:lnTo>
                  <a:pt x="76631" y="265912"/>
                </a:lnTo>
                <a:lnTo>
                  <a:pt x="102489" y="303060"/>
                </a:lnTo>
                <a:lnTo>
                  <a:pt x="131508" y="337667"/>
                </a:lnTo>
                <a:lnTo>
                  <a:pt x="163487" y="369493"/>
                </a:lnTo>
                <a:lnTo>
                  <a:pt x="198221" y="398360"/>
                </a:lnTo>
                <a:lnTo>
                  <a:pt x="235508" y="424027"/>
                </a:lnTo>
                <a:lnTo>
                  <a:pt x="275132" y="446316"/>
                </a:lnTo>
                <a:lnTo>
                  <a:pt x="316877" y="464985"/>
                </a:lnTo>
                <a:lnTo>
                  <a:pt x="360540" y="479856"/>
                </a:lnTo>
                <a:lnTo>
                  <a:pt x="405904" y="490702"/>
                </a:lnTo>
                <a:lnTo>
                  <a:pt x="452755" y="497319"/>
                </a:lnTo>
                <a:lnTo>
                  <a:pt x="500913" y="499491"/>
                </a:lnTo>
                <a:close/>
              </a:path>
            </a:pathLst>
          </a:custGeom>
          <a:solidFill>
            <a:srgbClr val="424242">
              <a:alpha val="1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2522" y="672084"/>
            <a:ext cx="44653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24242"/>
                </a:solidFill>
                <a:latin typeface="Trebuchet MS"/>
                <a:cs typeface="Trebuchet MS"/>
              </a:rPr>
              <a:t>Collaboration</a:t>
            </a:r>
            <a:r>
              <a:rPr sz="2800" spc="9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424242"/>
                </a:solidFill>
                <a:latin typeface="Trebuchet MS"/>
                <a:cs typeface="Trebuchet MS"/>
              </a:rPr>
              <a:t>&amp;</a:t>
            </a:r>
            <a:r>
              <a:rPr sz="2800" spc="114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24242"/>
                </a:solidFill>
                <a:latin typeface="Trebuchet MS"/>
                <a:cs typeface="Trebuchet MS"/>
              </a:rPr>
              <a:t>Outcomes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494" y="1927860"/>
            <a:ext cx="2326640" cy="16305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>
              <a:lnSpc>
                <a:spcPts val="1140"/>
              </a:lnSpc>
              <a:spcBef>
                <a:spcPts val="190"/>
              </a:spcBef>
            </a:pP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Are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you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happy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with</a:t>
            </a:r>
            <a:r>
              <a:rPr sz="100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the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final</a:t>
            </a:r>
            <a:r>
              <a:rPr sz="100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product? </a:t>
            </a:r>
            <a:r>
              <a:rPr sz="10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Yes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>
              <a:lnSpc>
                <a:spcPts val="1170"/>
              </a:lnSpc>
              <a:spcBef>
                <a:spcPts val="1110"/>
              </a:spcBef>
            </a:pP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What</a:t>
            </a:r>
            <a:r>
              <a:rPr sz="1000" b="1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do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you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hope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to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achieve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in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the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>
              <a:lnSpc>
                <a:spcPts val="1170"/>
              </a:lnSpc>
            </a:pP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next</a:t>
            </a:r>
            <a:r>
              <a:rPr sz="1000" b="1" spc="1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development</a:t>
            </a:r>
            <a:r>
              <a:rPr sz="1000" b="1" spc="-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cycle?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R="83820">
              <a:lnSpc>
                <a:spcPts val="1140"/>
              </a:lnSpc>
              <a:spcBef>
                <a:spcPts val="1200"/>
              </a:spcBef>
            </a:pPr>
            <a:r>
              <a:rPr lang="en-GB"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Create sales forecast for next months</a:t>
            </a:r>
          </a:p>
          <a:p>
            <a:pPr marR="83820">
              <a:lnSpc>
                <a:spcPts val="1140"/>
              </a:lnSpc>
              <a:spcBef>
                <a:spcPts val="1200"/>
              </a:spcBef>
            </a:pP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What</a:t>
            </a:r>
            <a:r>
              <a:rPr sz="1000" b="1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would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you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do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differently</a:t>
            </a:r>
            <a:r>
              <a:rPr sz="100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if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you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could</a:t>
            </a:r>
            <a:r>
              <a:rPr sz="1000" b="1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start</a:t>
            </a:r>
            <a:r>
              <a:rPr sz="100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again?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494" y="3848353"/>
            <a:ext cx="2383790" cy="31483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080">
              <a:lnSpc>
                <a:spcPct val="95000"/>
              </a:lnSpc>
              <a:spcBef>
                <a:spcPts val="160"/>
              </a:spcBef>
            </a:pPr>
            <a:r>
              <a:rPr lang="en-GB"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Maybe select dataset with more months or years recorded data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6129" y="1907794"/>
            <a:ext cx="2619375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 marR="77089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Problems</a:t>
            </a:r>
            <a:r>
              <a:rPr sz="100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that</a:t>
            </a:r>
            <a:r>
              <a:rPr sz="100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arose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during development?: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1290">
              <a:lnSpc>
                <a:spcPct val="100000"/>
              </a:lnSpc>
              <a:spcBef>
                <a:spcPts val="1200"/>
              </a:spcBef>
            </a:pPr>
            <a:r>
              <a:rPr sz="1000" dirty="0">
                <a:solidFill>
                  <a:srgbClr val="424242"/>
                </a:solidFill>
                <a:latin typeface="Lucida Sans Unicode"/>
                <a:cs typeface="Lucida Sans Unicode"/>
              </a:rPr>
              <a:t>Git</a:t>
            </a:r>
            <a:r>
              <a:rPr sz="1000" spc="-10" dirty="0">
                <a:solidFill>
                  <a:srgbClr val="424242"/>
                </a:solidFill>
                <a:latin typeface="Lucida Sans Unicode"/>
                <a:cs typeface="Lucida Sans Unicode"/>
              </a:rPr>
              <a:t> collaboration</a:t>
            </a:r>
            <a:endParaRPr sz="1000" dirty="0">
              <a:latin typeface="Lucida Sans Unicode"/>
              <a:cs typeface="Lucida Sans Unicode"/>
            </a:endParaRPr>
          </a:p>
          <a:p>
            <a:pPr marL="161290" marR="314325">
              <a:lnSpc>
                <a:spcPct val="100000"/>
              </a:lnSpc>
              <a:spcBef>
                <a:spcPts val="1200"/>
              </a:spcBef>
            </a:pP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In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group</a:t>
            </a:r>
            <a:r>
              <a:rPr sz="1000" b="1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conflicts</a:t>
            </a:r>
            <a:r>
              <a:rPr sz="100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and</a:t>
            </a:r>
            <a:r>
              <a:rPr sz="1000" b="1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resolutions? </a:t>
            </a:r>
            <a:r>
              <a:rPr sz="1000" spc="-25" dirty="0">
                <a:solidFill>
                  <a:srgbClr val="424242"/>
                </a:solidFill>
                <a:latin typeface="Lucida Sans Unicode"/>
                <a:cs typeface="Lucida Sans Unicode"/>
              </a:rPr>
              <a:t>No</a:t>
            </a:r>
            <a:endParaRPr sz="1000" dirty="0">
              <a:latin typeface="Lucida Sans Unicode"/>
              <a:cs typeface="Lucida Sans Unicode"/>
            </a:endParaRPr>
          </a:p>
          <a:p>
            <a:pPr marL="161290" marR="317500">
              <a:lnSpc>
                <a:spcPct val="100000"/>
              </a:lnSpc>
              <a:spcBef>
                <a:spcPts val="1200"/>
              </a:spcBef>
            </a:pP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Did</a:t>
            </a:r>
            <a:r>
              <a:rPr sz="10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you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find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any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of</a:t>
            </a:r>
            <a:r>
              <a:rPr sz="100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the</a:t>
            </a:r>
            <a:r>
              <a:rPr sz="1000" b="1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10" dirty="0" err="1">
                <a:solidFill>
                  <a:srgbClr val="714737"/>
                </a:solidFill>
                <a:latin typeface="Lucida Sans Unicode"/>
                <a:cs typeface="Lucida Sans Unicode"/>
              </a:rPr>
              <a:t>behaviour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related</a:t>
            </a:r>
            <a:r>
              <a:rPr sz="1000" b="1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content</a:t>
            </a:r>
            <a:r>
              <a:rPr sz="1000" b="1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useful?</a:t>
            </a:r>
            <a:r>
              <a:rPr sz="1000" b="1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Teamwork,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problem</a:t>
            </a:r>
            <a:r>
              <a:rPr sz="1000" b="1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solving</a:t>
            </a:r>
            <a:r>
              <a:rPr sz="1000" b="1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b="1" spc="-20" dirty="0" err="1">
                <a:solidFill>
                  <a:srgbClr val="714737"/>
                </a:solidFill>
                <a:latin typeface="Lucida Sans Unicode"/>
                <a:cs typeface="Lucida Sans Unicode"/>
              </a:rPr>
              <a:t>etc</a:t>
            </a:r>
            <a:r>
              <a:rPr sz="1000" b="1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?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1290" marR="481965">
              <a:lnSpc>
                <a:spcPct val="100000"/>
              </a:lnSpc>
              <a:spcBef>
                <a:spcPts val="1200"/>
              </a:spcBef>
            </a:pPr>
            <a:r>
              <a:rPr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Yes,</a:t>
            </a:r>
            <a:r>
              <a:rPr sz="1000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mindful</a:t>
            </a:r>
            <a:r>
              <a:rPr sz="1000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collaboration</a:t>
            </a:r>
            <a:r>
              <a:rPr sz="1000" spc="-6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and </a:t>
            </a:r>
            <a:r>
              <a:rPr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problem-</a:t>
            </a:r>
            <a:r>
              <a:rPr sz="1000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solving,</a:t>
            </a:r>
            <a:r>
              <a:rPr sz="1000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work</a:t>
            </a:r>
            <a:r>
              <a:rPr sz="10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division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1290">
              <a:lnSpc>
                <a:spcPct val="100000"/>
              </a:lnSpc>
              <a:spcBef>
                <a:spcPts val="1200"/>
              </a:spcBef>
            </a:pPr>
            <a:r>
              <a:rPr sz="10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Interactivity:</a:t>
            </a:r>
            <a:r>
              <a:rPr sz="1000" b="1" spc="-5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714737"/>
                </a:solidFill>
                <a:latin typeface="Lucida Sans Unicode"/>
                <a:cs typeface="Lucida Sans Unicode"/>
              </a:rPr>
              <a:t>Overall</a:t>
            </a:r>
            <a:r>
              <a:rPr sz="1000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good</a:t>
            </a:r>
            <a:endParaRPr sz="1000" dirty="0">
              <a:solidFill>
                <a:srgbClr val="714737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0967" y="1901698"/>
            <a:ext cx="2619375" cy="2326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 marR="647700">
              <a:lnSpc>
                <a:spcPct val="114799"/>
              </a:lnSpc>
              <a:spcBef>
                <a:spcPts val="100"/>
              </a:spcBef>
            </a:pP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Overall</a:t>
            </a:r>
            <a:r>
              <a:rPr sz="105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group</a:t>
            </a:r>
            <a:r>
              <a:rPr sz="105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dynamic: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Good,</a:t>
            </a:r>
            <a:r>
              <a:rPr sz="1050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friendly,</a:t>
            </a:r>
            <a:r>
              <a:rPr sz="1050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professional</a:t>
            </a:r>
            <a:endParaRPr sz="105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655" marR="290830">
              <a:lnSpc>
                <a:spcPct val="114900"/>
              </a:lnSpc>
              <a:spcBef>
                <a:spcPts val="1200"/>
              </a:spcBef>
            </a:pP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Overall</a:t>
            </a:r>
            <a:r>
              <a:rPr sz="105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satisfaction:</a:t>
            </a:r>
            <a:r>
              <a:rPr sz="1050" b="1" spc="31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9/10</a:t>
            </a:r>
            <a:r>
              <a:rPr sz="1050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(-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1</a:t>
            </a:r>
            <a:r>
              <a:rPr sz="105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05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sales forecast</a:t>
            </a:r>
            <a:r>
              <a:rPr sz="1050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)</a:t>
            </a:r>
            <a:endParaRPr sz="105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655" marR="880744">
              <a:lnSpc>
                <a:spcPct val="114799"/>
              </a:lnSpc>
              <a:spcBef>
                <a:spcPts val="1210"/>
              </a:spcBef>
            </a:pP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What</a:t>
            </a:r>
            <a:r>
              <a:rPr sz="1050" b="1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we</a:t>
            </a:r>
            <a:r>
              <a:rPr sz="105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learned:</a:t>
            </a:r>
            <a:r>
              <a:rPr sz="105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05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Working with new team members</a:t>
            </a:r>
            <a:endParaRPr sz="105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655" marR="293370">
              <a:lnSpc>
                <a:spcPct val="114900"/>
              </a:lnSpc>
              <a:spcBef>
                <a:spcPts val="1200"/>
              </a:spcBef>
            </a:pP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Our</a:t>
            </a:r>
            <a:r>
              <a:rPr sz="105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experiences:</a:t>
            </a:r>
            <a:r>
              <a:rPr sz="1050" b="1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05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W</a:t>
            </a:r>
            <a:r>
              <a:rPr sz="105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e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had</a:t>
            </a:r>
            <a:r>
              <a:rPr sz="1050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good</a:t>
            </a:r>
            <a:r>
              <a:rPr sz="1050" spc="-1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troubleshooting</a:t>
            </a:r>
            <a:r>
              <a:rPr sz="1050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and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mindset</a:t>
            </a:r>
            <a:r>
              <a:rPr sz="1050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for</a:t>
            </a:r>
            <a:r>
              <a:rPr sz="1050" spc="-1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dirty="0">
                <a:solidFill>
                  <a:srgbClr val="714737"/>
                </a:solidFill>
                <a:latin typeface="Lucida Sans Unicode"/>
                <a:cs typeface="Lucida Sans Unicode"/>
              </a:rPr>
              <a:t>the</a:t>
            </a:r>
            <a:r>
              <a:rPr sz="105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05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project</a:t>
            </a:r>
            <a:endParaRPr sz="1050" dirty="0">
              <a:solidFill>
                <a:srgbClr val="714737"/>
              </a:solidFill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054" y="1299972"/>
            <a:ext cx="2629535" cy="468000"/>
          </a:xfrm>
          <a:prstGeom prst="rect">
            <a:avLst/>
          </a:prstGeom>
          <a:solidFill>
            <a:srgbClr val="714737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1400" b="1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Outcomes</a:t>
            </a: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2434" y="1304925"/>
            <a:ext cx="2628900" cy="3416935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3416808"/>
                </a:moveTo>
                <a:lnTo>
                  <a:pt x="2628900" y="3416808"/>
                </a:lnTo>
                <a:lnTo>
                  <a:pt x="2628900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9906">
            <a:solidFill>
              <a:srgbClr val="714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21177" y="1299972"/>
            <a:ext cx="2632075" cy="468000"/>
          </a:xfrm>
          <a:prstGeom prst="rect">
            <a:avLst/>
          </a:prstGeom>
          <a:solidFill>
            <a:srgbClr val="714737"/>
          </a:solidFill>
        </p:spPr>
        <p:txBody>
          <a:bodyPr vert="horz" wrap="square" lIns="0" tIns="104775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825"/>
              </a:spcBef>
            </a:pPr>
            <a:r>
              <a:rPr sz="14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Development</a:t>
            </a:r>
            <a:r>
              <a:rPr sz="1400" b="1" spc="-9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400" b="1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Problems</a:t>
            </a: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21177" y="1304925"/>
            <a:ext cx="2628900" cy="3416935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3416808"/>
                </a:moveTo>
                <a:lnTo>
                  <a:pt x="2628900" y="3416808"/>
                </a:lnTo>
                <a:lnTo>
                  <a:pt x="2628900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9906">
            <a:solidFill>
              <a:srgbClr val="714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16015" y="1304925"/>
            <a:ext cx="2628900" cy="3416935"/>
          </a:xfrm>
          <a:custGeom>
            <a:avLst/>
            <a:gdLst/>
            <a:ahLst/>
            <a:cxnLst/>
            <a:rect l="l" t="t" r="r" b="b"/>
            <a:pathLst>
              <a:path w="2628900" h="3416935">
                <a:moveTo>
                  <a:pt x="0" y="3416808"/>
                </a:moveTo>
                <a:lnTo>
                  <a:pt x="2628900" y="3416808"/>
                </a:lnTo>
                <a:lnTo>
                  <a:pt x="2628900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9906">
            <a:solidFill>
              <a:srgbClr val="714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12585" y="1299972"/>
            <a:ext cx="2632710" cy="468000"/>
          </a:xfrm>
          <a:prstGeom prst="rect">
            <a:avLst/>
          </a:prstGeom>
          <a:solidFill>
            <a:srgbClr val="714737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1400" b="1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Summary</a:t>
            </a:r>
            <a:endParaRPr sz="1400" dirty="0">
              <a:solidFill>
                <a:srgbClr val="F5DFCB"/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14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26401" y="283984"/>
            <a:ext cx="1425575" cy="1424940"/>
          </a:xfrm>
          <a:custGeom>
            <a:avLst/>
            <a:gdLst/>
            <a:ahLst/>
            <a:cxnLst/>
            <a:rect l="l" t="t" r="r" b="b"/>
            <a:pathLst>
              <a:path w="1425575" h="1424939">
                <a:moveTo>
                  <a:pt x="1425016" y="735558"/>
                </a:moveTo>
                <a:lnTo>
                  <a:pt x="1424990" y="689851"/>
                </a:lnTo>
                <a:lnTo>
                  <a:pt x="1422044" y="644309"/>
                </a:lnTo>
                <a:lnTo>
                  <a:pt x="1416227" y="599084"/>
                </a:lnTo>
                <a:lnTo>
                  <a:pt x="1407528" y="554316"/>
                </a:lnTo>
                <a:lnTo>
                  <a:pt x="1395996" y="510159"/>
                </a:lnTo>
                <a:lnTo>
                  <a:pt x="1381658" y="466763"/>
                </a:lnTo>
                <a:lnTo>
                  <a:pt x="1364526" y="424268"/>
                </a:lnTo>
                <a:lnTo>
                  <a:pt x="1344625" y="382828"/>
                </a:lnTo>
                <a:lnTo>
                  <a:pt x="1321981" y="342595"/>
                </a:lnTo>
                <a:lnTo>
                  <a:pt x="1296606" y="303720"/>
                </a:lnTo>
                <a:lnTo>
                  <a:pt x="1268552" y="266331"/>
                </a:lnTo>
                <a:lnTo>
                  <a:pt x="1237818" y="230593"/>
                </a:lnTo>
                <a:lnTo>
                  <a:pt x="1204442" y="196646"/>
                </a:lnTo>
                <a:lnTo>
                  <a:pt x="1168438" y="164642"/>
                </a:lnTo>
                <a:lnTo>
                  <a:pt x="1129842" y="134734"/>
                </a:lnTo>
                <a:lnTo>
                  <a:pt x="1089329" y="107492"/>
                </a:lnTo>
                <a:lnTo>
                  <a:pt x="1047635" y="83375"/>
                </a:lnTo>
                <a:lnTo>
                  <a:pt x="1004938" y="62357"/>
                </a:lnTo>
                <a:lnTo>
                  <a:pt x="961351" y="44411"/>
                </a:lnTo>
                <a:lnTo>
                  <a:pt x="917054" y="29527"/>
                </a:lnTo>
                <a:lnTo>
                  <a:pt x="872172" y="17653"/>
                </a:lnTo>
                <a:lnTo>
                  <a:pt x="826858" y="8801"/>
                </a:lnTo>
                <a:lnTo>
                  <a:pt x="781265" y="2921"/>
                </a:lnTo>
                <a:lnTo>
                  <a:pt x="735533" y="0"/>
                </a:lnTo>
                <a:lnTo>
                  <a:pt x="689825" y="25"/>
                </a:lnTo>
                <a:lnTo>
                  <a:pt x="644283" y="2946"/>
                </a:lnTo>
                <a:lnTo>
                  <a:pt x="599059" y="8750"/>
                </a:lnTo>
                <a:lnTo>
                  <a:pt x="554291" y="17437"/>
                </a:lnTo>
                <a:lnTo>
                  <a:pt x="510120" y="28943"/>
                </a:lnTo>
                <a:lnTo>
                  <a:pt x="466725" y="43268"/>
                </a:lnTo>
                <a:lnTo>
                  <a:pt x="424230" y="60388"/>
                </a:lnTo>
                <a:lnTo>
                  <a:pt x="382778" y="80276"/>
                </a:lnTo>
                <a:lnTo>
                  <a:pt x="342544" y="102920"/>
                </a:lnTo>
                <a:lnTo>
                  <a:pt x="303657" y="128270"/>
                </a:lnTo>
                <a:lnTo>
                  <a:pt x="266268" y="156324"/>
                </a:lnTo>
                <a:lnTo>
                  <a:pt x="230517" y="187045"/>
                </a:lnTo>
                <a:lnTo>
                  <a:pt x="196570" y="220421"/>
                </a:lnTo>
                <a:lnTo>
                  <a:pt x="164579" y="256413"/>
                </a:lnTo>
                <a:lnTo>
                  <a:pt x="134670" y="295008"/>
                </a:lnTo>
                <a:lnTo>
                  <a:pt x="107416" y="335521"/>
                </a:lnTo>
                <a:lnTo>
                  <a:pt x="83312" y="377202"/>
                </a:lnTo>
                <a:lnTo>
                  <a:pt x="62293" y="419912"/>
                </a:lnTo>
                <a:lnTo>
                  <a:pt x="44361" y="463486"/>
                </a:lnTo>
                <a:lnTo>
                  <a:pt x="29476" y="507784"/>
                </a:lnTo>
                <a:lnTo>
                  <a:pt x="17614" y="552665"/>
                </a:lnTo>
                <a:lnTo>
                  <a:pt x="8775" y="597966"/>
                </a:lnTo>
                <a:lnTo>
                  <a:pt x="2908" y="643559"/>
                </a:lnTo>
                <a:lnTo>
                  <a:pt x="0" y="689279"/>
                </a:lnTo>
                <a:lnTo>
                  <a:pt x="25" y="734987"/>
                </a:lnTo>
                <a:lnTo>
                  <a:pt x="2971" y="780516"/>
                </a:lnTo>
                <a:lnTo>
                  <a:pt x="8788" y="825741"/>
                </a:lnTo>
                <a:lnTo>
                  <a:pt x="17475" y="870508"/>
                </a:lnTo>
                <a:lnTo>
                  <a:pt x="29006" y="914666"/>
                </a:lnTo>
                <a:lnTo>
                  <a:pt x="43345" y="958075"/>
                </a:lnTo>
                <a:lnTo>
                  <a:pt x="60464" y="1000569"/>
                </a:lnTo>
                <a:lnTo>
                  <a:pt x="80365" y="1042009"/>
                </a:lnTo>
                <a:lnTo>
                  <a:pt x="102997" y="1082255"/>
                </a:lnTo>
                <a:lnTo>
                  <a:pt x="128358" y="1121143"/>
                </a:lnTo>
                <a:lnTo>
                  <a:pt x="156400" y="1158544"/>
                </a:lnTo>
                <a:lnTo>
                  <a:pt x="187121" y="1194295"/>
                </a:lnTo>
                <a:lnTo>
                  <a:pt x="220484" y="1228255"/>
                </a:lnTo>
                <a:lnTo>
                  <a:pt x="256476" y="1260259"/>
                </a:lnTo>
                <a:lnTo>
                  <a:pt x="295071" y="1290180"/>
                </a:lnTo>
                <a:lnTo>
                  <a:pt x="335597" y="1317434"/>
                </a:lnTo>
                <a:lnTo>
                  <a:pt x="377291" y="1341551"/>
                </a:lnTo>
                <a:lnTo>
                  <a:pt x="420001" y="1362570"/>
                </a:lnTo>
                <a:lnTo>
                  <a:pt x="463588" y="1380502"/>
                </a:lnTo>
                <a:lnTo>
                  <a:pt x="507898" y="1395387"/>
                </a:lnTo>
                <a:lnTo>
                  <a:pt x="552792" y="1407248"/>
                </a:lnTo>
                <a:lnTo>
                  <a:pt x="598106" y="1416100"/>
                </a:lnTo>
                <a:lnTo>
                  <a:pt x="643699" y="1421980"/>
                </a:lnTo>
                <a:lnTo>
                  <a:pt x="689419" y="1424889"/>
                </a:lnTo>
                <a:lnTo>
                  <a:pt x="735139" y="1424863"/>
                </a:lnTo>
                <a:lnTo>
                  <a:pt x="780681" y="1421942"/>
                </a:lnTo>
                <a:lnTo>
                  <a:pt x="825906" y="1416126"/>
                </a:lnTo>
                <a:lnTo>
                  <a:pt x="870673" y="1407439"/>
                </a:lnTo>
                <a:lnTo>
                  <a:pt x="914844" y="1395933"/>
                </a:lnTo>
                <a:lnTo>
                  <a:pt x="958240" y="1381594"/>
                </a:lnTo>
                <a:lnTo>
                  <a:pt x="1000747" y="1364475"/>
                </a:lnTo>
                <a:lnTo>
                  <a:pt x="1042187" y="1344587"/>
                </a:lnTo>
                <a:lnTo>
                  <a:pt x="1082433" y="1321955"/>
                </a:lnTo>
                <a:lnTo>
                  <a:pt x="1121321" y="1296606"/>
                </a:lnTo>
                <a:lnTo>
                  <a:pt x="1158722" y="1268564"/>
                </a:lnTo>
                <a:lnTo>
                  <a:pt x="1194473" y="1237843"/>
                </a:lnTo>
                <a:lnTo>
                  <a:pt x="1228432" y="1204480"/>
                </a:lnTo>
                <a:lnTo>
                  <a:pt x="1260436" y="1168501"/>
                </a:lnTo>
                <a:lnTo>
                  <a:pt x="1290370" y="1129906"/>
                </a:lnTo>
                <a:lnTo>
                  <a:pt x="1317612" y="1089380"/>
                </a:lnTo>
                <a:lnTo>
                  <a:pt x="1341716" y="1047686"/>
                </a:lnTo>
                <a:lnTo>
                  <a:pt x="1362735" y="1004976"/>
                </a:lnTo>
                <a:lnTo>
                  <a:pt x="1380667" y="961390"/>
                </a:lnTo>
                <a:lnTo>
                  <a:pt x="1395552" y="917079"/>
                </a:lnTo>
                <a:lnTo>
                  <a:pt x="1407401" y="872185"/>
                </a:lnTo>
                <a:lnTo>
                  <a:pt x="1416253" y="826871"/>
                </a:lnTo>
                <a:lnTo>
                  <a:pt x="1422120" y="781278"/>
                </a:lnTo>
                <a:lnTo>
                  <a:pt x="1425016" y="73555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96097" y="1920785"/>
            <a:ext cx="569595" cy="569595"/>
          </a:xfrm>
          <a:custGeom>
            <a:avLst/>
            <a:gdLst/>
            <a:ahLst/>
            <a:cxnLst/>
            <a:rect l="l" t="t" r="r" b="b"/>
            <a:pathLst>
              <a:path w="569595" h="569594">
                <a:moveTo>
                  <a:pt x="569429" y="283057"/>
                </a:moveTo>
                <a:lnTo>
                  <a:pt x="565810" y="239522"/>
                </a:lnTo>
                <a:lnTo>
                  <a:pt x="555599" y="197040"/>
                </a:lnTo>
                <a:lnTo>
                  <a:pt x="538937" y="156438"/>
                </a:lnTo>
                <a:lnTo>
                  <a:pt x="515937" y="118529"/>
                </a:lnTo>
                <a:lnTo>
                  <a:pt x="486740" y="84137"/>
                </a:lnTo>
                <a:lnTo>
                  <a:pt x="451485" y="54063"/>
                </a:lnTo>
                <a:lnTo>
                  <a:pt x="411886" y="30010"/>
                </a:lnTo>
                <a:lnTo>
                  <a:pt x="370078" y="13068"/>
                </a:lnTo>
                <a:lnTo>
                  <a:pt x="326872" y="3111"/>
                </a:lnTo>
                <a:lnTo>
                  <a:pt x="283083" y="0"/>
                </a:lnTo>
                <a:lnTo>
                  <a:pt x="239534" y="3619"/>
                </a:lnTo>
                <a:lnTo>
                  <a:pt x="197040" y="13830"/>
                </a:lnTo>
                <a:lnTo>
                  <a:pt x="156413" y="30492"/>
                </a:lnTo>
                <a:lnTo>
                  <a:pt x="118491" y="53492"/>
                </a:lnTo>
                <a:lnTo>
                  <a:pt x="84061" y="82689"/>
                </a:lnTo>
                <a:lnTo>
                  <a:pt x="53975" y="117944"/>
                </a:lnTo>
                <a:lnTo>
                  <a:pt x="29946" y="157543"/>
                </a:lnTo>
                <a:lnTo>
                  <a:pt x="13030" y="199351"/>
                </a:lnTo>
                <a:lnTo>
                  <a:pt x="3086" y="242557"/>
                </a:lnTo>
                <a:lnTo>
                  <a:pt x="0" y="286346"/>
                </a:lnTo>
                <a:lnTo>
                  <a:pt x="3632" y="329895"/>
                </a:lnTo>
                <a:lnTo>
                  <a:pt x="13843" y="372389"/>
                </a:lnTo>
                <a:lnTo>
                  <a:pt x="30518" y="413016"/>
                </a:lnTo>
                <a:lnTo>
                  <a:pt x="53517" y="450938"/>
                </a:lnTo>
                <a:lnTo>
                  <a:pt x="82715" y="485368"/>
                </a:lnTo>
                <a:lnTo>
                  <a:pt x="117983" y="515454"/>
                </a:lnTo>
                <a:lnTo>
                  <a:pt x="157568" y="539483"/>
                </a:lnTo>
                <a:lnTo>
                  <a:pt x="199377" y="556399"/>
                </a:lnTo>
                <a:lnTo>
                  <a:pt x="242582" y="566343"/>
                </a:lnTo>
                <a:lnTo>
                  <a:pt x="286372" y="569429"/>
                </a:lnTo>
                <a:lnTo>
                  <a:pt x="329907" y="565797"/>
                </a:lnTo>
                <a:lnTo>
                  <a:pt x="372389" y="555586"/>
                </a:lnTo>
                <a:lnTo>
                  <a:pt x="412991" y="538911"/>
                </a:lnTo>
                <a:lnTo>
                  <a:pt x="450900" y="515912"/>
                </a:lnTo>
                <a:lnTo>
                  <a:pt x="485292" y="486714"/>
                </a:lnTo>
                <a:lnTo>
                  <a:pt x="515366" y="451446"/>
                </a:lnTo>
                <a:lnTo>
                  <a:pt x="539419" y="411861"/>
                </a:lnTo>
                <a:lnTo>
                  <a:pt x="556361" y="370052"/>
                </a:lnTo>
                <a:lnTo>
                  <a:pt x="566318" y="326847"/>
                </a:lnTo>
                <a:lnTo>
                  <a:pt x="569429" y="28305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4665" y="196913"/>
            <a:ext cx="393065" cy="393065"/>
          </a:xfrm>
          <a:custGeom>
            <a:avLst/>
            <a:gdLst/>
            <a:ahLst/>
            <a:cxnLst/>
            <a:rect l="l" t="t" r="r" b="b"/>
            <a:pathLst>
              <a:path w="393065" h="393065">
                <a:moveTo>
                  <a:pt x="392645" y="186423"/>
                </a:moveTo>
                <a:lnTo>
                  <a:pt x="385813" y="143941"/>
                </a:lnTo>
                <a:lnTo>
                  <a:pt x="369836" y="103784"/>
                </a:lnTo>
                <a:lnTo>
                  <a:pt x="344970" y="67602"/>
                </a:lnTo>
                <a:lnTo>
                  <a:pt x="311480" y="37020"/>
                </a:lnTo>
                <a:lnTo>
                  <a:pt x="271894" y="14820"/>
                </a:lnTo>
                <a:lnTo>
                  <a:pt x="229704" y="2565"/>
                </a:lnTo>
                <a:lnTo>
                  <a:pt x="186550" y="0"/>
                </a:lnTo>
                <a:lnTo>
                  <a:pt x="144068" y="6845"/>
                </a:lnTo>
                <a:lnTo>
                  <a:pt x="103911" y="22847"/>
                </a:lnTo>
                <a:lnTo>
                  <a:pt x="101422" y="24561"/>
                </a:lnTo>
                <a:lnTo>
                  <a:pt x="101295" y="24320"/>
                </a:lnTo>
                <a:lnTo>
                  <a:pt x="86487" y="33362"/>
                </a:lnTo>
                <a:lnTo>
                  <a:pt x="72593" y="43662"/>
                </a:lnTo>
                <a:lnTo>
                  <a:pt x="68986" y="46863"/>
                </a:lnTo>
                <a:lnTo>
                  <a:pt x="67729" y="47726"/>
                </a:lnTo>
                <a:lnTo>
                  <a:pt x="66509" y="49060"/>
                </a:lnTo>
                <a:lnTo>
                  <a:pt x="59639" y="55156"/>
                </a:lnTo>
                <a:lnTo>
                  <a:pt x="47701" y="67754"/>
                </a:lnTo>
                <a:lnTo>
                  <a:pt x="42557" y="75298"/>
                </a:lnTo>
                <a:lnTo>
                  <a:pt x="37160" y="81216"/>
                </a:lnTo>
                <a:lnTo>
                  <a:pt x="30734" y="92659"/>
                </a:lnTo>
                <a:lnTo>
                  <a:pt x="22148" y="105270"/>
                </a:lnTo>
                <a:lnTo>
                  <a:pt x="18783" y="113969"/>
                </a:lnTo>
                <a:lnTo>
                  <a:pt x="14947" y="120802"/>
                </a:lnTo>
                <a:lnTo>
                  <a:pt x="11353" y="133184"/>
                </a:lnTo>
                <a:lnTo>
                  <a:pt x="6299" y="146240"/>
                </a:lnTo>
                <a:lnTo>
                  <a:pt x="5003" y="155041"/>
                </a:lnTo>
                <a:lnTo>
                  <a:pt x="2692" y="162991"/>
                </a:lnTo>
                <a:lnTo>
                  <a:pt x="1917" y="175996"/>
                </a:lnTo>
                <a:lnTo>
                  <a:pt x="0" y="189026"/>
                </a:lnTo>
                <a:lnTo>
                  <a:pt x="622" y="197650"/>
                </a:lnTo>
                <a:lnTo>
                  <a:pt x="127" y="206146"/>
                </a:lnTo>
                <a:lnTo>
                  <a:pt x="2197" y="219024"/>
                </a:lnTo>
                <a:lnTo>
                  <a:pt x="3149" y="231952"/>
                </a:lnTo>
                <a:lnTo>
                  <a:pt x="5600" y="240131"/>
                </a:lnTo>
                <a:lnTo>
                  <a:pt x="6972" y="248627"/>
                </a:lnTo>
                <a:lnTo>
                  <a:pt x="11760" y="260680"/>
                </a:lnTo>
                <a:lnTo>
                  <a:pt x="15582" y="273367"/>
                </a:lnTo>
                <a:lnTo>
                  <a:pt x="19799" y="280835"/>
                </a:lnTo>
                <a:lnTo>
                  <a:pt x="22974" y="288785"/>
                </a:lnTo>
                <a:lnTo>
                  <a:pt x="30454" y="299681"/>
                </a:lnTo>
                <a:lnTo>
                  <a:pt x="37211" y="311607"/>
                </a:lnTo>
                <a:lnTo>
                  <a:pt x="42989" y="317906"/>
                </a:lnTo>
                <a:lnTo>
                  <a:pt x="47853" y="324967"/>
                </a:lnTo>
                <a:lnTo>
                  <a:pt x="57975" y="334213"/>
                </a:lnTo>
                <a:lnTo>
                  <a:pt x="67894" y="344995"/>
                </a:lnTo>
                <a:lnTo>
                  <a:pt x="68732" y="344030"/>
                </a:lnTo>
                <a:lnTo>
                  <a:pt x="81356" y="355536"/>
                </a:lnTo>
                <a:lnTo>
                  <a:pt x="120929" y="377748"/>
                </a:lnTo>
                <a:lnTo>
                  <a:pt x="163118" y="390004"/>
                </a:lnTo>
                <a:lnTo>
                  <a:pt x="206273" y="392569"/>
                </a:lnTo>
                <a:lnTo>
                  <a:pt x="248754" y="385724"/>
                </a:lnTo>
                <a:lnTo>
                  <a:pt x="288912" y="369722"/>
                </a:lnTo>
                <a:lnTo>
                  <a:pt x="325094" y="344843"/>
                </a:lnTo>
                <a:lnTo>
                  <a:pt x="355676" y="311340"/>
                </a:lnTo>
                <a:lnTo>
                  <a:pt x="377837" y="271767"/>
                </a:lnTo>
                <a:lnTo>
                  <a:pt x="390067" y="229577"/>
                </a:lnTo>
                <a:lnTo>
                  <a:pt x="392645" y="18642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2517" y="1966214"/>
            <a:ext cx="2575560" cy="9756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5DF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5DFC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dirty="0">
                <a:solidFill>
                  <a:srgbClr val="714737"/>
                </a:solidFill>
              </a:rPr>
              <a:t>Planning</a:t>
            </a:r>
            <a:r>
              <a:rPr sz="2900" spc="-65" dirty="0">
                <a:solidFill>
                  <a:srgbClr val="714737"/>
                </a:solidFill>
              </a:rPr>
              <a:t> </a:t>
            </a:r>
            <a:r>
              <a:rPr sz="2900" dirty="0">
                <a:solidFill>
                  <a:srgbClr val="714737"/>
                </a:solidFill>
              </a:rPr>
              <a:t>&amp;</a:t>
            </a:r>
            <a:r>
              <a:rPr sz="2900" spc="-50" dirty="0">
                <a:solidFill>
                  <a:srgbClr val="714737"/>
                </a:solidFill>
              </a:rPr>
              <a:t> </a:t>
            </a:r>
            <a:r>
              <a:rPr sz="2900" spc="-10" dirty="0">
                <a:solidFill>
                  <a:srgbClr val="714737"/>
                </a:solidFill>
              </a:rPr>
              <a:t>Design</a:t>
            </a:r>
            <a:endParaRPr sz="2900" dirty="0">
              <a:solidFill>
                <a:srgbClr val="714737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133" y="1566413"/>
            <a:ext cx="2619375" cy="3420000"/>
          </a:xfrm>
          <a:prstGeom prst="rect">
            <a:avLst/>
          </a:prstGeom>
          <a:ln>
            <a:solidFill>
              <a:srgbClr val="714737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60020" marR="285750">
              <a:lnSpc>
                <a:spcPct val="114999"/>
              </a:lnSpc>
              <a:spcBef>
                <a:spcPts val="100"/>
              </a:spcBef>
            </a:pPr>
            <a:r>
              <a:rPr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Project</a:t>
            </a:r>
            <a:r>
              <a:rPr sz="1100" b="1" spc="-6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Goal:</a:t>
            </a:r>
            <a:r>
              <a:rPr sz="1100" b="1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Build</a:t>
            </a:r>
            <a:r>
              <a:rPr sz="1100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interactive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dashboards</a:t>
            </a:r>
            <a:r>
              <a:rPr sz="11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for</a:t>
            </a:r>
            <a:r>
              <a:rPr sz="11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data</a:t>
            </a:r>
            <a:r>
              <a:rPr sz="11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 analysis</a:t>
            </a:r>
            <a:endParaRPr sz="11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020" marR="187325">
              <a:lnSpc>
                <a:spcPct val="114999"/>
              </a:lnSpc>
              <a:spcBef>
                <a:spcPts val="1200"/>
              </a:spcBef>
            </a:pPr>
            <a:r>
              <a:rPr lang="en-GB"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Business Requirement:</a:t>
            </a:r>
            <a:r>
              <a:rPr lang="en-GB" sz="1100" b="1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1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understand factors affecting chocolate sales and optimize business strategies for increasing revenue, improving sales efficiency, and enhancing customer targeting.</a:t>
            </a:r>
          </a:p>
          <a:p>
            <a:pPr marL="160020" marR="187325">
              <a:lnSpc>
                <a:spcPct val="114999"/>
              </a:lnSpc>
              <a:spcBef>
                <a:spcPts val="1200"/>
              </a:spcBef>
            </a:pPr>
            <a:r>
              <a:rPr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Target</a:t>
            </a:r>
            <a:r>
              <a:rPr sz="1100" b="1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Audience:</a:t>
            </a:r>
            <a:r>
              <a:rPr sz="1100" b="1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1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Marketing </a:t>
            </a:r>
            <a:r>
              <a:rPr lang="en-GB"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professionals, Sales Managers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,</a:t>
            </a:r>
            <a:r>
              <a:rPr lang="en-GB"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 Product Managers, Retail Partners, Data Analysts, </a:t>
            </a:r>
            <a:r>
              <a:rPr sz="1100" spc="-8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Executives and Business Owners.</a:t>
            </a:r>
          </a:p>
          <a:p>
            <a:pPr marL="160020" marR="187325">
              <a:lnSpc>
                <a:spcPct val="114999"/>
              </a:lnSpc>
              <a:spcBef>
                <a:spcPts val="1200"/>
              </a:spcBef>
            </a:pP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8033" y="1398483"/>
            <a:ext cx="518795" cy="22606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2404" y="1559627"/>
            <a:ext cx="2745104" cy="3420000"/>
          </a:xfrm>
          <a:prstGeom prst="rect">
            <a:avLst/>
          </a:prstGeom>
          <a:ln>
            <a:solidFill>
              <a:srgbClr val="714737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61290" marR="88265">
              <a:lnSpc>
                <a:spcPct val="114999"/>
              </a:lnSpc>
              <a:spcBef>
                <a:spcPts val="100"/>
              </a:spcBef>
            </a:pPr>
            <a:r>
              <a:rPr lang="en-GB"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User</a:t>
            </a:r>
            <a:r>
              <a:rPr lang="en-GB" sz="1100" b="1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Stories:</a:t>
            </a:r>
            <a:r>
              <a:rPr lang="en-GB" sz="1100" b="1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"As a</a:t>
            </a:r>
          </a:p>
          <a:p>
            <a:pPr marL="161290" marR="88265">
              <a:lnSpc>
                <a:spcPct val="114999"/>
              </a:lnSpc>
              <a:spcBef>
                <a:spcPts val="100"/>
              </a:spcBef>
            </a:pPr>
            <a:r>
              <a:rPr lang="en-GB"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Business Analyst / Sales Manager,</a:t>
            </a:r>
            <a:r>
              <a:rPr lang="en-GB" sz="1100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view monthly sales trends to identify seasonal demand fluctuations and compare sales performance across different countries </a:t>
            </a:r>
          </a:p>
          <a:p>
            <a:pPr marL="161290" marR="139700">
              <a:lnSpc>
                <a:spcPct val="114999"/>
              </a:lnSpc>
              <a:spcBef>
                <a:spcPts val="1200"/>
              </a:spcBef>
            </a:pPr>
            <a:r>
              <a:rPr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Intuitive</a:t>
            </a:r>
            <a:r>
              <a:rPr sz="1100" b="1" spc="-5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UI:</a:t>
            </a:r>
            <a:r>
              <a:rPr sz="1100" b="1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Clean</a:t>
            </a:r>
            <a:r>
              <a:rPr sz="1100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layouts,</a:t>
            </a:r>
            <a:r>
              <a:rPr sz="1100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easy </a:t>
            </a:r>
            <a:r>
              <a:rPr sz="11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navigation</a:t>
            </a:r>
            <a:endParaRPr sz="11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1290" marR="135890">
              <a:lnSpc>
                <a:spcPct val="114999"/>
              </a:lnSpc>
              <a:spcBef>
                <a:spcPts val="1200"/>
              </a:spcBef>
            </a:pPr>
            <a:r>
              <a:rPr sz="11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Accessibility: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Readable </a:t>
            </a:r>
            <a:r>
              <a:rPr sz="11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colours, labeling</a:t>
            </a:r>
            <a:endParaRPr sz="11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1290">
              <a:lnSpc>
                <a:spcPct val="100000"/>
              </a:lnSpc>
              <a:spcBef>
                <a:spcPts val="1415"/>
              </a:spcBef>
            </a:pPr>
            <a:r>
              <a:rPr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Interactivity:</a:t>
            </a:r>
            <a:r>
              <a:rPr sz="1100" b="1" spc="-6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Clickable</a:t>
            </a:r>
            <a:r>
              <a:rPr sz="1100" spc="-5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filters,</a:t>
            </a:r>
            <a:endParaRPr sz="11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1290">
              <a:lnSpc>
                <a:spcPct val="100000"/>
              </a:lnSpc>
              <a:spcBef>
                <a:spcPts val="215"/>
              </a:spcBef>
            </a:pP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zoomable</a:t>
            </a:r>
            <a:r>
              <a:rPr sz="1100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charts</a:t>
            </a:r>
            <a:r>
              <a:rPr sz="1100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and</a:t>
            </a:r>
            <a:r>
              <a:rPr sz="1100" spc="-3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maps</a:t>
            </a:r>
            <a:endParaRPr sz="11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1290" marR="73660">
              <a:lnSpc>
                <a:spcPct val="114999"/>
              </a:lnSpc>
              <a:spcBef>
                <a:spcPts val="1205"/>
              </a:spcBef>
            </a:pPr>
            <a:r>
              <a:rPr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Hypothesis:</a:t>
            </a:r>
            <a:r>
              <a:rPr lang="en-GB" sz="11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lang="en-GB" sz="1100" dirty="0">
                <a:solidFill>
                  <a:srgbClr val="714737"/>
                </a:solidFill>
                <a:latin typeface="Lucida Sans Unicode"/>
                <a:cs typeface="Lucida Sans Unicode"/>
              </a:rPr>
              <a:t>Which products are popular in different countries</a:t>
            </a:r>
            <a:endParaRPr lang="en-GB" sz="1100" spc="-10" dirty="0">
              <a:solidFill>
                <a:srgbClr val="714737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7158" y="1580896"/>
            <a:ext cx="2619375" cy="33774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" marR="398780">
              <a:lnSpc>
                <a:spcPct val="115100"/>
              </a:lnSpc>
              <a:spcBef>
                <a:spcPts val="95"/>
              </a:spcBef>
            </a:pPr>
            <a:r>
              <a:rPr sz="12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Tools:</a:t>
            </a:r>
            <a:r>
              <a:rPr sz="1200" b="1" spc="-7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Visual</a:t>
            </a:r>
            <a:r>
              <a:rPr sz="1200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Studio</a:t>
            </a:r>
            <a:r>
              <a:rPr sz="1200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714737"/>
                </a:solidFill>
                <a:latin typeface="Lucida Sans Unicode"/>
                <a:cs typeface="Lucida Sans Unicode"/>
              </a:rPr>
              <a:t>Code,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Jupyter</a:t>
            </a:r>
            <a:r>
              <a:rPr sz="1200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Notebook,</a:t>
            </a:r>
            <a:r>
              <a:rPr sz="1200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Power</a:t>
            </a:r>
            <a:r>
              <a:rPr sz="1200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BI,</a:t>
            </a:r>
            <a:r>
              <a:rPr lang="en-GB" sz="12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Tableau,</a:t>
            </a:r>
            <a:r>
              <a:rPr sz="12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PowerPoint</a:t>
            </a:r>
            <a:endParaRPr sz="12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655" marR="812165">
              <a:lnSpc>
                <a:spcPct val="114999"/>
              </a:lnSpc>
              <a:spcBef>
                <a:spcPts val="1200"/>
              </a:spcBef>
            </a:pPr>
            <a:r>
              <a:rPr sz="12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Wireframing:</a:t>
            </a:r>
            <a:r>
              <a:rPr sz="1200" b="1" spc="-8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Balsamic Wireframes</a:t>
            </a:r>
            <a:endParaRPr sz="12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655" marR="281305">
              <a:lnSpc>
                <a:spcPct val="114999"/>
              </a:lnSpc>
              <a:spcBef>
                <a:spcPts val="1200"/>
              </a:spcBef>
            </a:pPr>
            <a:r>
              <a:rPr sz="12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Project</a:t>
            </a:r>
            <a:r>
              <a:rPr sz="1200" b="1" spc="-5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Management:</a:t>
            </a:r>
            <a:r>
              <a:rPr sz="1200" b="1" spc="31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GitHub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Projects,</a:t>
            </a:r>
            <a:r>
              <a:rPr sz="1200" spc="-6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Google</a:t>
            </a:r>
            <a:r>
              <a:rPr sz="1200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Meets</a:t>
            </a:r>
            <a:endParaRPr sz="12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655">
              <a:lnSpc>
                <a:spcPct val="100000"/>
              </a:lnSpc>
              <a:spcBef>
                <a:spcPts val="1420"/>
              </a:spcBef>
            </a:pPr>
            <a:r>
              <a:rPr sz="12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Version</a:t>
            </a:r>
            <a:r>
              <a:rPr sz="1200" b="1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Control:</a:t>
            </a:r>
            <a:r>
              <a:rPr sz="1200" b="1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GitHub</a:t>
            </a:r>
            <a:r>
              <a:rPr sz="1200" spc="-45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for</a:t>
            </a:r>
            <a:endParaRPr sz="12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655">
              <a:lnSpc>
                <a:spcPct val="100000"/>
              </a:lnSpc>
              <a:spcBef>
                <a:spcPts val="215"/>
              </a:spcBef>
            </a:pPr>
            <a:r>
              <a:rPr sz="12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collaboration</a:t>
            </a:r>
            <a:endParaRPr sz="1200" dirty="0">
              <a:solidFill>
                <a:srgbClr val="714737"/>
              </a:solidFill>
              <a:latin typeface="Lucida Sans Unicode"/>
              <a:cs typeface="Lucida Sans Unicode"/>
            </a:endParaRPr>
          </a:p>
          <a:p>
            <a:pPr marL="160655" marR="171450">
              <a:lnSpc>
                <a:spcPct val="114999"/>
              </a:lnSpc>
              <a:spcBef>
                <a:spcPts val="1200"/>
              </a:spcBef>
            </a:pPr>
            <a:r>
              <a:rPr sz="12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Libraries</a:t>
            </a:r>
            <a:r>
              <a:rPr sz="1200" b="1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b="1" dirty="0">
                <a:solidFill>
                  <a:srgbClr val="714737"/>
                </a:solidFill>
                <a:latin typeface="Lucida Sans Unicode"/>
                <a:cs typeface="Lucida Sans Unicode"/>
              </a:rPr>
              <a:t>&amp;</a:t>
            </a:r>
            <a:r>
              <a:rPr sz="1200" b="1" spc="-3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b="1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Frameworks: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Python</a:t>
            </a:r>
            <a:r>
              <a:rPr sz="1200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(Pandas,</a:t>
            </a:r>
            <a:r>
              <a:rPr sz="1200" spc="-5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NumPy,</a:t>
            </a:r>
            <a:r>
              <a:rPr sz="1200" spc="-4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714737"/>
                </a:solidFill>
                <a:latin typeface="Lucida Sans Unicode"/>
                <a:cs typeface="Lucida Sans Unicode"/>
              </a:rPr>
              <a:t>Plotly,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Seaborn,</a:t>
            </a:r>
            <a:r>
              <a:rPr lang="en-GB" sz="1200" dirty="0" err="1">
                <a:solidFill>
                  <a:srgbClr val="714737"/>
                </a:solidFill>
                <a:latin typeface="Lucida Sans Unicode"/>
                <a:cs typeface="Lucida Sans Unicode"/>
              </a:rPr>
              <a:t>Pingoiun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),</a:t>
            </a:r>
            <a:r>
              <a:rPr sz="1200" spc="-6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714737"/>
                </a:solidFill>
                <a:latin typeface="Lucida Sans Unicode"/>
                <a:cs typeface="Lucida Sans Unicode"/>
              </a:rPr>
              <a:t>Power</a:t>
            </a:r>
            <a:r>
              <a:rPr sz="1200" spc="-60" dirty="0">
                <a:solidFill>
                  <a:srgbClr val="714737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BI</a:t>
            </a:r>
            <a:r>
              <a:rPr lang="en-GB" sz="1200" spc="-25" dirty="0">
                <a:solidFill>
                  <a:srgbClr val="714737"/>
                </a:solidFill>
                <a:latin typeface="Lucida Sans Unicode"/>
                <a:cs typeface="Lucida Sans Unicode"/>
              </a:rPr>
              <a:t>, Tableau</a:t>
            </a:r>
            <a:endParaRPr sz="1200" dirty="0">
              <a:solidFill>
                <a:srgbClr val="714737"/>
              </a:solidFill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12204" y="1031366"/>
            <a:ext cx="2628900" cy="3923665"/>
          </a:xfrm>
          <a:custGeom>
            <a:avLst/>
            <a:gdLst/>
            <a:ahLst/>
            <a:cxnLst/>
            <a:rect l="l" t="t" r="r" b="b"/>
            <a:pathLst>
              <a:path w="2628900" h="3923665">
                <a:moveTo>
                  <a:pt x="0" y="3923538"/>
                </a:moveTo>
                <a:lnTo>
                  <a:pt x="2628900" y="3923538"/>
                </a:lnTo>
                <a:lnTo>
                  <a:pt x="2628900" y="0"/>
                </a:lnTo>
                <a:lnTo>
                  <a:pt x="0" y="0"/>
                </a:lnTo>
                <a:lnTo>
                  <a:pt x="0" y="3923538"/>
                </a:lnTo>
                <a:close/>
              </a:path>
            </a:pathLst>
          </a:custGeom>
          <a:ln w="9906">
            <a:solidFill>
              <a:srgbClr val="7147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2054" y="1026413"/>
            <a:ext cx="2629535" cy="538480"/>
          </a:xfrm>
          <a:prstGeom prst="rect">
            <a:avLst/>
          </a:prstGeom>
          <a:solidFill>
            <a:srgbClr val="714737"/>
          </a:solidFill>
        </p:spPr>
        <p:txBody>
          <a:bodyPr vert="horz" wrap="square" lIns="0" tIns="17145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1350"/>
              </a:spcBef>
            </a:pPr>
            <a:r>
              <a:rPr sz="1400" b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Ideation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08776" y="1026413"/>
            <a:ext cx="2632710" cy="538480"/>
          </a:xfrm>
          <a:prstGeom prst="rect">
            <a:avLst/>
          </a:prstGeom>
          <a:solidFill>
            <a:srgbClr val="714737"/>
          </a:solidFill>
        </p:spPr>
        <p:txBody>
          <a:bodyPr vert="horz" wrap="square" lIns="0" tIns="147320" rIns="0" bIns="0" rtlCol="0">
            <a:spAutoFit/>
          </a:bodyPr>
          <a:lstStyle/>
          <a:p>
            <a:pPr marL="742950">
              <a:lnSpc>
                <a:spcPct val="100000"/>
              </a:lnSpc>
              <a:spcBef>
                <a:spcPts val="1160"/>
              </a:spcBef>
            </a:pPr>
            <a:r>
              <a:rPr sz="1400" b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Technologies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C4C8B102-C495-3AF7-889A-F9F4DB397560}"/>
              </a:ext>
            </a:extLst>
          </p:cNvPr>
          <p:cNvSpPr txBox="1"/>
          <p:nvPr/>
        </p:nvSpPr>
        <p:spPr>
          <a:xfrm>
            <a:off x="3257231" y="1026413"/>
            <a:ext cx="2745104" cy="540000"/>
          </a:xfrm>
          <a:prstGeom prst="rect">
            <a:avLst/>
          </a:prstGeom>
          <a:solidFill>
            <a:srgbClr val="714737"/>
          </a:solidFill>
        </p:spPr>
        <p:txBody>
          <a:bodyPr vert="horz" wrap="square" lIns="0" tIns="17145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1350"/>
              </a:spcBef>
            </a:pPr>
            <a:r>
              <a:rPr lang="en-GB" sz="1400" b="1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2990" y="3047"/>
            <a:ext cx="317500" cy="688975"/>
          </a:xfrm>
          <a:custGeom>
            <a:avLst/>
            <a:gdLst/>
            <a:ahLst/>
            <a:cxnLst/>
            <a:rect l="l" t="t" r="r" b="b"/>
            <a:pathLst>
              <a:path w="317500" h="688975">
                <a:moveTo>
                  <a:pt x="316992" y="0"/>
                </a:moveTo>
                <a:lnTo>
                  <a:pt x="0" y="0"/>
                </a:lnTo>
                <a:lnTo>
                  <a:pt x="0" y="182118"/>
                </a:lnTo>
                <a:lnTo>
                  <a:pt x="0" y="530352"/>
                </a:lnTo>
                <a:lnTo>
                  <a:pt x="8077" y="580440"/>
                </a:lnTo>
                <a:lnTo>
                  <a:pt x="30568" y="623951"/>
                </a:lnTo>
                <a:lnTo>
                  <a:pt x="64884" y="658266"/>
                </a:lnTo>
                <a:lnTo>
                  <a:pt x="108394" y="680770"/>
                </a:lnTo>
                <a:lnTo>
                  <a:pt x="158496" y="688848"/>
                </a:lnTo>
                <a:lnTo>
                  <a:pt x="208572" y="680770"/>
                </a:lnTo>
                <a:lnTo>
                  <a:pt x="252082" y="658266"/>
                </a:lnTo>
                <a:lnTo>
                  <a:pt x="286397" y="623951"/>
                </a:lnTo>
                <a:lnTo>
                  <a:pt x="308902" y="580440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028" y="3047"/>
            <a:ext cx="317500" cy="1037590"/>
          </a:xfrm>
          <a:custGeom>
            <a:avLst/>
            <a:gdLst/>
            <a:ahLst/>
            <a:cxnLst/>
            <a:rect l="l" t="t" r="r" b="b"/>
            <a:pathLst>
              <a:path w="317500" h="1037590">
                <a:moveTo>
                  <a:pt x="316992" y="0"/>
                </a:moveTo>
                <a:lnTo>
                  <a:pt x="0" y="0"/>
                </a:lnTo>
                <a:lnTo>
                  <a:pt x="0" y="762"/>
                </a:lnTo>
                <a:lnTo>
                  <a:pt x="0" y="182118"/>
                </a:lnTo>
                <a:lnTo>
                  <a:pt x="0" y="530352"/>
                </a:lnTo>
                <a:lnTo>
                  <a:pt x="0" y="878586"/>
                </a:lnTo>
                <a:lnTo>
                  <a:pt x="8077" y="928674"/>
                </a:lnTo>
                <a:lnTo>
                  <a:pt x="30568" y="972185"/>
                </a:lnTo>
                <a:lnTo>
                  <a:pt x="64884" y="1006500"/>
                </a:lnTo>
                <a:lnTo>
                  <a:pt x="108394" y="1029004"/>
                </a:lnTo>
                <a:lnTo>
                  <a:pt x="158496" y="1037082"/>
                </a:lnTo>
                <a:lnTo>
                  <a:pt x="208584" y="1029004"/>
                </a:lnTo>
                <a:lnTo>
                  <a:pt x="252095" y="1006500"/>
                </a:lnTo>
                <a:lnTo>
                  <a:pt x="286410" y="972185"/>
                </a:lnTo>
                <a:lnTo>
                  <a:pt x="308902" y="928674"/>
                </a:lnTo>
                <a:lnTo>
                  <a:pt x="316992" y="878586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762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066" y="3047"/>
            <a:ext cx="316230" cy="1384935"/>
          </a:xfrm>
          <a:custGeom>
            <a:avLst/>
            <a:gdLst/>
            <a:ahLst/>
            <a:cxnLst/>
            <a:rect l="l" t="t" r="r" b="b"/>
            <a:pathLst>
              <a:path w="316230" h="1384935">
                <a:moveTo>
                  <a:pt x="316230" y="0"/>
                </a:moveTo>
                <a:lnTo>
                  <a:pt x="0" y="0"/>
                </a:lnTo>
                <a:lnTo>
                  <a:pt x="0" y="762"/>
                </a:lnTo>
                <a:lnTo>
                  <a:pt x="0" y="182499"/>
                </a:lnTo>
                <a:lnTo>
                  <a:pt x="0" y="530733"/>
                </a:lnTo>
                <a:lnTo>
                  <a:pt x="0" y="878967"/>
                </a:lnTo>
                <a:lnTo>
                  <a:pt x="0" y="1226439"/>
                </a:lnTo>
                <a:lnTo>
                  <a:pt x="8051" y="1276438"/>
                </a:lnTo>
                <a:lnTo>
                  <a:pt x="30505" y="1319847"/>
                </a:lnTo>
                <a:lnTo>
                  <a:pt x="64731" y="1354074"/>
                </a:lnTo>
                <a:lnTo>
                  <a:pt x="108127" y="1376502"/>
                </a:lnTo>
                <a:lnTo>
                  <a:pt x="158115" y="1384554"/>
                </a:lnTo>
                <a:lnTo>
                  <a:pt x="208089" y="1376502"/>
                </a:lnTo>
                <a:lnTo>
                  <a:pt x="251485" y="1354074"/>
                </a:lnTo>
                <a:lnTo>
                  <a:pt x="285711" y="1319847"/>
                </a:lnTo>
                <a:lnTo>
                  <a:pt x="308165" y="1276438"/>
                </a:lnTo>
                <a:lnTo>
                  <a:pt x="316230" y="1226439"/>
                </a:lnTo>
                <a:lnTo>
                  <a:pt x="316230" y="878967"/>
                </a:lnTo>
                <a:lnTo>
                  <a:pt x="316230" y="530733"/>
                </a:lnTo>
                <a:lnTo>
                  <a:pt x="316230" y="182499"/>
                </a:lnTo>
                <a:lnTo>
                  <a:pt x="316230" y="762"/>
                </a:lnTo>
                <a:lnTo>
                  <a:pt x="316230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4942" y="4253483"/>
            <a:ext cx="410209" cy="890269"/>
          </a:xfrm>
          <a:custGeom>
            <a:avLst/>
            <a:gdLst/>
            <a:ahLst/>
            <a:cxnLst/>
            <a:rect l="l" t="t" r="r" b="b"/>
            <a:pathLst>
              <a:path w="410209" h="890270">
                <a:moveTo>
                  <a:pt x="409956" y="205003"/>
                </a:moveTo>
                <a:lnTo>
                  <a:pt x="404545" y="158000"/>
                </a:lnTo>
                <a:lnTo>
                  <a:pt x="389128" y="114858"/>
                </a:lnTo>
                <a:lnTo>
                  <a:pt x="364947" y="76784"/>
                </a:lnTo>
                <a:lnTo>
                  <a:pt x="333209" y="45046"/>
                </a:lnTo>
                <a:lnTo>
                  <a:pt x="295148" y="20840"/>
                </a:lnTo>
                <a:lnTo>
                  <a:pt x="251993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46"/>
                </a:lnTo>
                <a:lnTo>
                  <a:pt x="45034" y="76784"/>
                </a:lnTo>
                <a:lnTo>
                  <a:pt x="20840" y="114858"/>
                </a:lnTo>
                <a:lnTo>
                  <a:pt x="5410" y="158000"/>
                </a:lnTo>
                <a:lnTo>
                  <a:pt x="0" y="205003"/>
                </a:lnTo>
                <a:lnTo>
                  <a:pt x="0" y="654558"/>
                </a:lnTo>
                <a:lnTo>
                  <a:pt x="0" y="890016"/>
                </a:lnTo>
                <a:lnTo>
                  <a:pt x="409956" y="890016"/>
                </a:lnTo>
                <a:lnTo>
                  <a:pt x="409956" y="654558"/>
                </a:lnTo>
                <a:lnTo>
                  <a:pt x="409956" y="20500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7016" y="3803903"/>
            <a:ext cx="410209" cy="1339850"/>
          </a:xfrm>
          <a:custGeom>
            <a:avLst/>
            <a:gdLst/>
            <a:ahLst/>
            <a:cxnLst/>
            <a:rect l="l" t="t" r="r" b="b"/>
            <a:pathLst>
              <a:path w="410209" h="1339850">
                <a:moveTo>
                  <a:pt x="409956" y="204978"/>
                </a:moveTo>
                <a:lnTo>
                  <a:pt x="404533" y="157988"/>
                </a:lnTo>
                <a:lnTo>
                  <a:pt x="389102" y="114833"/>
                </a:lnTo>
                <a:lnTo>
                  <a:pt x="364909" y="76784"/>
                </a:lnTo>
                <a:lnTo>
                  <a:pt x="333159" y="45034"/>
                </a:lnTo>
                <a:lnTo>
                  <a:pt x="295097" y="20840"/>
                </a:lnTo>
                <a:lnTo>
                  <a:pt x="251955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34"/>
                </a:lnTo>
                <a:lnTo>
                  <a:pt x="45034" y="76784"/>
                </a:lnTo>
                <a:lnTo>
                  <a:pt x="20840" y="114833"/>
                </a:lnTo>
                <a:lnTo>
                  <a:pt x="5410" y="157988"/>
                </a:lnTo>
                <a:lnTo>
                  <a:pt x="0" y="204978"/>
                </a:lnTo>
                <a:lnTo>
                  <a:pt x="0" y="654583"/>
                </a:lnTo>
                <a:lnTo>
                  <a:pt x="0" y="1104138"/>
                </a:lnTo>
                <a:lnTo>
                  <a:pt x="0" y="1339596"/>
                </a:lnTo>
                <a:lnTo>
                  <a:pt x="409956" y="1339596"/>
                </a:lnTo>
                <a:lnTo>
                  <a:pt x="409956" y="1104138"/>
                </a:lnTo>
                <a:lnTo>
                  <a:pt x="409956" y="654583"/>
                </a:lnTo>
                <a:lnTo>
                  <a:pt x="409956" y="20497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9852" y="3354323"/>
            <a:ext cx="409575" cy="1789430"/>
          </a:xfrm>
          <a:custGeom>
            <a:avLst/>
            <a:gdLst/>
            <a:ahLst/>
            <a:cxnLst/>
            <a:rect l="l" t="t" r="r" b="b"/>
            <a:pathLst>
              <a:path w="409575" h="1789429">
                <a:moveTo>
                  <a:pt x="409194" y="204597"/>
                </a:moveTo>
                <a:lnTo>
                  <a:pt x="403783" y="157683"/>
                </a:lnTo>
                <a:lnTo>
                  <a:pt x="388404" y="114617"/>
                </a:lnTo>
                <a:lnTo>
                  <a:pt x="364248" y="76619"/>
                </a:lnTo>
                <a:lnTo>
                  <a:pt x="332574" y="44945"/>
                </a:lnTo>
                <a:lnTo>
                  <a:pt x="294576" y="20789"/>
                </a:lnTo>
                <a:lnTo>
                  <a:pt x="251510" y="5410"/>
                </a:lnTo>
                <a:lnTo>
                  <a:pt x="204597" y="0"/>
                </a:lnTo>
                <a:lnTo>
                  <a:pt x="157670" y="5410"/>
                </a:lnTo>
                <a:lnTo>
                  <a:pt x="114604" y="20789"/>
                </a:lnTo>
                <a:lnTo>
                  <a:pt x="76606" y="44945"/>
                </a:lnTo>
                <a:lnTo>
                  <a:pt x="44932" y="76619"/>
                </a:lnTo>
                <a:lnTo>
                  <a:pt x="20777" y="114617"/>
                </a:lnTo>
                <a:lnTo>
                  <a:pt x="5397" y="157683"/>
                </a:lnTo>
                <a:lnTo>
                  <a:pt x="0" y="204597"/>
                </a:lnTo>
                <a:lnTo>
                  <a:pt x="0" y="654177"/>
                </a:lnTo>
                <a:lnTo>
                  <a:pt x="0" y="1103757"/>
                </a:lnTo>
                <a:lnTo>
                  <a:pt x="0" y="1553337"/>
                </a:lnTo>
                <a:lnTo>
                  <a:pt x="0" y="1789176"/>
                </a:lnTo>
                <a:lnTo>
                  <a:pt x="409194" y="1789176"/>
                </a:lnTo>
                <a:lnTo>
                  <a:pt x="409194" y="1553337"/>
                </a:lnTo>
                <a:lnTo>
                  <a:pt x="409194" y="1103757"/>
                </a:lnTo>
                <a:lnTo>
                  <a:pt x="409194" y="654177"/>
                </a:lnTo>
                <a:lnTo>
                  <a:pt x="409194" y="204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1926" y="2903981"/>
            <a:ext cx="409575" cy="2239645"/>
          </a:xfrm>
          <a:custGeom>
            <a:avLst/>
            <a:gdLst/>
            <a:ahLst/>
            <a:cxnLst/>
            <a:rect l="l" t="t" r="r" b="b"/>
            <a:pathLst>
              <a:path w="409575" h="2239645">
                <a:moveTo>
                  <a:pt x="409194" y="204597"/>
                </a:moveTo>
                <a:lnTo>
                  <a:pt x="403783" y="157683"/>
                </a:lnTo>
                <a:lnTo>
                  <a:pt x="388404" y="114617"/>
                </a:lnTo>
                <a:lnTo>
                  <a:pt x="364248" y="76619"/>
                </a:lnTo>
                <a:lnTo>
                  <a:pt x="332574" y="44945"/>
                </a:lnTo>
                <a:lnTo>
                  <a:pt x="294576" y="20789"/>
                </a:lnTo>
                <a:lnTo>
                  <a:pt x="251510" y="5410"/>
                </a:lnTo>
                <a:lnTo>
                  <a:pt x="204597" y="0"/>
                </a:lnTo>
                <a:lnTo>
                  <a:pt x="157670" y="5410"/>
                </a:lnTo>
                <a:lnTo>
                  <a:pt x="114604" y="20789"/>
                </a:lnTo>
                <a:lnTo>
                  <a:pt x="76606" y="44945"/>
                </a:lnTo>
                <a:lnTo>
                  <a:pt x="44932" y="76619"/>
                </a:lnTo>
                <a:lnTo>
                  <a:pt x="20777" y="114617"/>
                </a:lnTo>
                <a:lnTo>
                  <a:pt x="5397" y="157683"/>
                </a:lnTo>
                <a:lnTo>
                  <a:pt x="0" y="204597"/>
                </a:lnTo>
                <a:lnTo>
                  <a:pt x="0" y="654939"/>
                </a:lnTo>
                <a:lnTo>
                  <a:pt x="0" y="1104519"/>
                </a:lnTo>
                <a:lnTo>
                  <a:pt x="0" y="1554099"/>
                </a:lnTo>
                <a:lnTo>
                  <a:pt x="0" y="2003679"/>
                </a:lnTo>
                <a:lnTo>
                  <a:pt x="0" y="2239518"/>
                </a:lnTo>
                <a:lnTo>
                  <a:pt x="409194" y="2239518"/>
                </a:lnTo>
                <a:lnTo>
                  <a:pt x="409194" y="2003679"/>
                </a:lnTo>
                <a:lnTo>
                  <a:pt x="409194" y="1554099"/>
                </a:lnTo>
                <a:lnTo>
                  <a:pt x="409194" y="1104519"/>
                </a:lnTo>
                <a:lnTo>
                  <a:pt x="409194" y="654939"/>
                </a:lnTo>
                <a:lnTo>
                  <a:pt x="409194" y="204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85128" y="1125982"/>
            <a:ext cx="2335530" cy="2744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Assigned</a:t>
            </a:r>
            <a:r>
              <a:rPr sz="1200" b="1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Tasks:</a:t>
            </a:r>
            <a:r>
              <a:rPr sz="1200" b="1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3</a:t>
            </a:r>
            <a:r>
              <a:rPr lang="en-GB"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3</a:t>
            </a: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MoSCoW</a:t>
            </a:r>
            <a:r>
              <a:rPr sz="1200" b="1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Prioritisation:</a:t>
            </a: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192405" marR="439420">
              <a:lnSpc>
                <a:spcPct val="100000"/>
              </a:lnSpc>
              <a:spcBef>
                <a:spcPts val="1400"/>
              </a:spcBef>
            </a:pPr>
            <a:r>
              <a:rPr sz="11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Must</a:t>
            </a:r>
            <a:r>
              <a:rPr sz="1100" b="1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have:</a:t>
            </a:r>
            <a:r>
              <a:rPr sz="1100" b="1" spc="-2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interactive </a:t>
            </a:r>
            <a:r>
              <a:rPr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dashboard</a:t>
            </a:r>
            <a:r>
              <a:rPr lang="en-GB"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s: Tableau &amp; </a:t>
            </a:r>
            <a:r>
              <a:rPr lang="en-GB" sz="1100" dirty="0" err="1">
                <a:solidFill>
                  <a:srgbClr val="F5DFCB"/>
                </a:solidFill>
                <a:latin typeface="Lucida Sans Unicode"/>
                <a:cs typeface="Lucida Sans Unicode"/>
              </a:rPr>
              <a:t>PowerBi</a:t>
            </a:r>
            <a:r>
              <a:rPr sz="11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100" spc="-5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proper documentation</a:t>
            </a:r>
            <a:endParaRPr sz="11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192405" marR="436880">
              <a:lnSpc>
                <a:spcPct val="100000"/>
              </a:lnSpc>
              <a:spcBef>
                <a:spcPts val="1200"/>
              </a:spcBef>
            </a:pPr>
            <a:r>
              <a:rPr sz="11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Should</a:t>
            </a:r>
            <a:r>
              <a:rPr sz="1100" b="1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have:</a:t>
            </a:r>
            <a:r>
              <a:rPr sz="1100" b="1" spc="3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simple</a:t>
            </a:r>
            <a:r>
              <a:rPr sz="11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and </a:t>
            </a:r>
            <a:r>
              <a:rPr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followable</a:t>
            </a:r>
            <a:r>
              <a:rPr sz="1100" spc="-5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F5DFCB"/>
                </a:solidFill>
                <a:latin typeface="Lucida Sans Unicode"/>
                <a:cs typeface="Lucida Sans Unicode"/>
              </a:rPr>
              <a:t>code</a:t>
            </a:r>
            <a:endParaRPr sz="11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192405" marR="334010">
              <a:lnSpc>
                <a:spcPct val="100000"/>
              </a:lnSpc>
              <a:spcBef>
                <a:spcPts val="1200"/>
              </a:spcBef>
            </a:pPr>
            <a:r>
              <a:rPr sz="11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Could</a:t>
            </a:r>
            <a:r>
              <a:rPr sz="1100" b="1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have:</a:t>
            </a:r>
            <a:r>
              <a:rPr sz="1100" b="1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nicely</a:t>
            </a:r>
            <a:r>
              <a:rPr sz="11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stylized </a:t>
            </a:r>
            <a:r>
              <a:rPr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code</a:t>
            </a:r>
            <a:r>
              <a:rPr sz="11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1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 dashboard</a:t>
            </a:r>
            <a:endParaRPr sz="11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192405" marR="5080">
              <a:lnSpc>
                <a:spcPct val="100000"/>
              </a:lnSpc>
              <a:spcBef>
                <a:spcPts val="1200"/>
              </a:spcBef>
            </a:pPr>
            <a:r>
              <a:rPr sz="11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Would</a:t>
            </a:r>
            <a:r>
              <a:rPr sz="1100" b="1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have:</a:t>
            </a:r>
            <a:r>
              <a:rPr sz="1100" b="1" spc="32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lang="en-GB" sz="1100" dirty="0">
                <a:solidFill>
                  <a:srgbClr val="F5DFCB"/>
                </a:solidFill>
                <a:latin typeface="Lucida Sans Unicode"/>
                <a:cs typeface="Lucida Sans Unicode"/>
              </a:rPr>
              <a:t>sales forecast</a:t>
            </a:r>
            <a:endParaRPr sz="1100" dirty="0">
              <a:solidFill>
                <a:srgbClr val="F5DFCB"/>
              </a:solidFill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dirty="0">
                <a:solidFill>
                  <a:srgbClr val="F5DFCB"/>
                </a:solidFill>
              </a:rPr>
              <a:t>Project</a:t>
            </a:r>
            <a:r>
              <a:rPr sz="2900" spc="-65" dirty="0">
                <a:solidFill>
                  <a:srgbClr val="F5DFCB"/>
                </a:solidFill>
              </a:rPr>
              <a:t> </a:t>
            </a:r>
            <a:r>
              <a:rPr sz="2900" spc="-10" dirty="0">
                <a:solidFill>
                  <a:srgbClr val="F5DFCB"/>
                </a:solidFill>
              </a:rPr>
              <a:t>Board</a:t>
            </a:r>
            <a:endParaRPr sz="2900" dirty="0">
              <a:solidFill>
                <a:srgbClr val="F5DFCB"/>
              </a:solidFill>
            </a:endParaRPr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B70C60-DAFE-7401-16DA-37D1D4CE34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8" y="1200150"/>
            <a:ext cx="6259105" cy="2903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2990" y="3047"/>
            <a:ext cx="317500" cy="688975"/>
          </a:xfrm>
          <a:custGeom>
            <a:avLst/>
            <a:gdLst/>
            <a:ahLst/>
            <a:cxnLst/>
            <a:rect l="l" t="t" r="r" b="b"/>
            <a:pathLst>
              <a:path w="317500" h="688975">
                <a:moveTo>
                  <a:pt x="316992" y="0"/>
                </a:moveTo>
                <a:lnTo>
                  <a:pt x="0" y="0"/>
                </a:lnTo>
                <a:lnTo>
                  <a:pt x="0" y="182118"/>
                </a:lnTo>
                <a:lnTo>
                  <a:pt x="0" y="530352"/>
                </a:lnTo>
                <a:lnTo>
                  <a:pt x="8077" y="580440"/>
                </a:lnTo>
                <a:lnTo>
                  <a:pt x="30568" y="623951"/>
                </a:lnTo>
                <a:lnTo>
                  <a:pt x="64884" y="658266"/>
                </a:lnTo>
                <a:lnTo>
                  <a:pt x="108394" y="680770"/>
                </a:lnTo>
                <a:lnTo>
                  <a:pt x="158496" y="688848"/>
                </a:lnTo>
                <a:lnTo>
                  <a:pt x="208572" y="680770"/>
                </a:lnTo>
                <a:lnTo>
                  <a:pt x="252082" y="658266"/>
                </a:lnTo>
                <a:lnTo>
                  <a:pt x="286397" y="623951"/>
                </a:lnTo>
                <a:lnTo>
                  <a:pt x="308902" y="580440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5028" y="3047"/>
            <a:ext cx="317500" cy="1037590"/>
          </a:xfrm>
          <a:custGeom>
            <a:avLst/>
            <a:gdLst/>
            <a:ahLst/>
            <a:cxnLst/>
            <a:rect l="l" t="t" r="r" b="b"/>
            <a:pathLst>
              <a:path w="317500" h="1037590">
                <a:moveTo>
                  <a:pt x="316992" y="0"/>
                </a:moveTo>
                <a:lnTo>
                  <a:pt x="0" y="0"/>
                </a:lnTo>
                <a:lnTo>
                  <a:pt x="0" y="762"/>
                </a:lnTo>
                <a:lnTo>
                  <a:pt x="0" y="182118"/>
                </a:lnTo>
                <a:lnTo>
                  <a:pt x="0" y="530352"/>
                </a:lnTo>
                <a:lnTo>
                  <a:pt x="0" y="878586"/>
                </a:lnTo>
                <a:lnTo>
                  <a:pt x="8077" y="928674"/>
                </a:lnTo>
                <a:lnTo>
                  <a:pt x="30568" y="972185"/>
                </a:lnTo>
                <a:lnTo>
                  <a:pt x="64884" y="1006500"/>
                </a:lnTo>
                <a:lnTo>
                  <a:pt x="108394" y="1029004"/>
                </a:lnTo>
                <a:lnTo>
                  <a:pt x="158496" y="1037082"/>
                </a:lnTo>
                <a:lnTo>
                  <a:pt x="208584" y="1029004"/>
                </a:lnTo>
                <a:lnTo>
                  <a:pt x="252095" y="1006500"/>
                </a:lnTo>
                <a:lnTo>
                  <a:pt x="286410" y="972185"/>
                </a:lnTo>
                <a:lnTo>
                  <a:pt x="308902" y="928674"/>
                </a:lnTo>
                <a:lnTo>
                  <a:pt x="316992" y="878586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762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066" y="3047"/>
            <a:ext cx="316230" cy="1384935"/>
          </a:xfrm>
          <a:custGeom>
            <a:avLst/>
            <a:gdLst/>
            <a:ahLst/>
            <a:cxnLst/>
            <a:rect l="l" t="t" r="r" b="b"/>
            <a:pathLst>
              <a:path w="316230" h="1384935">
                <a:moveTo>
                  <a:pt x="316230" y="0"/>
                </a:moveTo>
                <a:lnTo>
                  <a:pt x="0" y="0"/>
                </a:lnTo>
                <a:lnTo>
                  <a:pt x="0" y="762"/>
                </a:lnTo>
                <a:lnTo>
                  <a:pt x="0" y="182499"/>
                </a:lnTo>
                <a:lnTo>
                  <a:pt x="0" y="530733"/>
                </a:lnTo>
                <a:lnTo>
                  <a:pt x="0" y="878967"/>
                </a:lnTo>
                <a:lnTo>
                  <a:pt x="0" y="1226439"/>
                </a:lnTo>
                <a:lnTo>
                  <a:pt x="8051" y="1276438"/>
                </a:lnTo>
                <a:lnTo>
                  <a:pt x="30505" y="1319847"/>
                </a:lnTo>
                <a:lnTo>
                  <a:pt x="64731" y="1354074"/>
                </a:lnTo>
                <a:lnTo>
                  <a:pt x="108127" y="1376502"/>
                </a:lnTo>
                <a:lnTo>
                  <a:pt x="158115" y="1384554"/>
                </a:lnTo>
                <a:lnTo>
                  <a:pt x="208089" y="1376502"/>
                </a:lnTo>
                <a:lnTo>
                  <a:pt x="251485" y="1354074"/>
                </a:lnTo>
                <a:lnTo>
                  <a:pt x="285711" y="1319847"/>
                </a:lnTo>
                <a:lnTo>
                  <a:pt x="308165" y="1276438"/>
                </a:lnTo>
                <a:lnTo>
                  <a:pt x="316230" y="1226439"/>
                </a:lnTo>
                <a:lnTo>
                  <a:pt x="316230" y="878967"/>
                </a:lnTo>
                <a:lnTo>
                  <a:pt x="316230" y="530733"/>
                </a:lnTo>
                <a:lnTo>
                  <a:pt x="316230" y="182499"/>
                </a:lnTo>
                <a:lnTo>
                  <a:pt x="316230" y="762"/>
                </a:lnTo>
                <a:lnTo>
                  <a:pt x="316230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4942" y="4253483"/>
            <a:ext cx="410209" cy="890269"/>
          </a:xfrm>
          <a:custGeom>
            <a:avLst/>
            <a:gdLst/>
            <a:ahLst/>
            <a:cxnLst/>
            <a:rect l="l" t="t" r="r" b="b"/>
            <a:pathLst>
              <a:path w="410209" h="890270">
                <a:moveTo>
                  <a:pt x="409956" y="205003"/>
                </a:moveTo>
                <a:lnTo>
                  <a:pt x="404545" y="158000"/>
                </a:lnTo>
                <a:lnTo>
                  <a:pt x="389128" y="114858"/>
                </a:lnTo>
                <a:lnTo>
                  <a:pt x="364947" y="76784"/>
                </a:lnTo>
                <a:lnTo>
                  <a:pt x="333209" y="45046"/>
                </a:lnTo>
                <a:lnTo>
                  <a:pt x="295148" y="20840"/>
                </a:lnTo>
                <a:lnTo>
                  <a:pt x="251993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46"/>
                </a:lnTo>
                <a:lnTo>
                  <a:pt x="45034" y="76784"/>
                </a:lnTo>
                <a:lnTo>
                  <a:pt x="20840" y="114858"/>
                </a:lnTo>
                <a:lnTo>
                  <a:pt x="5410" y="158000"/>
                </a:lnTo>
                <a:lnTo>
                  <a:pt x="0" y="205003"/>
                </a:lnTo>
                <a:lnTo>
                  <a:pt x="0" y="654558"/>
                </a:lnTo>
                <a:lnTo>
                  <a:pt x="0" y="890016"/>
                </a:lnTo>
                <a:lnTo>
                  <a:pt x="409956" y="890016"/>
                </a:lnTo>
                <a:lnTo>
                  <a:pt x="409956" y="654558"/>
                </a:lnTo>
                <a:lnTo>
                  <a:pt x="409956" y="20500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7016" y="3803903"/>
            <a:ext cx="410209" cy="1339850"/>
          </a:xfrm>
          <a:custGeom>
            <a:avLst/>
            <a:gdLst/>
            <a:ahLst/>
            <a:cxnLst/>
            <a:rect l="l" t="t" r="r" b="b"/>
            <a:pathLst>
              <a:path w="410209" h="1339850">
                <a:moveTo>
                  <a:pt x="409956" y="204978"/>
                </a:moveTo>
                <a:lnTo>
                  <a:pt x="404533" y="157988"/>
                </a:lnTo>
                <a:lnTo>
                  <a:pt x="389102" y="114833"/>
                </a:lnTo>
                <a:lnTo>
                  <a:pt x="364909" y="76784"/>
                </a:lnTo>
                <a:lnTo>
                  <a:pt x="333159" y="45034"/>
                </a:lnTo>
                <a:lnTo>
                  <a:pt x="295097" y="20840"/>
                </a:lnTo>
                <a:lnTo>
                  <a:pt x="251955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34"/>
                </a:lnTo>
                <a:lnTo>
                  <a:pt x="45034" y="76784"/>
                </a:lnTo>
                <a:lnTo>
                  <a:pt x="20840" y="114833"/>
                </a:lnTo>
                <a:lnTo>
                  <a:pt x="5410" y="157988"/>
                </a:lnTo>
                <a:lnTo>
                  <a:pt x="0" y="204978"/>
                </a:lnTo>
                <a:lnTo>
                  <a:pt x="0" y="654583"/>
                </a:lnTo>
                <a:lnTo>
                  <a:pt x="0" y="1104138"/>
                </a:lnTo>
                <a:lnTo>
                  <a:pt x="0" y="1339596"/>
                </a:lnTo>
                <a:lnTo>
                  <a:pt x="409956" y="1339596"/>
                </a:lnTo>
                <a:lnTo>
                  <a:pt x="409956" y="1104138"/>
                </a:lnTo>
                <a:lnTo>
                  <a:pt x="409956" y="654583"/>
                </a:lnTo>
                <a:lnTo>
                  <a:pt x="409956" y="20497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9852" y="3354323"/>
            <a:ext cx="409575" cy="1789430"/>
          </a:xfrm>
          <a:custGeom>
            <a:avLst/>
            <a:gdLst/>
            <a:ahLst/>
            <a:cxnLst/>
            <a:rect l="l" t="t" r="r" b="b"/>
            <a:pathLst>
              <a:path w="409575" h="1789429">
                <a:moveTo>
                  <a:pt x="409194" y="204597"/>
                </a:moveTo>
                <a:lnTo>
                  <a:pt x="403783" y="157683"/>
                </a:lnTo>
                <a:lnTo>
                  <a:pt x="388404" y="114617"/>
                </a:lnTo>
                <a:lnTo>
                  <a:pt x="364248" y="76619"/>
                </a:lnTo>
                <a:lnTo>
                  <a:pt x="332574" y="44945"/>
                </a:lnTo>
                <a:lnTo>
                  <a:pt x="294576" y="20789"/>
                </a:lnTo>
                <a:lnTo>
                  <a:pt x="251510" y="5410"/>
                </a:lnTo>
                <a:lnTo>
                  <a:pt x="204597" y="0"/>
                </a:lnTo>
                <a:lnTo>
                  <a:pt x="157670" y="5410"/>
                </a:lnTo>
                <a:lnTo>
                  <a:pt x="114604" y="20789"/>
                </a:lnTo>
                <a:lnTo>
                  <a:pt x="76606" y="44945"/>
                </a:lnTo>
                <a:lnTo>
                  <a:pt x="44932" y="76619"/>
                </a:lnTo>
                <a:lnTo>
                  <a:pt x="20777" y="114617"/>
                </a:lnTo>
                <a:lnTo>
                  <a:pt x="5397" y="157683"/>
                </a:lnTo>
                <a:lnTo>
                  <a:pt x="0" y="204597"/>
                </a:lnTo>
                <a:lnTo>
                  <a:pt x="0" y="654177"/>
                </a:lnTo>
                <a:lnTo>
                  <a:pt x="0" y="1103757"/>
                </a:lnTo>
                <a:lnTo>
                  <a:pt x="0" y="1553337"/>
                </a:lnTo>
                <a:lnTo>
                  <a:pt x="0" y="1789176"/>
                </a:lnTo>
                <a:lnTo>
                  <a:pt x="409194" y="1789176"/>
                </a:lnTo>
                <a:lnTo>
                  <a:pt x="409194" y="1553337"/>
                </a:lnTo>
                <a:lnTo>
                  <a:pt x="409194" y="1103757"/>
                </a:lnTo>
                <a:lnTo>
                  <a:pt x="409194" y="654177"/>
                </a:lnTo>
                <a:lnTo>
                  <a:pt x="409194" y="204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900" spc="-10" dirty="0">
                <a:solidFill>
                  <a:srgbClr val="F5DFCB"/>
                </a:solidFill>
              </a:rPr>
              <a:t>Dashboard Wireframe</a:t>
            </a:r>
            <a:endParaRPr sz="2900" dirty="0">
              <a:solidFill>
                <a:srgbClr val="F5DFCB"/>
              </a:solidFill>
            </a:endParaRPr>
          </a:p>
        </p:txBody>
      </p:sp>
      <p:pic>
        <p:nvPicPr>
          <p:cNvPr id="13" name="Picture 12" descr="A diagram of a graph&#10;&#10;AI-generated content may be incorrect.">
            <a:extLst>
              <a:ext uri="{FF2B5EF4-FFF2-40B4-BE49-F238E27FC236}">
                <a16:creationId xmlns:a16="http://schemas.microsoft.com/office/drawing/2014/main" id="{05D6928B-4619-0C5F-3EE0-C1EE547640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5" y="895350"/>
            <a:ext cx="8471045" cy="396430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60CF2A-945B-5878-D506-02F3A1CC8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DB50C9B-FF31-60B8-2B2D-C75B5BE6F2C5}"/>
              </a:ext>
            </a:extLst>
          </p:cNvPr>
          <p:cNvSpPr/>
          <p:nvPr/>
        </p:nvSpPr>
        <p:spPr>
          <a:xfrm>
            <a:off x="1062990" y="3047"/>
            <a:ext cx="317500" cy="688975"/>
          </a:xfrm>
          <a:custGeom>
            <a:avLst/>
            <a:gdLst/>
            <a:ahLst/>
            <a:cxnLst/>
            <a:rect l="l" t="t" r="r" b="b"/>
            <a:pathLst>
              <a:path w="317500" h="688975">
                <a:moveTo>
                  <a:pt x="316992" y="0"/>
                </a:moveTo>
                <a:lnTo>
                  <a:pt x="0" y="0"/>
                </a:lnTo>
                <a:lnTo>
                  <a:pt x="0" y="182118"/>
                </a:lnTo>
                <a:lnTo>
                  <a:pt x="0" y="530352"/>
                </a:lnTo>
                <a:lnTo>
                  <a:pt x="8077" y="580440"/>
                </a:lnTo>
                <a:lnTo>
                  <a:pt x="30568" y="623951"/>
                </a:lnTo>
                <a:lnTo>
                  <a:pt x="64884" y="658266"/>
                </a:lnTo>
                <a:lnTo>
                  <a:pt x="108394" y="680770"/>
                </a:lnTo>
                <a:lnTo>
                  <a:pt x="158496" y="688848"/>
                </a:lnTo>
                <a:lnTo>
                  <a:pt x="208572" y="680770"/>
                </a:lnTo>
                <a:lnTo>
                  <a:pt x="252082" y="658266"/>
                </a:lnTo>
                <a:lnTo>
                  <a:pt x="286397" y="623951"/>
                </a:lnTo>
                <a:lnTo>
                  <a:pt x="308902" y="580440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CF053DF-8D45-F3C7-54AF-E804B80F6E0A}"/>
              </a:ext>
            </a:extLst>
          </p:cNvPr>
          <p:cNvSpPr/>
          <p:nvPr/>
        </p:nvSpPr>
        <p:spPr>
          <a:xfrm>
            <a:off x="605028" y="3047"/>
            <a:ext cx="317500" cy="1037590"/>
          </a:xfrm>
          <a:custGeom>
            <a:avLst/>
            <a:gdLst/>
            <a:ahLst/>
            <a:cxnLst/>
            <a:rect l="l" t="t" r="r" b="b"/>
            <a:pathLst>
              <a:path w="317500" h="1037590">
                <a:moveTo>
                  <a:pt x="316992" y="0"/>
                </a:moveTo>
                <a:lnTo>
                  <a:pt x="0" y="0"/>
                </a:lnTo>
                <a:lnTo>
                  <a:pt x="0" y="762"/>
                </a:lnTo>
                <a:lnTo>
                  <a:pt x="0" y="182118"/>
                </a:lnTo>
                <a:lnTo>
                  <a:pt x="0" y="530352"/>
                </a:lnTo>
                <a:lnTo>
                  <a:pt x="0" y="878586"/>
                </a:lnTo>
                <a:lnTo>
                  <a:pt x="8077" y="928674"/>
                </a:lnTo>
                <a:lnTo>
                  <a:pt x="30568" y="972185"/>
                </a:lnTo>
                <a:lnTo>
                  <a:pt x="64884" y="1006500"/>
                </a:lnTo>
                <a:lnTo>
                  <a:pt x="108394" y="1029004"/>
                </a:lnTo>
                <a:lnTo>
                  <a:pt x="158496" y="1037082"/>
                </a:lnTo>
                <a:lnTo>
                  <a:pt x="208584" y="1029004"/>
                </a:lnTo>
                <a:lnTo>
                  <a:pt x="252095" y="1006500"/>
                </a:lnTo>
                <a:lnTo>
                  <a:pt x="286410" y="972185"/>
                </a:lnTo>
                <a:lnTo>
                  <a:pt x="308902" y="928674"/>
                </a:lnTo>
                <a:lnTo>
                  <a:pt x="316992" y="878586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762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2F6428B-AD5A-334B-3D65-0D0011C4B5F2}"/>
              </a:ext>
            </a:extLst>
          </p:cNvPr>
          <p:cNvSpPr/>
          <p:nvPr/>
        </p:nvSpPr>
        <p:spPr>
          <a:xfrm>
            <a:off x="147066" y="3047"/>
            <a:ext cx="316230" cy="1384935"/>
          </a:xfrm>
          <a:custGeom>
            <a:avLst/>
            <a:gdLst/>
            <a:ahLst/>
            <a:cxnLst/>
            <a:rect l="l" t="t" r="r" b="b"/>
            <a:pathLst>
              <a:path w="316230" h="1384935">
                <a:moveTo>
                  <a:pt x="316230" y="0"/>
                </a:moveTo>
                <a:lnTo>
                  <a:pt x="0" y="0"/>
                </a:lnTo>
                <a:lnTo>
                  <a:pt x="0" y="762"/>
                </a:lnTo>
                <a:lnTo>
                  <a:pt x="0" y="182499"/>
                </a:lnTo>
                <a:lnTo>
                  <a:pt x="0" y="530733"/>
                </a:lnTo>
                <a:lnTo>
                  <a:pt x="0" y="878967"/>
                </a:lnTo>
                <a:lnTo>
                  <a:pt x="0" y="1226439"/>
                </a:lnTo>
                <a:lnTo>
                  <a:pt x="8051" y="1276438"/>
                </a:lnTo>
                <a:lnTo>
                  <a:pt x="30505" y="1319847"/>
                </a:lnTo>
                <a:lnTo>
                  <a:pt x="64731" y="1354074"/>
                </a:lnTo>
                <a:lnTo>
                  <a:pt x="108127" y="1376502"/>
                </a:lnTo>
                <a:lnTo>
                  <a:pt x="158115" y="1384554"/>
                </a:lnTo>
                <a:lnTo>
                  <a:pt x="208089" y="1376502"/>
                </a:lnTo>
                <a:lnTo>
                  <a:pt x="251485" y="1354074"/>
                </a:lnTo>
                <a:lnTo>
                  <a:pt x="285711" y="1319847"/>
                </a:lnTo>
                <a:lnTo>
                  <a:pt x="308165" y="1276438"/>
                </a:lnTo>
                <a:lnTo>
                  <a:pt x="316230" y="1226439"/>
                </a:lnTo>
                <a:lnTo>
                  <a:pt x="316230" y="878967"/>
                </a:lnTo>
                <a:lnTo>
                  <a:pt x="316230" y="530733"/>
                </a:lnTo>
                <a:lnTo>
                  <a:pt x="316230" y="182499"/>
                </a:lnTo>
                <a:lnTo>
                  <a:pt x="316230" y="762"/>
                </a:lnTo>
                <a:lnTo>
                  <a:pt x="316230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E499138-89B6-E5A8-E49F-C3FDC18D2824}"/>
              </a:ext>
            </a:extLst>
          </p:cNvPr>
          <p:cNvSpPr/>
          <p:nvPr/>
        </p:nvSpPr>
        <p:spPr>
          <a:xfrm>
            <a:off x="6774942" y="4253483"/>
            <a:ext cx="410209" cy="890269"/>
          </a:xfrm>
          <a:custGeom>
            <a:avLst/>
            <a:gdLst/>
            <a:ahLst/>
            <a:cxnLst/>
            <a:rect l="l" t="t" r="r" b="b"/>
            <a:pathLst>
              <a:path w="410209" h="890270">
                <a:moveTo>
                  <a:pt x="409956" y="205003"/>
                </a:moveTo>
                <a:lnTo>
                  <a:pt x="404545" y="158000"/>
                </a:lnTo>
                <a:lnTo>
                  <a:pt x="389128" y="114858"/>
                </a:lnTo>
                <a:lnTo>
                  <a:pt x="364947" y="76784"/>
                </a:lnTo>
                <a:lnTo>
                  <a:pt x="333209" y="45046"/>
                </a:lnTo>
                <a:lnTo>
                  <a:pt x="295148" y="20840"/>
                </a:lnTo>
                <a:lnTo>
                  <a:pt x="251993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46"/>
                </a:lnTo>
                <a:lnTo>
                  <a:pt x="45034" y="76784"/>
                </a:lnTo>
                <a:lnTo>
                  <a:pt x="20840" y="114858"/>
                </a:lnTo>
                <a:lnTo>
                  <a:pt x="5410" y="158000"/>
                </a:lnTo>
                <a:lnTo>
                  <a:pt x="0" y="205003"/>
                </a:lnTo>
                <a:lnTo>
                  <a:pt x="0" y="654558"/>
                </a:lnTo>
                <a:lnTo>
                  <a:pt x="0" y="890016"/>
                </a:lnTo>
                <a:lnTo>
                  <a:pt x="409956" y="890016"/>
                </a:lnTo>
                <a:lnTo>
                  <a:pt x="409956" y="654558"/>
                </a:lnTo>
                <a:lnTo>
                  <a:pt x="409956" y="20500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F86790E-F485-CF4D-0B8B-C01BA6030407}"/>
              </a:ext>
            </a:extLst>
          </p:cNvPr>
          <p:cNvSpPr/>
          <p:nvPr/>
        </p:nvSpPr>
        <p:spPr>
          <a:xfrm>
            <a:off x="7367016" y="3803903"/>
            <a:ext cx="410209" cy="1339850"/>
          </a:xfrm>
          <a:custGeom>
            <a:avLst/>
            <a:gdLst/>
            <a:ahLst/>
            <a:cxnLst/>
            <a:rect l="l" t="t" r="r" b="b"/>
            <a:pathLst>
              <a:path w="410209" h="1339850">
                <a:moveTo>
                  <a:pt x="409956" y="204978"/>
                </a:moveTo>
                <a:lnTo>
                  <a:pt x="404533" y="157988"/>
                </a:lnTo>
                <a:lnTo>
                  <a:pt x="389102" y="114833"/>
                </a:lnTo>
                <a:lnTo>
                  <a:pt x="364909" y="76784"/>
                </a:lnTo>
                <a:lnTo>
                  <a:pt x="333159" y="45034"/>
                </a:lnTo>
                <a:lnTo>
                  <a:pt x="295097" y="20840"/>
                </a:lnTo>
                <a:lnTo>
                  <a:pt x="251955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34"/>
                </a:lnTo>
                <a:lnTo>
                  <a:pt x="45034" y="76784"/>
                </a:lnTo>
                <a:lnTo>
                  <a:pt x="20840" y="114833"/>
                </a:lnTo>
                <a:lnTo>
                  <a:pt x="5410" y="157988"/>
                </a:lnTo>
                <a:lnTo>
                  <a:pt x="0" y="204978"/>
                </a:lnTo>
                <a:lnTo>
                  <a:pt x="0" y="654583"/>
                </a:lnTo>
                <a:lnTo>
                  <a:pt x="0" y="1104138"/>
                </a:lnTo>
                <a:lnTo>
                  <a:pt x="0" y="1339596"/>
                </a:lnTo>
                <a:lnTo>
                  <a:pt x="409956" y="1339596"/>
                </a:lnTo>
                <a:lnTo>
                  <a:pt x="409956" y="1104138"/>
                </a:lnTo>
                <a:lnTo>
                  <a:pt x="409956" y="654583"/>
                </a:lnTo>
                <a:lnTo>
                  <a:pt x="409956" y="20497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2596D22-10E4-2A75-9382-E6146087F3C8}"/>
              </a:ext>
            </a:extLst>
          </p:cNvPr>
          <p:cNvSpPr/>
          <p:nvPr/>
        </p:nvSpPr>
        <p:spPr>
          <a:xfrm>
            <a:off x="7959852" y="3354323"/>
            <a:ext cx="409575" cy="1789430"/>
          </a:xfrm>
          <a:custGeom>
            <a:avLst/>
            <a:gdLst/>
            <a:ahLst/>
            <a:cxnLst/>
            <a:rect l="l" t="t" r="r" b="b"/>
            <a:pathLst>
              <a:path w="409575" h="1789429">
                <a:moveTo>
                  <a:pt x="409194" y="204597"/>
                </a:moveTo>
                <a:lnTo>
                  <a:pt x="403783" y="157683"/>
                </a:lnTo>
                <a:lnTo>
                  <a:pt x="388404" y="114617"/>
                </a:lnTo>
                <a:lnTo>
                  <a:pt x="364248" y="76619"/>
                </a:lnTo>
                <a:lnTo>
                  <a:pt x="332574" y="44945"/>
                </a:lnTo>
                <a:lnTo>
                  <a:pt x="294576" y="20789"/>
                </a:lnTo>
                <a:lnTo>
                  <a:pt x="251510" y="5410"/>
                </a:lnTo>
                <a:lnTo>
                  <a:pt x="204597" y="0"/>
                </a:lnTo>
                <a:lnTo>
                  <a:pt x="157670" y="5410"/>
                </a:lnTo>
                <a:lnTo>
                  <a:pt x="114604" y="20789"/>
                </a:lnTo>
                <a:lnTo>
                  <a:pt x="76606" y="44945"/>
                </a:lnTo>
                <a:lnTo>
                  <a:pt x="44932" y="76619"/>
                </a:lnTo>
                <a:lnTo>
                  <a:pt x="20777" y="114617"/>
                </a:lnTo>
                <a:lnTo>
                  <a:pt x="5397" y="157683"/>
                </a:lnTo>
                <a:lnTo>
                  <a:pt x="0" y="204597"/>
                </a:lnTo>
                <a:lnTo>
                  <a:pt x="0" y="654177"/>
                </a:lnTo>
                <a:lnTo>
                  <a:pt x="0" y="1103757"/>
                </a:lnTo>
                <a:lnTo>
                  <a:pt x="0" y="1553337"/>
                </a:lnTo>
                <a:lnTo>
                  <a:pt x="0" y="1789176"/>
                </a:lnTo>
                <a:lnTo>
                  <a:pt x="409194" y="1789176"/>
                </a:lnTo>
                <a:lnTo>
                  <a:pt x="409194" y="1553337"/>
                </a:lnTo>
                <a:lnTo>
                  <a:pt x="409194" y="1103757"/>
                </a:lnTo>
                <a:lnTo>
                  <a:pt x="409194" y="654177"/>
                </a:lnTo>
                <a:lnTo>
                  <a:pt x="409194" y="204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3CAEB55-5188-CA97-44B4-6861D78DD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900" spc="-10" dirty="0">
                <a:solidFill>
                  <a:srgbClr val="F5DFCB"/>
                </a:solidFill>
              </a:rPr>
              <a:t>Tableau </a:t>
            </a:r>
            <a:r>
              <a:rPr sz="2900" spc="-10" dirty="0">
                <a:solidFill>
                  <a:srgbClr val="F5DFCB"/>
                </a:solidFill>
              </a:rPr>
              <a:t>Features</a:t>
            </a:r>
            <a:endParaRPr sz="2900" dirty="0">
              <a:solidFill>
                <a:srgbClr val="F5DFCB"/>
              </a:solidFill>
            </a:endParaRPr>
          </a:p>
        </p:txBody>
      </p:sp>
      <p:pic>
        <p:nvPicPr>
          <p:cNvPr id="9" name="Picture 8" descr="A close-up of a graph&#10;&#10;AI-generated content may be incorrect.">
            <a:extLst>
              <a:ext uri="{FF2B5EF4-FFF2-40B4-BE49-F238E27FC236}">
                <a16:creationId xmlns:a16="http://schemas.microsoft.com/office/drawing/2014/main" id="{3726A1FA-0AF6-605C-45BB-29CBFABC0A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452497"/>
            <a:ext cx="5309319" cy="2238505"/>
          </a:xfrm>
          <a:prstGeom prst="rect">
            <a:avLst/>
          </a:prstGeom>
        </p:spPr>
      </p:pic>
      <p:sp>
        <p:nvSpPr>
          <p:cNvPr id="8" name="object 12">
            <a:extLst>
              <a:ext uri="{FF2B5EF4-FFF2-40B4-BE49-F238E27FC236}">
                <a16:creationId xmlns:a16="http://schemas.microsoft.com/office/drawing/2014/main" id="{25A3E477-4FD4-3899-699B-C8A699FD3F8D}"/>
              </a:ext>
            </a:extLst>
          </p:cNvPr>
          <p:cNvSpPr txBox="1"/>
          <p:nvPr/>
        </p:nvSpPr>
        <p:spPr>
          <a:xfrm>
            <a:off x="506730" y="1102359"/>
            <a:ext cx="2922270" cy="289643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0029" marR="5080" indent="-227329">
              <a:lnSpc>
                <a:spcPts val="2160"/>
              </a:lnSpc>
              <a:spcBef>
                <a:spcPts val="290"/>
              </a:spcBef>
              <a:buSzPct val="108333"/>
              <a:buAutoNum type="arabicPeriod"/>
              <a:tabLst>
                <a:tab pos="241300" algn="l"/>
              </a:tabLst>
            </a:pPr>
            <a:r>
              <a:rPr sz="12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Interactive:</a:t>
            </a:r>
            <a:r>
              <a:rPr sz="1200" b="1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countries are filterable in map, the months and product category are filterable in chocolate sales line chart and bar chart </a:t>
            </a: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AutoNum type="arabicPeriod"/>
            </a:pP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240029" marR="226695" indent="-227329">
              <a:lnSpc>
                <a:spcPct val="147400"/>
              </a:lnSpc>
              <a:spcBef>
                <a:spcPts val="5"/>
              </a:spcBef>
              <a:buSzPct val="108333"/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Hovering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over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any</a:t>
            </a:r>
            <a:r>
              <a:rPr sz="12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chart</a:t>
            </a:r>
            <a:r>
              <a:rPr sz="12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will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further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explain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the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data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specific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e.g.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regarding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total revenue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, 	</a:t>
            </a:r>
            <a:r>
              <a:rPr lang="en-GB"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product/product category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,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country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etc</a:t>
            </a: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6187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6DF853-3BAE-359D-812B-7F89A9228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471542-B73E-B8E8-CD6F-4BED9B6C1EF5}"/>
              </a:ext>
            </a:extLst>
          </p:cNvPr>
          <p:cNvSpPr/>
          <p:nvPr/>
        </p:nvSpPr>
        <p:spPr>
          <a:xfrm>
            <a:off x="1062990" y="3047"/>
            <a:ext cx="317500" cy="688975"/>
          </a:xfrm>
          <a:custGeom>
            <a:avLst/>
            <a:gdLst/>
            <a:ahLst/>
            <a:cxnLst/>
            <a:rect l="l" t="t" r="r" b="b"/>
            <a:pathLst>
              <a:path w="317500" h="688975">
                <a:moveTo>
                  <a:pt x="316992" y="0"/>
                </a:moveTo>
                <a:lnTo>
                  <a:pt x="0" y="0"/>
                </a:lnTo>
                <a:lnTo>
                  <a:pt x="0" y="182118"/>
                </a:lnTo>
                <a:lnTo>
                  <a:pt x="0" y="530352"/>
                </a:lnTo>
                <a:lnTo>
                  <a:pt x="8077" y="580440"/>
                </a:lnTo>
                <a:lnTo>
                  <a:pt x="30568" y="623951"/>
                </a:lnTo>
                <a:lnTo>
                  <a:pt x="64884" y="658266"/>
                </a:lnTo>
                <a:lnTo>
                  <a:pt x="108394" y="680770"/>
                </a:lnTo>
                <a:lnTo>
                  <a:pt x="158496" y="688848"/>
                </a:lnTo>
                <a:lnTo>
                  <a:pt x="208572" y="680770"/>
                </a:lnTo>
                <a:lnTo>
                  <a:pt x="252082" y="658266"/>
                </a:lnTo>
                <a:lnTo>
                  <a:pt x="286397" y="623951"/>
                </a:lnTo>
                <a:lnTo>
                  <a:pt x="308902" y="580440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D75DE29-1E0B-13F5-F31F-863FA9C7BC2C}"/>
              </a:ext>
            </a:extLst>
          </p:cNvPr>
          <p:cNvSpPr/>
          <p:nvPr/>
        </p:nvSpPr>
        <p:spPr>
          <a:xfrm>
            <a:off x="605028" y="3047"/>
            <a:ext cx="317500" cy="1037590"/>
          </a:xfrm>
          <a:custGeom>
            <a:avLst/>
            <a:gdLst/>
            <a:ahLst/>
            <a:cxnLst/>
            <a:rect l="l" t="t" r="r" b="b"/>
            <a:pathLst>
              <a:path w="317500" h="1037590">
                <a:moveTo>
                  <a:pt x="316992" y="0"/>
                </a:moveTo>
                <a:lnTo>
                  <a:pt x="0" y="0"/>
                </a:lnTo>
                <a:lnTo>
                  <a:pt x="0" y="762"/>
                </a:lnTo>
                <a:lnTo>
                  <a:pt x="0" y="182118"/>
                </a:lnTo>
                <a:lnTo>
                  <a:pt x="0" y="530352"/>
                </a:lnTo>
                <a:lnTo>
                  <a:pt x="0" y="878586"/>
                </a:lnTo>
                <a:lnTo>
                  <a:pt x="8077" y="928674"/>
                </a:lnTo>
                <a:lnTo>
                  <a:pt x="30568" y="972185"/>
                </a:lnTo>
                <a:lnTo>
                  <a:pt x="64884" y="1006500"/>
                </a:lnTo>
                <a:lnTo>
                  <a:pt x="108394" y="1029004"/>
                </a:lnTo>
                <a:lnTo>
                  <a:pt x="158496" y="1037082"/>
                </a:lnTo>
                <a:lnTo>
                  <a:pt x="208584" y="1029004"/>
                </a:lnTo>
                <a:lnTo>
                  <a:pt x="252095" y="1006500"/>
                </a:lnTo>
                <a:lnTo>
                  <a:pt x="286410" y="972185"/>
                </a:lnTo>
                <a:lnTo>
                  <a:pt x="308902" y="928674"/>
                </a:lnTo>
                <a:lnTo>
                  <a:pt x="316992" y="878586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762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90B0E14-1ACA-6D7C-542B-5746C0F18EAD}"/>
              </a:ext>
            </a:extLst>
          </p:cNvPr>
          <p:cNvSpPr/>
          <p:nvPr/>
        </p:nvSpPr>
        <p:spPr>
          <a:xfrm>
            <a:off x="147066" y="3047"/>
            <a:ext cx="316230" cy="1384935"/>
          </a:xfrm>
          <a:custGeom>
            <a:avLst/>
            <a:gdLst/>
            <a:ahLst/>
            <a:cxnLst/>
            <a:rect l="l" t="t" r="r" b="b"/>
            <a:pathLst>
              <a:path w="316230" h="1384935">
                <a:moveTo>
                  <a:pt x="316230" y="0"/>
                </a:moveTo>
                <a:lnTo>
                  <a:pt x="0" y="0"/>
                </a:lnTo>
                <a:lnTo>
                  <a:pt x="0" y="762"/>
                </a:lnTo>
                <a:lnTo>
                  <a:pt x="0" y="182499"/>
                </a:lnTo>
                <a:lnTo>
                  <a:pt x="0" y="530733"/>
                </a:lnTo>
                <a:lnTo>
                  <a:pt x="0" y="878967"/>
                </a:lnTo>
                <a:lnTo>
                  <a:pt x="0" y="1226439"/>
                </a:lnTo>
                <a:lnTo>
                  <a:pt x="8051" y="1276438"/>
                </a:lnTo>
                <a:lnTo>
                  <a:pt x="30505" y="1319847"/>
                </a:lnTo>
                <a:lnTo>
                  <a:pt x="64731" y="1354074"/>
                </a:lnTo>
                <a:lnTo>
                  <a:pt x="108127" y="1376502"/>
                </a:lnTo>
                <a:lnTo>
                  <a:pt x="158115" y="1384554"/>
                </a:lnTo>
                <a:lnTo>
                  <a:pt x="208089" y="1376502"/>
                </a:lnTo>
                <a:lnTo>
                  <a:pt x="251485" y="1354074"/>
                </a:lnTo>
                <a:lnTo>
                  <a:pt x="285711" y="1319847"/>
                </a:lnTo>
                <a:lnTo>
                  <a:pt x="308165" y="1276438"/>
                </a:lnTo>
                <a:lnTo>
                  <a:pt x="316230" y="1226439"/>
                </a:lnTo>
                <a:lnTo>
                  <a:pt x="316230" y="878967"/>
                </a:lnTo>
                <a:lnTo>
                  <a:pt x="316230" y="530733"/>
                </a:lnTo>
                <a:lnTo>
                  <a:pt x="316230" y="182499"/>
                </a:lnTo>
                <a:lnTo>
                  <a:pt x="316230" y="762"/>
                </a:lnTo>
                <a:lnTo>
                  <a:pt x="316230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D3DF674-B007-EF3F-147A-85FA9AB6818D}"/>
              </a:ext>
            </a:extLst>
          </p:cNvPr>
          <p:cNvSpPr/>
          <p:nvPr/>
        </p:nvSpPr>
        <p:spPr>
          <a:xfrm>
            <a:off x="6774942" y="4253483"/>
            <a:ext cx="410209" cy="890269"/>
          </a:xfrm>
          <a:custGeom>
            <a:avLst/>
            <a:gdLst/>
            <a:ahLst/>
            <a:cxnLst/>
            <a:rect l="l" t="t" r="r" b="b"/>
            <a:pathLst>
              <a:path w="410209" h="890270">
                <a:moveTo>
                  <a:pt x="409956" y="205003"/>
                </a:moveTo>
                <a:lnTo>
                  <a:pt x="404545" y="158000"/>
                </a:lnTo>
                <a:lnTo>
                  <a:pt x="389128" y="114858"/>
                </a:lnTo>
                <a:lnTo>
                  <a:pt x="364947" y="76784"/>
                </a:lnTo>
                <a:lnTo>
                  <a:pt x="333209" y="45046"/>
                </a:lnTo>
                <a:lnTo>
                  <a:pt x="295148" y="20840"/>
                </a:lnTo>
                <a:lnTo>
                  <a:pt x="251993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46"/>
                </a:lnTo>
                <a:lnTo>
                  <a:pt x="45034" y="76784"/>
                </a:lnTo>
                <a:lnTo>
                  <a:pt x="20840" y="114858"/>
                </a:lnTo>
                <a:lnTo>
                  <a:pt x="5410" y="158000"/>
                </a:lnTo>
                <a:lnTo>
                  <a:pt x="0" y="205003"/>
                </a:lnTo>
                <a:lnTo>
                  <a:pt x="0" y="654558"/>
                </a:lnTo>
                <a:lnTo>
                  <a:pt x="0" y="890016"/>
                </a:lnTo>
                <a:lnTo>
                  <a:pt x="409956" y="890016"/>
                </a:lnTo>
                <a:lnTo>
                  <a:pt x="409956" y="654558"/>
                </a:lnTo>
                <a:lnTo>
                  <a:pt x="409956" y="20500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31ECB4D-7A86-2E16-CB2E-B70D5605837C}"/>
              </a:ext>
            </a:extLst>
          </p:cNvPr>
          <p:cNvSpPr/>
          <p:nvPr/>
        </p:nvSpPr>
        <p:spPr>
          <a:xfrm>
            <a:off x="7367016" y="3803903"/>
            <a:ext cx="410209" cy="1339850"/>
          </a:xfrm>
          <a:custGeom>
            <a:avLst/>
            <a:gdLst/>
            <a:ahLst/>
            <a:cxnLst/>
            <a:rect l="l" t="t" r="r" b="b"/>
            <a:pathLst>
              <a:path w="410209" h="1339850">
                <a:moveTo>
                  <a:pt x="409956" y="204978"/>
                </a:moveTo>
                <a:lnTo>
                  <a:pt x="404533" y="157988"/>
                </a:lnTo>
                <a:lnTo>
                  <a:pt x="389102" y="114833"/>
                </a:lnTo>
                <a:lnTo>
                  <a:pt x="364909" y="76784"/>
                </a:lnTo>
                <a:lnTo>
                  <a:pt x="333159" y="45034"/>
                </a:lnTo>
                <a:lnTo>
                  <a:pt x="295097" y="20840"/>
                </a:lnTo>
                <a:lnTo>
                  <a:pt x="251955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34"/>
                </a:lnTo>
                <a:lnTo>
                  <a:pt x="45034" y="76784"/>
                </a:lnTo>
                <a:lnTo>
                  <a:pt x="20840" y="114833"/>
                </a:lnTo>
                <a:lnTo>
                  <a:pt x="5410" y="157988"/>
                </a:lnTo>
                <a:lnTo>
                  <a:pt x="0" y="204978"/>
                </a:lnTo>
                <a:lnTo>
                  <a:pt x="0" y="654583"/>
                </a:lnTo>
                <a:lnTo>
                  <a:pt x="0" y="1104138"/>
                </a:lnTo>
                <a:lnTo>
                  <a:pt x="0" y="1339596"/>
                </a:lnTo>
                <a:lnTo>
                  <a:pt x="409956" y="1339596"/>
                </a:lnTo>
                <a:lnTo>
                  <a:pt x="409956" y="1104138"/>
                </a:lnTo>
                <a:lnTo>
                  <a:pt x="409956" y="654583"/>
                </a:lnTo>
                <a:lnTo>
                  <a:pt x="409956" y="20497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898CA39-941D-5AA9-91B3-43D0A2B3B1E4}"/>
              </a:ext>
            </a:extLst>
          </p:cNvPr>
          <p:cNvSpPr/>
          <p:nvPr/>
        </p:nvSpPr>
        <p:spPr>
          <a:xfrm>
            <a:off x="7959852" y="3354323"/>
            <a:ext cx="409575" cy="1789430"/>
          </a:xfrm>
          <a:custGeom>
            <a:avLst/>
            <a:gdLst/>
            <a:ahLst/>
            <a:cxnLst/>
            <a:rect l="l" t="t" r="r" b="b"/>
            <a:pathLst>
              <a:path w="409575" h="1789429">
                <a:moveTo>
                  <a:pt x="409194" y="204597"/>
                </a:moveTo>
                <a:lnTo>
                  <a:pt x="403783" y="157683"/>
                </a:lnTo>
                <a:lnTo>
                  <a:pt x="388404" y="114617"/>
                </a:lnTo>
                <a:lnTo>
                  <a:pt x="364248" y="76619"/>
                </a:lnTo>
                <a:lnTo>
                  <a:pt x="332574" y="44945"/>
                </a:lnTo>
                <a:lnTo>
                  <a:pt x="294576" y="20789"/>
                </a:lnTo>
                <a:lnTo>
                  <a:pt x="251510" y="5410"/>
                </a:lnTo>
                <a:lnTo>
                  <a:pt x="204597" y="0"/>
                </a:lnTo>
                <a:lnTo>
                  <a:pt x="157670" y="5410"/>
                </a:lnTo>
                <a:lnTo>
                  <a:pt x="114604" y="20789"/>
                </a:lnTo>
                <a:lnTo>
                  <a:pt x="76606" y="44945"/>
                </a:lnTo>
                <a:lnTo>
                  <a:pt x="44932" y="76619"/>
                </a:lnTo>
                <a:lnTo>
                  <a:pt x="20777" y="114617"/>
                </a:lnTo>
                <a:lnTo>
                  <a:pt x="5397" y="157683"/>
                </a:lnTo>
                <a:lnTo>
                  <a:pt x="0" y="204597"/>
                </a:lnTo>
                <a:lnTo>
                  <a:pt x="0" y="654177"/>
                </a:lnTo>
                <a:lnTo>
                  <a:pt x="0" y="1103757"/>
                </a:lnTo>
                <a:lnTo>
                  <a:pt x="0" y="1553337"/>
                </a:lnTo>
                <a:lnTo>
                  <a:pt x="0" y="1789176"/>
                </a:lnTo>
                <a:lnTo>
                  <a:pt x="409194" y="1789176"/>
                </a:lnTo>
                <a:lnTo>
                  <a:pt x="409194" y="1553337"/>
                </a:lnTo>
                <a:lnTo>
                  <a:pt x="409194" y="1103757"/>
                </a:lnTo>
                <a:lnTo>
                  <a:pt x="409194" y="654177"/>
                </a:lnTo>
                <a:lnTo>
                  <a:pt x="409194" y="204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5766121-04E6-D7CB-FA25-F3E1A9BF85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900" spc="-10" dirty="0">
                <a:solidFill>
                  <a:srgbClr val="F5DFCB"/>
                </a:solidFill>
              </a:rPr>
              <a:t>Tableau </a:t>
            </a:r>
            <a:r>
              <a:rPr sz="2900" spc="-10" dirty="0">
                <a:solidFill>
                  <a:srgbClr val="F5DFCB"/>
                </a:solidFill>
              </a:rPr>
              <a:t>Features</a:t>
            </a:r>
            <a:endParaRPr sz="2900" dirty="0">
              <a:solidFill>
                <a:srgbClr val="F5DFCB"/>
              </a:solidFill>
            </a:endParaRPr>
          </a:p>
        </p:txBody>
      </p:sp>
      <p:pic>
        <p:nvPicPr>
          <p:cNvPr id="9" name="Picture 8" descr="A close-up of a graph&#10;&#10;AI-generated content may be incorrect.">
            <a:extLst>
              <a:ext uri="{FF2B5EF4-FFF2-40B4-BE49-F238E27FC236}">
                <a16:creationId xmlns:a16="http://schemas.microsoft.com/office/drawing/2014/main" id="{16FBB72F-AEB7-C8D6-DBCE-6A33573B1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1" y="866645"/>
            <a:ext cx="7906131" cy="38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9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147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D797A5-40DC-7ACB-120B-D022010E4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9B27446-0994-5ECB-5AA4-B581931040DA}"/>
              </a:ext>
            </a:extLst>
          </p:cNvPr>
          <p:cNvSpPr/>
          <p:nvPr/>
        </p:nvSpPr>
        <p:spPr>
          <a:xfrm>
            <a:off x="1062990" y="3047"/>
            <a:ext cx="317500" cy="688975"/>
          </a:xfrm>
          <a:custGeom>
            <a:avLst/>
            <a:gdLst/>
            <a:ahLst/>
            <a:cxnLst/>
            <a:rect l="l" t="t" r="r" b="b"/>
            <a:pathLst>
              <a:path w="317500" h="688975">
                <a:moveTo>
                  <a:pt x="316992" y="0"/>
                </a:moveTo>
                <a:lnTo>
                  <a:pt x="0" y="0"/>
                </a:lnTo>
                <a:lnTo>
                  <a:pt x="0" y="182118"/>
                </a:lnTo>
                <a:lnTo>
                  <a:pt x="0" y="530352"/>
                </a:lnTo>
                <a:lnTo>
                  <a:pt x="8077" y="580440"/>
                </a:lnTo>
                <a:lnTo>
                  <a:pt x="30568" y="623951"/>
                </a:lnTo>
                <a:lnTo>
                  <a:pt x="64884" y="658266"/>
                </a:lnTo>
                <a:lnTo>
                  <a:pt x="108394" y="680770"/>
                </a:lnTo>
                <a:lnTo>
                  <a:pt x="158496" y="688848"/>
                </a:lnTo>
                <a:lnTo>
                  <a:pt x="208572" y="680770"/>
                </a:lnTo>
                <a:lnTo>
                  <a:pt x="252082" y="658266"/>
                </a:lnTo>
                <a:lnTo>
                  <a:pt x="286397" y="623951"/>
                </a:lnTo>
                <a:lnTo>
                  <a:pt x="308902" y="580440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2D9D011-5862-5099-4187-8607D0C0EB87}"/>
              </a:ext>
            </a:extLst>
          </p:cNvPr>
          <p:cNvSpPr/>
          <p:nvPr/>
        </p:nvSpPr>
        <p:spPr>
          <a:xfrm>
            <a:off x="605028" y="3047"/>
            <a:ext cx="317500" cy="1037590"/>
          </a:xfrm>
          <a:custGeom>
            <a:avLst/>
            <a:gdLst/>
            <a:ahLst/>
            <a:cxnLst/>
            <a:rect l="l" t="t" r="r" b="b"/>
            <a:pathLst>
              <a:path w="317500" h="1037590">
                <a:moveTo>
                  <a:pt x="316992" y="0"/>
                </a:moveTo>
                <a:lnTo>
                  <a:pt x="0" y="0"/>
                </a:lnTo>
                <a:lnTo>
                  <a:pt x="0" y="762"/>
                </a:lnTo>
                <a:lnTo>
                  <a:pt x="0" y="182118"/>
                </a:lnTo>
                <a:lnTo>
                  <a:pt x="0" y="530352"/>
                </a:lnTo>
                <a:lnTo>
                  <a:pt x="0" y="878586"/>
                </a:lnTo>
                <a:lnTo>
                  <a:pt x="8077" y="928674"/>
                </a:lnTo>
                <a:lnTo>
                  <a:pt x="30568" y="972185"/>
                </a:lnTo>
                <a:lnTo>
                  <a:pt x="64884" y="1006500"/>
                </a:lnTo>
                <a:lnTo>
                  <a:pt x="108394" y="1029004"/>
                </a:lnTo>
                <a:lnTo>
                  <a:pt x="158496" y="1037082"/>
                </a:lnTo>
                <a:lnTo>
                  <a:pt x="208584" y="1029004"/>
                </a:lnTo>
                <a:lnTo>
                  <a:pt x="252095" y="1006500"/>
                </a:lnTo>
                <a:lnTo>
                  <a:pt x="286410" y="972185"/>
                </a:lnTo>
                <a:lnTo>
                  <a:pt x="308902" y="928674"/>
                </a:lnTo>
                <a:lnTo>
                  <a:pt x="316992" y="878586"/>
                </a:lnTo>
                <a:lnTo>
                  <a:pt x="316992" y="530352"/>
                </a:lnTo>
                <a:lnTo>
                  <a:pt x="316992" y="182118"/>
                </a:lnTo>
                <a:lnTo>
                  <a:pt x="316992" y="762"/>
                </a:lnTo>
                <a:lnTo>
                  <a:pt x="316992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F422715-88DF-72CA-D989-07FD5A2A4DAE}"/>
              </a:ext>
            </a:extLst>
          </p:cNvPr>
          <p:cNvSpPr/>
          <p:nvPr/>
        </p:nvSpPr>
        <p:spPr>
          <a:xfrm>
            <a:off x="147066" y="3047"/>
            <a:ext cx="316230" cy="1384935"/>
          </a:xfrm>
          <a:custGeom>
            <a:avLst/>
            <a:gdLst/>
            <a:ahLst/>
            <a:cxnLst/>
            <a:rect l="l" t="t" r="r" b="b"/>
            <a:pathLst>
              <a:path w="316230" h="1384935">
                <a:moveTo>
                  <a:pt x="316230" y="0"/>
                </a:moveTo>
                <a:lnTo>
                  <a:pt x="0" y="0"/>
                </a:lnTo>
                <a:lnTo>
                  <a:pt x="0" y="762"/>
                </a:lnTo>
                <a:lnTo>
                  <a:pt x="0" y="182499"/>
                </a:lnTo>
                <a:lnTo>
                  <a:pt x="0" y="530733"/>
                </a:lnTo>
                <a:lnTo>
                  <a:pt x="0" y="878967"/>
                </a:lnTo>
                <a:lnTo>
                  <a:pt x="0" y="1226439"/>
                </a:lnTo>
                <a:lnTo>
                  <a:pt x="8051" y="1276438"/>
                </a:lnTo>
                <a:lnTo>
                  <a:pt x="30505" y="1319847"/>
                </a:lnTo>
                <a:lnTo>
                  <a:pt x="64731" y="1354074"/>
                </a:lnTo>
                <a:lnTo>
                  <a:pt x="108127" y="1376502"/>
                </a:lnTo>
                <a:lnTo>
                  <a:pt x="158115" y="1384554"/>
                </a:lnTo>
                <a:lnTo>
                  <a:pt x="208089" y="1376502"/>
                </a:lnTo>
                <a:lnTo>
                  <a:pt x="251485" y="1354074"/>
                </a:lnTo>
                <a:lnTo>
                  <a:pt x="285711" y="1319847"/>
                </a:lnTo>
                <a:lnTo>
                  <a:pt x="308165" y="1276438"/>
                </a:lnTo>
                <a:lnTo>
                  <a:pt x="316230" y="1226439"/>
                </a:lnTo>
                <a:lnTo>
                  <a:pt x="316230" y="878967"/>
                </a:lnTo>
                <a:lnTo>
                  <a:pt x="316230" y="530733"/>
                </a:lnTo>
                <a:lnTo>
                  <a:pt x="316230" y="182499"/>
                </a:lnTo>
                <a:lnTo>
                  <a:pt x="316230" y="762"/>
                </a:lnTo>
                <a:lnTo>
                  <a:pt x="316230" y="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8BE3CD2-276A-D680-73F7-261A04567B68}"/>
              </a:ext>
            </a:extLst>
          </p:cNvPr>
          <p:cNvSpPr/>
          <p:nvPr/>
        </p:nvSpPr>
        <p:spPr>
          <a:xfrm>
            <a:off x="6774942" y="4253483"/>
            <a:ext cx="410209" cy="890269"/>
          </a:xfrm>
          <a:custGeom>
            <a:avLst/>
            <a:gdLst/>
            <a:ahLst/>
            <a:cxnLst/>
            <a:rect l="l" t="t" r="r" b="b"/>
            <a:pathLst>
              <a:path w="410209" h="890270">
                <a:moveTo>
                  <a:pt x="409956" y="205003"/>
                </a:moveTo>
                <a:lnTo>
                  <a:pt x="404545" y="158000"/>
                </a:lnTo>
                <a:lnTo>
                  <a:pt x="389128" y="114858"/>
                </a:lnTo>
                <a:lnTo>
                  <a:pt x="364947" y="76784"/>
                </a:lnTo>
                <a:lnTo>
                  <a:pt x="333209" y="45046"/>
                </a:lnTo>
                <a:lnTo>
                  <a:pt x="295148" y="20840"/>
                </a:lnTo>
                <a:lnTo>
                  <a:pt x="251993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46"/>
                </a:lnTo>
                <a:lnTo>
                  <a:pt x="45034" y="76784"/>
                </a:lnTo>
                <a:lnTo>
                  <a:pt x="20840" y="114858"/>
                </a:lnTo>
                <a:lnTo>
                  <a:pt x="5410" y="158000"/>
                </a:lnTo>
                <a:lnTo>
                  <a:pt x="0" y="205003"/>
                </a:lnTo>
                <a:lnTo>
                  <a:pt x="0" y="654558"/>
                </a:lnTo>
                <a:lnTo>
                  <a:pt x="0" y="890016"/>
                </a:lnTo>
                <a:lnTo>
                  <a:pt x="409956" y="890016"/>
                </a:lnTo>
                <a:lnTo>
                  <a:pt x="409956" y="654558"/>
                </a:lnTo>
                <a:lnTo>
                  <a:pt x="409956" y="205003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60518D-90A5-71EC-351B-B3283E4D3495}"/>
              </a:ext>
            </a:extLst>
          </p:cNvPr>
          <p:cNvSpPr/>
          <p:nvPr/>
        </p:nvSpPr>
        <p:spPr>
          <a:xfrm>
            <a:off x="7367016" y="3803903"/>
            <a:ext cx="410209" cy="1339850"/>
          </a:xfrm>
          <a:custGeom>
            <a:avLst/>
            <a:gdLst/>
            <a:ahLst/>
            <a:cxnLst/>
            <a:rect l="l" t="t" r="r" b="b"/>
            <a:pathLst>
              <a:path w="410209" h="1339850">
                <a:moveTo>
                  <a:pt x="409956" y="204978"/>
                </a:moveTo>
                <a:lnTo>
                  <a:pt x="404533" y="157988"/>
                </a:lnTo>
                <a:lnTo>
                  <a:pt x="389102" y="114833"/>
                </a:lnTo>
                <a:lnTo>
                  <a:pt x="364909" y="76784"/>
                </a:lnTo>
                <a:lnTo>
                  <a:pt x="333159" y="45034"/>
                </a:lnTo>
                <a:lnTo>
                  <a:pt x="295097" y="20840"/>
                </a:lnTo>
                <a:lnTo>
                  <a:pt x="251955" y="5422"/>
                </a:lnTo>
                <a:lnTo>
                  <a:pt x="204978" y="0"/>
                </a:lnTo>
                <a:lnTo>
                  <a:pt x="157988" y="5422"/>
                </a:lnTo>
                <a:lnTo>
                  <a:pt x="114846" y="20840"/>
                </a:lnTo>
                <a:lnTo>
                  <a:pt x="76784" y="45034"/>
                </a:lnTo>
                <a:lnTo>
                  <a:pt x="45034" y="76784"/>
                </a:lnTo>
                <a:lnTo>
                  <a:pt x="20840" y="114833"/>
                </a:lnTo>
                <a:lnTo>
                  <a:pt x="5410" y="157988"/>
                </a:lnTo>
                <a:lnTo>
                  <a:pt x="0" y="204978"/>
                </a:lnTo>
                <a:lnTo>
                  <a:pt x="0" y="654583"/>
                </a:lnTo>
                <a:lnTo>
                  <a:pt x="0" y="1104138"/>
                </a:lnTo>
                <a:lnTo>
                  <a:pt x="0" y="1339596"/>
                </a:lnTo>
                <a:lnTo>
                  <a:pt x="409956" y="1339596"/>
                </a:lnTo>
                <a:lnTo>
                  <a:pt x="409956" y="1104138"/>
                </a:lnTo>
                <a:lnTo>
                  <a:pt x="409956" y="654583"/>
                </a:lnTo>
                <a:lnTo>
                  <a:pt x="409956" y="204978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59B8790-AAB9-616D-706B-D4CD3A5BDA0C}"/>
              </a:ext>
            </a:extLst>
          </p:cNvPr>
          <p:cNvSpPr/>
          <p:nvPr/>
        </p:nvSpPr>
        <p:spPr>
          <a:xfrm>
            <a:off x="7959852" y="3354323"/>
            <a:ext cx="409575" cy="1789430"/>
          </a:xfrm>
          <a:custGeom>
            <a:avLst/>
            <a:gdLst/>
            <a:ahLst/>
            <a:cxnLst/>
            <a:rect l="l" t="t" r="r" b="b"/>
            <a:pathLst>
              <a:path w="409575" h="1789429">
                <a:moveTo>
                  <a:pt x="409194" y="204597"/>
                </a:moveTo>
                <a:lnTo>
                  <a:pt x="403783" y="157683"/>
                </a:lnTo>
                <a:lnTo>
                  <a:pt x="388404" y="114617"/>
                </a:lnTo>
                <a:lnTo>
                  <a:pt x="364248" y="76619"/>
                </a:lnTo>
                <a:lnTo>
                  <a:pt x="332574" y="44945"/>
                </a:lnTo>
                <a:lnTo>
                  <a:pt x="294576" y="20789"/>
                </a:lnTo>
                <a:lnTo>
                  <a:pt x="251510" y="5410"/>
                </a:lnTo>
                <a:lnTo>
                  <a:pt x="204597" y="0"/>
                </a:lnTo>
                <a:lnTo>
                  <a:pt x="157670" y="5410"/>
                </a:lnTo>
                <a:lnTo>
                  <a:pt x="114604" y="20789"/>
                </a:lnTo>
                <a:lnTo>
                  <a:pt x="76606" y="44945"/>
                </a:lnTo>
                <a:lnTo>
                  <a:pt x="44932" y="76619"/>
                </a:lnTo>
                <a:lnTo>
                  <a:pt x="20777" y="114617"/>
                </a:lnTo>
                <a:lnTo>
                  <a:pt x="5397" y="157683"/>
                </a:lnTo>
                <a:lnTo>
                  <a:pt x="0" y="204597"/>
                </a:lnTo>
                <a:lnTo>
                  <a:pt x="0" y="654177"/>
                </a:lnTo>
                <a:lnTo>
                  <a:pt x="0" y="1103757"/>
                </a:lnTo>
                <a:lnTo>
                  <a:pt x="0" y="1553337"/>
                </a:lnTo>
                <a:lnTo>
                  <a:pt x="0" y="1789176"/>
                </a:lnTo>
                <a:lnTo>
                  <a:pt x="409194" y="1789176"/>
                </a:lnTo>
                <a:lnTo>
                  <a:pt x="409194" y="1553337"/>
                </a:lnTo>
                <a:lnTo>
                  <a:pt x="409194" y="1103757"/>
                </a:lnTo>
                <a:lnTo>
                  <a:pt x="409194" y="654177"/>
                </a:lnTo>
                <a:lnTo>
                  <a:pt x="409194" y="2045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83EF653-54CA-9F1C-699E-5AF8437941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900" spc="-10" dirty="0" err="1">
                <a:solidFill>
                  <a:srgbClr val="F5DFCB"/>
                </a:solidFill>
              </a:rPr>
              <a:t>PowerBi</a:t>
            </a:r>
            <a:r>
              <a:rPr lang="en-GB" sz="2900" spc="-10" dirty="0">
                <a:solidFill>
                  <a:srgbClr val="F5DFCB"/>
                </a:solidFill>
              </a:rPr>
              <a:t> </a:t>
            </a:r>
            <a:r>
              <a:rPr sz="2900" spc="-10" dirty="0">
                <a:solidFill>
                  <a:srgbClr val="F5DFCB"/>
                </a:solidFill>
              </a:rPr>
              <a:t>Features</a:t>
            </a:r>
            <a:endParaRPr sz="2900" dirty="0">
              <a:solidFill>
                <a:srgbClr val="F5DFCB"/>
              </a:solidFill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ED72A63-925B-4064-AC99-9DA9D6A5859A}"/>
              </a:ext>
            </a:extLst>
          </p:cNvPr>
          <p:cNvSpPr txBox="1"/>
          <p:nvPr/>
        </p:nvSpPr>
        <p:spPr>
          <a:xfrm>
            <a:off x="506730" y="1102359"/>
            <a:ext cx="3686810" cy="344260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0029" marR="5080" indent="-227329">
              <a:lnSpc>
                <a:spcPts val="2160"/>
              </a:lnSpc>
              <a:spcBef>
                <a:spcPts val="290"/>
              </a:spcBef>
              <a:buSzPct val="108333"/>
              <a:buAutoNum type="arabicPeriod"/>
              <a:tabLst>
                <a:tab pos="241300" algn="l"/>
              </a:tabLst>
            </a:pPr>
            <a:r>
              <a:rPr sz="1200" b="1" dirty="0">
                <a:solidFill>
                  <a:srgbClr val="F5DFCB"/>
                </a:solidFill>
                <a:latin typeface="Lucida Sans Unicode"/>
                <a:cs typeface="Lucida Sans Unicode"/>
              </a:rPr>
              <a:t>Interactive:</a:t>
            </a:r>
            <a:r>
              <a:rPr sz="1200" b="1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all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variables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i.e.</a:t>
            </a:r>
            <a:r>
              <a:rPr sz="12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total revenue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, 	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country,</a:t>
            </a:r>
            <a:r>
              <a:rPr sz="1200" spc="-6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60" dirty="0">
                <a:solidFill>
                  <a:srgbClr val="F5DFCB"/>
                </a:solidFill>
                <a:latin typeface="Lucida Sans Unicode"/>
                <a:cs typeface="Lucida Sans Unicode"/>
              </a:rPr>
              <a:t>total sales by category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,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boxes shipped, product category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are</a:t>
            </a:r>
            <a:r>
              <a:rPr sz="1200" spc="-6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interlinked</a:t>
            </a:r>
            <a:r>
              <a:rPr sz="1200" spc="-6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so 	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selecting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one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will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show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all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the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relevant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F5DFCB"/>
                </a:solidFill>
                <a:latin typeface="Lucida Sans Unicode"/>
                <a:cs typeface="Lucida Sans Unicode"/>
              </a:rPr>
              <a:t>data 	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across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different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charts</a:t>
            </a:r>
            <a:r>
              <a:rPr sz="1200" spc="-2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and</a:t>
            </a:r>
            <a:r>
              <a:rPr sz="1200" spc="-2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map</a:t>
            </a: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240029" marR="79375" indent="-227329">
              <a:lnSpc>
                <a:spcPct val="144900"/>
              </a:lnSpc>
              <a:buSzPct val="108333"/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At</a:t>
            </a:r>
            <a:r>
              <a:rPr sz="12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the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bottom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there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are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instructions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on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using 	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the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different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features</a:t>
            </a:r>
            <a:r>
              <a:rPr sz="12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of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the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dashboard</a:t>
            </a: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AutoNum type="arabicPeriod"/>
            </a:pP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  <a:p>
            <a:pPr marL="240029" marR="226695" indent="-227329">
              <a:lnSpc>
                <a:spcPct val="147400"/>
              </a:lnSpc>
              <a:spcBef>
                <a:spcPts val="5"/>
              </a:spcBef>
              <a:buSzPct val="108333"/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Hovering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over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any</a:t>
            </a:r>
            <a:r>
              <a:rPr sz="12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chart</a:t>
            </a:r>
            <a:r>
              <a:rPr sz="1200" spc="-4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will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further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explain 	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the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data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specific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e.g.</a:t>
            </a:r>
            <a:r>
              <a:rPr sz="1200" spc="-3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regarding</a:t>
            </a:r>
            <a:r>
              <a:rPr sz="1200" spc="-30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total revenue</a:t>
            </a:r>
            <a:r>
              <a:rPr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, 	</a:t>
            </a:r>
            <a:r>
              <a:rPr lang="en-GB" sz="1200" spc="-10" dirty="0">
                <a:solidFill>
                  <a:srgbClr val="F5DFCB"/>
                </a:solidFill>
                <a:latin typeface="Lucida Sans Unicode"/>
                <a:cs typeface="Lucida Sans Unicode"/>
              </a:rPr>
              <a:t>product/product category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,</a:t>
            </a:r>
            <a:r>
              <a:rPr sz="1200" spc="-45" dirty="0">
                <a:solidFill>
                  <a:srgbClr val="F5DFCB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F5DFCB"/>
                </a:solidFill>
                <a:latin typeface="Lucida Sans Unicode"/>
                <a:cs typeface="Lucida Sans Unicode"/>
              </a:rPr>
              <a:t>country</a:t>
            </a:r>
            <a:r>
              <a:rPr sz="1200" spc="-25" dirty="0">
                <a:solidFill>
                  <a:srgbClr val="F5DFCB"/>
                </a:solidFill>
                <a:latin typeface="Lucida Sans Unicode"/>
                <a:cs typeface="Lucida Sans Unicode"/>
              </a:rPr>
              <a:t> etc</a:t>
            </a:r>
            <a:endParaRPr sz="1200" dirty="0">
              <a:solidFill>
                <a:srgbClr val="F5DFCB"/>
              </a:solidFill>
              <a:latin typeface="Lucida Sans Unicode"/>
              <a:cs typeface="Lucida Sans Unicode"/>
            </a:endParaRPr>
          </a:p>
        </p:txBody>
      </p:sp>
      <p:pic>
        <p:nvPicPr>
          <p:cNvPr id="14" name="Picture 13" descr="A screenshot of a chart&#10;&#10;AI-generated content may be incorrect.">
            <a:extLst>
              <a:ext uri="{FF2B5EF4-FFF2-40B4-BE49-F238E27FC236}">
                <a16:creationId xmlns:a16="http://schemas.microsoft.com/office/drawing/2014/main" id="{DA6D04F0-B5BB-CE0E-17AD-F2E01A3BA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58" y="183418"/>
            <a:ext cx="4220476" cy="47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1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10" dirty="0">
                <a:solidFill>
                  <a:srgbClr val="FFFFFF"/>
                </a:solidFill>
              </a:rPr>
              <a:t>Features</a:t>
            </a:r>
            <a:endParaRPr sz="29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C4C90E-8F28-E4CF-E0E4-865D62B0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66"/>
            <a:ext cx="9144000" cy="49417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959</Words>
  <Application>Microsoft Office PowerPoint</Application>
  <PresentationFormat>On-screen Show (16:9)</PresentationFormat>
  <Paragraphs>122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Arial</vt:lpstr>
      <vt:lpstr>Consolas</vt:lpstr>
      <vt:lpstr>Lucida Sans Unicode</vt:lpstr>
      <vt:lpstr>Times New Roman</vt:lpstr>
      <vt:lpstr>Trebuchet MS</vt:lpstr>
      <vt:lpstr>Wingdings</vt:lpstr>
      <vt:lpstr>Office Theme</vt:lpstr>
      <vt:lpstr>Team 3: Hafeezah, Connor, Babatola, Selda, Iqra</vt:lpstr>
      <vt:lpstr>Overview</vt:lpstr>
      <vt:lpstr>Planning &amp; Design</vt:lpstr>
      <vt:lpstr>Project Board</vt:lpstr>
      <vt:lpstr>Dashboard Wireframe</vt:lpstr>
      <vt:lpstr>Tableau Features</vt:lpstr>
      <vt:lpstr>Tableau Features</vt:lpstr>
      <vt:lpstr>PowerBi Features</vt:lpstr>
      <vt:lpstr>Features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&amp; Finding</vt:lpstr>
      <vt:lpstr>Insights &amp; Finding</vt:lpstr>
      <vt:lpstr>Collaboration &amp; Outcomes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Thyroid Cancer Risk Analysis</dc:title>
  <dc:creator>IQRA IQBAL</dc:creator>
  <cp:lastModifiedBy>Iqra Iqbal</cp:lastModifiedBy>
  <cp:revision>2</cp:revision>
  <dcterms:created xsi:type="dcterms:W3CDTF">2025-03-24T06:52:46Z</dcterms:created>
  <dcterms:modified xsi:type="dcterms:W3CDTF">2025-03-24T08:44:44Z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2025-03-24T00:00:00Z</vt:filetime>
  </property>
  <property fmtid="{D5CDD505-2E9C-101B-9397-08002B2CF9AE}" pid="5" name="Producer">
    <vt:lpwstr>Microsoft® PowerPoint® 2016</vt:lpwstr>
  </property>
</Properties>
</file>