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37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53" autoAdjust="0"/>
  </p:normalViewPr>
  <p:slideViewPr>
    <p:cSldViewPr snapToGrid="0">
      <p:cViewPr varScale="1">
        <p:scale>
          <a:sx n="79" d="100"/>
          <a:sy n="79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Ok, it is my turn to introduce the installation and examples for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It is mentioned that the JavaScript can run on both web browser and server.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But we have not learned HTML so I will introduce Node.js which is an open source, cross platform runtime environment. Because of its NPM - node package management, it becomes more and more popular. You could download the node.js in this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6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When you set up the installation execution, you just need to click next net and finish. It is really simple. The program will add the node.js to the environment variables,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so that we could set it up in terminal, command or PowerShell.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Then, we should use one kind of editors to edit the </a:t>
            </a:r>
            <a:r>
              <a:rPr lang="en-US" sz="1200" dirty="0" err="1" smtClean="0">
                <a:effectLst/>
                <a:latin typeface="+mj-lt"/>
                <a:ea typeface="+mj-ea"/>
                <a:cs typeface="+mj-cs"/>
                <a:sym typeface="等线"/>
              </a:rPr>
              <a:t>js</a:t>
            </a: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 file. I prefer to this one </a:t>
            </a:r>
            <a:r>
              <a:rPr lang="en-US" sz="1200" dirty="0" err="1" smtClean="0">
                <a:effectLst/>
                <a:latin typeface="+mj-lt"/>
                <a:ea typeface="+mj-ea"/>
                <a:cs typeface="+mj-cs"/>
                <a:sym typeface="等线"/>
              </a:rPr>
              <a:t>VSCode</a:t>
            </a: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effectLst/>
                <a:latin typeface="+mj-lt"/>
                <a:ea typeface="+mj-ea"/>
                <a:cs typeface="+mj-cs"/>
                <a:sym typeface="等线"/>
              </a:rPr>
              <a:t>Js</a:t>
            </a: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 is a week-type programming language. There is five simple data types, undefined, null, number, Boolean and string. There is no double or float. And one complex type - object, which is the father of all simple types.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This is the statement of many variables. Just add a VAR before the name of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 ok let’s go to the control statements.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Look at the conditional statement, if switch, they are really similar with the grammar of CPP, many people have learned it. 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And the loop statement, we can use "for from I is equal to 0 to number 4.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And while, for in </a:t>
            </a:r>
            <a:r>
              <a:rPr lang="en-US" sz="1200" dirty="0" err="1" smtClean="0">
                <a:effectLst/>
                <a:latin typeface="+mj-lt"/>
                <a:ea typeface="+mj-ea"/>
                <a:cs typeface="+mj-cs"/>
                <a:sym typeface="等线"/>
              </a:rPr>
              <a:t>foreach</a:t>
            </a: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 to enumerate every element in an array.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5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And how to define a function, we just need to statement a function and return value.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This is Fibonacci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5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As is known to all, JavaScript is a kind of object-oriented programing language. If you want to implement inheritance, encapsulation, and polymorphic, you should use anonymous function and closure, but they are difficult for beginner, so I 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Here is its constructor.  And we use prototype to define its member.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Here is the instantiation. We declare an example and output its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How about closure, which is really important in JavaScript. In a word, closure means that sub function calls the member of super function. And the super function returns the sub function.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Look at this simple example. The sub function calls the member of supper function.</a:t>
            </a:r>
          </a:p>
          <a:p>
            <a:endParaRPr lang="en-US" sz="1200" dirty="0" smtClean="0">
              <a:effectLst/>
              <a:latin typeface="+mj-lt"/>
              <a:ea typeface="+mj-ea"/>
              <a:cs typeface="+mj-cs"/>
              <a:sym typeface="等线"/>
            </a:endParaRP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And we should pay attention that the reference to the variable in super function is the state after the super function has finished running. </a:t>
            </a:r>
          </a:p>
          <a:p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等线"/>
              </a:rPr>
              <a:t>If you want to use the state of the runtime, you should add self-implementation to the function expression.                               Talk is cheap. Show me the code.</a:t>
            </a:r>
          </a:p>
          <a:p>
            <a:endParaRPr lang="en-US" sz="1200" dirty="0" smtClean="0">
              <a:effectLst/>
              <a:latin typeface="+mj-lt"/>
              <a:ea typeface="+mj-ea"/>
              <a:cs typeface="+mj-cs"/>
              <a:sym typeface="等线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1408078" y="1964950"/>
            <a:ext cx="6327844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2619173" y="5163579"/>
            <a:ext cx="3905656" cy="48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10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408078" y="2926218"/>
            <a:ext cx="6327845" cy="3696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9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122099" y="4158524"/>
            <a:ext cx="5021903" cy="2696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2041813" y="4977245"/>
            <a:ext cx="7102182" cy="188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853"/>
                </a:moveTo>
                <a:lnTo>
                  <a:pt x="13853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pic" idx="13"/>
          </p:nvPr>
        </p:nvSpPr>
        <p:spPr>
          <a:xfrm>
            <a:off x="4508770" y="0"/>
            <a:ext cx="463523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598250" y="714780"/>
            <a:ext cx="3370636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4"/>
          </p:nvPr>
        </p:nvSpPr>
        <p:spPr>
          <a:xfrm>
            <a:off x="598250" y="1541767"/>
            <a:ext cx="3370636" cy="1634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61" name="Group 161"/>
          <p:cNvGrpSpPr/>
          <p:nvPr/>
        </p:nvGrpSpPr>
        <p:grpSpPr>
          <a:xfrm>
            <a:off x="-2" y="-3346"/>
            <a:ext cx="1774734" cy="1187910"/>
            <a:chOff x="0" y="0"/>
            <a:chExt cx="1774732" cy="1187909"/>
          </a:xfrm>
        </p:grpSpPr>
        <p:sp>
          <p:nvSpPr>
            <p:cNvPr id="159" name="Shape 159"/>
            <p:cNvSpPr/>
            <p:nvPr/>
          </p:nvSpPr>
          <p:spPr>
            <a:xfrm>
              <a:off x="0" y="1158"/>
              <a:ext cx="1774733" cy="82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0"/>
              <a:ext cx="1256879" cy="11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3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3"/>
          <p:cNvGrpSpPr/>
          <p:nvPr/>
        </p:nvGrpSpPr>
        <p:grpSpPr>
          <a:xfrm>
            <a:off x="-2" y="-3346"/>
            <a:ext cx="1774734" cy="1187910"/>
            <a:chOff x="0" y="0"/>
            <a:chExt cx="1774732" cy="1187909"/>
          </a:xfrm>
        </p:grpSpPr>
        <p:sp>
          <p:nvSpPr>
            <p:cNvPr id="171" name="Shape 171"/>
            <p:cNvSpPr/>
            <p:nvPr/>
          </p:nvSpPr>
          <p:spPr>
            <a:xfrm>
              <a:off x="0" y="1158"/>
              <a:ext cx="1774733" cy="82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0"/>
              <a:ext cx="1256879" cy="11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3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187" name="Group 187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185" name="Shape 185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xfrm>
            <a:off x="598250" y="4044875"/>
            <a:ext cx="3403596" cy="20116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3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4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598250" y="4044875"/>
            <a:ext cx="3403596" cy="20116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lvl1pPr>
          </a:lstStyle>
          <a:p>
            <a:r>
              <a:t>Introduction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3257549" y="2067791"/>
            <a:ext cx="5886452" cy="4790211"/>
            <a:chOff x="0" y="0"/>
            <a:chExt cx="5886450" cy="4790209"/>
          </a:xfrm>
        </p:grpSpPr>
        <p:sp>
          <p:nvSpPr>
            <p:cNvPr id="199" name="Shape 199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02" name="Shape 202"/>
          <p:cNvSpPr>
            <a:spLocks noGrp="1"/>
          </p:cNvSpPr>
          <p:nvPr>
            <p:ph type="body" sz="quarter" idx="13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333F50"/>
                </a:solidFill>
              </a:defRPr>
            </a:pPr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4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367838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xfrm>
            <a:off x="598250" y="4068791"/>
            <a:ext cx="4662149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4"/>
          </p:nvPr>
        </p:nvSpPr>
        <p:spPr>
          <a:xfrm>
            <a:off x="598250" y="4895777"/>
            <a:ext cx="4662149" cy="13157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216" name="Shape 216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367838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598250" y="4068791"/>
            <a:ext cx="4662149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4"/>
          </p:nvPr>
        </p:nvSpPr>
        <p:spPr>
          <a:xfrm>
            <a:off x="598250" y="4895777"/>
            <a:ext cx="4662149" cy="13157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grpSp>
        <p:nvGrpSpPr>
          <p:cNvPr id="231" name="Group 231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229" name="Shape 229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grpSp>
        <p:nvGrpSpPr>
          <p:cNvPr id="243" name="Group 243"/>
          <p:cNvGrpSpPr/>
          <p:nvPr/>
        </p:nvGrpSpPr>
        <p:grpSpPr>
          <a:xfrm>
            <a:off x="-2" y="-3346"/>
            <a:ext cx="1774734" cy="1187910"/>
            <a:chOff x="0" y="0"/>
            <a:chExt cx="1774732" cy="1187909"/>
          </a:xfrm>
        </p:grpSpPr>
        <p:sp>
          <p:nvSpPr>
            <p:cNvPr id="241" name="Shape 241"/>
            <p:cNvSpPr/>
            <p:nvPr/>
          </p:nvSpPr>
          <p:spPr>
            <a:xfrm>
              <a:off x="0" y="1158"/>
              <a:ext cx="1774733" cy="82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-1" y="0"/>
              <a:ext cx="1256879" cy="11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2609922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2609922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grpSp>
        <p:nvGrpSpPr>
          <p:cNvPr id="248" name="Group 248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246" name="Shape 246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2609922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4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3"/>
          </p:nvPr>
        </p:nvSpPr>
        <p:spPr>
          <a:xfrm>
            <a:off x="2609922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grpSp>
        <p:nvGrpSpPr>
          <p:cNvPr id="260" name="Group 260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258" name="Shape 258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3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482944" y="-3348"/>
            <a:ext cx="4661056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77000"/>
                </a:srgbClr>
              </a:gs>
              <a:gs pos="90000">
                <a:srgbClr val="FFFFFF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1408078" y="1964950"/>
            <a:ext cx="6327844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36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2619173" y="5163579"/>
            <a:ext cx="3905656" cy="48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4"/>
          </p:nvPr>
        </p:nvSpPr>
        <p:spPr>
          <a:xfrm>
            <a:off x="1408078" y="2926218"/>
            <a:ext cx="6327845" cy="3696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122098" y="3167902"/>
            <a:ext cx="5021897" cy="368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2041813" y="4478039"/>
            <a:ext cx="7102187" cy="2379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5"/>
                </a:moveTo>
                <a:lnTo>
                  <a:pt x="10835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 flipH="1">
            <a:off x="-1" y="-3348"/>
            <a:ext cx="4482946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3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30452" y="759872"/>
            <a:ext cx="4343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6724">
              <a:defRPr sz="13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标注</a:t>
            </a:r>
          </a:p>
        </p:txBody>
      </p:sp>
      <p:sp>
        <p:nvSpPr>
          <p:cNvPr id="300" name="Shape 300"/>
          <p:cNvSpPr/>
          <p:nvPr/>
        </p:nvSpPr>
        <p:spPr>
          <a:xfrm>
            <a:off x="1929441" y="759873"/>
            <a:ext cx="1051502" cy="25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字体使用 </a:t>
            </a: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行距</a:t>
            </a: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背景图片出处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声明</a:t>
            </a:r>
          </a:p>
        </p:txBody>
      </p:sp>
      <p:sp>
        <p:nvSpPr>
          <p:cNvPr id="301" name="Shape 301"/>
          <p:cNvSpPr/>
          <p:nvPr/>
        </p:nvSpPr>
        <p:spPr>
          <a:xfrm>
            <a:off x="3114757" y="759873"/>
            <a:ext cx="5305760" cy="324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685800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英文 </a:t>
            </a:r>
            <a:r>
              <a:t>Segoe UI</a:t>
            </a:r>
          </a:p>
          <a:p>
            <a:pPr defTabSz="685800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中文 微软雅黑</a:t>
            </a: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正文 </a:t>
            </a:r>
            <a:r>
              <a:t>1.3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cn.bing.com</a:t>
            </a:r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456724">
              <a:lnSpc>
                <a:spcPct val="130000"/>
              </a:lnSpc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本网站所提供的任何信息内容（包括但不限于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PPT 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模板、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Word 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文档、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Excel 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图表、图片素材等）均受《中华人民共和国著作权法》、《信息网络传播权保护条例》及其他适用的法律法规的保护，未经权利人书面明确授权，信息内容的任何部分</a:t>
            </a:r>
            <a:r>
              <a:t>(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包括图片或图表</a:t>
            </a:r>
            <a:r>
              <a:t>)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不得被全部或部分的复制、传播、销售，否则将承担法律责任。</a:t>
            </a:r>
          </a:p>
        </p:txBody>
      </p:sp>
      <p:sp>
        <p:nvSpPr>
          <p:cNvPr id="302" name="Shape 302"/>
          <p:cNvSpPr/>
          <p:nvPr/>
        </p:nvSpPr>
        <p:spPr>
          <a:xfrm>
            <a:off x="330452" y="182446"/>
            <a:ext cx="561976" cy="19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6724">
              <a:defRPr sz="7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OfficePLUS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30452" y="759872"/>
            <a:ext cx="10947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6724">
              <a:defRPr sz="13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背景图片素材</a:t>
            </a:r>
          </a:p>
        </p:txBody>
      </p:sp>
      <p:sp>
        <p:nvSpPr>
          <p:cNvPr id="311" name="Shape 311"/>
          <p:cNvSpPr/>
          <p:nvPr/>
        </p:nvSpPr>
        <p:spPr>
          <a:xfrm>
            <a:off x="330452" y="182446"/>
            <a:ext cx="561976" cy="19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6724">
              <a:defRPr sz="7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OfficePLUS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359215" y="4458725"/>
            <a:ext cx="24255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6724"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点击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Logo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获取更多优质模板（放映模式）</a:t>
            </a:r>
          </a:p>
        </p:txBody>
      </p:sp>
      <p:pic>
        <p:nvPicPr>
          <p:cNvPr id="320" name="image2.pn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3227832"/>
            <a:ext cx="2286000" cy="402337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ctr" defTabSz="914400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 defTabSz="914400">
              <a:spcBef>
                <a:spcPts val="1000"/>
              </a:spcBef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单击以编辑母版副标题样式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28600" indent="-228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defTabSz="914400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28600" indent="-228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914400">
              <a:spcBef>
                <a:spcPts val="1000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7" name="Shape 367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rot="10800000">
            <a:off x="4122099" y="4158524"/>
            <a:ext cx="5021903" cy="2696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0800000">
            <a:off x="2041813" y="4977245"/>
            <a:ext cx="7102182" cy="188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853"/>
                </a:moveTo>
                <a:lnTo>
                  <a:pt x="13853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45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1408078" y="523425"/>
            <a:ext cx="6327844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half" idx="13"/>
          </p:nvPr>
        </p:nvSpPr>
        <p:spPr>
          <a:xfrm>
            <a:off x="1408078" y="2982630"/>
            <a:ext cx="6327845" cy="3084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SzTx/>
              <a:buFontTx/>
              <a:buNone/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defTabSz="9144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90" name="Shape 390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28600" indent="-228600" defTabSz="914400">
              <a:spcBef>
                <a:spcPts val="10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 defTabSz="914400">
              <a:spcBef>
                <a:spcPts val="10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10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10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10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spcBef>
                <a:spcPts val="1000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defTabSz="914400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00" name="Shape 400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01" name="Shape 401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402" name="Shape 402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10" name="Shape 4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28600" indent="-228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914400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228600" indent="-228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431" name="Shape 431"/>
          <p:cNvSpPr>
            <a:spLocks noGrp="1"/>
          </p:cNvSpPr>
          <p:nvPr>
            <p:ph type="body" sz="quarter" idx="1"/>
          </p:nvPr>
        </p:nvSpPr>
        <p:spPr>
          <a:xfrm>
            <a:off x="1408078" y="1964950"/>
            <a:ext cx="6327844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sz="quarter" idx="13"/>
          </p:nvPr>
        </p:nvSpPr>
        <p:spPr>
          <a:xfrm>
            <a:off x="2619173" y="5163579"/>
            <a:ext cx="3905656" cy="48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0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433" name="Shape 433"/>
          <p:cNvSpPr>
            <a:spLocks noGrp="1"/>
          </p:cNvSpPr>
          <p:nvPr>
            <p:ph type="body" sz="quarter" idx="14"/>
          </p:nvPr>
        </p:nvSpPr>
        <p:spPr>
          <a:xfrm>
            <a:off x="1408078" y="2926218"/>
            <a:ext cx="6327845" cy="3696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 rot="10800000">
            <a:off x="4122099" y="4158524"/>
            <a:ext cx="5021903" cy="2696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435" name="Shape 435"/>
          <p:cNvSpPr/>
          <p:nvPr/>
        </p:nvSpPr>
        <p:spPr>
          <a:xfrm rot="10800000">
            <a:off x="2041813" y="4977245"/>
            <a:ext cx="7102182" cy="188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853"/>
                </a:moveTo>
                <a:lnTo>
                  <a:pt x="13853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/>
          <p:cNvGrpSpPr/>
          <p:nvPr/>
        </p:nvGrpSpPr>
        <p:grpSpPr>
          <a:xfrm>
            <a:off x="-2" y="-3346"/>
            <a:ext cx="1774734" cy="1187910"/>
            <a:chOff x="0" y="0"/>
            <a:chExt cx="1774732" cy="1187909"/>
          </a:xfrm>
        </p:grpSpPr>
        <p:sp>
          <p:nvSpPr>
            <p:cNvPr id="443" name="Shape 443"/>
            <p:cNvSpPr/>
            <p:nvPr/>
          </p:nvSpPr>
          <p:spPr>
            <a:xfrm>
              <a:off x="0" y="1158"/>
              <a:ext cx="1774733" cy="82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-1" y="0"/>
              <a:ext cx="1256879" cy="118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447" name="Shape 447"/>
          <p:cNvSpPr>
            <a:spLocks noGrp="1"/>
          </p:cNvSpPr>
          <p:nvPr>
            <p:ph type="body" sz="quarter" idx="13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367838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56" name="Shape 456"/>
          <p:cNvSpPr>
            <a:spLocks noGrp="1"/>
          </p:cNvSpPr>
          <p:nvPr>
            <p:ph type="body" sz="quarter" idx="1"/>
          </p:nvPr>
        </p:nvSpPr>
        <p:spPr>
          <a:xfrm>
            <a:off x="598250" y="4068791"/>
            <a:ext cx="4662149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3300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457" name="Shape 457"/>
          <p:cNvSpPr>
            <a:spLocks noGrp="1"/>
          </p:cNvSpPr>
          <p:nvPr>
            <p:ph type="body" sz="quarter" idx="14"/>
          </p:nvPr>
        </p:nvSpPr>
        <p:spPr>
          <a:xfrm>
            <a:off x="598250" y="4895777"/>
            <a:ext cx="4662149" cy="13157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grpSp>
        <p:nvGrpSpPr>
          <p:cNvPr id="460" name="Group 460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458" name="Shape 458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sp>
        <p:nvSpPr>
          <p:cNvPr id="461" name="Shape 4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body" sz="quarter" idx="1"/>
          </p:nvPr>
        </p:nvSpPr>
        <p:spPr>
          <a:xfrm>
            <a:off x="2609922" y="226696"/>
            <a:ext cx="3924158" cy="5734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3"/>
          </p:nvPr>
        </p:nvSpPr>
        <p:spPr>
          <a:xfrm>
            <a:off x="2609922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grpSp>
        <p:nvGrpSpPr>
          <p:cNvPr id="472" name="Group 472"/>
          <p:cNvGrpSpPr/>
          <p:nvPr/>
        </p:nvGrpSpPr>
        <p:grpSpPr>
          <a:xfrm>
            <a:off x="3257549" y="2067789"/>
            <a:ext cx="5886452" cy="4790211"/>
            <a:chOff x="0" y="0"/>
            <a:chExt cx="5886450" cy="4790209"/>
          </a:xfrm>
        </p:grpSpPr>
        <p:sp>
          <p:nvSpPr>
            <p:cNvPr id="470" name="Shape 470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sp>
        <p:nvSpPr>
          <p:cNvPr id="473" name="Shape 4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rot="10800000">
            <a:off x="4122098" y="3167902"/>
            <a:ext cx="5021897" cy="368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2041813" y="4478039"/>
            <a:ext cx="7102187" cy="2379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5"/>
                </a:moveTo>
                <a:lnTo>
                  <a:pt x="10835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1408078" y="523425"/>
            <a:ext cx="6327844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36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half" idx="13"/>
          </p:nvPr>
        </p:nvSpPr>
        <p:spPr>
          <a:xfrm>
            <a:off x="1408078" y="2982630"/>
            <a:ext cx="6327845" cy="3084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SzTx/>
              <a:buFontTx/>
              <a:buNone/>
              <a:defRPr sz="9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/>
          </p:cNvSpPr>
          <p:nvPr>
            <p:ph type="body" sz="quarter" idx="1"/>
          </p:nvPr>
        </p:nvSpPr>
        <p:spPr>
          <a:xfrm>
            <a:off x="598250" y="4044875"/>
            <a:ext cx="3403596" cy="20116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lvl1pPr>
          </a:lstStyle>
          <a:p>
            <a:r>
              <a:t>Introduction</a:t>
            </a:r>
          </a:p>
        </p:txBody>
      </p:sp>
      <p:grpSp>
        <p:nvGrpSpPr>
          <p:cNvPr id="483" name="Group 483"/>
          <p:cNvGrpSpPr/>
          <p:nvPr/>
        </p:nvGrpSpPr>
        <p:grpSpPr>
          <a:xfrm>
            <a:off x="3257549" y="2067791"/>
            <a:ext cx="5886452" cy="4790211"/>
            <a:chOff x="0" y="0"/>
            <a:chExt cx="5886450" cy="4790209"/>
          </a:xfrm>
        </p:grpSpPr>
        <p:sp>
          <p:nvSpPr>
            <p:cNvPr id="481" name="Shape 481"/>
            <p:cNvSpPr/>
            <p:nvPr/>
          </p:nvSpPr>
          <p:spPr>
            <a:xfrm rot="10800000">
              <a:off x="0" y="1459418"/>
              <a:ext cx="5886450" cy="332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79"/>
                  </a:moveTo>
                  <a:lnTo>
                    <a:pt x="11579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 rot="10800000">
              <a:off x="1717626" y="0"/>
              <a:ext cx="4168825" cy="479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91"/>
                  </a:moveTo>
                  <a:lnTo>
                    <a:pt x="10291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22A35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sp>
        <p:nvSpPr>
          <p:cNvPr id="484" name="Shape 484"/>
          <p:cNvSpPr>
            <a:spLocks noGrp="1"/>
          </p:cNvSpPr>
          <p:nvPr>
            <p:ph type="body" sz="quarter" idx="13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333F50"/>
                </a:solidFill>
              </a:defRPr>
            </a:pPr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4"/>
          </p:nvPr>
        </p:nvSpPr>
        <p:spPr>
          <a:xfrm>
            <a:off x="279393" y="800101"/>
            <a:ext cx="3924158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4122098" y="3167902"/>
            <a:ext cx="5021897" cy="368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2041813" y="4478039"/>
            <a:ext cx="7102187" cy="2379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5"/>
                </a:moveTo>
                <a:lnTo>
                  <a:pt x="10835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817123" y="3073805"/>
            <a:ext cx="6327844" cy="7491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YOUR TITLE HERE 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3"/>
          </p:nvPr>
        </p:nvSpPr>
        <p:spPr>
          <a:xfrm>
            <a:off x="817123" y="5101887"/>
            <a:ext cx="6327845" cy="3277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4"/>
          </p:nvPr>
        </p:nvSpPr>
        <p:spPr>
          <a:xfrm>
            <a:off x="817123" y="3822970"/>
            <a:ext cx="6327845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77000"/>
                </a:srgbClr>
              </a:gs>
              <a:gs pos="90000">
                <a:srgbClr val="FFFFFF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>
            <a:off x="4122098" y="3167902"/>
            <a:ext cx="5021897" cy="3686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914"/>
                </a:moveTo>
                <a:lnTo>
                  <a:pt x="9914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2041813" y="4478039"/>
            <a:ext cx="7102187" cy="2379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5"/>
                </a:moveTo>
                <a:lnTo>
                  <a:pt x="10835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817123" y="3073805"/>
            <a:ext cx="6327844" cy="7491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600" b="1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3"/>
          </p:nvPr>
        </p:nvSpPr>
        <p:spPr>
          <a:xfrm>
            <a:off x="817123" y="5101887"/>
            <a:ext cx="6327845" cy="3277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817123" y="3822970"/>
            <a:ext cx="6327845" cy="296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-2" y="0"/>
            <a:ext cx="4953812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-2" y="24048"/>
            <a:ext cx="3126230" cy="441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076"/>
                </a:moveTo>
                <a:lnTo>
                  <a:pt x="13076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4508770" y="0"/>
            <a:ext cx="463523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598250" y="3686581"/>
            <a:ext cx="3370636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598250" y="4513567"/>
            <a:ext cx="3370636" cy="1634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1" y="0"/>
            <a:ext cx="5127916" cy="238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79"/>
                </a:moveTo>
                <a:lnTo>
                  <a:pt x="11579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3" y="-3348"/>
            <a:ext cx="3631626" cy="34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91"/>
                </a:moveTo>
                <a:lnTo>
                  <a:pt x="10291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22A35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13"/>
          </p:nvPr>
        </p:nvSpPr>
        <p:spPr>
          <a:xfrm>
            <a:off x="4508770" y="0"/>
            <a:ext cx="463523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598250" y="3686581"/>
            <a:ext cx="3370636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333F50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4"/>
          </p:nvPr>
        </p:nvSpPr>
        <p:spPr>
          <a:xfrm>
            <a:off x="598250" y="4513567"/>
            <a:ext cx="3370636" cy="1634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685465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>
                  <a:alpha val="95000"/>
                </a:srgbClr>
              </a:gs>
              <a:gs pos="90000">
                <a:srgbClr val="222A35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4508770" y="0"/>
            <a:ext cx="463523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598250" y="714780"/>
            <a:ext cx="3370636" cy="7491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3300">
                <a:solidFill>
                  <a:srgbClr val="FFFFFF"/>
                </a:solidFill>
              </a:defRPr>
            </a:lvl1pPr>
          </a:lstStyle>
          <a:p>
            <a:r>
              <a:t>YOUR TITLE HERE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4"/>
          </p:nvPr>
        </p:nvSpPr>
        <p:spPr>
          <a:xfrm>
            <a:off x="598250" y="1541767"/>
            <a:ext cx="3370636" cy="1634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SzTx/>
              <a:buFontTx/>
              <a:buNone/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3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-WzM-nfa54Exsq3ClOs81BeQ3NaN8OCcpZHtz_1UIqhYQZlAxccFBBGZU0iQ04_Knf5PYQh_GSRXhpLdvR2kERWvTwDoyx_QI7819pL1m5byTxE4h5WQW5N7jbQxsZi3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application" TargetMode="Externa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/>
          </p:cNvSpPr>
          <p:nvPr>
            <p:ph type="body" sz="quarter" idx="1"/>
          </p:nvPr>
        </p:nvSpPr>
        <p:spPr>
          <a:xfrm>
            <a:off x="1408077" y="3069850"/>
            <a:ext cx="6706021" cy="818756"/>
          </a:xfrm>
          <a:prstGeom prst="rect">
            <a:avLst/>
          </a:prstGeom>
        </p:spPr>
        <p:txBody>
          <a:bodyPr/>
          <a:lstStyle/>
          <a:p>
            <a:pPr defTabSz="667512">
              <a:spcBef>
                <a:spcPts val="700"/>
              </a:spcBef>
              <a:defRPr sz="1752">
                <a:solidFill>
                  <a:srgbClr val="000000"/>
                </a:solidFill>
              </a:defRPr>
            </a:pPr>
            <a:r>
              <a:t>Programming Languages and Methodology</a:t>
            </a:r>
            <a:endParaRPr sz="4672"/>
          </a:p>
          <a:p>
            <a:pPr algn="ctr" defTabSz="667512">
              <a:spcBef>
                <a:spcPts val="700"/>
              </a:spcBef>
              <a:defRPr sz="2336">
                <a:solidFill>
                  <a:srgbClr val="000000"/>
                </a:solidFill>
              </a:defRPr>
            </a:pPr>
            <a:r>
              <a:t>JavaScript</a:t>
            </a:r>
          </a:p>
        </p:txBody>
      </p:sp>
      <p:pic>
        <p:nvPicPr>
          <p:cNvPr id="496" name="image3.png" descr="http://www.javatpoint.com/images/javascript/javascript_logo.png"/>
          <p:cNvPicPr>
            <a:picLocks noChangeAspect="1"/>
          </p:cNvPicPr>
          <p:nvPr/>
        </p:nvPicPr>
        <p:blipFill>
          <a:blip r:embed="rId2">
            <a:extLst/>
          </a:blip>
          <a:srcRect b="16627"/>
          <a:stretch>
            <a:fillRect/>
          </a:stretch>
        </p:blipFill>
        <p:spPr>
          <a:xfrm>
            <a:off x="3500435" y="1148182"/>
            <a:ext cx="2143126" cy="17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Shape 497"/>
          <p:cNvSpPr/>
          <p:nvPr/>
        </p:nvSpPr>
        <p:spPr>
          <a:xfrm>
            <a:off x="5844642" y="4496665"/>
            <a:ext cx="2093723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/>
            </a:pPr>
            <a:r>
              <a:t>SONG DAIWEI </a:t>
            </a:r>
          </a:p>
          <a:p>
            <a:pPr algn="ctr">
              <a:defRPr sz="2400"/>
            </a:pPr>
            <a:r>
              <a:t> #44161588-3</a:t>
            </a:r>
          </a:p>
          <a:p>
            <a:pPr algn="ctr">
              <a:defRPr sz="2400"/>
            </a:pPr>
            <a:r>
              <a:t>宋代偉</a:t>
            </a:r>
          </a:p>
        </p:txBody>
      </p:sp>
      <p:sp>
        <p:nvSpPr>
          <p:cNvPr id="498" name="Shape 498"/>
          <p:cNvSpPr/>
          <p:nvPr/>
        </p:nvSpPr>
        <p:spPr>
          <a:xfrm>
            <a:off x="3744467" y="4494119"/>
            <a:ext cx="2033238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/>
            </a:pPr>
            <a:r>
              <a:t>LAI RUJIE  </a:t>
            </a:r>
          </a:p>
          <a:p>
            <a:pPr algn="ctr">
              <a:defRPr sz="2400"/>
            </a:pPr>
            <a:r>
              <a:t>#44161666-2</a:t>
            </a:r>
          </a:p>
          <a:p>
            <a:pPr algn="ctr">
              <a:defRPr sz="2400"/>
            </a:pPr>
            <a:r>
              <a:t>赖儒杰</a:t>
            </a:r>
          </a:p>
        </p:txBody>
      </p:sp>
      <p:sp>
        <p:nvSpPr>
          <p:cNvPr id="499" name="Shape 499"/>
          <p:cNvSpPr/>
          <p:nvPr/>
        </p:nvSpPr>
        <p:spPr>
          <a:xfrm>
            <a:off x="1589895" y="4530952"/>
            <a:ext cx="208763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/>
            </a:pPr>
            <a:r>
              <a:t>REN YING</a:t>
            </a:r>
          </a:p>
          <a:p>
            <a:pPr algn="ctr">
              <a:defRPr sz="2400"/>
            </a:pPr>
            <a:r>
              <a:t>#44161627-8</a:t>
            </a:r>
          </a:p>
          <a:p>
            <a:pPr algn="ctr">
              <a:defRPr sz="2400"/>
            </a:pPr>
            <a:r>
              <a:t>任颖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9"/>
          <p:cNvGrpSpPr/>
          <p:nvPr/>
        </p:nvGrpSpPr>
        <p:grpSpPr>
          <a:xfrm>
            <a:off x="371503" y="3148095"/>
            <a:ext cx="8348527" cy="3073746"/>
            <a:chOff x="0" y="0"/>
            <a:chExt cx="8348526" cy="3073745"/>
          </a:xfrm>
        </p:grpSpPr>
        <p:sp>
          <p:nvSpPr>
            <p:cNvPr id="617" name="Shape 617"/>
            <p:cNvSpPr/>
            <p:nvPr/>
          </p:nvSpPr>
          <p:spPr>
            <a:xfrm>
              <a:off x="7274914" y="0"/>
              <a:ext cx="155764" cy="278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560"/>
                  </a:moveTo>
                  <a:lnTo>
                    <a:pt x="5400" y="1556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5560"/>
                  </a:lnTo>
                  <a:lnTo>
                    <a:pt x="21600" y="1556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0" y="160367"/>
              <a:ext cx="8348527" cy="291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marL="342900" indent="-342900" defTabSz="342900">
                <a:buSzPct val="100000"/>
                <a:buFont typeface="Arial"/>
                <a:buChar char="•"/>
                <a:defRPr sz="2400"/>
              </a:pPr>
              <a:r>
                <a:t>JavaScript has become one of the most popular programming languages on the Web. </a:t>
              </a:r>
              <a:endParaRPr sz="2000"/>
            </a:p>
            <a:p>
              <a:pPr marL="342900" indent="-342900" defTabSz="342900">
                <a:buSzPct val="100000"/>
                <a:buFont typeface="Arial"/>
                <a:buChar char="•"/>
                <a:defRPr sz="2400"/>
              </a:pPr>
              <a:r>
                <a:t>The advent of Ajax returned JavaScript improve JavaScript programming practices and increased usage of JavaScript outside Web browsers.</a:t>
              </a:r>
              <a:endParaRPr sz="2000"/>
            </a:p>
            <a:p>
              <a:pPr marL="342900" indent="-342900" defTabSz="342900">
                <a:buSzPct val="100000"/>
                <a:buFont typeface="Arial"/>
                <a:buChar char="•"/>
                <a:defRPr sz="2400"/>
              </a:pPr>
              <a:r>
                <a:t>The rise of single-page applications and JavaScript-heavy sites  are used as a compile target for source-to-source compilers.</a:t>
              </a:r>
            </a:p>
          </p:txBody>
        </p:sp>
      </p:grpSp>
      <p:sp>
        <p:nvSpPr>
          <p:cNvPr id="620" name="Shape 620"/>
          <p:cNvSpPr/>
          <p:nvPr/>
        </p:nvSpPr>
        <p:spPr>
          <a:xfrm>
            <a:off x="867718" y="1673000"/>
            <a:ext cx="7842589" cy="3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1856593" y="1675843"/>
            <a:ext cx="3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329337" y="2459440"/>
            <a:ext cx="336547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Beginnings at Netscape</a:t>
            </a:r>
          </a:p>
        </p:txBody>
      </p:sp>
      <p:sp>
        <p:nvSpPr>
          <p:cNvPr id="623" name="Shape 623"/>
          <p:cNvSpPr/>
          <p:nvPr/>
        </p:nvSpPr>
        <p:spPr>
          <a:xfrm>
            <a:off x="3242340" y="848775"/>
            <a:ext cx="3" cy="818677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073374" y="453410"/>
            <a:ext cx="326590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Server-side JavaScript</a:t>
            </a:r>
          </a:p>
        </p:txBody>
      </p:sp>
      <p:sp>
        <p:nvSpPr>
          <p:cNvPr id="625" name="Shape 625"/>
          <p:cNvSpPr/>
          <p:nvPr/>
        </p:nvSpPr>
        <p:spPr>
          <a:xfrm>
            <a:off x="4789011" y="1675843"/>
            <a:ext cx="1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488066" y="2564831"/>
            <a:ext cx="3203098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Adoption by Microsoft</a:t>
            </a:r>
          </a:p>
        </p:txBody>
      </p:sp>
      <p:sp>
        <p:nvSpPr>
          <p:cNvPr id="627" name="Shape 627"/>
          <p:cNvSpPr/>
          <p:nvPr/>
        </p:nvSpPr>
        <p:spPr>
          <a:xfrm>
            <a:off x="6245023" y="991442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5500566" y="453410"/>
            <a:ext cx="232531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Standardization</a:t>
            </a:r>
          </a:p>
        </p:txBody>
      </p:sp>
      <p:sp>
        <p:nvSpPr>
          <p:cNvPr id="629" name="Shape 629"/>
          <p:cNvSpPr/>
          <p:nvPr/>
        </p:nvSpPr>
        <p:spPr>
          <a:xfrm>
            <a:off x="7724296" y="1674028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553950" y="2634963"/>
            <a:ext cx="292731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Later developments</a:t>
            </a:r>
          </a:p>
        </p:txBody>
      </p:sp>
      <p:sp>
        <p:nvSpPr>
          <p:cNvPr id="631" name="Shape 631"/>
          <p:cNvSpPr/>
          <p:nvPr/>
        </p:nvSpPr>
        <p:spPr>
          <a:xfrm>
            <a:off x="239656" y="1188254"/>
            <a:ext cx="190881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History</a:t>
            </a:r>
          </a:p>
        </p:txBody>
      </p:sp>
      <p:sp>
        <p:nvSpPr>
          <p:cNvPr id="632" name="Shape 632"/>
          <p:cNvSpPr/>
          <p:nvPr/>
        </p:nvSpPr>
        <p:spPr>
          <a:xfrm>
            <a:off x="8339794" y="5996940"/>
            <a:ext cx="5908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roup 640"/>
          <p:cNvGrpSpPr/>
          <p:nvPr/>
        </p:nvGrpSpPr>
        <p:grpSpPr>
          <a:xfrm>
            <a:off x="2446707" y="4675575"/>
            <a:ext cx="7278115" cy="514351"/>
            <a:chOff x="0" y="0"/>
            <a:chExt cx="7278113" cy="514350"/>
          </a:xfrm>
        </p:grpSpPr>
        <p:sp>
          <p:nvSpPr>
            <p:cNvPr id="634" name="Shape 634"/>
            <p:cNvSpPr/>
            <p:nvPr/>
          </p:nvSpPr>
          <p:spPr>
            <a:xfrm>
              <a:off x="257174" y="0"/>
              <a:ext cx="7020940" cy="514350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>
              <a:outerShdw blurRad="190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39" name="Group 639"/>
            <p:cNvGrpSpPr/>
            <p:nvPr/>
          </p:nvGrpSpPr>
          <p:grpSpPr>
            <a:xfrm>
              <a:off x="-1" y="0"/>
              <a:ext cx="514351" cy="514350"/>
              <a:chOff x="0" y="0"/>
              <a:chExt cx="514350" cy="514350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-1" y="0"/>
                <a:ext cx="514351" cy="514350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38" name="Group 638"/>
              <p:cNvGrpSpPr/>
              <p:nvPr/>
            </p:nvGrpSpPr>
            <p:grpSpPr>
              <a:xfrm>
                <a:off x="46319" y="46319"/>
                <a:ext cx="421713" cy="421713"/>
                <a:chOff x="0" y="0"/>
                <a:chExt cx="421712" cy="421712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-1" y="-1"/>
                  <a:ext cx="421714" cy="42171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 b="1">
                      <a:solidFill>
                        <a:srgbClr val="A6A6A6"/>
                      </a:solidFill>
                    </a:defRPr>
                  </a:pPr>
                  <a:endParaRPr/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61758" y="95285"/>
                  <a:ext cx="298196" cy="231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 b="1">
                      <a:solidFill>
                        <a:srgbClr val="A6A6A6"/>
                      </a:solidFill>
                    </a:defRPr>
                  </a:lvl1pPr>
                </a:lstStyle>
                <a:p>
                  <a:r>
                    <a:t>03</a:t>
                  </a:r>
                </a:p>
              </p:txBody>
            </p:sp>
          </p:grpSp>
        </p:grpSp>
      </p:grpSp>
      <p:sp>
        <p:nvSpPr>
          <p:cNvPr id="641" name="Shape 641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642" name="Shape 64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lvl1pPr>
          </a:lstStyle>
          <a:p>
            <a:r>
              <a:t>Programming Languages and Methodology</a:t>
            </a:r>
          </a:p>
        </p:txBody>
      </p:sp>
      <p:grpSp>
        <p:nvGrpSpPr>
          <p:cNvPr id="651" name="Group 651"/>
          <p:cNvGrpSpPr/>
          <p:nvPr/>
        </p:nvGrpSpPr>
        <p:grpSpPr>
          <a:xfrm>
            <a:off x="2446708" y="2767419"/>
            <a:ext cx="6697293" cy="965294"/>
            <a:chOff x="0" y="0"/>
            <a:chExt cx="6697291" cy="965293"/>
          </a:xfrm>
        </p:grpSpPr>
        <p:grpSp>
          <p:nvGrpSpPr>
            <p:cNvPr id="649" name="Group 649"/>
            <p:cNvGrpSpPr/>
            <p:nvPr/>
          </p:nvGrpSpPr>
          <p:grpSpPr>
            <a:xfrm>
              <a:off x="0" y="0"/>
              <a:ext cx="6697292" cy="514350"/>
              <a:chOff x="0" y="0"/>
              <a:chExt cx="6697291" cy="51435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281064" y="-1"/>
                <a:ext cx="6416228" cy="51435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48" name="Group 648"/>
              <p:cNvGrpSpPr/>
              <p:nvPr/>
            </p:nvGrpSpPr>
            <p:grpSpPr>
              <a:xfrm>
                <a:off x="0" y="-1"/>
                <a:ext cx="562131" cy="514351"/>
                <a:chOff x="0" y="0"/>
                <a:chExt cx="562130" cy="514350"/>
              </a:xfrm>
            </p:grpSpPr>
            <p:sp>
              <p:nvSpPr>
                <p:cNvPr id="644" name="Shape 644"/>
                <p:cNvSpPr/>
                <p:nvPr/>
              </p:nvSpPr>
              <p:spPr>
                <a:xfrm>
                  <a:off x="-1" y="-1"/>
                  <a:ext cx="562132" cy="514351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solidFill>
                    <a:srgbClr val="78787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647" name="Group 647"/>
                <p:cNvGrpSpPr/>
                <p:nvPr/>
              </p:nvGrpSpPr>
              <p:grpSpPr>
                <a:xfrm>
                  <a:off x="50622" y="46319"/>
                  <a:ext cx="460889" cy="421713"/>
                  <a:chOff x="0" y="0"/>
                  <a:chExt cx="460888" cy="421712"/>
                </a:xfrm>
              </p:grpSpPr>
              <p:sp>
                <p:nvSpPr>
                  <p:cNvPr id="645" name="Shape 645"/>
                  <p:cNvSpPr/>
                  <p:nvPr/>
                </p:nvSpPr>
                <p:spPr>
                  <a:xfrm>
                    <a:off x="-1" y="-1"/>
                    <a:ext cx="460890" cy="42171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3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333F5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6" name="Shape 646"/>
                  <p:cNvSpPr/>
                  <p:nvPr/>
                </p:nvSpPr>
                <p:spPr>
                  <a:xfrm>
                    <a:off x="67494" y="95285"/>
                    <a:ext cx="325899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333F50"/>
                        </a:solidFill>
                      </a:defRPr>
                    </a:lvl1pPr>
                  </a:lstStyle>
                  <a:p>
                    <a:r>
                      <a:t>01</a:t>
                    </a:r>
                  </a:p>
                </p:txBody>
              </p:sp>
            </p:grpSp>
          </p:grpSp>
        </p:grpSp>
        <p:sp>
          <p:nvSpPr>
            <p:cNvPr id="650" name="Shape 650"/>
            <p:cNvSpPr/>
            <p:nvPr/>
          </p:nvSpPr>
          <p:spPr>
            <a:xfrm>
              <a:off x="602604" y="10253"/>
              <a:ext cx="4355141" cy="955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r>
                <a:t>Introduction and history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>
            <a:off x="1440866" y="3732441"/>
            <a:ext cx="7813152" cy="537531"/>
            <a:chOff x="0" y="0"/>
            <a:chExt cx="7813150" cy="537529"/>
          </a:xfrm>
        </p:grpSpPr>
        <p:grpSp>
          <p:nvGrpSpPr>
            <p:cNvPr id="658" name="Group 658"/>
            <p:cNvGrpSpPr/>
            <p:nvPr/>
          </p:nvGrpSpPr>
          <p:grpSpPr>
            <a:xfrm>
              <a:off x="0" y="0"/>
              <a:ext cx="7813151" cy="514351"/>
              <a:chOff x="0" y="0"/>
              <a:chExt cx="7813150" cy="51435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276079" y="0"/>
                <a:ext cx="7537072" cy="514350"/>
              </a:xfrm>
              <a:prstGeom prst="rect">
                <a:avLst/>
              </a:prstGeom>
              <a:solidFill>
                <a:srgbClr val="44546A"/>
              </a:solidFill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657" name="Group 657"/>
              <p:cNvGrpSpPr/>
              <p:nvPr/>
            </p:nvGrpSpPr>
            <p:grpSpPr>
              <a:xfrm>
                <a:off x="0" y="0"/>
                <a:ext cx="552162" cy="514350"/>
                <a:chOff x="0" y="0"/>
                <a:chExt cx="552161" cy="514350"/>
              </a:xfrm>
            </p:grpSpPr>
            <p:sp>
              <p:nvSpPr>
                <p:cNvPr id="653" name="Shape 653"/>
                <p:cNvSpPr/>
                <p:nvPr/>
              </p:nvSpPr>
              <p:spPr>
                <a:xfrm>
                  <a:off x="0" y="0"/>
                  <a:ext cx="552162" cy="514350"/>
                </a:xfrm>
                <a:prstGeom prst="ellipse">
                  <a:avLst/>
                </a:prstGeom>
                <a:solidFill>
                  <a:srgbClr val="506481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656" name="Group 656"/>
                <p:cNvGrpSpPr/>
                <p:nvPr/>
              </p:nvGrpSpPr>
              <p:grpSpPr>
                <a:xfrm>
                  <a:off x="49724" y="46319"/>
                  <a:ext cx="452715" cy="421713"/>
                  <a:chOff x="0" y="0"/>
                  <a:chExt cx="452713" cy="421712"/>
                </a:xfrm>
              </p:grpSpPr>
              <p:sp>
                <p:nvSpPr>
                  <p:cNvPr id="654" name="Shape 654"/>
                  <p:cNvSpPr/>
                  <p:nvPr/>
                </p:nvSpPr>
                <p:spPr>
                  <a:xfrm>
                    <a:off x="0" y="-1"/>
                    <a:ext cx="452714" cy="42171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A6A6A6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5" name="Shape 655"/>
                  <p:cNvSpPr/>
                  <p:nvPr/>
                </p:nvSpPr>
                <p:spPr>
                  <a:xfrm>
                    <a:off x="66297" y="95285"/>
                    <a:ext cx="320120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A6A6A6"/>
                        </a:solidFill>
                      </a:defRPr>
                    </a:lvl1pPr>
                  </a:lstStyle>
                  <a:p>
                    <a:r>
                      <a:t>02</a:t>
                    </a:r>
                  </a:p>
                </p:txBody>
              </p:sp>
            </p:grpSp>
          </p:grpSp>
        </p:grpSp>
        <p:sp>
          <p:nvSpPr>
            <p:cNvPr id="659" name="Shape 659"/>
            <p:cNvSpPr/>
            <p:nvPr/>
          </p:nvSpPr>
          <p:spPr>
            <a:xfrm>
              <a:off x="728795" y="14289"/>
              <a:ext cx="495462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JavaScript Feature</a:t>
              </a:r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2914739" y="4672700"/>
            <a:ext cx="6339279" cy="523241"/>
            <a:chOff x="0" y="0"/>
            <a:chExt cx="6339277" cy="523240"/>
          </a:xfrm>
        </p:grpSpPr>
        <p:sp>
          <p:nvSpPr>
            <p:cNvPr id="661" name="Shape 661"/>
            <p:cNvSpPr/>
            <p:nvPr/>
          </p:nvSpPr>
          <p:spPr>
            <a:xfrm>
              <a:off x="4245555" y="29076"/>
              <a:ext cx="2093723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1300">
                  <a:solidFill>
                    <a:srgbClr val="FFFFFF"/>
                  </a:solidFill>
                </a:defRPr>
              </a:lvl1pPr>
            </a:lstStyle>
            <a:p>
              <a:r>
                <a:t>SONG DAIWEI  #44161588-3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0" y="0"/>
              <a:ext cx="5266564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Installation and example</a:t>
              </a:r>
            </a:p>
          </p:txBody>
        </p:sp>
      </p:grpSp>
      <p:sp>
        <p:nvSpPr>
          <p:cNvPr id="664" name="Shape 664"/>
          <p:cNvSpPr/>
          <p:nvPr/>
        </p:nvSpPr>
        <p:spPr>
          <a:xfrm>
            <a:off x="7174008" y="3710551"/>
            <a:ext cx="37109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LAI RUJIE 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#44161666-2</a:t>
            </a:r>
          </a:p>
        </p:txBody>
      </p:sp>
      <p:sp>
        <p:nvSpPr>
          <p:cNvPr id="665" name="Shape 665"/>
          <p:cNvSpPr/>
          <p:nvPr/>
        </p:nvSpPr>
        <p:spPr>
          <a:xfrm>
            <a:off x="7174008" y="2808363"/>
            <a:ext cx="12987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REN YING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#44161627-8</a:t>
            </a:r>
          </a:p>
        </p:txBody>
      </p:sp>
      <p:sp>
        <p:nvSpPr>
          <p:cNvPr id="666" name="Shape 666"/>
          <p:cNvSpPr/>
          <p:nvPr/>
        </p:nvSpPr>
        <p:spPr>
          <a:xfrm>
            <a:off x="8339794" y="5996940"/>
            <a:ext cx="5908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407601" y="1607959"/>
            <a:ext cx="6327845" cy="561875"/>
          </a:xfrm>
          <a:prstGeom prst="rect">
            <a:avLst/>
          </a:prstGeom>
        </p:spPr>
        <p:txBody>
          <a:bodyPr/>
          <a:lstStyle/>
          <a:p>
            <a:r>
              <a:t>Core JavaScript</a:t>
            </a:r>
          </a:p>
        </p:txBody>
      </p:sp>
      <p:sp>
        <p:nvSpPr>
          <p:cNvPr id="669" name="Shape 669"/>
          <p:cNvSpPr/>
          <p:nvPr/>
        </p:nvSpPr>
        <p:spPr>
          <a:xfrm>
            <a:off x="2615746" y="2701289"/>
            <a:ext cx="6181250" cy="197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Imperative &amp; Structured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Dynamic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Prototype-based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Functional</a:t>
            </a:r>
          </a:p>
        </p:txBody>
      </p:sp>
      <p:sp>
        <p:nvSpPr>
          <p:cNvPr id="670" name="Shape 670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Core JavaScript</a:t>
            </a:r>
          </a:p>
        </p:txBody>
      </p:sp>
      <p:sp>
        <p:nvSpPr>
          <p:cNvPr id="673" name="Shape 673"/>
          <p:cNvSpPr>
            <a:spLocks noGrp="1"/>
          </p:cNvSpPr>
          <p:nvPr>
            <p:ph type="body" idx="13"/>
          </p:nvPr>
        </p:nvSpPr>
        <p:spPr>
          <a:xfrm>
            <a:off x="1082064" y="598167"/>
            <a:ext cx="3924301" cy="3405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 marL="0" indent="0" defTabSz="630936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56"/>
            </a:lvl1pPr>
          </a:lstStyle>
          <a:p>
            <a:r>
              <a:t>Imperative &amp; structured</a:t>
            </a:r>
          </a:p>
        </p:txBody>
      </p:sp>
      <p:sp>
        <p:nvSpPr>
          <p:cNvPr id="674" name="Shape 674"/>
          <p:cNvSpPr/>
          <p:nvPr/>
        </p:nvSpPr>
        <p:spPr>
          <a:xfrm>
            <a:off x="401427" y="1269207"/>
            <a:ext cx="8259127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/>
            </a:pPr>
            <a:r>
              <a:t>JavaScript supports much of the structured programming syntax from C (e.g., if statements, while loops, switch statements, do while loops, etc.).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1400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Like C, JavaScript makes a distinction between expressions and statements. 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1400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One syntactic difference from C is automatic semicolon insertion, which allows the semicolons that would normally terminate statements to be omitted.</a:t>
            </a:r>
          </a:p>
        </p:txBody>
      </p:sp>
      <p:sp>
        <p:nvSpPr>
          <p:cNvPr id="675" name="Shape 675"/>
          <p:cNvSpPr/>
          <p:nvPr/>
        </p:nvSpPr>
        <p:spPr>
          <a:xfrm>
            <a:off x="8339794" y="5996940"/>
            <a:ext cx="65942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Core JavaScript</a:t>
            </a:r>
          </a:p>
        </p:txBody>
      </p:sp>
      <p:sp>
        <p:nvSpPr>
          <p:cNvPr id="678" name="Shape 678"/>
          <p:cNvSpPr>
            <a:spLocks noGrp="1"/>
          </p:cNvSpPr>
          <p:nvPr>
            <p:ph type="body" idx="13"/>
          </p:nvPr>
        </p:nvSpPr>
        <p:spPr>
          <a:xfrm>
            <a:off x="1028815" y="643376"/>
            <a:ext cx="3924301" cy="3405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 marL="0" indent="0" defTabSz="630936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56"/>
            </a:lvl1pPr>
          </a:lstStyle>
          <a:p>
            <a:r>
              <a:t>Dynamic</a:t>
            </a:r>
          </a:p>
        </p:txBody>
      </p:sp>
      <p:sp>
        <p:nvSpPr>
          <p:cNvPr id="679" name="Shape 679"/>
          <p:cNvSpPr/>
          <p:nvPr/>
        </p:nvSpPr>
        <p:spPr>
          <a:xfrm>
            <a:off x="279393" y="1207295"/>
            <a:ext cx="4742426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Typing</a:t>
            </a:r>
            <a:r>
              <a:rPr b="0"/>
              <a:t> 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JavaScript is dynamically typed; a type is associated with each value, rather than just with each expression.</a:t>
            </a:r>
            <a:endParaRPr sz="1200">
              <a:solidFill>
                <a:srgbClr val="A6A6A6"/>
              </a:solidFill>
            </a:endParaRPr>
          </a:p>
        </p:txBody>
      </p:sp>
      <p:pic>
        <p:nvPicPr>
          <p:cNvPr id="680" name="image5.png"/>
          <p:cNvPicPr>
            <a:picLocks noChangeAspect="1"/>
          </p:cNvPicPr>
          <p:nvPr/>
        </p:nvPicPr>
        <p:blipFill>
          <a:blip r:embed="rId2">
            <a:extLst/>
          </a:blip>
          <a:srcRect r="33747" b="17863"/>
          <a:stretch>
            <a:fillRect/>
          </a:stretch>
        </p:blipFill>
        <p:spPr>
          <a:xfrm>
            <a:off x="5386551" y="513399"/>
            <a:ext cx="3631295" cy="306864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Shape 681"/>
          <p:cNvSpPr/>
          <p:nvPr/>
        </p:nvSpPr>
        <p:spPr>
          <a:xfrm>
            <a:off x="247318" y="3780868"/>
            <a:ext cx="4035925" cy="344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Run-time Evaluation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JavaScript includes an </a:t>
            </a:r>
            <a:r>
              <a:rPr i="1"/>
              <a:t>eval</a:t>
            </a:r>
            <a:r>
              <a:t> function that can execute statements provided as strings at run-time.</a:t>
            </a:r>
            <a:endParaRPr sz="1200">
              <a:solidFill>
                <a:srgbClr val="A6A6A6"/>
              </a:solidFill>
            </a:endParaRPr>
          </a:p>
        </p:txBody>
      </p:sp>
      <p:pic>
        <p:nvPicPr>
          <p:cNvPr id="682" name="image6.png"/>
          <p:cNvPicPr>
            <a:picLocks noChangeAspect="1"/>
          </p:cNvPicPr>
          <p:nvPr/>
        </p:nvPicPr>
        <p:blipFill>
          <a:blip r:embed="rId3">
            <a:extLst/>
          </a:blip>
          <a:srcRect r="6446" b="6807"/>
          <a:stretch>
            <a:fillRect/>
          </a:stretch>
        </p:blipFill>
        <p:spPr>
          <a:xfrm>
            <a:off x="4082303" y="3957654"/>
            <a:ext cx="4935544" cy="2049720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/>
          <p:nvPr/>
        </p:nvSpPr>
        <p:spPr>
          <a:xfrm>
            <a:off x="8339794" y="5996940"/>
            <a:ext cx="5908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body" sz="quarter" idx="1"/>
          </p:nvPr>
        </p:nvSpPr>
        <p:spPr>
          <a:xfrm>
            <a:off x="1110916" y="631505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 b="0">
                <a:solidFill>
                  <a:srgbClr val="000000"/>
                </a:solidFill>
              </a:defRPr>
            </a:lvl1pPr>
          </a:lstStyle>
          <a:p>
            <a:r>
              <a:t>Prototype-based</a:t>
            </a:r>
          </a:p>
        </p:txBody>
      </p:sp>
      <p:sp>
        <p:nvSpPr>
          <p:cNvPr id="686" name="Shape 686"/>
          <p:cNvSpPr/>
          <p:nvPr/>
        </p:nvSpPr>
        <p:spPr>
          <a:xfrm>
            <a:off x="325611" y="1089617"/>
            <a:ext cx="4314970" cy="5928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400" b="1"/>
            </a:pPr>
            <a:r>
              <a:t>Object-based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400"/>
            </a:pPr>
            <a:r>
              <a:t>JavaScript is almost entirely object-based. In JavaScript, an object is an </a:t>
            </a:r>
            <a:r>
              <a:rPr b="1"/>
              <a:t>associative array</a:t>
            </a:r>
            <a:r>
              <a:t>, augmented with a prototype.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400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400"/>
            </a:pPr>
            <a:r>
              <a:t>Each string key provides the name for an object property, and there are two syntactical ways to specify such a name: dot notation (obj.x = 10) and bracket notation 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(obj['x'] = 10). </a:t>
            </a:r>
            <a:endParaRPr sz="1200">
              <a:solidFill>
                <a:srgbClr val="A6A6A6"/>
              </a:solidFill>
            </a:endParaRPr>
          </a:p>
        </p:txBody>
      </p:sp>
      <p:pic>
        <p:nvPicPr>
          <p:cNvPr id="687" name="image7.png"/>
          <p:cNvPicPr>
            <a:picLocks noChangeAspect="1"/>
          </p:cNvPicPr>
          <p:nvPr/>
        </p:nvPicPr>
        <p:blipFill>
          <a:blip r:embed="rId2">
            <a:extLst/>
          </a:blip>
          <a:srcRect b="16647"/>
          <a:stretch>
            <a:fillRect/>
          </a:stretch>
        </p:blipFill>
        <p:spPr>
          <a:xfrm>
            <a:off x="4451774" y="1930399"/>
            <a:ext cx="4846922" cy="3536921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Shape 688"/>
          <p:cNvSpPr/>
          <p:nvPr/>
        </p:nvSpPr>
        <p:spPr>
          <a:xfrm>
            <a:off x="380048" y="259793"/>
            <a:ext cx="392415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689" name="Shape 689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/>
          </p:cNvSpPr>
          <p:nvPr>
            <p:ph type="body" sz="quarter" idx="1"/>
          </p:nvPr>
        </p:nvSpPr>
        <p:spPr>
          <a:xfrm>
            <a:off x="1016825" y="740568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 b="0">
                <a:solidFill>
                  <a:srgbClr val="000000"/>
                </a:solidFill>
              </a:defRPr>
            </a:lvl1pPr>
          </a:lstStyle>
          <a:p>
            <a:r>
              <a:t>Prototype-based</a:t>
            </a:r>
          </a:p>
        </p:txBody>
      </p:sp>
      <p:sp>
        <p:nvSpPr>
          <p:cNvPr id="692" name="Shape 692"/>
          <p:cNvSpPr/>
          <p:nvPr/>
        </p:nvSpPr>
        <p:spPr>
          <a:xfrm>
            <a:off x="194311" y="1360169"/>
            <a:ext cx="3874769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Prototypes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JavaScript uses prototypes where many other object-oriented languages use classes for inheritance.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It is possible to simulate many class-based features with prototypes in JavaScript.</a:t>
            </a:r>
          </a:p>
        </p:txBody>
      </p:sp>
      <p:pic>
        <p:nvPicPr>
          <p:cNvPr id="69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9079" y="2292668"/>
            <a:ext cx="4936809" cy="2942750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279392" y="371952"/>
            <a:ext cx="39241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695" name="Shape 695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/>
          </p:cNvSpPr>
          <p:nvPr>
            <p:ph type="body" sz="quarter" idx="1"/>
          </p:nvPr>
        </p:nvSpPr>
        <p:spPr>
          <a:xfrm>
            <a:off x="1011767" y="608947"/>
            <a:ext cx="3924301" cy="3405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>
                <a:solidFill>
                  <a:srgbClr val="000000"/>
                </a:solidFill>
              </a:defRPr>
            </a:lvl1pPr>
          </a:lstStyle>
          <a:p>
            <a:r>
              <a:t>Prototype-based</a:t>
            </a:r>
          </a:p>
        </p:txBody>
      </p:sp>
      <p:sp>
        <p:nvSpPr>
          <p:cNvPr id="698" name="Shape 698"/>
          <p:cNvSpPr/>
          <p:nvPr/>
        </p:nvSpPr>
        <p:spPr>
          <a:xfrm>
            <a:off x="168788" y="1743903"/>
            <a:ext cx="4656366" cy="471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/>
            </a:pPr>
            <a:r>
              <a:t>Functions double as object constructors, along with their typical role. 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Prefixing a function call with </a:t>
            </a:r>
            <a:r>
              <a:rPr i="1"/>
              <a:t>new</a:t>
            </a:r>
            <a:r>
              <a:t> will create an instance of a prototype, inheriting properties and methods from the constructor (including properties from the Object prototype).</a:t>
            </a:r>
          </a:p>
        </p:txBody>
      </p:sp>
      <p:pic>
        <p:nvPicPr>
          <p:cNvPr id="699" name="image9.png"/>
          <p:cNvPicPr>
            <a:picLocks noChangeAspect="1"/>
          </p:cNvPicPr>
          <p:nvPr/>
        </p:nvPicPr>
        <p:blipFill>
          <a:blip r:embed="rId2">
            <a:extLst/>
          </a:blip>
          <a:srcRect l="7656" r="22399" b="18922"/>
          <a:stretch>
            <a:fillRect/>
          </a:stretch>
        </p:blipFill>
        <p:spPr>
          <a:xfrm>
            <a:off x="4664288" y="1812929"/>
            <a:ext cx="4450837" cy="3715804"/>
          </a:xfrm>
          <a:prstGeom prst="rect">
            <a:avLst/>
          </a:prstGeom>
          <a:ln w="12700">
            <a:miter lim="400000"/>
          </a:ln>
        </p:spPr>
      </p:pic>
      <p:sp>
        <p:nvSpPr>
          <p:cNvPr id="700" name="Shape 700"/>
          <p:cNvSpPr/>
          <p:nvPr/>
        </p:nvSpPr>
        <p:spPr>
          <a:xfrm>
            <a:off x="279701" y="244555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01" name="Shape 701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17</a:t>
            </a:r>
          </a:p>
        </p:txBody>
      </p:sp>
      <p:sp>
        <p:nvSpPr>
          <p:cNvPr id="702" name="Shape 702"/>
          <p:cNvSpPr/>
          <p:nvPr/>
        </p:nvSpPr>
        <p:spPr>
          <a:xfrm>
            <a:off x="279701" y="1129192"/>
            <a:ext cx="5516623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t>Functions as object constructors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1046948" y="869158"/>
            <a:ext cx="3924301" cy="340520"/>
          </a:xfrm>
          <a:prstGeom prst="rect">
            <a:avLst/>
          </a:prstGeom>
        </p:spPr>
        <p:txBody>
          <a:bodyPr/>
          <a:lstStyle>
            <a:lvl1pPr defTabSz="758951">
              <a:lnSpc>
                <a:spcPct val="80000"/>
              </a:lnSpc>
              <a:spcBef>
                <a:spcPts val="800"/>
              </a:spcBef>
              <a:defRPr sz="1660">
                <a:solidFill>
                  <a:srgbClr val="000000"/>
                </a:solidFill>
              </a:defRPr>
            </a:lvl1pPr>
          </a:lstStyle>
          <a:p>
            <a:r>
              <a:t>Prototype-based</a:t>
            </a:r>
          </a:p>
        </p:txBody>
      </p:sp>
      <p:sp>
        <p:nvSpPr>
          <p:cNvPr id="705" name="Shape 705"/>
          <p:cNvSpPr/>
          <p:nvPr/>
        </p:nvSpPr>
        <p:spPr>
          <a:xfrm>
            <a:off x="846243" y="1753341"/>
            <a:ext cx="7141369" cy="405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Functions as methods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Unlike many object-oriented languages, there is no distinction between a function definition and a method definition.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Rather, the distinction occurs during function calling; when a function is called as a method of an object, the function's local </a:t>
            </a:r>
            <a:r>
              <a:rPr i="1"/>
              <a:t>this</a:t>
            </a:r>
            <a:r>
              <a:t> keyword is bound to that object for that invocation.</a:t>
            </a:r>
          </a:p>
        </p:txBody>
      </p:sp>
      <p:sp>
        <p:nvSpPr>
          <p:cNvPr id="706" name="Shape 706"/>
          <p:cNvSpPr/>
          <p:nvPr/>
        </p:nvSpPr>
        <p:spPr>
          <a:xfrm>
            <a:off x="279701" y="439105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07" name="Shape 707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body" sz="quarter" idx="1"/>
          </p:nvPr>
        </p:nvSpPr>
        <p:spPr>
          <a:xfrm>
            <a:off x="1023510" y="853681"/>
            <a:ext cx="3924301" cy="340521"/>
          </a:xfrm>
          <a:prstGeom prst="rect">
            <a:avLst/>
          </a:prstGeom>
        </p:spPr>
        <p:txBody>
          <a:bodyPr/>
          <a:lstStyle/>
          <a:p>
            <a:pPr defTabSz="758951">
              <a:lnSpc>
                <a:spcPct val="80000"/>
              </a:lnSpc>
              <a:spcBef>
                <a:spcPts val="800"/>
              </a:spcBef>
              <a:defRPr sz="1660">
                <a:solidFill>
                  <a:srgbClr val="000000"/>
                </a:solidFill>
              </a:defRPr>
            </a:pPr>
            <a:r>
              <a:t>Functional</a:t>
            </a:r>
            <a:r>
              <a:rPr sz="830"/>
              <a:t> </a:t>
            </a:r>
          </a:p>
        </p:txBody>
      </p:sp>
      <p:sp>
        <p:nvSpPr>
          <p:cNvPr id="710" name="Shape 710"/>
          <p:cNvSpPr/>
          <p:nvPr/>
        </p:nvSpPr>
        <p:spPr>
          <a:xfrm>
            <a:off x="172403" y="3662160"/>
            <a:ext cx="8615462" cy="261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Variadic functions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An indefinite number of parameters can be passed to a function. The function can access them through formal parameters and also through the local </a:t>
            </a:r>
            <a:r>
              <a:rPr i="1"/>
              <a:t>arguments</a:t>
            </a:r>
            <a:r>
              <a:t> object. </a:t>
            </a:r>
            <a:endParaRPr sz="1200">
              <a:solidFill>
                <a:srgbClr val="A6A6A6"/>
              </a:solidFill>
            </a:endParaRPr>
          </a:p>
        </p:txBody>
      </p:sp>
      <p:pic>
        <p:nvPicPr>
          <p:cNvPr id="711" name="image10.png"/>
          <p:cNvPicPr>
            <a:picLocks noChangeAspect="1"/>
          </p:cNvPicPr>
          <p:nvPr/>
        </p:nvPicPr>
        <p:blipFill>
          <a:blip r:embed="rId2">
            <a:extLst/>
          </a:blip>
          <a:srcRect b="15129"/>
          <a:stretch>
            <a:fillRect/>
          </a:stretch>
        </p:blipFill>
        <p:spPr>
          <a:xfrm>
            <a:off x="4011353" y="1386364"/>
            <a:ext cx="5521271" cy="2705420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Shape 712"/>
          <p:cNvSpPr/>
          <p:nvPr/>
        </p:nvSpPr>
        <p:spPr>
          <a:xfrm>
            <a:off x="172402" y="1593061"/>
            <a:ext cx="4207094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/>
            </a:pPr>
            <a:r>
              <a:t>A function is first-class; </a:t>
            </a:r>
          </a:p>
          <a:p>
            <a:pPr defTabSz="914400">
              <a:spcBef>
                <a:spcPts val="1000"/>
              </a:spcBef>
              <a:defRPr sz="2800"/>
            </a:pPr>
            <a:r>
              <a:t>a function is considered</a:t>
            </a:r>
          </a:p>
          <a:p>
            <a:pPr defTabSz="914400">
              <a:spcBef>
                <a:spcPts val="1000"/>
              </a:spcBef>
              <a:defRPr sz="2800"/>
            </a:pPr>
            <a:r>
              <a:t>   to be an object.</a:t>
            </a:r>
          </a:p>
        </p:txBody>
      </p:sp>
      <p:sp>
        <p:nvSpPr>
          <p:cNvPr id="713" name="Shape 713"/>
          <p:cNvSpPr/>
          <p:nvPr/>
        </p:nvSpPr>
        <p:spPr>
          <a:xfrm>
            <a:off x="279701" y="387193"/>
            <a:ext cx="392415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14" name="Shape 714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7"/>
          <p:cNvGrpSpPr/>
          <p:nvPr/>
        </p:nvGrpSpPr>
        <p:grpSpPr>
          <a:xfrm>
            <a:off x="2446707" y="4675575"/>
            <a:ext cx="7278115" cy="514351"/>
            <a:chOff x="0" y="0"/>
            <a:chExt cx="7278113" cy="514350"/>
          </a:xfrm>
        </p:grpSpPr>
        <p:sp>
          <p:nvSpPr>
            <p:cNvPr id="501" name="Shape 501"/>
            <p:cNvSpPr/>
            <p:nvPr/>
          </p:nvSpPr>
          <p:spPr>
            <a:xfrm>
              <a:off x="257174" y="0"/>
              <a:ext cx="7020940" cy="514350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>
              <a:outerShdw blurRad="190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6" name="Group 506"/>
            <p:cNvGrpSpPr/>
            <p:nvPr/>
          </p:nvGrpSpPr>
          <p:grpSpPr>
            <a:xfrm>
              <a:off x="-1" y="0"/>
              <a:ext cx="514351" cy="514350"/>
              <a:chOff x="0" y="0"/>
              <a:chExt cx="514350" cy="514350"/>
            </a:xfrm>
          </p:grpSpPr>
          <p:sp>
            <p:nvSpPr>
              <p:cNvPr id="502" name="Shape 502"/>
              <p:cNvSpPr/>
              <p:nvPr/>
            </p:nvSpPr>
            <p:spPr>
              <a:xfrm>
                <a:off x="-1" y="0"/>
                <a:ext cx="514351" cy="514350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505" name="Group 505"/>
              <p:cNvGrpSpPr/>
              <p:nvPr/>
            </p:nvGrpSpPr>
            <p:grpSpPr>
              <a:xfrm>
                <a:off x="46319" y="46319"/>
                <a:ext cx="468031" cy="421713"/>
                <a:chOff x="0" y="0"/>
                <a:chExt cx="468030" cy="421712"/>
              </a:xfrm>
            </p:grpSpPr>
            <p:sp>
              <p:nvSpPr>
                <p:cNvPr id="503" name="Shape 503"/>
                <p:cNvSpPr/>
                <p:nvPr/>
              </p:nvSpPr>
              <p:spPr>
                <a:xfrm>
                  <a:off x="-1" y="-1"/>
                  <a:ext cx="468032" cy="42171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 b="1">
                      <a:solidFill>
                        <a:srgbClr val="A6A6A6"/>
                      </a:solidFill>
                    </a:defRPr>
                  </a:pPr>
                  <a:endParaRPr/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68540" y="95285"/>
                  <a:ext cx="330950" cy="231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 b="1">
                      <a:solidFill>
                        <a:srgbClr val="A6A6A6"/>
                      </a:solidFill>
                    </a:defRPr>
                  </a:lvl1pPr>
                </a:lstStyle>
                <a:p>
                  <a:r>
                    <a:t>03</a:t>
                  </a:r>
                </a:p>
              </p:txBody>
            </p:sp>
          </p:grpSp>
        </p:grpSp>
      </p:grpSp>
      <p:sp>
        <p:nvSpPr>
          <p:cNvPr id="508" name="Shape 508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lvl1pPr>
          </a:lstStyle>
          <a:p>
            <a:r>
              <a:t>Programming Languages and Methodology</a:t>
            </a:r>
          </a:p>
        </p:txBody>
      </p:sp>
      <p:grpSp>
        <p:nvGrpSpPr>
          <p:cNvPr id="518" name="Group 518"/>
          <p:cNvGrpSpPr/>
          <p:nvPr/>
        </p:nvGrpSpPr>
        <p:grpSpPr>
          <a:xfrm>
            <a:off x="1485896" y="2725617"/>
            <a:ext cx="7658105" cy="544411"/>
            <a:chOff x="0" y="0"/>
            <a:chExt cx="7658103" cy="544409"/>
          </a:xfrm>
        </p:grpSpPr>
        <p:grpSp>
          <p:nvGrpSpPr>
            <p:cNvPr id="516" name="Group 516"/>
            <p:cNvGrpSpPr/>
            <p:nvPr/>
          </p:nvGrpSpPr>
          <p:grpSpPr>
            <a:xfrm>
              <a:off x="0" y="30059"/>
              <a:ext cx="7658103" cy="514351"/>
              <a:chOff x="0" y="0"/>
              <a:chExt cx="7658102" cy="514350"/>
            </a:xfrm>
          </p:grpSpPr>
          <p:sp>
            <p:nvSpPr>
              <p:cNvPr id="510" name="Shape 510"/>
              <p:cNvSpPr/>
              <p:nvPr/>
            </p:nvSpPr>
            <p:spPr>
              <a:xfrm>
                <a:off x="321389" y="-1"/>
                <a:ext cx="7336714" cy="514351"/>
              </a:xfrm>
              <a:prstGeom prst="rect">
                <a:avLst/>
              </a:prstGeom>
              <a:solidFill>
                <a:srgbClr val="333F50"/>
              </a:solidFill>
              <a:ln w="12700" cap="flat">
                <a:noFill/>
                <a:miter lim="400000"/>
              </a:ln>
              <a:effectLst>
                <a:outerShdw blurRad="1905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515" name="Group 515"/>
              <p:cNvGrpSpPr/>
              <p:nvPr/>
            </p:nvGrpSpPr>
            <p:grpSpPr>
              <a:xfrm>
                <a:off x="0" y="0"/>
                <a:ext cx="510541" cy="514351"/>
                <a:chOff x="0" y="0"/>
                <a:chExt cx="510540" cy="514350"/>
              </a:xfrm>
            </p:grpSpPr>
            <p:sp>
              <p:nvSpPr>
                <p:cNvPr id="511" name="Shape 511"/>
                <p:cNvSpPr/>
                <p:nvPr/>
              </p:nvSpPr>
              <p:spPr>
                <a:xfrm>
                  <a:off x="-1" y="0"/>
                  <a:ext cx="510542" cy="514351"/>
                </a:xfrm>
                <a:prstGeom prst="ellipse">
                  <a:avLst/>
                </a:prstGeom>
                <a:solidFill>
                  <a:srgbClr val="333F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514" name="Group 514"/>
                <p:cNvGrpSpPr/>
                <p:nvPr/>
              </p:nvGrpSpPr>
              <p:grpSpPr>
                <a:xfrm>
                  <a:off x="57884" y="46319"/>
                  <a:ext cx="452655" cy="421711"/>
                  <a:chOff x="0" y="0"/>
                  <a:chExt cx="452654" cy="421710"/>
                </a:xfrm>
              </p:grpSpPr>
              <p:sp>
                <p:nvSpPr>
                  <p:cNvPr id="512" name="Shape 512"/>
                  <p:cNvSpPr/>
                  <p:nvPr/>
                </p:nvSpPr>
                <p:spPr>
                  <a:xfrm>
                    <a:off x="-1" y="-1"/>
                    <a:ext cx="452656" cy="42171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333F5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3" name="Shape 513"/>
                  <p:cNvSpPr/>
                  <p:nvPr/>
                </p:nvSpPr>
                <p:spPr>
                  <a:xfrm>
                    <a:off x="66290" y="95284"/>
                    <a:ext cx="320074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333F50"/>
                        </a:solidFill>
                      </a:defRPr>
                    </a:lvl1pPr>
                  </a:lstStyle>
                  <a:p>
                    <a:r>
                      <a:t>01</a:t>
                    </a:r>
                  </a:p>
                </p:txBody>
              </p:sp>
            </p:grpSp>
          </p:grpSp>
        </p:grpSp>
        <p:sp>
          <p:nvSpPr>
            <p:cNvPr id="517" name="Shape 517"/>
            <p:cNvSpPr/>
            <p:nvPr/>
          </p:nvSpPr>
          <p:spPr>
            <a:xfrm>
              <a:off x="709855" y="0"/>
              <a:ext cx="534666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Introduction and history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2446708" y="3723571"/>
            <a:ext cx="7278114" cy="955041"/>
            <a:chOff x="0" y="0"/>
            <a:chExt cx="7278113" cy="955039"/>
          </a:xfrm>
        </p:grpSpPr>
        <p:grpSp>
          <p:nvGrpSpPr>
            <p:cNvPr id="525" name="Group 525"/>
            <p:cNvGrpSpPr/>
            <p:nvPr/>
          </p:nvGrpSpPr>
          <p:grpSpPr>
            <a:xfrm>
              <a:off x="0" y="8870"/>
              <a:ext cx="7278114" cy="514351"/>
              <a:chOff x="0" y="0"/>
              <a:chExt cx="7278113" cy="514350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257174" y="-1"/>
                <a:ext cx="7020940" cy="514351"/>
              </a:xfrm>
              <a:prstGeom prst="rect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>
                <a:outerShdw blurRad="1905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524" name="Group 524"/>
              <p:cNvGrpSpPr/>
              <p:nvPr/>
            </p:nvGrpSpPr>
            <p:grpSpPr>
              <a:xfrm>
                <a:off x="-1" y="0"/>
                <a:ext cx="514351" cy="514351"/>
                <a:chOff x="0" y="0"/>
                <a:chExt cx="514350" cy="514350"/>
              </a:xfrm>
            </p:grpSpPr>
            <p:sp>
              <p:nvSpPr>
                <p:cNvPr id="520" name="Shape 520"/>
                <p:cNvSpPr/>
                <p:nvPr/>
              </p:nvSpPr>
              <p:spPr>
                <a:xfrm>
                  <a:off x="-1" y="0"/>
                  <a:ext cx="514351" cy="514351"/>
                </a:xfrm>
                <a:prstGeom prst="ellipse">
                  <a:avLst/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523" name="Group 523"/>
                <p:cNvGrpSpPr/>
                <p:nvPr/>
              </p:nvGrpSpPr>
              <p:grpSpPr>
                <a:xfrm>
                  <a:off x="46319" y="46319"/>
                  <a:ext cx="468031" cy="421711"/>
                  <a:chOff x="0" y="0"/>
                  <a:chExt cx="468030" cy="421710"/>
                </a:xfrm>
              </p:grpSpPr>
              <p:sp>
                <p:nvSpPr>
                  <p:cNvPr id="521" name="Shape 521"/>
                  <p:cNvSpPr/>
                  <p:nvPr/>
                </p:nvSpPr>
                <p:spPr>
                  <a:xfrm>
                    <a:off x="-1" y="-1"/>
                    <a:ext cx="468032" cy="42171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A6A6A6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2" name="Shape 522"/>
                  <p:cNvSpPr/>
                  <p:nvPr/>
                </p:nvSpPr>
                <p:spPr>
                  <a:xfrm>
                    <a:off x="68540" y="95284"/>
                    <a:ext cx="330950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A6A6A6"/>
                        </a:solidFill>
                      </a:defRPr>
                    </a:lvl1pPr>
                  </a:lstStyle>
                  <a:p>
                    <a:r>
                      <a:t>02</a:t>
                    </a:r>
                  </a:p>
                </p:txBody>
              </p:sp>
            </p:grpSp>
          </p:grpSp>
        </p:grpSp>
        <p:sp>
          <p:nvSpPr>
            <p:cNvPr id="526" name="Shape 526"/>
            <p:cNvSpPr/>
            <p:nvPr/>
          </p:nvSpPr>
          <p:spPr>
            <a:xfrm>
              <a:off x="678888" y="0"/>
              <a:ext cx="3651105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JavaScript feature</a:t>
              </a:r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3007376" y="4701778"/>
            <a:ext cx="6283484" cy="964902"/>
            <a:chOff x="0" y="0"/>
            <a:chExt cx="6283482" cy="964901"/>
          </a:xfrm>
        </p:grpSpPr>
        <p:sp>
          <p:nvSpPr>
            <p:cNvPr id="528" name="Shape 528"/>
            <p:cNvSpPr/>
            <p:nvPr/>
          </p:nvSpPr>
          <p:spPr>
            <a:xfrm>
              <a:off x="4189761" y="0"/>
              <a:ext cx="2093722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1300">
                  <a:solidFill>
                    <a:srgbClr val="FFFFFF"/>
                  </a:solidFill>
                </a:defRPr>
              </a:lvl1pPr>
            </a:lstStyle>
            <a:p>
              <a:r>
                <a:t>SONG DAIWEI  #44161588-3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9861"/>
              <a:ext cx="453504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Installation and example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7197138" y="3738028"/>
            <a:ext cx="37109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LAI RUJIE  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#44161666-2</a:t>
            </a:r>
          </a:p>
        </p:txBody>
      </p:sp>
      <p:sp>
        <p:nvSpPr>
          <p:cNvPr id="532" name="Shape 532"/>
          <p:cNvSpPr/>
          <p:nvPr/>
        </p:nvSpPr>
        <p:spPr>
          <a:xfrm>
            <a:off x="7174008" y="2808363"/>
            <a:ext cx="12987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REN YING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#44161627-8</a:t>
            </a:r>
          </a:p>
        </p:txBody>
      </p:sp>
      <p:sp>
        <p:nvSpPr>
          <p:cNvPr id="533" name="Shape 533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/>
          </p:cNvSpPr>
          <p:nvPr>
            <p:ph type="body" sz="quarter" idx="1"/>
          </p:nvPr>
        </p:nvSpPr>
        <p:spPr>
          <a:xfrm>
            <a:off x="1019364" y="734137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>
                <a:solidFill>
                  <a:srgbClr val="000000"/>
                </a:solidFill>
              </a:defRPr>
            </a:lvl1pPr>
          </a:lstStyle>
          <a:p>
            <a:r>
              <a:t>Functional </a:t>
            </a:r>
          </a:p>
        </p:txBody>
      </p:sp>
      <p:sp>
        <p:nvSpPr>
          <p:cNvPr id="717" name="Shape 717"/>
          <p:cNvSpPr/>
          <p:nvPr/>
        </p:nvSpPr>
        <p:spPr>
          <a:xfrm>
            <a:off x="279394" y="1289523"/>
            <a:ext cx="882901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800"/>
            </a:lvl1pPr>
          </a:lstStyle>
          <a:p>
            <a:r>
              <a:t>JavaScript supports functional programming such as anonymous functions, high-order function, closure, etc.</a:t>
            </a:r>
          </a:p>
        </p:txBody>
      </p:sp>
      <p:sp>
        <p:nvSpPr>
          <p:cNvPr id="718" name="Shape 718"/>
          <p:cNvSpPr/>
          <p:nvPr/>
        </p:nvSpPr>
        <p:spPr>
          <a:xfrm>
            <a:off x="187953" y="2337964"/>
            <a:ext cx="8712208" cy="479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Anonymous function</a:t>
            </a:r>
            <a:r>
              <a:rPr b="0"/>
              <a:t>: a function definition that is not bound to an identifier.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b="1"/>
            </a:pPr>
            <a:r>
              <a:t>Higher-order function</a:t>
            </a:r>
            <a:r>
              <a:rPr b="0"/>
              <a:t>: a function that does at least one of the following: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	</a:t>
            </a:r>
            <a:r>
              <a:rPr b="1"/>
              <a:t>·</a:t>
            </a:r>
            <a:r>
              <a:t> takes one or more functions as arguments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	</a:t>
            </a:r>
            <a:r>
              <a:rPr b="1"/>
              <a:t>· </a:t>
            </a:r>
            <a:r>
              <a:t>returns a function as its result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b="1"/>
            </a:pPr>
            <a:r>
              <a:t>Closure</a:t>
            </a:r>
            <a:r>
              <a:rPr b="0"/>
              <a:t>:  technique for implementing lexically scoped name binding in languages with first-class functions. </a:t>
            </a:r>
            <a:endParaRPr sz="1200">
              <a:solidFill>
                <a:srgbClr val="A6A6A6"/>
              </a:solidFill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279393" y="333852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20" name="Shape 720"/>
          <p:cNvSpPr/>
          <p:nvPr/>
        </p:nvSpPr>
        <p:spPr>
          <a:xfrm>
            <a:off x="8339794" y="5996940"/>
            <a:ext cx="59084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xfrm>
            <a:off x="1073243" y="738028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>
                <a:solidFill>
                  <a:srgbClr val="000000"/>
                </a:solidFill>
              </a:defRPr>
            </a:lvl1pPr>
          </a:lstStyle>
          <a:p>
            <a:r>
              <a:t>Functional </a:t>
            </a:r>
          </a:p>
        </p:txBody>
      </p:sp>
      <p:sp>
        <p:nvSpPr>
          <p:cNvPr id="723" name="Shape 723"/>
          <p:cNvSpPr/>
          <p:nvPr/>
        </p:nvSpPr>
        <p:spPr>
          <a:xfrm>
            <a:off x="409098" y="1377949"/>
            <a:ext cx="3487105" cy="6344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i="1"/>
            </a:pPr>
            <a:r>
              <a:t>Example: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i="1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i="1"/>
            </a:pPr>
            <a:r>
              <a:t>forEach</a:t>
            </a:r>
            <a:r>
              <a:rPr i="0"/>
              <a:t> is a </a:t>
            </a:r>
            <a:r>
              <a:rPr i="0" u="sng"/>
              <a:t>higher-order function</a:t>
            </a:r>
            <a:r>
              <a:rPr i="0"/>
              <a:t> with </a:t>
            </a:r>
            <a:r>
              <a:t>func as</a:t>
            </a:r>
            <a:r>
              <a:rPr i="0"/>
              <a:t> a function argument.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 </a:t>
            </a:r>
          </a:p>
          <a:p>
            <a:pPr defTabSz="914400">
              <a:spcBef>
                <a:spcPts val="1000"/>
              </a:spcBef>
              <a:defRPr sz="2800"/>
            </a:pPr>
            <a:r>
              <a:t>The instance of </a:t>
            </a:r>
            <a:r>
              <a:rPr i="1"/>
              <a:t>func</a:t>
            </a:r>
            <a:r>
              <a:t> is an </a:t>
            </a:r>
            <a:r>
              <a:rPr u="sng"/>
              <a:t>anonymous function</a:t>
            </a:r>
            <a:r>
              <a:t>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endParaRPr sz="1200">
              <a:solidFill>
                <a:srgbClr val="A6A6A6"/>
              </a:solidFill>
            </a:endParaRPr>
          </a:p>
        </p:txBody>
      </p:sp>
      <p:pic>
        <p:nvPicPr>
          <p:cNvPr id="724" name="image11.png"/>
          <p:cNvPicPr>
            <a:picLocks noChangeAspect="1"/>
          </p:cNvPicPr>
          <p:nvPr/>
        </p:nvPicPr>
        <p:blipFill>
          <a:blip r:embed="rId2">
            <a:extLst/>
          </a:blip>
          <a:srcRect b="12512"/>
          <a:stretch>
            <a:fillRect/>
          </a:stretch>
        </p:blipFill>
        <p:spPr>
          <a:xfrm>
            <a:off x="3695222" y="1484338"/>
            <a:ext cx="5672742" cy="3070728"/>
          </a:xfrm>
          <a:prstGeom prst="rect">
            <a:avLst/>
          </a:prstGeom>
          <a:ln w="12700">
            <a:miter lim="400000"/>
          </a:ln>
        </p:spPr>
      </p:pic>
      <p:sp>
        <p:nvSpPr>
          <p:cNvPr id="725" name="Shape 725"/>
          <p:cNvSpPr/>
          <p:nvPr/>
        </p:nvSpPr>
        <p:spPr>
          <a:xfrm>
            <a:off x="279393" y="349093"/>
            <a:ext cx="392415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26" name="Shape 726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body" sz="quarter" idx="1"/>
          </p:nvPr>
        </p:nvSpPr>
        <p:spPr>
          <a:xfrm>
            <a:off x="1013485" y="711560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630936">
              <a:spcBef>
                <a:spcPts val="600"/>
              </a:spcBef>
              <a:defRPr sz="1656">
                <a:solidFill>
                  <a:srgbClr val="000000"/>
                </a:solidFill>
              </a:defRPr>
            </a:lvl1pPr>
          </a:lstStyle>
          <a:p>
            <a:r>
              <a:t>Functional </a:t>
            </a:r>
          </a:p>
        </p:txBody>
      </p:sp>
      <p:sp>
        <p:nvSpPr>
          <p:cNvPr id="729" name="Shape 729"/>
          <p:cNvSpPr/>
          <p:nvPr/>
        </p:nvSpPr>
        <p:spPr>
          <a:xfrm>
            <a:off x="416718" y="1519553"/>
            <a:ext cx="3014665" cy="555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i="1"/>
            </a:pPr>
            <a:r>
              <a:t>Example: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i="1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 u="sng"/>
            </a:pPr>
            <a:r>
              <a:t>Closure</a:t>
            </a:r>
            <a:r>
              <a:rPr u="none"/>
              <a:t> is used to realize a counter. Thus the value of the local variable </a:t>
            </a:r>
            <a:r>
              <a:rPr i="1" u="none"/>
              <a:t>counter </a:t>
            </a:r>
            <a:r>
              <a:rPr u="none"/>
              <a:t>can be only be changed by invoking the function.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endParaRPr sz="1200">
              <a:solidFill>
                <a:srgbClr val="A6A6A6"/>
              </a:solidFill>
            </a:endParaRPr>
          </a:p>
        </p:txBody>
      </p:sp>
      <p:pic>
        <p:nvPicPr>
          <p:cNvPr id="730" name="image12.png"/>
          <p:cNvPicPr>
            <a:picLocks noChangeAspect="1"/>
          </p:cNvPicPr>
          <p:nvPr/>
        </p:nvPicPr>
        <p:blipFill>
          <a:blip r:embed="rId2">
            <a:extLst/>
          </a:blip>
          <a:srcRect b="9399"/>
          <a:stretch>
            <a:fillRect/>
          </a:stretch>
        </p:blipFill>
        <p:spPr>
          <a:xfrm>
            <a:off x="3571980" y="1519553"/>
            <a:ext cx="5685619" cy="4246247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Shape 731"/>
          <p:cNvSpPr/>
          <p:nvPr/>
        </p:nvSpPr>
        <p:spPr>
          <a:xfrm>
            <a:off x="279393" y="341472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Core JavaScript</a:t>
            </a:r>
          </a:p>
        </p:txBody>
      </p:sp>
      <p:sp>
        <p:nvSpPr>
          <p:cNvPr id="732" name="Shape 732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/>
          </p:cNvSpPr>
          <p:nvPr>
            <p:ph type="body" sz="quarter" idx="1"/>
          </p:nvPr>
        </p:nvSpPr>
        <p:spPr>
          <a:xfrm>
            <a:off x="1407601" y="1607959"/>
            <a:ext cx="6327845" cy="561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Client-side Javascript</a:t>
            </a:r>
          </a:p>
        </p:txBody>
      </p:sp>
      <p:sp>
        <p:nvSpPr>
          <p:cNvPr id="735" name="Shape 735"/>
          <p:cNvSpPr/>
          <p:nvPr/>
        </p:nvSpPr>
        <p:spPr>
          <a:xfrm>
            <a:off x="3421644" y="3109804"/>
            <a:ext cx="3165423" cy="148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BOM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DOM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Wingdings"/>
              <a:buChar char="◆"/>
              <a:defRPr sz="2800"/>
            </a:pPr>
            <a:r>
              <a:t> Event-driven </a:t>
            </a:r>
          </a:p>
        </p:txBody>
      </p:sp>
      <p:sp>
        <p:nvSpPr>
          <p:cNvPr id="736" name="Shape 736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/>
          </p:cNvSpPr>
          <p:nvPr>
            <p:ph type="body" sz="quarter" idx="1"/>
          </p:nvPr>
        </p:nvSpPr>
        <p:spPr>
          <a:xfrm>
            <a:off x="1804212" y="676686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758951">
              <a:spcBef>
                <a:spcPts val="800"/>
              </a:spcBef>
              <a:defRPr sz="1660" b="0">
                <a:solidFill>
                  <a:srgbClr val="000000"/>
                </a:solidFill>
              </a:defRPr>
            </a:lvl1pPr>
          </a:lstStyle>
          <a:p>
            <a:r>
              <a:t>BOM</a:t>
            </a:r>
          </a:p>
        </p:txBody>
      </p:sp>
      <p:sp>
        <p:nvSpPr>
          <p:cNvPr id="739" name="Shape 739"/>
          <p:cNvSpPr/>
          <p:nvPr/>
        </p:nvSpPr>
        <p:spPr>
          <a:xfrm>
            <a:off x="267969" y="1432240"/>
            <a:ext cx="4261699" cy="4073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400"/>
            </a:pPr>
            <a:endParaRPr/>
          </a:p>
          <a:p>
            <a:pPr defTabSz="914400">
              <a:spcBef>
                <a:spcPts val="1000"/>
              </a:spcBef>
              <a:defRPr sz="2400"/>
            </a:pPr>
            <a:r>
              <a:t>is a browser-specific convention referring to all the objects exposed by the web browser.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400"/>
            </a:pP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400"/>
            </a:pPr>
            <a:r>
              <a:t>The </a:t>
            </a:r>
            <a:r>
              <a:rPr i="1"/>
              <a:t>window</a:t>
            </a:r>
            <a:r>
              <a:t> object is the global object in client-side programming, as the </a:t>
            </a:r>
            <a:r>
              <a:rPr b="1"/>
              <a:t>global execution context.</a:t>
            </a:r>
          </a:p>
        </p:txBody>
      </p:sp>
      <p:sp>
        <p:nvSpPr>
          <p:cNvPr id="740" name="Shape 740"/>
          <p:cNvSpPr/>
          <p:nvPr/>
        </p:nvSpPr>
        <p:spPr>
          <a:xfrm>
            <a:off x="194727" y="296598"/>
            <a:ext cx="39241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Client-side JavaScript</a:t>
            </a:r>
          </a:p>
        </p:txBody>
      </p:sp>
      <p:pic>
        <p:nvPicPr>
          <p:cNvPr id="74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363" y="1530667"/>
            <a:ext cx="5141417" cy="37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Shape 742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24</a:t>
            </a:r>
          </a:p>
        </p:txBody>
      </p:sp>
      <p:sp>
        <p:nvSpPr>
          <p:cNvPr id="743" name="Shape 743"/>
          <p:cNvSpPr/>
          <p:nvPr/>
        </p:nvSpPr>
        <p:spPr>
          <a:xfrm>
            <a:off x="267968" y="1269057"/>
            <a:ext cx="486272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t>Browser Object Model (BOM)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body" sz="quarter" idx="1"/>
          </p:nvPr>
        </p:nvSpPr>
        <p:spPr>
          <a:xfrm>
            <a:off x="1860687" y="672466"/>
            <a:ext cx="3924301" cy="3405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758951">
              <a:spcBef>
                <a:spcPts val="800"/>
              </a:spcBef>
              <a:defRPr sz="1660" b="0">
                <a:solidFill>
                  <a:srgbClr val="000000"/>
                </a:solidFill>
              </a:defRPr>
            </a:lvl1pPr>
          </a:lstStyle>
          <a:p>
            <a:r>
              <a:t>DOM</a:t>
            </a:r>
          </a:p>
        </p:txBody>
      </p:sp>
      <p:sp>
        <p:nvSpPr>
          <p:cNvPr id="746" name="Shape 746"/>
          <p:cNvSpPr/>
          <p:nvPr/>
        </p:nvSpPr>
        <p:spPr>
          <a:xfrm>
            <a:off x="279701" y="2016115"/>
            <a:ext cx="4622501" cy="44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800"/>
            </a:lvl1pPr>
          </a:lstStyle>
          <a:p>
            <a:r>
              <a:t>is a cross-platform and language-independent application programming interface that treats an HTML, XHTML, or XML document as a tree structure wherein each node is an object representing a part of the document.</a:t>
            </a:r>
            <a:endParaRPr sz="1200">
              <a:solidFill>
                <a:srgbClr val="A6A6A6"/>
              </a:solidFill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279701" y="273739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Client-side JavaScript</a:t>
            </a:r>
          </a:p>
        </p:txBody>
      </p:sp>
      <p:pic>
        <p:nvPicPr>
          <p:cNvPr id="748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325" y="1540296"/>
            <a:ext cx="4814413" cy="3278506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Shape 749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25</a:t>
            </a:r>
          </a:p>
        </p:txBody>
      </p:sp>
      <p:sp>
        <p:nvSpPr>
          <p:cNvPr id="750" name="Shape 750"/>
          <p:cNvSpPr/>
          <p:nvPr/>
        </p:nvSpPr>
        <p:spPr>
          <a:xfrm>
            <a:off x="192925" y="1353960"/>
            <a:ext cx="531642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 b="1"/>
            </a:pPr>
            <a:r>
              <a:t>Document Object Model (DOM)</a:t>
            </a:r>
            <a:r>
              <a:rPr b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body" sz="quarter" idx="1"/>
          </p:nvPr>
        </p:nvSpPr>
        <p:spPr>
          <a:xfrm>
            <a:off x="1947760" y="643598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758951">
              <a:spcBef>
                <a:spcPts val="800"/>
              </a:spcBef>
              <a:defRPr sz="1660" b="0">
                <a:solidFill>
                  <a:srgbClr val="000000"/>
                </a:solidFill>
              </a:defRPr>
            </a:lvl1pPr>
          </a:lstStyle>
          <a:p>
            <a:r>
              <a:t>DOM</a:t>
            </a:r>
          </a:p>
        </p:txBody>
      </p:sp>
      <p:sp>
        <p:nvSpPr>
          <p:cNvPr id="753" name="Shape 753"/>
          <p:cNvSpPr/>
          <p:nvPr/>
        </p:nvSpPr>
        <p:spPr>
          <a:xfrm>
            <a:off x="328137" y="222939"/>
            <a:ext cx="392415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Client-side JavaScript</a:t>
            </a:r>
          </a:p>
        </p:txBody>
      </p:sp>
      <p:pic>
        <p:nvPicPr>
          <p:cNvPr id="754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47" y="3209184"/>
            <a:ext cx="5858102" cy="2787756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Shape 755"/>
          <p:cNvSpPr/>
          <p:nvPr/>
        </p:nvSpPr>
        <p:spPr>
          <a:xfrm>
            <a:off x="328137" y="1797843"/>
            <a:ext cx="5979530" cy="108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i="1"/>
            </a:pPr>
            <a:r>
              <a:t>Example: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To change the text of the </a:t>
            </a:r>
            <a:r>
              <a:rPr i="1"/>
              <a:t>p </a:t>
            </a:r>
            <a:r>
              <a:t>element </a:t>
            </a:r>
          </a:p>
        </p:txBody>
      </p:sp>
      <p:pic>
        <p:nvPicPr>
          <p:cNvPr id="756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7666" y="1636977"/>
            <a:ext cx="2302670" cy="3615692"/>
          </a:xfrm>
          <a:prstGeom prst="rect">
            <a:avLst/>
          </a:prstGeom>
          <a:ln w="12700">
            <a:miter lim="400000"/>
          </a:ln>
        </p:spPr>
      </p:pic>
      <p:sp>
        <p:nvSpPr>
          <p:cNvPr id="757" name="Shape 757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body" sz="quarter" idx="1"/>
          </p:nvPr>
        </p:nvSpPr>
        <p:spPr>
          <a:xfrm>
            <a:off x="1906228" y="720726"/>
            <a:ext cx="3924301" cy="34052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</a:defRPr>
            </a:lvl1pPr>
          </a:lstStyle>
          <a:p>
            <a:r>
              <a:t>Event-driven</a:t>
            </a:r>
          </a:p>
        </p:txBody>
      </p:sp>
      <p:sp>
        <p:nvSpPr>
          <p:cNvPr id="760" name="Shape 760"/>
          <p:cNvSpPr/>
          <p:nvPr/>
        </p:nvSpPr>
        <p:spPr>
          <a:xfrm>
            <a:off x="279558" y="1305293"/>
            <a:ext cx="4942101" cy="6052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b="1"/>
            </a:pPr>
            <a:r>
              <a:t>Event-driven programming</a:t>
            </a:r>
            <a:r>
              <a:rPr b="0"/>
              <a:t> is a programming paradigm in which the flow of the program is determined by events such as user actions (mouse clicks, key presses).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JavaScript contains various </a:t>
            </a:r>
            <a:r>
              <a:rPr i="1"/>
              <a:t>handlers </a:t>
            </a:r>
            <a:r>
              <a:t>to deal with different types of events generated by different occurrences.</a:t>
            </a:r>
            <a:endParaRPr sz="1200">
              <a:solidFill>
                <a:srgbClr val="A6A6A6"/>
              </a:solidFill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79701" y="290672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Client-side JavaScript</a:t>
            </a:r>
          </a:p>
        </p:txBody>
      </p:sp>
      <p:grpSp>
        <p:nvGrpSpPr>
          <p:cNvPr id="764" name="Group 764"/>
          <p:cNvGrpSpPr/>
          <p:nvPr/>
        </p:nvGrpSpPr>
        <p:grpSpPr>
          <a:xfrm>
            <a:off x="5221658" y="1022163"/>
            <a:ext cx="3801387" cy="4223815"/>
            <a:chOff x="0" y="0"/>
            <a:chExt cx="3801386" cy="4223813"/>
          </a:xfrm>
        </p:grpSpPr>
        <p:sp>
          <p:nvSpPr>
            <p:cNvPr id="762" name="Shape 762"/>
            <p:cNvSpPr/>
            <p:nvPr/>
          </p:nvSpPr>
          <p:spPr>
            <a:xfrm>
              <a:off x="0" y="0"/>
              <a:ext cx="3801387" cy="4223814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pic>
          <p:nvPicPr>
            <p:cNvPr id="763" name="image1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01387" cy="4223814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blurRad="50800" dist="18000" dir="54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65" name="Shape 765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body" sz="quarter" idx="1"/>
          </p:nvPr>
        </p:nvSpPr>
        <p:spPr>
          <a:xfrm>
            <a:off x="1915997" y="661856"/>
            <a:ext cx="3924301" cy="34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758951">
              <a:spcBef>
                <a:spcPts val="800"/>
              </a:spcBef>
              <a:defRPr sz="1660" b="0">
                <a:solidFill>
                  <a:srgbClr val="000000"/>
                </a:solidFill>
              </a:defRPr>
            </a:lvl1pPr>
          </a:lstStyle>
          <a:p>
            <a:r>
              <a:t>Event-driven</a:t>
            </a:r>
          </a:p>
        </p:txBody>
      </p:sp>
      <p:sp>
        <p:nvSpPr>
          <p:cNvPr id="768" name="Shape 768"/>
          <p:cNvSpPr/>
          <p:nvPr/>
        </p:nvSpPr>
        <p:spPr>
          <a:xfrm>
            <a:off x="1213167" y="1314845"/>
            <a:ext cx="5822634" cy="152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spcBef>
                <a:spcPts val="1000"/>
              </a:spcBef>
              <a:defRPr sz="2800" i="1"/>
            </a:pPr>
            <a:r>
              <a:t>Example</a:t>
            </a:r>
            <a:r>
              <a:rPr i="0"/>
              <a:t>: </a:t>
            </a:r>
            <a:endParaRPr sz="1200">
              <a:solidFill>
                <a:srgbClr val="A6A6A6"/>
              </a:solidFill>
            </a:endParaRPr>
          </a:p>
          <a:p>
            <a:pPr defTabSz="914400">
              <a:spcBef>
                <a:spcPts val="1000"/>
              </a:spcBef>
              <a:defRPr sz="2800"/>
            </a:pPr>
            <a:r>
              <a:t>The function of </a:t>
            </a:r>
            <a:r>
              <a:rPr i="1"/>
              <a:t>alert </a:t>
            </a:r>
            <a:r>
              <a:t>is driven by the event </a:t>
            </a:r>
            <a:r>
              <a:rPr i="1"/>
              <a:t>onclick</a:t>
            </a:r>
            <a:r>
              <a:t> of the button.</a:t>
            </a:r>
          </a:p>
        </p:txBody>
      </p:sp>
      <p:sp>
        <p:nvSpPr>
          <p:cNvPr id="769" name="Shape 769"/>
          <p:cNvSpPr/>
          <p:nvPr/>
        </p:nvSpPr>
        <p:spPr>
          <a:xfrm>
            <a:off x="279701" y="307605"/>
            <a:ext cx="39241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1000"/>
              </a:spcBef>
              <a:defRPr sz="2400" b="1">
                <a:solidFill>
                  <a:srgbClr val="333F50"/>
                </a:solidFill>
              </a:defRPr>
            </a:lvl1pPr>
          </a:lstStyle>
          <a:p>
            <a:r>
              <a:t>Client-side JavaScript</a:t>
            </a:r>
          </a:p>
        </p:txBody>
      </p:sp>
      <p:pic>
        <p:nvPicPr>
          <p:cNvPr id="770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979" y="2885278"/>
            <a:ext cx="3657601" cy="3776134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Shape 771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28</a:t>
            </a:r>
          </a:p>
        </p:txBody>
      </p:sp>
      <p:pic>
        <p:nvPicPr>
          <p:cNvPr id="77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7365" y="2854192"/>
            <a:ext cx="5671635" cy="2522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roup 783"/>
          <p:cNvGrpSpPr/>
          <p:nvPr/>
        </p:nvGrpSpPr>
        <p:grpSpPr>
          <a:xfrm>
            <a:off x="1664032" y="4703548"/>
            <a:ext cx="7589986" cy="514351"/>
            <a:chOff x="0" y="0"/>
            <a:chExt cx="7589984" cy="514350"/>
          </a:xfrm>
        </p:grpSpPr>
        <p:grpSp>
          <p:nvGrpSpPr>
            <p:cNvPr id="780" name="Group 780"/>
            <p:cNvGrpSpPr/>
            <p:nvPr/>
          </p:nvGrpSpPr>
          <p:grpSpPr>
            <a:xfrm>
              <a:off x="0" y="0"/>
              <a:ext cx="7589985" cy="514350"/>
              <a:chOff x="0" y="0"/>
              <a:chExt cx="7589984" cy="514350"/>
            </a:xfrm>
          </p:grpSpPr>
          <p:sp>
            <p:nvSpPr>
              <p:cNvPr id="774" name="Shape 774"/>
              <p:cNvSpPr/>
              <p:nvPr/>
            </p:nvSpPr>
            <p:spPr>
              <a:xfrm>
                <a:off x="268194" y="0"/>
                <a:ext cx="7321791" cy="514350"/>
              </a:xfrm>
              <a:prstGeom prst="rect">
                <a:avLst/>
              </a:prstGeom>
              <a:solidFill>
                <a:srgbClr val="44546A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79" name="Group 779"/>
              <p:cNvGrpSpPr/>
              <p:nvPr/>
            </p:nvGrpSpPr>
            <p:grpSpPr>
              <a:xfrm>
                <a:off x="0" y="0"/>
                <a:ext cx="536391" cy="514350"/>
                <a:chOff x="0" y="0"/>
                <a:chExt cx="536390" cy="514350"/>
              </a:xfrm>
            </p:grpSpPr>
            <p:sp>
              <p:nvSpPr>
                <p:cNvPr id="775" name="Shape 775"/>
                <p:cNvSpPr/>
                <p:nvPr/>
              </p:nvSpPr>
              <p:spPr>
                <a:xfrm>
                  <a:off x="0" y="0"/>
                  <a:ext cx="536391" cy="514350"/>
                </a:xfrm>
                <a:prstGeom prst="ellipse">
                  <a:avLst/>
                </a:prstGeom>
                <a:solidFill>
                  <a:srgbClr val="44546A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778" name="Group 778"/>
                <p:cNvGrpSpPr/>
                <p:nvPr/>
              </p:nvGrpSpPr>
              <p:grpSpPr>
                <a:xfrm>
                  <a:off x="48304" y="46319"/>
                  <a:ext cx="488087" cy="421713"/>
                  <a:chOff x="0" y="0"/>
                  <a:chExt cx="488086" cy="421712"/>
                </a:xfrm>
              </p:grpSpPr>
              <p:sp>
                <p:nvSpPr>
                  <p:cNvPr id="776" name="Shape 776"/>
                  <p:cNvSpPr/>
                  <p:nvPr/>
                </p:nvSpPr>
                <p:spPr>
                  <a:xfrm>
                    <a:off x="-1" y="-1"/>
                    <a:ext cx="488088" cy="42171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A6A6A6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77" name="Shape 777"/>
                  <p:cNvSpPr/>
                  <p:nvPr/>
                </p:nvSpPr>
                <p:spPr>
                  <a:xfrm>
                    <a:off x="71478" y="95285"/>
                    <a:ext cx="345130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A6A6A6"/>
                        </a:solidFill>
                      </a:defRPr>
                    </a:lvl1pPr>
                  </a:lstStyle>
                  <a:p>
                    <a:r>
                      <a:t>03</a:t>
                    </a:r>
                  </a:p>
                </p:txBody>
              </p:sp>
            </p:grpSp>
          </p:grpSp>
        </p:grpSp>
        <p:sp>
          <p:nvSpPr>
            <p:cNvPr id="781" name="Shape 781"/>
            <p:cNvSpPr/>
            <p:nvPr/>
          </p:nvSpPr>
          <p:spPr>
            <a:xfrm>
              <a:off x="707978" y="60968"/>
              <a:ext cx="3807557" cy="369333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800">
                <a:spcBef>
                  <a:spcPts val="700"/>
                </a:spcBef>
                <a:defRPr sz="1800" b="1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531303" y="84050"/>
              <a:ext cx="3188223" cy="219292"/>
            </a:xfrm>
            <a:prstGeom prst="rect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800">
                <a:spcBef>
                  <a:spcPts val="700"/>
                </a:spcBef>
                <a:defRPr sz="8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</p:grp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785" name="Shape 7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900">
                <a:solidFill>
                  <a:srgbClr val="A6A6A6"/>
                </a:solidFill>
              </a:defRPr>
            </a:lvl1pPr>
          </a:lstStyle>
          <a:p>
            <a:r>
              <a:t>Programming Languages and Methodology</a:t>
            </a:r>
          </a:p>
        </p:txBody>
      </p:sp>
      <p:grpSp>
        <p:nvGrpSpPr>
          <p:cNvPr id="794" name="Group 794"/>
          <p:cNvGrpSpPr/>
          <p:nvPr/>
        </p:nvGrpSpPr>
        <p:grpSpPr>
          <a:xfrm>
            <a:off x="2446709" y="2765613"/>
            <a:ext cx="6697291" cy="955040"/>
            <a:chOff x="0" y="0"/>
            <a:chExt cx="6697289" cy="955039"/>
          </a:xfrm>
        </p:grpSpPr>
        <p:grpSp>
          <p:nvGrpSpPr>
            <p:cNvPr id="792" name="Group 792"/>
            <p:cNvGrpSpPr/>
            <p:nvPr/>
          </p:nvGrpSpPr>
          <p:grpSpPr>
            <a:xfrm>
              <a:off x="0" y="13148"/>
              <a:ext cx="6697290" cy="514351"/>
              <a:chOff x="0" y="0"/>
              <a:chExt cx="6697289" cy="514350"/>
            </a:xfrm>
          </p:grpSpPr>
          <p:sp>
            <p:nvSpPr>
              <p:cNvPr id="786" name="Shape 786"/>
              <p:cNvSpPr/>
              <p:nvPr/>
            </p:nvSpPr>
            <p:spPr>
              <a:xfrm>
                <a:off x="281062" y="-1"/>
                <a:ext cx="6416228" cy="51435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78787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91" name="Group 791"/>
              <p:cNvGrpSpPr/>
              <p:nvPr/>
            </p:nvGrpSpPr>
            <p:grpSpPr>
              <a:xfrm>
                <a:off x="-1" y="0"/>
                <a:ext cx="514351" cy="514351"/>
                <a:chOff x="0" y="0"/>
                <a:chExt cx="514350" cy="514350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-1" y="0"/>
                  <a:ext cx="514351" cy="51435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/>
                  </a:pPr>
                  <a:endParaRPr/>
                </a:p>
              </p:txBody>
            </p:sp>
            <p:grpSp>
              <p:nvGrpSpPr>
                <p:cNvPr id="790" name="Group 790"/>
                <p:cNvGrpSpPr/>
                <p:nvPr/>
              </p:nvGrpSpPr>
              <p:grpSpPr>
                <a:xfrm>
                  <a:off x="50622" y="46319"/>
                  <a:ext cx="417411" cy="421711"/>
                  <a:chOff x="0" y="0"/>
                  <a:chExt cx="417409" cy="421710"/>
                </a:xfrm>
              </p:grpSpPr>
              <p:sp>
                <p:nvSpPr>
                  <p:cNvPr id="788" name="Shape 788"/>
                  <p:cNvSpPr/>
                  <p:nvPr/>
                </p:nvSpPr>
                <p:spPr>
                  <a:xfrm>
                    <a:off x="0" y="-1"/>
                    <a:ext cx="417410" cy="42171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333F5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89" name="Shape 789"/>
                  <p:cNvSpPr/>
                  <p:nvPr/>
                </p:nvSpPr>
                <p:spPr>
                  <a:xfrm>
                    <a:off x="61127" y="95284"/>
                    <a:ext cx="295156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333F50"/>
                        </a:solidFill>
                      </a:defRPr>
                    </a:lvl1pPr>
                  </a:lstStyle>
                  <a:p>
                    <a:r>
                      <a:t>01</a:t>
                    </a:r>
                  </a:p>
                </p:txBody>
              </p:sp>
            </p:grpSp>
          </p:grpSp>
        </p:grpSp>
        <p:sp>
          <p:nvSpPr>
            <p:cNvPr id="793" name="Shape 793"/>
            <p:cNvSpPr/>
            <p:nvPr/>
          </p:nvSpPr>
          <p:spPr>
            <a:xfrm>
              <a:off x="564972" y="0"/>
              <a:ext cx="474256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Introduction and history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2446708" y="3732443"/>
            <a:ext cx="7278114" cy="964527"/>
            <a:chOff x="0" y="0"/>
            <a:chExt cx="7278113" cy="964525"/>
          </a:xfrm>
        </p:grpSpPr>
        <p:grpSp>
          <p:nvGrpSpPr>
            <p:cNvPr id="801" name="Group 801"/>
            <p:cNvGrpSpPr/>
            <p:nvPr/>
          </p:nvGrpSpPr>
          <p:grpSpPr>
            <a:xfrm>
              <a:off x="0" y="0"/>
              <a:ext cx="7278114" cy="514350"/>
              <a:chOff x="0" y="0"/>
              <a:chExt cx="7278113" cy="514350"/>
            </a:xfrm>
          </p:grpSpPr>
          <p:sp>
            <p:nvSpPr>
              <p:cNvPr id="795" name="Shape 795"/>
              <p:cNvSpPr/>
              <p:nvPr/>
            </p:nvSpPr>
            <p:spPr>
              <a:xfrm>
                <a:off x="257174" y="-1"/>
                <a:ext cx="7020940" cy="514351"/>
              </a:xfrm>
              <a:prstGeom prst="rect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>
                <a:outerShdw blurRad="1905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800" name="Group 800"/>
              <p:cNvGrpSpPr/>
              <p:nvPr/>
            </p:nvGrpSpPr>
            <p:grpSpPr>
              <a:xfrm>
                <a:off x="-1" y="-1"/>
                <a:ext cx="514351" cy="514351"/>
                <a:chOff x="0" y="0"/>
                <a:chExt cx="514350" cy="514350"/>
              </a:xfrm>
            </p:grpSpPr>
            <p:sp>
              <p:nvSpPr>
                <p:cNvPr id="796" name="Shape 796"/>
                <p:cNvSpPr/>
                <p:nvPr/>
              </p:nvSpPr>
              <p:spPr>
                <a:xfrm>
                  <a:off x="-1" y="-1"/>
                  <a:ext cx="514351" cy="514351"/>
                </a:xfrm>
                <a:prstGeom prst="ellipse">
                  <a:avLst/>
                </a:pr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799" name="Group 799"/>
                <p:cNvGrpSpPr/>
                <p:nvPr/>
              </p:nvGrpSpPr>
              <p:grpSpPr>
                <a:xfrm>
                  <a:off x="46319" y="46319"/>
                  <a:ext cx="421713" cy="421713"/>
                  <a:chOff x="0" y="0"/>
                  <a:chExt cx="421712" cy="421712"/>
                </a:xfrm>
              </p:grpSpPr>
              <p:sp>
                <p:nvSpPr>
                  <p:cNvPr id="797" name="Shape 797"/>
                  <p:cNvSpPr/>
                  <p:nvPr/>
                </p:nvSpPr>
                <p:spPr>
                  <a:xfrm>
                    <a:off x="-1" y="-1"/>
                    <a:ext cx="421714" cy="42171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000" b="1">
                        <a:solidFill>
                          <a:srgbClr val="A6A6A6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98" name="Shape 798"/>
                  <p:cNvSpPr/>
                  <p:nvPr/>
                </p:nvSpPr>
                <p:spPr>
                  <a:xfrm>
                    <a:off x="61758" y="95285"/>
                    <a:ext cx="298196" cy="231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 sz="1000" b="1">
                        <a:solidFill>
                          <a:srgbClr val="A6A6A6"/>
                        </a:solidFill>
                      </a:defRPr>
                    </a:lvl1pPr>
                  </a:lstStyle>
                  <a:p>
                    <a:r>
                      <a:t>02</a:t>
                    </a:r>
                  </a:p>
                </p:txBody>
              </p:sp>
            </p:grpSp>
          </p:grpSp>
        </p:grpSp>
        <p:sp>
          <p:nvSpPr>
            <p:cNvPr id="802" name="Shape 802"/>
            <p:cNvSpPr/>
            <p:nvPr/>
          </p:nvSpPr>
          <p:spPr>
            <a:xfrm>
              <a:off x="678888" y="9486"/>
              <a:ext cx="3651105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JavaScript Feature</a:t>
              </a:r>
            </a:p>
          </p:txBody>
        </p:sp>
      </p:grpSp>
      <p:grpSp>
        <p:nvGrpSpPr>
          <p:cNvPr id="806" name="Group 806"/>
          <p:cNvGrpSpPr/>
          <p:nvPr/>
        </p:nvGrpSpPr>
        <p:grpSpPr>
          <a:xfrm>
            <a:off x="2372012" y="4701776"/>
            <a:ext cx="6882007" cy="973248"/>
            <a:chOff x="0" y="0"/>
            <a:chExt cx="6882006" cy="973247"/>
          </a:xfrm>
        </p:grpSpPr>
        <p:sp>
          <p:nvSpPr>
            <p:cNvPr id="804" name="Shape 804"/>
            <p:cNvSpPr/>
            <p:nvPr/>
          </p:nvSpPr>
          <p:spPr>
            <a:xfrm>
              <a:off x="4788284" y="0"/>
              <a:ext cx="2093723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1300">
                  <a:solidFill>
                    <a:srgbClr val="FFFFFF"/>
                  </a:solidFill>
                </a:defRPr>
              </a:lvl1pPr>
            </a:lstStyle>
            <a:p>
              <a:r>
                <a:t>SONG DAIWEI  #44161588-3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0" y="18207"/>
              <a:ext cx="47527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spcBef>
                  <a:spcPts val="700"/>
                </a:spcBef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Installation and example</a:t>
              </a:r>
            </a:p>
          </p:txBody>
        </p:sp>
      </p:grpSp>
      <p:sp>
        <p:nvSpPr>
          <p:cNvPr id="807" name="Shape 807"/>
          <p:cNvSpPr/>
          <p:nvPr/>
        </p:nvSpPr>
        <p:spPr>
          <a:xfrm>
            <a:off x="7124775" y="3701076"/>
            <a:ext cx="37109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LAI RUJIE 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#44161666-2</a:t>
            </a:r>
          </a:p>
        </p:txBody>
      </p:sp>
      <p:sp>
        <p:nvSpPr>
          <p:cNvPr id="808" name="Shape 808"/>
          <p:cNvSpPr/>
          <p:nvPr/>
        </p:nvSpPr>
        <p:spPr>
          <a:xfrm>
            <a:off x="7174008" y="2808363"/>
            <a:ext cx="12987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REN YING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#44161627-8</a:t>
            </a:r>
          </a:p>
        </p:txBody>
      </p:sp>
      <p:sp>
        <p:nvSpPr>
          <p:cNvPr id="809" name="Shape 809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637074" y="1920346"/>
            <a:ext cx="5988630" cy="96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457200">
              <a:lnSpc>
                <a:spcPct val="120000"/>
              </a:lnSpc>
              <a:defRPr sz="2800"/>
            </a:pPr>
            <a:r>
              <a:t>high-level			dynamic</a:t>
            </a:r>
            <a:endParaRPr sz="2300" b="1">
              <a:solidFill>
                <a:srgbClr val="FFFFFF"/>
              </a:solidFill>
            </a:endParaRPr>
          </a:p>
          <a:p>
            <a:pPr algn="just" defTabSz="457200">
              <a:lnSpc>
                <a:spcPct val="120000"/>
              </a:lnSpc>
              <a:defRPr sz="2800"/>
            </a:pPr>
            <a:r>
              <a:t>untyped 				interpreted</a:t>
            </a:r>
          </a:p>
        </p:txBody>
      </p:sp>
      <p:sp>
        <p:nvSpPr>
          <p:cNvPr id="536" name="Shape 536"/>
          <p:cNvSpPr/>
          <p:nvPr/>
        </p:nvSpPr>
        <p:spPr>
          <a:xfrm>
            <a:off x="824950" y="576369"/>
            <a:ext cx="574591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/>
            </a:pPr>
            <a:r>
              <a:t>How you think of JavaScript </a:t>
            </a:r>
            <a:r>
              <a:rPr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7" name="Shape 537"/>
          <p:cNvSpPr/>
          <p:nvPr/>
        </p:nvSpPr>
        <p:spPr>
          <a:xfrm>
            <a:off x="1198629" y="3806011"/>
            <a:ext cx="7598365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Alongside HTML and CSS, </a:t>
            </a:r>
          </a:p>
          <a:p>
            <a:pPr>
              <a:defRPr sz="2800"/>
            </a:pPr>
            <a:r>
              <a:t>JavaScript is one of the three core technologies of </a:t>
            </a:r>
          </a:p>
          <a:p>
            <a:pPr>
              <a:defRPr sz="2800"/>
            </a:pPr>
            <a:r>
              <a:t>World Wide Web content production.</a:t>
            </a:r>
          </a:p>
        </p:txBody>
      </p:sp>
      <p:sp>
        <p:nvSpPr>
          <p:cNvPr id="538" name="Shape 538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>
            <a:lvl1pPr defTabSz="777240">
              <a:spcBef>
                <a:spcPts val="800"/>
              </a:spcBef>
              <a:defRPr sz="2040"/>
            </a:lvl1pPr>
          </a:lstStyle>
          <a:p>
            <a:r>
              <a:t>Installation and examples</a:t>
            </a:r>
          </a:p>
        </p:txBody>
      </p:sp>
      <p:pic>
        <p:nvPicPr>
          <p:cNvPr id="812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9327" y="1089829"/>
            <a:ext cx="990260" cy="1090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image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82" y="1635125"/>
            <a:ext cx="5121753" cy="34787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6" name="Group 816"/>
          <p:cNvGrpSpPr/>
          <p:nvPr/>
        </p:nvGrpSpPr>
        <p:grpSpPr>
          <a:xfrm>
            <a:off x="279394" y="4735829"/>
            <a:ext cx="5071539" cy="756785"/>
            <a:chOff x="0" y="0"/>
            <a:chExt cx="5071538" cy="756783"/>
          </a:xfrm>
        </p:grpSpPr>
        <p:sp>
          <p:nvSpPr>
            <p:cNvPr id="814" name="Shape 814"/>
            <p:cNvSpPr/>
            <p:nvPr/>
          </p:nvSpPr>
          <p:spPr>
            <a:xfrm>
              <a:off x="0" y="0"/>
              <a:ext cx="5071539" cy="445770"/>
            </a:xfrm>
            <a:prstGeom prst="rect">
              <a:avLst/>
            </a:prstGeom>
            <a:solidFill>
              <a:srgbClr val="222A3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1" y="55743"/>
              <a:ext cx="4865573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spcBef>
                  <a:spcPts val="1000"/>
                </a:spcBef>
                <a:defRPr sz="2000" b="1">
                  <a:solidFill>
                    <a:srgbClr val="FFFFFF"/>
                  </a:solidFill>
                </a:defRPr>
              </a:lvl1pPr>
            </a:lstStyle>
            <a:p>
              <a:r>
                <a:t>Download website: https://nodejs.org/ </a:t>
              </a:r>
            </a:p>
          </p:txBody>
        </p:sp>
      </p:grpSp>
      <p:sp>
        <p:nvSpPr>
          <p:cNvPr id="817" name="Shape 817"/>
          <p:cNvSpPr/>
          <p:nvPr/>
        </p:nvSpPr>
        <p:spPr>
          <a:xfrm>
            <a:off x="5249021" y="800101"/>
            <a:ext cx="3810313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/>
            </a:pPr>
            <a:r>
              <a:t>JavaScript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Web browser</a:t>
            </a:r>
          </a:p>
          <a:p>
            <a:pPr>
              <a:defRPr sz="2800"/>
            </a:pPr>
            <a:r>
              <a:t>Node.js</a:t>
            </a:r>
          </a:p>
          <a:p>
            <a:pPr>
              <a:defRPr sz="2800"/>
            </a:pPr>
            <a:endParaRPr/>
          </a:p>
          <a:p>
            <a:pPr marL="214313" indent="-214313">
              <a:buSzPct val="100000"/>
              <a:buFont typeface="Arial"/>
              <a:buChar char="•"/>
              <a:defRPr sz="2800"/>
            </a:pPr>
            <a:r>
              <a:t>Node.js is an open-source, cross-platform JavaScript runtime environment for development</a:t>
            </a:r>
          </a:p>
          <a:p>
            <a:pPr marL="214313" indent="-214313">
              <a:buSzPct val="100000"/>
              <a:buFont typeface="Arial"/>
              <a:buChar char="•"/>
              <a:defRPr sz="2800"/>
            </a:pPr>
            <a:r>
              <a:t>npm :  node package management</a:t>
            </a:r>
          </a:p>
        </p:txBody>
      </p:sp>
      <p:sp>
        <p:nvSpPr>
          <p:cNvPr id="818" name="Shape 818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body" sz="quarter" idx="1"/>
          </p:nvPr>
        </p:nvSpPr>
        <p:spPr>
          <a:xfrm>
            <a:off x="2541341" y="278657"/>
            <a:ext cx="3924157" cy="573405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3104"/>
            </a:lvl1pPr>
          </a:lstStyle>
          <a:p>
            <a:r>
              <a:t>Installation 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13"/>
          </p:nvPr>
        </p:nvSpPr>
        <p:spPr>
          <a:xfrm>
            <a:off x="1374811" y="941914"/>
            <a:ext cx="6915078" cy="1046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indent="0" algn="ctr" defTabSz="804672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2112" b="1">
                <a:solidFill>
                  <a:srgbClr val="A6A6A6"/>
                </a:solidFill>
              </a:defRPr>
            </a:pPr>
            <a:r>
              <a:t>We add the node.js to environment variables</a:t>
            </a:r>
          </a:p>
          <a:p>
            <a:pPr marL="0" indent="0" algn="ctr" defTabSz="804672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2112" b="1">
                <a:solidFill>
                  <a:srgbClr val="A6A6A6"/>
                </a:solidFill>
              </a:defRPr>
            </a:pPr>
            <a:r>
              <a:t>So we could set up it in terminal.</a:t>
            </a:r>
          </a:p>
        </p:txBody>
      </p:sp>
      <p:grpSp>
        <p:nvGrpSpPr>
          <p:cNvPr id="824" name="Group 824"/>
          <p:cNvGrpSpPr/>
          <p:nvPr/>
        </p:nvGrpSpPr>
        <p:grpSpPr>
          <a:xfrm>
            <a:off x="316356" y="2219181"/>
            <a:ext cx="4187065" cy="3254195"/>
            <a:chOff x="0" y="0"/>
            <a:chExt cx="4187063" cy="3254194"/>
          </a:xfrm>
        </p:grpSpPr>
        <p:sp>
          <p:nvSpPr>
            <p:cNvPr id="822" name="Shape 822"/>
            <p:cNvSpPr/>
            <p:nvPr/>
          </p:nvSpPr>
          <p:spPr>
            <a:xfrm>
              <a:off x="0" y="0"/>
              <a:ext cx="4187064" cy="325419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pic>
          <p:nvPicPr>
            <p:cNvPr id="823" name="image2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4187064" cy="325419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827" name="Group 827"/>
          <p:cNvGrpSpPr/>
          <p:nvPr/>
        </p:nvGrpSpPr>
        <p:grpSpPr>
          <a:xfrm>
            <a:off x="4662918" y="2219181"/>
            <a:ext cx="4187062" cy="3254195"/>
            <a:chOff x="0" y="0"/>
            <a:chExt cx="4187061" cy="3254194"/>
          </a:xfrm>
        </p:grpSpPr>
        <p:sp>
          <p:nvSpPr>
            <p:cNvPr id="825" name="Shape 825"/>
            <p:cNvSpPr/>
            <p:nvPr/>
          </p:nvSpPr>
          <p:spPr>
            <a:xfrm>
              <a:off x="0" y="0"/>
              <a:ext cx="4187062" cy="325419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pic>
          <p:nvPicPr>
            <p:cNvPr id="826" name="image23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0" y="0"/>
              <a:ext cx="4187062" cy="325419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sp>
        <p:nvSpPr>
          <p:cNvPr id="828" name="Shape 828"/>
          <p:cNvSpPr/>
          <p:nvPr/>
        </p:nvSpPr>
        <p:spPr>
          <a:xfrm>
            <a:off x="4572001" y="1991817"/>
            <a:ext cx="520701" cy="1725050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/>
          </p:cNvSpPr>
          <p:nvPr>
            <p:ph type="body" sz="quarter" idx="1"/>
          </p:nvPr>
        </p:nvSpPr>
        <p:spPr>
          <a:xfrm>
            <a:off x="449407" y="539707"/>
            <a:ext cx="4699008" cy="9348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795527">
              <a:spcBef>
                <a:spcPts val="800"/>
              </a:spcBef>
              <a:defRPr sz="2436" b="1">
                <a:solidFill>
                  <a:srgbClr val="333F50"/>
                </a:solidFill>
              </a:defRPr>
            </a:pPr>
            <a:r>
              <a:t>Editor and </a:t>
            </a:r>
          </a:p>
          <a:p>
            <a:pPr defTabSz="795527">
              <a:spcBef>
                <a:spcPts val="800"/>
              </a:spcBef>
              <a:defRPr sz="2436" b="1">
                <a:solidFill>
                  <a:srgbClr val="333F50"/>
                </a:solidFill>
              </a:defRPr>
            </a:pPr>
            <a:r>
              <a:t>runtime environment</a:t>
            </a:r>
          </a:p>
        </p:txBody>
      </p:sp>
      <p:pic>
        <p:nvPicPr>
          <p:cNvPr id="832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3278" y="1058581"/>
            <a:ext cx="2355555" cy="133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image25.png" descr="http://oed3hvmpu.bkt.clouddn.com/%E5%9B%BE%E6%A0%87-Sublime%20Text3.jpg"/>
          <p:cNvPicPr>
            <a:picLocks noChangeAspect="1"/>
          </p:cNvPicPr>
          <p:nvPr/>
        </p:nvPicPr>
        <p:blipFill>
          <a:blip r:embed="rId4">
            <a:extLst/>
          </a:blip>
          <a:srcRect l="26267" t="10665" r="25314" b="30011"/>
          <a:stretch>
            <a:fillRect/>
          </a:stretch>
        </p:blipFill>
        <p:spPr>
          <a:xfrm>
            <a:off x="7507124" y="4493774"/>
            <a:ext cx="846848" cy="778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image26.png" descr="“atom 编辑器 图标”的图片搜索结果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13832" y="3188997"/>
            <a:ext cx="762282" cy="762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image27.png" descr="http://upload-images.jianshu.io/upload_images/1152061-29f5296a9a4454bb.png?imageMogr2/auto-orient/strip%7CimageView2/2/w/124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3131" y="5228247"/>
            <a:ext cx="936971" cy="936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image28.jpg" descr="http://www.uedsc.com/wp-content/uploads/2014/10/logo-green-orange.jpg"/>
          <p:cNvPicPr>
            <a:picLocks noChangeAspect="1"/>
          </p:cNvPicPr>
          <p:nvPr/>
        </p:nvPicPr>
        <p:blipFill>
          <a:blip r:embed="rId7">
            <a:extLst/>
          </a:blip>
          <a:srcRect l="14917" t="9681" r="16072" b="14944"/>
          <a:stretch>
            <a:fillRect/>
          </a:stretch>
        </p:blipFill>
        <p:spPr>
          <a:xfrm>
            <a:off x="5952026" y="3188997"/>
            <a:ext cx="1161313" cy="817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image29.png" descr="“webstorm 编辑器 图标”的图片搜索结果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49102" y="4454878"/>
            <a:ext cx="817080" cy="817080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Shape 838"/>
          <p:cNvSpPr/>
          <p:nvPr/>
        </p:nvSpPr>
        <p:spPr>
          <a:xfrm>
            <a:off x="2360733" y="5465898"/>
            <a:ext cx="273452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Visual Studio Code</a:t>
            </a:r>
          </a:p>
        </p:txBody>
      </p:sp>
      <p:sp>
        <p:nvSpPr>
          <p:cNvPr id="839" name="Shape 839"/>
          <p:cNvSpPr/>
          <p:nvPr/>
        </p:nvSpPr>
        <p:spPr>
          <a:xfrm>
            <a:off x="6032019" y="4072713"/>
            <a:ext cx="10711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NotePad++</a:t>
            </a:r>
          </a:p>
        </p:txBody>
      </p:sp>
      <p:sp>
        <p:nvSpPr>
          <p:cNvPr id="840" name="Shape 840"/>
          <p:cNvSpPr/>
          <p:nvPr/>
        </p:nvSpPr>
        <p:spPr>
          <a:xfrm>
            <a:off x="5884860" y="2590644"/>
            <a:ext cx="32986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Command / PowerShell / Terminal </a:t>
            </a:r>
          </a:p>
        </p:txBody>
      </p:sp>
      <p:sp>
        <p:nvSpPr>
          <p:cNvPr id="841" name="Shape 841"/>
          <p:cNvSpPr/>
          <p:nvPr/>
        </p:nvSpPr>
        <p:spPr>
          <a:xfrm>
            <a:off x="5985926" y="5370131"/>
            <a:ext cx="102697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WebStorm</a:t>
            </a:r>
          </a:p>
        </p:txBody>
      </p:sp>
      <p:sp>
        <p:nvSpPr>
          <p:cNvPr id="842" name="Shape 842"/>
          <p:cNvSpPr/>
          <p:nvPr/>
        </p:nvSpPr>
        <p:spPr>
          <a:xfrm>
            <a:off x="7370581" y="5377029"/>
            <a:ext cx="14346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Sublime Text 3</a:t>
            </a:r>
          </a:p>
        </p:txBody>
      </p:sp>
      <p:pic>
        <p:nvPicPr>
          <p:cNvPr id="843" name="image3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80042" y="2066794"/>
            <a:ext cx="4911034" cy="2930114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Shape 844"/>
          <p:cNvSpPr/>
          <p:nvPr/>
        </p:nvSpPr>
        <p:spPr>
          <a:xfrm>
            <a:off x="7617131" y="4100519"/>
            <a:ext cx="5822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Atom</a:t>
            </a:r>
          </a:p>
        </p:txBody>
      </p:sp>
      <p:sp>
        <p:nvSpPr>
          <p:cNvPr id="845" name="Shape 845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/>
          </p:cNvSpPr>
          <p:nvPr>
            <p:ph type="body" sz="quarter" idx="1"/>
          </p:nvPr>
        </p:nvSpPr>
        <p:spPr>
          <a:xfrm>
            <a:off x="123415" y="371199"/>
            <a:ext cx="3924157" cy="5734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Basic data types</a:t>
            </a:r>
          </a:p>
        </p:txBody>
      </p:sp>
      <p:sp>
        <p:nvSpPr>
          <p:cNvPr id="848" name="Shape 848"/>
          <p:cNvSpPr/>
          <p:nvPr/>
        </p:nvSpPr>
        <p:spPr>
          <a:xfrm>
            <a:off x="1671919" y="1445454"/>
            <a:ext cx="200025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undefined</a:t>
            </a:r>
          </a:p>
        </p:txBody>
      </p:sp>
      <p:sp>
        <p:nvSpPr>
          <p:cNvPr id="849" name="Shape 849"/>
          <p:cNvSpPr/>
          <p:nvPr/>
        </p:nvSpPr>
        <p:spPr>
          <a:xfrm>
            <a:off x="1607932" y="2606381"/>
            <a:ext cx="135255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null</a:t>
            </a:r>
          </a:p>
        </p:txBody>
      </p:sp>
      <p:sp>
        <p:nvSpPr>
          <p:cNvPr id="850" name="Shape 850"/>
          <p:cNvSpPr/>
          <p:nvPr/>
        </p:nvSpPr>
        <p:spPr>
          <a:xfrm>
            <a:off x="1607932" y="4387637"/>
            <a:ext cx="252412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boolean</a:t>
            </a:r>
          </a:p>
        </p:txBody>
      </p:sp>
      <p:sp>
        <p:nvSpPr>
          <p:cNvPr id="851" name="Shape 851"/>
          <p:cNvSpPr/>
          <p:nvPr/>
        </p:nvSpPr>
        <p:spPr>
          <a:xfrm>
            <a:off x="1607932" y="3807638"/>
            <a:ext cx="135255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number</a:t>
            </a:r>
          </a:p>
        </p:txBody>
      </p:sp>
      <p:sp>
        <p:nvSpPr>
          <p:cNvPr id="852" name="Shape 852"/>
          <p:cNvSpPr/>
          <p:nvPr/>
        </p:nvSpPr>
        <p:spPr>
          <a:xfrm>
            <a:off x="1607932" y="5076116"/>
            <a:ext cx="135255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string</a:t>
            </a:r>
          </a:p>
        </p:txBody>
      </p:sp>
      <p:sp>
        <p:nvSpPr>
          <p:cNvPr id="853" name="Shape 853"/>
          <p:cNvSpPr/>
          <p:nvPr/>
        </p:nvSpPr>
        <p:spPr>
          <a:xfrm>
            <a:off x="123414" y="3284418"/>
            <a:ext cx="135255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Object</a:t>
            </a:r>
          </a:p>
        </p:txBody>
      </p:sp>
      <p:sp>
        <p:nvSpPr>
          <p:cNvPr id="854" name="Shape 854"/>
          <p:cNvSpPr/>
          <p:nvPr/>
        </p:nvSpPr>
        <p:spPr>
          <a:xfrm>
            <a:off x="1946761" y="3058512"/>
            <a:ext cx="287109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808080"/>
                </a:solidFill>
              </a:defRPr>
            </a:pPr>
            <a:r>
              <a:t>There should not be</a:t>
            </a:r>
            <a:r>
              <a:rPr b="0"/>
              <a:t> a value.</a:t>
            </a:r>
          </a:p>
        </p:txBody>
      </p:sp>
      <p:sp>
        <p:nvSpPr>
          <p:cNvPr id="855" name="Shape 855"/>
          <p:cNvSpPr/>
          <p:nvPr/>
        </p:nvSpPr>
        <p:spPr>
          <a:xfrm>
            <a:off x="1938409" y="1920545"/>
            <a:ext cx="405599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There should be a value </a:t>
            </a:r>
            <a:r>
              <a:rPr b="1"/>
              <a:t>but we have not defined it.</a:t>
            </a:r>
          </a:p>
        </p:txBody>
      </p:sp>
      <p:pic>
        <p:nvPicPr>
          <p:cNvPr id="856" name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7857" y="2867991"/>
            <a:ext cx="4353088" cy="2042867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Shape 857"/>
          <p:cNvSpPr/>
          <p:nvPr/>
        </p:nvSpPr>
        <p:spPr>
          <a:xfrm>
            <a:off x="1465169" y="1642533"/>
            <a:ext cx="206750" cy="3826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80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800"/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body" sz="quarter" idx="1"/>
          </p:nvPr>
        </p:nvSpPr>
        <p:spPr>
          <a:xfrm>
            <a:off x="0" y="332574"/>
            <a:ext cx="3924157" cy="573405"/>
          </a:xfrm>
          <a:prstGeom prst="rect">
            <a:avLst/>
          </a:prstGeom>
        </p:spPr>
        <p:txBody>
          <a:bodyPr/>
          <a:lstStyle/>
          <a:p>
            <a:r>
              <a:t>Control statement</a:t>
            </a:r>
          </a:p>
        </p:txBody>
      </p:sp>
      <p:pic>
        <p:nvPicPr>
          <p:cNvPr id="861" name="image32.png"/>
          <p:cNvPicPr>
            <a:picLocks noChangeAspect="1"/>
          </p:cNvPicPr>
          <p:nvPr/>
        </p:nvPicPr>
        <p:blipFill>
          <a:blip r:embed="rId3">
            <a:extLst/>
          </a:blip>
          <a:srcRect t="14338" b="21035"/>
          <a:stretch>
            <a:fillRect/>
          </a:stretch>
        </p:blipFill>
        <p:spPr>
          <a:xfrm>
            <a:off x="186270" y="1670062"/>
            <a:ext cx="4457850" cy="380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image33.png"/>
          <p:cNvPicPr>
            <a:picLocks noChangeAspect="1"/>
          </p:cNvPicPr>
          <p:nvPr/>
        </p:nvPicPr>
        <p:blipFill>
          <a:blip r:embed="rId4">
            <a:extLst/>
          </a:blip>
          <a:srcRect r="29017" b="43343"/>
          <a:stretch>
            <a:fillRect/>
          </a:stretch>
        </p:blipFill>
        <p:spPr>
          <a:xfrm>
            <a:off x="4644118" y="1674641"/>
            <a:ext cx="4250421" cy="2255884"/>
          </a:xfrm>
          <a:prstGeom prst="rect">
            <a:avLst/>
          </a:prstGeom>
          <a:ln w="12700">
            <a:miter lim="400000"/>
          </a:ln>
        </p:spPr>
      </p:pic>
      <p:sp>
        <p:nvSpPr>
          <p:cNvPr id="863" name="Shape 863"/>
          <p:cNvSpPr/>
          <p:nvPr/>
        </p:nvSpPr>
        <p:spPr>
          <a:xfrm>
            <a:off x="5815012" y="5079927"/>
            <a:ext cx="1914525" cy="881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defRPr sz="2800" b="1">
                <a:ln w="10160">
                  <a:solidFill>
                    <a:schemeClr val="accent5"/>
                  </a:solidFill>
                </a:ln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Conditional</a:t>
            </a:r>
          </a:p>
        </p:txBody>
      </p:sp>
      <p:sp>
        <p:nvSpPr>
          <p:cNvPr id="864" name="Shape 864"/>
          <p:cNvSpPr/>
          <p:nvPr/>
        </p:nvSpPr>
        <p:spPr>
          <a:xfrm>
            <a:off x="5757862" y="4543450"/>
            <a:ext cx="1914525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defRPr sz="2800" b="1">
                <a:ln w="10160">
                  <a:solidFill>
                    <a:schemeClr val="accent5"/>
                  </a:solidFill>
                </a:ln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Loop</a:t>
            </a:r>
          </a:p>
        </p:txBody>
      </p:sp>
      <p:sp>
        <p:nvSpPr>
          <p:cNvPr id="865" name="Shape 865"/>
          <p:cNvSpPr/>
          <p:nvPr/>
        </p:nvSpPr>
        <p:spPr>
          <a:xfrm rot="10800000">
            <a:off x="6524277" y="4147372"/>
            <a:ext cx="238197" cy="485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01"/>
                </a:moveTo>
                <a:lnTo>
                  <a:pt x="5400" y="16301"/>
                </a:lnTo>
                <a:lnTo>
                  <a:pt x="5400" y="0"/>
                </a:lnTo>
                <a:lnTo>
                  <a:pt x="16200" y="0"/>
                </a:lnTo>
                <a:lnTo>
                  <a:pt x="16200" y="16301"/>
                </a:lnTo>
                <a:lnTo>
                  <a:pt x="21600" y="16301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0648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 rot="5400000">
            <a:off x="5322749" y="4862807"/>
            <a:ext cx="246848" cy="82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375"/>
                </a:moveTo>
                <a:lnTo>
                  <a:pt x="5400" y="18375"/>
                </a:lnTo>
                <a:lnTo>
                  <a:pt x="5400" y="0"/>
                </a:lnTo>
                <a:lnTo>
                  <a:pt x="16200" y="0"/>
                </a:lnTo>
                <a:lnTo>
                  <a:pt x="16200" y="18375"/>
                </a:lnTo>
                <a:lnTo>
                  <a:pt x="21600" y="1837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4546A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body" sz="quarter" idx="1"/>
          </p:nvPr>
        </p:nvSpPr>
        <p:spPr>
          <a:xfrm>
            <a:off x="278202" y="309146"/>
            <a:ext cx="3924158" cy="430055"/>
          </a:xfrm>
          <a:prstGeom prst="rect">
            <a:avLst/>
          </a:prstGeom>
        </p:spPr>
        <p:txBody>
          <a:bodyPr/>
          <a:lstStyle>
            <a:lvl1pPr defTabSz="832104">
              <a:lnSpc>
                <a:spcPct val="90000"/>
              </a:lnSpc>
              <a:spcBef>
                <a:spcPts val="900"/>
              </a:spcBef>
              <a:defRPr sz="2184"/>
            </a:lvl1pPr>
          </a:lstStyle>
          <a:p>
            <a:r>
              <a:t>How to define a function</a:t>
            </a:r>
          </a:p>
        </p:txBody>
      </p:sp>
      <p:sp>
        <p:nvSpPr>
          <p:cNvPr id="870" name="Shape 870"/>
          <p:cNvSpPr>
            <a:spLocks noGrp="1"/>
          </p:cNvSpPr>
          <p:nvPr>
            <p:ph type="body" idx="13"/>
          </p:nvPr>
        </p:nvSpPr>
        <p:spPr>
          <a:xfrm>
            <a:off x="489745" y="819069"/>
            <a:ext cx="3811322" cy="5186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A6A6A6"/>
                </a:solidFill>
              </a:defRPr>
            </a:lvl1pPr>
          </a:lstStyle>
          <a:p>
            <a:r>
              <a:t>Fibonacci function</a:t>
            </a:r>
          </a:p>
        </p:txBody>
      </p:sp>
      <p:pic>
        <p:nvPicPr>
          <p:cNvPr id="871" name="image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527" y="1337732"/>
            <a:ext cx="7203406" cy="2630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2165" y="4254817"/>
            <a:ext cx="3100389" cy="1571626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hape 873"/>
          <p:cNvSpPr/>
          <p:nvPr/>
        </p:nvSpPr>
        <p:spPr>
          <a:xfrm>
            <a:off x="1034414" y="4524280"/>
            <a:ext cx="209169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Output:</a:t>
            </a:r>
          </a:p>
        </p:txBody>
      </p:sp>
      <p:sp>
        <p:nvSpPr>
          <p:cNvPr id="874" name="Shape 874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xfrm>
            <a:off x="279393" y="287962"/>
            <a:ext cx="7277108" cy="430055"/>
          </a:xfrm>
          <a:prstGeom prst="rect">
            <a:avLst/>
          </a:prstGeom>
        </p:spPr>
        <p:txBody>
          <a:bodyPr/>
          <a:lstStyle>
            <a:lvl1pPr defTabSz="850391">
              <a:lnSpc>
                <a:spcPct val="90000"/>
              </a:lnSpc>
              <a:spcBef>
                <a:spcPts val="900"/>
              </a:spcBef>
              <a:defRPr sz="2232"/>
            </a:lvl1pPr>
          </a:lstStyle>
          <a:p>
            <a:r>
              <a:t>How to implement a class</a:t>
            </a:r>
          </a:p>
        </p:txBody>
      </p:sp>
      <p:sp>
        <p:nvSpPr>
          <p:cNvPr id="877" name="Shape 877"/>
          <p:cNvSpPr>
            <a:spLocks noGrp="1"/>
          </p:cNvSpPr>
          <p:nvPr>
            <p:ph type="body" idx="13"/>
          </p:nvPr>
        </p:nvSpPr>
        <p:spPr>
          <a:xfrm>
            <a:off x="279393" y="718016"/>
            <a:ext cx="8339675" cy="2965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50292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320">
                <a:solidFill>
                  <a:srgbClr val="A6A6A6"/>
                </a:solidFill>
              </a:defRPr>
            </a:lvl1pPr>
          </a:lstStyle>
          <a:p>
            <a:r>
              <a:t>using closure and anonymous function</a:t>
            </a:r>
          </a:p>
        </p:txBody>
      </p:sp>
      <p:pic>
        <p:nvPicPr>
          <p:cNvPr id="878" name="image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901" y="1148068"/>
            <a:ext cx="7578613" cy="5650665"/>
          </a:xfrm>
          <a:prstGeom prst="rect">
            <a:avLst/>
          </a:prstGeom>
          <a:ln w="12700">
            <a:miter lim="400000"/>
          </a:ln>
        </p:spPr>
      </p:pic>
      <p:sp>
        <p:nvSpPr>
          <p:cNvPr id="879" name="Shape 879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>
            <a:spLocks noGrp="1"/>
          </p:cNvSpPr>
          <p:nvPr>
            <p:ph type="body" sz="quarter" idx="1"/>
          </p:nvPr>
        </p:nvSpPr>
        <p:spPr>
          <a:xfrm>
            <a:off x="279393" y="226696"/>
            <a:ext cx="3924158" cy="573405"/>
          </a:xfrm>
          <a:prstGeom prst="rect">
            <a:avLst/>
          </a:prstGeom>
        </p:spPr>
        <p:txBody>
          <a:bodyPr/>
          <a:lstStyle/>
          <a:p>
            <a:r>
              <a:t>Closure</a:t>
            </a:r>
          </a:p>
        </p:txBody>
      </p:sp>
      <p:sp>
        <p:nvSpPr>
          <p:cNvPr id="882" name="Shape 882"/>
          <p:cNvSpPr>
            <a:spLocks noGrp="1"/>
          </p:cNvSpPr>
          <p:nvPr>
            <p:ph type="body" idx="13"/>
          </p:nvPr>
        </p:nvSpPr>
        <p:spPr>
          <a:xfrm>
            <a:off x="279393" y="717394"/>
            <a:ext cx="3924158" cy="296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defTabSz="612648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340">
                <a:solidFill>
                  <a:srgbClr val="A6A6A6"/>
                </a:solidFill>
              </a:defRPr>
            </a:lvl1pPr>
          </a:lstStyle>
          <a:p>
            <a:r>
              <a:t>A simple  example of a closure</a:t>
            </a:r>
          </a:p>
        </p:txBody>
      </p:sp>
      <p:sp>
        <p:nvSpPr>
          <p:cNvPr id="883" name="Shape 883"/>
          <p:cNvSpPr/>
          <p:nvPr/>
        </p:nvSpPr>
        <p:spPr>
          <a:xfrm>
            <a:off x="4824941" y="733960"/>
            <a:ext cx="4234393" cy="506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subFuction quotes the variable of super function.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And superFunction returns the subFunction.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The reference to the variable in superFunction is the state of the variable after the superFunction has finished running.</a:t>
            </a:r>
          </a:p>
        </p:txBody>
      </p:sp>
      <p:sp>
        <p:nvSpPr>
          <p:cNvPr id="884" name="Shape 884"/>
          <p:cNvSpPr/>
          <p:nvPr/>
        </p:nvSpPr>
        <p:spPr>
          <a:xfrm>
            <a:off x="1840825" y="5693180"/>
            <a:ext cx="6128894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How to use the state of the runtime?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Add self-implementation to the function expression</a:t>
            </a:r>
          </a:p>
        </p:txBody>
      </p:sp>
      <p:pic>
        <p:nvPicPr>
          <p:cNvPr id="885" name="image37.png"/>
          <p:cNvPicPr>
            <a:picLocks noChangeAspect="1"/>
          </p:cNvPicPr>
          <p:nvPr/>
        </p:nvPicPr>
        <p:blipFill>
          <a:blip r:embed="rId3">
            <a:extLst/>
          </a:blip>
          <a:srcRect r="13871"/>
          <a:stretch>
            <a:fillRect/>
          </a:stretch>
        </p:blipFill>
        <p:spPr>
          <a:xfrm>
            <a:off x="-1" y="1373505"/>
            <a:ext cx="4780283" cy="3700106"/>
          </a:xfrm>
          <a:prstGeom prst="rect">
            <a:avLst/>
          </a:prstGeom>
          <a:ln w="12700">
            <a:miter lim="400000"/>
          </a:ln>
        </p:spPr>
      </p:pic>
      <p:sp>
        <p:nvSpPr>
          <p:cNvPr id="886" name="Shape 886"/>
          <p:cNvSpPr/>
          <p:nvPr/>
        </p:nvSpPr>
        <p:spPr>
          <a:xfrm rot="16200000">
            <a:off x="-78521" y="1900613"/>
            <a:ext cx="1033779" cy="483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8696"/>
                </a:lnTo>
                <a:cubicBezTo>
                  <a:pt x="0" y="3893"/>
                  <a:pt x="1822" y="0"/>
                  <a:pt x="4069" y="0"/>
                </a:cubicBezTo>
                <a:lnTo>
                  <a:pt x="16267" y="0"/>
                </a:lnTo>
                <a:cubicBezTo>
                  <a:pt x="18515" y="0"/>
                  <a:pt x="20337" y="3893"/>
                  <a:pt x="20337" y="8696"/>
                </a:cubicBezTo>
                <a:lnTo>
                  <a:pt x="21600" y="8696"/>
                </a:lnTo>
                <a:lnTo>
                  <a:pt x="19073" y="16200"/>
                </a:lnTo>
                <a:lnTo>
                  <a:pt x="16546" y="8696"/>
                </a:lnTo>
                <a:lnTo>
                  <a:pt x="17810" y="8696"/>
                </a:lnTo>
                <a:cubicBezTo>
                  <a:pt x="17810" y="6876"/>
                  <a:pt x="17119" y="5400"/>
                  <a:pt x="16267" y="5400"/>
                </a:cubicBezTo>
                <a:lnTo>
                  <a:pt x="4069" y="5400"/>
                </a:lnTo>
                <a:cubicBezTo>
                  <a:pt x="3217" y="5400"/>
                  <a:pt x="2527" y="6876"/>
                  <a:pt x="2527" y="8696"/>
                </a:cubicBezTo>
                <a:lnTo>
                  <a:pt x="2527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8339794" y="5996940"/>
            <a:ext cx="5679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24258" y="3018298"/>
            <a:ext cx="6327845" cy="561875"/>
          </a:xfrm>
          <a:prstGeom prst="rect">
            <a:avLst/>
          </a:prstGeom>
        </p:spPr>
        <p:txBody>
          <a:bodyPr/>
          <a:lstStyle/>
          <a:p>
            <a:pPr defTabSz="850391">
              <a:lnSpc>
                <a:spcPct val="90000"/>
              </a:lnSpc>
              <a:spcBef>
                <a:spcPts val="900"/>
              </a:spcBef>
              <a:defRPr sz="3069"/>
            </a:pPr>
            <a:r>
              <a:t>THANK YOU.</a:t>
            </a:r>
          </a:p>
        </p:txBody>
      </p:sp>
      <p:sp>
        <p:nvSpPr>
          <p:cNvPr id="890" name="Shape 890"/>
          <p:cNvSpPr>
            <a:spLocks noGrp="1"/>
          </p:cNvSpPr>
          <p:nvPr>
            <p:ph type="body" idx="13"/>
          </p:nvPr>
        </p:nvSpPr>
        <p:spPr>
          <a:xfrm>
            <a:off x="2392477" y="4458965"/>
            <a:ext cx="3905657" cy="361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BFBFBF"/>
                </a:solidFill>
              </a:defRPr>
            </a:lvl1pPr>
          </a:lstStyle>
          <a:p>
            <a:r>
              <a:t>Presented by</a:t>
            </a:r>
          </a:p>
        </p:txBody>
      </p:sp>
      <p:sp>
        <p:nvSpPr>
          <p:cNvPr id="891" name="Shape 891"/>
          <p:cNvSpPr>
            <a:spLocks noGrp="1"/>
          </p:cNvSpPr>
          <p:nvPr>
            <p:ph type="body" idx="14"/>
          </p:nvPr>
        </p:nvSpPr>
        <p:spPr>
          <a:xfrm>
            <a:off x="1310734" y="3804815"/>
            <a:ext cx="6327845" cy="277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0" indent="0" algn="ctr" defTabSz="411479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079" b="1">
                <a:solidFill>
                  <a:srgbClr val="FFFFFF"/>
                </a:solidFill>
              </a:defRPr>
            </a:lvl1pPr>
          </a:lstStyle>
          <a:p>
            <a:r>
              <a:t>ありがとうございます！</a:t>
            </a:r>
          </a:p>
        </p:txBody>
      </p:sp>
      <p:sp>
        <p:nvSpPr>
          <p:cNvPr id="892" name="Shape 892"/>
          <p:cNvSpPr/>
          <p:nvPr/>
        </p:nvSpPr>
        <p:spPr>
          <a:xfrm>
            <a:off x="5251272" y="4855917"/>
            <a:ext cx="2093723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F2F2F2"/>
                </a:solidFill>
              </a:defRPr>
            </a:pPr>
            <a:r>
              <a:t>SONG DAIWEI  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#44161588-3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宋代偉</a:t>
            </a:r>
          </a:p>
        </p:txBody>
      </p:sp>
      <p:sp>
        <p:nvSpPr>
          <p:cNvPr id="893" name="Shape 893"/>
          <p:cNvSpPr/>
          <p:nvPr/>
        </p:nvSpPr>
        <p:spPr>
          <a:xfrm>
            <a:off x="3524403" y="4859415"/>
            <a:ext cx="190050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F2F2F2"/>
                </a:solidFill>
              </a:defRPr>
            </a:pPr>
            <a:r>
              <a:t>LAI RUJIE  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#44161666-2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赖儒杰</a:t>
            </a:r>
          </a:p>
        </p:txBody>
      </p:sp>
      <p:sp>
        <p:nvSpPr>
          <p:cNvPr id="894" name="Shape 894"/>
          <p:cNvSpPr/>
          <p:nvPr/>
        </p:nvSpPr>
        <p:spPr>
          <a:xfrm>
            <a:off x="1566260" y="4867697"/>
            <a:ext cx="195814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F2F2F2"/>
                </a:solidFill>
              </a:defRPr>
            </a:pPr>
            <a:r>
              <a:t>REN YING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#44161627-8</a:t>
            </a:r>
          </a:p>
          <a:p>
            <a:pPr algn="ctr">
              <a:defRPr sz="2400">
                <a:solidFill>
                  <a:srgbClr val="F2F2F2"/>
                </a:solidFill>
              </a:defRPr>
            </a:pPr>
            <a:r>
              <a:t>任颖</a:t>
            </a:r>
          </a:p>
        </p:txBody>
      </p:sp>
      <p:pic>
        <p:nvPicPr>
          <p:cNvPr id="895" name="image3.png" descr="http://www.javatpoint.com/images/javascript/javascript_logo.png"/>
          <p:cNvPicPr>
            <a:picLocks noChangeAspect="1"/>
          </p:cNvPicPr>
          <p:nvPr/>
        </p:nvPicPr>
        <p:blipFill>
          <a:blip r:embed="rId2">
            <a:extLst/>
          </a:blip>
          <a:srcRect b="16627"/>
          <a:stretch>
            <a:fillRect/>
          </a:stretch>
        </p:blipFill>
        <p:spPr>
          <a:xfrm>
            <a:off x="3299142" y="1167744"/>
            <a:ext cx="2143126" cy="1786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image4.jpeg"/>
          <p:cNvPicPr>
            <a:picLocks noChangeAspect="1"/>
          </p:cNvPicPr>
          <p:nvPr/>
        </p:nvPicPr>
        <p:blipFill>
          <a:blip r:embed="rId2">
            <a:extLst/>
          </a:blip>
          <a:srcRect t="23170" b="23170"/>
          <a:stretch>
            <a:fillRect/>
          </a:stretch>
        </p:blipFill>
        <p:spPr>
          <a:xfrm>
            <a:off x="0" y="-736496"/>
            <a:ext cx="9144001" cy="2758789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2" name="Shape 542"/>
          <p:cNvSpPr/>
          <p:nvPr/>
        </p:nvSpPr>
        <p:spPr>
          <a:xfrm>
            <a:off x="1463930" y="127651"/>
            <a:ext cx="6798862" cy="1920241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t>Java           VS         JavaScript</a:t>
            </a:r>
            <a:endParaRPr sz="4800" b="1"/>
          </a:p>
          <a:p>
            <a:pPr algn="ctr">
              <a:defRPr sz="4800" b="1">
                <a:solidFill>
                  <a:srgbClr val="0D0D0D"/>
                </a:solidFill>
              </a:defRPr>
            </a:pPr>
            <a:r>
              <a:t>Similarity and difference</a:t>
            </a:r>
          </a:p>
        </p:txBody>
      </p:sp>
      <p:sp>
        <p:nvSpPr>
          <p:cNvPr id="543" name="Shape 543"/>
          <p:cNvSpPr/>
          <p:nvPr/>
        </p:nvSpPr>
        <p:spPr>
          <a:xfrm>
            <a:off x="220687" y="2361204"/>
            <a:ext cx="8702625" cy="321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Similar Point :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language name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syntax</a:t>
            </a:r>
          </a:p>
          <a:p>
            <a:endParaRPr/>
          </a:p>
          <a:p>
            <a:r>
              <a:t>Difference:</a:t>
            </a:r>
          </a:p>
          <a:p>
            <a:pPr defTabSz="457200"/>
            <a:r>
              <a:t>JavaScript ：dynamically typed language       Java :  static typed language</a:t>
            </a:r>
          </a:p>
          <a:p>
            <a:pPr defTabSz="457200"/>
            <a:r>
              <a:t>                    untyped language                                 </a:t>
            </a:r>
            <a:r>
              <a:rPr>
                <a:hlinkClick r:id="rId3"/>
              </a:rPr>
              <a:t>strongly-typed language</a:t>
            </a:r>
          </a:p>
          <a:p>
            <a:pPr defTabSz="457200"/>
            <a:r>
              <a:t>                    prototype-based                                   class-based</a:t>
            </a:r>
          </a:p>
          <a:p>
            <a:pPr defTabSz="4572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/>
              <a:buChar char="•"/>
            </a:pPr>
            <a:r>
              <a:t>JavaScript was influenced by programming languages such as Self and Scheme.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872373" y="900159"/>
            <a:ext cx="7467421" cy="560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 defTabSz="332422">
              <a:defRPr sz="2400"/>
            </a:pPr>
            <a:r>
              <a:t> Not Web-based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r>
              <a:t>PDF documents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r>
              <a:t>site-specific browsers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r>
              <a:t>desktop widgets. </a:t>
            </a:r>
          </a:p>
          <a:p>
            <a:pPr defTabSz="332422">
              <a:lnSpc>
                <a:spcPct val="90000"/>
              </a:lnSpc>
              <a:defRPr sz="2400"/>
            </a:pPr>
            <a:endParaRPr/>
          </a:p>
          <a:p>
            <a:pPr defTabSz="332422">
              <a:lnSpc>
                <a:spcPct val="90000"/>
              </a:lnSpc>
              <a:defRPr sz="2400"/>
            </a:pPr>
            <a:r>
              <a:t>server-side:</a:t>
            </a:r>
          </a:p>
          <a:p>
            <a:pPr defTabSz="332422">
              <a:lnSpc>
                <a:spcPct val="90000"/>
              </a:lnSpc>
              <a:defRPr sz="2400"/>
            </a:pPr>
            <a:r>
              <a:t>JavaScript virtual machines and platforms have increased the popularity of JavaScript for server-side</a:t>
            </a:r>
            <a:r>
              <a:rPr>
                <a:solidFill>
                  <a:srgbClr val="252525"/>
                </a:solidFill>
              </a:rPr>
              <a:t> </a:t>
            </a:r>
            <a:r>
              <a:rPr>
                <a:hlinkClick r:id="rId2"/>
              </a:rPr>
              <a:t>Web applications</a:t>
            </a:r>
            <a:r>
              <a:t>.</a:t>
            </a:r>
          </a:p>
          <a:p>
            <a:pPr defTabSz="332422">
              <a:lnSpc>
                <a:spcPct val="90000"/>
              </a:lnSpc>
              <a:defRPr sz="2400"/>
            </a:pPr>
            <a:endParaRPr/>
          </a:p>
          <a:p>
            <a:pPr defTabSz="332422">
              <a:lnSpc>
                <a:spcPct val="90000"/>
              </a:lnSpc>
              <a:defRPr sz="2400"/>
            </a:pPr>
            <a:r>
              <a:t>client-side: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r>
              <a:t>Traditionally : implement JavaScript as an interpreted language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r>
              <a:t>More recent: browsers perform just-in-time compilation</a:t>
            </a:r>
          </a:p>
          <a:p>
            <a:pPr marL="457200" indent="-457200" defTabSz="332422">
              <a:lnSpc>
                <a:spcPct val="90000"/>
              </a:lnSpc>
              <a:buSzPct val="100000"/>
              <a:buFont typeface="Arial"/>
              <a:buChar char="•"/>
              <a:defRPr sz="24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98512" y="327760"/>
            <a:ext cx="391346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JavaScript scenes</a:t>
            </a:r>
          </a:p>
        </p:txBody>
      </p:sp>
      <p:sp>
        <p:nvSpPr>
          <p:cNvPr id="547" name="Shape 547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551"/>
          <p:cNvGrpSpPr/>
          <p:nvPr/>
        </p:nvGrpSpPr>
        <p:grpSpPr>
          <a:xfrm>
            <a:off x="680649" y="3060763"/>
            <a:ext cx="8216725" cy="3175162"/>
            <a:chOff x="0" y="0"/>
            <a:chExt cx="8216724" cy="3175160"/>
          </a:xfrm>
        </p:grpSpPr>
        <p:sp>
          <p:nvSpPr>
            <p:cNvPr id="549" name="Shape 549"/>
            <p:cNvSpPr/>
            <p:nvPr/>
          </p:nvSpPr>
          <p:spPr>
            <a:xfrm>
              <a:off x="0" y="617382"/>
              <a:ext cx="8216725" cy="2557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just" defTabSz="342900">
                <a:defRPr sz="2400"/>
              </a:pPr>
              <a:r>
                <a:t>In 1993, the National Center for Supercomputing Applications released the first popular graphical Web browser. </a:t>
              </a:r>
              <a:endParaRPr sz="2000"/>
            </a:p>
            <a:p>
              <a:pPr algn="just" defTabSz="342900">
                <a:defRPr sz="2400"/>
              </a:pPr>
              <a:r>
                <a:t>Netscape Communications wanted to create the language which  complement Java and should have a similar syntax, which excluded adopting other languages such as Python, TCL, or Scheme.</a:t>
              </a:r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8407" y="0"/>
              <a:ext cx="184045" cy="44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02"/>
                  </a:moveTo>
                  <a:lnTo>
                    <a:pt x="5400" y="17102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102"/>
                  </a:lnTo>
                  <a:lnTo>
                    <a:pt x="21600" y="17102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867718" y="1673000"/>
            <a:ext cx="7842589" cy="3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856593" y="1675843"/>
            <a:ext cx="3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29337" y="2459440"/>
            <a:ext cx="336547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Beginnings at Netscape</a:t>
            </a:r>
          </a:p>
        </p:txBody>
      </p:sp>
      <p:sp>
        <p:nvSpPr>
          <p:cNvPr id="555" name="Shape 555"/>
          <p:cNvSpPr/>
          <p:nvPr/>
        </p:nvSpPr>
        <p:spPr>
          <a:xfrm>
            <a:off x="3242340" y="848775"/>
            <a:ext cx="3" cy="818677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073374" y="453410"/>
            <a:ext cx="326590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Server-side JavaScript</a:t>
            </a:r>
          </a:p>
        </p:txBody>
      </p:sp>
      <p:sp>
        <p:nvSpPr>
          <p:cNvPr id="557" name="Shape 557"/>
          <p:cNvSpPr/>
          <p:nvPr/>
        </p:nvSpPr>
        <p:spPr>
          <a:xfrm>
            <a:off x="4789011" y="1675843"/>
            <a:ext cx="1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488066" y="2564831"/>
            <a:ext cx="3203098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Adoption by Microsoft</a:t>
            </a:r>
          </a:p>
        </p:txBody>
      </p:sp>
      <p:sp>
        <p:nvSpPr>
          <p:cNvPr id="559" name="Shape 559"/>
          <p:cNvSpPr/>
          <p:nvPr/>
        </p:nvSpPr>
        <p:spPr>
          <a:xfrm>
            <a:off x="6245023" y="991442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00566" y="453410"/>
            <a:ext cx="232531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Standardization</a:t>
            </a:r>
          </a:p>
        </p:txBody>
      </p:sp>
      <p:sp>
        <p:nvSpPr>
          <p:cNvPr id="561" name="Shape 561"/>
          <p:cNvSpPr/>
          <p:nvPr/>
        </p:nvSpPr>
        <p:spPr>
          <a:xfrm>
            <a:off x="7724296" y="1674028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6553950" y="2634963"/>
            <a:ext cx="292731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Later developments</a:t>
            </a:r>
          </a:p>
        </p:txBody>
      </p:sp>
      <p:sp>
        <p:nvSpPr>
          <p:cNvPr id="563" name="Shape 563"/>
          <p:cNvSpPr/>
          <p:nvPr/>
        </p:nvSpPr>
        <p:spPr>
          <a:xfrm>
            <a:off x="239656" y="1188254"/>
            <a:ext cx="190881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History</a:t>
            </a:r>
          </a:p>
        </p:txBody>
      </p:sp>
      <p:sp>
        <p:nvSpPr>
          <p:cNvPr id="564" name="Shape 564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" grpId="1" animBg="1" advAuto="0"/>
      <p:bldP spid="551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867718" y="1673000"/>
            <a:ext cx="7842589" cy="3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856593" y="1675843"/>
            <a:ext cx="3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329337" y="2459440"/>
            <a:ext cx="336547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Beginnings at Netscape</a:t>
            </a:r>
          </a:p>
        </p:txBody>
      </p:sp>
      <p:sp>
        <p:nvSpPr>
          <p:cNvPr id="569" name="Shape 569"/>
          <p:cNvSpPr/>
          <p:nvPr/>
        </p:nvSpPr>
        <p:spPr>
          <a:xfrm>
            <a:off x="3242340" y="848775"/>
            <a:ext cx="3" cy="818677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2073374" y="453410"/>
            <a:ext cx="326590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Server-side JavaScript</a:t>
            </a:r>
          </a:p>
        </p:txBody>
      </p:sp>
      <p:sp>
        <p:nvSpPr>
          <p:cNvPr id="571" name="Shape 571"/>
          <p:cNvSpPr/>
          <p:nvPr/>
        </p:nvSpPr>
        <p:spPr>
          <a:xfrm>
            <a:off x="4789011" y="1675843"/>
            <a:ext cx="1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488066" y="2564831"/>
            <a:ext cx="3203098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Adoption by Microsoft</a:t>
            </a:r>
          </a:p>
        </p:txBody>
      </p:sp>
      <p:sp>
        <p:nvSpPr>
          <p:cNvPr id="573" name="Shape 573"/>
          <p:cNvSpPr/>
          <p:nvPr/>
        </p:nvSpPr>
        <p:spPr>
          <a:xfrm>
            <a:off x="6245023" y="991442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5500566" y="453410"/>
            <a:ext cx="232531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Standardization</a:t>
            </a:r>
          </a:p>
        </p:txBody>
      </p:sp>
      <p:sp>
        <p:nvSpPr>
          <p:cNvPr id="575" name="Shape 575"/>
          <p:cNvSpPr/>
          <p:nvPr/>
        </p:nvSpPr>
        <p:spPr>
          <a:xfrm>
            <a:off x="7724296" y="1674028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6553950" y="2634963"/>
            <a:ext cx="292731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Later developments</a:t>
            </a:r>
          </a:p>
        </p:txBody>
      </p:sp>
      <p:sp>
        <p:nvSpPr>
          <p:cNvPr id="577" name="Shape 577"/>
          <p:cNvSpPr/>
          <p:nvPr/>
        </p:nvSpPr>
        <p:spPr>
          <a:xfrm>
            <a:off x="239656" y="1188254"/>
            <a:ext cx="190881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History</a:t>
            </a:r>
          </a:p>
        </p:txBody>
      </p:sp>
      <p:grpSp>
        <p:nvGrpSpPr>
          <p:cNvPr id="580" name="Group 580"/>
          <p:cNvGrpSpPr/>
          <p:nvPr/>
        </p:nvGrpSpPr>
        <p:grpSpPr>
          <a:xfrm>
            <a:off x="853183" y="2547399"/>
            <a:ext cx="7555911" cy="3371966"/>
            <a:chOff x="0" y="0"/>
            <a:chExt cx="7555910" cy="3371964"/>
          </a:xfrm>
        </p:grpSpPr>
        <p:sp>
          <p:nvSpPr>
            <p:cNvPr id="578" name="Shape 578"/>
            <p:cNvSpPr/>
            <p:nvPr/>
          </p:nvSpPr>
          <p:spPr>
            <a:xfrm>
              <a:off x="0" y="1502524"/>
              <a:ext cx="7555911" cy="18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 defTabSz="342900">
                <a:defRPr sz="2400"/>
              </a:lvl1pPr>
            </a:lstStyle>
            <a:p>
              <a:r>
                <a:t>Netscape introduced an implementation of the language for server-side scripting with Netscape Enterprise Server, soon after releasing JavaScript for browsers. Since the mid-2000s, there has been a resurgence of server-side JavaScript implementations.</a:t>
              </a:r>
            </a:p>
          </p:txBody>
        </p:sp>
        <p:sp>
          <p:nvSpPr>
            <p:cNvPr id="579" name="Shape 579"/>
            <p:cNvSpPr/>
            <p:nvPr/>
          </p:nvSpPr>
          <p:spPr>
            <a:xfrm flipH="1">
              <a:off x="2283692" y="0"/>
              <a:ext cx="314431" cy="150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36"/>
                  </a:moveTo>
                  <a:lnTo>
                    <a:pt x="5400" y="19336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336"/>
                  </a:lnTo>
                  <a:lnTo>
                    <a:pt x="21600" y="19336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</p:grpSp>
      <p:sp>
        <p:nvSpPr>
          <p:cNvPr id="581" name="Shape 581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1" animBg="1" advAuto="0"/>
      <p:bldP spid="58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roup 585"/>
          <p:cNvGrpSpPr/>
          <p:nvPr/>
        </p:nvGrpSpPr>
        <p:grpSpPr>
          <a:xfrm>
            <a:off x="911518" y="3342365"/>
            <a:ext cx="8003800" cy="2712834"/>
            <a:chOff x="201834" y="0"/>
            <a:chExt cx="8003799" cy="2712833"/>
          </a:xfrm>
        </p:grpSpPr>
        <p:sp>
          <p:nvSpPr>
            <p:cNvPr id="583" name="Shape 583"/>
            <p:cNvSpPr/>
            <p:nvPr/>
          </p:nvSpPr>
          <p:spPr>
            <a:xfrm>
              <a:off x="201834" y="487793"/>
              <a:ext cx="8003801" cy="222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/>
              </a:pPr>
              <a:r>
                <a:t>Microsoft script technologies including JScript were released in 1996. However, it difficult for designers and programmers to make a single website work well in both browsers. </a:t>
              </a:r>
            </a:p>
            <a:p>
              <a:pPr>
                <a:defRPr sz="2400"/>
              </a:pPr>
              <a:r>
                <a:t>With the release of Internet Explorer 4, Microsoft introduced the concept of Dynamic HTML .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3890456" y="0"/>
              <a:ext cx="180774" cy="46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369"/>
                  </a:moveTo>
                  <a:lnTo>
                    <a:pt x="5400" y="1736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369"/>
                  </a:lnTo>
                  <a:lnTo>
                    <a:pt x="21600" y="1736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867718" y="1673000"/>
            <a:ext cx="7842589" cy="3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856593" y="1675843"/>
            <a:ext cx="3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29337" y="2459440"/>
            <a:ext cx="336547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Beginnings at Netscape</a:t>
            </a:r>
          </a:p>
        </p:txBody>
      </p:sp>
      <p:sp>
        <p:nvSpPr>
          <p:cNvPr id="589" name="Shape 589"/>
          <p:cNvSpPr/>
          <p:nvPr/>
        </p:nvSpPr>
        <p:spPr>
          <a:xfrm>
            <a:off x="3242340" y="848775"/>
            <a:ext cx="3" cy="818677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2073374" y="453410"/>
            <a:ext cx="326590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Server-side JavaScript</a:t>
            </a:r>
          </a:p>
        </p:txBody>
      </p:sp>
      <p:sp>
        <p:nvSpPr>
          <p:cNvPr id="591" name="Shape 591"/>
          <p:cNvSpPr/>
          <p:nvPr/>
        </p:nvSpPr>
        <p:spPr>
          <a:xfrm>
            <a:off x="4789011" y="1675843"/>
            <a:ext cx="1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488066" y="2564831"/>
            <a:ext cx="3203098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Adoption by Microsoft</a:t>
            </a:r>
          </a:p>
        </p:txBody>
      </p:sp>
      <p:sp>
        <p:nvSpPr>
          <p:cNvPr id="593" name="Shape 593"/>
          <p:cNvSpPr/>
          <p:nvPr/>
        </p:nvSpPr>
        <p:spPr>
          <a:xfrm>
            <a:off x="6245023" y="991442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5500566" y="453410"/>
            <a:ext cx="232531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Standardization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7724296" y="1674028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6553950" y="2634963"/>
            <a:ext cx="292731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Later developments</a:t>
            </a:r>
          </a:p>
        </p:txBody>
      </p:sp>
      <p:sp>
        <p:nvSpPr>
          <p:cNvPr id="597" name="Shape 597"/>
          <p:cNvSpPr/>
          <p:nvPr/>
        </p:nvSpPr>
        <p:spPr>
          <a:xfrm>
            <a:off x="239656" y="1188254"/>
            <a:ext cx="190881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History</a:t>
            </a:r>
          </a:p>
        </p:txBody>
      </p:sp>
      <p:sp>
        <p:nvSpPr>
          <p:cNvPr id="598" name="Shape 598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1" animBg="1" advAuto="0"/>
      <p:bldP spid="585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oup 602"/>
          <p:cNvGrpSpPr/>
          <p:nvPr/>
        </p:nvGrpSpPr>
        <p:grpSpPr>
          <a:xfrm>
            <a:off x="364220" y="2094917"/>
            <a:ext cx="8299358" cy="4218128"/>
            <a:chOff x="0" y="0"/>
            <a:chExt cx="8299357" cy="4218127"/>
          </a:xfrm>
        </p:grpSpPr>
        <p:sp>
          <p:nvSpPr>
            <p:cNvPr id="600" name="Shape 600"/>
            <p:cNvSpPr/>
            <p:nvPr/>
          </p:nvSpPr>
          <p:spPr>
            <a:xfrm>
              <a:off x="0" y="1091387"/>
              <a:ext cx="8299358" cy="312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 defTabSz="342900">
                <a:defRPr sz="2400"/>
              </a:pPr>
              <a:r>
                <a:t>In1996, Netscape submitted JavaScript to carve out a standard specification,which led to the publishing of the first edition of the ECMA-262 standard in 1997.</a:t>
              </a:r>
              <a:endParaRPr sz="2000"/>
            </a:p>
            <a:p>
              <a:pPr algn="just" defTabSz="342900">
                <a:defRPr sz="2000"/>
              </a:pPr>
              <a:endParaRPr sz="2000"/>
            </a:p>
            <a:p>
              <a:pPr algn="just" defTabSz="342900">
                <a:defRPr sz="2400"/>
              </a:pPr>
              <a:r>
                <a:t>The standards process：</a:t>
              </a:r>
              <a:endParaRPr sz="2000"/>
            </a:p>
            <a:p>
              <a:pPr marL="150394" indent="-150394" algn="just" defTabSz="342900">
                <a:buSzPct val="100000"/>
                <a:buChar char="•"/>
                <a:defRPr sz="2400"/>
              </a:pPr>
              <a:r>
                <a:t>1998：ECMAScript 2         1999：ECMAScript 3</a:t>
              </a:r>
              <a:endParaRPr sz="2000"/>
            </a:p>
            <a:p>
              <a:pPr marL="135355" indent="-135355" algn="just" defTabSz="342900">
                <a:buSzPct val="100000"/>
                <a:buChar char="•"/>
                <a:defRPr sz="2400"/>
              </a:pPr>
              <a:r>
                <a:t>2000：ECMAScript 4          2011： ECMAScript 5.1 </a:t>
              </a:r>
              <a:endParaRPr sz="2000"/>
            </a:p>
            <a:p>
              <a:pPr marL="135355" indent="-135355" algn="just" defTabSz="342900">
                <a:buSzPct val="100000"/>
                <a:buChar char="•"/>
                <a:defRPr sz="2400"/>
              </a:pPr>
              <a:r>
                <a:t>2015： ECMAScript 2015    2016：ECMAScript 2016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5997238" y="0"/>
              <a:ext cx="192492" cy="104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14"/>
                  </a:moveTo>
                  <a:lnTo>
                    <a:pt x="5400" y="1961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614"/>
                  </a:lnTo>
                  <a:lnTo>
                    <a:pt x="21600" y="1961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867718" y="1673000"/>
            <a:ext cx="7842589" cy="3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856593" y="1675843"/>
            <a:ext cx="3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29337" y="2459440"/>
            <a:ext cx="336547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Beginnings at Netscape</a:t>
            </a:r>
          </a:p>
        </p:txBody>
      </p:sp>
      <p:sp>
        <p:nvSpPr>
          <p:cNvPr id="606" name="Shape 606"/>
          <p:cNvSpPr/>
          <p:nvPr/>
        </p:nvSpPr>
        <p:spPr>
          <a:xfrm>
            <a:off x="3242340" y="848775"/>
            <a:ext cx="3" cy="818677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073374" y="453410"/>
            <a:ext cx="3265904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Server-side JavaScript</a:t>
            </a:r>
          </a:p>
        </p:txBody>
      </p:sp>
      <p:sp>
        <p:nvSpPr>
          <p:cNvPr id="608" name="Shape 608"/>
          <p:cNvSpPr/>
          <p:nvPr/>
        </p:nvSpPr>
        <p:spPr>
          <a:xfrm>
            <a:off x="4789011" y="1675843"/>
            <a:ext cx="1" cy="67216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3488066" y="2564831"/>
            <a:ext cx="3203098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Adoption by Microsoft</a:t>
            </a:r>
          </a:p>
        </p:txBody>
      </p:sp>
      <p:sp>
        <p:nvSpPr>
          <p:cNvPr id="610" name="Shape 610"/>
          <p:cNvSpPr/>
          <p:nvPr/>
        </p:nvSpPr>
        <p:spPr>
          <a:xfrm>
            <a:off x="6245023" y="991442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5500566" y="453410"/>
            <a:ext cx="2325310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Standardization</a:t>
            </a:r>
          </a:p>
        </p:txBody>
      </p:sp>
      <p:sp>
        <p:nvSpPr>
          <p:cNvPr id="612" name="Shape 612"/>
          <p:cNvSpPr/>
          <p:nvPr/>
        </p:nvSpPr>
        <p:spPr>
          <a:xfrm>
            <a:off x="7724296" y="1674028"/>
            <a:ext cx="3" cy="675796"/>
          </a:xfrm>
          <a:prstGeom prst="line">
            <a:avLst/>
          </a:prstGeom>
          <a:ln w="6350">
            <a:solidFill>
              <a:srgbClr val="A6A6A6"/>
            </a:solidFill>
            <a:miter/>
            <a:headEnd type="oval"/>
            <a:tailEnd type="oval"/>
          </a:ln>
        </p:spPr>
        <p:txBody>
          <a:bodyPr lIns="45719" rIns="45719"/>
          <a:lstStyle/>
          <a:p>
            <a:pPr>
              <a:defRPr sz="1800"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6553950" y="2634963"/>
            <a:ext cx="2927319" cy="4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2400" b="1"/>
            </a:lvl1pPr>
          </a:lstStyle>
          <a:p>
            <a:r>
              <a:t>Later developments</a:t>
            </a:r>
          </a:p>
        </p:txBody>
      </p:sp>
      <p:sp>
        <p:nvSpPr>
          <p:cNvPr id="614" name="Shape 614"/>
          <p:cNvSpPr/>
          <p:nvPr/>
        </p:nvSpPr>
        <p:spPr>
          <a:xfrm>
            <a:off x="239656" y="1188254"/>
            <a:ext cx="190881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History</a:t>
            </a:r>
          </a:p>
        </p:txBody>
      </p:sp>
      <p:sp>
        <p:nvSpPr>
          <p:cNvPr id="615" name="Shape 615"/>
          <p:cNvSpPr/>
          <p:nvPr/>
        </p:nvSpPr>
        <p:spPr>
          <a:xfrm>
            <a:off x="8339794" y="5996940"/>
            <a:ext cx="4572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BFBFBF"/>
                </a:solidFill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1" animBg="1" advAuto="0"/>
      <p:bldP spid="602" grpId="2" animBg="1" advAuto="0"/>
    </p:bldLst>
  </p:timing>
</p:sld>
</file>

<file path=ppt/theme/theme1.xml><?xml version="1.0" encoding="utf-8"?>
<a:theme xmlns:a="http://schemas.openxmlformats.org/drawingml/2006/main" name="模板页面">
  <a:themeElements>
    <a:clrScheme name="模板页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模板页面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模板页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模板页面">
  <a:themeElements>
    <a:clrScheme name="模板页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模板页面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模板页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376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Microsoft Office PowerPoint</Application>
  <PresentationFormat>全屏显示(4:3)</PresentationFormat>
  <Paragraphs>338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Microsoft YaHei</vt:lpstr>
      <vt:lpstr>等线</vt:lpstr>
      <vt:lpstr>Arial</vt:lpstr>
      <vt:lpstr>Calibri</vt:lpstr>
      <vt:lpstr>Calibri Light</vt:lpstr>
      <vt:lpstr>Century Gothic</vt:lpstr>
      <vt:lpstr>Segoe UI</vt:lpstr>
      <vt:lpstr>Segoe UI Light</vt:lpstr>
      <vt:lpstr>Wingdings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Shong Yvon</cp:lastModifiedBy>
  <cp:revision>2</cp:revision>
  <dcterms:modified xsi:type="dcterms:W3CDTF">2016-12-13T04:02:25Z</dcterms:modified>
</cp:coreProperties>
</file>