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05" r:id="rId2"/>
  </p:sldMasterIdLst>
  <p:notesMasterIdLst>
    <p:notesMasterId r:id="rId13"/>
  </p:notesMasterIdLst>
  <p:sldIdLst>
    <p:sldId id="271" r:id="rId3"/>
    <p:sldId id="279" r:id="rId4"/>
    <p:sldId id="278" r:id="rId5"/>
    <p:sldId id="270" r:id="rId6"/>
    <p:sldId id="282" r:id="rId7"/>
    <p:sldId id="283" r:id="rId8"/>
    <p:sldId id="269" r:id="rId9"/>
    <p:sldId id="284" r:id="rId10"/>
    <p:sldId id="285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83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6" autoAdjust="0"/>
    <p:restoredTop sz="95198" autoAdjust="0"/>
  </p:normalViewPr>
  <p:slideViewPr>
    <p:cSldViewPr snapToGrid="0" snapToObjects="1">
      <p:cViewPr varScale="1">
        <p:scale>
          <a:sx n="91" d="100"/>
          <a:sy n="91" d="100"/>
        </p:scale>
        <p:origin x="320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35D83-82A4-4E5A-A8A0-CF45ED2C49CA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999D-3598-4858-A7D6-649B11162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9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solidFill>
                  <a:prstClr val="white">
                    <a:lumMod val="65000"/>
                  </a:prstClr>
                </a:solidFill>
                <a:latin typeface="Segoe UI" charset="0"/>
                <a:ea typeface="Segoe UI" charset="0"/>
                <a:cs typeface="Segoe UI" charset="0"/>
              </a:rPr>
              <a:t>Nested function , the inner function can use all the variables of the outer function, even if the outer function has been executed.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2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斜纹 11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斜纹 15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7147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15417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7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斜纹 8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87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668" y="4044876"/>
            <a:ext cx="4538125" cy="20116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8" y="4044876"/>
            <a:ext cx="4538125" cy="20116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91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78382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4068791"/>
            <a:ext cx="6216197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895778"/>
            <a:ext cx="6216197" cy="13157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42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78382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4068791"/>
            <a:ext cx="6216197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895778"/>
            <a:ext cx="6216197" cy="13157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03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479896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479896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12" name="斜纹 11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斜纹 12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479896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479896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15" name="斜纹 14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斜纹 15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977260" y="-3347"/>
            <a:ext cx="62147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4" name="斜纹 13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斜纹 16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斜纹 18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flipH="1">
            <a:off x="0" y="-3347"/>
            <a:ext cx="59772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斜纹 13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斜纹 9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52342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7438" y="2982630"/>
            <a:ext cx="8437124" cy="3084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斜纹 9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52342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7438" y="2982630"/>
            <a:ext cx="8437124" cy="3084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斜纹 3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斜纹 4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斜纹 8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9498" y="307380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89498" y="5101887"/>
            <a:ext cx="8437124" cy="32777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89498" y="3822970"/>
            <a:ext cx="8437124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斜纹 10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斜纹 11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9498" y="307380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89498" y="5101887"/>
            <a:ext cx="8437124" cy="32777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89498" y="3822970"/>
            <a:ext cx="8437124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斜纹 9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36865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5135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36865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5135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7147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15417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15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8" r:id="rId3"/>
    <p:sldLayoutId id="2147483699" r:id="rId4"/>
    <p:sldLayoutId id="2147483683" r:id="rId5"/>
    <p:sldLayoutId id="2147483686" r:id="rId6"/>
    <p:sldLayoutId id="2147483688" r:id="rId7"/>
    <p:sldLayoutId id="2147483682" r:id="rId8"/>
    <p:sldLayoutId id="2147483691" r:id="rId9"/>
    <p:sldLayoutId id="2147483689" r:id="rId10"/>
    <p:sldLayoutId id="2147483687" r:id="rId11"/>
    <p:sldLayoutId id="2147483684" r:id="rId12"/>
    <p:sldLayoutId id="2147483696" r:id="rId13"/>
    <p:sldLayoutId id="2147483697" r:id="rId14"/>
    <p:sldLayoutId id="2147483694" r:id="rId15"/>
    <p:sldLayoutId id="2147483692" r:id="rId16"/>
    <p:sldLayoutId id="2147483700" r:id="rId17"/>
    <p:sldLayoutId id="2147483701" r:id="rId18"/>
    <p:sldLayoutId id="2147483702" r:id="rId19"/>
    <p:sldLayoutId id="2147483704" r:id="rId20"/>
    <p:sldLayoutId id="214748366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POWERPOINT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Example Text: This is an Unique PowerPoint Presentation can be used for business or personal purpose.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4030350" y="2424417"/>
            <a:ext cx="8170718" cy="685800"/>
            <a:chOff x="4021282" y="1797627"/>
            <a:chExt cx="8170718" cy="685800"/>
          </a:xfrm>
        </p:grpSpPr>
        <p:grpSp>
          <p:nvGrpSpPr>
            <p:cNvPr id="37" name="组 36"/>
            <p:cNvGrpSpPr/>
            <p:nvPr/>
          </p:nvGrpSpPr>
          <p:grpSpPr>
            <a:xfrm>
              <a:off x="4021282" y="1797627"/>
              <a:ext cx="8170718" cy="685800"/>
              <a:chOff x="4021282" y="1797627"/>
              <a:chExt cx="8170718" cy="6858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364182" y="1797627"/>
                <a:ext cx="7827818" cy="685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grpSp>
            <p:nvGrpSpPr>
              <p:cNvPr id="41" name="组 40"/>
              <p:cNvGrpSpPr/>
              <p:nvPr/>
            </p:nvGrpSpPr>
            <p:grpSpPr>
              <a:xfrm>
                <a:off x="4021282" y="1797627"/>
                <a:ext cx="685800" cy="685800"/>
                <a:chOff x="4057650" y="1797627"/>
                <a:chExt cx="613064" cy="613064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4057650" y="1797627"/>
                  <a:ext cx="613064" cy="613064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4112859" y="1852836"/>
                  <a:ext cx="502648" cy="5026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b="1">
                      <a:solidFill>
                        <a:schemeClr val="tx2">
                          <a:lumMod val="75000"/>
                        </a:schemeClr>
                      </a:solidFill>
                    </a:rPr>
                    <a:t>01</a:t>
                  </a:r>
                  <a:endParaRPr kumimoji="1" lang="zh-CN" altLang="en-US" sz="14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4926466" y="1878917"/>
              <a:ext cx="25076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POWERPOINT</a:t>
              </a:r>
              <a:endParaRPr kumimoji="1" lang="zh-CN" altLang="en-US" sz="2400" b="1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257672" y="1909694"/>
              <a:ext cx="407629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US" altLang="zh-CN" sz="1100" dirty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You can change the font, font size, color, space on the Home tab. Title, number etc.</a:t>
              </a:r>
              <a:endParaRPr kumimoji="1" lang="zh-CN" altLang="en-US" sz="11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496918" y="3459912"/>
            <a:ext cx="9704150" cy="685800"/>
            <a:chOff x="4021282" y="1797627"/>
            <a:chExt cx="9704150" cy="685800"/>
          </a:xfrm>
        </p:grpSpPr>
        <p:grpSp>
          <p:nvGrpSpPr>
            <p:cNvPr id="45" name="组 44"/>
            <p:cNvGrpSpPr/>
            <p:nvPr/>
          </p:nvGrpSpPr>
          <p:grpSpPr>
            <a:xfrm>
              <a:off x="4021282" y="1797627"/>
              <a:ext cx="9704150" cy="685800"/>
              <a:chOff x="4021282" y="1797627"/>
              <a:chExt cx="9704150" cy="6858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364181" y="1797627"/>
                <a:ext cx="9361251" cy="685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grpSp>
            <p:nvGrpSpPr>
              <p:cNvPr id="49" name="组 48"/>
              <p:cNvGrpSpPr/>
              <p:nvPr/>
            </p:nvGrpSpPr>
            <p:grpSpPr>
              <a:xfrm>
                <a:off x="4021282" y="1797627"/>
                <a:ext cx="685800" cy="685800"/>
                <a:chOff x="4057650" y="1797627"/>
                <a:chExt cx="613064" cy="613064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4057650" y="1797627"/>
                  <a:ext cx="613064" cy="61306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4112859" y="1852836"/>
                  <a:ext cx="502648" cy="5026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02</a:t>
                  </a:r>
                  <a:endParaRPr kumimoji="1" lang="zh-CN" altLang="en-US" sz="14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6" name="矩形 45"/>
            <p:cNvSpPr/>
            <p:nvPr/>
          </p:nvSpPr>
          <p:spPr>
            <a:xfrm>
              <a:off x="4926466" y="1878917"/>
              <a:ext cx="2331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POWERPOINT</a:t>
              </a:r>
              <a:endParaRPr kumimoji="1" lang="zh-CN" altLang="en-US" sz="2400" b="1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257672" y="1909694"/>
              <a:ext cx="407629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US" altLang="zh-CN" sz="1100" dirty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You can change the font, font size, color, space on the Home tab. Title, number etc.</a:t>
              </a:r>
              <a:endParaRPr kumimoji="1" lang="zh-CN" altLang="en-US" sz="11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4888387" y="4495407"/>
            <a:ext cx="7655581" cy="687407"/>
            <a:chOff x="4021282" y="1797627"/>
            <a:chExt cx="7655581" cy="687407"/>
          </a:xfrm>
        </p:grpSpPr>
        <p:grpSp>
          <p:nvGrpSpPr>
            <p:cNvPr id="53" name="组 52"/>
            <p:cNvGrpSpPr/>
            <p:nvPr/>
          </p:nvGrpSpPr>
          <p:grpSpPr>
            <a:xfrm>
              <a:off x="4021282" y="1797627"/>
              <a:ext cx="7312681" cy="685800"/>
              <a:chOff x="4021282" y="1797627"/>
              <a:chExt cx="7312681" cy="6858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364182" y="1797627"/>
                <a:ext cx="6969781" cy="685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grpSp>
            <p:nvGrpSpPr>
              <p:cNvPr id="57" name="组 56"/>
              <p:cNvGrpSpPr/>
              <p:nvPr/>
            </p:nvGrpSpPr>
            <p:grpSpPr>
              <a:xfrm>
                <a:off x="4021282" y="1797627"/>
                <a:ext cx="685800" cy="685800"/>
                <a:chOff x="4057650" y="1797627"/>
                <a:chExt cx="613064" cy="613064"/>
              </a:xfrm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4057650" y="1797627"/>
                  <a:ext cx="613064" cy="613064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112859" y="1852836"/>
                  <a:ext cx="502648" cy="5026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03</a:t>
                  </a:r>
                  <a:endParaRPr kumimoji="1" lang="zh-CN" altLang="en-US" sz="14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4702956" y="1861485"/>
              <a:ext cx="3900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spcBef>
                  <a:spcPts val="1000"/>
                </a:spcBef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installation and example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8885234" y="1838703"/>
              <a:ext cx="27916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spcBef>
                  <a:spcPts val="1000"/>
                </a:spcBef>
              </a:pPr>
              <a:r>
                <a:rPr kumimoji="1" lang="en-US" altLang="zh-CN" dirty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SONG DAIWEI  #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Segoe UI" charset="0"/>
                  <a:ea typeface="Segoe UI" charset="0"/>
                  <a:cs typeface="Segoe UI" charset="0"/>
                </a:rPr>
                <a:t>44161588-3</a:t>
              </a:r>
              <a:endParaRPr kumimoji="1" lang="zh-CN" alt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YOU.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Installation and examples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Example Text: This is an Unique PowerPoint Presentation can be used for business or personal purpose.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2437" y="310106"/>
            <a:ext cx="1320345" cy="14541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54" y="1840420"/>
            <a:ext cx="5891587" cy="4001620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858100" y="5394972"/>
            <a:ext cx="5734441" cy="447067"/>
            <a:chOff x="1352123" y="4088296"/>
            <a:chExt cx="3001215" cy="1583388"/>
          </a:xfrm>
        </p:grpSpPr>
        <p:sp>
          <p:nvSpPr>
            <p:cNvPr id="7" name="矩形 6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6" name="文本占位符 3"/>
            <p:cNvSpPr txBox="1">
              <a:spLocks/>
            </p:cNvSpPr>
            <p:nvPr/>
          </p:nvSpPr>
          <p:spPr>
            <a:xfrm>
              <a:off x="1564690" y="4286301"/>
              <a:ext cx="2788648" cy="37756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Download website</a:t>
              </a:r>
              <a:r>
                <a:rPr kumimoji="1" lang="en-US" altLang="zh-CN" sz="1600" b="1" dirty="0" smtClean="0">
                  <a:solidFill>
                    <a:schemeClr val="bg1"/>
                  </a:solidFill>
                </a:rPr>
                <a:t>: https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://</a:t>
              </a:r>
              <a:r>
                <a:rPr kumimoji="1" lang="en-US" altLang="zh-CN" sz="1600" b="1" dirty="0" smtClean="0">
                  <a:solidFill>
                    <a:schemeClr val="bg1"/>
                  </a:solidFill>
                </a:rPr>
                <a:t>nodejs.org/ 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105795" y="1933502"/>
            <a:ext cx="386002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JavaScript</a:t>
            </a:r>
          </a:p>
          <a:p>
            <a:endParaRPr lang="en-US" dirty="0" smtClean="0"/>
          </a:p>
          <a:p>
            <a:r>
              <a:rPr lang="en-US" dirty="0" smtClean="0"/>
              <a:t>Web browser</a:t>
            </a:r>
          </a:p>
          <a:p>
            <a:r>
              <a:rPr lang="en-US" dirty="0" smtClean="0"/>
              <a:t>Node.js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Node.js </a:t>
            </a:r>
            <a:r>
              <a:rPr lang="en-US" dirty="0"/>
              <a:t>is an open-source, cross-platform JavaScript runtime environment for </a:t>
            </a:r>
            <a:r>
              <a:rPr lang="en-US" dirty="0" smtClean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:  node package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Installation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79896" y="800100"/>
            <a:ext cx="5232209" cy="712655"/>
          </a:xfrm>
        </p:spPr>
        <p:txBody>
          <a:bodyPr/>
          <a:lstStyle/>
          <a:p>
            <a:r>
              <a:rPr lang="en-US" sz="1400" b="1" dirty="0"/>
              <a:t>We add the node.js to environment variables</a:t>
            </a:r>
          </a:p>
          <a:p>
            <a:r>
              <a:rPr lang="en-US" sz="1400" b="1" dirty="0"/>
              <a:t>So we could set up it in terminal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56" y="1809315"/>
            <a:ext cx="4806880" cy="373591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95" y="1809314"/>
            <a:ext cx="4806881" cy="373591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直接箭头连接符 12"/>
          <p:cNvCxnSpPr/>
          <p:nvPr/>
        </p:nvCxnSpPr>
        <p:spPr>
          <a:xfrm>
            <a:off x="6096000" y="1512756"/>
            <a:ext cx="694267" cy="2034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2437" y="310106"/>
            <a:ext cx="1320345" cy="14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895760" y="217094"/>
            <a:ext cx="6265342" cy="1246503"/>
          </a:xfrm>
        </p:spPr>
        <p:txBody>
          <a:bodyPr/>
          <a:lstStyle/>
          <a:p>
            <a:r>
              <a:rPr kumimoji="1" lang="en-US" altLang="zh-CN" dirty="0" smtClean="0"/>
              <a:t>Editor </a:t>
            </a:r>
            <a:r>
              <a:rPr kumimoji="1" lang="en-US" altLang="zh-CN" dirty="0"/>
              <a:t>and </a:t>
            </a:r>
            <a:endParaRPr kumimoji="1" lang="en-US" altLang="zh-CN" dirty="0" smtClean="0"/>
          </a:p>
          <a:p>
            <a:r>
              <a:rPr kumimoji="1" lang="en-US" altLang="zh-CN" dirty="0" smtClean="0"/>
              <a:t>runtime </a:t>
            </a:r>
            <a:r>
              <a:rPr kumimoji="1" lang="en-US" altLang="zh-CN" dirty="0"/>
              <a:t>environment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72" y="268442"/>
            <a:ext cx="3140738" cy="1781810"/>
          </a:xfrm>
          <a:prstGeom prst="rect">
            <a:avLst/>
          </a:prstGeom>
        </p:spPr>
      </p:pic>
      <p:pic>
        <p:nvPicPr>
          <p:cNvPr id="1026" name="Picture 2" descr="http://oed3hvmpu.bkt.clouddn.com/%E5%9B%BE%E6%A0%87-Sublime%20Text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7" t="10665" r="25314" b="30011"/>
          <a:stretch/>
        </p:blipFill>
        <p:spPr bwMode="auto">
          <a:xfrm>
            <a:off x="10009499" y="4848698"/>
            <a:ext cx="1129129" cy="10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atom 编辑器 图标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443" y="3108996"/>
            <a:ext cx="1016374" cy="10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-images.jianshu.io/upload_images/1152061-29f5296a9a4454bb.png?imageMogr2/auto-orient/strip%7CimageView2/2/w/12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60" y="5535302"/>
            <a:ext cx="1249293" cy="124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uedsc.com/wp-content/uploads/2014/10/logo-green-orang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7" t="9681" r="16072" b="14944"/>
          <a:stretch/>
        </p:blipFill>
        <p:spPr bwMode="auto">
          <a:xfrm>
            <a:off x="7936035" y="3108996"/>
            <a:ext cx="1548415" cy="108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“webstorm 编辑器 图标”的图片搜索结果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70" y="4796836"/>
            <a:ext cx="1089439" cy="108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3497926" y="5852626"/>
            <a:ext cx="289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Visual Studio Code</a:t>
            </a:r>
            <a:endParaRPr 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042691" y="4287285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NotePad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846479" y="2311194"/>
            <a:ext cx="369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/ PowerShell / Terminal 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981235" y="6017176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827440" y="602637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Sublime Text 3</a:t>
            </a:r>
            <a:endParaRPr 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56" y="1612726"/>
            <a:ext cx="6548045" cy="390681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156176" y="432435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altLang="zh-CN" dirty="0" smtClean="0"/>
              <a:t>tom</a:t>
            </a:r>
            <a:endParaRPr 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525" y="73039"/>
            <a:ext cx="1320345" cy="14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889000" y="3177420"/>
            <a:ext cx="3632200" cy="17156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asic data types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39010" y="3600604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undefined</a:t>
            </a:r>
            <a:endParaRPr 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39310" y="3708671"/>
            <a:ext cx="180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null</a:t>
            </a:r>
            <a:endParaRPr 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427110" y="3702948"/>
            <a:ext cx="336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boolean</a:t>
            </a:r>
            <a:endParaRPr 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26810" y="4119555"/>
            <a:ext cx="180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number</a:t>
            </a:r>
            <a:endParaRPr 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890910" y="3396417"/>
            <a:ext cx="180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string</a:t>
            </a:r>
            <a:endParaRPr 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963310" y="2655307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Object</a:t>
            </a:r>
            <a:endParaRPr lang="en-US" sz="3600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045610" y="3192230"/>
            <a:ext cx="1600200" cy="408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1" idx="0"/>
          </p:cNvCxnSpPr>
          <p:nvPr/>
        </p:nvCxnSpPr>
        <p:spPr>
          <a:xfrm flipH="1">
            <a:off x="4341010" y="3344630"/>
            <a:ext cx="901700" cy="364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12610" y="3358317"/>
            <a:ext cx="63500" cy="71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6677810" y="3301638"/>
            <a:ext cx="965200" cy="451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6957210" y="3177420"/>
            <a:ext cx="2933700" cy="34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414582" y="5489670"/>
            <a:ext cx="382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null: </a:t>
            </a:r>
          </a:p>
          <a:p>
            <a:r>
              <a:rPr lang="en-US" b="1" dirty="0" smtClean="0"/>
              <a:t>There </a:t>
            </a:r>
            <a:r>
              <a:rPr lang="en-US" b="1" dirty="0"/>
              <a:t>should not be</a:t>
            </a:r>
            <a:r>
              <a:rPr lang="en-US" dirty="0"/>
              <a:t> a </a:t>
            </a:r>
            <a:r>
              <a:rPr lang="en-US" dirty="0" smtClean="0"/>
              <a:t>value.</a:t>
            </a:r>
            <a:endParaRPr lang="en-US" dirty="0"/>
          </a:p>
        </p:txBody>
      </p:sp>
      <p:sp>
        <p:nvSpPr>
          <p:cNvPr id="32" name="右箭头 31"/>
          <p:cNvSpPr/>
          <p:nvPr/>
        </p:nvSpPr>
        <p:spPr>
          <a:xfrm rot="15112503">
            <a:off x="694267" y="2612315"/>
            <a:ext cx="1363133" cy="7841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391310" y="16596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undefined: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There </a:t>
            </a:r>
            <a:r>
              <a:rPr lang="en-US" dirty="0"/>
              <a:t>should be a value </a:t>
            </a:r>
            <a:r>
              <a:rPr lang="en-US" b="1" dirty="0"/>
              <a:t>but we have not defined it.</a:t>
            </a: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右箭头 34"/>
          <p:cNvSpPr/>
          <p:nvPr/>
        </p:nvSpPr>
        <p:spPr>
          <a:xfrm rot="7697873">
            <a:off x="2340006" y="4421077"/>
            <a:ext cx="1363133" cy="7841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2437" y="310106"/>
            <a:ext cx="1320345" cy="14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3391" y="2433939"/>
            <a:ext cx="5092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</a:p>
          <a:p>
            <a:r>
              <a:rPr lang="en-US" sz="2000" dirty="0"/>
              <a:t>if…else…</a:t>
            </a:r>
          </a:p>
          <a:p>
            <a:r>
              <a:rPr lang="en-US" sz="2000" dirty="0"/>
              <a:t>switch(){case …: }</a:t>
            </a:r>
          </a:p>
          <a:p>
            <a:endParaRPr lang="en-US" sz="2000" dirty="0"/>
          </a:p>
          <a:p>
            <a:r>
              <a:rPr lang="en-US" sz="2000" dirty="0"/>
              <a:t>for</a:t>
            </a:r>
          </a:p>
          <a:p>
            <a:r>
              <a:rPr lang="en-US" sz="2000" dirty="0"/>
              <a:t>for (… in …) </a:t>
            </a:r>
          </a:p>
          <a:p>
            <a:r>
              <a:rPr lang="en-US" sz="2000" dirty="0"/>
              <a:t>while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2437" y="310106"/>
            <a:ext cx="1320345" cy="1454124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加载项 8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728771"/>
                  </p:ext>
                </p:extLst>
              </p:nvPr>
            </p:nvGraphicFramePr>
            <p:xfrm>
              <a:off x="3860023" y="1814840"/>
              <a:ext cx="7510645" cy="47185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加载项 8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0023" y="1814840"/>
                <a:ext cx="7510645" cy="47185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Features 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74267" y="4214309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spcBef>
                <a:spcPts val="1000"/>
              </a:spcBef>
            </a:pPr>
            <a:r>
              <a:rPr kumimoji="1" lang="en-US" altLang="zh-CN" sz="2400" dirty="0" smtClean="0">
                <a:solidFill>
                  <a:prstClr val="white">
                    <a:lumMod val="65000"/>
                  </a:prstClr>
                </a:solidFill>
                <a:latin typeface="Segoe UI" charset="0"/>
                <a:ea typeface="Segoe UI" charset="0"/>
                <a:cs typeface="Segoe UI" charset="0"/>
              </a:rPr>
              <a:t>garbage collection</a:t>
            </a:r>
            <a:endParaRPr kumimoji="1" lang="en-US" altLang="zh-CN" sz="2400" dirty="0">
              <a:solidFill>
                <a:prstClr val="white">
                  <a:lumMod val="65000"/>
                </a:prst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644759" y="1670063"/>
            <a:ext cx="1525916" cy="1525916"/>
            <a:chOff x="1481479" y="2292211"/>
            <a:chExt cx="1525916" cy="1525916"/>
          </a:xfrm>
        </p:grpSpPr>
        <p:sp>
          <p:nvSpPr>
            <p:cNvPr id="14" name="菱形 13"/>
            <p:cNvSpPr/>
            <p:nvPr/>
          </p:nvSpPr>
          <p:spPr>
            <a:xfrm>
              <a:off x="1481479" y="2292211"/>
              <a:ext cx="1525916" cy="1525916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5" name="组合 8"/>
            <p:cNvGrpSpPr/>
            <p:nvPr/>
          </p:nvGrpSpPr>
          <p:grpSpPr>
            <a:xfrm>
              <a:off x="2001045" y="2847784"/>
              <a:ext cx="493214" cy="414770"/>
              <a:chOff x="4135438" y="3567113"/>
              <a:chExt cx="798512" cy="671512"/>
            </a:xfrm>
            <a:solidFill>
              <a:schemeClr val="bg1"/>
            </a:solidFill>
          </p:grpSpPr>
          <p:sp>
            <p:nvSpPr>
              <p:cNvPr id="16" name="Freeform 53"/>
              <p:cNvSpPr>
                <a:spLocks/>
              </p:cNvSpPr>
              <p:nvPr/>
            </p:nvSpPr>
            <p:spPr bwMode="auto">
              <a:xfrm>
                <a:off x="4424363" y="3567113"/>
                <a:ext cx="509587" cy="511175"/>
              </a:xfrm>
              <a:custGeom>
                <a:avLst/>
                <a:gdLst>
                  <a:gd name="T0" fmla="*/ 123 w 134"/>
                  <a:gd name="T1" fmla="*/ 0 h 134"/>
                  <a:gd name="T2" fmla="*/ 11 w 134"/>
                  <a:gd name="T3" fmla="*/ 0 h 134"/>
                  <a:gd name="T4" fmla="*/ 0 w 134"/>
                  <a:gd name="T5" fmla="*/ 11 h 134"/>
                  <a:gd name="T6" fmla="*/ 0 w 134"/>
                  <a:gd name="T7" fmla="*/ 35 h 134"/>
                  <a:gd name="T8" fmla="*/ 49 w 134"/>
                  <a:gd name="T9" fmla="*/ 35 h 134"/>
                  <a:gd name="T10" fmla="*/ 65 w 134"/>
                  <a:gd name="T11" fmla="*/ 51 h 134"/>
                  <a:gd name="T12" fmla="*/ 65 w 134"/>
                  <a:gd name="T13" fmla="*/ 134 h 134"/>
                  <a:gd name="T14" fmla="*/ 90 w 134"/>
                  <a:gd name="T15" fmla="*/ 134 h 134"/>
                  <a:gd name="T16" fmla="*/ 93 w 134"/>
                  <a:gd name="T17" fmla="*/ 129 h 134"/>
                  <a:gd name="T18" fmla="*/ 85 w 134"/>
                  <a:gd name="T19" fmla="*/ 109 h 134"/>
                  <a:gd name="T20" fmla="*/ 126 w 134"/>
                  <a:gd name="T21" fmla="*/ 109 h 134"/>
                  <a:gd name="T22" fmla="*/ 134 w 134"/>
                  <a:gd name="T23" fmla="*/ 100 h 134"/>
                  <a:gd name="T24" fmla="*/ 134 w 134"/>
                  <a:gd name="T25" fmla="*/ 11 h 134"/>
                  <a:gd name="T26" fmla="*/ 123 w 134"/>
                  <a:gd name="T2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134">
                    <a:moveTo>
                      <a:pt x="12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8" y="35"/>
                      <a:pt x="65" y="42"/>
                      <a:pt x="65" y="51"/>
                    </a:cubicBezTo>
                    <a:cubicBezTo>
                      <a:pt x="65" y="134"/>
                      <a:pt x="65" y="134"/>
                      <a:pt x="65" y="134"/>
                    </a:cubicBezTo>
                    <a:cubicBezTo>
                      <a:pt x="90" y="134"/>
                      <a:pt x="90" y="134"/>
                      <a:pt x="90" y="134"/>
                    </a:cubicBezTo>
                    <a:cubicBezTo>
                      <a:pt x="93" y="134"/>
                      <a:pt x="94" y="132"/>
                      <a:pt x="93" y="12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30" y="109"/>
                      <a:pt x="134" y="105"/>
                      <a:pt x="134" y="100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54"/>
              <p:cNvSpPr>
                <a:spLocks noEditPoints="1"/>
              </p:cNvSpPr>
              <p:nvPr/>
            </p:nvSpPr>
            <p:spPr bwMode="auto">
              <a:xfrm>
                <a:off x="4135438" y="3727450"/>
                <a:ext cx="509587" cy="511175"/>
              </a:xfrm>
              <a:custGeom>
                <a:avLst/>
                <a:gdLst>
                  <a:gd name="T0" fmla="*/ 123 w 134"/>
                  <a:gd name="T1" fmla="*/ 0 h 134"/>
                  <a:gd name="T2" fmla="*/ 11 w 134"/>
                  <a:gd name="T3" fmla="*/ 0 h 134"/>
                  <a:gd name="T4" fmla="*/ 0 w 134"/>
                  <a:gd name="T5" fmla="*/ 11 h 134"/>
                  <a:gd name="T6" fmla="*/ 0 w 134"/>
                  <a:gd name="T7" fmla="*/ 101 h 134"/>
                  <a:gd name="T8" fmla="*/ 8 w 134"/>
                  <a:gd name="T9" fmla="*/ 109 h 134"/>
                  <a:gd name="T10" fmla="*/ 49 w 134"/>
                  <a:gd name="T11" fmla="*/ 109 h 134"/>
                  <a:gd name="T12" fmla="*/ 41 w 134"/>
                  <a:gd name="T13" fmla="*/ 129 h 134"/>
                  <a:gd name="T14" fmla="*/ 44 w 134"/>
                  <a:gd name="T15" fmla="*/ 134 h 134"/>
                  <a:gd name="T16" fmla="*/ 89 w 134"/>
                  <a:gd name="T17" fmla="*/ 134 h 134"/>
                  <a:gd name="T18" fmla="*/ 93 w 134"/>
                  <a:gd name="T19" fmla="*/ 129 h 134"/>
                  <a:gd name="T20" fmla="*/ 85 w 134"/>
                  <a:gd name="T21" fmla="*/ 109 h 134"/>
                  <a:gd name="T22" fmla="*/ 125 w 134"/>
                  <a:gd name="T23" fmla="*/ 109 h 134"/>
                  <a:gd name="T24" fmla="*/ 134 w 134"/>
                  <a:gd name="T25" fmla="*/ 101 h 134"/>
                  <a:gd name="T26" fmla="*/ 134 w 134"/>
                  <a:gd name="T27" fmla="*/ 11 h 134"/>
                  <a:gd name="T28" fmla="*/ 123 w 134"/>
                  <a:gd name="T29" fmla="*/ 0 h 134"/>
                  <a:gd name="T30" fmla="*/ 67 w 134"/>
                  <a:gd name="T31" fmla="*/ 102 h 134"/>
                  <a:gd name="T32" fmla="*/ 61 w 134"/>
                  <a:gd name="T33" fmla="*/ 96 h 134"/>
                  <a:gd name="T34" fmla="*/ 67 w 134"/>
                  <a:gd name="T35" fmla="*/ 90 h 134"/>
                  <a:gd name="T36" fmla="*/ 73 w 134"/>
                  <a:gd name="T37" fmla="*/ 96 h 134"/>
                  <a:gd name="T38" fmla="*/ 67 w 134"/>
                  <a:gd name="T39" fmla="*/ 102 h 134"/>
                  <a:gd name="T40" fmla="*/ 118 w 134"/>
                  <a:gd name="T41" fmla="*/ 81 h 134"/>
                  <a:gd name="T42" fmla="*/ 16 w 134"/>
                  <a:gd name="T43" fmla="*/ 81 h 134"/>
                  <a:gd name="T44" fmla="*/ 16 w 134"/>
                  <a:gd name="T45" fmla="*/ 16 h 134"/>
                  <a:gd name="T46" fmla="*/ 118 w 134"/>
                  <a:gd name="T47" fmla="*/ 16 h 134"/>
                  <a:gd name="T48" fmla="*/ 118 w 134"/>
                  <a:gd name="T49" fmla="*/ 8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4" h="134">
                    <a:moveTo>
                      <a:pt x="12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5"/>
                      <a:pt x="4" y="109"/>
                      <a:pt x="8" y="109"/>
                    </a:cubicBezTo>
                    <a:cubicBezTo>
                      <a:pt x="49" y="109"/>
                      <a:pt x="49" y="109"/>
                      <a:pt x="49" y="109"/>
                    </a:cubicBezTo>
                    <a:cubicBezTo>
                      <a:pt x="41" y="129"/>
                      <a:pt x="41" y="129"/>
                      <a:pt x="41" y="129"/>
                    </a:cubicBezTo>
                    <a:cubicBezTo>
                      <a:pt x="40" y="132"/>
                      <a:pt x="41" y="134"/>
                      <a:pt x="44" y="134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92" y="134"/>
                      <a:pt x="94" y="132"/>
                      <a:pt x="93" y="12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125" y="109"/>
                      <a:pt x="125" y="109"/>
                      <a:pt x="125" y="109"/>
                    </a:cubicBezTo>
                    <a:cubicBezTo>
                      <a:pt x="130" y="109"/>
                      <a:pt x="134" y="105"/>
                      <a:pt x="134" y="101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lose/>
                    <a:moveTo>
                      <a:pt x="67" y="102"/>
                    </a:moveTo>
                    <a:cubicBezTo>
                      <a:pt x="63" y="102"/>
                      <a:pt x="61" y="99"/>
                      <a:pt x="61" y="96"/>
                    </a:cubicBezTo>
                    <a:cubicBezTo>
                      <a:pt x="61" y="93"/>
                      <a:pt x="63" y="90"/>
                      <a:pt x="67" y="90"/>
                    </a:cubicBezTo>
                    <a:cubicBezTo>
                      <a:pt x="70" y="90"/>
                      <a:pt x="73" y="93"/>
                      <a:pt x="73" y="96"/>
                    </a:cubicBezTo>
                    <a:cubicBezTo>
                      <a:pt x="73" y="99"/>
                      <a:pt x="70" y="102"/>
                      <a:pt x="67" y="102"/>
                    </a:cubicBezTo>
                    <a:close/>
                    <a:moveTo>
                      <a:pt x="118" y="81"/>
                    </a:moveTo>
                    <a:cubicBezTo>
                      <a:pt x="16" y="81"/>
                      <a:pt x="16" y="81"/>
                      <a:pt x="16" y="81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18" y="16"/>
                      <a:pt x="118" y="16"/>
                      <a:pt x="118" y="16"/>
                    </a:cubicBezTo>
                    <a:lnTo>
                      <a:pt x="118" y="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784353" y="4213859"/>
            <a:ext cx="2075271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spcBef>
                <a:spcPts val="1000"/>
              </a:spcBef>
            </a:pPr>
            <a:r>
              <a:rPr kumimoji="1" lang="en-US" altLang="zh-CN" sz="2400" dirty="0" smtClean="0">
                <a:solidFill>
                  <a:prstClr val="white">
                    <a:lumMod val="65000"/>
                  </a:prstClr>
                </a:solidFill>
                <a:latin typeface="Segoe UI" charset="0"/>
                <a:ea typeface="Segoe UI" charset="0"/>
                <a:cs typeface="Segoe UI" charset="0"/>
              </a:rPr>
              <a:t>object oriented programming</a:t>
            </a:r>
          </a:p>
          <a:p>
            <a:pPr defTabSz="914400">
              <a:spcBef>
                <a:spcPts val="1000"/>
              </a:spcBef>
            </a:pPr>
            <a:r>
              <a:rPr kumimoji="1" lang="en-US" altLang="zh-CN" sz="1400" dirty="0">
                <a:solidFill>
                  <a:prstClr val="white">
                    <a:lumMod val="65000"/>
                  </a:prstClr>
                </a:solidFill>
                <a:latin typeface="Segoe UI" charset="0"/>
                <a:ea typeface="Segoe UI" charset="0"/>
                <a:cs typeface="Segoe UI" charset="0"/>
              </a:rPr>
              <a:t>inheritance encapsulation  polymorphic</a:t>
            </a:r>
          </a:p>
          <a:p>
            <a:pPr lvl="0" algn="ctr" defTabSz="914400">
              <a:spcBef>
                <a:spcPts val="1000"/>
              </a:spcBef>
            </a:pPr>
            <a:endParaRPr kumimoji="1" lang="en-US" altLang="zh-CN" sz="2400" dirty="0" smtClean="0">
              <a:solidFill>
                <a:prstClr val="white">
                  <a:lumMod val="65000"/>
                </a:prst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4060326" y="1670063"/>
            <a:ext cx="1525916" cy="1525916"/>
            <a:chOff x="1481479" y="2292211"/>
            <a:chExt cx="1525916" cy="1525916"/>
          </a:xfrm>
        </p:grpSpPr>
        <p:sp>
          <p:nvSpPr>
            <p:cNvPr id="20" name="菱形 19"/>
            <p:cNvSpPr/>
            <p:nvPr/>
          </p:nvSpPr>
          <p:spPr>
            <a:xfrm>
              <a:off x="1481479" y="2292211"/>
              <a:ext cx="1525916" cy="1525916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1" name="组合 8"/>
            <p:cNvGrpSpPr/>
            <p:nvPr/>
          </p:nvGrpSpPr>
          <p:grpSpPr>
            <a:xfrm>
              <a:off x="2001045" y="2847784"/>
              <a:ext cx="493214" cy="414770"/>
              <a:chOff x="4135438" y="3567113"/>
              <a:chExt cx="798512" cy="671512"/>
            </a:xfrm>
            <a:solidFill>
              <a:schemeClr val="bg1"/>
            </a:solidFill>
          </p:grpSpPr>
          <p:sp>
            <p:nvSpPr>
              <p:cNvPr id="22" name="Freeform 53"/>
              <p:cNvSpPr>
                <a:spLocks/>
              </p:cNvSpPr>
              <p:nvPr/>
            </p:nvSpPr>
            <p:spPr bwMode="auto">
              <a:xfrm>
                <a:off x="4424363" y="3567113"/>
                <a:ext cx="509587" cy="511175"/>
              </a:xfrm>
              <a:custGeom>
                <a:avLst/>
                <a:gdLst>
                  <a:gd name="T0" fmla="*/ 123 w 134"/>
                  <a:gd name="T1" fmla="*/ 0 h 134"/>
                  <a:gd name="T2" fmla="*/ 11 w 134"/>
                  <a:gd name="T3" fmla="*/ 0 h 134"/>
                  <a:gd name="T4" fmla="*/ 0 w 134"/>
                  <a:gd name="T5" fmla="*/ 11 h 134"/>
                  <a:gd name="T6" fmla="*/ 0 w 134"/>
                  <a:gd name="T7" fmla="*/ 35 h 134"/>
                  <a:gd name="T8" fmla="*/ 49 w 134"/>
                  <a:gd name="T9" fmla="*/ 35 h 134"/>
                  <a:gd name="T10" fmla="*/ 65 w 134"/>
                  <a:gd name="T11" fmla="*/ 51 h 134"/>
                  <a:gd name="T12" fmla="*/ 65 w 134"/>
                  <a:gd name="T13" fmla="*/ 134 h 134"/>
                  <a:gd name="T14" fmla="*/ 90 w 134"/>
                  <a:gd name="T15" fmla="*/ 134 h 134"/>
                  <a:gd name="T16" fmla="*/ 93 w 134"/>
                  <a:gd name="T17" fmla="*/ 129 h 134"/>
                  <a:gd name="T18" fmla="*/ 85 w 134"/>
                  <a:gd name="T19" fmla="*/ 109 h 134"/>
                  <a:gd name="T20" fmla="*/ 126 w 134"/>
                  <a:gd name="T21" fmla="*/ 109 h 134"/>
                  <a:gd name="T22" fmla="*/ 134 w 134"/>
                  <a:gd name="T23" fmla="*/ 100 h 134"/>
                  <a:gd name="T24" fmla="*/ 134 w 134"/>
                  <a:gd name="T25" fmla="*/ 11 h 134"/>
                  <a:gd name="T26" fmla="*/ 123 w 134"/>
                  <a:gd name="T2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134">
                    <a:moveTo>
                      <a:pt x="12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8" y="35"/>
                      <a:pt x="65" y="42"/>
                      <a:pt x="65" y="51"/>
                    </a:cubicBezTo>
                    <a:cubicBezTo>
                      <a:pt x="65" y="134"/>
                      <a:pt x="65" y="134"/>
                      <a:pt x="65" y="134"/>
                    </a:cubicBezTo>
                    <a:cubicBezTo>
                      <a:pt x="90" y="134"/>
                      <a:pt x="90" y="134"/>
                      <a:pt x="90" y="134"/>
                    </a:cubicBezTo>
                    <a:cubicBezTo>
                      <a:pt x="93" y="134"/>
                      <a:pt x="94" y="132"/>
                      <a:pt x="93" y="12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30" y="109"/>
                      <a:pt x="134" y="105"/>
                      <a:pt x="134" y="100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4"/>
              <p:cNvSpPr>
                <a:spLocks noEditPoints="1"/>
              </p:cNvSpPr>
              <p:nvPr/>
            </p:nvSpPr>
            <p:spPr bwMode="auto">
              <a:xfrm>
                <a:off x="4135438" y="3727450"/>
                <a:ext cx="509587" cy="511175"/>
              </a:xfrm>
              <a:custGeom>
                <a:avLst/>
                <a:gdLst>
                  <a:gd name="T0" fmla="*/ 123 w 134"/>
                  <a:gd name="T1" fmla="*/ 0 h 134"/>
                  <a:gd name="T2" fmla="*/ 11 w 134"/>
                  <a:gd name="T3" fmla="*/ 0 h 134"/>
                  <a:gd name="T4" fmla="*/ 0 w 134"/>
                  <a:gd name="T5" fmla="*/ 11 h 134"/>
                  <a:gd name="T6" fmla="*/ 0 w 134"/>
                  <a:gd name="T7" fmla="*/ 101 h 134"/>
                  <a:gd name="T8" fmla="*/ 8 w 134"/>
                  <a:gd name="T9" fmla="*/ 109 h 134"/>
                  <a:gd name="T10" fmla="*/ 49 w 134"/>
                  <a:gd name="T11" fmla="*/ 109 h 134"/>
                  <a:gd name="T12" fmla="*/ 41 w 134"/>
                  <a:gd name="T13" fmla="*/ 129 h 134"/>
                  <a:gd name="T14" fmla="*/ 44 w 134"/>
                  <a:gd name="T15" fmla="*/ 134 h 134"/>
                  <a:gd name="T16" fmla="*/ 89 w 134"/>
                  <a:gd name="T17" fmla="*/ 134 h 134"/>
                  <a:gd name="T18" fmla="*/ 93 w 134"/>
                  <a:gd name="T19" fmla="*/ 129 h 134"/>
                  <a:gd name="T20" fmla="*/ 85 w 134"/>
                  <a:gd name="T21" fmla="*/ 109 h 134"/>
                  <a:gd name="T22" fmla="*/ 125 w 134"/>
                  <a:gd name="T23" fmla="*/ 109 h 134"/>
                  <a:gd name="T24" fmla="*/ 134 w 134"/>
                  <a:gd name="T25" fmla="*/ 101 h 134"/>
                  <a:gd name="T26" fmla="*/ 134 w 134"/>
                  <a:gd name="T27" fmla="*/ 11 h 134"/>
                  <a:gd name="T28" fmla="*/ 123 w 134"/>
                  <a:gd name="T29" fmla="*/ 0 h 134"/>
                  <a:gd name="T30" fmla="*/ 67 w 134"/>
                  <a:gd name="T31" fmla="*/ 102 h 134"/>
                  <a:gd name="T32" fmla="*/ 61 w 134"/>
                  <a:gd name="T33" fmla="*/ 96 h 134"/>
                  <a:gd name="T34" fmla="*/ 67 w 134"/>
                  <a:gd name="T35" fmla="*/ 90 h 134"/>
                  <a:gd name="T36" fmla="*/ 73 w 134"/>
                  <a:gd name="T37" fmla="*/ 96 h 134"/>
                  <a:gd name="T38" fmla="*/ 67 w 134"/>
                  <a:gd name="T39" fmla="*/ 102 h 134"/>
                  <a:gd name="T40" fmla="*/ 118 w 134"/>
                  <a:gd name="T41" fmla="*/ 81 h 134"/>
                  <a:gd name="T42" fmla="*/ 16 w 134"/>
                  <a:gd name="T43" fmla="*/ 81 h 134"/>
                  <a:gd name="T44" fmla="*/ 16 w 134"/>
                  <a:gd name="T45" fmla="*/ 16 h 134"/>
                  <a:gd name="T46" fmla="*/ 118 w 134"/>
                  <a:gd name="T47" fmla="*/ 16 h 134"/>
                  <a:gd name="T48" fmla="*/ 118 w 134"/>
                  <a:gd name="T49" fmla="*/ 8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4" h="134">
                    <a:moveTo>
                      <a:pt x="12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5"/>
                      <a:pt x="4" y="109"/>
                      <a:pt x="8" y="109"/>
                    </a:cubicBezTo>
                    <a:cubicBezTo>
                      <a:pt x="49" y="109"/>
                      <a:pt x="49" y="109"/>
                      <a:pt x="49" y="109"/>
                    </a:cubicBezTo>
                    <a:cubicBezTo>
                      <a:pt x="41" y="129"/>
                      <a:pt x="41" y="129"/>
                      <a:pt x="41" y="129"/>
                    </a:cubicBezTo>
                    <a:cubicBezTo>
                      <a:pt x="40" y="132"/>
                      <a:pt x="41" y="134"/>
                      <a:pt x="44" y="134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92" y="134"/>
                      <a:pt x="94" y="132"/>
                      <a:pt x="93" y="12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125" y="109"/>
                      <a:pt x="125" y="109"/>
                      <a:pt x="125" y="109"/>
                    </a:cubicBezTo>
                    <a:cubicBezTo>
                      <a:pt x="130" y="109"/>
                      <a:pt x="134" y="105"/>
                      <a:pt x="134" y="101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lose/>
                    <a:moveTo>
                      <a:pt x="67" y="102"/>
                    </a:moveTo>
                    <a:cubicBezTo>
                      <a:pt x="63" y="102"/>
                      <a:pt x="61" y="99"/>
                      <a:pt x="61" y="96"/>
                    </a:cubicBezTo>
                    <a:cubicBezTo>
                      <a:pt x="61" y="93"/>
                      <a:pt x="63" y="90"/>
                      <a:pt x="67" y="90"/>
                    </a:cubicBezTo>
                    <a:cubicBezTo>
                      <a:pt x="70" y="90"/>
                      <a:pt x="73" y="93"/>
                      <a:pt x="73" y="96"/>
                    </a:cubicBezTo>
                    <a:cubicBezTo>
                      <a:pt x="73" y="99"/>
                      <a:pt x="70" y="102"/>
                      <a:pt x="67" y="102"/>
                    </a:cubicBezTo>
                    <a:close/>
                    <a:moveTo>
                      <a:pt x="118" y="81"/>
                    </a:moveTo>
                    <a:cubicBezTo>
                      <a:pt x="16" y="81"/>
                      <a:pt x="16" y="81"/>
                      <a:pt x="16" y="81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18" y="16"/>
                      <a:pt x="118" y="16"/>
                      <a:pt x="118" y="16"/>
                    </a:cubicBezTo>
                    <a:lnTo>
                      <a:pt x="118" y="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6087441" y="4416973"/>
            <a:ext cx="2321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spcBef>
                <a:spcPts val="1000"/>
              </a:spcBef>
            </a:pPr>
            <a:r>
              <a:rPr kumimoji="1" lang="en-US" altLang="zh-CN" sz="2400" dirty="0" smtClean="0">
                <a:solidFill>
                  <a:prstClr val="white">
                    <a:lumMod val="65000"/>
                  </a:prstClr>
                </a:solidFill>
                <a:latin typeface="Segoe UI" charset="0"/>
                <a:ea typeface="Segoe UI" charset="0"/>
                <a:cs typeface="Segoe UI" charset="0"/>
              </a:rPr>
              <a:t>to realize OO and closure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6475893" y="1670063"/>
            <a:ext cx="1525916" cy="1525916"/>
            <a:chOff x="1481479" y="2292211"/>
            <a:chExt cx="1525916" cy="1525916"/>
          </a:xfrm>
        </p:grpSpPr>
        <p:sp>
          <p:nvSpPr>
            <p:cNvPr id="26" name="菱形 25"/>
            <p:cNvSpPr/>
            <p:nvPr/>
          </p:nvSpPr>
          <p:spPr>
            <a:xfrm>
              <a:off x="1481479" y="2292211"/>
              <a:ext cx="1525916" cy="1525916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7" name="组合 8"/>
            <p:cNvGrpSpPr/>
            <p:nvPr/>
          </p:nvGrpSpPr>
          <p:grpSpPr>
            <a:xfrm>
              <a:off x="2001045" y="2847784"/>
              <a:ext cx="493214" cy="414770"/>
              <a:chOff x="4135438" y="3567113"/>
              <a:chExt cx="798512" cy="671512"/>
            </a:xfrm>
            <a:solidFill>
              <a:schemeClr val="bg1"/>
            </a:solidFill>
          </p:grpSpPr>
          <p:sp>
            <p:nvSpPr>
              <p:cNvPr id="28" name="Freeform 53"/>
              <p:cNvSpPr>
                <a:spLocks/>
              </p:cNvSpPr>
              <p:nvPr/>
            </p:nvSpPr>
            <p:spPr bwMode="auto">
              <a:xfrm>
                <a:off x="4424363" y="3567113"/>
                <a:ext cx="509587" cy="511175"/>
              </a:xfrm>
              <a:custGeom>
                <a:avLst/>
                <a:gdLst>
                  <a:gd name="T0" fmla="*/ 123 w 134"/>
                  <a:gd name="T1" fmla="*/ 0 h 134"/>
                  <a:gd name="T2" fmla="*/ 11 w 134"/>
                  <a:gd name="T3" fmla="*/ 0 h 134"/>
                  <a:gd name="T4" fmla="*/ 0 w 134"/>
                  <a:gd name="T5" fmla="*/ 11 h 134"/>
                  <a:gd name="T6" fmla="*/ 0 w 134"/>
                  <a:gd name="T7" fmla="*/ 35 h 134"/>
                  <a:gd name="T8" fmla="*/ 49 w 134"/>
                  <a:gd name="T9" fmla="*/ 35 h 134"/>
                  <a:gd name="T10" fmla="*/ 65 w 134"/>
                  <a:gd name="T11" fmla="*/ 51 h 134"/>
                  <a:gd name="T12" fmla="*/ 65 w 134"/>
                  <a:gd name="T13" fmla="*/ 134 h 134"/>
                  <a:gd name="T14" fmla="*/ 90 w 134"/>
                  <a:gd name="T15" fmla="*/ 134 h 134"/>
                  <a:gd name="T16" fmla="*/ 93 w 134"/>
                  <a:gd name="T17" fmla="*/ 129 h 134"/>
                  <a:gd name="T18" fmla="*/ 85 w 134"/>
                  <a:gd name="T19" fmla="*/ 109 h 134"/>
                  <a:gd name="T20" fmla="*/ 126 w 134"/>
                  <a:gd name="T21" fmla="*/ 109 h 134"/>
                  <a:gd name="T22" fmla="*/ 134 w 134"/>
                  <a:gd name="T23" fmla="*/ 100 h 134"/>
                  <a:gd name="T24" fmla="*/ 134 w 134"/>
                  <a:gd name="T25" fmla="*/ 11 h 134"/>
                  <a:gd name="T26" fmla="*/ 123 w 134"/>
                  <a:gd name="T2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134">
                    <a:moveTo>
                      <a:pt x="12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8" y="35"/>
                      <a:pt x="65" y="42"/>
                      <a:pt x="65" y="51"/>
                    </a:cubicBezTo>
                    <a:cubicBezTo>
                      <a:pt x="65" y="134"/>
                      <a:pt x="65" y="134"/>
                      <a:pt x="65" y="134"/>
                    </a:cubicBezTo>
                    <a:cubicBezTo>
                      <a:pt x="90" y="134"/>
                      <a:pt x="90" y="134"/>
                      <a:pt x="90" y="134"/>
                    </a:cubicBezTo>
                    <a:cubicBezTo>
                      <a:pt x="93" y="134"/>
                      <a:pt x="94" y="132"/>
                      <a:pt x="93" y="12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30" y="109"/>
                      <a:pt x="134" y="105"/>
                      <a:pt x="134" y="100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4"/>
              <p:cNvSpPr>
                <a:spLocks noEditPoints="1"/>
              </p:cNvSpPr>
              <p:nvPr/>
            </p:nvSpPr>
            <p:spPr bwMode="auto">
              <a:xfrm>
                <a:off x="4135438" y="3727450"/>
                <a:ext cx="509587" cy="511175"/>
              </a:xfrm>
              <a:custGeom>
                <a:avLst/>
                <a:gdLst>
                  <a:gd name="T0" fmla="*/ 123 w 134"/>
                  <a:gd name="T1" fmla="*/ 0 h 134"/>
                  <a:gd name="T2" fmla="*/ 11 w 134"/>
                  <a:gd name="T3" fmla="*/ 0 h 134"/>
                  <a:gd name="T4" fmla="*/ 0 w 134"/>
                  <a:gd name="T5" fmla="*/ 11 h 134"/>
                  <a:gd name="T6" fmla="*/ 0 w 134"/>
                  <a:gd name="T7" fmla="*/ 101 h 134"/>
                  <a:gd name="T8" fmla="*/ 8 w 134"/>
                  <a:gd name="T9" fmla="*/ 109 h 134"/>
                  <a:gd name="T10" fmla="*/ 49 w 134"/>
                  <a:gd name="T11" fmla="*/ 109 h 134"/>
                  <a:gd name="T12" fmla="*/ 41 w 134"/>
                  <a:gd name="T13" fmla="*/ 129 h 134"/>
                  <a:gd name="T14" fmla="*/ 44 w 134"/>
                  <a:gd name="T15" fmla="*/ 134 h 134"/>
                  <a:gd name="T16" fmla="*/ 89 w 134"/>
                  <a:gd name="T17" fmla="*/ 134 h 134"/>
                  <a:gd name="T18" fmla="*/ 93 w 134"/>
                  <a:gd name="T19" fmla="*/ 129 h 134"/>
                  <a:gd name="T20" fmla="*/ 85 w 134"/>
                  <a:gd name="T21" fmla="*/ 109 h 134"/>
                  <a:gd name="T22" fmla="*/ 125 w 134"/>
                  <a:gd name="T23" fmla="*/ 109 h 134"/>
                  <a:gd name="T24" fmla="*/ 134 w 134"/>
                  <a:gd name="T25" fmla="*/ 101 h 134"/>
                  <a:gd name="T26" fmla="*/ 134 w 134"/>
                  <a:gd name="T27" fmla="*/ 11 h 134"/>
                  <a:gd name="T28" fmla="*/ 123 w 134"/>
                  <a:gd name="T29" fmla="*/ 0 h 134"/>
                  <a:gd name="T30" fmla="*/ 67 w 134"/>
                  <a:gd name="T31" fmla="*/ 102 h 134"/>
                  <a:gd name="T32" fmla="*/ 61 w 134"/>
                  <a:gd name="T33" fmla="*/ 96 h 134"/>
                  <a:gd name="T34" fmla="*/ 67 w 134"/>
                  <a:gd name="T35" fmla="*/ 90 h 134"/>
                  <a:gd name="T36" fmla="*/ 73 w 134"/>
                  <a:gd name="T37" fmla="*/ 96 h 134"/>
                  <a:gd name="T38" fmla="*/ 67 w 134"/>
                  <a:gd name="T39" fmla="*/ 102 h 134"/>
                  <a:gd name="T40" fmla="*/ 118 w 134"/>
                  <a:gd name="T41" fmla="*/ 81 h 134"/>
                  <a:gd name="T42" fmla="*/ 16 w 134"/>
                  <a:gd name="T43" fmla="*/ 81 h 134"/>
                  <a:gd name="T44" fmla="*/ 16 w 134"/>
                  <a:gd name="T45" fmla="*/ 16 h 134"/>
                  <a:gd name="T46" fmla="*/ 118 w 134"/>
                  <a:gd name="T47" fmla="*/ 16 h 134"/>
                  <a:gd name="T48" fmla="*/ 118 w 134"/>
                  <a:gd name="T49" fmla="*/ 8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4" h="134">
                    <a:moveTo>
                      <a:pt x="12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5"/>
                      <a:pt x="4" y="109"/>
                      <a:pt x="8" y="109"/>
                    </a:cubicBezTo>
                    <a:cubicBezTo>
                      <a:pt x="49" y="109"/>
                      <a:pt x="49" y="109"/>
                      <a:pt x="49" y="109"/>
                    </a:cubicBezTo>
                    <a:cubicBezTo>
                      <a:pt x="41" y="129"/>
                      <a:pt x="41" y="129"/>
                      <a:pt x="41" y="129"/>
                    </a:cubicBezTo>
                    <a:cubicBezTo>
                      <a:pt x="40" y="132"/>
                      <a:pt x="41" y="134"/>
                      <a:pt x="44" y="134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92" y="134"/>
                      <a:pt x="94" y="132"/>
                      <a:pt x="93" y="12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125" y="109"/>
                      <a:pt x="125" y="109"/>
                      <a:pt x="125" y="109"/>
                    </a:cubicBezTo>
                    <a:cubicBezTo>
                      <a:pt x="130" y="109"/>
                      <a:pt x="134" y="105"/>
                      <a:pt x="134" y="101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lose/>
                    <a:moveTo>
                      <a:pt x="67" y="102"/>
                    </a:moveTo>
                    <a:cubicBezTo>
                      <a:pt x="63" y="102"/>
                      <a:pt x="61" y="99"/>
                      <a:pt x="61" y="96"/>
                    </a:cubicBezTo>
                    <a:cubicBezTo>
                      <a:pt x="61" y="93"/>
                      <a:pt x="63" y="90"/>
                      <a:pt x="67" y="90"/>
                    </a:cubicBezTo>
                    <a:cubicBezTo>
                      <a:pt x="70" y="90"/>
                      <a:pt x="73" y="93"/>
                      <a:pt x="73" y="96"/>
                    </a:cubicBezTo>
                    <a:cubicBezTo>
                      <a:pt x="73" y="99"/>
                      <a:pt x="70" y="102"/>
                      <a:pt x="67" y="102"/>
                    </a:cubicBezTo>
                    <a:close/>
                    <a:moveTo>
                      <a:pt x="118" y="81"/>
                    </a:moveTo>
                    <a:cubicBezTo>
                      <a:pt x="16" y="81"/>
                      <a:pt x="16" y="81"/>
                      <a:pt x="16" y="81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18" y="16"/>
                      <a:pt x="118" y="16"/>
                      <a:pt x="118" y="16"/>
                    </a:cubicBezTo>
                    <a:lnTo>
                      <a:pt x="118" y="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8704555" y="4214309"/>
            <a:ext cx="1899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spcBef>
                <a:spcPts val="1000"/>
              </a:spcBef>
            </a:pPr>
            <a:r>
              <a:rPr kumimoji="1" lang="en-US" altLang="zh-CN" sz="2400" dirty="0" smtClean="0">
                <a:solidFill>
                  <a:prstClr val="white">
                    <a:lumMod val="65000"/>
                  </a:prstClr>
                </a:solidFill>
                <a:latin typeface="Segoe UI" charset="0"/>
                <a:ea typeface="Segoe UI" charset="0"/>
                <a:cs typeface="Segoe UI" charset="0"/>
              </a:rPr>
              <a:t>nested function</a:t>
            </a:r>
            <a:endParaRPr kumimoji="1" lang="en-US" altLang="zh-CN" sz="2400" dirty="0">
              <a:solidFill>
                <a:prstClr val="white">
                  <a:lumMod val="65000"/>
                </a:prst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8891459" y="1670063"/>
            <a:ext cx="1525916" cy="1525916"/>
            <a:chOff x="1481479" y="2292211"/>
            <a:chExt cx="1525916" cy="1525916"/>
          </a:xfrm>
        </p:grpSpPr>
        <p:sp>
          <p:nvSpPr>
            <p:cNvPr id="32" name="菱形 31"/>
            <p:cNvSpPr/>
            <p:nvPr/>
          </p:nvSpPr>
          <p:spPr>
            <a:xfrm>
              <a:off x="1481479" y="2292211"/>
              <a:ext cx="1525916" cy="1525916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3" name="组合 8"/>
            <p:cNvGrpSpPr/>
            <p:nvPr/>
          </p:nvGrpSpPr>
          <p:grpSpPr>
            <a:xfrm>
              <a:off x="2001045" y="2847784"/>
              <a:ext cx="493214" cy="414770"/>
              <a:chOff x="4135438" y="3567113"/>
              <a:chExt cx="798512" cy="671512"/>
            </a:xfrm>
            <a:solidFill>
              <a:schemeClr val="bg1"/>
            </a:solidFill>
          </p:grpSpPr>
          <p:sp>
            <p:nvSpPr>
              <p:cNvPr id="34" name="Freeform 53"/>
              <p:cNvSpPr>
                <a:spLocks/>
              </p:cNvSpPr>
              <p:nvPr/>
            </p:nvSpPr>
            <p:spPr bwMode="auto">
              <a:xfrm>
                <a:off x="4424363" y="3567113"/>
                <a:ext cx="509587" cy="511175"/>
              </a:xfrm>
              <a:custGeom>
                <a:avLst/>
                <a:gdLst>
                  <a:gd name="T0" fmla="*/ 123 w 134"/>
                  <a:gd name="T1" fmla="*/ 0 h 134"/>
                  <a:gd name="T2" fmla="*/ 11 w 134"/>
                  <a:gd name="T3" fmla="*/ 0 h 134"/>
                  <a:gd name="T4" fmla="*/ 0 w 134"/>
                  <a:gd name="T5" fmla="*/ 11 h 134"/>
                  <a:gd name="T6" fmla="*/ 0 w 134"/>
                  <a:gd name="T7" fmla="*/ 35 h 134"/>
                  <a:gd name="T8" fmla="*/ 49 w 134"/>
                  <a:gd name="T9" fmla="*/ 35 h 134"/>
                  <a:gd name="T10" fmla="*/ 65 w 134"/>
                  <a:gd name="T11" fmla="*/ 51 h 134"/>
                  <a:gd name="T12" fmla="*/ 65 w 134"/>
                  <a:gd name="T13" fmla="*/ 134 h 134"/>
                  <a:gd name="T14" fmla="*/ 90 w 134"/>
                  <a:gd name="T15" fmla="*/ 134 h 134"/>
                  <a:gd name="T16" fmla="*/ 93 w 134"/>
                  <a:gd name="T17" fmla="*/ 129 h 134"/>
                  <a:gd name="T18" fmla="*/ 85 w 134"/>
                  <a:gd name="T19" fmla="*/ 109 h 134"/>
                  <a:gd name="T20" fmla="*/ 126 w 134"/>
                  <a:gd name="T21" fmla="*/ 109 h 134"/>
                  <a:gd name="T22" fmla="*/ 134 w 134"/>
                  <a:gd name="T23" fmla="*/ 100 h 134"/>
                  <a:gd name="T24" fmla="*/ 134 w 134"/>
                  <a:gd name="T25" fmla="*/ 11 h 134"/>
                  <a:gd name="T26" fmla="*/ 123 w 134"/>
                  <a:gd name="T2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134">
                    <a:moveTo>
                      <a:pt x="12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8" y="35"/>
                      <a:pt x="65" y="42"/>
                      <a:pt x="65" y="51"/>
                    </a:cubicBezTo>
                    <a:cubicBezTo>
                      <a:pt x="65" y="134"/>
                      <a:pt x="65" y="134"/>
                      <a:pt x="65" y="134"/>
                    </a:cubicBezTo>
                    <a:cubicBezTo>
                      <a:pt x="90" y="134"/>
                      <a:pt x="90" y="134"/>
                      <a:pt x="90" y="134"/>
                    </a:cubicBezTo>
                    <a:cubicBezTo>
                      <a:pt x="93" y="134"/>
                      <a:pt x="94" y="132"/>
                      <a:pt x="93" y="12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30" y="109"/>
                      <a:pt x="134" y="105"/>
                      <a:pt x="134" y="100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54"/>
              <p:cNvSpPr>
                <a:spLocks noEditPoints="1"/>
              </p:cNvSpPr>
              <p:nvPr/>
            </p:nvSpPr>
            <p:spPr bwMode="auto">
              <a:xfrm>
                <a:off x="4135438" y="3727450"/>
                <a:ext cx="509587" cy="511175"/>
              </a:xfrm>
              <a:custGeom>
                <a:avLst/>
                <a:gdLst>
                  <a:gd name="T0" fmla="*/ 123 w 134"/>
                  <a:gd name="T1" fmla="*/ 0 h 134"/>
                  <a:gd name="T2" fmla="*/ 11 w 134"/>
                  <a:gd name="T3" fmla="*/ 0 h 134"/>
                  <a:gd name="T4" fmla="*/ 0 w 134"/>
                  <a:gd name="T5" fmla="*/ 11 h 134"/>
                  <a:gd name="T6" fmla="*/ 0 w 134"/>
                  <a:gd name="T7" fmla="*/ 101 h 134"/>
                  <a:gd name="T8" fmla="*/ 8 w 134"/>
                  <a:gd name="T9" fmla="*/ 109 h 134"/>
                  <a:gd name="T10" fmla="*/ 49 w 134"/>
                  <a:gd name="T11" fmla="*/ 109 h 134"/>
                  <a:gd name="T12" fmla="*/ 41 w 134"/>
                  <a:gd name="T13" fmla="*/ 129 h 134"/>
                  <a:gd name="T14" fmla="*/ 44 w 134"/>
                  <a:gd name="T15" fmla="*/ 134 h 134"/>
                  <a:gd name="T16" fmla="*/ 89 w 134"/>
                  <a:gd name="T17" fmla="*/ 134 h 134"/>
                  <a:gd name="T18" fmla="*/ 93 w 134"/>
                  <a:gd name="T19" fmla="*/ 129 h 134"/>
                  <a:gd name="T20" fmla="*/ 85 w 134"/>
                  <a:gd name="T21" fmla="*/ 109 h 134"/>
                  <a:gd name="T22" fmla="*/ 125 w 134"/>
                  <a:gd name="T23" fmla="*/ 109 h 134"/>
                  <a:gd name="T24" fmla="*/ 134 w 134"/>
                  <a:gd name="T25" fmla="*/ 101 h 134"/>
                  <a:gd name="T26" fmla="*/ 134 w 134"/>
                  <a:gd name="T27" fmla="*/ 11 h 134"/>
                  <a:gd name="T28" fmla="*/ 123 w 134"/>
                  <a:gd name="T29" fmla="*/ 0 h 134"/>
                  <a:gd name="T30" fmla="*/ 67 w 134"/>
                  <a:gd name="T31" fmla="*/ 102 h 134"/>
                  <a:gd name="T32" fmla="*/ 61 w 134"/>
                  <a:gd name="T33" fmla="*/ 96 h 134"/>
                  <a:gd name="T34" fmla="*/ 67 w 134"/>
                  <a:gd name="T35" fmla="*/ 90 h 134"/>
                  <a:gd name="T36" fmla="*/ 73 w 134"/>
                  <a:gd name="T37" fmla="*/ 96 h 134"/>
                  <a:gd name="T38" fmla="*/ 67 w 134"/>
                  <a:gd name="T39" fmla="*/ 102 h 134"/>
                  <a:gd name="T40" fmla="*/ 118 w 134"/>
                  <a:gd name="T41" fmla="*/ 81 h 134"/>
                  <a:gd name="T42" fmla="*/ 16 w 134"/>
                  <a:gd name="T43" fmla="*/ 81 h 134"/>
                  <a:gd name="T44" fmla="*/ 16 w 134"/>
                  <a:gd name="T45" fmla="*/ 16 h 134"/>
                  <a:gd name="T46" fmla="*/ 118 w 134"/>
                  <a:gd name="T47" fmla="*/ 16 h 134"/>
                  <a:gd name="T48" fmla="*/ 118 w 134"/>
                  <a:gd name="T49" fmla="*/ 8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4" h="134">
                    <a:moveTo>
                      <a:pt x="12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5"/>
                      <a:pt x="4" y="109"/>
                      <a:pt x="8" y="109"/>
                    </a:cubicBezTo>
                    <a:cubicBezTo>
                      <a:pt x="49" y="109"/>
                      <a:pt x="49" y="109"/>
                      <a:pt x="49" y="109"/>
                    </a:cubicBezTo>
                    <a:cubicBezTo>
                      <a:pt x="41" y="129"/>
                      <a:pt x="41" y="129"/>
                      <a:pt x="41" y="129"/>
                    </a:cubicBezTo>
                    <a:cubicBezTo>
                      <a:pt x="40" y="132"/>
                      <a:pt x="41" y="134"/>
                      <a:pt x="44" y="134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92" y="134"/>
                      <a:pt x="94" y="132"/>
                      <a:pt x="93" y="12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125" y="109"/>
                      <a:pt x="125" y="109"/>
                      <a:pt x="125" y="109"/>
                    </a:cubicBezTo>
                    <a:cubicBezTo>
                      <a:pt x="130" y="109"/>
                      <a:pt x="134" y="105"/>
                      <a:pt x="134" y="101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lose/>
                    <a:moveTo>
                      <a:pt x="67" y="102"/>
                    </a:moveTo>
                    <a:cubicBezTo>
                      <a:pt x="63" y="102"/>
                      <a:pt x="61" y="99"/>
                      <a:pt x="61" y="96"/>
                    </a:cubicBezTo>
                    <a:cubicBezTo>
                      <a:pt x="61" y="93"/>
                      <a:pt x="63" y="90"/>
                      <a:pt x="67" y="90"/>
                    </a:cubicBezTo>
                    <a:cubicBezTo>
                      <a:pt x="70" y="90"/>
                      <a:pt x="73" y="93"/>
                      <a:pt x="73" y="96"/>
                    </a:cubicBezTo>
                    <a:cubicBezTo>
                      <a:pt x="73" y="99"/>
                      <a:pt x="70" y="102"/>
                      <a:pt x="67" y="102"/>
                    </a:cubicBezTo>
                    <a:close/>
                    <a:moveTo>
                      <a:pt x="118" y="81"/>
                    </a:moveTo>
                    <a:cubicBezTo>
                      <a:pt x="16" y="81"/>
                      <a:pt x="16" y="81"/>
                      <a:pt x="16" y="81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18" y="16"/>
                      <a:pt x="118" y="16"/>
                      <a:pt x="118" y="16"/>
                    </a:cubicBezTo>
                    <a:lnTo>
                      <a:pt x="118" y="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2041269" y="3339755"/>
            <a:ext cx="732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</a:rPr>
              <a:t>GC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19969" y="3339755"/>
            <a:ext cx="806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</a:rPr>
              <a:t>OO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5105" y="3339755"/>
            <a:ext cx="254749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anonymous </a:t>
            </a:r>
          </a:p>
          <a:p>
            <a:pPr algn="ctr"/>
            <a:r>
              <a:rPr kumimoji="1" lang="en-US" altLang="zh-CN" sz="3200" b="1" dirty="0" smtClean="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function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71993" y="3339755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closure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702808" cy="573404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implement a class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/>
              <a:t>using closure and </a:t>
            </a:r>
            <a:r>
              <a:rPr kumimoji="1" lang="en-US" altLang="zh-CN" sz="1600" b="1" dirty="0"/>
              <a:t>anonymous function</a:t>
            </a:r>
            <a:endParaRPr lang="zh-CN" altLang="en-US" sz="1600" b="1" dirty="0"/>
          </a:p>
          <a:p>
            <a:endParaRPr lang="en-US" sz="1600" b="1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加载项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351168"/>
                  </p:ext>
                </p:extLst>
              </p:nvPr>
            </p:nvGraphicFramePr>
            <p:xfrm>
              <a:off x="1223433" y="1240366"/>
              <a:ext cx="9461500" cy="538056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加载项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433" y="1240366"/>
                <a:ext cx="9461500" cy="53805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47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simple  example of a closure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加载项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579199"/>
                  </p:ext>
                </p:extLst>
              </p:nvPr>
            </p:nvGraphicFramePr>
            <p:xfrm>
              <a:off x="863600" y="1729329"/>
              <a:ext cx="6045200" cy="42820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加载项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600" y="1729329"/>
                <a:ext cx="6045200" cy="428200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/>
          <p:cNvSpPr txBox="1"/>
          <p:nvPr/>
        </p:nvSpPr>
        <p:spPr>
          <a:xfrm>
            <a:off x="7103533" y="1614639"/>
            <a:ext cx="48598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subFuction</a:t>
            </a:r>
            <a:r>
              <a:rPr lang="en-US" dirty="0" smtClean="0"/>
              <a:t> quotes the variable of super function.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 smtClean="0"/>
              <a:t>superFunction</a:t>
            </a:r>
            <a:r>
              <a:rPr lang="en-US" dirty="0" smtClean="0"/>
              <a:t> returns the </a:t>
            </a:r>
            <a:r>
              <a:rPr lang="en-US" dirty="0" err="1" smtClean="0"/>
              <a:t>subFunction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reference to </a:t>
            </a:r>
            <a:r>
              <a:rPr lang="en-US" dirty="0" smtClean="0"/>
              <a:t>the variable in </a:t>
            </a:r>
            <a:r>
              <a:rPr lang="en-US" dirty="0" err="1" smtClean="0"/>
              <a:t>superFunction</a:t>
            </a:r>
            <a:r>
              <a:rPr lang="en-US" dirty="0" smtClean="0"/>
              <a:t> is </a:t>
            </a:r>
            <a:r>
              <a:rPr lang="en-US" dirty="0"/>
              <a:t>the state of </a:t>
            </a:r>
            <a:r>
              <a:rPr lang="en-US" dirty="0" smtClean="0"/>
              <a:t>the </a:t>
            </a:r>
            <a:r>
              <a:rPr lang="en-US" dirty="0"/>
              <a:t>variable after the </a:t>
            </a:r>
            <a:r>
              <a:rPr lang="en-US" dirty="0" err="1" smtClean="0"/>
              <a:t>superFunction</a:t>
            </a:r>
            <a:r>
              <a:rPr lang="en-US" dirty="0" smtClean="0"/>
              <a:t> </a:t>
            </a:r>
            <a:r>
              <a:rPr lang="en-US" dirty="0"/>
              <a:t>has finished </a:t>
            </a:r>
            <a:r>
              <a:rPr lang="en-US" dirty="0" smtClean="0"/>
              <a:t>running.</a:t>
            </a:r>
          </a:p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7423522" y="4949651"/>
            <a:ext cx="4539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how to use </a:t>
            </a:r>
            <a:r>
              <a:rPr lang="en-US" sz="1400" dirty="0"/>
              <a:t>the state of the </a:t>
            </a:r>
            <a:r>
              <a:rPr lang="en-US" sz="1400" dirty="0" smtClean="0"/>
              <a:t>runtime?</a:t>
            </a:r>
          </a:p>
          <a:p>
            <a:endParaRPr lang="en-US" sz="1400" dirty="0" smtClean="0"/>
          </a:p>
          <a:p>
            <a:r>
              <a:rPr lang="en-US" sz="1400" dirty="0" smtClean="0"/>
              <a:t>we add self-implementation to the </a:t>
            </a:r>
            <a:r>
              <a:rPr lang="en-US" sz="1400" dirty="0"/>
              <a:t>function expression</a:t>
            </a:r>
          </a:p>
        </p:txBody>
      </p:sp>
      <p:sp>
        <p:nvSpPr>
          <p:cNvPr id="16" name="手杖形箭头 15"/>
          <p:cNvSpPr/>
          <p:nvPr/>
        </p:nvSpPr>
        <p:spPr>
          <a:xfrm rot="16200000">
            <a:off x="66050" y="2002290"/>
            <a:ext cx="950103" cy="645001"/>
          </a:xfrm>
          <a:prstGeom prst="uturnArrow">
            <a:avLst>
              <a:gd name="adj1" fmla="val 25000"/>
              <a:gd name="adj2" fmla="val 25000"/>
              <a:gd name="adj3" fmla="val 3474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9498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webextension1.xml><?xml version="1.0" encoding="utf-8"?>
<we:webextension xmlns:we="http://schemas.microsoft.com/office/webextensions/webextension/2010/11" id="{C1A09DFE-E1AB-48F5-82C3-5923A1197C8F}">
  <we:reference id="wa104379263" version="1.0.0.1" store="zh-CN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/introduction\n/*\n* Programming language\n* SONG DAIWEI\n*/ \n\nvar intNumber_a = 5;\nvar doubleNumber_a = intNumber_a/3;\n//console.log(somethingIDidntDefined);\nif(doubleNumber_a&gt;0)\n    console.log(\&quot;number: \&quot; + doubleNumber_a);\nelse\n    console.log(\&quot;doubleNumber_a is less than 0\&quot;);\n\nconsole.log(\&quot;=======switch==========\&quot;)\nfor(var i=0;i&lt;4;i++)\n    switch(i)\n    {\n        case 1:\n            console.log(\&quot;i=1\&quot;);\n            break;\n        case 2:\n            console.log(\&quot;i=2\&quot;);\n            break;\n        default:\n            console.log(i);\n            break;\n    }\n    \nconsole.log(\&quot;=======while==========\&quot;)\nwhile(intNumber_a&gt;0)\n{\n    console.log(intNumber_a);\n    intNumber_a--;\n}\n\nconsole.log(\&quot;======for_in===========\&quot;)\nvar testArray=[3,\&quot;2th\&quot;,\&quot;001\&quot;];\nfor (item in testArray)\n    console.log(testArray[item]);\n\nconsole.log(\&quot;======function===========\&quot;)\nfunction fabonacci(n) {\n    //variable = \&quot;global variable\&quot;;\n    return n&lt;2 ?  n :  fabonacci(n - 1) + fabonacci(n - 2);\n}\nfor(var j = 0;j&lt;6;j++)\n    console.log(fabonacci(j));\n//console.log(variable);&quot;,&quot;ctags&quot;:{&quot;doubleNumber_a&quot;:[{&quot;linenum&quot;:&quot;8&quot;,&quot;signature&quot;:&quot;var doubleNumber_a = intNumber_a/3;&quot;}],&quot;intNumber_a&quot;:[{&quot;linenum&quot;:&quot;7&quot;,&quot;signature&quot;:&quot;var intNumber_a = 5;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D157C1C-C20A-4B55-923F-D28434036932}">
  <we:reference id="wa104379263" version="1.0.0.1" store="zh-CN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/ constructor\nfunction Person(name, age, job) {\n    this.name = name;\n    this.age = age;\n    this.job = job;\n    this.friends = [\&quot;Shelby\&quot;, \&quot;Court\&quot;];\n}\n// prototype\nPerson.prototype = {\n    constructor: Person,\n    sayName: function() {\n        return this.name;\n    }\n}\n// instantiate\nvar person1 = new Person(\&quot;Nicholas\&quot;, 29, \&quot;Software Engineer\&quot;);\nvar person2 = new Person(\&quot;Greg\&quot;, 27, \&quot;Doctor\&quot;);\n\nperson1.friends.push(\&quot;Van\&quot;);\nconsole.log(person1.friends);                     //output \&quot;Shelby,Count,Van\&quot;\nconsole.log(person2.friends);                     //output \&quot;Shelby,Count\&quot;\nconsole.log(person1.friends === person2.friends);        //output false\nconsole.log(person1.sayName === person2.sayName);        //output true\n/* output\n[ 'Shelby', 'Court', 'Van' ]\n[ 'Shelby', 'Court' ]\nfalse\ntrue\n*/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59782FA-0F0F-440E-B1CC-AA35B26E3CE7}">
  <we:reference id="wa104379263" version="1.0.0.1" store="zh-CN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function superFunction() { \n  var superMember = 1; \n  function subFunction() \n  { \n    var subMember = 2;\n    console.log(superMember + subMember); \n  } \n  return subFunction;\n}\n\nvar exmaple = superFucntion();\nexmaple();\n\n/*output\n3\n*/&quot;,&quot;ctags&quot;:{&quot;exmaple&quot;:[{&quot;linenum&quot;:&quot;11&quot;,&quot;signature&quot;:&quot;var exmaple = superFucntion();&quot;}],&quot;subFunction&quot;:[{&quot;linenum&quot;:&quot;3&quot;,&quot;signature&quot;:&quot;subFunction&quot;}],&quot;superFunction&quot;:[{&quot;linenum&quot;:&quot;1&quot;,&quot;signature&quot;:&quot;function superFunction() {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Words>327</Words>
  <Application>Microsoft Office PowerPoint</Application>
  <PresentationFormat>宽屏</PresentationFormat>
  <Paragraphs>80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等线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Shong Yvon</cp:lastModifiedBy>
  <cp:revision>132</cp:revision>
  <dcterms:created xsi:type="dcterms:W3CDTF">2015-08-18T02:51:41Z</dcterms:created>
  <dcterms:modified xsi:type="dcterms:W3CDTF">2016-12-11T12:00:22Z</dcterms:modified>
  <cp:category/>
</cp:coreProperties>
</file>